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sldIdLst>
    <p:sldId id="262" r:id="rId2"/>
    <p:sldId id="349" r:id="rId3"/>
    <p:sldId id="328" r:id="rId4"/>
    <p:sldId id="268" r:id="rId5"/>
    <p:sldId id="269" r:id="rId6"/>
    <p:sldId id="353" r:id="rId7"/>
    <p:sldId id="275" r:id="rId8"/>
    <p:sldId id="318" r:id="rId9"/>
    <p:sldId id="317" r:id="rId10"/>
    <p:sldId id="321" r:id="rId11"/>
    <p:sldId id="320" r:id="rId12"/>
    <p:sldId id="270" r:id="rId13"/>
    <p:sldId id="322" r:id="rId14"/>
    <p:sldId id="324" r:id="rId15"/>
    <p:sldId id="325" r:id="rId16"/>
    <p:sldId id="326" r:id="rId17"/>
    <p:sldId id="327" r:id="rId18"/>
    <p:sldId id="337" r:id="rId19"/>
    <p:sldId id="339" r:id="rId20"/>
    <p:sldId id="340" r:id="rId21"/>
    <p:sldId id="338" r:id="rId22"/>
    <p:sldId id="335" r:id="rId23"/>
    <p:sldId id="336" r:id="rId24"/>
    <p:sldId id="334" r:id="rId25"/>
    <p:sldId id="329" r:id="rId26"/>
    <p:sldId id="330" r:id="rId27"/>
    <p:sldId id="331" r:id="rId28"/>
    <p:sldId id="332" r:id="rId29"/>
    <p:sldId id="292" r:id="rId30"/>
    <p:sldId id="352" r:id="rId31"/>
    <p:sldId id="341" r:id="rId32"/>
    <p:sldId id="342" r:id="rId33"/>
    <p:sldId id="286" r:id="rId34"/>
    <p:sldId id="333" r:id="rId35"/>
    <p:sldId id="344" r:id="rId36"/>
    <p:sldId id="347" r:id="rId37"/>
    <p:sldId id="345" r:id="rId38"/>
    <p:sldId id="346" r:id="rId39"/>
    <p:sldId id="348" r:id="rId40"/>
    <p:sldId id="354" r:id="rId41"/>
    <p:sldId id="297" r:id="rId42"/>
    <p:sldId id="271" r:id="rId43"/>
    <p:sldId id="272" r:id="rId44"/>
    <p:sldId id="274" r:id="rId45"/>
    <p:sldId id="273" r:id="rId46"/>
    <p:sldId id="355" r:id="rId47"/>
    <p:sldId id="283" r:id="rId48"/>
  </p:sldIdLst>
  <p:sldSz cx="9144000" cy="5715000" type="screen16x1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4611"/>
  </p:normalViewPr>
  <p:slideViewPr>
    <p:cSldViewPr snapToGrid="0" snapToObjects="1">
      <p:cViewPr>
        <p:scale>
          <a:sx n="83" d="100"/>
          <a:sy n="83" d="100"/>
        </p:scale>
        <p:origin x="102" y="912"/>
      </p:cViewPr>
      <p:guideLst/>
    </p:cSldViewPr>
  </p:slideViewPr>
  <p:notesTextViewPr>
    <p:cViewPr>
      <p:scale>
        <a:sx n="1" d="1"/>
        <a:sy n="1" d="1"/>
      </p:scale>
      <p:origin x="0" y="0"/>
    </p:cViewPr>
  </p:notesTextViewPr>
  <p:sorterViewPr>
    <p:cViewPr>
      <p:scale>
        <a:sx n="66" d="100"/>
        <a:sy n="66" d="100"/>
      </p:scale>
      <p:origin x="0" y="-33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7C897-EEFF-1244-A8EC-BCA29D89D5E9}" type="datetimeFigureOut">
              <a:rPr lang="en-US" smtClean="0"/>
              <a:t>9/4/2016</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21BF19-2132-6B4D-9BF1-9BB02B667348}" type="slidenum">
              <a:rPr lang="en-US" smtClean="0"/>
              <a:t>‹#›</a:t>
            </a:fld>
            <a:endParaRPr lang="en-US"/>
          </a:p>
        </p:txBody>
      </p:sp>
    </p:spTree>
    <p:extLst>
      <p:ext uri="{BB962C8B-B14F-4D97-AF65-F5344CB8AC3E}">
        <p14:creationId xmlns:p14="http://schemas.microsoft.com/office/powerpoint/2010/main" val="521972238"/>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F42A0-4C5B-45A1-A433-9AA1359747AE}" type="slidenum">
              <a:rPr lang="en-US" smtClean="0"/>
              <a:pPr/>
              <a:t>25</a:t>
            </a:fld>
            <a:endParaRPr lang="en-US"/>
          </a:p>
        </p:txBody>
      </p:sp>
    </p:spTree>
    <p:extLst>
      <p:ext uri="{BB962C8B-B14F-4D97-AF65-F5344CB8AC3E}">
        <p14:creationId xmlns:p14="http://schemas.microsoft.com/office/powerpoint/2010/main" val="1158349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F42A0-4C5B-45A1-A433-9AA1359747AE}" type="slidenum">
              <a:rPr lang="en-US" smtClean="0"/>
              <a:pPr/>
              <a:t>41</a:t>
            </a:fld>
            <a:endParaRPr lang="en-US"/>
          </a:p>
        </p:txBody>
      </p:sp>
    </p:spTree>
    <p:extLst>
      <p:ext uri="{BB962C8B-B14F-4D97-AF65-F5344CB8AC3E}">
        <p14:creationId xmlns:p14="http://schemas.microsoft.com/office/powerpoint/2010/main" val="1009224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F42A0-4C5B-45A1-A433-9AA1359747AE}" type="slidenum">
              <a:rPr lang="en-US" smtClean="0"/>
              <a:pPr/>
              <a:t>47</a:t>
            </a:fld>
            <a:endParaRPr lang="en-US"/>
          </a:p>
        </p:txBody>
      </p:sp>
    </p:spTree>
    <p:extLst>
      <p:ext uri="{BB962C8B-B14F-4D97-AF65-F5344CB8AC3E}">
        <p14:creationId xmlns:p14="http://schemas.microsoft.com/office/powerpoint/2010/main" val="1312813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F42A0-4C5B-45A1-A433-9AA1359747AE}" type="slidenum">
              <a:rPr lang="en-US" smtClean="0"/>
              <a:pPr/>
              <a:t>26</a:t>
            </a:fld>
            <a:endParaRPr lang="en-US"/>
          </a:p>
        </p:txBody>
      </p:sp>
    </p:spTree>
    <p:extLst>
      <p:ext uri="{BB962C8B-B14F-4D97-AF65-F5344CB8AC3E}">
        <p14:creationId xmlns:p14="http://schemas.microsoft.com/office/powerpoint/2010/main" val="1347598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F42A0-4C5B-45A1-A433-9AA1359747AE}" type="slidenum">
              <a:rPr lang="en-US" smtClean="0"/>
              <a:pPr/>
              <a:t>27</a:t>
            </a:fld>
            <a:endParaRPr lang="en-US"/>
          </a:p>
        </p:txBody>
      </p:sp>
    </p:spTree>
    <p:extLst>
      <p:ext uri="{BB962C8B-B14F-4D97-AF65-F5344CB8AC3E}">
        <p14:creationId xmlns:p14="http://schemas.microsoft.com/office/powerpoint/2010/main" val="588644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F42A0-4C5B-45A1-A433-9AA1359747AE}" type="slidenum">
              <a:rPr lang="en-US" smtClean="0"/>
              <a:pPr/>
              <a:t>28</a:t>
            </a:fld>
            <a:endParaRPr lang="en-US"/>
          </a:p>
        </p:txBody>
      </p:sp>
    </p:spTree>
    <p:extLst>
      <p:ext uri="{BB962C8B-B14F-4D97-AF65-F5344CB8AC3E}">
        <p14:creationId xmlns:p14="http://schemas.microsoft.com/office/powerpoint/2010/main" val="1811028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F42A0-4C5B-45A1-A433-9AA1359747AE}" type="slidenum">
              <a:rPr lang="en-US" smtClean="0"/>
              <a:pPr/>
              <a:t>29</a:t>
            </a:fld>
            <a:endParaRPr lang="en-US"/>
          </a:p>
        </p:txBody>
      </p:sp>
    </p:spTree>
    <p:extLst>
      <p:ext uri="{BB962C8B-B14F-4D97-AF65-F5344CB8AC3E}">
        <p14:creationId xmlns:p14="http://schemas.microsoft.com/office/powerpoint/2010/main" val="84008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F42A0-4C5B-45A1-A433-9AA1359747AE}" type="slidenum">
              <a:rPr lang="en-US" smtClean="0"/>
              <a:pPr/>
              <a:t>30</a:t>
            </a:fld>
            <a:endParaRPr lang="en-US"/>
          </a:p>
        </p:txBody>
      </p:sp>
    </p:spTree>
    <p:extLst>
      <p:ext uri="{BB962C8B-B14F-4D97-AF65-F5344CB8AC3E}">
        <p14:creationId xmlns:p14="http://schemas.microsoft.com/office/powerpoint/2010/main" val="573195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F42A0-4C5B-45A1-A433-9AA1359747AE}" type="slidenum">
              <a:rPr lang="en-US" smtClean="0"/>
              <a:pPr/>
              <a:t>31</a:t>
            </a:fld>
            <a:endParaRPr lang="en-US"/>
          </a:p>
        </p:txBody>
      </p:sp>
    </p:spTree>
    <p:extLst>
      <p:ext uri="{BB962C8B-B14F-4D97-AF65-F5344CB8AC3E}">
        <p14:creationId xmlns:p14="http://schemas.microsoft.com/office/powerpoint/2010/main" val="1542197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F42A0-4C5B-45A1-A433-9AA1359747AE}" type="slidenum">
              <a:rPr lang="en-US" smtClean="0"/>
              <a:pPr/>
              <a:t>32</a:t>
            </a:fld>
            <a:endParaRPr lang="en-US"/>
          </a:p>
        </p:txBody>
      </p:sp>
    </p:spTree>
    <p:extLst>
      <p:ext uri="{BB962C8B-B14F-4D97-AF65-F5344CB8AC3E}">
        <p14:creationId xmlns:p14="http://schemas.microsoft.com/office/powerpoint/2010/main" val="204461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F42A0-4C5B-45A1-A433-9AA1359747AE}" type="slidenum">
              <a:rPr lang="en-US" smtClean="0"/>
              <a:pPr/>
              <a:t>39</a:t>
            </a:fld>
            <a:endParaRPr lang="en-US"/>
          </a:p>
        </p:txBody>
      </p:sp>
    </p:spTree>
    <p:extLst>
      <p:ext uri="{BB962C8B-B14F-4D97-AF65-F5344CB8AC3E}">
        <p14:creationId xmlns:p14="http://schemas.microsoft.com/office/powerpoint/2010/main" val="186401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2B11D2B-9B39-A242-A0F0-5045808D5BBB}" type="datetimeFigureOut">
              <a:rPr lang="en-US" smtClean="0"/>
              <a:t>9/4/2016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96077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B11D2B-9B39-A242-A0F0-5045808D5BBB}" type="datetimeFigureOut">
              <a:rPr lang="en-US" smtClean="0"/>
              <a:t>9/4/2016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1984245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B11D2B-9B39-A242-A0F0-5045808D5BBB}" type="datetimeFigureOut">
              <a:rPr lang="en-US" smtClean="0"/>
              <a:t>9/4/2016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942547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B11D2B-9B39-A242-A0F0-5045808D5BBB}" type="datetimeFigureOut">
              <a:rPr lang="en-US" smtClean="0"/>
              <a:t>9/4/2016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84153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B11D2B-9B39-A242-A0F0-5045808D5BBB}" type="datetimeFigureOut">
              <a:rPr lang="en-US" smtClean="0"/>
              <a:t>9/4/2016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278990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2B11D2B-9B39-A242-A0F0-5045808D5BBB}" type="datetimeFigureOut">
              <a:rPr lang="en-US" smtClean="0"/>
              <a:t>9/4/2016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1042935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B11D2B-9B39-A242-A0F0-5045808D5BBB}" type="datetimeFigureOut">
              <a:rPr lang="en-US" smtClean="0"/>
              <a:t>9/4/2016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856530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2B11D2B-9B39-A242-A0F0-5045808D5BBB}" type="datetimeFigureOut">
              <a:rPr lang="en-US" smtClean="0"/>
              <a:t>9/4/2016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1132757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B11D2B-9B39-A242-A0F0-5045808D5BBB}" type="datetimeFigureOut">
              <a:rPr lang="en-US" smtClean="0"/>
              <a:t>9/4/2016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807645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B11D2B-9B39-A242-A0F0-5045808D5BBB}" type="datetimeFigureOut">
              <a:rPr lang="en-US" smtClean="0"/>
              <a:t>9/4/2016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2004798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B11D2B-9B39-A242-A0F0-5045808D5BBB}" type="datetimeFigureOut">
              <a:rPr lang="en-US" smtClean="0"/>
              <a:t>9/4/2016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63719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82B11D2B-9B39-A242-A0F0-5045808D5BBB}" type="datetimeFigureOut">
              <a:rPr lang="en-US" smtClean="0"/>
              <a:t>9/4/2016</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415323B4-B603-FF48-8AAF-4D84259FD0FD}" type="slidenum">
              <a:rPr lang="en-US" smtClean="0"/>
              <a:t>‹#›</a:t>
            </a:fld>
            <a:endParaRPr lang="en-US"/>
          </a:p>
        </p:txBody>
      </p:sp>
    </p:spTree>
    <p:extLst>
      <p:ext uri="{BB962C8B-B14F-4D97-AF65-F5344CB8AC3E}">
        <p14:creationId xmlns:p14="http://schemas.microsoft.com/office/powerpoint/2010/main" val="415575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he.wikipedia.org/wiki/%D7%99%D7%A6%D7%99%D7%A8%D7%AA_%D7%94%D7%90%D7%9E%D7%A0%D7%95%D7%AA_%D7%91%D7%A2%D7%99%D7%93%D7%9F_%D7%94%D7%A9%D7%99%D7%A2%D7%AA%D7%95%D7%A7_%D7%94%D7%98%D7%9B%D7%A0%D7%99"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he.wikipedia.org/wiki/%D7%99%D7%A6%D7%99%D7%A8%D7%AA_%D7%94%D7%90%D7%9E%D7%A0%D7%95%D7%AA_%D7%91%D7%A2%D7%99%D7%93%D7%9F_%D7%94%D7%A9%D7%99%D7%A2%D7%AA%D7%95%D7%A7_%D7%94%D7%98%D7%9B%D7%A0%D7%99"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he.wikipedia.org/wiki/%D7%99%D7%A6%D7%99%D7%A8%D7%AA_%D7%94%D7%90%D7%9E%D7%A0%D7%95%D7%AA_%D7%91%D7%A2%D7%99%D7%93%D7%9F_%D7%94%D7%A9%D7%99%D7%A2%D7%AA%D7%95%D7%A7_%D7%94%D7%98%D7%9B%D7%A0%D7%99"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hyperlink" Target="http://dhblog.maynoothuniversity.ie/nrooney/?p=132" TargetMode="Externa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s://he.wikipedia.org/wiki/%D7%99%D7%A6%D7%99%D7%A8%D7%AA_%D7%94%D7%90%D7%9E%D7%A0%D7%95%D7%AA_%D7%91%D7%A2%D7%99%D7%93%D7%9F_%D7%94%D7%A9%D7%99%D7%A2%D7%AA%D7%95%D7%A7_%D7%94%D7%98%D7%9B%D7%A0%D7%9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hyperlink" Target="https://neatlyart.wordpress.com/2013/05/30/andre-malraux-chez-lui-maurice-jarnoux-over-the-last/"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hyperlink" Target="https://neatlyart.wordpress.com/2013/05/30/andre-malraux-chez-lui-maurice-jarnoux-over-the-last/"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blogs.artinfo.com/artintheair/2012/08/30/artist-dennis-adams-remakes-andre-malraux%E2%80%99s-%E2%80%9Cimaginary-museum%E2%80%9D-in-a-new-video/" TargetMode="External"/><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aeonmagazine.com/oceanic-feeling/why-wonder-is-the-most-human-of-all-emotions/" TargetMode="External"/><Relationship Id="rId4" Type="http://schemas.openxmlformats.org/officeDocument/2006/relationships/hyperlink" Target="http://www.aeonmagazine.com/author/jesse-prinz/"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www.aeonmagazine.com/oceanic-feeling/why-wonder-is-the-most-human-of-all-emotions/" TargetMode="External"/><Relationship Id="rId4" Type="http://schemas.openxmlformats.org/officeDocument/2006/relationships/hyperlink" Target="http://www.aeonmagazine.com/author/jesse-prinz/"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www.aeonmagazine.com/oceanic-feeling/why-wonder-is-the-most-human-of-all-emotions/" TargetMode="External"/><Relationship Id="rId4" Type="http://schemas.openxmlformats.org/officeDocument/2006/relationships/hyperlink" Target="http://www.aeonmagazine.com/author/jesse-prinz/"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aeonmagazine.com/author/jesse-prinz/"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hyperlink" Target="http://www.aeonmagazine.com/oceanic-feeling/why-wonder-is-the-most-human-of-all-emotion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museumsandtheweb.com/mw2011/papers/understanding_the_distributed_museum_mapping_t.html"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hyperlink" Target="http://www.cbsnews.com/news/parents-tv-time-may-be-the-biggest-influence-on-kids-viewing-habits/"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time.com/4447987/off-key-but-on-point/"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41.xml.rels><?xml version="1.0" encoding="UTF-8" standalone="yes"?>
<Relationships xmlns="http://schemas.openxmlformats.org/package/2006/relationships"><Relationship Id="rId3" Type="http://schemas.openxmlformats.org/officeDocument/2006/relationships/hyperlink" Target="http://www.britishmuseum.org/visiting/eating/great_court_restaurant.aspx"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42.xml.rels><?xml version="1.0" encoding="UTF-8" standalone="yes"?>
<Relationships xmlns="http://schemas.openxmlformats.org/package/2006/relationships"><Relationship Id="rId3" Type="http://schemas.openxmlformats.org/officeDocument/2006/relationships/hyperlink" Target="https://help.pinterest.com/en/guide/all-about-pinterest"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www.pinterest.com/israelmuseum/"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8" Type="http://schemas.openxmlformats.org/officeDocument/2006/relationships/hyperlink" Target="http://www.aeonmagazine.com/oceanic-feeling/why-wonder-is-the-most-human-of-all-emotions/" TargetMode="External"/><Relationship Id="rId3" Type="http://schemas.openxmlformats.org/officeDocument/2006/relationships/hyperlink" Target="http://time.com/4447987/off-key-but-on-point" TargetMode="External"/><Relationship Id="rId7" Type="http://schemas.openxmlformats.org/officeDocument/2006/relationships/hyperlink" Target="http://www.museumsandtheweb.com/mw2011/papers/understanding_the_distributed_museum_mapping_t.html" TargetMode="External"/><Relationship Id="rId12" Type="http://schemas.openxmlformats.org/officeDocument/2006/relationships/hyperlink" Target="http://www.getty.edu/about/opencontent.html"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blogs.artinfo.com/artintheair/2012/08/30/artist-dennis-adams-remakes-andre-malraux%E2%80%99s-%E2%80%9Cimaginary-museum%E2%80%9D-in-a-new-video/" TargetMode="External"/><Relationship Id="rId11" Type="http://schemas.openxmlformats.org/officeDocument/2006/relationships/hyperlink" Target="http://www.tetravol.com/Gallery-Eng.html" TargetMode="External"/><Relationship Id="rId5" Type="http://schemas.openxmlformats.org/officeDocument/2006/relationships/hyperlink" Target="http://dhblog.maynoothuniversity.ie/nrooney/?p=132" TargetMode="External"/><Relationship Id="rId10" Type="http://schemas.openxmlformats.org/officeDocument/2006/relationships/hyperlink" Target="https://help.pinterest.com/en/guide/all-about-pinterest" TargetMode="External"/><Relationship Id="rId4" Type="http://schemas.openxmlformats.org/officeDocument/2006/relationships/hyperlink" Target="http://www.museumsandtheweb.com/biblio/the_new_renaissance_report_of_the_comit_des_sages_ref.html" TargetMode="External"/><Relationship Id="rId9" Type="http://schemas.openxmlformats.org/officeDocument/2006/relationships/hyperlink" Target="http://www.aeonmagazine.com/author/jesse-prinz/"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musesphere.com/performing"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tetravol.com/Images/Medium/VirtualMuseum_Impressionism.jpg"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hyperlink" Target="http://www.getty.edu/about/opencontent.html" TargetMode="Externa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cybertoad/3235835715/in/photolist-5VWvdX-4o256E-4wpBmz-96Zi7w-5X8WBJ-5FnZPD-8vH714-5X4GyV-5HYBT7-5X4Gy2-5FjPFE-5EF55p-96WeV8-5EKntb-96Zi6w-5EsjiG-96Wf1c-5F54ud-5X4GtZ-5W1QbN-8PbVhn-5ojyaA-4pBEis-5Qkzr2-96Zi2y-8PbVgz-5"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2"/>
            <a:ext cx="9144000" cy="1219200"/>
          </a:xfrm>
          <a:prstGeom prst="rect">
            <a:avLst/>
          </a:prstGeom>
        </p:spPr>
      </p:pic>
      <p:sp>
        <p:nvSpPr>
          <p:cNvPr id="5" name="TextBox 4"/>
          <p:cNvSpPr txBox="1"/>
          <p:nvPr/>
        </p:nvSpPr>
        <p:spPr>
          <a:xfrm>
            <a:off x="2415986" y="3413473"/>
            <a:ext cx="4218142" cy="693395"/>
          </a:xfrm>
          <a:prstGeom prst="rect">
            <a:avLst/>
          </a:prstGeom>
          <a:noFill/>
        </p:spPr>
        <p:txBody>
          <a:bodyPr wrap="none" rtlCol="0">
            <a:spAutoFit/>
          </a:bodyPr>
          <a:lstStyle/>
          <a:p>
            <a:pPr algn="ctr"/>
            <a:r>
              <a:rPr lang="en-US" sz="1053" b="1" dirty="0"/>
              <a:t>August 30</a:t>
            </a:r>
            <a:r>
              <a:rPr lang="en-US" sz="1053" dirty="0"/>
              <a:t/>
            </a:r>
            <a:br>
              <a:rPr lang="en-US" sz="1053" dirty="0"/>
            </a:br>
            <a:r>
              <a:rPr lang="en-US" sz="1800" dirty="0"/>
              <a:t>Introduction to the Course and to Pinterest</a:t>
            </a:r>
          </a:p>
          <a:p>
            <a:pPr algn="ctr"/>
            <a:endParaRPr lang="en-US" sz="1053" dirty="0"/>
          </a:p>
        </p:txBody>
      </p:sp>
      <p:sp>
        <p:nvSpPr>
          <p:cNvPr id="6" name="Rectangle 5"/>
          <p:cNvSpPr/>
          <p:nvPr/>
        </p:nvSpPr>
        <p:spPr>
          <a:xfrm>
            <a:off x="1562897" y="1789502"/>
            <a:ext cx="5924321" cy="1155957"/>
          </a:xfrm>
          <a:prstGeom prst="rect">
            <a:avLst/>
          </a:prstGeom>
        </p:spPr>
        <p:txBody>
          <a:bodyPr wrap="square">
            <a:spAutoFit/>
          </a:bodyPr>
          <a:lstStyle/>
          <a:p>
            <a:pPr algn="ctr"/>
            <a:r>
              <a:rPr lang="en-US" sz="1053" b="1" dirty="0">
                <a:solidFill>
                  <a:srgbClr val="1E1E1E"/>
                </a:solidFill>
                <a:latin typeface="tablet-gothic-semi-condensed" charset="0"/>
              </a:rPr>
              <a:t>MUSE E-133  |  </a:t>
            </a:r>
            <a:r>
              <a:rPr lang="en-US" sz="1053" dirty="0"/>
              <a:t>Fall Term 2016 |  CRN 15155</a:t>
            </a:r>
          </a:p>
          <a:p>
            <a:pPr algn="ctr"/>
            <a:endParaRPr lang="en-US" sz="1053" b="1" dirty="0">
              <a:solidFill>
                <a:srgbClr val="1E1E1E"/>
              </a:solidFill>
              <a:latin typeface="tablet-gothic-semi-condensed" charset="0"/>
            </a:endParaRPr>
          </a:p>
          <a:p>
            <a:pPr algn="ctr"/>
            <a:r>
              <a:rPr lang="en-US" sz="2700" b="1" dirty="0">
                <a:solidFill>
                  <a:schemeClr val="accent1"/>
                </a:solidFill>
                <a:latin typeface="tablet-gothic" charset="0"/>
              </a:rPr>
              <a:t>Performing the Digital Museum</a:t>
            </a:r>
          </a:p>
          <a:p>
            <a:pPr algn="ctr"/>
            <a:endParaRPr lang="en-US" sz="1053" i="1" dirty="0">
              <a:solidFill>
                <a:srgbClr val="1E1E1E"/>
              </a:solidFill>
              <a:latin typeface="utopia-std" charset="0"/>
            </a:endParaRPr>
          </a:p>
          <a:p>
            <a:pPr algn="ctr"/>
            <a:r>
              <a:rPr lang="en-US" sz="1053" b="1" i="1" dirty="0">
                <a:solidFill>
                  <a:schemeClr val="accent1"/>
                </a:solidFill>
                <a:latin typeface="utopia-std" charset="0"/>
              </a:rPr>
              <a:t>Susan Hazan</a:t>
            </a:r>
          </a:p>
        </p:txBody>
      </p:sp>
    </p:spTree>
    <p:extLst>
      <p:ext uri="{BB962C8B-B14F-4D97-AF65-F5344CB8AC3E}">
        <p14:creationId xmlns:p14="http://schemas.microsoft.com/office/powerpoint/2010/main" val="820990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84"/>
            <a:ext cx="9144000" cy="1219200"/>
          </a:xfrm>
          <a:prstGeom prst="rect">
            <a:avLst/>
          </a:prstGeom>
        </p:spPr>
      </p:pic>
      <p:sp>
        <p:nvSpPr>
          <p:cNvPr id="6" name="Rectangle 5"/>
          <p:cNvSpPr/>
          <p:nvPr/>
        </p:nvSpPr>
        <p:spPr>
          <a:xfrm>
            <a:off x="1609840" y="986754"/>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7" name="TextBox 6"/>
          <p:cNvSpPr txBox="1"/>
          <p:nvPr/>
        </p:nvSpPr>
        <p:spPr>
          <a:xfrm>
            <a:off x="620487" y="2803447"/>
            <a:ext cx="4457700" cy="369332"/>
          </a:xfrm>
          <a:prstGeom prst="rect">
            <a:avLst/>
          </a:prstGeom>
          <a:noFill/>
        </p:spPr>
        <p:txBody>
          <a:bodyPr wrap="square" rtlCol="0">
            <a:spAutoFit/>
          </a:bodyPr>
          <a:lstStyle/>
          <a:p>
            <a:r>
              <a:rPr lang="en-US" sz="1800" b="1" dirty="0">
                <a:solidFill>
                  <a:schemeClr val="accent1"/>
                </a:solidFill>
                <a:latin typeface="Helvetica Neue" charset="0"/>
                <a:ea typeface="Helvetica Neue" charset="0"/>
                <a:cs typeface="Helvetica Neue" charset="0"/>
              </a:rPr>
              <a:t>Walter Benjamin and the Aura</a:t>
            </a:r>
            <a:endParaRPr lang="en-US" sz="1800" dirty="0">
              <a:solidFill>
                <a:schemeClr val="accent1"/>
              </a:solidFill>
              <a:latin typeface="Helvetica Neue" charset="0"/>
              <a:ea typeface="Helvetica Neue" charset="0"/>
              <a:cs typeface="Helvetica Neue" charset="0"/>
            </a:endParaRPr>
          </a:p>
        </p:txBody>
      </p:sp>
      <p:sp>
        <p:nvSpPr>
          <p:cNvPr id="10" name="TextBox 9"/>
          <p:cNvSpPr txBox="1"/>
          <p:nvPr/>
        </p:nvSpPr>
        <p:spPr>
          <a:xfrm>
            <a:off x="620487" y="3388479"/>
            <a:ext cx="5032562" cy="1477328"/>
          </a:xfrm>
          <a:prstGeom prst="rect">
            <a:avLst/>
          </a:prstGeom>
          <a:noFill/>
        </p:spPr>
        <p:txBody>
          <a:bodyPr wrap="square" rtlCol="0">
            <a:spAutoFit/>
          </a:bodyPr>
          <a:lstStyle/>
          <a:p>
            <a:r>
              <a:rPr lang="en-US" sz="1800" i="1" dirty="0">
                <a:latin typeface="Helvetica Neue" charset="0"/>
                <a:ea typeface="Helvetica Neue" charset="0"/>
                <a:cs typeface="Helvetica Neue" charset="0"/>
              </a:rPr>
              <a:t>The Work of Art in an Age of Mechanical Reproduction</a:t>
            </a:r>
            <a:r>
              <a:rPr lang="en-US" sz="1800" dirty="0">
                <a:latin typeface="Helvetica Neue" charset="0"/>
                <a:ea typeface="Helvetica Neue" charset="0"/>
                <a:cs typeface="Helvetica Neue" charset="0"/>
              </a:rPr>
              <a:t> (1937) </a:t>
            </a:r>
            <a:r>
              <a:rPr lang="en-US" sz="1800" dirty="0" smtClean="0">
                <a:latin typeface="Helvetica Neue" charset="0"/>
                <a:ea typeface="Helvetica Neue" charset="0"/>
                <a:cs typeface="Helvetica Neue" charset="0"/>
              </a:rPr>
              <a:t/>
            </a:r>
            <a:br>
              <a:rPr lang="en-US" sz="1800" dirty="0" smtClean="0">
                <a:latin typeface="Helvetica Neue" charset="0"/>
                <a:ea typeface="Helvetica Neue" charset="0"/>
                <a:cs typeface="Helvetica Neue" charset="0"/>
              </a:rPr>
            </a:br>
            <a:r>
              <a:rPr lang="en-US" sz="1800" dirty="0" smtClean="0">
                <a:latin typeface="Helvetica Neue" charset="0"/>
                <a:ea typeface="Helvetica Neue" charset="0"/>
                <a:cs typeface="Helvetica Neue" charset="0"/>
              </a:rPr>
              <a:t>in </a:t>
            </a:r>
            <a:r>
              <a:rPr lang="en-US" sz="1800" dirty="0">
                <a:latin typeface="Helvetica Neue" charset="0"/>
                <a:ea typeface="Helvetica Neue" charset="0"/>
                <a:cs typeface="Helvetica Neue" charset="0"/>
              </a:rPr>
              <a:t>which he discusses the status of art, and its limitless reproduction through mechanical processes.  </a:t>
            </a:r>
          </a:p>
        </p:txBody>
      </p:sp>
      <p:pic>
        <p:nvPicPr>
          <p:cNvPr id="12" name="Picture 11"/>
          <p:cNvPicPr>
            <a:picLocks noChangeAspect="1"/>
          </p:cNvPicPr>
          <p:nvPr/>
        </p:nvPicPr>
        <p:blipFill>
          <a:blip r:embed="rId3"/>
          <a:stretch>
            <a:fillRect/>
          </a:stretch>
        </p:blipFill>
        <p:spPr>
          <a:xfrm>
            <a:off x="6067540" y="1854481"/>
            <a:ext cx="2286000" cy="3429000"/>
          </a:xfrm>
          <a:prstGeom prst="rect">
            <a:avLst/>
          </a:prstGeom>
        </p:spPr>
      </p:pic>
    </p:spTree>
    <p:extLst>
      <p:ext uri="{BB962C8B-B14F-4D97-AF65-F5344CB8AC3E}">
        <p14:creationId xmlns:p14="http://schemas.microsoft.com/office/powerpoint/2010/main" val="3841387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7"/>
            <a:ext cx="9144000" cy="1219200"/>
          </a:xfrm>
          <a:prstGeom prst="rect">
            <a:avLst/>
          </a:prstGeom>
        </p:spPr>
      </p:pic>
      <p:sp>
        <p:nvSpPr>
          <p:cNvPr id="6" name="Rectangle 5"/>
          <p:cNvSpPr/>
          <p:nvPr/>
        </p:nvSpPr>
        <p:spPr>
          <a:xfrm>
            <a:off x="1609840" y="986753"/>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pic>
        <p:nvPicPr>
          <p:cNvPr id="12" name="Picture 11" descr="miniature_art_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793" y="1864110"/>
            <a:ext cx="3624552" cy="2392204"/>
          </a:xfrm>
          <a:prstGeom prst="rect">
            <a:avLst/>
          </a:prstGeom>
        </p:spPr>
      </p:pic>
      <p:sp>
        <p:nvSpPr>
          <p:cNvPr id="13" name="TextBox 12"/>
          <p:cNvSpPr txBox="1"/>
          <p:nvPr/>
        </p:nvSpPr>
        <p:spPr>
          <a:xfrm>
            <a:off x="1285927" y="1740120"/>
            <a:ext cx="2948616" cy="3416320"/>
          </a:xfrm>
          <a:prstGeom prst="rect">
            <a:avLst/>
          </a:prstGeom>
          <a:noFill/>
        </p:spPr>
        <p:txBody>
          <a:bodyPr wrap="square" rtlCol="0">
            <a:spAutoFit/>
          </a:bodyPr>
          <a:lstStyle/>
          <a:p>
            <a:r>
              <a:rPr lang="en-US" sz="1800" dirty="0">
                <a:latin typeface="Helvetica Neue" charset="0"/>
                <a:ea typeface="Helvetica Neue" charset="0"/>
                <a:cs typeface="Helvetica Neue" charset="0"/>
              </a:rPr>
              <a:t>Notions of trust in the physical object in the museum – are they transposed onto the digital object?</a:t>
            </a:r>
          </a:p>
          <a:p>
            <a:endParaRPr lang="en-US" sz="1800" dirty="0">
              <a:latin typeface="Helvetica Neue" charset="0"/>
              <a:ea typeface="Helvetica Neue" charset="0"/>
              <a:cs typeface="Helvetica Neue" charset="0"/>
            </a:endParaRPr>
          </a:p>
          <a:p>
            <a:r>
              <a:rPr lang="en-US" sz="1800" dirty="0">
                <a:latin typeface="Helvetica Neue" charset="0"/>
                <a:ea typeface="Helvetica Neue" charset="0"/>
                <a:cs typeface="Helvetica Neue" charset="0"/>
              </a:rPr>
              <a:t>What happens when they leave the boundary of the Museum?</a:t>
            </a:r>
          </a:p>
          <a:p>
            <a:endParaRPr lang="en-US" sz="1800" dirty="0">
              <a:latin typeface="Helvetica Neue" charset="0"/>
              <a:ea typeface="Helvetica Neue" charset="0"/>
              <a:cs typeface="Helvetica Neue" charset="0"/>
            </a:endParaRPr>
          </a:p>
          <a:p>
            <a:r>
              <a:rPr lang="en-US" sz="1800" dirty="0">
                <a:latin typeface="Helvetica Neue" charset="0"/>
                <a:ea typeface="Helvetica Neue" charset="0"/>
                <a:cs typeface="Helvetica Neue" charset="0"/>
              </a:rPr>
              <a:t>When is a Digital Museum NOT a Museum?</a:t>
            </a:r>
          </a:p>
        </p:txBody>
      </p:sp>
      <p:sp>
        <p:nvSpPr>
          <p:cNvPr id="2" name="Rectangle 1"/>
          <p:cNvSpPr/>
          <p:nvPr/>
        </p:nvSpPr>
        <p:spPr>
          <a:xfrm>
            <a:off x="6941208" y="4256314"/>
            <a:ext cx="1686680" cy="446917"/>
          </a:xfrm>
          <a:prstGeom prst="rect">
            <a:avLst/>
          </a:prstGeom>
        </p:spPr>
        <p:txBody>
          <a:bodyPr wrap="none">
            <a:spAutoFit/>
          </a:bodyPr>
          <a:lstStyle/>
          <a:p>
            <a:pPr algn="r"/>
            <a:r>
              <a:rPr lang="en-US" smtClean="0"/>
              <a:t>Willard-</a:t>
            </a:r>
            <a:r>
              <a:rPr lang="en-US" dirty="0" err="1" smtClean="0"/>
              <a:t>wigan</a:t>
            </a:r>
            <a:endParaRPr lang="en-US" dirty="0" smtClean="0"/>
          </a:p>
          <a:p>
            <a:pPr algn="r"/>
            <a:r>
              <a:rPr lang="en-US" sz="900" dirty="0"/>
              <a:t>http://</a:t>
            </a:r>
            <a:r>
              <a:rPr lang="en-US" sz="900" dirty="0" err="1"/>
              <a:t>www.willard-wigan.com</a:t>
            </a:r>
            <a:r>
              <a:rPr lang="en-US" sz="900" dirty="0"/>
              <a:t>/</a:t>
            </a:r>
          </a:p>
        </p:txBody>
      </p:sp>
    </p:spTree>
    <p:extLst>
      <p:ext uri="{BB962C8B-B14F-4D97-AF65-F5344CB8AC3E}">
        <p14:creationId xmlns:p14="http://schemas.microsoft.com/office/powerpoint/2010/main" val="102154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7"/>
            <a:ext cx="9144000" cy="1219200"/>
          </a:xfrm>
          <a:prstGeom prst="rect">
            <a:avLst/>
          </a:prstGeom>
        </p:spPr>
      </p:pic>
      <p:sp>
        <p:nvSpPr>
          <p:cNvPr id="6" name="Rectangle 5"/>
          <p:cNvSpPr/>
          <p:nvPr/>
        </p:nvSpPr>
        <p:spPr>
          <a:xfrm>
            <a:off x="1609840" y="986753"/>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5" name="TextBox 4"/>
          <p:cNvSpPr txBox="1"/>
          <p:nvPr/>
        </p:nvSpPr>
        <p:spPr>
          <a:xfrm>
            <a:off x="1906121" y="2479220"/>
            <a:ext cx="2136910" cy="2031325"/>
          </a:xfrm>
          <a:prstGeom prst="rect">
            <a:avLst/>
          </a:prstGeom>
          <a:noFill/>
        </p:spPr>
        <p:txBody>
          <a:bodyPr wrap="square" rtlCol="0">
            <a:spAutoFit/>
          </a:bodyPr>
          <a:lstStyle/>
          <a:p>
            <a:r>
              <a:rPr lang="en-US" sz="1800" dirty="0">
                <a:latin typeface="Helvetica Neue" charset="0"/>
                <a:ea typeface="Helvetica Neue" charset="0"/>
                <a:cs typeface="Helvetica Neue" charset="0"/>
              </a:rPr>
              <a:t>Can the virtual museum be a stand alone or is it always a digital footprint of a physical museum?</a:t>
            </a:r>
          </a:p>
        </p:txBody>
      </p:sp>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7121" y="2031044"/>
            <a:ext cx="2704420" cy="269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7121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68621"/>
            <a:ext cx="9144000" cy="45463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559"/>
            <a:ext cx="9144000" cy="1219200"/>
          </a:xfrm>
          <a:prstGeom prst="rect">
            <a:avLst/>
          </a:prstGeom>
        </p:spPr>
      </p:pic>
      <p:sp>
        <p:nvSpPr>
          <p:cNvPr id="6" name="Rectangle 5"/>
          <p:cNvSpPr/>
          <p:nvPr/>
        </p:nvSpPr>
        <p:spPr>
          <a:xfrm>
            <a:off x="1609840" y="944711"/>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pic>
        <p:nvPicPr>
          <p:cNvPr id="8" name="Picture 7" descr="screens.jpg"/>
          <p:cNvPicPr>
            <a:picLocks noChangeAspect="1"/>
          </p:cNvPicPr>
          <p:nvPr/>
        </p:nvPicPr>
        <p:blipFill>
          <a:blip r:embed="rId3"/>
          <a:stretch>
            <a:fillRect/>
          </a:stretch>
        </p:blipFill>
        <p:spPr>
          <a:xfrm>
            <a:off x="917761" y="2002162"/>
            <a:ext cx="4387103" cy="3427088"/>
          </a:xfrm>
          <a:prstGeom prst="rect">
            <a:avLst/>
          </a:prstGeom>
        </p:spPr>
      </p:pic>
      <p:sp>
        <p:nvSpPr>
          <p:cNvPr id="3" name="Rectangle 2"/>
          <p:cNvSpPr/>
          <p:nvPr/>
        </p:nvSpPr>
        <p:spPr>
          <a:xfrm>
            <a:off x="5837275" y="2002163"/>
            <a:ext cx="2844482" cy="1550617"/>
          </a:xfrm>
          <a:prstGeom prst="rect">
            <a:avLst/>
          </a:prstGeom>
        </p:spPr>
        <p:txBody>
          <a:bodyPr wrap="square">
            <a:spAutoFit/>
          </a:bodyPr>
          <a:lstStyle/>
          <a:p>
            <a:r>
              <a:rPr lang="en-US" sz="1053" dirty="0">
                <a:solidFill>
                  <a:schemeClr val="bg1"/>
                </a:solidFill>
                <a:latin typeface="Helvetica Neue" charset="0"/>
              </a:rPr>
              <a:t>How is the Museum </a:t>
            </a:r>
            <a:r>
              <a:rPr lang="en-US" sz="1053">
                <a:solidFill>
                  <a:schemeClr val="bg1"/>
                </a:solidFill>
                <a:latin typeface="Helvetica Neue" charset="0"/>
              </a:rPr>
              <a:t>performed?</a:t>
            </a:r>
          </a:p>
          <a:p>
            <a:endParaRPr lang="en-US" sz="1053" dirty="0">
              <a:solidFill>
                <a:schemeClr val="bg1"/>
              </a:solidFill>
              <a:latin typeface="Helvetica Neue" charset="0"/>
            </a:endParaRPr>
          </a:p>
          <a:p>
            <a:r>
              <a:rPr lang="en-US" sz="1053" dirty="0">
                <a:solidFill>
                  <a:schemeClr val="bg1"/>
                </a:solidFill>
                <a:latin typeface="Helvetica Neue" charset="0"/>
              </a:rPr>
              <a:t>See sociologist Erving Goffman in</a:t>
            </a:r>
            <a:r>
              <a:rPr lang="en-US" sz="1053" i="1" dirty="0">
                <a:solidFill>
                  <a:schemeClr val="bg1"/>
                </a:solidFill>
                <a:latin typeface="Helvetica Neue" charset="0"/>
              </a:rPr>
              <a:t> The Presentation of Self in Everyday Life</a:t>
            </a:r>
            <a:r>
              <a:rPr lang="en-US" sz="1053" dirty="0">
                <a:solidFill>
                  <a:schemeClr val="bg1"/>
                </a:solidFill>
                <a:latin typeface="Helvetica Neue" charset="0"/>
              </a:rPr>
              <a:t> where he argues, perhaps in a Shakespearean way, that we present different aspects of ourselves in different situations as if we are actors (individuals) on stage and are performing in front of an audience.</a:t>
            </a:r>
            <a:endParaRPr lang="en-US" sz="1053" dirty="0">
              <a:solidFill>
                <a:schemeClr val="bg1"/>
              </a:solidFill>
            </a:endParaRPr>
          </a:p>
        </p:txBody>
      </p:sp>
    </p:spTree>
    <p:extLst>
      <p:ext uri="{BB962C8B-B14F-4D97-AF65-F5344CB8AC3E}">
        <p14:creationId xmlns:p14="http://schemas.microsoft.com/office/powerpoint/2010/main" val="19229423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
            <a:ext cx="9144000" cy="1219200"/>
          </a:xfrm>
          <a:prstGeom prst="rect">
            <a:avLst/>
          </a:prstGeom>
        </p:spPr>
      </p:pic>
      <p:sp>
        <p:nvSpPr>
          <p:cNvPr id="6" name="Rectangle 5"/>
          <p:cNvSpPr/>
          <p:nvPr/>
        </p:nvSpPr>
        <p:spPr>
          <a:xfrm>
            <a:off x="1609840" y="986756"/>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2" name="Rectangle 1"/>
          <p:cNvSpPr/>
          <p:nvPr/>
        </p:nvSpPr>
        <p:spPr>
          <a:xfrm>
            <a:off x="3324382" y="1856496"/>
            <a:ext cx="2495235" cy="369332"/>
          </a:xfrm>
          <a:prstGeom prst="rect">
            <a:avLst/>
          </a:prstGeom>
        </p:spPr>
        <p:txBody>
          <a:bodyPr wrap="none">
            <a:spAutoFit/>
          </a:bodyPr>
          <a:lstStyle/>
          <a:p>
            <a:r>
              <a:rPr lang="en-US" sz="1800" b="1" dirty="0">
                <a:solidFill>
                  <a:schemeClr val="accent1"/>
                </a:solidFill>
                <a:latin typeface="Helvetica Neue" charset="0"/>
              </a:rPr>
              <a:t>Introducing the class</a:t>
            </a:r>
          </a:p>
        </p:txBody>
      </p:sp>
      <p:sp>
        <p:nvSpPr>
          <p:cNvPr id="7" name="TextBox 6"/>
          <p:cNvSpPr txBox="1"/>
          <p:nvPr/>
        </p:nvSpPr>
        <p:spPr>
          <a:xfrm>
            <a:off x="1164772" y="2656986"/>
            <a:ext cx="7424057" cy="369332"/>
          </a:xfrm>
          <a:prstGeom prst="rect">
            <a:avLst/>
          </a:prstGeom>
          <a:noFill/>
        </p:spPr>
        <p:txBody>
          <a:bodyPr wrap="square" rtlCol="0">
            <a:spAutoFit/>
          </a:bodyPr>
          <a:lstStyle/>
          <a:p>
            <a:pPr algn="ctr"/>
            <a:r>
              <a:rPr lang="en-US" sz="1800" dirty="0">
                <a:solidFill>
                  <a:schemeClr val="accent1"/>
                </a:solidFill>
              </a:rPr>
              <a:t>Why did you choose this particular course … what are your expectations?</a:t>
            </a:r>
          </a:p>
        </p:txBody>
      </p:sp>
    </p:spTree>
    <p:extLst>
      <p:ext uri="{BB962C8B-B14F-4D97-AF65-F5344CB8AC3E}">
        <p14:creationId xmlns:p14="http://schemas.microsoft.com/office/powerpoint/2010/main" val="6678626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39"/>
            <a:ext cx="9144000" cy="1219200"/>
          </a:xfrm>
          <a:prstGeom prst="rect">
            <a:avLst/>
          </a:prstGeom>
        </p:spPr>
      </p:pic>
      <p:sp>
        <p:nvSpPr>
          <p:cNvPr id="6" name="Rectangle 5"/>
          <p:cNvSpPr/>
          <p:nvPr/>
        </p:nvSpPr>
        <p:spPr>
          <a:xfrm>
            <a:off x="1609840" y="965731"/>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5" name="Rectangle 4"/>
          <p:cNvSpPr/>
          <p:nvPr/>
        </p:nvSpPr>
        <p:spPr>
          <a:xfrm>
            <a:off x="3845154" y="1396986"/>
            <a:ext cx="3821396" cy="254365"/>
          </a:xfrm>
          <a:prstGeom prst="rect">
            <a:avLst/>
          </a:prstGeom>
        </p:spPr>
        <p:txBody>
          <a:bodyPr wrap="square">
            <a:spAutoFit/>
          </a:bodyPr>
          <a:lstStyle/>
          <a:p>
            <a:r>
              <a:rPr lang="en-US" sz="1053" b="1" dirty="0">
                <a:solidFill>
                  <a:schemeClr val="accent1"/>
                </a:solidFill>
                <a:latin typeface="Helvetica Neue" charset="0"/>
              </a:rPr>
              <a:t>Weekly schedule</a:t>
            </a:r>
          </a:p>
        </p:txBody>
      </p:sp>
      <p:sp>
        <p:nvSpPr>
          <p:cNvPr id="9" name="TextBox 8"/>
          <p:cNvSpPr txBox="1"/>
          <p:nvPr/>
        </p:nvSpPr>
        <p:spPr>
          <a:xfrm>
            <a:off x="2487261" y="1946128"/>
            <a:ext cx="7463117" cy="3739485"/>
          </a:xfrm>
          <a:prstGeom prst="rect">
            <a:avLst/>
          </a:prstGeom>
          <a:noFill/>
        </p:spPr>
        <p:txBody>
          <a:bodyPr wrap="square" rtlCol="0">
            <a:spAutoFit/>
          </a:bodyPr>
          <a:lstStyle/>
          <a:p>
            <a:pPr marL="171450" indent="-171450">
              <a:lnSpc>
                <a:spcPct val="150000"/>
              </a:lnSpc>
              <a:buFont typeface="+mj-lt"/>
              <a:buAutoNum type="arabicPeriod"/>
            </a:pPr>
            <a:r>
              <a:rPr lang="en-US" sz="900" b="1" dirty="0">
                <a:latin typeface="Helvetica Neue" charset="0"/>
                <a:ea typeface="Helvetica Neue" charset="0"/>
                <a:cs typeface="Helvetica Neue" charset="0"/>
              </a:rPr>
              <a:t>August 30</a:t>
            </a:r>
            <a:r>
              <a:rPr lang="en-US" sz="900" dirty="0">
                <a:latin typeface="Helvetica Neue" charset="0"/>
                <a:ea typeface="Helvetica Neue" charset="0"/>
                <a:cs typeface="Helvetica Neue" charset="0"/>
              </a:rPr>
              <a:t>	Introduction to the course and to Pinterest</a:t>
            </a:r>
          </a:p>
          <a:p>
            <a:pPr marL="171450" indent="-171450">
              <a:lnSpc>
                <a:spcPct val="150000"/>
              </a:lnSpc>
              <a:buFont typeface="+mj-lt"/>
              <a:buAutoNum type="arabicPeriod"/>
            </a:pPr>
            <a:r>
              <a:rPr lang="en-US" sz="900" b="1" dirty="0">
                <a:latin typeface="Helvetica Neue" charset="0"/>
                <a:ea typeface="Helvetica Neue" charset="0"/>
                <a:cs typeface="Helvetica Neue" charset="0"/>
              </a:rPr>
              <a:t>September 6	</a:t>
            </a:r>
            <a:r>
              <a:rPr lang="en-US" sz="900" dirty="0">
                <a:latin typeface="Helvetica Neue" charset="0"/>
                <a:ea typeface="Helvetica Neue" charset="0"/>
                <a:cs typeface="Helvetica Neue" charset="0"/>
              </a:rPr>
              <a:t>Museums on the web | The distributed museum; authenticity, originality and clone-ability</a:t>
            </a:r>
          </a:p>
          <a:p>
            <a:pPr marL="171450" indent="-171450">
              <a:lnSpc>
                <a:spcPct val="150000"/>
              </a:lnSpc>
              <a:buFont typeface="+mj-lt"/>
              <a:buAutoNum type="arabicPeriod"/>
            </a:pPr>
            <a:r>
              <a:rPr lang="en-US" sz="900" b="1" dirty="0">
                <a:latin typeface="Helvetica Neue" charset="0"/>
                <a:ea typeface="Helvetica Neue" charset="0"/>
                <a:cs typeface="Helvetica Neue" charset="0"/>
              </a:rPr>
              <a:t>September 13	</a:t>
            </a:r>
            <a:r>
              <a:rPr lang="en-US" sz="900" dirty="0">
                <a:latin typeface="Helvetica Neue" charset="0"/>
                <a:ea typeface="Helvetica Neue" charset="0"/>
                <a:cs typeface="Helvetica Neue" charset="0"/>
              </a:rPr>
              <a:t>Swiping and tapping | Museums on the smartphone; apps and more apps</a:t>
            </a:r>
          </a:p>
          <a:p>
            <a:pPr marL="171450" indent="-171450">
              <a:lnSpc>
                <a:spcPct val="150000"/>
              </a:lnSpc>
              <a:buFont typeface="+mj-lt"/>
              <a:buAutoNum type="arabicPeriod"/>
            </a:pPr>
            <a:r>
              <a:rPr lang="en-US" sz="900" b="1" dirty="0">
                <a:latin typeface="Helvetica Neue" charset="0"/>
                <a:ea typeface="Helvetica Neue" charset="0"/>
                <a:cs typeface="Helvetica Neue" charset="0"/>
              </a:rPr>
              <a:t>September 20	</a:t>
            </a:r>
            <a:r>
              <a:rPr lang="en-US" sz="900" dirty="0">
                <a:latin typeface="Helvetica Neue" charset="0"/>
                <a:ea typeface="Helvetica Neue" charset="0"/>
                <a:cs typeface="Helvetica Neue" charset="0"/>
              </a:rPr>
              <a:t>Museum and Web 2.0 | The responsive museum</a:t>
            </a:r>
          </a:p>
          <a:p>
            <a:pPr marL="171450" indent="-171450">
              <a:lnSpc>
                <a:spcPct val="150000"/>
              </a:lnSpc>
              <a:buFont typeface="+mj-lt"/>
              <a:buAutoNum type="arabicPeriod"/>
            </a:pPr>
            <a:r>
              <a:rPr lang="en-US" sz="900" b="1" dirty="0">
                <a:latin typeface="Helvetica Neue" charset="0"/>
                <a:ea typeface="Helvetica Neue" charset="0"/>
                <a:cs typeface="Helvetica Neue" charset="0"/>
              </a:rPr>
              <a:t>September 27	</a:t>
            </a:r>
            <a:r>
              <a:rPr lang="en-US" sz="900" dirty="0">
                <a:latin typeface="Helvetica Neue" charset="0"/>
                <a:ea typeface="Helvetica Neue" charset="0"/>
                <a:cs typeface="Helvetica Neue" charset="0"/>
              </a:rPr>
              <a:t>Social media – whose narrative is it anyway? | Case study: </a:t>
            </a:r>
            <a:r>
              <a:rPr lang="en-US" sz="900" i="1" dirty="0">
                <a:latin typeface="Helvetica Neue" charset="0"/>
                <a:ea typeface="Helvetica Neue" charset="0"/>
                <a:cs typeface="Helvetica Neue" charset="0"/>
              </a:rPr>
              <a:t>Visualizing Isaiah</a:t>
            </a:r>
            <a:endParaRPr lang="en-US" sz="900" dirty="0">
              <a:latin typeface="Helvetica Neue" charset="0"/>
              <a:ea typeface="Helvetica Neue" charset="0"/>
              <a:cs typeface="Helvetica Neue" charset="0"/>
            </a:endParaRPr>
          </a:p>
          <a:p>
            <a:pPr marL="171450" indent="-171450">
              <a:lnSpc>
                <a:spcPct val="150000"/>
              </a:lnSpc>
              <a:buFont typeface="+mj-lt"/>
              <a:buAutoNum type="arabicPeriod"/>
            </a:pPr>
            <a:r>
              <a:rPr lang="en-US" sz="900" b="1" dirty="0">
                <a:latin typeface="Helvetica Neue" charset="0"/>
                <a:ea typeface="Helvetica Neue" charset="0"/>
                <a:cs typeface="Helvetica Neue" charset="0"/>
              </a:rPr>
              <a:t>October 4 	</a:t>
            </a:r>
            <a:r>
              <a:rPr lang="en-US" sz="900" dirty="0">
                <a:latin typeface="Helvetica Neue" charset="0"/>
                <a:ea typeface="Helvetica Neue" charset="0"/>
                <a:cs typeface="Helvetica Neue" charset="0"/>
              </a:rPr>
              <a:t>Portals &amp; aggregators | Cross-institutional collaboration</a:t>
            </a:r>
          </a:p>
          <a:p>
            <a:pPr marL="171450" indent="-171450">
              <a:lnSpc>
                <a:spcPct val="150000"/>
              </a:lnSpc>
              <a:buFont typeface="+mj-lt"/>
              <a:buAutoNum type="arabicPeriod"/>
            </a:pPr>
            <a:r>
              <a:rPr lang="en-US" sz="900" b="1" dirty="0">
                <a:latin typeface="Helvetica Neue" charset="0"/>
                <a:ea typeface="Helvetica Neue" charset="0"/>
                <a:cs typeface="Helvetica Neue" charset="0"/>
              </a:rPr>
              <a:t>October 11	</a:t>
            </a:r>
            <a:r>
              <a:rPr lang="en-US" sz="900" dirty="0">
                <a:latin typeface="Helvetica Neue" charset="0"/>
                <a:ea typeface="Helvetica Neue" charset="0"/>
                <a:cs typeface="Helvetica Neue" charset="0"/>
              </a:rPr>
              <a:t>Serious gaming and the museum</a:t>
            </a:r>
          </a:p>
          <a:p>
            <a:pPr marL="171450" indent="-171450">
              <a:lnSpc>
                <a:spcPct val="150000"/>
              </a:lnSpc>
              <a:buFont typeface="+mj-lt"/>
              <a:buAutoNum type="arabicPeriod"/>
            </a:pPr>
            <a:r>
              <a:rPr lang="en-US" sz="900" b="1" dirty="0">
                <a:latin typeface="Helvetica Neue" charset="0"/>
                <a:ea typeface="Helvetica Neue" charset="0"/>
                <a:cs typeface="Helvetica Neue" charset="0"/>
              </a:rPr>
              <a:t>October 18	</a:t>
            </a:r>
            <a:r>
              <a:rPr lang="en-US" sz="900" dirty="0">
                <a:latin typeface="Helvetica Neue" charset="0"/>
                <a:ea typeface="Helvetica Neue" charset="0"/>
                <a:cs typeface="Helvetica Neue" charset="0"/>
              </a:rPr>
              <a:t>Augmented reality | Pokémon in the museum</a:t>
            </a:r>
          </a:p>
          <a:p>
            <a:pPr marL="171450" indent="-171450">
              <a:lnSpc>
                <a:spcPct val="150000"/>
              </a:lnSpc>
              <a:buFont typeface="+mj-lt"/>
              <a:buAutoNum type="arabicPeriod"/>
            </a:pPr>
            <a:r>
              <a:rPr lang="en-US" sz="900" b="1" dirty="0">
                <a:latin typeface="Helvetica Neue" charset="0"/>
                <a:ea typeface="Helvetica Neue" charset="0"/>
                <a:cs typeface="Helvetica Neue" charset="0"/>
              </a:rPr>
              <a:t>October 25 	</a:t>
            </a:r>
            <a:r>
              <a:rPr lang="en-US" sz="900" dirty="0">
                <a:latin typeface="Helvetica Neue" charset="0"/>
                <a:ea typeface="Helvetica Neue" charset="0"/>
                <a:cs typeface="Helvetica Neue" charset="0"/>
              </a:rPr>
              <a:t>Student Pinterest projects | Discussion and proposals</a:t>
            </a:r>
          </a:p>
          <a:p>
            <a:pPr marL="171450" indent="-171450">
              <a:lnSpc>
                <a:spcPct val="150000"/>
              </a:lnSpc>
              <a:buFont typeface="+mj-lt"/>
              <a:buAutoNum type="arabicPeriod"/>
            </a:pPr>
            <a:r>
              <a:rPr lang="en-US" sz="900" b="1" dirty="0">
                <a:latin typeface="Helvetica Neue" charset="0"/>
                <a:ea typeface="Helvetica Neue" charset="0"/>
                <a:cs typeface="Helvetica Neue" charset="0"/>
              </a:rPr>
              <a:t>November 1	</a:t>
            </a:r>
            <a:r>
              <a:rPr lang="en-US" sz="900" dirty="0">
                <a:latin typeface="Helvetica Neue" charset="0"/>
                <a:ea typeface="Helvetica Neue" charset="0"/>
                <a:cs typeface="Helvetica Neue" charset="0"/>
              </a:rPr>
              <a:t>3D visualization | Replacing, resizing and re-distributing</a:t>
            </a:r>
          </a:p>
          <a:p>
            <a:pPr marL="171450" indent="-171450">
              <a:lnSpc>
                <a:spcPct val="150000"/>
              </a:lnSpc>
              <a:buFont typeface="+mj-lt"/>
              <a:buAutoNum type="arabicPeriod"/>
            </a:pPr>
            <a:r>
              <a:rPr lang="en-US" sz="900" b="1" dirty="0">
                <a:latin typeface="Helvetica Neue" charset="0"/>
                <a:ea typeface="Helvetica Neue" charset="0"/>
                <a:cs typeface="Helvetica Neue" charset="0"/>
              </a:rPr>
              <a:t>November 8	</a:t>
            </a:r>
            <a:r>
              <a:rPr lang="en-US" sz="900" dirty="0">
                <a:latin typeface="Helvetica Neue" charset="0"/>
                <a:ea typeface="Helvetica Neue" charset="0"/>
                <a:cs typeface="Helvetica Neue" charset="0"/>
              </a:rPr>
              <a:t>3D printing | © implications for the museum</a:t>
            </a:r>
          </a:p>
          <a:p>
            <a:pPr marL="171450" indent="-171450">
              <a:lnSpc>
                <a:spcPct val="150000"/>
              </a:lnSpc>
              <a:buFont typeface="+mj-lt"/>
              <a:buAutoNum type="arabicPeriod"/>
            </a:pPr>
            <a:r>
              <a:rPr lang="en-US" sz="900" b="1" dirty="0">
                <a:latin typeface="Helvetica Neue" charset="0"/>
                <a:ea typeface="Helvetica Neue" charset="0"/>
                <a:cs typeface="Helvetica Neue" charset="0"/>
              </a:rPr>
              <a:t>November 15	</a:t>
            </a:r>
            <a:r>
              <a:rPr lang="en-US" sz="900" dirty="0">
                <a:latin typeface="Helvetica Neue" charset="0"/>
                <a:ea typeface="Helvetica Neue" charset="0"/>
                <a:cs typeface="Helvetica Neue" charset="0"/>
              </a:rPr>
              <a:t>Makers &amp; the Flipped Museum | The digital museum as an experiential, autonomous space</a:t>
            </a:r>
          </a:p>
          <a:p>
            <a:pPr marL="171450" indent="-171450">
              <a:lnSpc>
                <a:spcPct val="150000"/>
              </a:lnSpc>
              <a:buFont typeface="+mj-lt"/>
              <a:buAutoNum type="arabicPeriod"/>
            </a:pPr>
            <a:r>
              <a:rPr lang="en-US" sz="900" b="1" dirty="0">
                <a:latin typeface="Helvetica Neue" charset="0"/>
                <a:ea typeface="Helvetica Neue" charset="0"/>
                <a:cs typeface="Helvetica Neue" charset="0"/>
              </a:rPr>
              <a:t>November 22	</a:t>
            </a:r>
            <a:r>
              <a:rPr lang="en-US" sz="900" dirty="0">
                <a:latin typeface="Helvetica Neue" charset="0"/>
                <a:ea typeface="Helvetica Neue" charset="0"/>
                <a:cs typeface="Helvetica Neue" charset="0"/>
              </a:rPr>
              <a:t>Digital Horizons | 1 year, 3 years, 5 years</a:t>
            </a:r>
          </a:p>
          <a:p>
            <a:pPr marL="171450" indent="-171450">
              <a:lnSpc>
                <a:spcPct val="150000"/>
              </a:lnSpc>
              <a:buFont typeface="+mj-lt"/>
              <a:buAutoNum type="arabicPeriod"/>
            </a:pPr>
            <a:r>
              <a:rPr lang="en-US" sz="900" b="1" dirty="0">
                <a:latin typeface="Helvetica Neue" charset="0"/>
                <a:ea typeface="Helvetica Neue" charset="0"/>
                <a:cs typeface="Helvetica Neue" charset="0"/>
              </a:rPr>
              <a:t>November 29</a:t>
            </a:r>
            <a:r>
              <a:rPr lang="en-US" sz="900" dirty="0">
                <a:latin typeface="Helvetica Neue" charset="0"/>
                <a:ea typeface="Helvetica Neue" charset="0"/>
                <a:cs typeface="Helvetica Neue" charset="0"/>
              </a:rPr>
              <a:t>	Curated projects | Student presentations I</a:t>
            </a:r>
          </a:p>
          <a:p>
            <a:pPr marL="171450" indent="-171450">
              <a:lnSpc>
                <a:spcPct val="150000"/>
              </a:lnSpc>
              <a:buFont typeface="+mj-lt"/>
              <a:buAutoNum type="arabicPeriod"/>
            </a:pPr>
            <a:r>
              <a:rPr lang="en-US" sz="900" b="1" dirty="0">
                <a:latin typeface="Helvetica Neue" charset="0"/>
                <a:ea typeface="Helvetica Neue" charset="0"/>
                <a:cs typeface="Helvetica Neue" charset="0"/>
              </a:rPr>
              <a:t>December 6	</a:t>
            </a:r>
            <a:r>
              <a:rPr lang="en-US" sz="900" dirty="0">
                <a:latin typeface="Helvetica Neue" charset="0"/>
                <a:ea typeface="Helvetica Neue" charset="0"/>
                <a:cs typeface="Helvetica Neue" charset="0"/>
              </a:rPr>
              <a:t>Curated projects | Student presentations II</a:t>
            </a:r>
          </a:p>
          <a:p>
            <a:pPr marL="171450" indent="-171450">
              <a:lnSpc>
                <a:spcPct val="150000"/>
              </a:lnSpc>
              <a:buFont typeface="+mj-lt"/>
              <a:buAutoNum type="arabicPeriod"/>
            </a:pPr>
            <a:r>
              <a:rPr lang="en-US" sz="900" b="1" dirty="0">
                <a:latin typeface="Helvetica Neue" charset="0"/>
                <a:ea typeface="Helvetica Neue" charset="0"/>
                <a:cs typeface="Helvetica Neue" charset="0"/>
              </a:rPr>
              <a:t>December 13	</a:t>
            </a:r>
            <a:r>
              <a:rPr lang="en-US" sz="900" dirty="0">
                <a:latin typeface="Helvetica Neue" charset="0"/>
                <a:ea typeface="Helvetica Neue" charset="0"/>
                <a:cs typeface="Helvetica Neue" charset="0"/>
              </a:rPr>
              <a:t>Curated projects | Student presentations III</a:t>
            </a:r>
          </a:p>
          <a:p>
            <a:pPr marL="257175" indent="-257175">
              <a:buFont typeface="+mj-lt"/>
              <a:buAutoNum type="arabicPeriod"/>
            </a:pPr>
            <a:endParaRPr lang="en-US" sz="1050" dirty="0">
              <a:latin typeface="Helvetica Neue" charset="0"/>
              <a:ea typeface="Helvetica Neue" charset="0"/>
              <a:cs typeface="Helvetica Neue" charset="0"/>
            </a:endParaRPr>
          </a:p>
          <a:p>
            <a:pPr marL="257175" indent="-257175">
              <a:buFont typeface="+mj-lt"/>
              <a:buAutoNum type="arabicPeriod"/>
            </a:pPr>
            <a:endParaRPr lang="en-US" sz="1050" dirty="0">
              <a:latin typeface="Helvetica Neue" charset="0"/>
              <a:ea typeface="Helvetica Neue" charset="0"/>
              <a:cs typeface="Helvetica Neue" charset="0"/>
            </a:endParaRPr>
          </a:p>
        </p:txBody>
      </p:sp>
    </p:spTree>
    <p:extLst>
      <p:ext uri="{BB962C8B-B14F-4D97-AF65-F5344CB8AC3E}">
        <p14:creationId xmlns:p14="http://schemas.microsoft.com/office/powerpoint/2010/main" val="201796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85"/>
            <a:ext cx="9144000" cy="1219200"/>
          </a:xfrm>
          <a:prstGeom prst="rect">
            <a:avLst/>
          </a:prstGeom>
        </p:spPr>
      </p:pic>
      <p:sp>
        <p:nvSpPr>
          <p:cNvPr id="6" name="Rectangle 5"/>
          <p:cNvSpPr/>
          <p:nvPr/>
        </p:nvSpPr>
        <p:spPr>
          <a:xfrm>
            <a:off x="1609840" y="986755"/>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5" name="Rectangle 4"/>
          <p:cNvSpPr/>
          <p:nvPr/>
        </p:nvSpPr>
        <p:spPr>
          <a:xfrm>
            <a:off x="3736297" y="1669129"/>
            <a:ext cx="3821396" cy="254365"/>
          </a:xfrm>
          <a:prstGeom prst="rect">
            <a:avLst/>
          </a:prstGeom>
        </p:spPr>
        <p:txBody>
          <a:bodyPr wrap="square">
            <a:spAutoFit/>
          </a:bodyPr>
          <a:lstStyle/>
          <a:p>
            <a:r>
              <a:rPr lang="en-US" sz="1053" b="1" dirty="0">
                <a:solidFill>
                  <a:schemeClr val="accent1"/>
                </a:solidFill>
                <a:latin typeface="Helvetica Neue" charset="0"/>
              </a:rPr>
              <a:t>Assignments</a:t>
            </a:r>
          </a:p>
        </p:txBody>
      </p:sp>
      <p:sp>
        <p:nvSpPr>
          <p:cNvPr id="2" name="TextBox 1"/>
          <p:cNvSpPr txBox="1"/>
          <p:nvPr/>
        </p:nvSpPr>
        <p:spPr>
          <a:xfrm>
            <a:off x="917762" y="2465124"/>
            <a:ext cx="8491818" cy="2031325"/>
          </a:xfrm>
          <a:prstGeom prst="rect">
            <a:avLst/>
          </a:prstGeom>
          <a:noFill/>
        </p:spPr>
        <p:txBody>
          <a:bodyPr wrap="square" rtlCol="0">
            <a:spAutoFit/>
          </a:bodyPr>
          <a:lstStyle/>
          <a:p>
            <a:pPr>
              <a:lnSpc>
                <a:spcPct val="150000"/>
              </a:lnSpc>
            </a:pPr>
            <a:r>
              <a:rPr lang="en-US" sz="1400" b="1" dirty="0">
                <a:latin typeface="Helvetica Neue" charset="0"/>
                <a:ea typeface="Helvetica Neue" charset="0"/>
                <a:cs typeface="Helvetica Neue" charset="0"/>
              </a:rPr>
              <a:t>Website evaluation report/critique </a:t>
            </a:r>
            <a:r>
              <a:rPr lang="en-US" sz="1400" dirty="0">
                <a:latin typeface="Helvetica Neue" charset="0"/>
                <a:ea typeface="Helvetica Neue" charset="0"/>
                <a:cs typeface="Helvetica Neue" charset="0"/>
              </a:rPr>
              <a:t>(2-3 pages)	</a:t>
            </a:r>
            <a:r>
              <a:rPr lang="en-US" sz="1400" dirty="0">
                <a:solidFill>
                  <a:schemeClr val="accent1"/>
                </a:solidFill>
                <a:latin typeface="Helvetica Neue" charset="0"/>
                <a:ea typeface="Helvetica Neue" charset="0"/>
                <a:cs typeface="Helvetica Neue" charset="0"/>
              </a:rPr>
              <a:t>Due Sep 20</a:t>
            </a:r>
            <a:r>
              <a:rPr lang="en-US" sz="1400" dirty="0">
                <a:latin typeface="Helvetica Neue" charset="0"/>
                <a:ea typeface="Helvetica Neue" charset="0"/>
                <a:cs typeface="Helvetica Neue" charset="0"/>
              </a:rPr>
              <a:t>	15 Points</a:t>
            </a:r>
          </a:p>
          <a:p>
            <a:pPr>
              <a:lnSpc>
                <a:spcPct val="150000"/>
              </a:lnSpc>
            </a:pPr>
            <a:r>
              <a:rPr lang="en-US" sz="1400" b="1" dirty="0">
                <a:latin typeface="Helvetica Neue" charset="0"/>
                <a:ea typeface="Helvetica Neue" charset="0"/>
                <a:cs typeface="Helvetica Neue" charset="0"/>
              </a:rPr>
              <a:t>Exhibition proposal				</a:t>
            </a:r>
            <a:r>
              <a:rPr lang="en-US" sz="1400" dirty="0">
                <a:solidFill>
                  <a:schemeClr val="accent1"/>
                </a:solidFill>
                <a:latin typeface="Helvetica Neue" charset="0"/>
                <a:ea typeface="Helvetica Neue" charset="0"/>
                <a:cs typeface="Helvetica Neue" charset="0"/>
              </a:rPr>
              <a:t>Due Oct 4</a:t>
            </a:r>
            <a:r>
              <a:rPr lang="en-US" sz="1400" dirty="0">
                <a:latin typeface="Helvetica Neue" charset="0"/>
                <a:ea typeface="Helvetica Neue" charset="0"/>
                <a:cs typeface="Helvetica Neue" charset="0"/>
              </a:rPr>
              <a:t>	Not graded but compulsory</a:t>
            </a:r>
          </a:p>
          <a:p>
            <a:pPr>
              <a:lnSpc>
                <a:spcPct val="150000"/>
              </a:lnSpc>
            </a:pPr>
            <a:r>
              <a:rPr lang="en-US" sz="1400" b="1" dirty="0">
                <a:latin typeface="Helvetica Neue" charset="0"/>
                <a:ea typeface="Helvetica Neue" charset="0"/>
                <a:cs typeface="Helvetica Neue" charset="0"/>
              </a:rPr>
              <a:t>Mobile App evaluation/critique </a:t>
            </a:r>
            <a:r>
              <a:rPr lang="en-US" sz="1400" dirty="0">
                <a:latin typeface="Helvetica Neue" charset="0"/>
                <a:ea typeface="Helvetica Neue" charset="0"/>
                <a:cs typeface="Helvetica Neue" charset="0"/>
              </a:rPr>
              <a:t>(2-3 pages)		</a:t>
            </a:r>
            <a:r>
              <a:rPr lang="en-US" sz="1400" dirty="0">
                <a:solidFill>
                  <a:schemeClr val="accent1"/>
                </a:solidFill>
                <a:latin typeface="Helvetica Neue" charset="0"/>
                <a:ea typeface="Helvetica Neue" charset="0"/>
                <a:cs typeface="Helvetica Neue" charset="0"/>
              </a:rPr>
              <a:t>Due Oct 25</a:t>
            </a:r>
            <a:r>
              <a:rPr lang="en-US" sz="1400" dirty="0">
                <a:latin typeface="Helvetica Neue" charset="0"/>
                <a:ea typeface="Helvetica Neue" charset="0"/>
                <a:cs typeface="Helvetica Neue" charset="0"/>
              </a:rPr>
              <a:t>	15 Points</a:t>
            </a:r>
          </a:p>
          <a:p>
            <a:pPr>
              <a:lnSpc>
                <a:spcPct val="150000"/>
              </a:lnSpc>
            </a:pPr>
            <a:r>
              <a:rPr lang="en-US" sz="1400" b="1" dirty="0">
                <a:latin typeface="Helvetica Neue" charset="0"/>
                <a:ea typeface="Helvetica Neue" charset="0"/>
                <a:cs typeface="Helvetica Neue" charset="0"/>
              </a:rPr>
              <a:t>Thematic exhibition (Pinterest)			</a:t>
            </a:r>
            <a:r>
              <a:rPr lang="en-US" sz="1400" dirty="0">
                <a:solidFill>
                  <a:schemeClr val="accent1"/>
                </a:solidFill>
                <a:latin typeface="Helvetica Neue" charset="0"/>
                <a:ea typeface="Helvetica Neue" charset="0"/>
                <a:cs typeface="Helvetica Neue" charset="0"/>
              </a:rPr>
              <a:t>Due Dec 13</a:t>
            </a:r>
            <a:r>
              <a:rPr lang="en-US" sz="1400" dirty="0">
                <a:latin typeface="Helvetica Neue" charset="0"/>
                <a:ea typeface="Helvetica Neue" charset="0"/>
                <a:cs typeface="Helvetica Neue" charset="0"/>
              </a:rPr>
              <a:t>	30 </a:t>
            </a:r>
            <a:r>
              <a:rPr lang="en-US" sz="1400" dirty="0" smtClean="0">
                <a:latin typeface="Helvetica Neue" charset="0"/>
                <a:ea typeface="Helvetica Neue" charset="0"/>
                <a:cs typeface="Helvetica Neue" charset="0"/>
              </a:rPr>
              <a:t>Points</a:t>
            </a:r>
            <a:br>
              <a:rPr lang="en-US" sz="1400" dirty="0" smtClean="0">
                <a:latin typeface="Helvetica Neue" charset="0"/>
                <a:ea typeface="Helvetica Neue" charset="0"/>
                <a:cs typeface="Helvetica Neue" charset="0"/>
              </a:rPr>
            </a:br>
            <a:r>
              <a:rPr lang="en-US" sz="1400" b="1" dirty="0" smtClean="0">
                <a:latin typeface="Helvetica Neue" charset="0"/>
                <a:ea typeface="Helvetica Neue" charset="0"/>
                <a:cs typeface="Helvetica Neue" charset="0"/>
              </a:rPr>
              <a:t>Essay </a:t>
            </a:r>
            <a:r>
              <a:rPr lang="en-US" sz="1400" b="1" dirty="0">
                <a:latin typeface="Helvetica Neue" charset="0"/>
                <a:ea typeface="Helvetica Neue" charset="0"/>
                <a:cs typeface="Helvetica Neue" charset="0"/>
              </a:rPr>
              <a:t>on thematic exhibition </a:t>
            </a:r>
            <a:r>
              <a:rPr lang="en-US" sz="1400" dirty="0">
                <a:latin typeface="Helvetica Neue" charset="0"/>
                <a:ea typeface="Helvetica Neue" charset="0"/>
                <a:cs typeface="Helvetica Neue" charset="0"/>
              </a:rPr>
              <a:t>(12-15 </a:t>
            </a:r>
            <a:r>
              <a:rPr lang="en-US" sz="1400" dirty="0" smtClean="0">
                <a:latin typeface="Helvetica Neue" charset="0"/>
                <a:ea typeface="Helvetica Neue" charset="0"/>
                <a:cs typeface="Helvetica Neue" charset="0"/>
              </a:rPr>
              <a:t>pages)               </a:t>
            </a:r>
            <a:r>
              <a:rPr lang="en-US" sz="1400" dirty="0" smtClean="0">
                <a:solidFill>
                  <a:schemeClr val="accent1"/>
                </a:solidFill>
                <a:latin typeface="Helvetica Neue" charset="0"/>
                <a:ea typeface="Helvetica Neue" charset="0"/>
                <a:cs typeface="Helvetica Neue" charset="0"/>
              </a:rPr>
              <a:t>Due </a:t>
            </a:r>
            <a:r>
              <a:rPr lang="en-US" sz="1400" dirty="0">
                <a:solidFill>
                  <a:schemeClr val="accent1"/>
                </a:solidFill>
                <a:latin typeface="Helvetica Neue" charset="0"/>
                <a:ea typeface="Helvetica Neue" charset="0"/>
                <a:cs typeface="Helvetica Neue" charset="0"/>
              </a:rPr>
              <a:t>Dec 13</a:t>
            </a:r>
            <a:r>
              <a:rPr lang="en-US" sz="1400" dirty="0">
                <a:latin typeface="Helvetica Neue" charset="0"/>
                <a:ea typeface="Helvetica Neue" charset="0"/>
                <a:cs typeface="Helvetica Neue" charset="0"/>
              </a:rPr>
              <a:t>	30 Points</a:t>
            </a:r>
            <a:br>
              <a:rPr lang="en-US" sz="1400" dirty="0">
                <a:latin typeface="Helvetica Neue" charset="0"/>
                <a:ea typeface="Helvetica Neue" charset="0"/>
                <a:cs typeface="Helvetica Neue" charset="0"/>
              </a:rPr>
            </a:br>
            <a:r>
              <a:rPr lang="en-US" sz="1400" b="1" dirty="0">
                <a:latin typeface="Helvetica Neue" charset="0"/>
                <a:ea typeface="Helvetica Neue" charset="0"/>
                <a:cs typeface="Helvetica Neue" charset="0"/>
              </a:rPr>
              <a:t>Online participation					</a:t>
            </a:r>
            <a:r>
              <a:rPr lang="en-US" sz="1400" b="1" dirty="0" smtClean="0">
                <a:latin typeface="Helvetica Neue" charset="0"/>
                <a:ea typeface="Helvetica Neue" charset="0"/>
                <a:cs typeface="Helvetica Neue" charset="0"/>
              </a:rPr>
              <a:t>              </a:t>
            </a:r>
            <a:r>
              <a:rPr lang="en-US" sz="1400" dirty="0" smtClean="0">
                <a:latin typeface="Helvetica Neue" charset="0"/>
                <a:ea typeface="Helvetica Neue" charset="0"/>
                <a:cs typeface="Helvetica Neue" charset="0"/>
              </a:rPr>
              <a:t>10 </a:t>
            </a:r>
            <a:r>
              <a:rPr lang="en-US" sz="1400" dirty="0">
                <a:latin typeface="Helvetica Neue" charset="0"/>
                <a:ea typeface="Helvetica Neue" charset="0"/>
                <a:cs typeface="Helvetica Neue" charset="0"/>
              </a:rPr>
              <a:t>Points</a:t>
            </a:r>
          </a:p>
        </p:txBody>
      </p:sp>
    </p:spTree>
    <p:extLst>
      <p:ext uri="{BB962C8B-B14F-4D97-AF65-F5344CB8AC3E}">
        <p14:creationId xmlns:p14="http://schemas.microsoft.com/office/powerpoint/2010/main" val="79418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7"/>
            <a:ext cx="9144000" cy="1219200"/>
          </a:xfrm>
          <a:prstGeom prst="rect">
            <a:avLst/>
          </a:prstGeom>
        </p:spPr>
      </p:pic>
      <p:sp>
        <p:nvSpPr>
          <p:cNvPr id="6" name="Rectangle 5"/>
          <p:cNvSpPr/>
          <p:nvPr/>
        </p:nvSpPr>
        <p:spPr>
          <a:xfrm>
            <a:off x="1609840" y="986753"/>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3" name="Rectangle 2"/>
          <p:cNvSpPr/>
          <p:nvPr/>
        </p:nvSpPr>
        <p:spPr>
          <a:xfrm>
            <a:off x="2655167" y="1670205"/>
            <a:ext cx="4008470" cy="369332"/>
          </a:xfrm>
          <a:prstGeom prst="rect">
            <a:avLst/>
          </a:prstGeom>
        </p:spPr>
        <p:txBody>
          <a:bodyPr wrap="none">
            <a:spAutoFit/>
          </a:bodyPr>
          <a:lstStyle/>
          <a:p>
            <a:r>
              <a:rPr lang="en-US" sz="1800" b="1" dirty="0">
                <a:solidFill>
                  <a:schemeClr val="accent1"/>
                </a:solidFill>
                <a:latin typeface="Helvetica Neue" charset="0"/>
              </a:rPr>
              <a:t>Introduction to the Digital Museum</a:t>
            </a:r>
          </a:p>
        </p:txBody>
      </p:sp>
      <p:sp>
        <p:nvSpPr>
          <p:cNvPr id="5" name="TextBox 4"/>
          <p:cNvSpPr txBox="1"/>
          <p:nvPr/>
        </p:nvSpPr>
        <p:spPr>
          <a:xfrm>
            <a:off x="2150169" y="3378347"/>
            <a:ext cx="2813716" cy="369332"/>
          </a:xfrm>
          <a:prstGeom prst="rect">
            <a:avLst/>
          </a:prstGeom>
          <a:noFill/>
        </p:spPr>
        <p:txBody>
          <a:bodyPr wrap="square" rtlCol="0">
            <a:spAutoFit/>
          </a:bodyPr>
          <a:lstStyle/>
          <a:p>
            <a:r>
              <a:rPr lang="en-US" sz="1800" dirty="0"/>
              <a:t>The Museum without Walls</a:t>
            </a:r>
          </a:p>
        </p:txBody>
      </p:sp>
      <p:sp>
        <p:nvSpPr>
          <p:cNvPr id="7" name="TextBox 6"/>
          <p:cNvSpPr txBox="1"/>
          <p:nvPr/>
        </p:nvSpPr>
        <p:spPr>
          <a:xfrm>
            <a:off x="5220431" y="2706796"/>
            <a:ext cx="3194225" cy="369332"/>
          </a:xfrm>
          <a:prstGeom prst="rect">
            <a:avLst/>
          </a:prstGeom>
          <a:noFill/>
        </p:spPr>
        <p:txBody>
          <a:bodyPr wrap="square" rtlCol="0">
            <a:spAutoFit/>
          </a:bodyPr>
          <a:lstStyle/>
          <a:p>
            <a:r>
              <a:rPr lang="en-US" sz="1800" dirty="0"/>
              <a:t>Performing the Museum</a:t>
            </a:r>
          </a:p>
        </p:txBody>
      </p:sp>
      <p:sp>
        <p:nvSpPr>
          <p:cNvPr id="8" name="TextBox 7"/>
          <p:cNvSpPr txBox="1"/>
          <p:nvPr/>
        </p:nvSpPr>
        <p:spPr>
          <a:xfrm>
            <a:off x="2150169" y="4049897"/>
            <a:ext cx="2081378" cy="369332"/>
          </a:xfrm>
          <a:prstGeom prst="rect">
            <a:avLst/>
          </a:prstGeom>
          <a:noFill/>
        </p:spPr>
        <p:txBody>
          <a:bodyPr wrap="square" rtlCol="0">
            <a:spAutoFit/>
          </a:bodyPr>
          <a:lstStyle/>
          <a:p>
            <a:r>
              <a:rPr lang="en-US" sz="1800" dirty="0"/>
              <a:t>Wonder</a:t>
            </a:r>
          </a:p>
        </p:txBody>
      </p:sp>
      <p:sp>
        <p:nvSpPr>
          <p:cNvPr id="9" name="TextBox 8"/>
          <p:cNvSpPr txBox="1"/>
          <p:nvPr/>
        </p:nvSpPr>
        <p:spPr>
          <a:xfrm>
            <a:off x="2150169" y="2706796"/>
            <a:ext cx="2081378" cy="369332"/>
          </a:xfrm>
          <a:prstGeom prst="rect">
            <a:avLst/>
          </a:prstGeom>
          <a:noFill/>
        </p:spPr>
        <p:txBody>
          <a:bodyPr wrap="square" rtlCol="0">
            <a:spAutoFit/>
          </a:bodyPr>
          <a:lstStyle/>
          <a:p>
            <a:r>
              <a:rPr lang="en-US" sz="1800" dirty="0"/>
              <a:t>Aura</a:t>
            </a:r>
          </a:p>
        </p:txBody>
      </p:sp>
      <p:sp>
        <p:nvSpPr>
          <p:cNvPr id="10" name="TextBox 9"/>
          <p:cNvSpPr txBox="1"/>
          <p:nvPr/>
        </p:nvSpPr>
        <p:spPr>
          <a:xfrm>
            <a:off x="5220431" y="4049897"/>
            <a:ext cx="2774992" cy="369332"/>
          </a:xfrm>
          <a:prstGeom prst="rect">
            <a:avLst/>
          </a:prstGeom>
          <a:noFill/>
        </p:spPr>
        <p:txBody>
          <a:bodyPr wrap="square" rtlCol="0">
            <a:spAutoFit/>
          </a:bodyPr>
          <a:lstStyle/>
          <a:p>
            <a:r>
              <a:rPr lang="en-US" sz="1800" dirty="0"/>
              <a:t>Consuming the Museum</a:t>
            </a:r>
          </a:p>
        </p:txBody>
      </p:sp>
      <p:sp>
        <p:nvSpPr>
          <p:cNvPr id="11" name="TextBox 10"/>
          <p:cNvSpPr txBox="1"/>
          <p:nvPr/>
        </p:nvSpPr>
        <p:spPr>
          <a:xfrm>
            <a:off x="5220431" y="3378347"/>
            <a:ext cx="3422825" cy="369332"/>
          </a:xfrm>
          <a:prstGeom prst="rect">
            <a:avLst/>
          </a:prstGeom>
          <a:noFill/>
        </p:spPr>
        <p:txBody>
          <a:bodyPr wrap="square" rtlCol="0">
            <a:spAutoFit/>
          </a:bodyPr>
          <a:lstStyle/>
          <a:p>
            <a:r>
              <a:rPr lang="en-US" sz="1800" dirty="0"/>
              <a:t>The Distributed Museum</a:t>
            </a:r>
          </a:p>
        </p:txBody>
      </p:sp>
    </p:spTree>
    <p:extLst>
      <p:ext uri="{BB962C8B-B14F-4D97-AF65-F5344CB8AC3E}">
        <p14:creationId xmlns:p14="http://schemas.microsoft.com/office/powerpoint/2010/main" val="122076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3"/>
          <p:cNvSpPr txBox="1">
            <a:spLocks noChangeArrowheads="1"/>
          </p:cNvSpPr>
          <p:nvPr/>
        </p:nvSpPr>
        <p:spPr bwMode="auto">
          <a:xfrm>
            <a:off x="4000500" y="4966139"/>
            <a:ext cx="46875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000" dirty="0">
                <a:latin typeface="+mn-lt"/>
              </a:rPr>
              <a:t>Benjamin Walter (1936). </a:t>
            </a:r>
            <a:r>
              <a:rPr lang="en-US" altLang="en-US" sz="1000" i="1" dirty="0">
                <a:latin typeface="+mn-lt"/>
              </a:rPr>
              <a:t>The Work of Art in the Age of Mechanical Reproduction</a:t>
            </a:r>
            <a:r>
              <a:rPr lang="en-US" altLang="en-US" sz="1000" dirty="0">
                <a:latin typeface="+mn-lt"/>
              </a:rPr>
              <a:t>. </a:t>
            </a:r>
          </a:p>
          <a:p>
            <a:pPr eaLnBrk="1" hangingPunct="1"/>
            <a:r>
              <a:rPr lang="en-US" altLang="en-US" sz="1000" dirty="0">
                <a:latin typeface="+mn-lt"/>
              </a:rPr>
              <a:t>In: Arendt Hannah (1985, ed.). Illustrations: Walter Benjamin – Essays and Reflections. </a:t>
            </a:r>
          </a:p>
          <a:p>
            <a:pPr eaLnBrk="1" hangingPunct="1"/>
            <a:r>
              <a:rPr lang="en-US" altLang="en-US" sz="1000" dirty="0">
                <a:latin typeface="+mn-lt"/>
              </a:rPr>
              <a:t>New York: </a:t>
            </a:r>
            <a:r>
              <a:rPr lang="en-US" altLang="en-US" sz="1000" dirty="0" err="1">
                <a:latin typeface="+mn-lt"/>
              </a:rPr>
              <a:t>Schocken</a:t>
            </a:r>
            <a:r>
              <a:rPr lang="en-US" altLang="en-US" sz="1000" dirty="0">
                <a:latin typeface="+mn-lt"/>
              </a:rPr>
              <a:t> Books, pp. 217-251</a:t>
            </a:r>
            <a:r>
              <a:rPr lang="en-US" altLang="en-US" sz="1000" dirty="0" smtClean="0">
                <a:latin typeface="+mn-lt"/>
              </a:rPr>
              <a:t>.</a:t>
            </a:r>
            <a:endParaRPr lang="en-US" altLang="en-US" sz="1000" dirty="0">
              <a:latin typeface="+mn-lt"/>
            </a:endParaRPr>
          </a:p>
        </p:txBody>
      </p:sp>
      <p:sp>
        <p:nvSpPr>
          <p:cNvPr id="16387" name="TextBox 4"/>
          <p:cNvSpPr txBox="1">
            <a:spLocks noChangeArrowheads="1"/>
          </p:cNvSpPr>
          <p:nvPr/>
        </p:nvSpPr>
        <p:spPr bwMode="auto">
          <a:xfrm>
            <a:off x="4000500" y="1530016"/>
            <a:ext cx="468750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GB" sz="1600" dirty="0">
                <a:latin typeface="+mn-lt"/>
                <a:ea typeface="Helvetica Neue" charset="0"/>
                <a:cs typeface="Helvetica Neue" charset="0"/>
              </a:rPr>
              <a:t>Walter Benjamin’s 1937 essay </a:t>
            </a:r>
            <a:r>
              <a:rPr lang="en-GB" sz="1600" i="1" dirty="0">
                <a:latin typeface="+mn-lt"/>
                <a:ea typeface="Helvetica Neue" charset="0"/>
                <a:cs typeface="Helvetica Neue" charset="0"/>
              </a:rPr>
              <a:t>'The Work of Art in an Age of Mechanical Reproduction</a:t>
            </a:r>
            <a:r>
              <a:rPr lang="en-GB" sz="1600" dirty="0">
                <a:latin typeface="+mn-lt"/>
                <a:ea typeface="Helvetica Neue" charset="0"/>
                <a:cs typeface="Helvetica Neue" charset="0"/>
              </a:rPr>
              <a:t>' (1992), calls attention to the status of art and its limitless reproduction through mechanical processes</a:t>
            </a:r>
          </a:p>
          <a:p>
            <a:endParaRPr lang="en-GB" sz="1600" dirty="0">
              <a:latin typeface="+mn-lt"/>
              <a:ea typeface="Helvetica Neue" charset="0"/>
              <a:cs typeface="Helvetica Neue" charset="0"/>
            </a:endParaRPr>
          </a:p>
          <a:p>
            <a:r>
              <a:rPr lang="en-GB" sz="1600" dirty="0">
                <a:latin typeface="+mn-lt"/>
                <a:ea typeface="Helvetica Neue" charset="0"/>
                <a:cs typeface="Helvetica Neue" charset="0"/>
              </a:rPr>
              <a:t>The seminal essay has inspired critics and theorists in many fields across the disciplines of visual culture, media studies, and cultural studies, and has informed their writings on photography, cinema and artistic practice. </a:t>
            </a:r>
            <a:endParaRPr lang="en-US" sz="1600" dirty="0">
              <a:latin typeface="+mn-lt"/>
              <a:ea typeface="Helvetica Neue" charset="0"/>
              <a:cs typeface="Helvetica Neue" charset="0"/>
            </a:endParaRPr>
          </a:p>
        </p:txBody>
      </p:sp>
      <p:pic>
        <p:nvPicPr>
          <p:cNvPr id="16388" name="Picture 2" descr="http://cdn.funcheap.com/wp-content/uploads/2014/09/benjami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4706"/>
            <a:ext cx="2428875" cy="235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1"/>
          <p:cNvSpPr txBox="1">
            <a:spLocks noChangeArrowheads="1"/>
          </p:cNvSpPr>
          <p:nvPr/>
        </p:nvSpPr>
        <p:spPr bwMode="auto">
          <a:xfrm>
            <a:off x="197614" y="863882"/>
            <a:ext cx="5048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rtl="1" eaLnBrk="1" hangingPunct="1"/>
            <a:r>
              <a:rPr lang="en-US" altLang="en-US" sz="1800" b="1" dirty="0">
                <a:solidFill>
                  <a:schemeClr val="accent1"/>
                </a:solidFill>
                <a:latin typeface="+mn-lt"/>
                <a:ea typeface="Helvetica Neue" charset="0"/>
                <a:cs typeface="Helvetica Neue" charset="0"/>
              </a:rPr>
              <a:t>The Work of Art in the Age of  Digital Reproduction</a:t>
            </a:r>
          </a:p>
        </p:txBody>
      </p:sp>
      <p:sp>
        <p:nvSpPr>
          <p:cNvPr id="7" name="Rectangle 6"/>
          <p:cNvSpPr/>
          <p:nvPr/>
        </p:nvSpPr>
        <p:spPr>
          <a:xfrm>
            <a:off x="242497" y="494550"/>
            <a:ext cx="3566104" cy="369332"/>
          </a:xfrm>
          <a:prstGeom prst="rect">
            <a:avLst/>
          </a:prstGeom>
        </p:spPr>
        <p:txBody>
          <a:bodyPr wrap="none">
            <a:spAutoFit/>
          </a:bodyPr>
          <a:lstStyle/>
          <a:p>
            <a:r>
              <a:rPr lang="en-US" sz="1800" b="1" dirty="0">
                <a:solidFill>
                  <a:schemeClr val="accent1"/>
                </a:solidFill>
              </a:rPr>
              <a:t>Introduction to the Digital Museum</a:t>
            </a:r>
          </a:p>
        </p:txBody>
      </p:sp>
    </p:spTree>
    <p:extLst>
      <p:ext uri="{BB962C8B-B14F-4D97-AF65-F5344CB8AC3E}">
        <p14:creationId xmlns:p14="http://schemas.microsoft.com/office/powerpoint/2010/main" val="19924112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Box 4"/>
          <p:cNvSpPr txBox="1">
            <a:spLocks noChangeArrowheads="1"/>
          </p:cNvSpPr>
          <p:nvPr/>
        </p:nvSpPr>
        <p:spPr bwMode="auto">
          <a:xfrm>
            <a:off x="4000500" y="1602546"/>
            <a:ext cx="4687502"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just" eaLnBrk="1" hangingPunct="1"/>
            <a:r>
              <a:rPr lang="en-US" altLang="en-US" sz="1600" i="1" dirty="0">
                <a:latin typeface="Helvetica Neue" charset="0"/>
                <a:ea typeface="Helvetica Neue" charset="0"/>
                <a:cs typeface="Helvetica Neue" charset="0"/>
              </a:rPr>
              <a:t>In principle, the work of art has always been reproducible. Objects made by humans could always be copied by humans.</a:t>
            </a:r>
          </a:p>
          <a:p>
            <a:pPr algn="just" eaLnBrk="1" hangingPunct="1"/>
            <a:endParaRPr lang="en-US" altLang="en-US" sz="1600" i="1" dirty="0">
              <a:latin typeface="Helvetica Neue" charset="0"/>
              <a:ea typeface="Helvetica Neue" charset="0"/>
              <a:cs typeface="Helvetica Neue" charset="0"/>
            </a:endParaRPr>
          </a:p>
          <a:p>
            <a:pPr algn="just" eaLnBrk="1" hangingPunct="1"/>
            <a:r>
              <a:rPr lang="en-US" altLang="en-US" sz="1600" i="1" dirty="0">
                <a:latin typeface="Helvetica Neue" charset="0"/>
                <a:ea typeface="Helvetica Neue" charset="0"/>
                <a:cs typeface="Helvetica Neue" charset="0"/>
              </a:rPr>
              <a:t>Replicas were made by pupils in practicing for their craft, by masters in disseminating their works, and, finally, by third parties in pursuit of profit. </a:t>
            </a:r>
          </a:p>
          <a:p>
            <a:pPr algn="just" eaLnBrk="1" hangingPunct="1"/>
            <a:endParaRPr lang="en-US" altLang="en-US" sz="1600" i="1" dirty="0">
              <a:latin typeface="Helvetica Neue" charset="0"/>
              <a:ea typeface="Helvetica Neue" charset="0"/>
              <a:cs typeface="Helvetica Neue" charset="0"/>
            </a:endParaRPr>
          </a:p>
          <a:p>
            <a:pPr algn="just" eaLnBrk="1" hangingPunct="1"/>
            <a:r>
              <a:rPr lang="en-US" altLang="en-US" sz="1600" i="1" dirty="0">
                <a:latin typeface="Helvetica Neue" charset="0"/>
                <a:ea typeface="Helvetica Neue" charset="0"/>
                <a:cs typeface="Helvetica Neue" charset="0"/>
              </a:rPr>
              <a:t>But the technological reproduction of artworks is something new.</a:t>
            </a:r>
          </a:p>
        </p:txBody>
      </p:sp>
      <p:sp>
        <p:nvSpPr>
          <p:cNvPr id="8" name="TextBox 3"/>
          <p:cNvSpPr txBox="1">
            <a:spLocks noChangeArrowheads="1"/>
          </p:cNvSpPr>
          <p:nvPr/>
        </p:nvSpPr>
        <p:spPr bwMode="auto">
          <a:xfrm>
            <a:off x="4000500" y="4966139"/>
            <a:ext cx="46875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000" dirty="0">
                <a:latin typeface="+mn-lt"/>
              </a:rPr>
              <a:t>Benjamin Walter (1936). </a:t>
            </a:r>
            <a:r>
              <a:rPr lang="en-US" altLang="en-US" sz="1000" i="1" dirty="0">
                <a:latin typeface="+mn-lt"/>
              </a:rPr>
              <a:t>The Work of Art in the Age of Mechanical Reproduction</a:t>
            </a:r>
            <a:r>
              <a:rPr lang="en-US" altLang="en-US" sz="1000" dirty="0">
                <a:latin typeface="+mn-lt"/>
              </a:rPr>
              <a:t>. </a:t>
            </a:r>
          </a:p>
          <a:p>
            <a:pPr eaLnBrk="1" hangingPunct="1"/>
            <a:r>
              <a:rPr lang="en-US" altLang="en-US" sz="1000" dirty="0">
                <a:latin typeface="+mn-lt"/>
              </a:rPr>
              <a:t>In: Arendt Hannah (1985, ed.). Illustrations: Walter Benjamin – Essays and Reflections. </a:t>
            </a:r>
          </a:p>
          <a:p>
            <a:pPr eaLnBrk="1" hangingPunct="1"/>
            <a:r>
              <a:rPr lang="en-US" altLang="en-US" sz="1000" dirty="0">
                <a:latin typeface="+mn-lt"/>
              </a:rPr>
              <a:t>New York: </a:t>
            </a:r>
            <a:r>
              <a:rPr lang="en-US" altLang="en-US" sz="1000" dirty="0" err="1">
                <a:latin typeface="+mn-lt"/>
              </a:rPr>
              <a:t>Schocken</a:t>
            </a:r>
            <a:r>
              <a:rPr lang="en-US" altLang="en-US" sz="1000" dirty="0">
                <a:latin typeface="+mn-lt"/>
              </a:rPr>
              <a:t> Books, pp. 217-251</a:t>
            </a:r>
            <a:r>
              <a:rPr lang="en-US" altLang="en-US" sz="1000" dirty="0" smtClean="0">
                <a:latin typeface="+mn-lt"/>
              </a:rPr>
              <a:t>.</a:t>
            </a:r>
            <a:endParaRPr lang="en-US" altLang="en-US" sz="1000" dirty="0">
              <a:latin typeface="+mn-lt"/>
            </a:endParaRPr>
          </a:p>
        </p:txBody>
      </p:sp>
      <p:pic>
        <p:nvPicPr>
          <p:cNvPr id="9" name="Picture 8" descr="http://cdn.funcheap.com/wp-content/uploads/2014/09/benjami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4706"/>
            <a:ext cx="2428875" cy="235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p:cNvSpPr txBox="1">
            <a:spLocks noChangeArrowheads="1"/>
          </p:cNvSpPr>
          <p:nvPr/>
        </p:nvSpPr>
        <p:spPr bwMode="auto">
          <a:xfrm>
            <a:off x="197614" y="863882"/>
            <a:ext cx="5048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rtl="1" eaLnBrk="1" hangingPunct="1"/>
            <a:r>
              <a:rPr lang="en-US" altLang="en-US" sz="1800" b="1" dirty="0">
                <a:solidFill>
                  <a:schemeClr val="accent1"/>
                </a:solidFill>
                <a:latin typeface="+mn-lt"/>
                <a:ea typeface="Helvetica Neue" charset="0"/>
                <a:cs typeface="Helvetica Neue" charset="0"/>
              </a:rPr>
              <a:t>The Work of Art in the Age of  Digital Reproduction</a:t>
            </a:r>
          </a:p>
        </p:txBody>
      </p:sp>
      <p:sp>
        <p:nvSpPr>
          <p:cNvPr id="11" name="Rectangle 10"/>
          <p:cNvSpPr/>
          <p:nvPr/>
        </p:nvSpPr>
        <p:spPr>
          <a:xfrm>
            <a:off x="242497" y="494550"/>
            <a:ext cx="3566104" cy="369332"/>
          </a:xfrm>
          <a:prstGeom prst="rect">
            <a:avLst/>
          </a:prstGeom>
        </p:spPr>
        <p:txBody>
          <a:bodyPr wrap="none">
            <a:spAutoFit/>
          </a:bodyPr>
          <a:lstStyle/>
          <a:p>
            <a:r>
              <a:rPr lang="en-US" sz="1800" b="1" dirty="0">
                <a:solidFill>
                  <a:schemeClr val="accent1"/>
                </a:solidFill>
              </a:rPr>
              <a:t>Introduction to the Digital Museum</a:t>
            </a:r>
          </a:p>
        </p:txBody>
      </p:sp>
    </p:spTree>
    <p:extLst>
      <p:ext uri="{BB962C8B-B14F-4D97-AF65-F5344CB8AC3E}">
        <p14:creationId xmlns:p14="http://schemas.microsoft.com/office/powerpoint/2010/main" val="1850422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84"/>
            <a:ext cx="9144000" cy="1219200"/>
          </a:xfrm>
          <a:prstGeom prst="rect">
            <a:avLst/>
          </a:prstGeom>
        </p:spPr>
      </p:pic>
      <p:sp>
        <p:nvSpPr>
          <p:cNvPr id="6" name="Rectangle 5"/>
          <p:cNvSpPr/>
          <p:nvPr/>
        </p:nvSpPr>
        <p:spPr>
          <a:xfrm>
            <a:off x="1609840" y="986754"/>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2" name="Rectangle 1"/>
          <p:cNvSpPr/>
          <p:nvPr/>
        </p:nvSpPr>
        <p:spPr>
          <a:xfrm>
            <a:off x="3352938" y="2030274"/>
            <a:ext cx="2976136" cy="369332"/>
          </a:xfrm>
          <a:prstGeom prst="rect">
            <a:avLst/>
          </a:prstGeom>
        </p:spPr>
        <p:txBody>
          <a:bodyPr wrap="none">
            <a:spAutoFit/>
          </a:bodyPr>
          <a:lstStyle/>
          <a:p>
            <a:r>
              <a:rPr lang="en-US" sz="1800" b="1" dirty="0" smtClean="0">
                <a:solidFill>
                  <a:schemeClr val="accent1"/>
                </a:solidFill>
                <a:latin typeface="Helvetica Neue" charset="0"/>
              </a:rPr>
              <a:t>Please introduce yourself</a:t>
            </a:r>
            <a:endParaRPr lang="en-US" sz="1800" b="1" dirty="0">
              <a:solidFill>
                <a:schemeClr val="accent1"/>
              </a:solidFill>
              <a:latin typeface="Helvetica Neue" charset="0"/>
            </a:endParaRPr>
          </a:p>
        </p:txBody>
      </p:sp>
      <p:sp>
        <p:nvSpPr>
          <p:cNvPr id="3" name="TextBox 2"/>
          <p:cNvSpPr txBox="1"/>
          <p:nvPr/>
        </p:nvSpPr>
        <p:spPr>
          <a:xfrm>
            <a:off x="1023257" y="2968742"/>
            <a:ext cx="7434943" cy="584775"/>
          </a:xfrm>
          <a:prstGeom prst="rect">
            <a:avLst/>
          </a:prstGeom>
          <a:noFill/>
        </p:spPr>
        <p:txBody>
          <a:bodyPr wrap="square" rtlCol="0">
            <a:spAutoFit/>
          </a:bodyPr>
          <a:lstStyle/>
          <a:p>
            <a:pPr algn="ctr"/>
            <a:r>
              <a:rPr lang="en-US" sz="1400" dirty="0"/>
              <a:t>Mic check</a:t>
            </a:r>
            <a:br>
              <a:rPr lang="en-US" sz="1400" dirty="0"/>
            </a:br>
            <a:r>
              <a:rPr lang="en-US" sz="1800" dirty="0">
                <a:solidFill>
                  <a:schemeClr val="accent1"/>
                </a:solidFill>
              </a:rPr>
              <a:t>Tell us about yourself …. Where are you  located …. What you are studying..</a:t>
            </a:r>
          </a:p>
        </p:txBody>
      </p:sp>
    </p:spTree>
    <p:extLst>
      <p:ext uri="{BB962C8B-B14F-4D97-AF65-F5344CB8AC3E}">
        <p14:creationId xmlns:p14="http://schemas.microsoft.com/office/powerpoint/2010/main" val="2029548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Box 4"/>
          <p:cNvSpPr txBox="1">
            <a:spLocks noChangeArrowheads="1"/>
          </p:cNvSpPr>
          <p:nvPr/>
        </p:nvSpPr>
        <p:spPr bwMode="auto">
          <a:xfrm>
            <a:off x="2428875" y="1453072"/>
            <a:ext cx="6535495"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GB" sz="1600" dirty="0"/>
              <a:t>What has been forfeited here concerns the quality of the art object.  Mechanical reproduction causes objects to lose their singularity, and with this loss their historical testimony is jeopardized.  </a:t>
            </a:r>
          </a:p>
          <a:p>
            <a:endParaRPr lang="en-GB" sz="1600" dirty="0"/>
          </a:p>
          <a:p>
            <a:r>
              <a:rPr lang="en-GB" sz="1600" i="1" dirty="0"/>
              <a:t>Even the most perfect reproduction of a work of art is lacking in one element’ </a:t>
            </a:r>
            <a:r>
              <a:rPr lang="en-GB" sz="1600" dirty="0"/>
              <a:t>– Benjamin argues:</a:t>
            </a:r>
            <a:endParaRPr lang="en-US" sz="1600" dirty="0"/>
          </a:p>
          <a:p>
            <a:r>
              <a:rPr lang="en-GB" sz="1600" dirty="0"/>
              <a:t> </a:t>
            </a:r>
            <a:endParaRPr lang="en-US" sz="1600" dirty="0"/>
          </a:p>
          <a:p>
            <a:r>
              <a:rPr lang="en-GB" sz="1600" i="1" dirty="0"/>
              <a:t>its presence in time and space, its unique existence at the place where it happens to be.  This unique existence of the work of art determined the history to which it was subject throughout the time of its existence.  This includes the changes which it may have suffered in physical condition over the years as well as the various changes in its ownership.</a:t>
            </a:r>
            <a:endParaRPr lang="en-US" sz="1600" i="1" dirty="0"/>
          </a:p>
        </p:txBody>
      </p:sp>
      <p:sp>
        <p:nvSpPr>
          <p:cNvPr id="7" name="TextBox 3"/>
          <p:cNvSpPr txBox="1">
            <a:spLocks noChangeArrowheads="1"/>
          </p:cNvSpPr>
          <p:nvPr/>
        </p:nvSpPr>
        <p:spPr bwMode="auto">
          <a:xfrm>
            <a:off x="4000500" y="4966139"/>
            <a:ext cx="46875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000" dirty="0">
                <a:latin typeface="+mn-lt"/>
              </a:rPr>
              <a:t>Benjamin Walter (1936). </a:t>
            </a:r>
            <a:r>
              <a:rPr lang="en-US" altLang="en-US" sz="1000" i="1" dirty="0">
                <a:latin typeface="+mn-lt"/>
              </a:rPr>
              <a:t>The Work of Art in the Age of Mechanical Reproduction</a:t>
            </a:r>
            <a:r>
              <a:rPr lang="en-US" altLang="en-US" sz="1000" dirty="0">
                <a:latin typeface="+mn-lt"/>
              </a:rPr>
              <a:t>. </a:t>
            </a:r>
          </a:p>
          <a:p>
            <a:pPr eaLnBrk="1" hangingPunct="1"/>
            <a:r>
              <a:rPr lang="en-US" altLang="en-US" sz="1000" dirty="0">
                <a:latin typeface="+mn-lt"/>
              </a:rPr>
              <a:t>In: Arendt Hannah (1985, ed.). Illustrations: Walter Benjamin – Essays and Reflections. </a:t>
            </a:r>
          </a:p>
          <a:p>
            <a:pPr eaLnBrk="1" hangingPunct="1"/>
            <a:r>
              <a:rPr lang="en-US" altLang="en-US" sz="1000" dirty="0">
                <a:latin typeface="+mn-lt"/>
              </a:rPr>
              <a:t>New York: </a:t>
            </a:r>
            <a:r>
              <a:rPr lang="en-US" altLang="en-US" sz="1000" dirty="0" err="1">
                <a:latin typeface="+mn-lt"/>
              </a:rPr>
              <a:t>Schocken</a:t>
            </a:r>
            <a:r>
              <a:rPr lang="en-US" altLang="en-US" sz="1000" dirty="0">
                <a:latin typeface="+mn-lt"/>
              </a:rPr>
              <a:t> Books, pp. 217-251</a:t>
            </a:r>
            <a:r>
              <a:rPr lang="en-US" altLang="en-US" sz="1000" dirty="0" smtClean="0">
                <a:latin typeface="+mn-lt"/>
              </a:rPr>
              <a:t>.</a:t>
            </a:r>
            <a:endParaRPr lang="en-US" altLang="en-US" sz="1000" dirty="0">
              <a:latin typeface="+mn-lt"/>
            </a:endParaRPr>
          </a:p>
        </p:txBody>
      </p:sp>
      <p:pic>
        <p:nvPicPr>
          <p:cNvPr id="8" name="Picture 7" descr="http://cdn.funcheap.com/wp-content/uploads/2014/09/benjami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4706"/>
            <a:ext cx="2428875" cy="235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197614" y="863882"/>
            <a:ext cx="5048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rtl="1" eaLnBrk="1" hangingPunct="1"/>
            <a:r>
              <a:rPr lang="en-US" altLang="en-US" sz="1800" b="1" dirty="0">
                <a:solidFill>
                  <a:schemeClr val="accent1"/>
                </a:solidFill>
                <a:latin typeface="+mn-lt"/>
                <a:ea typeface="Helvetica Neue" charset="0"/>
                <a:cs typeface="Helvetica Neue" charset="0"/>
              </a:rPr>
              <a:t>The Work of Art in the Age of  Digital Reproduction</a:t>
            </a:r>
          </a:p>
        </p:txBody>
      </p:sp>
      <p:sp>
        <p:nvSpPr>
          <p:cNvPr id="10" name="Rectangle 9"/>
          <p:cNvSpPr/>
          <p:nvPr/>
        </p:nvSpPr>
        <p:spPr>
          <a:xfrm>
            <a:off x="242497" y="494550"/>
            <a:ext cx="3566104" cy="369332"/>
          </a:xfrm>
          <a:prstGeom prst="rect">
            <a:avLst/>
          </a:prstGeom>
        </p:spPr>
        <p:txBody>
          <a:bodyPr wrap="none">
            <a:spAutoFit/>
          </a:bodyPr>
          <a:lstStyle/>
          <a:p>
            <a:r>
              <a:rPr lang="en-US" sz="1800" b="1" dirty="0">
                <a:solidFill>
                  <a:schemeClr val="accent1"/>
                </a:solidFill>
              </a:rPr>
              <a:t>Introduction to the Digital Museum</a:t>
            </a:r>
          </a:p>
        </p:txBody>
      </p:sp>
    </p:spTree>
    <p:extLst>
      <p:ext uri="{BB962C8B-B14F-4D97-AF65-F5344CB8AC3E}">
        <p14:creationId xmlns:p14="http://schemas.microsoft.com/office/powerpoint/2010/main" val="15454918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3"/>
          <p:cNvSpPr txBox="1">
            <a:spLocks noChangeArrowheads="1"/>
          </p:cNvSpPr>
          <p:nvPr/>
        </p:nvSpPr>
        <p:spPr bwMode="auto">
          <a:xfrm>
            <a:off x="5724512" y="5067085"/>
            <a:ext cx="2683813"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a:r>
              <a:rPr lang="en-US" sz="750" dirty="0"/>
              <a:t>The Importance of the Aura in Digital Humanities (AFF601)</a:t>
            </a:r>
          </a:p>
          <a:p>
            <a:pPr algn="r"/>
            <a:r>
              <a:rPr lang="en-US" sz="750" dirty="0">
                <a:hlinkClick r:id="rId2"/>
              </a:rPr>
              <a:t>23rd October 2014 NealeRo</a:t>
            </a:r>
            <a:endParaRPr lang="en-US" sz="750" dirty="0"/>
          </a:p>
          <a:p>
            <a:pPr algn="r"/>
            <a:endParaRPr lang="en-US" sz="750" dirty="0"/>
          </a:p>
        </p:txBody>
      </p:sp>
      <p:pic>
        <p:nvPicPr>
          <p:cNvPr id="2" name="Picture 1">
            <a:hlinkClick r:id="rId2"/>
          </p:cNvPr>
          <p:cNvPicPr>
            <a:picLocks noChangeAspect="1"/>
          </p:cNvPicPr>
          <p:nvPr/>
        </p:nvPicPr>
        <p:blipFill>
          <a:blip r:embed="rId3"/>
          <a:stretch>
            <a:fillRect/>
          </a:stretch>
        </p:blipFill>
        <p:spPr>
          <a:xfrm>
            <a:off x="2937511" y="1325575"/>
            <a:ext cx="5470814" cy="3649149"/>
          </a:xfrm>
          <a:prstGeom prst="rect">
            <a:avLst/>
          </a:prstGeom>
        </p:spPr>
      </p:pic>
      <p:pic>
        <p:nvPicPr>
          <p:cNvPr id="9" name="Picture 8" descr="http://cdn.funcheap.com/wp-content/uploads/2014/09/benjamin.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64706"/>
            <a:ext cx="2428875" cy="235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p:cNvSpPr txBox="1">
            <a:spLocks noChangeArrowheads="1"/>
          </p:cNvSpPr>
          <p:nvPr/>
        </p:nvSpPr>
        <p:spPr bwMode="auto">
          <a:xfrm>
            <a:off x="197614" y="863882"/>
            <a:ext cx="5048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rtl="1" eaLnBrk="1" hangingPunct="1"/>
            <a:r>
              <a:rPr lang="en-US" altLang="en-US" sz="1800" b="1" dirty="0">
                <a:solidFill>
                  <a:schemeClr val="accent1"/>
                </a:solidFill>
                <a:latin typeface="+mn-lt"/>
                <a:ea typeface="Helvetica Neue" charset="0"/>
                <a:cs typeface="Helvetica Neue" charset="0"/>
              </a:rPr>
              <a:t>The Work of Art in the Age of  Digital Reproduction</a:t>
            </a:r>
          </a:p>
        </p:txBody>
      </p:sp>
      <p:sp>
        <p:nvSpPr>
          <p:cNvPr id="11" name="Rectangle 10"/>
          <p:cNvSpPr/>
          <p:nvPr/>
        </p:nvSpPr>
        <p:spPr>
          <a:xfrm>
            <a:off x="242497" y="494550"/>
            <a:ext cx="3566104" cy="369332"/>
          </a:xfrm>
          <a:prstGeom prst="rect">
            <a:avLst/>
          </a:prstGeom>
        </p:spPr>
        <p:txBody>
          <a:bodyPr wrap="none">
            <a:spAutoFit/>
          </a:bodyPr>
          <a:lstStyle/>
          <a:p>
            <a:r>
              <a:rPr lang="en-US" sz="1800" b="1" dirty="0">
                <a:solidFill>
                  <a:schemeClr val="accent1"/>
                </a:solidFill>
              </a:rPr>
              <a:t>Introduction to the Digital Museum</a:t>
            </a:r>
          </a:p>
        </p:txBody>
      </p:sp>
    </p:spTree>
    <p:extLst>
      <p:ext uri="{BB962C8B-B14F-4D97-AF65-F5344CB8AC3E}">
        <p14:creationId xmlns:p14="http://schemas.microsoft.com/office/powerpoint/2010/main" val="155848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3000"/>
                                        <p:tgtEl>
                                          <p:spTgt spid="2"/>
                                        </p:tgtEl>
                                      </p:cBhvr>
                                    </p:animEffect>
                                    <p:set>
                                      <p:cBhvr>
                                        <p:cTn id="7" dur="1" fill="hold">
                                          <p:stCondLst>
                                            <p:cond delay="2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stretch>
            <a:fillRect/>
          </a:stretch>
        </p:blipFill>
        <p:spPr>
          <a:xfrm>
            <a:off x="-48974" y="0"/>
            <a:ext cx="5596568" cy="5806440"/>
          </a:xfrm>
          <a:prstGeom prst="rect">
            <a:avLst/>
          </a:prstGeom>
        </p:spPr>
      </p:pic>
      <p:sp>
        <p:nvSpPr>
          <p:cNvPr id="7" name="Rectangle 6"/>
          <p:cNvSpPr/>
          <p:nvPr/>
        </p:nvSpPr>
        <p:spPr>
          <a:xfrm>
            <a:off x="5832849" y="5206270"/>
            <a:ext cx="2805576" cy="254365"/>
          </a:xfrm>
          <a:prstGeom prst="rect">
            <a:avLst/>
          </a:prstGeom>
        </p:spPr>
        <p:txBody>
          <a:bodyPr wrap="none">
            <a:spAutoFit/>
          </a:bodyPr>
          <a:lstStyle/>
          <a:p>
            <a:r>
              <a:rPr lang="en-US" sz="1053" b="1" dirty="0">
                <a:solidFill>
                  <a:schemeClr val="accent1"/>
                </a:solidFill>
                <a:latin typeface="Helvetica Neue" charset="0"/>
                <a:ea typeface="Helvetica Neue" charset="0"/>
                <a:cs typeface="Helvetica Neue" charset="0"/>
              </a:rPr>
              <a:t>“Le Musée imaginaire” by André Malraux</a:t>
            </a:r>
          </a:p>
        </p:txBody>
      </p:sp>
      <p:sp>
        <p:nvSpPr>
          <p:cNvPr id="9" name="Rectangle 8"/>
          <p:cNvSpPr/>
          <p:nvPr/>
        </p:nvSpPr>
        <p:spPr>
          <a:xfrm>
            <a:off x="5635106" y="863265"/>
            <a:ext cx="3383164" cy="4347793"/>
          </a:xfrm>
          <a:prstGeom prst="rect">
            <a:avLst/>
          </a:prstGeom>
        </p:spPr>
        <p:txBody>
          <a:bodyPr wrap="square">
            <a:spAutoFit/>
          </a:bodyPr>
          <a:lstStyle/>
          <a:p>
            <a:r>
              <a:rPr lang="en-GB" sz="1050" dirty="0">
                <a:latin typeface="Helvetica Neue" charset="0"/>
                <a:ea typeface="Helvetica Neue" charset="0"/>
                <a:cs typeface="Helvetica Neue" charset="0"/>
              </a:rPr>
              <a:t>In 1967, French art historian and author, Andre Malraux celebrated the mechanical reproduction of the photographic album.  ‘We can study Gothic figures', asserted Malraux: </a:t>
            </a:r>
            <a:endParaRPr lang="en-US" sz="1050" dirty="0">
              <a:latin typeface="Helvetica Neue" charset="0"/>
              <a:ea typeface="Helvetica Neue" charset="0"/>
              <a:cs typeface="Helvetica Neue" charset="0"/>
            </a:endParaRPr>
          </a:p>
          <a:p>
            <a:r>
              <a:rPr lang="en-GB" sz="1053" dirty="0">
                <a:latin typeface="Helvetica Neue" charset="0"/>
                <a:ea typeface="Helvetica Neue" charset="0"/>
                <a:cs typeface="Helvetica Neue" charset="0"/>
              </a:rPr>
              <a:t> </a:t>
            </a:r>
            <a:endParaRPr lang="en-US" sz="1053" dirty="0">
              <a:latin typeface="Helvetica Neue" charset="0"/>
              <a:ea typeface="Helvetica Neue" charset="0"/>
              <a:cs typeface="Helvetica Neue" charset="0"/>
            </a:endParaRPr>
          </a:p>
          <a:p>
            <a:pPr lvl="1"/>
            <a:r>
              <a:rPr lang="en-GB" sz="1400" i="1" dirty="0">
                <a:latin typeface="Helvetica Neue" charset="0"/>
                <a:ea typeface="Helvetica Neue" charset="0"/>
                <a:cs typeface="Helvetica Neue" charset="0"/>
              </a:rPr>
              <a:t>separated from the profusion of the cathedrals, and Indian art freed of the luxuriance of its temples but retaining their atmosphere.  The isolation of the album sometimes brings about a metamorphosis resulting from enlargement, sometimes enables us to discover and compare, and sometimes reveals facts we had not previously known. Through his use of the fragment, the photographer instinctively restores to certain works their due place in the company of the elect.</a:t>
            </a:r>
            <a:endParaRPr lang="en-US" sz="1400" dirty="0">
              <a:latin typeface="Helvetica Neue" charset="0"/>
              <a:ea typeface="Helvetica Neue" charset="0"/>
              <a:cs typeface="Helvetica Neue" charset="0"/>
            </a:endParaRPr>
          </a:p>
          <a:p>
            <a:pPr lvl="1" rtl="1"/>
            <a:r>
              <a:rPr lang="en-GB" sz="1400" dirty="0">
                <a:latin typeface="Helvetica Neue" charset="0"/>
                <a:ea typeface="Helvetica Neue" charset="0"/>
                <a:cs typeface="Helvetica Neue" charset="0"/>
              </a:rPr>
              <a:t> </a:t>
            </a:r>
            <a:endParaRPr lang="en-US" sz="1400" dirty="0">
              <a:latin typeface="Helvetica Neue" charset="0"/>
              <a:ea typeface="Helvetica Neue" charset="0"/>
              <a:cs typeface="Helvetica Neue" charset="0"/>
            </a:endParaRPr>
          </a:p>
        </p:txBody>
      </p:sp>
      <p:sp>
        <p:nvSpPr>
          <p:cNvPr id="10" name="Rectangle 9"/>
          <p:cNvSpPr/>
          <p:nvPr/>
        </p:nvSpPr>
        <p:spPr>
          <a:xfrm>
            <a:off x="5635106" y="183899"/>
            <a:ext cx="2291653" cy="646331"/>
          </a:xfrm>
          <a:prstGeom prst="rect">
            <a:avLst/>
          </a:prstGeom>
        </p:spPr>
        <p:txBody>
          <a:bodyPr wrap="none">
            <a:spAutoFit/>
          </a:bodyPr>
          <a:lstStyle/>
          <a:p>
            <a:r>
              <a:rPr lang="en-US" sz="1800" b="1" dirty="0">
                <a:solidFill>
                  <a:schemeClr val="accent1"/>
                </a:solidFill>
                <a:latin typeface="Helvetica Neue" charset="0"/>
              </a:rPr>
              <a:t>Introduction to </a:t>
            </a:r>
            <a:r>
              <a:rPr lang="en-US" sz="1800" b="1">
                <a:solidFill>
                  <a:schemeClr val="accent1"/>
                </a:solidFill>
                <a:latin typeface="Helvetica Neue" charset="0"/>
              </a:rPr>
              <a:t>the </a:t>
            </a:r>
            <a:r>
              <a:rPr lang="en-US" sz="1800" b="1" smtClean="0">
                <a:solidFill>
                  <a:schemeClr val="accent1"/>
                </a:solidFill>
                <a:latin typeface="Helvetica Neue" charset="0"/>
              </a:rPr>
              <a:t/>
            </a:r>
            <a:br>
              <a:rPr lang="en-US" sz="1800" b="1" smtClean="0">
                <a:solidFill>
                  <a:schemeClr val="accent1"/>
                </a:solidFill>
                <a:latin typeface="Helvetica Neue" charset="0"/>
              </a:rPr>
            </a:br>
            <a:r>
              <a:rPr lang="en-US" sz="1800" b="1" smtClean="0">
                <a:solidFill>
                  <a:schemeClr val="accent1"/>
                </a:solidFill>
                <a:latin typeface="Helvetica Neue" charset="0"/>
              </a:rPr>
              <a:t>Digital </a:t>
            </a:r>
            <a:r>
              <a:rPr lang="en-US" sz="1800" b="1" dirty="0">
                <a:solidFill>
                  <a:schemeClr val="accent1"/>
                </a:solidFill>
                <a:latin typeface="Helvetica Neue" charset="0"/>
              </a:rPr>
              <a:t>Museum</a:t>
            </a:r>
          </a:p>
        </p:txBody>
      </p:sp>
      <p:sp>
        <p:nvSpPr>
          <p:cNvPr id="11" name="TextBox 6"/>
          <p:cNvSpPr txBox="1">
            <a:spLocks noChangeArrowheads="1"/>
          </p:cNvSpPr>
          <p:nvPr/>
        </p:nvSpPr>
        <p:spPr bwMode="auto">
          <a:xfrm>
            <a:off x="5844192" y="5460635"/>
            <a:ext cx="1919116" cy="254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rtl="1" eaLnBrk="1" hangingPunct="1"/>
            <a:r>
              <a:rPr lang="en-US" altLang="en-US" sz="1053" b="1" dirty="0">
                <a:solidFill>
                  <a:schemeClr val="accent1"/>
                </a:solidFill>
                <a:latin typeface="Helvetica Neue" charset="0"/>
                <a:ea typeface="Helvetica Neue" charset="0"/>
                <a:cs typeface="Helvetica Neue" charset="0"/>
              </a:rPr>
              <a:t>The Museum without Walls</a:t>
            </a:r>
          </a:p>
        </p:txBody>
      </p:sp>
      <p:sp>
        <p:nvSpPr>
          <p:cNvPr id="2" name="TextBox 1"/>
          <p:cNvSpPr txBox="1"/>
          <p:nvPr/>
        </p:nvSpPr>
        <p:spPr>
          <a:xfrm>
            <a:off x="0" y="5495709"/>
            <a:ext cx="2220481" cy="219291"/>
          </a:xfrm>
          <a:prstGeom prst="rect">
            <a:avLst/>
          </a:prstGeom>
          <a:noFill/>
        </p:spPr>
        <p:txBody>
          <a:bodyPr wrap="none" rtlCol="0">
            <a:spAutoFit/>
          </a:bodyPr>
          <a:lstStyle/>
          <a:p>
            <a:pPr algn="r" rtl="1"/>
            <a:r>
              <a:rPr lang="en-US" sz="825" b="1" dirty="0">
                <a:solidFill>
                  <a:schemeClr val="bg1"/>
                </a:solidFill>
              </a:rPr>
              <a:t>“André Malraux chez </a:t>
            </a:r>
            <a:r>
              <a:rPr lang="en-US" sz="825" b="1" dirty="0" err="1">
                <a:solidFill>
                  <a:schemeClr val="bg1"/>
                </a:solidFill>
              </a:rPr>
              <a:t>lui</a:t>
            </a:r>
            <a:r>
              <a:rPr lang="en-US" sz="825" b="1" dirty="0">
                <a:solidFill>
                  <a:schemeClr val="bg1"/>
                </a:solidFill>
              </a:rPr>
              <a:t>” (©Maurice </a:t>
            </a:r>
            <a:r>
              <a:rPr lang="en-US" sz="825" b="1" dirty="0" err="1">
                <a:solidFill>
                  <a:schemeClr val="bg1"/>
                </a:solidFill>
              </a:rPr>
              <a:t>Jarnoux</a:t>
            </a:r>
            <a:r>
              <a:rPr lang="en-US" sz="825" b="1" dirty="0">
                <a:solidFill>
                  <a:schemeClr val="bg1"/>
                </a:solidFill>
              </a:rPr>
              <a:t>).</a:t>
            </a:r>
            <a:endParaRPr lang="en-US" sz="825" dirty="0">
              <a:solidFill>
                <a:schemeClr val="bg1"/>
              </a:solidFill>
            </a:endParaRPr>
          </a:p>
        </p:txBody>
      </p:sp>
    </p:spTree>
    <p:extLst>
      <p:ext uri="{BB962C8B-B14F-4D97-AF65-F5344CB8AC3E}">
        <p14:creationId xmlns:p14="http://schemas.microsoft.com/office/powerpoint/2010/main" val="84743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635106" y="1186463"/>
            <a:ext cx="3137521" cy="3270575"/>
          </a:xfrm>
          <a:prstGeom prst="rect">
            <a:avLst/>
          </a:prstGeom>
        </p:spPr>
        <p:txBody>
          <a:bodyPr wrap="square">
            <a:spAutoFit/>
          </a:bodyPr>
          <a:lstStyle/>
          <a:p>
            <a:r>
              <a:rPr lang="en-GB" sz="1050" dirty="0">
                <a:latin typeface="Helvetica Neue" charset="0"/>
                <a:ea typeface="Helvetica Neue" charset="0"/>
                <a:cs typeface="Helvetica Neue" charset="0"/>
              </a:rPr>
              <a:t>This celebration, however, is also tempered with a loss: the recognition of the problematic reproduction of certain objects which, as Malraux suggests, </a:t>
            </a:r>
            <a:r>
              <a:rPr lang="en-GB" sz="1050" i="1" dirty="0">
                <a:latin typeface="Helvetica Neue" charset="0"/>
                <a:ea typeface="Helvetica Neue" charset="0"/>
                <a:cs typeface="Helvetica Neue" charset="0"/>
              </a:rPr>
              <a:t>‘</a:t>
            </a:r>
          </a:p>
          <a:p>
            <a:endParaRPr lang="en-GB" sz="1053" i="1" dirty="0">
              <a:latin typeface="Helvetica Neue" charset="0"/>
              <a:ea typeface="Helvetica Neue" charset="0"/>
              <a:cs typeface="Helvetica Neue" charset="0"/>
            </a:endParaRPr>
          </a:p>
          <a:p>
            <a:pPr lvl="1"/>
            <a:r>
              <a:rPr lang="en-GB" sz="1400" i="1" dirty="0">
                <a:latin typeface="Helvetica Neue" charset="0"/>
                <a:ea typeface="Helvetica Neue" charset="0"/>
                <a:cs typeface="Helvetica Neue" charset="0"/>
              </a:rPr>
              <a:t>when reproduced on the same page, such widely differing objects as a tapestry, an illuminated manuscript, a painting, a statue, or a medieval stained-glass window lose their colours, their texture, and dimension (the sculpture also loses something of its volume), and it is their common style that benefits.</a:t>
            </a:r>
            <a:endParaRPr lang="en-US" sz="1400" dirty="0">
              <a:latin typeface="Helvetica Neue" charset="0"/>
              <a:ea typeface="Helvetica Neue" charset="0"/>
              <a:cs typeface="Helvetica Neue" charset="0"/>
            </a:endParaRPr>
          </a:p>
        </p:txBody>
      </p:sp>
      <p:pic>
        <p:nvPicPr>
          <p:cNvPr id="11" name="Picture 10">
            <a:hlinkClick r:id="rId2"/>
          </p:cNvPr>
          <p:cNvPicPr>
            <a:picLocks noChangeAspect="1"/>
          </p:cNvPicPr>
          <p:nvPr/>
        </p:nvPicPr>
        <p:blipFill>
          <a:blip r:embed="rId3"/>
          <a:stretch>
            <a:fillRect/>
          </a:stretch>
        </p:blipFill>
        <p:spPr>
          <a:xfrm>
            <a:off x="-48974" y="0"/>
            <a:ext cx="5596568" cy="5806440"/>
          </a:xfrm>
          <a:prstGeom prst="rect">
            <a:avLst/>
          </a:prstGeom>
        </p:spPr>
      </p:pic>
      <p:sp>
        <p:nvSpPr>
          <p:cNvPr id="12" name="Rectangle 11"/>
          <p:cNvSpPr/>
          <p:nvPr/>
        </p:nvSpPr>
        <p:spPr>
          <a:xfrm>
            <a:off x="5832849" y="5206270"/>
            <a:ext cx="2805576" cy="254365"/>
          </a:xfrm>
          <a:prstGeom prst="rect">
            <a:avLst/>
          </a:prstGeom>
        </p:spPr>
        <p:txBody>
          <a:bodyPr wrap="none">
            <a:spAutoFit/>
          </a:bodyPr>
          <a:lstStyle/>
          <a:p>
            <a:r>
              <a:rPr lang="en-US" sz="1053" b="1" dirty="0">
                <a:solidFill>
                  <a:schemeClr val="accent1"/>
                </a:solidFill>
                <a:latin typeface="Helvetica Neue" charset="0"/>
                <a:ea typeface="Helvetica Neue" charset="0"/>
                <a:cs typeface="Helvetica Neue" charset="0"/>
              </a:rPr>
              <a:t>“Le Musée imaginaire” by André Malraux</a:t>
            </a:r>
          </a:p>
        </p:txBody>
      </p:sp>
      <p:sp>
        <p:nvSpPr>
          <p:cNvPr id="13" name="Rectangle 12"/>
          <p:cNvSpPr/>
          <p:nvPr/>
        </p:nvSpPr>
        <p:spPr>
          <a:xfrm>
            <a:off x="5635106" y="183899"/>
            <a:ext cx="2291653" cy="646331"/>
          </a:xfrm>
          <a:prstGeom prst="rect">
            <a:avLst/>
          </a:prstGeom>
        </p:spPr>
        <p:txBody>
          <a:bodyPr wrap="none">
            <a:spAutoFit/>
          </a:bodyPr>
          <a:lstStyle/>
          <a:p>
            <a:r>
              <a:rPr lang="en-US" sz="1800" b="1" dirty="0">
                <a:solidFill>
                  <a:schemeClr val="accent1"/>
                </a:solidFill>
                <a:latin typeface="Helvetica Neue" charset="0"/>
              </a:rPr>
              <a:t>Introduction to </a:t>
            </a:r>
            <a:r>
              <a:rPr lang="en-US" sz="1800" b="1">
                <a:solidFill>
                  <a:schemeClr val="accent1"/>
                </a:solidFill>
                <a:latin typeface="Helvetica Neue" charset="0"/>
              </a:rPr>
              <a:t>the </a:t>
            </a:r>
            <a:r>
              <a:rPr lang="en-US" sz="1800" b="1" smtClean="0">
                <a:solidFill>
                  <a:schemeClr val="accent1"/>
                </a:solidFill>
                <a:latin typeface="Helvetica Neue" charset="0"/>
              </a:rPr>
              <a:t/>
            </a:r>
            <a:br>
              <a:rPr lang="en-US" sz="1800" b="1" smtClean="0">
                <a:solidFill>
                  <a:schemeClr val="accent1"/>
                </a:solidFill>
                <a:latin typeface="Helvetica Neue" charset="0"/>
              </a:rPr>
            </a:br>
            <a:r>
              <a:rPr lang="en-US" sz="1800" b="1" smtClean="0">
                <a:solidFill>
                  <a:schemeClr val="accent1"/>
                </a:solidFill>
                <a:latin typeface="Helvetica Neue" charset="0"/>
              </a:rPr>
              <a:t>Digital </a:t>
            </a:r>
            <a:r>
              <a:rPr lang="en-US" sz="1800" b="1" dirty="0">
                <a:solidFill>
                  <a:schemeClr val="accent1"/>
                </a:solidFill>
                <a:latin typeface="Helvetica Neue" charset="0"/>
              </a:rPr>
              <a:t>Museum</a:t>
            </a:r>
          </a:p>
        </p:txBody>
      </p:sp>
      <p:sp>
        <p:nvSpPr>
          <p:cNvPr id="14" name="TextBox 6"/>
          <p:cNvSpPr txBox="1">
            <a:spLocks noChangeArrowheads="1"/>
          </p:cNvSpPr>
          <p:nvPr/>
        </p:nvSpPr>
        <p:spPr bwMode="auto">
          <a:xfrm>
            <a:off x="5844192" y="5460635"/>
            <a:ext cx="1919116" cy="254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rtl="1" eaLnBrk="1" hangingPunct="1"/>
            <a:r>
              <a:rPr lang="en-US" altLang="en-US" sz="1053" b="1" dirty="0">
                <a:solidFill>
                  <a:schemeClr val="accent1"/>
                </a:solidFill>
                <a:latin typeface="Helvetica Neue" charset="0"/>
                <a:ea typeface="Helvetica Neue" charset="0"/>
                <a:cs typeface="Helvetica Neue" charset="0"/>
              </a:rPr>
              <a:t>The Museum without Walls</a:t>
            </a:r>
          </a:p>
        </p:txBody>
      </p:sp>
      <p:sp>
        <p:nvSpPr>
          <p:cNvPr id="15" name="TextBox 14"/>
          <p:cNvSpPr txBox="1"/>
          <p:nvPr/>
        </p:nvSpPr>
        <p:spPr>
          <a:xfrm>
            <a:off x="0" y="5495709"/>
            <a:ext cx="2220481" cy="219291"/>
          </a:xfrm>
          <a:prstGeom prst="rect">
            <a:avLst/>
          </a:prstGeom>
          <a:noFill/>
        </p:spPr>
        <p:txBody>
          <a:bodyPr wrap="none" rtlCol="0">
            <a:spAutoFit/>
          </a:bodyPr>
          <a:lstStyle/>
          <a:p>
            <a:pPr algn="r" rtl="1"/>
            <a:r>
              <a:rPr lang="en-US" sz="825" b="1" dirty="0">
                <a:solidFill>
                  <a:schemeClr val="bg1"/>
                </a:solidFill>
              </a:rPr>
              <a:t>“André Malraux chez </a:t>
            </a:r>
            <a:r>
              <a:rPr lang="en-US" sz="825" b="1" dirty="0" err="1">
                <a:solidFill>
                  <a:schemeClr val="bg1"/>
                </a:solidFill>
              </a:rPr>
              <a:t>lui</a:t>
            </a:r>
            <a:r>
              <a:rPr lang="en-US" sz="825" b="1" dirty="0">
                <a:solidFill>
                  <a:schemeClr val="bg1"/>
                </a:solidFill>
              </a:rPr>
              <a:t>” (©Maurice </a:t>
            </a:r>
            <a:r>
              <a:rPr lang="en-US" sz="825" b="1" dirty="0" err="1">
                <a:solidFill>
                  <a:schemeClr val="bg1"/>
                </a:solidFill>
              </a:rPr>
              <a:t>Jarnoux</a:t>
            </a:r>
            <a:r>
              <a:rPr lang="en-US" sz="825" b="1" dirty="0">
                <a:solidFill>
                  <a:schemeClr val="bg1"/>
                </a:solidFill>
              </a:rPr>
              <a:t>).</a:t>
            </a:r>
            <a:endParaRPr lang="en-US" sz="825" dirty="0">
              <a:solidFill>
                <a:schemeClr val="bg1"/>
              </a:solidFill>
            </a:endParaRPr>
          </a:p>
        </p:txBody>
      </p:sp>
    </p:spTree>
    <p:extLst>
      <p:ext uri="{BB962C8B-B14F-4D97-AF65-F5344CB8AC3E}">
        <p14:creationId xmlns:p14="http://schemas.microsoft.com/office/powerpoint/2010/main" val="4680676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2" descr="http://neatlyart.files.wordpress.com/2013/05/adams_malraux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274" y="1031925"/>
            <a:ext cx="6500986" cy="365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4"/>
          <p:cNvSpPr txBox="1">
            <a:spLocks noChangeArrowheads="1"/>
          </p:cNvSpPr>
          <p:nvPr/>
        </p:nvSpPr>
        <p:spPr bwMode="auto">
          <a:xfrm>
            <a:off x="1785764" y="4688996"/>
            <a:ext cx="61150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rtl="1" eaLnBrk="1" hangingPunct="1"/>
            <a:r>
              <a:rPr lang="en-US" altLang="en-US" sz="900" dirty="0">
                <a:latin typeface="Helvetica Neue" charset="0"/>
                <a:ea typeface="Helvetica Neue" charset="0"/>
                <a:cs typeface="Helvetica Neue" charset="0"/>
              </a:rPr>
              <a:t>Artist Dennis Adams Remakes Andre Malraux’s “Imaginary Museum” </a:t>
            </a:r>
            <a:r>
              <a:rPr lang="en-US" altLang="en-US" sz="900" dirty="0">
                <a:latin typeface="Helvetica Neue" charset="0"/>
                <a:ea typeface="Helvetica Neue" charset="0"/>
                <a:cs typeface="Helvetica Neue" charset="0"/>
                <a:hlinkClick r:id="rId3"/>
              </a:rPr>
              <a:t>in a New Video</a:t>
            </a:r>
            <a:endParaRPr lang="en-US" altLang="en-US" sz="900" dirty="0">
              <a:latin typeface="Helvetica Neue" charset="0"/>
              <a:ea typeface="Helvetica Neue" charset="0"/>
              <a:cs typeface="Helvetica Neue" charset="0"/>
            </a:endParaRPr>
          </a:p>
        </p:txBody>
      </p:sp>
      <p:sp>
        <p:nvSpPr>
          <p:cNvPr id="6" name="Rectangle 5"/>
          <p:cNvSpPr/>
          <p:nvPr/>
        </p:nvSpPr>
        <p:spPr>
          <a:xfrm>
            <a:off x="1145467" y="367174"/>
            <a:ext cx="4008470" cy="369332"/>
          </a:xfrm>
          <a:prstGeom prst="rect">
            <a:avLst/>
          </a:prstGeom>
        </p:spPr>
        <p:txBody>
          <a:bodyPr wrap="none">
            <a:spAutoFit/>
          </a:bodyPr>
          <a:lstStyle/>
          <a:p>
            <a:r>
              <a:rPr lang="en-US" sz="1800" b="1" dirty="0">
                <a:solidFill>
                  <a:schemeClr val="accent1"/>
                </a:solidFill>
                <a:latin typeface="Helvetica Neue" charset="0"/>
              </a:rPr>
              <a:t>Introduction to the Digital Museum</a:t>
            </a:r>
          </a:p>
        </p:txBody>
      </p:sp>
      <p:sp>
        <p:nvSpPr>
          <p:cNvPr id="7" name="Rectangle 6"/>
          <p:cNvSpPr/>
          <p:nvPr/>
        </p:nvSpPr>
        <p:spPr>
          <a:xfrm>
            <a:off x="1179974" y="4919828"/>
            <a:ext cx="4678525" cy="369332"/>
          </a:xfrm>
          <a:prstGeom prst="rect">
            <a:avLst/>
          </a:prstGeom>
        </p:spPr>
        <p:txBody>
          <a:bodyPr wrap="none">
            <a:spAutoFit/>
          </a:bodyPr>
          <a:lstStyle/>
          <a:p>
            <a:r>
              <a:rPr lang="en-US" sz="1800" b="1" dirty="0">
                <a:solidFill>
                  <a:schemeClr val="accent1"/>
                </a:solidFill>
                <a:latin typeface="Helvetica Neue" charset="0"/>
                <a:ea typeface="Helvetica Neue" charset="0"/>
                <a:cs typeface="Helvetica Neue" charset="0"/>
              </a:rPr>
              <a:t>“</a:t>
            </a:r>
            <a:r>
              <a:rPr lang="en-US" sz="1800" b="1" i="1" dirty="0">
                <a:solidFill>
                  <a:schemeClr val="accent1"/>
                </a:solidFill>
                <a:latin typeface="Helvetica Neue" charset="0"/>
                <a:ea typeface="Helvetica Neue" charset="0"/>
                <a:cs typeface="Helvetica Neue" charset="0"/>
              </a:rPr>
              <a:t>Le Musée imaginaire</a:t>
            </a:r>
            <a:r>
              <a:rPr lang="en-US" sz="1800" b="1" dirty="0">
                <a:solidFill>
                  <a:schemeClr val="accent1"/>
                </a:solidFill>
                <a:latin typeface="Helvetica Neue" charset="0"/>
                <a:ea typeface="Helvetica Neue" charset="0"/>
                <a:cs typeface="Helvetica Neue" charset="0"/>
              </a:rPr>
              <a:t>” by André Malraux</a:t>
            </a:r>
          </a:p>
        </p:txBody>
      </p:sp>
      <p:sp>
        <p:nvSpPr>
          <p:cNvPr id="8" name="TextBox 6"/>
          <p:cNvSpPr txBox="1">
            <a:spLocks noChangeArrowheads="1"/>
          </p:cNvSpPr>
          <p:nvPr/>
        </p:nvSpPr>
        <p:spPr bwMode="auto">
          <a:xfrm>
            <a:off x="1214264" y="5172822"/>
            <a:ext cx="3143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rtl="1" eaLnBrk="1" hangingPunct="1"/>
            <a:r>
              <a:rPr lang="en-US" altLang="en-US" sz="1800" b="1" dirty="0">
                <a:solidFill>
                  <a:schemeClr val="accent1"/>
                </a:solidFill>
                <a:latin typeface="Helvetica Neue" charset="0"/>
                <a:ea typeface="Helvetica Neue" charset="0"/>
                <a:cs typeface="Helvetica Neue" charset="0"/>
              </a:rPr>
              <a:t>The Museum without Walls</a:t>
            </a:r>
          </a:p>
        </p:txBody>
      </p:sp>
    </p:spTree>
    <p:extLst>
      <p:ext uri="{BB962C8B-B14F-4D97-AF65-F5344CB8AC3E}">
        <p14:creationId xmlns:p14="http://schemas.microsoft.com/office/powerpoint/2010/main" val="9589686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23628" y="4531687"/>
            <a:ext cx="1834156" cy="253916"/>
          </a:xfrm>
          <a:prstGeom prst="rect">
            <a:avLst/>
          </a:prstGeom>
          <a:noFill/>
        </p:spPr>
        <p:txBody>
          <a:bodyPr wrap="none" rtlCol="0">
            <a:spAutoFit/>
          </a:bodyPr>
          <a:lstStyle/>
          <a:p>
            <a:r>
              <a:rPr lang="en-US" sz="1050" b="1" dirty="0">
                <a:solidFill>
                  <a:schemeClr val="bg1">
                    <a:lumMod val="65000"/>
                    <a:lumOff val="35000"/>
                  </a:schemeClr>
                </a:solidFill>
              </a:rPr>
              <a:t>Susan Hazan </a:t>
            </a:r>
            <a:r>
              <a:rPr lang="en-US" sz="675" dirty="0">
                <a:solidFill>
                  <a:schemeClr val="bg1">
                    <a:lumMod val="65000"/>
                    <a:lumOff val="35000"/>
                  </a:schemeClr>
                </a:solidFill>
              </a:rPr>
              <a:t>and </a:t>
            </a:r>
            <a:r>
              <a:rPr lang="en-US" sz="1050" b="1" dirty="0">
                <a:solidFill>
                  <a:schemeClr val="bg1">
                    <a:lumMod val="65000"/>
                    <a:lumOff val="35000"/>
                  </a:schemeClr>
                </a:solidFill>
              </a:rPr>
              <a:t>Sorin Herman</a:t>
            </a:r>
          </a:p>
        </p:txBody>
      </p:sp>
      <p:sp>
        <p:nvSpPr>
          <p:cNvPr id="8" name="TextBox 7"/>
          <p:cNvSpPr txBox="1"/>
          <p:nvPr/>
        </p:nvSpPr>
        <p:spPr>
          <a:xfrm>
            <a:off x="333872" y="1154133"/>
            <a:ext cx="2118122" cy="2554545"/>
          </a:xfrm>
          <a:prstGeom prst="rect">
            <a:avLst/>
          </a:prstGeom>
          <a:noFill/>
        </p:spPr>
        <p:txBody>
          <a:bodyPr wrap="square" rtlCol="0">
            <a:spAutoFit/>
          </a:bodyPr>
          <a:lstStyle/>
          <a:p>
            <a:r>
              <a:rPr lang="en-US" sz="1600" dirty="0" smtClean="0">
                <a:latin typeface="Helvetica Neue" charset="0"/>
                <a:ea typeface="Helvetica Neue" charset="0"/>
                <a:cs typeface="Helvetica Neue" charset="0"/>
              </a:rPr>
              <a:t>Test subjects were told </a:t>
            </a:r>
            <a:r>
              <a:rPr lang="en-US" sz="1600" dirty="0">
                <a:latin typeface="Helvetica Neue" charset="0"/>
                <a:ea typeface="Helvetica Neue" charset="0"/>
                <a:cs typeface="Helvetica Neue" charset="0"/>
              </a:rPr>
              <a:t>to imagine that the Mona Lisa was destroyed in a fire, but that there happened to be a perfect copy that even experts couldn’t tell from the original. </a:t>
            </a:r>
          </a:p>
        </p:txBody>
      </p:sp>
      <p:pic>
        <p:nvPicPr>
          <p:cNvPr id="17" name="Picture 16" descr="Monalisa.jpg"/>
          <p:cNvPicPr>
            <a:picLocks noChangeAspect="1"/>
          </p:cNvPicPr>
          <p:nvPr/>
        </p:nvPicPr>
        <p:blipFill>
          <a:blip r:embed="rId3"/>
          <a:stretch>
            <a:fillRect/>
          </a:stretch>
        </p:blipFill>
        <p:spPr>
          <a:xfrm>
            <a:off x="3228984" y="1154133"/>
            <a:ext cx="5418515" cy="3747984"/>
          </a:xfrm>
          <a:prstGeom prst="rect">
            <a:avLst/>
          </a:prstGeom>
        </p:spPr>
      </p:pic>
      <p:sp>
        <p:nvSpPr>
          <p:cNvPr id="5" name="Rectangle 4"/>
          <p:cNvSpPr/>
          <p:nvPr/>
        </p:nvSpPr>
        <p:spPr>
          <a:xfrm>
            <a:off x="242497" y="494550"/>
            <a:ext cx="4008470" cy="369332"/>
          </a:xfrm>
          <a:prstGeom prst="rect">
            <a:avLst/>
          </a:prstGeom>
        </p:spPr>
        <p:txBody>
          <a:bodyPr wrap="none">
            <a:spAutoFit/>
          </a:bodyPr>
          <a:lstStyle/>
          <a:p>
            <a:r>
              <a:rPr lang="en-US" sz="1800" b="1" dirty="0">
                <a:solidFill>
                  <a:schemeClr val="accent1"/>
                </a:solidFill>
                <a:latin typeface="Helvetica Neue" charset="0"/>
              </a:rPr>
              <a:t>Introduction to the Digital Museum</a:t>
            </a:r>
          </a:p>
        </p:txBody>
      </p:sp>
      <p:sp>
        <p:nvSpPr>
          <p:cNvPr id="2" name="TextBox 1"/>
          <p:cNvSpPr txBox="1"/>
          <p:nvPr/>
        </p:nvSpPr>
        <p:spPr>
          <a:xfrm>
            <a:off x="3228984" y="5086955"/>
            <a:ext cx="5572126" cy="646331"/>
          </a:xfrm>
          <a:prstGeom prst="rect">
            <a:avLst/>
          </a:prstGeom>
          <a:noFill/>
        </p:spPr>
        <p:txBody>
          <a:bodyPr wrap="square" rtlCol="0">
            <a:spAutoFit/>
          </a:bodyPr>
          <a:lstStyle/>
          <a:p>
            <a:pPr algn="r"/>
            <a:r>
              <a:rPr lang="en-US" sz="900" i="1" dirty="0">
                <a:latin typeface="Helvetica Neue" charset="0"/>
                <a:ea typeface="Helvetica Neue" charset="0"/>
                <a:cs typeface="Helvetica Neue" charset="0"/>
                <a:hlinkClick r:id="rId4" tooltip="Read more articles by Jesse Prinz"/>
              </a:rPr>
              <a:t>Jesse Prinz</a:t>
            </a:r>
            <a:r>
              <a:rPr lang="en-US" sz="900" i="1" dirty="0">
                <a:latin typeface="Helvetica Neue" charset="0"/>
                <a:ea typeface="Helvetica Neue" charset="0"/>
                <a:cs typeface="Helvetica Neue" charset="0"/>
              </a:rPr>
              <a:t>. Professor of P</a:t>
            </a:r>
            <a:r>
              <a:rPr lang="en-US" sz="900" i="1" dirty="0" smtClean="0">
                <a:latin typeface="Helvetica Neue" charset="0"/>
                <a:ea typeface="Helvetica Neue" charset="0"/>
                <a:cs typeface="Helvetica Neue" charset="0"/>
              </a:rPr>
              <a:t>hilosophy </a:t>
            </a:r>
            <a:r>
              <a:rPr lang="en-US" sz="900" i="1" dirty="0">
                <a:latin typeface="Helvetica Neue" charset="0"/>
                <a:ea typeface="Helvetica Neue" charset="0"/>
                <a:cs typeface="Helvetica Neue" charset="0"/>
              </a:rPr>
              <a:t>at the City University of New York</a:t>
            </a:r>
            <a:br>
              <a:rPr lang="en-US" sz="900" i="1" dirty="0">
                <a:latin typeface="Helvetica Neue" charset="0"/>
                <a:ea typeface="Helvetica Neue" charset="0"/>
                <a:cs typeface="Helvetica Neue" charset="0"/>
              </a:rPr>
            </a:br>
            <a:r>
              <a:rPr lang="en-US" sz="900" dirty="0">
                <a:latin typeface="Helvetica Neue" charset="0"/>
                <a:ea typeface="Helvetica Neue" charset="0"/>
                <a:cs typeface="Helvetica Neue" charset="0"/>
                <a:hlinkClick r:id="rId5"/>
              </a:rPr>
              <a:t>How wonder works</a:t>
            </a:r>
          </a:p>
          <a:p>
            <a:endParaRPr lang="en-US" sz="900" dirty="0">
              <a:latin typeface="Helvetica Neue" charset="0"/>
              <a:ea typeface="Helvetica Neue" charset="0"/>
              <a:cs typeface="Helvetica Neue" charset="0"/>
            </a:endParaRPr>
          </a:p>
          <a:p>
            <a:endParaRPr lang="en-US" sz="900" dirty="0">
              <a:latin typeface="Helvetica Neue" charset="0"/>
              <a:ea typeface="Helvetica Neue" charset="0"/>
              <a:cs typeface="Helvetica Neue" charset="0"/>
            </a:endParaRPr>
          </a:p>
        </p:txBody>
      </p:sp>
      <p:sp>
        <p:nvSpPr>
          <p:cNvPr id="3" name="TextBox 2"/>
          <p:cNvSpPr txBox="1"/>
          <p:nvPr/>
        </p:nvSpPr>
        <p:spPr>
          <a:xfrm>
            <a:off x="7986906" y="4943677"/>
            <a:ext cx="792205" cy="207749"/>
          </a:xfrm>
          <a:prstGeom prst="rect">
            <a:avLst/>
          </a:prstGeom>
          <a:noFill/>
        </p:spPr>
        <p:txBody>
          <a:bodyPr wrap="none" rtlCol="0">
            <a:spAutoFit/>
          </a:bodyPr>
          <a:lstStyle/>
          <a:p>
            <a:r>
              <a:rPr lang="en-US" sz="750" dirty="0"/>
              <a:t>Image © Hazan</a:t>
            </a:r>
          </a:p>
        </p:txBody>
      </p:sp>
    </p:spTree>
    <p:extLst>
      <p:ext uri="{BB962C8B-B14F-4D97-AF65-F5344CB8AC3E}">
        <p14:creationId xmlns:p14="http://schemas.microsoft.com/office/powerpoint/2010/main" val="8226725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23628" y="4531687"/>
            <a:ext cx="1834156" cy="253916"/>
          </a:xfrm>
          <a:prstGeom prst="rect">
            <a:avLst/>
          </a:prstGeom>
          <a:noFill/>
        </p:spPr>
        <p:txBody>
          <a:bodyPr wrap="none" rtlCol="0">
            <a:spAutoFit/>
          </a:bodyPr>
          <a:lstStyle/>
          <a:p>
            <a:r>
              <a:rPr lang="en-US" sz="1050" b="1" dirty="0">
                <a:solidFill>
                  <a:schemeClr val="bg1">
                    <a:lumMod val="65000"/>
                    <a:lumOff val="35000"/>
                  </a:schemeClr>
                </a:solidFill>
              </a:rPr>
              <a:t>Susan Hazan </a:t>
            </a:r>
            <a:r>
              <a:rPr lang="en-US" sz="675" dirty="0">
                <a:solidFill>
                  <a:schemeClr val="bg1">
                    <a:lumMod val="65000"/>
                    <a:lumOff val="35000"/>
                  </a:schemeClr>
                </a:solidFill>
              </a:rPr>
              <a:t>and </a:t>
            </a:r>
            <a:r>
              <a:rPr lang="en-US" sz="1050" b="1" dirty="0">
                <a:solidFill>
                  <a:schemeClr val="bg1">
                    <a:lumMod val="65000"/>
                    <a:lumOff val="35000"/>
                  </a:schemeClr>
                </a:solidFill>
              </a:rPr>
              <a:t>Sorin Herman</a:t>
            </a:r>
          </a:p>
        </p:txBody>
      </p:sp>
      <p:sp>
        <p:nvSpPr>
          <p:cNvPr id="8" name="TextBox 7"/>
          <p:cNvSpPr txBox="1"/>
          <p:nvPr/>
        </p:nvSpPr>
        <p:spPr>
          <a:xfrm>
            <a:off x="274798" y="1154133"/>
            <a:ext cx="1971934" cy="2062103"/>
          </a:xfrm>
          <a:prstGeom prst="rect">
            <a:avLst/>
          </a:prstGeom>
          <a:noFill/>
        </p:spPr>
        <p:txBody>
          <a:bodyPr wrap="square" rtlCol="0">
            <a:spAutoFit/>
          </a:bodyPr>
          <a:lstStyle/>
          <a:p>
            <a:r>
              <a:rPr lang="en-US" sz="1600" dirty="0">
                <a:latin typeface="Helvetica Neue" charset="0"/>
                <a:ea typeface="Helvetica Neue" charset="0"/>
                <a:cs typeface="Helvetica Neue" charset="0"/>
              </a:rPr>
              <a:t>If they could see just one or the other, would they rather see the ashes of the original Mona Lisa or a perfect duplicate? </a:t>
            </a:r>
          </a:p>
        </p:txBody>
      </p:sp>
      <p:pic>
        <p:nvPicPr>
          <p:cNvPr id="11" name="Picture 10" descr="Monalisa.jpg"/>
          <p:cNvPicPr>
            <a:picLocks noChangeAspect="1"/>
          </p:cNvPicPr>
          <p:nvPr/>
        </p:nvPicPr>
        <p:blipFill>
          <a:blip r:embed="rId3"/>
          <a:stretch>
            <a:fillRect/>
          </a:stretch>
        </p:blipFill>
        <p:spPr>
          <a:xfrm>
            <a:off x="3228984" y="1154133"/>
            <a:ext cx="5418515" cy="3747984"/>
          </a:xfrm>
          <a:prstGeom prst="rect">
            <a:avLst/>
          </a:prstGeom>
        </p:spPr>
      </p:pic>
      <p:sp>
        <p:nvSpPr>
          <p:cNvPr id="12" name="Rectangle 11"/>
          <p:cNvSpPr/>
          <p:nvPr/>
        </p:nvSpPr>
        <p:spPr>
          <a:xfrm>
            <a:off x="242497" y="494550"/>
            <a:ext cx="4008470" cy="369332"/>
          </a:xfrm>
          <a:prstGeom prst="rect">
            <a:avLst/>
          </a:prstGeom>
        </p:spPr>
        <p:txBody>
          <a:bodyPr wrap="none">
            <a:spAutoFit/>
          </a:bodyPr>
          <a:lstStyle/>
          <a:p>
            <a:r>
              <a:rPr lang="en-US" sz="1800" b="1" dirty="0">
                <a:solidFill>
                  <a:schemeClr val="accent1"/>
                </a:solidFill>
                <a:latin typeface="Helvetica Neue" charset="0"/>
              </a:rPr>
              <a:t>Introduction to the Digital Museum</a:t>
            </a:r>
          </a:p>
        </p:txBody>
      </p:sp>
      <p:sp>
        <p:nvSpPr>
          <p:cNvPr id="13" name="TextBox 12"/>
          <p:cNvSpPr txBox="1"/>
          <p:nvPr/>
        </p:nvSpPr>
        <p:spPr>
          <a:xfrm>
            <a:off x="3228984" y="5086955"/>
            <a:ext cx="5572126" cy="646331"/>
          </a:xfrm>
          <a:prstGeom prst="rect">
            <a:avLst/>
          </a:prstGeom>
          <a:noFill/>
        </p:spPr>
        <p:txBody>
          <a:bodyPr wrap="square" rtlCol="0">
            <a:spAutoFit/>
          </a:bodyPr>
          <a:lstStyle/>
          <a:p>
            <a:pPr algn="r"/>
            <a:r>
              <a:rPr lang="en-US" sz="900" i="1" dirty="0">
                <a:latin typeface="Helvetica Neue" charset="0"/>
                <a:ea typeface="Helvetica Neue" charset="0"/>
                <a:cs typeface="Helvetica Neue" charset="0"/>
                <a:hlinkClick r:id="rId4" tooltip="Read more articles by Jesse Prinz"/>
              </a:rPr>
              <a:t>Jesse Prinz</a:t>
            </a:r>
            <a:r>
              <a:rPr lang="en-US" sz="900" i="1" dirty="0">
                <a:latin typeface="Helvetica Neue" charset="0"/>
                <a:ea typeface="Helvetica Neue" charset="0"/>
                <a:cs typeface="Helvetica Neue" charset="0"/>
              </a:rPr>
              <a:t>. Professor of </a:t>
            </a:r>
            <a:r>
              <a:rPr lang="en-US" sz="900" i="1" dirty="0" smtClean="0">
                <a:latin typeface="Helvetica Neue" charset="0"/>
                <a:ea typeface="Helvetica Neue" charset="0"/>
                <a:cs typeface="Helvetica Neue" charset="0"/>
              </a:rPr>
              <a:t>Philosophy </a:t>
            </a:r>
            <a:r>
              <a:rPr lang="en-US" sz="900" i="1" dirty="0">
                <a:latin typeface="Helvetica Neue" charset="0"/>
                <a:ea typeface="Helvetica Neue" charset="0"/>
                <a:cs typeface="Helvetica Neue" charset="0"/>
              </a:rPr>
              <a:t>at the City University of New York</a:t>
            </a:r>
            <a:br>
              <a:rPr lang="en-US" sz="900" i="1" dirty="0">
                <a:latin typeface="Helvetica Neue" charset="0"/>
                <a:ea typeface="Helvetica Neue" charset="0"/>
                <a:cs typeface="Helvetica Neue" charset="0"/>
              </a:rPr>
            </a:br>
            <a:r>
              <a:rPr lang="en-US" sz="900" dirty="0">
                <a:latin typeface="Helvetica Neue" charset="0"/>
                <a:ea typeface="Helvetica Neue" charset="0"/>
                <a:cs typeface="Helvetica Neue" charset="0"/>
                <a:hlinkClick r:id="rId5"/>
              </a:rPr>
              <a:t>How wonder works</a:t>
            </a:r>
          </a:p>
          <a:p>
            <a:endParaRPr lang="en-US" sz="900" dirty="0">
              <a:latin typeface="Helvetica Neue" charset="0"/>
              <a:ea typeface="Helvetica Neue" charset="0"/>
              <a:cs typeface="Helvetica Neue" charset="0"/>
            </a:endParaRPr>
          </a:p>
          <a:p>
            <a:endParaRPr lang="en-US" sz="900" dirty="0">
              <a:latin typeface="Helvetica Neue" charset="0"/>
              <a:ea typeface="Helvetica Neue" charset="0"/>
              <a:cs typeface="Helvetica Neue" charset="0"/>
            </a:endParaRPr>
          </a:p>
        </p:txBody>
      </p:sp>
      <p:sp>
        <p:nvSpPr>
          <p:cNvPr id="14" name="TextBox 13"/>
          <p:cNvSpPr txBox="1"/>
          <p:nvPr/>
        </p:nvSpPr>
        <p:spPr>
          <a:xfrm>
            <a:off x="7986906" y="4943677"/>
            <a:ext cx="792205" cy="207749"/>
          </a:xfrm>
          <a:prstGeom prst="rect">
            <a:avLst/>
          </a:prstGeom>
          <a:noFill/>
        </p:spPr>
        <p:txBody>
          <a:bodyPr wrap="none" rtlCol="0">
            <a:spAutoFit/>
          </a:bodyPr>
          <a:lstStyle/>
          <a:p>
            <a:r>
              <a:rPr lang="en-US" sz="750" dirty="0"/>
              <a:t>Image © Hazan</a:t>
            </a:r>
          </a:p>
        </p:txBody>
      </p:sp>
    </p:spTree>
    <p:extLst>
      <p:ext uri="{BB962C8B-B14F-4D97-AF65-F5344CB8AC3E}">
        <p14:creationId xmlns:p14="http://schemas.microsoft.com/office/powerpoint/2010/main" val="14404671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23628" y="4531687"/>
            <a:ext cx="1834156" cy="253916"/>
          </a:xfrm>
          <a:prstGeom prst="rect">
            <a:avLst/>
          </a:prstGeom>
          <a:noFill/>
        </p:spPr>
        <p:txBody>
          <a:bodyPr wrap="none" rtlCol="0">
            <a:spAutoFit/>
          </a:bodyPr>
          <a:lstStyle/>
          <a:p>
            <a:r>
              <a:rPr lang="en-US" sz="1050" b="1" dirty="0">
                <a:solidFill>
                  <a:schemeClr val="bg1">
                    <a:lumMod val="65000"/>
                    <a:lumOff val="35000"/>
                  </a:schemeClr>
                </a:solidFill>
              </a:rPr>
              <a:t>Susan Hazan </a:t>
            </a:r>
            <a:r>
              <a:rPr lang="en-US" sz="675" dirty="0">
                <a:solidFill>
                  <a:schemeClr val="bg1">
                    <a:lumMod val="65000"/>
                    <a:lumOff val="35000"/>
                  </a:schemeClr>
                </a:solidFill>
              </a:rPr>
              <a:t>and </a:t>
            </a:r>
            <a:r>
              <a:rPr lang="en-US" sz="1050" b="1" dirty="0">
                <a:solidFill>
                  <a:schemeClr val="bg1">
                    <a:lumMod val="65000"/>
                    <a:lumOff val="35000"/>
                  </a:schemeClr>
                </a:solidFill>
              </a:rPr>
              <a:t>Sorin Herman</a:t>
            </a:r>
          </a:p>
        </p:txBody>
      </p:sp>
      <p:sp>
        <p:nvSpPr>
          <p:cNvPr id="8" name="Rectangle 7"/>
          <p:cNvSpPr/>
          <p:nvPr/>
        </p:nvSpPr>
        <p:spPr>
          <a:xfrm>
            <a:off x="242497" y="1154133"/>
            <a:ext cx="2371984" cy="830997"/>
          </a:xfrm>
          <a:prstGeom prst="rect">
            <a:avLst/>
          </a:prstGeom>
        </p:spPr>
        <p:txBody>
          <a:bodyPr wrap="square">
            <a:spAutoFit/>
          </a:bodyPr>
          <a:lstStyle/>
          <a:p>
            <a:r>
              <a:rPr lang="en-US" sz="1600" b="1" dirty="0">
                <a:latin typeface="Helvetica Neue" charset="0"/>
                <a:ea typeface="Helvetica Neue" charset="0"/>
                <a:cs typeface="Helvetica Neue" charset="0"/>
              </a:rPr>
              <a:t>Eighty per cent </a:t>
            </a:r>
            <a:r>
              <a:rPr lang="en-US" sz="1600" dirty="0">
                <a:latin typeface="Helvetica Neue" charset="0"/>
                <a:ea typeface="Helvetica Neue" charset="0"/>
                <a:cs typeface="Helvetica Neue" charset="0"/>
              </a:rPr>
              <a:t>of their respondents chose the ashes.</a:t>
            </a:r>
          </a:p>
        </p:txBody>
      </p:sp>
      <p:pic>
        <p:nvPicPr>
          <p:cNvPr id="11" name="Picture 10" descr="Monalisa.jpg"/>
          <p:cNvPicPr>
            <a:picLocks noChangeAspect="1"/>
          </p:cNvPicPr>
          <p:nvPr/>
        </p:nvPicPr>
        <p:blipFill>
          <a:blip r:embed="rId3"/>
          <a:stretch>
            <a:fillRect/>
          </a:stretch>
        </p:blipFill>
        <p:spPr>
          <a:xfrm>
            <a:off x="3228984" y="1154133"/>
            <a:ext cx="5418515" cy="3747984"/>
          </a:xfrm>
          <a:prstGeom prst="rect">
            <a:avLst/>
          </a:prstGeom>
        </p:spPr>
      </p:pic>
      <p:sp>
        <p:nvSpPr>
          <p:cNvPr id="12" name="Rectangle 11"/>
          <p:cNvSpPr/>
          <p:nvPr/>
        </p:nvSpPr>
        <p:spPr>
          <a:xfrm>
            <a:off x="242497" y="494550"/>
            <a:ext cx="4008470" cy="369332"/>
          </a:xfrm>
          <a:prstGeom prst="rect">
            <a:avLst/>
          </a:prstGeom>
        </p:spPr>
        <p:txBody>
          <a:bodyPr wrap="none">
            <a:spAutoFit/>
          </a:bodyPr>
          <a:lstStyle/>
          <a:p>
            <a:r>
              <a:rPr lang="en-US" sz="1800" b="1" dirty="0">
                <a:solidFill>
                  <a:schemeClr val="accent1"/>
                </a:solidFill>
                <a:latin typeface="Helvetica Neue" charset="0"/>
              </a:rPr>
              <a:t>Introduction to the Digital Museum</a:t>
            </a:r>
          </a:p>
        </p:txBody>
      </p:sp>
      <p:sp>
        <p:nvSpPr>
          <p:cNvPr id="13" name="TextBox 12"/>
          <p:cNvSpPr txBox="1"/>
          <p:nvPr/>
        </p:nvSpPr>
        <p:spPr>
          <a:xfrm>
            <a:off x="3228984" y="5086955"/>
            <a:ext cx="5572126" cy="646331"/>
          </a:xfrm>
          <a:prstGeom prst="rect">
            <a:avLst/>
          </a:prstGeom>
          <a:noFill/>
        </p:spPr>
        <p:txBody>
          <a:bodyPr wrap="square" rtlCol="0">
            <a:spAutoFit/>
          </a:bodyPr>
          <a:lstStyle/>
          <a:p>
            <a:pPr algn="r"/>
            <a:r>
              <a:rPr lang="en-US" sz="900" i="1" dirty="0">
                <a:latin typeface="Helvetica Neue" charset="0"/>
                <a:ea typeface="Helvetica Neue" charset="0"/>
                <a:cs typeface="Helvetica Neue" charset="0"/>
                <a:hlinkClick r:id="rId4" tooltip="Read more articles by Jesse Prinz"/>
              </a:rPr>
              <a:t>Jesse Prinz</a:t>
            </a:r>
            <a:r>
              <a:rPr lang="en-US" sz="900" i="1" dirty="0">
                <a:latin typeface="Helvetica Neue" charset="0"/>
                <a:ea typeface="Helvetica Neue" charset="0"/>
                <a:cs typeface="Helvetica Neue" charset="0"/>
              </a:rPr>
              <a:t>. Professor of </a:t>
            </a:r>
            <a:r>
              <a:rPr lang="en-US" sz="900" i="1" dirty="0" smtClean="0">
                <a:latin typeface="Helvetica Neue" charset="0"/>
                <a:ea typeface="Helvetica Neue" charset="0"/>
                <a:cs typeface="Helvetica Neue" charset="0"/>
              </a:rPr>
              <a:t>Philosophy </a:t>
            </a:r>
            <a:r>
              <a:rPr lang="en-US" sz="900" i="1" dirty="0">
                <a:latin typeface="Helvetica Neue" charset="0"/>
                <a:ea typeface="Helvetica Neue" charset="0"/>
                <a:cs typeface="Helvetica Neue" charset="0"/>
              </a:rPr>
              <a:t>at the City University of New York</a:t>
            </a:r>
            <a:br>
              <a:rPr lang="en-US" sz="900" i="1" dirty="0">
                <a:latin typeface="Helvetica Neue" charset="0"/>
                <a:ea typeface="Helvetica Neue" charset="0"/>
                <a:cs typeface="Helvetica Neue" charset="0"/>
              </a:rPr>
            </a:br>
            <a:r>
              <a:rPr lang="en-US" sz="900" dirty="0">
                <a:latin typeface="Helvetica Neue" charset="0"/>
                <a:ea typeface="Helvetica Neue" charset="0"/>
                <a:cs typeface="Helvetica Neue" charset="0"/>
                <a:hlinkClick r:id="rId5"/>
              </a:rPr>
              <a:t>How wonder works</a:t>
            </a:r>
          </a:p>
          <a:p>
            <a:endParaRPr lang="en-US" sz="900" dirty="0">
              <a:latin typeface="Helvetica Neue" charset="0"/>
              <a:ea typeface="Helvetica Neue" charset="0"/>
              <a:cs typeface="Helvetica Neue" charset="0"/>
            </a:endParaRPr>
          </a:p>
          <a:p>
            <a:endParaRPr lang="en-US" sz="900" dirty="0">
              <a:latin typeface="Helvetica Neue" charset="0"/>
              <a:ea typeface="Helvetica Neue" charset="0"/>
              <a:cs typeface="Helvetica Neue" charset="0"/>
            </a:endParaRPr>
          </a:p>
        </p:txBody>
      </p:sp>
      <p:sp>
        <p:nvSpPr>
          <p:cNvPr id="14" name="TextBox 13"/>
          <p:cNvSpPr txBox="1"/>
          <p:nvPr/>
        </p:nvSpPr>
        <p:spPr>
          <a:xfrm>
            <a:off x="7986906" y="4943677"/>
            <a:ext cx="792205" cy="207749"/>
          </a:xfrm>
          <a:prstGeom prst="rect">
            <a:avLst/>
          </a:prstGeom>
          <a:noFill/>
        </p:spPr>
        <p:txBody>
          <a:bodyPr wrap="none" rtlCol="0">
            <a:spAutoFit/>
          </a:bodyPr>
          <a:lstStyle/>
          <a:p>
            <a:r>
              <a:rPr lang="en-US" sz="750" dirty="0"/>
              <a:t>Image © Hazan</a:t>
            </a:r>
          </a:p>
        </p:txBody>
      </p:sp>
    </p:spTree>
    <p:extLst>
      <p:ext uri="{BB962C8B-B14F-4D97-AF65-F5344CB8AC3E}">
        <p14:creationId xmlns:p14="http://schemas.microsoft.com/office/powerpoint/2010/main" val="17297004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2497" y="1168843"/>
            <a:ext cx="1908810" cy="1569660"/>
          </a:xfrm>
          <a:prstGeom prst="rect">
            <a:avLst/>
          </a:prstGeom>
        </p:spPr>
        <p:txBody>
          <a:bodyPr wrap="square">
            <a:spAutoFit/>
          </a:bodyPr>
          <a:lstStyle/>
          <a:p>
            <a:r>
              <a:rPr lang="en-US" sz="1600" dirty="0">
                <a:latin typeface="Helvetica Neue" charset="0"/>
                <a:ea typeface="Helvetica Neue" charset="0"/>
                <a:cs typeface="Helvetica Neue" charset="0"/>
              </a:rPr>
              <a:t>Apparently we disvalue copies and attribute almost magical significance to originals.</a:t>
            </a:r>
          </a:p>
        </p:txBody>
      </p:sp>
      <p:sp>
        <p:nvSpPr>
          <p:cNvPr id="6" name="TextBox 5"/>
          <p:cNvSpPr txBox="1"/>
          <p:nvPr/>
        </p:nvSpPr>
        <p:spPr>
          <a:xfrm>
            <a:off x="284862" y="2952671"/>
            <a:ext cx="3033072" cy="784830"/>
          </a:xfrm>
          <a:prstGeom prst="rect">
            <a:avLst/>
          </a:prstGeom>
          <a:noFill/>
        </p:spPr>
        <p:txBody>
          <a:bodyPr wrap="square" rtlCol="0">
            <a:spAutoFit/>
          </a:bodyPr>
          <a:lstStyle/>
          <a:p>
            <a:r>
              <a:rPr lang="en-US" sz="900" i="1" dirty="0">
                <a:latin typeface="Helvetica Neue" charset="0"/>
                <a:ea typeface="Helvetica Neue" charset="0"/>
                <a:cs typeface="Helvetica Neue" charset="0"/>
                <a:hlinkClick r:id="rId3" tooltip="Read more articles by Jesse Prinz"/>
              </a:rPr>
              <a:t>Jesse Prinz</a:t>
            </a:r>
            <a:r>
              <a:rPr lang="en-US" sz="900" i="1" dirty="0">
                <a:latin typeface="Helvetica Neue" charset="0"/>
                <a:ea typeface="Helvetica Neue" charset="0"/>
                <a:cs typeface="Helvetica Neue" charset="0"/>
              </a:rPr>
              <a:t>. Professor of </a:t>
            </a:r>
            <a:r>
              <a:rPr lang="en-US" sz="900" i="1" dirty="0" smtClean="0">
                <a:latin typeface="Helvetica Neue" charset="0"/>
                <a:ea typeface="Helvetica Neue" charset="0"/>
                <a:cs typeface="Helvetica Neue" charset="0"/>
              </a:rPr>
              <a:t>Philosophy </a:t>
            </a:r>
            <a:r>
              <a:rPr lang="en-US" sz="900" i="1" dirty="0">
                <a:latin typeface="Helvetica Neue" charset="0"/>
                <a:ea typeface="Helvetica Neue" charset="0"/>
                <a:cs typeface="Helvetica Neue" charset="0"/>
              </a:rPr>
              <a:t>at the City University of New York</a:t>
            </a:r>
            <a:br>
              <a:rPr lang="en-US" sz="900" i="1" dirty="0">
                <a:latin typeface="Helvetica Neue" charset="0"/>
                <a:ea typeface="Helvetica Neue" charset="0"/>
                <a:cs typeface="Helvetica Neue" charset="0"/>
              </a:rPr>
            </a:br>
            <a:r>
              <a:rPr lang="en-US" sz="900" dirty="0">
                <a:latin typeface="Helvetica Neue" charset="0"/>
                <a:ea typeface="Helvetica Neue" charset="0"/>
                <a:cs typeface="Helvetica Neue" charset="0"/>
                <a:hlinkClick r:id="rId4"/>
              </a:rPr>
              <a:t>How wonder works</a:t>
            </a:r>
          </a:p>
          <a:p>
            <a:endParaRPr lang="en-US" sz="900" dirty="0">
              <a:latin typeface="Helvetica Neue" charset="0"/>
              <a:ea typeface="Helvetica Neue" charset="0"/>
              <a:cs typeface="Helvetica Neue" charset="0"/>
            </a:endParaRPr>
          </a:p>
          <a:p>
            <a:endParaRPr lang="en-US" sz="900" dirty="0">
              <a:latin typeface="Helvetica Neue" charset="0"/>
              <a:ea typeface="Helvetica Neue" charset="0"/>
              <a:cs typeface="Helvetica Neue" charset="0"/>
            </a:endParaRPr>
          </a:p>
        </p:txBody>
      </p:sp>
      <p:pic>
        <p:nvPicPr>
          <p:cNvPr id="2" name="Picture 1">
            <a:hlinkClick r:id=""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0828" y="319193"/>
            <a:ext cx="3248657" cy="4838620"/>
          </a:xfrm>
          <a:prstGeom prst="rect">
            <a:avLst/>
          </a:prstGeom>
        </p:spPr>
      </p:pic>
      <p:sp>
        <p:nvSpPr>
          <p:cNvPr id="3" name="TextBox 2"/>
          <p:cNvSpPr txBox="1"/>
          <p:nvPr/>
        </p:nvSpPr>
        <p:spPr>
          <a:xfrm>
            <a:off x="5563197" y="5147231"/>
            <a:ext cx="2796288" cy="438582"/>
          </a:xfrm>
          <a:prstGeom prst="rect">
            <a:avLst/>
          </a:prstGeom>
          <a:noFill/>
        </p:spPr>
        <p:txBody>
          <a:bodyPr wrap="square" rtlCol="0">
            <a:spAutoFit/>
          </a:bodyPr>
          <a:lstStyle/>
          <a:p>
            <a:pPr algn="r"/>
            <a:r>
              <a:rPr lang="en-US" sz="750" i="1" dirty="0"/>
              <a:t>Mona Lisa </a:t>
            </a:r>
            <a:r>
              <a:rPr lang="en-US" sz="750" dirty="0"/>
              <a:t/>
            </a:r>
            <a:br>
              <a:rPr lang="en-US" sz="750" dirty="0"/>
            </a:br>
            <a:r>
              <a:rPr lang="en-US" sz="750" dirty="0"/>
              <a:t>Leonardo da Vinci</a:t>
            </a:r>
            <a:br>
              <a:rPr lang="en-US" sz="750" dirty="0"/>
            </a:br>
            <a:r>
              <a:rPr lang="en-US" sz="750" dirty="0"/>
              <a:t>https://</a:t>
            </a:r>
            <a:r>
              <a:rPr lang="en-US" sz="750" dirty="0" err="1"/>
              <a:t>commons.wikimedia.org</a:t>
            </a:r>
            <a:r>
              <a:rPr lang="en-US" sz="750" dirty="0"/>
              <a:t>/w/</a:t>
            </a:r>
            <a:r>
              <a:rPr lang="en-US" sz="750" dirty="0" err="1"/>
              <a:t>index.php?curid</a:t>
            </a:r>
            <a:r>
              <a:rPr lang="en-US" sz="750" dirty="0"/>
              <a:t>=15442524</a:t>
            </a:r>
          </a:p>
        </p:txBody>
      </p:sp>
      <p:sp>
        <p:nvSpPr>
          <p:cNvPr id="7" name="Rectangle 6"/>
          <p:cNvSpPr/>
          <p:nvPr/>
        </p:nvSpPr>
        <p:spPr>
          <a:xfrm>
            <a:off x="242497" y="494550"/>
            <a:ext cx="4008470" cy="369332"/>
          </a:xfrm>
          <a:prstGeom prst="rect">
            <a:avLst/>
          </a:prstGeom>
        </p:spPr>
        <p:txBody>
          <a:bodyPr wrap="none">
            <a:spAutoFit/>
          </a:bodyPr>
          <a:lstStyle/>
          <a:p>
            <a:r>
              <a:rPr lang="en-US" sz="1800" b="1" dirty="0">
                <a:solidFill>
                  <a:schemeClr val="accent1"/>
                </a:solidFill>
                <a:latin typeface="Helvetica Neue" charset="0"/>
              </a:rPr>
              <a:t>Introduction to the Digital Museum</a:t>
            </a:r>
          </a:p>
        </p:txBody>
      </p:sp>
    </p:spTree>
    <p:extLst>
      <p:ext uri="{BB962C8B-B14F-4D97-AF65-F5344CB8AC3E}">
        <p14:creationId xmlns:p14="http://schemas.microsoft.com/office/powerpoint/2010/main" val="20405174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03320"/>
            <a:ext cx="9224010" cy="25831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creens.jpg"/>
          <p:cNvPicPr>
            <a:picLocks noChangeAspect="1"/>
          </p:cNvPicPr>
          <p:nvPr/>
        </p:nvPicPr>
        <p:blipFill>
          <a:blip r:embed="rId3"/>
          <a:stretch>
            <a:fillRect/>
          </a:stretch>
        </p:blipFill>
        <p:spPr>
          <a:xfrm>
            <a:off x="935157" y="119080"/>
            <a:ext cx="7353696" cy="5744510"/>
          </a:xfrm>
          <a:prstGeom prst="rect">
            <a:avLst/>
          </a:prstGeom>
        </p:spPr>
      </p:pic>
      <p:sp>
        <p:nvSpPr>
          <p:cNvPr id="3" name="TextBox 2"/>
          <p:cNvSpPr txBox="1"/>
          <p:nvPr/>
        </p:nvSpPr>
        <p:spPr>
          <a:xfrm>
            <a:off x="3029026" y="4994910"/>
            <a:ext cx="3698961" cy="507831"/>
          </a:xfrm>
          <a:prstGeom prst="rect">
            <a:avLst/>
          </a:prstGeom>
          <a:noFill/>
        </p:spPr>
        <p:txBody>
          <a:bodyPr wrap="none" rtlCol="0">
            <a:spAutoFit/>
          </a:bodyPr>
          <a:lstStyle/>
          <a:p>
            <a:r>
              <a:rPr lang="en-US" sz="2700" b="1" dirty="0">
                <a:solidFill>
                  <a:schemeClr val="accent1"/>
                </a:solidFill>
                <a:effectLst>
                  <a:innerShdw blurRad="63500" dist="50800" dir="13500000">
                    <a:prstClr val="black">
                      <a:alpha val="50000"/>
                    </a:prstClr>
                  </a:innerShdw>
                </a:effectLst>
              </a:rPr>
              <a:t>Performing the Museum</a:t>
            </a:r>
          </a:p>
        </p:txBody>
      </p:sp>
      <p:sp>
        <p:nvSpPr>
          <p:cNvPr id="4" name="Rectangle 3"/>
          <p:cNvSpPr/>
          <p:nvPr/>
        </p:nvSpPr>
        <p:spPr>
          <a:xfrm>
            <a:off x="125731" y="300396"/>
            <a:ext cx="2354580" cy="646331"/>
          </a:xfrm>
          <a:prstGeom prst="rect">
            <a:avLst/>
          </a:prstGeom>
        </p:spPr>
        <p:txBody>
          <a:bodyPr wrap="square">
            <a:spAutoFit/>
          </a:bodyPr>
          <a:lstStyle/>
          <a:p>
            <a:r>
              <a:rPr lang="en-US" sz="1800" b="1" dirty="0">
                <a:solidFill>
                  <a:schemeClr val="accent1"/>
                </a:solidFill>
                <a:latin typeface="Helvetica Neue" charset="0"/>
              </a:rPr>
              <a:t>Introduction to the </a:t>
            </a:r>
            <a:br>
              <a:rPr lang="en-US" sz="1800" b="1" dirty="0">
                <a:solidFill>
                  <a:schemeClr val="accent1"/>
                </a:solidFill>
                <a:latin typeface="Helvetica Neue" charset="0"/>
              </a:rPr>
            </a:br>
            <a:r>
              <a:rPr lang="en-US" sz="1800" b="1" dirty="0">
                <a:solidFill>
                  <a:schemeClr val="accent1"/>
                </a:solidFill>
                <a:latin typeface="Helvetica Neue" charset="0"/>
              </a:rPr>
              <a:t>Digital Museum</a:t>
            </a:r>
          </a:p>
        </p:txBody>
      </p:sp>
      <p:sp>
        <p:nvSpPr>
          <p:cNvPr id="5" name="Rectangle 4"/>
          <p:cNvSpPr/>
          <p:nvPr/>
        </p:nvSpPr>
        <p:spPr>
          <a:xfrm>
            <a:off x="6892290" y="3486150"/>
            <a:ext cx="2308860" cy="205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0363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85"/>
            <a:ext cx="9144000" cy="1219200"/>
          </a:xfrm>
          <a:prstGeom prst="rect">
            <a:avLst/>
          </a:prstGeom>
        </p:spPr>
      </p:pic>
      <p:sp>
        <p:nvSpPr>
          <p:cNvPr id="6" name="Rectangle 5"/>
          <p:cNvSpPr/>
          <p:nvPr/>
        </p:nvSpPr>
        <p:spPr>
          <a:xfrm>
            <a:off x="1609840" y="986755"/>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5" name="Rectangle 4"/>
          <p:cNvSpPr/>
          <p:nvPr/>
        </p:nvSpPr>
        <p:spPr>
          <a:xfrm>
            <a:off x="1947358" y="3296220"/>
            <a:ext cx="7960178" cy="369332"/>
          </a:xfrm>
          <a:prstGeom prst="rect">
            <a:avLst/>
          </a:prstGeom>
        </p:spPr>
        <p:txBody>
          <a:bodyPr wrap="square">
            <a:spAutoFit/>
          </a:bodyPr>
          <a:lstStyle/>
          <a:p>
            <a:r>
              <a:rPr lang="en-US" sz="1800" dirty="0">
                <a:solidFill>
                  <a:srgbClr val="333333"/>
                </a:solidFill>
                <a:latin typeface="Helvetica Neue" charset="0"/>
              </a:rPr>
              <a:t>Introducing the class</a:t>
            </a:r>
          </a:p>
        </p:txBody>
      </p:sp>
      <p:sp>
        <p:nvSpPr>
          <p:cNvPr id="7" name="Rectangle 6"/>
          <p:cNvSpPr/>
          <p:nvPr/>
        </p:nvSpPr>
        <p:spPr>
          <a:xfrm>
            <a:off x="1947358" y="2758986"/>
            <a:ext cx="7960178" cy="369332"/>
          </a:xfrm>
          <a:prstGeom prst="rect">
            <a:avLst/>
          </a:prstGeom>
        </p:spPr>
        <p:txBody>
          <a:bodyPr wrap="square">
            <a:spAutoFit/>
          </a:bodyPr>
          <a:lstStyle/>
          <a:p>
            <a:r>
              <a:rPr lang="en-US" sz="1800" dirty="0">
                <a:solidFill>
                  <a:srgbClr val="333333"/>
                </a:solidFill>
                <a:latin typeface="Helvetica Neue" charset="0"/>
              </a:rPr>
              <a:t>Unpacking basics</a:t>
            </a:r>
          </a:p>
        </p:txBody>
      </p:sp>
      <p:sp>
        <p:nvSpPr>
          <p:cNvPr id="8" name="Rectangle 7"/>
          <p:cNvSpPr/>
          <p:nvPr/>
        </p:nvSpPr>
        <p:spPr>
          <a:xfrm>
            <a:off x="1947358" y="3852379"/>
            <a:ext cx="7960178" cy="369332"/>
          </a:xfrm>
          <a:prstGeom prst="rect">
            <a:avLst/>
          </a:prstGeom>
        </p:spPr>
        <p:txBody>
          <a:bodyPr wrap="square">
            <a:spAutoFit/>
          </a:bodyPr>
          <a:lstStyle/>
          <a:p>
            <a:r>
              <a:rPr lang="en-US" sz="1800" dirty="0">
                <a:solidFill>
                  <a:srgbClr val="333333"/>
                </a:solidFill>
                <a:latin typeface="Helvetica Neue" charset="0"/>
              </a:rPr>
              <a:t>Weekly schedule</a:t>
            </a:r>
          </a:p>
        </p:txBody>
      </p:sp>
      <p:sp>
        <p:nvSpPr>
          <p:cNvPr id="9" name="Rectangle 8"/>
          <p:cNvSpPr/>
          <p:nvPr/>
        </p:nvSpPr>
        <p:spPr>
          <a:xfrm>
            <a:off x="4627369" y="3286302"/>
            <a:ext cx="7960178" cy="369332"/>
          </a:xfrm>
          <a:prstGeom prst="rect">
            <a:avLst/>
          </a:prstGeom>
        </p:spPr>
        <p:txBody>
          <a:bodyPr wrap="square">
            <a:spAutoFit/>
          </a:bodyPr>
          <a:lstStyle/>
          <a:p>
            <a:r>
              <a:rPr lang="en-US" sz="1800" dirty="0">
                <a:solidFill>
                  <a:srgbClr val="333333"/>
                </a:solidFill>
                <a:latin typeface="Helvetica Neue" charset="0"/>
              </a:rPr>
              <a:t>Introduction to the Digital Museum</a:t>
            </a:r>
          </a:p>
        </p:txBody>
      </p:sp>
      <p:sp>
        <p:nvSpPr>
          <p:cNvPr id="10" name="Rectangle 9"/>
          <p:cNvSpPr/>
          <p:nvPr/>
        </p:nvSpPr>
        <p:spPr>
          <a:xfrm>
            <a:off x="4627370" y="2772463"/>
            <a:ext cx="7960178" cy="369332"/>
          </a:xfrm>
          <a:prstGeom prst="rect">
            <a:avLst/>
          </a:prstGeom>
        </p:spPr>
        <p:txBody>
          <a:bodyPr wrap="square">
            <a:spAutoFit/>
          </a:bodyPr>
          <a:lstStyle/>
          <a:p>
            <a:r>
              <a:rPr lang="en-US" sz="1800" dirty="0">
                <a:solidFill>
                  <a:srgbClr val="333333"/>
                </a:solidFill>
                <a:latin typeface="Helvetica Neue" charset="0"/>
              </a:rPr>
              <a:t>Assignments</a:t>
            </a:r>
          </a:p>
        </p:txBody>
      </p:sp>
      <p:sp>
        <p:nvSpPr>
          <p:cNvPr id="11" name="Rectangle 10"/>
          <p:cNvSpPr/>
          <p:nvPr/>
        </p:nvSpPr>
        <p:spPr>
          <a:xfrm>
            <a:off x="4627371" y="3816689"/>
            <a:ext cx="7960178" cy="369332"/>
          </a:xfrm>
          <a:prstGeom prst="rect">
            <a:avLst/>
          </a:prstGeom>
        </p:spPr>
        <p:txBody>
          <a:bodyPr wrap="square">
            <a:spAutoFit/>
          </a:bodyPr>
          <a:lstStyle/>
          <a:p>
            <a:r>
              <a:rPr lang="en-US" sz="1800" dirty="0">
                <a:solidFill>
                  <a:srgbClr val="333333"/>
                </a:solidFill>
                <a:latin typeface="Helvetica Neue" charset="0"/>
              </a:rPr>
              <a:t>Introduction to Pinterest</a:t>
            </a:r>
          </a:p>
        </p:txBody>
      </p:sp>
      <p:sp>
        <p:nvSpPr>
          <p:cNvPr id="12" name="TextBox 11"/>
          <p:cNvSpPr txBox="1"/>
          <p:nvPr/>
        </p:nvSpPr>
        <p:spPr>
          <a:xfrm>
            <a:off x="2462929" y="1864098"/>
            <a:ext cx="4218142" cy="693395"/>
          </a:xfrm>
          <a:prstGeom prst="rect">
            <a:avLst/>
          </a:prstGeom>
          <a:noFill/>
        </p:spPr>
        <p:txBody>
          <a:bodyPr wrap="none" rtlCol="0">
            <a:spAutoFit/>
          </a:bodyPr>
          <a:lstStyle/>
          <a:p>
            <a:pPr algn="ctr"/>
            <a:r>
              <a:rPr lang="en-US" sz="1053" b="1" dirty="0">
                <a:solidFill>
                  <a:schemeClr val="accent1"/>
                </a:solidFill>
              </a:rPr>
              <a:t>August 30</a:t>
            </a:r>
            <a:r>
              <a:rPr lang="en-US" sz="1053" dirty="0">
                <a:solidFill>
                  <a:schemeClr val="accent1"/>
                </a:solidFill>
              </a:rPr>
              <a:t/>
            </a:r>
            <a:br>
              <a:rPr lang="en-US" sz="1053" dirty="0">
                <a:solidFill>
                  <a:schemeClr val="accent1"/>
                </a:solidFill>
              </a:rPr>
            </a:br>
            <a:r>
              <a:rPr lang="en-US" sz="1800" dirty="0">
                <a:solidFill>
                  <a:schemeClr val="accent1"/>
                </a:solidFill>
              </a:rPr>
              <a:t>Introduction to the Course and to Pinterest</a:t>
            </a:r>
          </a:p>
          <a:p>
            <a:pPr algn="ctr"/>
            <a:endParaRPr lang="en-US" sz="1053" dirty="0">
              <a:solidFill>
                <a:schemeClr val="accent1"/>
              </a:solidFill>
            </a:endParaRPr>
          </a:p>
        </p:txBody>
      </p:sp>
      <p:sp>
        <p:nvSpPr>
          <p:cNvPr id="13" name="Rectangle 12"/>
          <p:cNvSpPr/>
          <p:nvPr/>
        </p:nvSpPr>
        <p:spPr>
          <a:xfrm>
            <a:off x="3612118" y="4507191"/>
            <a:ext cx="7960178" cy="369332"/>
          </a:xfrm>
          <a:prstGeom prst="rect">
            <a:avLst/>
          </a:prstGeom>
        </p:spPr>
        <p:txBody>
          <a:bodyPr wrap="square">
            <a:spAutoFit/>
          </a:bodyPr>
          <a:lstStyle/>
          <a:p>
            <a:r>
              <a:rPr lang="en-US" sz="1800" b="1" dirty="0">
                <a:solidFill>
                  <a:schemeClr val="accent1"/>
                </a:solidFill>
                <a:latin typeface="Helvetica Neue" charset="0"/>
              </a:rPr>
              <a:t>Discussion</a:t>
            </a:r>
          </a:p>
        </p:txBody>
      </p:sp>
    </p:spTree>
    <p:extLst>
      <p:ext uri="{BB962C8B-B14F-4D97-AF65-F5344CB8AC3E}">
        <p14:creationId xmlns:p14="http://schemas.microsoft.com/office/powerpoint/2010/main" val="121881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01232" y="5207169"/>
            <a:ext cx="3698961" cy="507831"/>
          </a:xfrm>
          <a:prstGeom prst="rect">
            <a:avLst/>
          </a:prstGeom>
          <a:noFill/>
        </p:spPr>
        <p:txBody>
          <a:bodyPr wrap="none" rtlCol="0">
            <a:spAutoFit/>
          </a:bodyPr>
          <a:lstStyle/>
          <a:p>
            <a:r>
              <a:rPr lang="en-US" sz="2700" b="1" dirty="0">
                <a:solidFill>
                  <a:schemeClr val="accent1"/>
                </a:solidFill>
              </a:rPr>
              <a:t>Performing the Museum</a:t>
            </a:r>
          </a:p>
        </p:txBody>
      </p:sp>
      <p:sp>
        <p:nvSpPr>
          <p:cNvPr id="4" name="TextBox 3"/>
          <p:cNvSpPr txBox="1"/>
          <p:nvPr/>
        </p:nvSpPr>
        <p:spPr>
          <a:xfrm>
            <a:off x="242497" y="984290"/>
            <a:ext cx="8547173" cy="4102470"/>
          </a:xfrm>
          <a:prstGeom prst="rect">
            <a:avLst/>
          </a:prstGeom>
          <a:noFill/>
        </p:spPr>
        <p:txBody>
          <a:bodyPr wrap="square" rtlCol="0">
            <a:spAutoFit/>
          </a:bodyPr>
          <a:lstStyle/>
          <a:p>
            <a:pPr lvl="1"/>
            <a:r>
              <a:rPr lang="en-US" sz="1600" i="1" dirty="0"/>
              <a:t>Where is the museum for the digital generation? </a:t>
            </a:r>
          </a:p>
          <a:p>
            <a:pPr lvl="1"/>
            <a:endParaRPr lang="en-US" sz="1600" i="1" dirty="0"/>
          </a:p>
          <a:p>
            <a:pPr lvl="1"/>
            <a:r>
              <a:rPr lang="en-US" sz="1600" i="1" dirty="0"/>
              <a:t>We use the term ‘</a:t>
            </a:r>
            <a:r>
              <a:rPr lang="en-US" sz="1600" b="1" i="1" dirty="0">
                <a:solidFill>
                  <a:schemeClr val="accent1"/>
                </a:solidFill>
              </a:rPr>
              <a:t>the distributed museum’ </a:t>
            </a:r>
            <a:r>
              <a:rPr lang="en-US" sz="1600" i="1" dirty="0"/>
              <a:t>to describe the form that the museum takes as it is part of the creation and movement among new spaces that comprise contemporary networked learning environments. </a:t>
            </a:r>
          </a:p>
          <a:p>
            <a:pPr lvl="1"/>
            <a:endParaRPr lang="en-US" sz="1600" i="1" dirty="0"/>
          </a:p>
          <a:p>
            <a:pPr lvl="1"/>
            <a:r>
              <a:rPr lang="en-US" sz="1600" i="1" dirty="0"/>
              <a:t>No longer located in a particular physical space, the museum extends its presence through all sorts of virtual spaces on the Web as well as in the transient spaces created through the diverse practices and technologies of mobility. </a:t>
            </a:r>
          </a:p>
          <a:p>
            <a:pPr lvl="1"/>
            <a:endParaRPr lang="en-US" sz="1600" i="1" dirty="0"/>
          </a:p>
          <a:p>
            <a:pPr lvl="1"/>
            <a:r>
              <a:rPr lang="en-US" sz="1600" i="1" dirty="0"/>
              <a:t>This paper offers an analytical framework to describe and map the museology of the distributed museum as it unfolds across conceptual divides between physical and the virtual, the fixed and the mobile, and closed and open.</a:t>
            </a:r>
          </a:p>
          <a:p>
            <a:endParaRPr lang="en-US" sz="1053" dirty="0">
              <a:latin typeface="Helvetica Neue" charset="0"/>
              <a:ea typeface="Helvetica Neue" charset="0"/>
              <a:cs typeface="Helvetica Neue" charset="0"/>
            </a:endParaRPr>
          </a:p>
          <a:p>
            <a:pPr algn="r"/>
            <a:r>
              <a:rPr lang="en-US" sz="1053" dirty="0">
                <a:latin typeface="Helvetica Neue" charset="0"/>
                <a:ea typeface="Helvetica Neue" charset="0"/>
                <a:cs typeface="Helvetica Neue" charset="0"/>
              </a:rPr>
              <a:t/>
            </a:r>
            <a:br>
              <a:rPr lang="en-US" sz="1053" dirty="0">
                <a:latin typeface="Helvetica Neue" charset="0"/>
                <a:ea typeface="Helvetica Neue" charset="0"/>
                <a:cs typeface="Helvetica Neue" charset="0"/>
              </a:rPr>
            </a:br>
            <a:r>
              <a:rPr lang="en-US" sz="1200" i="1" dirty="0">
                <a:ea typeface="Helvetica Neue" charset="0"/>
                <a:cs typeface="Helvetica Neue" charset="0"/>
              </a:rPr>
              <a:t>Understanding the Distributed Museum: Mapping the Spaces of Museology in Contemporary Culture</a:t>
            </a:r>
            <a:r>
              <a:rPr lang="en-US" sz="900" dirty="0">
                <a:ea typeface="Helvetica Neue" charset="0"/>
                <a:cs typeface="Helvetica Neue" charset="0"/>
              </a:rPr>
              <a:t/>
            </a:r>
            <a:br>
              <a:rPr lang="en-US" sz="900" dirty="0">
                <a:ea typeface="Helvetica Neue" charset="0"/>
                <a:cs typeface="Helvetica Neue" charset="0"/>
              </a:rPr>
            </a:br>
            <a:r>
              <a:rPr lang="en-US" sz="900" dirty="0">
                <a:ea typeface="Helvetica Neue" charset="0"/>
                <a:cs typeface="Helvetica Neue" charset="0"/>
              </a:rPr>
              <a:t>Susana Bautista and Anne Balsamo, University of Southern California, Los Angeles, California, U.S.A. </a:t>
            </a:r>
            <a:r>
              <a:rPr lang="en-US" sz="900" u="sng" dirty="0">
                <a:ea typeface="Helvetica Neue" charset="0"/>
                <a:cs typeface="Helvetica Neue" charset="0"/>
                <a:hlinkClick r:id="rId3"/>
              </a:rPr>
              <a:t>Download paper</a:t>
            </a:r>
            <a:endParaRPr lang="en-US" sz="900" u="sng" dirty="0">
              <a:ea typeface="Helvetica Neue" charset="0"/>
              <a:cs typeface="Helvetica Neue" charset="0"/>
            </a:endParaRPr>
          </a:p>
          <a:p>
            <a:endParaRPr lang="en-US" sz="1053" dirty="0"/>
          </a:p>
        </p:txBody>
      </p:sp>
      <p:sp>
        <p:nvSpPr>
          <p:cNvPr id="6" name="Rectangle 5"/>
          <p:cNvSpPr/>
          <p:nvPr/>
        </p:nvSpPr>
        <p:spPr>
          <a:xfrm>
            <a:off x="242497" y="494550"/>
            <a:ext cx="4008470" cy="369332"/>
          </a:xfrm>
          <a:prstGeom prst="rect">
            <a:avLst/>
          </a:prstGeom>
        </p:spPr>
        <p:txBody>
          <a:bodyPr wrap="none">
            <a:spAutoFit/>
          </a:bodyPr>
          <a:lstStyle/>
          <a:p>
            <a:r>
              <a:rPr lang="en-US" sz="1800" b="1" dirty="0">
                <a:solidFill>
                  <a:schemeClr val="accent1"/>
                </a:solidFill>
                <a:latin typeface="Helvetica Neue" charset="0"/>
              </a:rPr>
              <a:t>Introduction to the Digital Museum</a:t>
            </a:r>
          </a:p>
        </p:txBody>
      </p:sp>
    </p:spTree>
    <p:extLst>
      <p:ext uri="{BB962C8B-B14F-4D97-AF65-F5344CB8AC3E}">
        <p14:creationId xmlns:p14="http://schemas.microsoft.com/office/powerpoint/2010/main" val="18979767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51330" y="3691970"/>
            <a:ext cx="2521075" cy="369332"/>
          </a:xfrm>
          <a:prstGeom prst="rect">
            <a:avLst/>
          </a:prstGeom>
          <a:noFill/>
        </p:spPr>
        <p:txBody>
          <a:bodyPr wrap="none" rtlCol="0">
            <a:spAutoFit/>
          </a:bodyPr>
          <a:lstStyle/>
          <a:p>
            <a:r>
              <a:rPr lang="en-US" sz="1800" b="1" dirty="0">
                <a:solidFill>
                  <a:schemeClr val="accent1"/>
                </a:solidFill>
              </a:rPr>
              <a:t>Performing the Museum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83" y="747630"/>
            <a:ext cx="4073978" cy="2944340"/>
          </a:xfrm>
          <a:prstGeom prst="rect">
            <a:avLst/>
          </a:prstGeom>
        </p:spPr>
      </p:pic>
      <p:sp>
        <p:nvSpPr>
          <p:cNvPr id="2" name="TextBox 1"/>
          <p:cNvSpPr txBox="1"/>
          <p:nvPr/>
        </p:nvSpPr>
        <p:spPr>
          <a:xfrm>
            <a:off x="242496" y="938977"/>
            <a:ext cx="4535243" cy="4278094"/>
          </a:xfrm>
          <a:prstGeom prst="rect">
            <a:avLst/>
          </a:prstGeom>
          <a:noFill/>
        </p:spPr>
        <p:txBody>
          <a:bodyPr wrap="square" rtlCol="0">
            <a:spAutoFit/>
          </a:bodyPr>
          <a:lstStyle/>
          <a:p>
            <a:r>
              <a:rPr lang="en-US" sz="1600" dirty="0">
                <a:latin typeface="Helvetica Neue" charset="0"/>
                <a:ea typeface="Helvetica Neue" charset="0"/>
                <a:cs typeface="Helvetica Neue" charset="0"/>
              </a:rPr>
              <a:t>Pierre </a:t>
            </a:r>
            <a:r>
              <a:rPr lang="en-US" sz="1600" dirty="0" err="1">
                <a:latin typeface="Helvetica Neue" charset="0"/>
                <a:ea typeface="Helvetica Neue" charset="0"/>
                <a:cs typeface="Helvetica Neue" charset="0"/>
              </a:rPr>
              <a:t>Lévy</a:t>
            </a:r>
            <a:r>
              <a:rPr lang="en-US" sz="1600" dirty="0">
                <a:latin typeface="Helvetica Neue" charset="0"/>
                <a:ea typeface="Helvetica Neue" charset="0"/>
                <a:cs typeface="Helvetica Neue" charset="0"/>
              </a:rPr>
              <a:t> takes exception to the ideas of real and virtual as dialectical counterparts, and argues that ‘virtualization, or the transition to a problematic, in no way implies a disappearance in illusion or dematerialization.  Rather it should be understood as a form of "</a:t>
            </a:r>
            <a:r>
              <a:rPr lang="en-US" sz="1600" dirty="0" err="1">
                <a:latin typeface="Helvetica Neue" charset="0"/>
                <a:ea typeface="Helvetica Neue" charset="0"/>
                <a:cs typeface="Helvetica Neue" charset="0"/>
              </a:rPr>
              <a:t>desubstantation</a:t>
            </a:r>
            <a:r>
              <a:rPr lang="en-US" sz="1600" dirty="0">
                <a:latin typeface="Helvetica Neue" charset="0"/>
                <a:ea typeface="Helvetica Neue" charset="0"/>
                <a:cs typeface="Helvetica Neue" charset="0"/>
              </a:rPr>
              <a:t>”</a:t>
            </a:r>
          </a:p>
          <a:p>
            <a:endParaRPr lang="en-US" sz="1600" dirty="0">
              <a:latin typeface="Helvetica Neue" charset="0"/>
              <a:ea typeface="Helvetica Neue" charset="0"/>
              <a:cs typeface="Helvetica Neue" charset="0"/>
            </a:endParaRPr>
          </a:p>
          <a:p>
            <a:r>
              <a:rPr lang="en-US" sz="1600" dirty="0">
                <a:latin typeface="Helvetica Neue" charset="0"/>
                <a:ea typeface="Helvetica Neue" charset="0"/>
                <a:cs typeface="Helvetica Neue" charset="0"/>
              </a:rPr>
              <a:t> [...] </a:t>
            </a:r>
            <a:r>
              <a:rPr lang="en-US" sz="1600" i="1" dirty="0">
                <a:latin typeface="Helvetica Neue" charset="0"/>
                <a:ea typeface="Helvetica Neue" charset="0"/>
                <a:cs typeface="Helvetica Neue" charset="0"/>
              </a:rPr>
              <a:t>the body as flame, the text as flux</a:t>
            </a:r>
            <a:r>
              <a:rPr lang="en-US" sz="1600" dirty="0">
                <a:latin typeface="Helvetica Neue" charset="0"/>
                <a:ea typeface="Helvetica Neue" charset="0"/>
                <a:cs typeface="Helvetica Neue" charset="0"/>
              </a:rPr>
              <a:t>’ </a:t>
            </a:r>
          </a:p>
          <a:p>
            <a:endParaRPr lang="en-US" sz="1600" dirty="0">
              <a:latin typeface="Helvetica Neue" charset="0"/>
              <a:ea typeface="Helvetica Neue" charset="0"/>
              <a:cs typeface="Helvetica Neue" charset="0"/>
            </a:endParaRPr>
          </a:p>
          <a:p>
            <a:r>
              <a:rPr lang="en-US" sz="1600" dirty="0">
                <a:latin typeface="Helvetica Neue" charset="0"/>
                <a:ea typeface="Helvetica Neue" charset="0"/>
                <a:cs typeface="Helvetica Neue" charset="0"/>
              </a:rPr>
              <a:t>(</a:t>
            </a:r>
            <a:r>
              <a:rPr lang="en-US" sz="1600" dirty="0" err="1">
                <a:latin typeface="Helvetica Neue" charset="0"/>
                <a:ea typeface="Helvetica Neue" charset="0"/>
                <a:cs typeface="Helvetica Neue" charset="0"/>
              </a:rPr>
              <a:t>Lévy</a:t>
            </a:r>
            <a:r>
              <a:rPr lang="en-US" sz="1600" dirty="0">
                <a:latin typeface="Helvetica Neue" charset="0"/>
                <a:ea typeface="Helvetica Neue" charset="0"/>
                <a:cs typeface="Helvetica Neue" charset="0"/>
              </a:rPr>
              <a:t> 1998: 169).  To avoid locating real and virtual in such a dichotomy, he likens this </a:t>
            </a:r>
            <a:r>
              <a:rPr lang="en-US" sz="1600" dirty="0" err="1">
                <a:latin typeface="Helvetica Neue" charset="0"/>
                <a:ea typeface="Helvetica Neue" charset="0"/>
                <a:cs typeface="Helvetica Neue" charset="0"/>
              </a:rPr>
              <a:t>desubstantation</a:t>
            </a:r>
            <a:r>
              <a:rPr lang="en-US" sz="1600" dirty="0">
                <a:latin typeface="Helvetica Neue" charset="0"/>
                <a:ea typeface="Helvetica Neue" charset="0"/>
                <a:cs typeface="Helvetica Neue" charset="0"/>
              </a:rPr>
              <a:t> to the </a:t>
            </a:r>
            <a:r>
              <a:rPr lang="en-US" sz="1600" dirty="0" err="1">
                <a:latin typeface="Helvetica Neue" charset="0"/>
                <a:ea typeface="Helvetica Neue" charset="0"/>
                <a:cs typeface="Helvetica Neue" charset="0"/>
              </a:rPr>
              <a:t>Moebius</a:t>
            </a:r>
            <a:r>
              <a:rPr lang="en-US" sz="1600" dirty="0">
                <a:latin typeface="Helvetica Neue" charset="0"/>
                <a:ea typeface="Helvetica Neue" charset="0"/>
                <a:cs typeface="Helvetica Neue" charset="0"/>
              </a:rPr>
              <a:t> effect, </a:t>
            </a:r>
          </a:p>
          <a:p>
            <a:endParaRPr lang="en-US" sz="1600" i="1" dirty="0">
              <a:latin typeface="Helvetica Neue" charset="0"/>
              <a:ea typeface="Helvetica Neue" charset="0"/>
              <a:cs typeface="Helvetica Neue" charset="0"/>
            </a:endParaRPr>
          </a:p>
          <a:p>
            <a:r>
              <a:rPr lang="en-US" sz="1600" i="1" dirty="0">
                <a:latin typeface="Helvetica Neue" charset="0"/>
                <a:ea typeface="Helvetica Neue" charset="0"/>
                <a:cs typeface="Helvetica Neue" charset="0"/>
              </a:rPr>
              <a:t>'which organizes the endless loop of the interior and exterior – the sharing of private elements and the subjective integration of public items</a:t>
            </a:r>
            <a:r>
              <a:rPr lang="en-US" sz="1600" dirty="0">
                <a:latin typeface="Helvetica Neue" charset="0"/>
                <a:ea typeface="Helvetica Neue" charset="0"/>
                <a:cs typeface="Helvetica Neue" charset="0"/>
              </a:rPr>
              <a:t>’ (ibid.: 169). </a:t>
            </a:r>
          </a:p>
        </p:txBody>
      </p:sp>
      <p:sp>
        <p:nvSpPr>
          <p:cNvPr id="6" name="Rectangle 5"/>
          <p:cNvSpPr/>
          <p:nvPr/>
        </p:nvSpPr>
        <p:spPr>
          <a:xfrm>
            <a:off x="242497" y="494550"/>
            <a:ext cx="4008470" cy="369332"/>
          </a:xfrm>
          <a:prstGeom prst="rect">
            <a:avLst/>
          </a:prstGeom>
        </p:spPr>
        <p:txBody>
          <a:bodyPr wrap="none">
            <a:spAutoFit/>
          </a:bodyPr>
          <a:lstStyle/>
          <a:p>
            <a:r>
              <a:rPr lang="en-US" sz="1800" b="1" dirty="0">
                <a:solidFill>
                  <a:schemeClr val="accent1"/>
                </a:solidFill>
                <a:latin typeface="Helvetica Neue" charset="0"/>
              </a:rPr>
              <a:t>Introduction to the Digital Museum</a:t>
            </a:r>
          </a:p>
        </p:txBody>
      </p:sp>
    </p:spTree>
    <p:extLst>
      <p:ext uri="{BB962C8B-B14F-4D97-AF65-F5344CB8AC3E}">
        <p14:creationId xmlns:p14="http://schemas.microsoft.com/office/powerpoint/2010/main" val="7245656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497" y="1007988"/>
            <a:ext cx="3582982" cy="3785652"/>
          </a:xfrm>
          <a:prstGeom prst="rect">
            <a:avLst/>
          </a:prstGeom>
          <a:noFill/>
        </p:spPr>
        <p:txBody>
          <a:bodyPr wrap="square" rtlCol="0">
            <a:spAutoFit/>
          </a:bodyPr>
          <a:lstStyle/>
          <a:p>
            <a:r>
              <a:rPr lang="en-US" sz="1600" dirty="0">
                <a:latin typeface="Helvetica Neue" charset="0"/>
                <a:ea typeface="Helvetica Neue" charset="0"/>
                <a:cs typeface="Helvetica Neue" charset="0"/>
              </a:rPr>
              <a:t>The integration of the material and </a:t>
            </a:r>
            <a:r>
              <a:rPr lang="en-US" sz="1600" dirty="0" err="1">
                <a:latin typeface="Helvetica Neue" charset="0"/>
                <a:ea typeface="Helvetica Neue" charset="0"/>
                <a:cs typeface="Helvetica Neue" charset="0"/>
              </a:rPr>
              <a:t>dematerialised</a:t>
            </a:r>
            <a:r>
              <a:rPr lang="en-US" sz="1600" dirty="0">
                <a:latin typeface="Helvetica Neue" charset="0"/>
                <a:ea typeface="Helvetica Neue" charset="0"/>
                <a:cs typeface="Helvetica Neue" charset="0"/>
              </a:rPr>
              <a:t>; the tangible and intangible, create new forms of museum hybridity that is continuously modifying the museum experience. </a:t>
            </a:r>
          </a:p>
          <a:p>
            <a:endParaRPr lang="en-US" sz="1600" dirty="0">
              <a:latin typeface="Helvetica Neue" charset="0"/>
              <a:ea typeface="Helvetica Neue" charset="0"/>
              <a:cs typeface="Helvetica Neue" charset="0"/>
            </a:endParaRPr>
          </a:p>
          <a:p>
            <a:r>
              <a:rPr lang="en-US" sz="1600" dirty="0">
                <a:latin typeface="Helvetica Neue" charset="0"/>
                <a:ea typeface="Helvetica Neue" charset="0"/>
                <a:cs typeface="Helvetica Neue" charset="0"/>
              </a:rPr>
              <a:t>Bringing together practices that have traditionally revolved around the tangible object with the emerging methods of collecting and displaying art that refuses to remain fixed within its fours walls; the museum now functions in an endless loop of interior and exterior presence.  </a:t>
            </a:r>
          </a:p>
        </p:txBody>
      </p:sp>
      <p:sp>
        <p:nvSpPr>
          <p:cNvPr id="7" name="TextBox 6"/>
          <p:cNvSpPr txBox="1"/>
          <p:nvPr/>
        </p:nvSpPr>
        <p:spPr>
          <a:xfrm>
            <a:off x="6351330" y="3691970"/>
            <a:ext cx="2521075" cy="369332"/>
          </a:xfrm>
          <a:prstGeom prst="rect">
            <a:avLst/>
          </a:prstGeom>
          <a:noFill/>
        </p:spPr>
        <p:txBody>
          <a:bodyPr wrap="none" rtlCol="0">
            <a:spAutoFit/>
          </a:bodyPr>
          <a:lstStyle/>
          <a:p>
            <a:r>
              <a:rPr lang="en-US" sz="1800" b="1" dirty="0">
                <a:solidFill>
                  <a:schemeClr val="accent1"/>
                </a:solidFill>
              </a:rPr>
              <a:t>Performing the Museum</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83" y="747630"/>
            <a:ext cx="4073978" cy="2944340"/>
          </a:xfrm>
          <a:prstGeom prst="rect">
            <a:avLst/>
          </a:prstGeom>
        </p:spPr>
      </p:pic>
      <p:sp>
        <p:nvSpPr>
          <p:cNvPr id="10" name="Rectangle 9"/>
          <p:cNvSpPr/>
          <p:nvPr/>
        </p:nvSpPr>
        <p:spPr>
          <a:xfrm>
            <a:off x="242497" y="494550"/>
            <a:ext cx="4008470" cy="369332"/>
          </a:xfrm>
          <a:prstGeom prst="rect">
            <a:avLst/>
          </a:prstGeom>
        </p:spPr>
        <p:txBody>
          <a:bodyPr wrap="none">
            <a:spAutoFit/>
          </a:bodyPr>
          <a:lstStyle/>
          <a:p>
            <a:r>
              <a:rPr lang="en-US" sz="1800" b="1" dirty="0">
                <a:solidFill>
                  <a:schemeClr val="accent1"/>
                </a:solidFill>
                <a:latin typeface="Helvetica Neue" charset="0"/>
              </a:rPr>
              <a:t>Introduction to the Digital Museum</a:t>
            </a:r>
          </a:p>
        </p:txBody>
      </p:sp>
    </p:spTree>
    <p:extLst>
      <p:ext uri="{BB962C8B-B14F-4D97-AF65-F5344CB8AC3E}">
        <p14:creationId xmlns:p14="http://schemas.microsoft.com/office/powerpoint/2010/main" val="6124106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77146" y="1459923"/>
            <a:ext cx="4029594" cy="3416320"/>
          </a:xfrm>
          <a:prstGeom prst="rect">
            <a:avLst/>
          </a:prstGeom>
          <a:noFill/>
        </p:spPr>
        <p:txBody>
          <a:bodyPr wrap="square" rtlCol="0">
            <a:spAutoFit/>
          </a:bodyPr>
          <a:lstStyle/>
          <a:p>
            <a:r>
              <a:rPr lang="en-GB" sz="1800" dirty="0">
                <a:latin typeface="Helvetica Neue" charset="0"/>
                <a:ea typeface="Helvetica Neue" charset="0"/>
                <a:cs typeface="Helvetica Neue" charset="0"/>
              </a:rPr>
              <a:t>The move from 'old' to 'new' media describes a modification of the technological platform, rather than a radical change in content</a:t>
            </a:r>
          </a:p>
          <a:p>
            <a:endParaRPr lang="en-GB" sz="1800" dirty="0">
              <a:latin typeface="Helvetica Neue" charset="0"/>
              <a:ea typeface="Helvetica Neue" charset="0"/>
              <a:cs typeface="Helvetica Neue" charset="0"/>
            </a:endParaRPr>
          </a:p>
          <a:p>
            <a:r>
              <a:rPr lang="en-GB" sz="1800" dirty="0">
                <a:latin typeface="Helvetica Neue" charset="0"/>
                <a:ea typeface="Helvetica Neue" charset="0"/>
                <a:cs typeface="Helvetica Neue" charset="0"/>
              </a:rPr>
              <a:t>From traditional print distribution and terrestrial TV</a:t>
            </a:r>
          </a:p>
          <a:p>
            <a:endParaRPr lang="en-GB" sz="1800" dirty="0">
              <a:latin typeface="Helvetica Neue" charset="0"/>
              <a:ea typeface="Helvetica Neue" charset="0"/>
              <a:cs typeface="Helvetica Neue" charset="0"/>
            </a:endParaRPr>
          </a:p>
          <a:p>
            <a:r>
              <a:rPr lang="en-GB" sz="1800" dirty="0">
                <a:latin typeface="Helvetica Neue" charset="0"/>
                <a:ea typeface="Helvetica Neue" charset="0"/>
                <a:cs typeface="Helvetica Neue" charset="0"/>
              </a:rPr>
              <a:t>to webcasting, podcasting and electronic peer to peer communications over the Internet – Web 2:0</a:t>
            </a:r>
            <a:endParaRPr lang="en-US" sz="1800" dirty="0">
              <a:latin typeface="Helvetica Neue" charset="0"/>
              <a:ea typeface="Helvetica Neue" charset="0"/>
              <a:cs typeface="Helvetica Neue"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00419"/>
            <a:ext cx="2758454" cy="2228831"/>
          </a:xfrm>
          <a:prstGeom prst="rect">
            <a:avLst/>
          </a:prstGeom>
        </p:spPr>
      </p:pic>
      <p:sp>
        <p:nvSpPr>
          <p:cNvPr id="4" name="Rectangle 3"/>
          <p:cNvSpPr/>
          <p:nvPr/>
        </p:nvSpPr>
        <p:spPr>
          <a:xfrm>
            <a:off x="242497" y="494550"/>
            <a:ext cx="4008470" cy="369332"/>
          </a:xfrm>
          <a:prstGeom prst="rect">
            <a:avLst/>
          </a:prstGeom>
        </p:spPr>
        <p:txBody>
          <a:bodyPr wrap="none">
            <a:spAutoFit/>
          </a:bodyPr>
          <a:lstStyle/>
          <a:p>
            <a:r>
              <a:rPr lang="en-US" sz="1800" b="1" dirty="0">
                <a:solidFill>
                  <a:schemeClr val="accent1"/>
                </a:solidFill>
                <a:latin typeface="Helvetica Neue" charset="0"/>
              </a:rPr>
              <a:t>Introduction to the Digital Museum</a:t>
            </a:r>
          </a:p>
        </p:txBody>
      </p:sp>
    </p:spTree>
    <p:extLst>
      <p:ext uri="{BB962C8B-B14F-4D97-AF65-F5344CB8AC3E}">
        <p14:creationId xmlns:p14="http://schemas.microsoft.com/office/powerpoint/2010/main" val="15825556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14001" y="0"/>
            <a:ext cx="7230000" cy="5715000"/>
          </a:xfrm>
          <a:prstGeom prst="rect">
            <a:avLst/>
          </a:prstGeom>
        </p:spPr>
      </p:pic>
      <p:sp>
        <p:nvSpPr>
          <p:cNvPr id="5" name="Rectangle 4"/>
          <p:cNvSpPr/>
          <p:nvPr/>
        </p:nvSpPr>
        <p:spPr>
          <a:xfrm>
            <a:off x="242497" y="494549"/>
            <a:ext cx="1552013" cy="1200329"/>
          </a:xfrm>
          <a:prstGeom prst="rect">
            <a:avLst/>
          </a:prstGeom>
        </p:spPr>
        <p:txBody>
          <a:bodyPr wrap="square">
            <a:spAutoFit/>
          </a:bodyPr>
          <a:lstStyle/>
          <a:p>
            <a:r>
              <a:rPr lang="en-US" sz="1800" b="1" dirty="0">
                <a:solidFill>
                  <a:schemeClr val="accent1"/>
                </a:solidFill>
                <a:latin typeface="Helvetica Neue" charset="0"/>
              </a:rPr>
              <a:t>Introduction to the </a:t>
            </a:r>
            <a:br>
              <a:rPr lang="en-US" sz="1800" b="1" dirty="0">
                <a:solidFill>
                  <a:schemeClr val="accent1"/>
                </a:solidFill>
                <a:latin typeface="Helvetica Neue" charset="0"/>
              </a:rPr>
            </a:br>
            <a:r>
              <a:rPr lang="en-US" sz="1800" b="1" dirty="0">
                <a:solidFill>
                  <a:schemeClr val="accent1"/>
                </a:solidFill>
                <a:latin typeface="Helvetica Neue" charset="0"/>
              </a:rPr>
              <a:t>Digital Museum</a:t>
            </a:r>
          </a:p>
        </p:txBody>
      </p:sp>
    </p:spTree>
    <p:extLst>
      <p:ext uri="{BB962C8B-B14F-4D97-AF65-F5344CB8AC3E}">
        <p14:creationId xmlns:p14="http://schemas.microsoft.com/office/powerpoint/2010/main" val="6398386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7" descr="http://himym.aarongoldsman.com/wp-content/uploads/2014/04/tvsav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40" y="997743"/>
            <a:ext cx="6948091" cy="402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42497" y="494550"/>
            <a:ext cx="4008470" cy="369332"/>
          </a:xfrm>
          <a:prstGeom prst="rect">
            <a:avLst/>
          </a:prstGeom>
        </p:spPr>
        <p:txBody>
          <a:bodyPr wrap="none">
            <a:spAutoFit/>
          </a:bodyPr>
          <a:lstStyle/>
          <a:p>
            <a:r>
              <a:rPr lang="en-US" sz="1800" b="1" dirty="0">
                <a:solidFill>
                  <a:schemeClr val="accent1"/>
                </a:solidFill>
                <a:latin typeface="Helvetica Neue" charset="0"/>
              </a:rPr>
              <a:t>Introduction to the Digital Museum</a:t>
            </a:r>
          </a:p>
        </p:txBody>
      </p:sp>
    </p:spTree>
    <p:extLst>
      <p:ext uri="{BB962C8B-B14F-4D97-AF65-F5344CB8AC3E}">
        <p14:creationId xmlns:p14="http://schemas.microsoft.com/office/powerpoint/2010/main" val="13026198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2337" y="883050"/>
            <a:ext cx="6683807" cy="447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42497" y="220230"/>
            <a:ext cx="4008470" cy="369332"/>
          </a:xfrm>
          <a:prstGeom prst="rect">
            <a:avLst/>
          </a:prstGeom>
        </p:spPr>
        <p:txBody>
          <a:bodyPr wrap="none">
            <a:spAutoFit/>
          </a:bodyPr>
          <a:lstStyle/>
          <a:p>
            <a:r>
              <a:rPr lang="en-US" sz="1800" b="1" dirty="0">
                <a:solidFill>
                  <a:schemeClr val="accent1"/>
                </a:solidFill>
                <a:latin typeface="Helvetica Neue" charset="0"/>
              </a:rPr>
              <a:t>Introduction to the Digital Museum</a:t>
            </a:r>
          </a:p>
        </p:txBody>
      </p:sp>
    </p:spTree>
    <p:extLst>
      <p:ext uri="{BB962C8B-B14F-4D97-AF65-F5344CB8AC3E}">
        <p14:creationId xmlns:p14="http://schemas.microsoft.com/office/powerpoint/2010/main" val="29007609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2497" y="494550"/>
            <a:ext cx="4008470" cy="369332"/>
          </a:xfrm>
          <a:prstGeom prst="rect">
            <a:avLst/>
          </a:prstGeom>
        </p:spPr>
        <p:txBody>
          <a:bodyPr wrap="none">
            <a:spAutoFit/>
          </a:bodyPr>
          <a:lstStyle/>
          <a:p>
            <a:r>
              <a:rPr lang="en-US" sz="1800" b="1" dirty="0">
                <a:solidFill>
                  <a:schemeClr val="accent1"/>
                </a:solidFill>
                <a:latin typeface="Helvetica Neue" charset="0"/>
              </a:rPr>
              <a:t>Introduction to the Digital Museum</a:t>
            </a:r>
          </a:p>
        </p:txBody>
      </p:sp>
      <p:pic>
        <p:nvPicPr>
          <p:cNvPr id="8" name="Picture 7">
            <a:hlinkClick r:id="rId2"/>
          </p:cNvPr>
          <p:cNvPicPr>
            <a:picLocks noChangeAspect="1"/>
          </p:cNvPicPr>
          <p:nvPr/>
        </p:nvPicPr>
        <p:blipFill>
          <a:blip r:embed="rId3"/>
          <a:stretch>
            <a:fillRect/>
          </a:stretch>
        </p:blipFill>
        <p:spPr>
          <a:xfrm>
            <a:off x="385400" y="1120178"/>
            <a:ext cx="7024338" cy="3965352"/>
          </a:xfrm>
          <a:prstGeom prst="rect">
            <a:avLst/>
          </a:prstGeom>
        </p:spPr>
      </p:pic>
    </p:spTree>
    <p:extLst>
      <p:ext uri="{BB962C8B-B14F-4D97-AF65-F5344CB8AC3E}">
        <p14:creationId xmlns:p14="http://schemas.microsoft.com/office/powerpoint/2010/main" val="16523656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http://cdn.ndtv.com/tech/images/gadgets/apple-china-decline-6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2" y="2085696"/>
            <a:ext cx="4753456" cy="311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42497" y="494550"/>
            <a:ext cx="2419252" cy="254365"/>
          </a:xfrm>
          <a:prstGeom prst="rect">
            <a:avLst/>
          </a:prstGeom>
        </p:spPr>
        <p:txBody>
          <a:bodyPr wrap="none">
            <a:spAutoFit/>
          </a:bodyPr>
          <a:lstStyle/>
          <a:p>
            <a:r>
              <a:rPr lang="en-US" sz="1053" b="1" dirty="0">
                <a:solidFill>
                  <a:schemeClr val="accent1"/>
                </a:solidFill>
                <a:latin typeface="Helvetica Neue" charset="0"/>
              </a:rPr>
              <a:t>Introduction to the Digital Museum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236" y="561415"/>
            <a:ext cx="3435159" cy="4639235"/>
          </a:xfrm>
          <a:prstGeom prst="rect">
            <a:avLst/>
          </a:prstGeom>
        </p:spPr>
      </p:pic>
    </p:spTree>
    <p:extLst>
      <p:ext uri="{BB962C8B-B14F-4D97-AF65-F5344CB8AC3E}">
        <p14:creationId xmlns:p14="http://schemas.microsoft.com/office/powerpoint/2010/main" val="33324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3734169"/>
            <a:ext cx="5009524" cy="2952381"/>
          </a:xfrm>
          <a:prstGeom prst="rect">
            <a:avLst/>
          </a:prstGeom>
        </p:spPr>
      </p:pic>
      <p:sp>
        <p:nvSpPr>
          <p:cNvPr id="7" name="TextBox 6"/>
          <p:cNvSpPr txBox="1"/>
          <p:nvPr/>
        </p:nvSpPr>
        <p:spPr>
          <a:xfrm>
            <a:off x="3662214" y="563181"/>
            <a:ext cx="6102678" cy="369332"/>
          </a:xfrm>
          <a:prstGeom prst="rect">
            <a:avLst/>
          </a:prstGeom>
          <a:noFill/>
        </p:spPr>
        <p:txBody>
          <a:bodyPr wrap="square" rtlCol="0">
            <a:spAutoFit/>
          </a:bodyPr>
          <a:lstStyle/>
          <a:p>
            <a:r>
              <a:rPr lang="en-GB" sz="1800" dirty="0">
                <a:latin typeface="Helvetica Neue" charset="0"/>
                <a:ea typeface="Helvetica Neue" charset="0"/>
                <a:cs typeface="Helvetica Neue" charset="0"/>
              </a:rPr>
              <a:t>Now everything falls into the palm of our hand…</a:t>
            </a:r>
            <a:endParaRPr lang="en-US" sz="1800" dirty="0">
              <a:latin typeface="Helvetica Neue" charset="0"/>
              <a:ea typeface="Helvetica Neue" charset="0"/>
              <a:cs typeface="Helvetica Neue"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906" y="1322969"/>
            <a:ext cx="5007769" cy="4173141"/>
          </a:xfrm>
          <a:prstGeom prst="rect">
            <a:avLst/>
          </a:prstGeom>
        </p:spPr>
      </p:pic>
    </p:spTree>
    <p:extLst>
      <p:ext uri="{BB962C8B-B14F-4D97-AF65-F5344CB8AC3E}">
        <p14:creationId xmlns:p14="http://schemas.microsoft.com/office/powerpoint/2010/main" val="159152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1"/>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83"/>
            <a:ext cx="9144000" cy="1219200"/>
          </a:xfrm>
          <a:prstGeom prst="rect">
            <a:avLst/>
          </a:prstGeom>
        </p:spPr>
      </p:pic>
      <p:sp>
        <p:nvSpPr>
          <p:cNvPr id="6" name="Rectangle 5"/>
          <p:cNvSpPr/>
          <p:nvPr/>
        </p:nvSpPr>
        <p:spPr>
          <a:xfrm>
            <a:off x="1609840" y="986753"/>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E-133 |  Performing the Digital Museum</a:t>
            </a:r>
          </a:p>
        </p:txBody>
      </p:sp>
      <p:sp>
        <p:nvSpPr>
          <p:cNvPr id="3" name="Rectangle 2"/>
          <p:cNvSpPr/>
          <p:nvPr/>
        </p:nvSpPr>
        <p:spPr>
          <a:xfrm>
            <a:off x="771526" y="2710543"/>
            <a:ext cx="7960178" cy="2246769"/>
          </a:xfrm>
          <a:prstGeom prst="rect">
            <a:avLst/>
          </a:prstGeom>
        </p:spPr>
        <p:txBody>
          <a:bodyPr wrap="square">
            <a:spAutoFit/>
          </a:bodyPr>
          <a:lstStyle/>
          <a:p>
            <a:r>
              <a:rPr lang="en-US" sz="1400" i="1" dirty="0">
                <a:solidFill>
                  <a:srgbClr val="333333"/>
                </a:solidFill>
                <a:latin typeface="Helvetica Neue" charset="0"/>
              </a:rPr>
              <a:t>For centuries, libraries, archives, and museums from across Europe have been the </a:t>
            </a:r>
            <a:r>
              <a:rPr lang="en-US" sz="1400" b="1" i="1" dirty="0">
                <a:solidFill>
                  <a:schemeClr val="accent1"/>
                </a:solidFill>
                <a:latin typeface="Helvetica Neue" charset="0"/>
              </a:rPr>
              <a:t>custodians of our rich and diverse cultural heritage</a:t>
            </a:r>
            <a:r>
              <a:rPr lang="en-US" sz="1400" i="1" dirty="0">
                <a:solidFill>
                  <a:srgbClr val="333333"/>
                </a:solidFill>
                <a:latin typeface="Helvetica Neue" charset="0"/>
              </a:rPr>
              <a:t>.  They have preserved and provided access to the testimonies of knowledge, beauty, and imagination, such as sculptures, paintings, music, and literature.  </a:t>
            </a:r>
          </a:p>
          <a:p>
            <a:endParaRPr lang="en-US" sz="1400" i="1" dirty="0">
              <a:solidFill>
                <a:srgbClr val="333333"/>
              </a:solidFill>
              <a:latin typeface="Helvetica Neue" charset="0"/>
            </a:endParaRPr>
          </a:p>
          <a:p>
            <a:r>
              <a:rPr lang="en-US" sz="1400" b="1" i="1" dirty="0">
                <a:solidFill>
                  <a:schemeClr val="accent1"/>
                </a:solidFill>
                <a:latin typeface="Helvetica Neue" charset="0"/>
              </a:rPr>
              <a:t>The new information technologies </a:t>
            </a:r>
            <a:r>
              <a:rPr lang="en-US" sz="1400" i="1" dirty="0">
                <a:solidFill>
                  <a:srgbClr val="333333"/>
                </a:solidFill>
                <a:latin typeface="Helvetica Neue" charset="0"/>
              </a:rPr>
              <a:t>have created unbelievable opportunities to make this common heritage more accessible for all.  Culture is following the digital path and "memory institutions" are adapting the way in which they communicate with their public</a:t>
            </a:r>
            <a:r>
              <a:rPr lang="en-US" sz="1400" dirty="0">
                <a:solidFill>
                  <a:srgbClr val="333333"/>
                </a:solidFill>
                <a:latin typeface="Helvetica Neue" charset="0"/>
              </a:rPr>
              <a:t>.</a:t>
            </a:r>
          </a:p>
          <a:p>
            <a:pPr algn="r"/>
            <a:endParaRPr lang="en-US" sz="1400" i="1" dirty="0">
              <a:solidFill>
                <a:srgbClr val="333333"/>
              </a:solidFill>
              <a:latin typeface="Helvetica Neue" charset="0"/>
            </a:endParaRPr>
          </a:p>
          <a:p>
            <a:pPr algn="r"/>
            <a:r>
              <a:rPr lang="en-US" sz="1400" i="1" dirty="0">
                <a:solidFill>
                  <a:srgbClr val="333333"/>
                </a:solidFill>
                <a:latin typeface="Helvetica Neue" charset="0"/>
              </a:rPr>
              <a:t>The New Renaissance, Report of the </a:t>
            </a:r>
            <a:r>
              <a:rPr lang="en-US" sz="1400" i="1" dirty="0" err="1">
                <a:solidFill>
                  <a:srgbClr val="333333"/>
                </a:solidFill>
                <a:latin typeface="Helvetica Neue" charset="0"/>
              </a:rPr>
              <a:t>Comité</a:t>
            </a:r>
            <a:r>
              <a:rPr lang="en-US" sz="1400" i="1" dirty="0">
                <a:solidFill>
                  <a:srgbClr val="333333"/>
                </a:solidFill>
                <a:latin typeface="Helvetica Neue" charset="0"/>
              </a:rPr>
              <a:t> des Sages</a:t>
            </a:r>
            <a:endParaRPr lang="en-US" sz="1400" dirty="0">
              <a:solidFill>
                <a:srgbClr val="333333"/>
              </a:solidFill>
              <a:latin typeface="Helvetica Neue" charset="0"/>
            </a:endParaRPr>
          </a:p>
        </p:txBody>
      </p:sp>
      <p:sp>
        <p:nvSpPr>
          <p:cNvPr id="2" name="Rectangle 1"/>
          <p:cNvSpPr/>
          <p:nvPr/>
        </p:nvSpPr>
        <p:spPr>
          <a:xfrm>
            <a:off x="3560525" y="1876385"/>
            <a:ext cx="1925527" cy="338554"/>
          </a:xfrm>
          <a:prstGeom prst="rect">
            <a:avLst/>
          </a:prstGeom>
        </p:spPr>
        <p:txBody>
          <a:bodyPr wrap="none">
            <a:spAutoFit/>
          </a:bodyPr>
          <a:lstStyle/>
          <a:p>
            <a:r>
              <a:rPr lang="en-US" sz="1600" b="1">
                <a:solidFill>
                  <a:schemeClr val="accent1"/>
                </a:solidFill>
                <a:latin typeface="Helvetica Neue" charset="0"/>
              </a:rPr>
              <a:t>Unpacking basics</a:t>
            </a:r>
            <a:endParaRPr lang="en-US" sz="1600" b="1" dirty="0">
              <a:solidFill>
                <a:schemeClr val="accent1"/>
              </a:solidFill>
              <a:latin typeface="Helvetica Neue" charset="0"/>
            </a:endParaRPr>
          </a:p>
        </p:txBody>
      </p:sp>
    </p:spTree>
    <p:extLst>
      <p:ext uri="{BB962C8B-B14F-4D97-AF65-F5344CB8AC3E}">
        <p14:creationId xmlns:p14="http://schemas.microsoft.com/office/powerpoint/2010/main" val="10120266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2"/>
            <a:ext cx="9144000" cy="1219200"/>
          </a:xfrm>
          <a:prstGeom prst="rect">
            <a:avLst/>
          </a:prstGeom>
        </p:spPr>
      </p:pic>
      <p:sp>
        <p:nvSpPr>
          <p:cNvPr id="6" name="Rectangle 5"/>
          <p:cNvSpPr/>
          <p:nvPr/>
        </p:nvSpPr>
        <p:spPr>
          <a:xfrm>
            <a:off x="1609840" y="976242"/>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12" name="TextBox 11"/>
          <p:cNvSpPr txBox="1"/>
          <p:nvPr/>
        </p:nvSpPr>
        <p:spPr>
          <a:xfrm>
            <a:off x="478971" y="1458194"/>
            <a:ext cx="4135269" cy="4385816"/>
          </a:xfrm>
          <a:prstGeom prst="rect">
            <a:avLst/>
          </a:prstGeom>
          <a:noFill/>
        </p:spPr>
        <p:txBody>
          <a:bodyPr wrap="square" rtlCol="0">
            <a:spAutoFit/>
          </a:bodyPr>
          <a:lstStyle/>
          <a:p>
            <a:r>
              <a:rPr lang="en-US" sz="1200" b="1" dirty="0"/>
              <a:t>Off-Key, but on Point</a:t>
            </a:r>
            <a:endParaRPr lang="en-US" sz="1200" dirty="0"/>
          </a:p>
          <a:p>
            <a:r>
              <a:rPr lang="en-US" sz="900" dirty="0"/>
              <a:t>Sam Lansky @</a:t>
            </a:r>
            <a:r>
              <a:rPr lang="en-US" sz="900" dirty="0" err="1"/>
              <a:t>samlansky</a:t>
            </a:r>
            <a:r>
              <a:rPr lang="en-US" sz="900" dirty="0"/>
              <a:t>  Aug. 11, 2016</a:t>
            </a:r>
          </a:p>
          <a:p>
            <a:endParaRPr lang="en-US" sz="900" dirty="0"/>
          </a:p>
          <a:p>
            <a:r>
              <a:rPr lang="en-US" sz="1200" dirty="0"/>
              <a:t>Streep pretends to pull out a phone and stare at the screen. “Now everyone sees films like this,” she says. “I see them on the plane. The cinematographer–all the attention to detail, all the overweening thought that goes into each shot–and it looks like this!” She mimes looking at a phone again. “Then they pause it. Then they say, ‘How’s the chicken?’ Then they come back, and they pick it up again.”</a:t>
            </a:r>
          </a:p>
          <a:p>
            <a:endParaRPr lang="en-US" sz="1200" dirty="0"/>
          </a:p>
          <a:p>
            <a:r>
              <a:rPr lang="en-US" sz="1200" dirty="0"/>
              <a:t>A film like Florence Foster Jenkins, with its rare blend of A-list performers and tonal levity, should be experienced the old-fashioned way, says Streep. “Size matters,” she says. “When you go to the movie theater, there’s something great about it.” Seeing it with other people also makes it, quite simply, funnier. “Here’s the laugh you get when you watch a comedy by yourself,” she says, releasing a halfhearted guffaw. “The saddest sound in the world.”</a:t>
            </a:r>
          </a:p>
          <a:p>
            <a:r>
              <a:rPr lang="en-US" sz="1200" dirty="0"/>
              <a:t> </a:t>
            </a:r>
          </a:p>
          <a:p>
            <a:r>
              <a:rPr lang="en-US" sz="900" dirty="0"/>
              <a:t>http://</a:t>
            </a:r>
            <a:r>
              <a:rPr lang="en-US" sz="900" dirty="0" err="1"/>
              <a:t>time.com</a:t>
            </a:r>
            <a:r>
              <a:rPr lang="en-US" sz="900" dirty="0"/>
              <a:t>/4447987/off-key-but-on-point/</a:t>
            </a:r>
          </a:p>
          <a:p>
            <a:r>
              <a:rPr lang="en-US" sz="900" dirty="0"/>
              <a:t> </a:t>
            </a:r>
          </a:p>
          <a:p>
            <a:r>
              <a:rPr lang="en-US" sz="900" i="1" dirty="0"/>
              <a:t>August 22, 2016 issue of TIME.</a:t>
            </a:r>
            <a:endParaRPr lang="en-US" sz="900" dirty="0"/>
          </a:p>
          <a:p>
            <a:r>
              <a:rPr lang="en-US" sz="900" dirty="0"/>
              <a:t/>
            </a:r>
            <a:br>
              <a:rPr lang="en-US" sz="900" dirty="0"/>
            </a:br>
            <a:endParaRPr lang="en-US" sz="900" dirty="0">
              <a:latin typeface="Helvetica Neue" charset="0"/>
              <a:ea typeface="Helvetica Neue" charset="0"/>
              <a:cs typeface="Helvetica Neue" charset="0"/>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02590">
            <a:off x="5557275" y="1764804"/>
            <a:ext cx="2488019" cy="3317358"/>
          </a:xfrm>
          <a:prstGeom prst="rect">
            <a:avLst/>
          </a:prstGeom>
        </p:spPr>
      </p:pic>
    </p:spTree>
    <p:extLst>
      <p:ext uri="{BB962C8B-B14F-4D97-AF65-F5344CB8AC3E}">
        <p14:creationId xmlns:p14="http://schemas.microsoft.com/office/powerpoint/2010/main" val="66559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7690" y="210190"/>
            <a:ext cx="7623339" cy="646331"/>
          </a:xfrm>
          <a:prstGeom prst="rect">
            <a:avLst/>
          </a:prstGeom>
          <a:noFill/>
        </p:spPr>
        <p:txBody>
          <a:bodyPr wrap="square" rtlCol="0">
            <a:spAutoFit/>
          </a:bodyPr>
          <a:lstStyle/>
          <a:p>
            <a:r>
              <a:rPr lang="en-GB" sz="1800" dirty="0">
                <a:latin typeface="Helvetica Neue" charset="0"/>
                <a:ea typeface="Helvetica Neue" charset="0"/>
                <a:cs typeface="Helvetica Neue" charset="0"/>
              </a:rPr>
              <a:t>So …. why do we actually need the bricks-and-mortar building that maintains material collections on behalf of the public? </a:t>
            </a:r>
            <a:endParaRPr lang="en-US" sz="1800" dirty="0">
              <a:latin typeface="Helvetica Neue" charset="0"/>
              <a:ea typeface="Helvetica Neue" charset="0"/>
              <a:cs typeface="Helvetica Neue" charset="0"/>
            </a:endParaRPr>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6571"/>
            <a:ext cx="9144000" cy="5158154"/>
          </a:xfrm>
          <a:prstGeom prst="rect">
            <a:avLst/>
          </a:prstGeom>
        </p:spPr>
      </p:pic>
      <p:sp>
        <p:nvSpPr>
          <p:cNvPr id="3" name="TextBox 2"/>
          <p:cNvSpPr txBox="1"/>
          <p:nvPr/>
        </p:nvSpPr>
        <p:spPr>
          <a:xfrm>
            <a:off x="6707114" y="5280852"/>
            <a:ext cx="2436886" cy="230832"/>
          </a:xfrm>
          <a:prstGeom prst="rect">
            <a:avLst/>
          </a:prstGeom>
          <a:noFill/>
        </p:spPr>
        <p:txBody>
          <a:bodyPr wrap="none" rtlCol="0">
            <a:spAutoFit/>
          </a:bodyPr>
          <a:lstStyle/>
          <a:p>
            <a:r>
              <a:rPr lang="en-US" sz="900" dirty="0" smtClean="0">
                <a:solidFill>
                  <a:schemeClr val="bg1"/>
                </a:solidFill>
              </a:rPr>
              <a:t>Tea at the Great Court </a:t>
            </a:r>
            <a:r>
              <a:rPr lang="en-US" sz="900" dirty="0" err="1" smtClean="0">
                <a:solidFill>
                  <a:schemeClr val="bg1"/>
                </a:solidFill>
              </a:rPr>
              <a:t>Café,The</a:t>
            </a:r>
            <a:r>
              <a:rPr lang="en-US" sz="900" dirty="0" smtClean="0">
                <a:solidFill>
                  <a:schemeClr val="bg1"/>
                </a:solidFill>
              </a:rPr>
              <a:t> British Museum</a:t>
            </a:r>
            <a:endParaRPr lang="en-US" sz="900" dirty="0">
              <a:solidFill>
                <a:schemeClr val="bg1"/>
              </a:solidFill>
            </a:endParaRPr>
          </a:p>
        </p:txBody>
      </p:sp>
    </p:spTree>
    <p:extLst>
      <p:ext uri="{BB962C8B-B14F-4D97-AF65-F5344CB8AC3E}">
        <p14:creationId xmlns:p14="http://schemas.microsoft.com/office/powerpoint/2010/main" val="8626567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
            <a:ext cx="9144000" cy="1219200"/>
          </a:xfrm>
          <a:prstGeom prst="rect">
            <a:avLst/>
          </a:prstGeom>
        </p:spPr>
      </p:pic>
      <p:sp>
        <p:nvSpPr>
          <p:cNvPr id="6" name="Rectangle 5"/>
          <p:cNvSpPr/>
          <p:nvPr/>
        </p:nvSpPr>
        <p:spPr>
          <a:xfrm>
            <a:off x="1609840" y="951410"/>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2" name="TextBox 1"/>
          <p:cNvSpPr txBox="1"/>
          <p:nvPr/>
        </p:nvSpPr>
        <p:spPr>
          <a:xfrm>
            <a:off x="3284696" y="1872788"/>
            <a:ext cx="3557588" cy="369332"/>
          </a:xfrm>
          <a:prstGeom prst="rect">
            <a:avLst/>
          </a:prstGeom>
          <a:noFill/>
        </p:spPr>
        <p:txBody>
          <a:bodyPr wrap="square" rtlCol="0">
            <a:spAutoFit/>
          </a:bodyPr>
          <a:lstStyle/>
          <a:p>
            <a:r>
              <a:rPr lang="en-US" sz="1800" b="1" dirty="0">
                <a:solidFill>
                  <a:schemeClr val="accent1"/>
                </a:solidFill>
                <a:latin typeface="Helvetica Neue" charset="0"/>
                <a:ea typeface="Helvetica Neue" charset="0"/>
                <a:cs typeface="Helvetica Neue" charset="0"/>
              </a:rPr>
              <a:t>Introduction to Pinterest</a:t>
            </a:r>
          </a:p>
        </p:txBody>
      </p:sp>
      <p:sp>
        <p:nvSpPr>
          <p:cNvPr id="3" name="TextBox 2"/>
          <p:cNvSpPr txBox="1"/>
          <p:nvPr/>
        </p:nvSpPr>
        <p:spPr>
          <a:xfrm>
            <a:off x="2816782" y="5234625"/>
            <a:ext cx="5765006" cy="254365"/>
          </a:xfrm>
          <a:prstGeom prst="rect">
            <a:avLst/>
          </a:prstGeom>
          <a:noFill/>
        </p:spPr>
        <p:txBody>
          <a:bodyPr wrap="square" rtlCol="0">
            <a:spAutoFit/>
          </a:bodyPr>
          <a:lstStyle/>
          <a:p>
            <a:r>
              <a:rPr lang="en-US" sz="1053" u="sng" dirty="0">
                <a:hlinkClick r:id="rId3"/>
              </a:rPr>
              <a:t>https://help.pinterest.com/en/guide/all-about-pinterest</a:t>
            </a:r>
            <a:endParaRPr lang="en-US" sz="1053" u="sng" dirty="0"/>
          </a:p>
        </p:txBody>
      </p:sp>
      <p:sp>
        <p:nvSpPr>
          <p:cNvPr id="5" name="TextBox 4"/>
          <p:cNvSpPr txBox="1"/>
          <p:nvPr/>
        </p:nvSpPr>
        <p:spPr>
          <a:xfrm>
            <a:off x="1908810" y="2630377"/>
            <a:ext cx="6812280" cy="2031325"/>
          </a:xfrm>
          <a:prstGeom prst="rect">
            <a:avLst/>
          </a:prstGeom>
          <a:noFill/>
        </p:spPr>
        <p:txBody>
          <a:bodyPr wrap="square" rtlCol="0">
            <a:spAutoFit/>
          </a:bodyPr>
          <a:lstStyle/>
          <a:p>
            <a:r>
              <a:rPr lang="en-US" sz="1800" b="1" dirty="0">
                <a:solidFill>
                  <a:schemeClr val="accent1"/>
                </a:solidFill>
              </a:rPr>
              <a:t>Pins</a:t>
            </a:r>
            <a:r>
              <a:rPr lang="en-US" sz="1800" dirty="0"/>
              <a:t> – individual works/images</a:t>
            </a:r>
          </a:p>
          <a:p>
            <a:endParaRPr lang="en-US" sz="1800" dirty="0"/>
          </a:p>
          <a:p>
            <a:r>
              <a:rPr lang="en-US" sz="1800" b="1" dirty="0">
                <a:solidFill>
                  <a:schemeClr val="accent1"/>
                </a:solidFill>
              </a:rPr>
              <a:t>Boards</a:t>
            </a:r>
            <a:r>
              <a:rPr lang="en-US" sz="1800" dirty="0"/>
              <a:t> – aggregation of images </a:t>
            </a:r>
          </a:p>
          <a:p>
            <a:r>
              <a:rPr lang="en-US" sz="1800" dirty="0"/>
              <a:t/>
            </a:r>
            <a:br>
              <a:rPr lang="en-US" sz="1800" dirty="0"/>
            </a:br>
            <a:r>
              <a:rPr lang="en-US" sz="1800" b="1" dirty="0">
                <a:solidFill>
                  <a:schemeClr val="accent1"/>
                </a:solidFill>
              </a:rPr>
              <a:t>Curating</a:t>
            </a:r>
            <a:r>
              <a:rPr lang="en-US" sz="1800" dirty="0"/>
              <a:t> – thematic organization of boards as an exhibition</a:t>
            </a:r>
          </a:p>
          <a:p>
            <a:endParaRPr lang="en-US" sz="1800" dirty="0"/>
          </a:p>
          <a:p>
            <a:r>
              <a:rPr lang="en-US" sz="1800" b="1" dirty="0">
                <a:solidFill>
                  <a:schemeClr val="accent1"/>
                </a:solidFill>
              </a:rPr>
              <a:t>Each Pin you see on Pinterest links back to the site it came from</a:t>
            </a:r>
          </a:p>
        </p:txBody>
      </p:sp>
    </p:spTree>
    <p:extLst>
      <p:ext uri="{BB962C8B-B14F-4D97-AF65-F5344CB8AC3E}">
        <p14:creationId xmlns:p14="http://schemas.microsoft.com/office/powerpoint/2010/main" val="137312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19200"/>
          </a:xfrm>
          <a:prstGeom prst="rect">
            <a:avLst/>
          </a:prstGeom>
        </p:spPr>
      </p:pic>
      <p:sp>
        <p:nvSpPr>
          <p:cNvPr id="6" name="Rectangle 5"/>
          <p:cNvSpPr/>
          <p:nvPr/>
        </p:nvSpPr>
        <p:spPr>
          <a:xfrm>
            <a:off x="1609840" y="974270"/>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 y="1504950"/>
            <a:ext cx="7543800" cy="3950018"/>
          </a:xfrm>
          <a:prstGeom prst="rect">
            <a:avLst/>
          </a:prstGeom>
        </p:spPr>
      </p:pic>
    </p:spTree>
    <p:extLst>
      <p:ext uri="{BB962C8B-B14F-4D97-AF65-F5344CB8AC3E}">
        <p14:creationId xmlns:p14="http://schemas.microsoft.com/office/powerpoint/2010/main" val="6023480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19200"/>
          </a:xfrm>
          <a:prstGeom prst="rect">
            <a:avLst/>
          </a:prstGeom>
        </p:spPr>
      </p:pic>
      <p:sp>
        <p:nvSpPr>
          <p:cNvPr id="6" name="Rectangle 5"/>
          <p:cNvSpPr/>
          <p:nvPr/>
        </p:nvSpPr>
        <p:spPr>
          <a:xfrm>
            <a:off x="1609840" y="974270"/>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2" name="TextBox 1"/>
          <p:cNvSpPr txBox="1"/>
          <p:nvPr/>
        </p:nvSpPr>
        <p:spPr>
          <a:xfrm>
            <a:off x="686648" y="1310640"/>
            <a:ext cx="8047434" cy="4524315"/>
          </a:xfrm>
          <a:prstGeom prst="rect">
            <a:avLst/>
          </a:prstGeom>
          <a:noFill/>
        </p:spPr>
        <p:txBody>
          <a:bodyPr wrap="square" rtlCol="0">
            <a:spAutoFit/>
          </a:bodyPr>
          <a:lstStyle/>
          <a:p>
            <a:pPr algn="ctr"/>
            <a:r>
              <a:rPr lang="en-US" sz="1200" b="1" dirty="0">
                <a:solidFill>
                  <a:schemeClr val="accent1"/>
                </a:solidFill>
                <a:ea typeface="Helvetica Neue" charset="0"/>
                <a:cs typeface="Helvetica Neue" charset="0"/>
              </a:rPr>
              <a:t>Introduction to the course: Performing Digital Museum </a:t>
            </a:r>
          </a:p>
          <a:p>
            <a:pPr algn="ctr"/>
            <a:r>
              <a:rPr lang="en-US" sz="1200" b="1" dirty="0">
                <a:solidFill>
                  <a:schemeClr val="accent1"/>
                </a:solidFill>
                <a:ea typeface="Helvetica Neue" charset="0"/>
                <a:cs typeface="Helvetica Neue" charset="0"/>
              </a:rPr>
              <a:t>Introduction to Pinterest - August 30</a:t>
            </a:r>
            <a:br>
              <a:rPr lang="en-US" sz="1200" b="1" dirty="0">
                <a:solidFill>
                  <a:schemeClr val="accent1"/>
                </a:solidFill>
                <a:ea typeface="Helvetica Neue" charset="0"/>
                <a:cs typeface="Helvetica Neue" charset="0"/>
              </a:rPr>
            </a:br>
            <a:r>
              <a:rPr lang="en-US" sz="1200" b="1" dirty="0">
                <a:solidFill>
                  <a:schemeClr val="accent1"/>
                </a:solidFill>
                <a:ea typeface="Helvetica Neue" charset="0"/>
                <a:cs typeface="Helvetica Neue" charset="0"/>
              </a:rPr>
              <a:t>Links</a:t>
            </a:r>
            <a:endParaRPr lang="en-US" sz="1200" dirty="0">
              <a:solidFill>
                <a:schemeClr val="accent1"/>
              </a:solidFill>
              <a:ea typeface="Helvetica Neue" charset="0"/>
              <a:cs typeface="Helvetica Neue" charset="0"/>
            </a:endParaRPr>
          </a:p>
          <a:p>
            <a:pPr lvl="1"/>
            <a:r>
              <a:rPr lang="en-US" sz="900" i="1" dirty="0"/>
              <a:t>Off-Key, but on Point, </a:t>
            </a:r>
            <a:r>
              <a:rPr lang="en-US" sz="900" dirty="0"/>
              <a:t>TIME, Sam Lansky @</a:t>
            </a:r>
            <a:r>
              <a:rPr lang="en-US" sz="900" dirty="0" err="1"/>
              <a:t>samlansky</a:t>
            </a:r>
            <a:r>
              <a:rPr lang="en-US" sz="900" dirty="0"/>
              <a:t>  Aug. 22, 2016</a:t>
            </a:r>
          </a:p>
          <a:p>
            <a:pPr lvl="1"/>
            <a:r>
              <a:rPr lang="en-US" sz="900" dirty="0">
                <a:hlinkClick r:id="rId3"/>
              </a:rPr>
              <a:t>http://time.com/4447987/off-key-but-on-point</a:t>
            </a:r>
            <a:endParaRPr lang="en-US" sz="900" dirty="0"/>
          </a:p>
          <a:p>
            <a:pPr lvl="1"/>
            <a:endParaRPr lang="en-US" sz="900" b="1" i="1" dirty="0">
              <a:ea typeface="Helvetica Neue" charset="0"/>
              <a:cs typeface="Helvetica Neue" charset="0"/>
            </a:endParaRPr>
          </a:p>
          <a:p>
            <a:pPr lvl="1"/>
            <a:r>
              <a:rPr lang="en-US" sz="900" i="1" dirty="0">
                <a:ea typeface="Helvetica Neue" charset="0"/>
                <a:cs typeface="Helvetica Neue" charset="0"/>
              </a:rPr>
              <a:t>The New Renaissance, Report of the </a:t>
            </a:r>
            <a:r>
              <a:rPr lang="en-US" sz="900" i="1" dirty="0" err="1">
                <a:ea typeface="Helvetica Neue" charset="0"/>
                <a:cs typeface="Helvetica Neue" charset="0"/>
              </a:rPr>
              <a:t>Comité</a:t>
            </a:r>
            <a:r>
              <a:rPr lang="en-US" sz="900" i="1" dirty="0">
                <a:ea typeface="Helvetica Neue" charset="0"/>
                <a:cs typeface="Helvetica Neue" charset="0"/>
              </a:rPr>
              <a:t> des Sages</a:t>
            </a:r>
            <a:r>
              <a:rPr lang="en-US" sz="900" dirty="0">
                <a:ea typeface="Helvetica Neue" charset="0"/>
                <a:cs typeface="Helvetica Neue" charset="0"/>
              </a:rPr>
              <a:t/>
            </a:r>
            <a:br>
              <a:rPr lang="en-US" sz="900" dirty="0">
                <a:ea typeface="Helvetica Neue" charset="0"/>
                <a:cs typeface="Helvetica Neue" charset="0"/>
              </a:rPr>
            </a:br>
            <a:r>
              <a:rPr lang="en-US" sz="900" u="sng" dirty="0">
                <a:ea typeface="Helvetica Neue" charset="0"/>
                <a:cs typeface="Helvetica Neue" charset="0"/>
                <a:hlinkClick r:id="rId4"/>
              </a:rPr>
              <a:t>http://www.museumsandtheweb.com/biblio/the_new_renaissance_report_of_the_comit_des_sages_ref.html</a:t>
            </a:r>
            <a:endParaRPr lang="en-US" sz="900" u="sng" dirty="0">
              <a:ea typeface="Helvetica Neue" charset="0"/>
              <a:cs typeface="Helvetica Neue" charset="0"/>
            </a:endParaRPr>
          </a:p>
          <a:p>
            <a:pPr lvl="1"/>
            <a:endParaRPr lang="en-US" sz="900" dirty="0"/>
          </a:p>
          <a:p>
            <a:pPr lvl="1"/>
            <a:r>
              <a:rPr lang="en-US" sz="900" i="1" dirty="0"/>
              <a:t>The Presentation of Self in Everyday Life</a:t>
            </a:r>
            <a:r>
              <a:rPr lang="en-US" sz="900" dirty="0"/>
              <a:t>, Erving Goffman, 1959 </a:t>
            </a:r>
          </a:p>
          <a:p>
            <a:pPr lvl="1"/>
            <a:endParaRPr lang="en-US" sz="900" dirty="0"/>
          </a:p>
          <a:p>
            <a:pPr lvl="1"/>
            <a:r>
              <a:rPr lang="en-US" altLang="en-US" sz="900" dirty="0"/>
              <a:t>Benjamin Walter (1936). </a:t>
            </a:r>
            <a:r>
              <a:rPr lang="en-US" altLang="en-US" sz="900" i="1" dirty="0"/>
              <a:t>The Work of Art in the Age of Mechanical Reproduction</a:t>
            </a:r>
          </a:p>
          <a:p>
            <a:pPr lvl="1"/>
            <a:endParaRPr lang="en-US" sz="900" i="1" dirty="0"/>
          </a:p>
          <a:p>
            <a:pPr lvl="1"/>
            <a:r>
              <a:rPr lang="en-US" sz="900" dirty="0"/>
              <a:t>The Importance of the Aura in Digital Humanities (AFF601), </a:t>
            </a:r>
            <a:r>
              <a:rPr lang="en-US" sz="900" dirty="0">
                <a:hlinkClick r:id="rId5"/>
              </a:rPr>
              <a:t>23rd October 2014 NealeRo</a:t>
            </a:r>
            <a:endParaRPr lang="en-US" sz="900" dirty="0"/>
          </a:p>
          <a:p>
            <a:pPr lvl="1"/>
            <a:endParaRPr lang="en-US" sz="900" dirty="0">
              <a:ea typeface="Helvetica Neue" charset="0"/>
              <a:cs typeface="Helvetica Neue" charset="0"/>
            </a:endParaRPr>
          </a:p>
          <a:p>
            <a:pPr lvl="1"/>
            <a:r>
              <a:rPr lang="en-US" sz="900" i="1" dirty="0">
                <a:ea typeface="Helvetica Neue" charset="0"/>
                <a:cs typeface="Helvetica Neue" charset="0"/>
              </a:rPr>
              <a:t>Artist Dennis Adams Remakes Andre Malraux’s “Imaginary Museum</a:t>
            </a:r>
            <a:r>
              <a:rPr lang="en-US" sz="900" dirty="0">
                <a:ea typeface="Helvetica Neue" charset="0"/>
                <a:cs typeface="Helvetica Neue" charset="0"/>
              </a:rPr>
              <a:t> </a:t>
            </a:r>
            <a:r>
              <a:rPr lang="en-US" sz="900" u="sng" dirty="0">
                <a:ea typeface="Helvetica Neue" charset="0"/>
                <a:cs typeface="Helvetica Neue" charset="0"/>
                <a:hlinkClick r:id="rId6"/>
              </a:rPr>
              <a:t>in a New Video</a:t>
            </a:r>
            <a:endParaRPr lang="en-US" sz="900" u="sng" dirty="0">
              <a:ea typeface="Helvetica Neue" charset="0"/>
              <a:cs typeface="Helvetica Neue" charset="0"/>
            </a:endParaRPr>
          </a:p>
          <a:p>
            <a:pPr lvl="1"/>
            <a:endParaRPr lang="en-US" sz="900" dirty="0">
              <a:ea typeface="Helvetica Neue" charset="0"/>
              <a:cs typeface="Helvetica Neue" charset="0"/>
            </a:endParaRPr>
          </a:p>
          <a:p>
            <a:pPr lvl="1"/>
            <a:r>
              <a:rPr lang="en-US" sz="900" i="1" dirty="0">
                <a:ea typeface="Helvetica Neue" charset="0"/>
                <a:cs typeface="Helvetica Neue" charset="0"/>
              </a:rPr>
              <a:t>Understanding the Distributed Museum: Mapping the Spaces of Museology in Contemporary Culture</a:t>
            </a:r>
            <a:r>
              <a:rPr lang="en-US" sz="900" dirty="0">
                <a:ea typeface="Helvetica Neue" charset="0"/>
                <a:cs typeface="Helvetica Neue" charset="0"/>
              </a:rPr>
              <a:t/>
            </a:r>
            <a:br>
              <a:rPr lang="en-US" sz="900" dirty="0">
                <a:ea typeface="Helvetica Neue" charset="0"/>
                <a:cs typeface="Helvetica Neue" charset="0"/>
              </a:rPr>
            </a:br>
            <a:r>
              <a:rPr lang="en-US" sz="900" dirty="0">
                <a:ea typeface="Helvetica Neue" charset="0"/>
                <a:cs typeface="Helvetica Neue" charset="0"/>
              </a:rPr>
              <a:t>Susana Bautista and Anne Balsamo, University of Southern California, Los Angeles, California, U.S.A. </a:t>
            </a:r>
            <a:r>
              <a:rPr lang="en-US" sz="900" u="sng" dirty="0">
                <a:ea typeface="Helvetica Neue" charset="0"/>
                <a:cs typeface="Helvetica Neue" charset="0"/>
                <a:hlinkClick r:id="rId7"/>
              </a:rPr>
              <a:t>Download paper</a:t>
            </a:r>
            <a:endParaRPr lang="en-US" sz="900" u="sng" dirty="0">
              <a:ea typeface="Helvetica Neue" charset="0"/>
              <a:cs typeface="Helvetica Neue" charset="0"/>
            </a:endParaRPr>
          </a:p>
          <a:p>
            <a:pPr lvl="1"/>
            <a:endParaRPr lang="en-US" sz="900" dirty="0">
              <a:ea typeface="Helvetica Neue" charset="0"/>
              <a:cs typeface="Helvetica Neue" charset="0"/>
            </a:endParaRPr>
          </a:p>
          <a:p>
            <a:pPr lvl="1"/>
            <a:r>
              <a:rPr lang="en-US" sz="900" i="1" u="sng" dirty="0">
                <a:ea typeface="Helvetica Neue" charset="0"/>
                <a:cs typeface="Helvetica Neue" charset="0"/>
                <a:hlinkClick r:id="rId8"/>
              </a:rPr>
              <a:t>How wonder works</a:t>
            </a:r>
            <a:r>
              <a:rPr lang="en-US" sz="900" i="1" u="sng" dirty="0">
                <a:ea typeface="Helvetica Neue" charset="0"/>
                <a:cs typeface="Helvetica Neue" charset="0"/>
              </a:rPr>
              <a:t>, </a:t>
            </a:r>
            <a:r>
              <a:rPr lang="en-US" sz="900" u="sng" dirty="0">
                <a:ea typeface="Helvetica Neue" charset="0"/>
                <a:cs typeface="Helvetica Neue" charset="0"/>
                <a:hlinkClick r:id="rId9"/>
              </a:rPr>
              <a:t>Jesse Prinz</a:t>
            </a:r>
            <a:r>
              <a:rPr lang="en-US" sz="900" i="1" dirty="0">
                <a:ea typeface="Helvetica Neue" charset="0"/>
                <a:cs typeface="Helvetica Neue" charset="0"/>
              </a:rPr>
              <a:t>. Professor of philosophy at the City University of New York</a:t>
            </a:r>
            <a:br>
              <a:rPr lang="en-US" sz="900" i="1" dirty="0">
                <a:ea typeface="Helvetica Neue" charset="0"/>
                <a:cs typeface="Helvetica Neue" charset="0"/>
              </a:rPr>
            </a:br>
            <a:endParaRPr lang="en-US" sz="900" dirty="0">
              <a:ea typeface="Helvetica Neue" charset="0"/>
              <a:cs typeface="Helvetica Neue" charset="0"/>
            </a:endParaRPr>
          </a:p>
          <a:p>
            <a:pPr lvl="1"/>
            <a:r>
              <a:rPr lang="en-US" sz="900" dirty="0">
                <a:ea typeface="Helvetica Neue" charset="0"/>
                <a:cs typeface="Helvetica Neue" charset="0"/>
                <a:hlinkClick r:id="rId10"/>
              </a:rPr>
              <a:t>Introduction to Pinterest</a:t>
            </a:r>
            <a:r>
              <a:rPr lang="en-US" sz="900" dirty="0">
                <a:ea typeface="Helvetica Neue" charset="0"/>
                <a:cs typeface="Helvetica Neue" charset="0"/>
              </a:rPr>
              <a:t/>
            </a:r>
            <a:br>
              <a:rPr lang="en-US" sz="900" dirty="0">
                <a:ea typeface="Helvetica Neue" charset="0"/>
                <a:cs typeface="Helvetica Neue" charset="0"/>
              </a:rPr>
            </a:br>
            <a:endParaRPr lang="en-US" sz="900" dirty="0">
              <a:ea typeface="Helvetica Neue" charset="0"/>
              <a:cs typeface="Helvetica Neue" charset="0"/>
            </a:endParaRPr>
          </a:p>
          <a:p>
            <a:pPr lvl="1"/>
            <a:r>
              <a:rPr lang="en-US" sz="900" dirty="0" err="1">
                <a:ea typeface="Helvetica Neue" charset="0"/>
                <a:cs typeface="Helvetica Neue" charset="0"/>
              </a:rPr>
              <a:t>Lévy</a:t>
            </a:r>
            <a:r>
              <a:rPr lang="en-US" sz="900" dirty="0">
                <a:ea typeface="Helvetica Neue" charset="0"/>
                <a:cs typeface="Helvetica Neue" charset="0"/>
              </a:rPr>
              <a:t>, P. (1998) </a:t>
            </a:r>
            <a:r>
              <a:rPr lang="en-US" sz="900" i="1" dirty="0">
                <a:ea typeface="Helvetica Neue" charset="0"/>
                <a:cs typeface="Helvetica Neue" charset="0"/>
              </a:rPr>
              <a:t>Becoming Virtual, Reality in the Digital Age,</a:t>
            </a:r>
            <a:r>
              <a:rPr lang="en-US" sz="900" dirty="0">
                <a:ea typeface="Helvetica Neue" charset="0"/>
                <a:cs typeface="Helvetica Neue" charset="0"/>
              </a:rPr>
              <a:t> New York and London: Plenum Trade.</a:t>
            </a:r>
          </a:p>
          <a:p>
            <a:pPr lvl="1"/>
            <a:endParaRPr lang="en-US" sz="900" dirty="0">
              <a:ea typeface="Helvetica Neue" charset="0"/>
              <a:cs typeface="Helvetica Neue" charset="0"/>
            </a:endParaRPr>
          </a:p>
          <a:p>
            <a:pPr lvl="1"/>
            <a:r>
              <a:rPr lang="en-US" sz="900" dirty="0">
                <a:ea typeface="Helvetica Neue" charset="0"/>
                <a:cs typeface="Helvetica Neue" charset="0"/>
                <a:hlinkClick r:id="rId11"/>
              </a:rPr>
              <a:t>Tetravol </a:t>
            </a:r>
            <a:r>
              <a:rPr lang="en-US" sz="900" dirty="0">
                <a:ea typeface="Helvetica Neue" charset="0"/>
                <a:cs typeface="Helvetica Neue" charset="0"/>
              </a:rPr>
              <a:t>is an architecture and urbanism buffet specializing in computer image </a:t>
            </a:r>
            <a:r>
              <a:rPr lang="en-US" sz="900" dirty="0" smtClean="0">
                <a:ea typeface="Helvetica Neue" charset="0"/>
                <a:cs typeface="Helvetica Neue" charset="0"/>
              </a:rPr>
              <a:t>generations</a:t>
            </a:r>
            <a:endParaRPr lang="he-IL" sz="900" dirty="0" smtClean="0">
              <a:ea typeface="Helvetica Neue" charset="0"/>
              <a:cs typeface="Helvetica Neue" charset="0"/>
            </a:endParaRPr>
          </a:p>
          <a:p>
            <a:pPr lvl="1"/>
            <a:endParaRPr lang="en-US" sz="900" dirty="0" smtClean="0">
              <a:ea typeface="Helvetica Neue" charset="0"/>
              <a:cs typeface="Helvetica Neue" charset="0"/>
            </a:endParaRPr>
          </a:p>
          <a:p>
            <a:pPr lvl="1"/>
            <a:r>
              <a:rPr lang="en-US" sz="900" b="1" dirty="0" smtClean="0">
                <a:ea typeface="Helvetica Neue" charset="0"/>
                <a:cs typeface="Helvetica Neue" charset="0"/>
              </a:rPr>
              <a:t>Getty Open Content Program, </a:t>
            </a:r>
            <a:r>
              <a:rPr lang="en-US" sz="900" dirty="0" smtClean="0">
                <a:ea typeface="Helvetica Neue" charset="0"/>
                <a:cs typeface="Helvetica Neue" charset="0"/>
                <a:hlinkClick r:id="rId12"/>
              </a:rPr>
              <a:t>http</a:t>
            </a:r>
            <a:r>
              <a:rPr lang="en-US" sz="900" dirty="0">
                <a:ea typeface="Helvetica Neue" charset="0"/>
                <a:cs typeface="Helvetica Neue" charset="0"/>
                <a:hlinkClick r:id="rId12"/>
              </a:rPr>
              <a:t>://</a:t>
            </a:r>
            <a:r>
              <a:rPr lang="en-US" sz="900" dirty="0" smtClean="0">
                <a:ea typeface="Helvetica Neue" charset="0"/>
                <a:cs typeface="Helvetica Neue" charset="0"/>
                <a:hlinkClick r:id="rId12"/>
              </a:rPr>
              <a:t>www.getty.edu/about/opencontent.html</a:t>
            </a:r>
            <a:endParaRPr lang="en-US" sz="900" dirty="0" smtClean="0">
              <a:ea typeface="Helvetica Neue" charset="0"/>
              <a:cs typeface="Helvetica Neue" charset="0"/>
            </a:endParaRPr>
          </a:p>
          <a:p>
            <a:pPr lvl="1"/>
            <a:r>
              <a:rPr lang="en-US" sz="900" dirty="0">
                <a:ea typeface="Helvetica Neue" charset="0"/>
                <a:cs typeface="Helvetica Neue" charset="0"/>
              </a:rPr>
              <a:t/>
            </a:r>
            <a:br>
              <a:rPr lang="en-US" sz="900" dirty="0">
                <a:ea typeface="Helvetica Neue" charset="0"/>
                <a:cs typeface="Helvetica Neue" charset="0"/>
              </a:rPr>
            </a:br>
            <a:endParaRPr lang="en-US" sz="900" dirty="0">
              <a:ea typeface="Helvetica Neue" charset="0"/>
              <a:cs typeface="Helvetica Neue" charset="0"/>
            </a:endParaRPr>
          </a:p>
        </p:txBody>
      </p:sp>
    </p:spTree>
    <p:extLst>
      <p:ext uri="{BB962C8B-B14F-4D97-AF65-F5344CB8AC3E}">
        <p14:creationId xmlns:p14="http://schemas.microsoft.com/office/powerpoint/2010/main" val="1180741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
            <a:ext cx="9144000" cy="1219200"/>
          </a:xfrm>
          <a:prstGeom prst="rect">
            <a:avLst/>
          </a:prstGeom>
        </p:spPr>
      </p:pic>
      <p:sp>
        <p:nvSpPr>
          <p:cNvPr id="6" name="Rectangle 5"/>
          <p:cNvSpPr/>
          <p:nvPr/>
        </p:nvSpPr>
        <p:spPr>
          <a:xfrm>
            <a:off x="1609840" y="985700"/>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7" name="TextBox 6"/>
          <p:cNvSpPr txBox="1"/>
          <p:nvPr/>
        </p:nvSpPr>
        <p:spPr>
          <a:xfrm>
            <a:off x="2096607" y="3003214"/>
            <a:ext cx="5583901" cy="461665"/>
          </a:xfrm>
          <a:prstGeom prst="rect">
            <a:avLst/>
          </a:prstGeom>
          <a:noFill/>
        </p:spPr>
        <p:txBody>
          <a:bodyPr wrap="none" rtlCol="0">
            <a:spAutoFit/>
          </a:bodyPr>
          <a:lstStyle/>
          <a:p>
            <a:r>
              <a:rPr lang="en-US" sz="2400" b="1" dirty="0">
                <a:hlinkClick r:id="rId3"/>
              </a:rPr>
              <a:t>http://</a:t>
            </a:r>
            <a:r>
              <a:rPr lang="en-US" sz="2400" b="1" dirty="0" smtClean="0">
                <a:hlinkClick r:id="rId3"/>
              </a:rPr>
              <a:t>www.musesphere.com/performing</a:t>
            </a:r>
            <a:endParaRPr lang="en-US" sz="2400" b="1" dirty="0" smtClean="0"/>
          </a:p>
        </p:txBody>
      </p:sp>
    </p:spTree>
    <p:extLst>
      <p:ext uri="{BB962C8B-B14F-4D97-AF65-F5344CB8AC3E}">
        <p14:creationId xmlns:p14="http://schemas.microsoft.com/office/powerpoint/2010/main" val="6890997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
            <a:ext cx="9144000" cy="1219200"/>
          </a:xfrm>
          <a:prstGeom prst="rect">
            <a:avLst/>
          </a:prstGeom>
        </p:spPr>
      </p:pic>
      <p:sp>
        <p:nvSpPr>
          <p:cNvPr id="6" name="Rectangle 5"/>
          <p:cNvSpPr/>
          <p:nvPr/>
        </p:nvSpPr>
        <p:spPr>
          <a:xfrm>
            <a:off x="1609840" y="985700"/>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2" name="TextBox 1"/>
          <p:cNvSpPr txBox="1"/>
          <p:nvPr/>
        </p:nvSpPr>
        <p:spPr>
          <a:xfrm>
            <a:off x="3643926" y="2970980"/>
            <a:ext cx="1854675" cy="369332"/>
          </a:xfrm>
          <a:prstGeom prst="rect">
            <a:avLst/>
          </a:prstGeom>
          <a:noFill/>
        </p:spPr>
        <p:txBody>
          <a:bodyPr wrap="none" rtlCol="0">
            <a:spAutoFit/>
          </a:bodyPr>
          <a:lstStyle/>
          <a:p>
            <a:r>
              <a:rPr lang="en-US" sz="1800" dirty="0" err="1"/>
              <a:t>shazan@imj.org.il</a:t>
            </a:r>
            <a:endParaRPr lang="en-US" sz="1800" dirty="0"/>
          </a:p>
        </p:txBody>
      </p:sp>
      <p:sp>
        <p:nvSpPr>
          <p:cNvPr id="3" name="TextBox 2"/>
          <p:cNvSpPr txBox="1"/>
          <p:nvPr/>
        </p:nvSpPr>
        <p:spPr>
          <a:xfrm>
            <a:off x="3654442" y="3487386"/>
            <a:ext cx="1833643" cy="369332"/>
          </a:xfrm>
          <a:prstGeom prst="rect">
            <a:avLst/>
          </a:prstGeom>
          <a:noFill/>
        </p:spPr>
        <p:txBody>
          <a:bodyPr wrap="none" rtlCol="0">
            <a:spAutoFit/>
          </a:bodyPr>
          <a:lstStyle/>
          <a:p>
            <a:r>
              <a:rPr lang="en-US" sz="1800"/>
              <a:t>Skype – shazan22</a:t>
            </a:r>
          </a:p>
        </p:txBody>
      </p:sp>
      <p:sp>
        <p:nvSpPr>
          <p:cNvPr id="5" name="TextBox 4"/>
          <p:cNvSpPr txBox="1"/>
          <p:nvPr/>
        </p:nvSpPr>
        <p:spPr>
          <a:xfrm>
            <a:off x="2059614" y="4003792"/>
            <a:ext cx="5023298" cy="369332"/>
          </a:xfrm>
          <a:prstGeom prst="rect">
            <a:avLst/>
          </a:prstGeom>
          <a:noFill/>
        </p:spPr>
        <p:txBody>
          <a:bodyPr wrap="none" rtlCol="0">
            <a:spAutoFit/>
          </a:bodyPr>
          <a:lstStyle/>
          <a:p>
            <a:r>
              <a:rPr lang="en-US" sz="1800"/>
              <a:t>Jerusalem time zone – currently UTC/GMT +2 hours</a:t>
            </a:r>
          </a:p>
        </p:txBody>
      </p:sp>
      <p:sp>
        <p:nvSpPr>
          <p:cNvPr id="7" name="TextBox 6"/>
          <p:cNvSpPr txBox="1"/>
          <p:nvPr/>
        </p:nvSpPr>
        <p:spPr>
          <a:xfrm>
            <a:off x="4039707" y="2454574"/>
            <a:ext cx="1063112" cy="369332"/>
          </a:xfrm>
          <a:prstGeom prst="rect">
            <a:avLst/>
          </a:prstGeom>
          <a:noFill/>
        </p:spPr>
        <p:txBody>
          <a:bodyPr wrap="none" rtlCol="0">
            <a:spAutoFit/>
          </a:bodyPr>
          <a:lstStyle/>
          <a:p>
            <a:r>
              <a:rPr lang="en-US" sz="1800" b="1" dirty="0">
                <a:solidFill>
                  <a:schemeClr val="accent1"/>
                </a:solidFill>
                <a:latin typeface="Helvetica Neue" charset="0"/>
                <a:ea typeface="Helvetica Neue" charset="0"/>
                <a:cs typeface="Helvetica Neue" charset="0"/>
              </a:rPr>
              <a:t>Contact</a:t>
            </a:r>
          </a:p>
        </p:txBody>
      </p:sp>
    </p:spTree>
    <p:extLst>
      <p:ext uri="{BB962C8B-B14F-4D97-AF65-F5344CB8AC3E}">
        <p14:creationId xmlns:p14="http://schemas.microsoft.com/office/powerpoint/2010/main" val="11249857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23628" y="4531687"/>
            <a:ext cx="1834156" cy="253916"/>
          </a:xfrm>
          <a:prstGeom prst="rect">
            <a:avLst/>
          </a:prstGeom>
          <a:noFill/>
        </p:spPr>
        <p:txBody>
          <a:bodyPr wrap="none" rtlCol="0">
            <a:spAutoFit/>
          </a:bodyPr>
          <a:lstStyle/>
          <a:p>
            <a:r>
              <a:rPr lang="en-US" sz="1050" b="1" dirty="0">
                <a:solidFill>
                  <a:schemeClr val="bg1">
                    <a:lumMod val="65000"/>
                    <a:lumOff val="35000"/>
                  </a:schemeClr>
                </a:solidFill>
              </a:rPr>
              <a:t>Susan Hazan </a:t>
            </a:r>
            <a:r>
              <a:rPr lang="en-US" sz="675" dirty="0">
                <a:solidFill>
                  <a:schemeClr val="bg1">
                    <a:lumMod val="65000"/>
                    <a:lumOff val="35000"/>
                  </a:schemeClr>
                </a:solidFill>
              </a:rPr>
              <a:t>and </a:t>
            </a:r>
            <a:r>
              <a:rPr lang="en-US" sz="1050" b="1" dirty="0">
                <a:solidFill>
                  <a:schemeClr val="bg1">
                    <a:lumMod val="65000"/>
                    <a:lumOff val="35000"/>
                  </a:schemeClr>
                </a:solidFill>
              </a:rPr>
              <a:t>Sorin Herman</a:t>
            </a:r>
          </a:p>
        </p:txBody>
      </p:sp>
      <p:pic>
        <p:nvPicPr>
          <p:cNvPr id="8" name="Picture 7">
            <a:hlinkClick r:id="rId3"/>
          </p:cNvPr>
          <p:cNvPicPr>
            <a:picLocks noChangeAspect="1"/>
          </p:cNvPicPr>
          <p:nvPr/>
        </p:nvPicPr>
        <p:blipFill>
          <a:blip r:embed="rId4"/>
          <a:stretch>
            <a:fillRect/>
          </a:stretch>
        </p:blipFill>
        <p:spPr>
          <a:xfrm>
            <a:off x="0" y="-381000"/>
            <a:ext cx="9144000" cy="6096000"/>
          </a:xfrm>
          <a:prstGeom prst="rect">
            <a:avLst/>
          </a:prstGeom>
        </p:spPr>
      </p:pic>
    </p:spTree>
    <p:extLst>
      <p:ext uri="{BB962C8B-B14F-4D97-AF65-F5344CB8AC3E}">
        <p14:creationId xmlns:p14="http://schemas.microsoft.com/office/powerpoint/2010/main" val="11131101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90"/>
            <a:ext cx="9144000" cy="1219200"/>
          </a:xfrm>
          <a:prstGeom prst="rect">
            <a:avLst/>
          </a:prstGeom>
        </p:spPr>
      </p:pic>
      <p:sp>
        <p:nvSpPr>
          <p:cNvPr id="6" name="Rectangle 5"/>
          <p:cNvSpPr/>
          <p:nvPr/>
        </p:nvSpPr>
        <p:spPr>
          <a:xfrm>
            <a:off x="1609840" y="986760"/>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E-133 |  Performing the Digital Museum</a:t>
            </a:r>
          </a:p>
        </p:txBody>
      </p:sp>
      <p:sp>
        <p:nvSpPr>
          <p:cNvPr id="5" name="Rectangle 4"/>
          <p:cNvSpPr/>
          <p:nvPr/>
        </p:nvSpPr>
        <p:spPr>
          <a:xfrm>
            <a:off x="370112" y="1753281"/>
            <a:ext cx="3718832" cy="646331"/>
          </a:xfrm>
          <a:prstGeom prst="rect">
            <a:avLst/>
          </a:prstGeom>
        </p:spPr>
        <p:txBody>
          <a:bodyPr wrap="square">
            <a:spAutoFit/>
          </a:bodyPr>
          <a:lstStyle/>
          <a:p>
            <a:pPr algn="ctr"/>
            <a:r>
              <a:rPr lang="en-US" sz="1800" dirty="0">
                <a:solidFill>
                  <a:schemeClr val="accent1"/>
                </a:solidFill>
                <a:latin typeface="Helvetica Neue" charset="0"/>
              </a:rPr>
              <a:t>Museums as custodians of our rich and diverse cultural </a:t>
            </a:r>
            <a:r>
              <a:rPr lang="en-US" sz="1800" dirty="0" smtClean="0">
                <a:solidFill>
                  <a:schemeClr val="accent1"/>
                </a:solidFill>
                <a:latin typeface="Helvetica Neue" charset="0"/>
              </a:rPr>
              <a:t>heritage</a:t>
            </a:r>
            <a:r>
              <a:rPr lang="en-US" sz="1800" dirty="0">
                <a:solidFill>
                  <a:schemeClr val="accent1"/>
                </a:solidFill>
                <a:latin typeface="Helvetica Neue" charset="0"/>
              </a:rPr>
              <a:t> </a:t>
            </a:r>
          </a:p>
        </p:txBody>
      </p:sp>
      <p:sp>
        <p:nvSpPr>
          <p:cNvPr id="7" name="Rectangle 6"/>
          <p:cNvSpPr/>
          <p:nvPr/>
        </p:nvSpPr>
        <p:spPr>
          <a:xfrm>
            <a:off x="5146025" y="1822500"/>
            <a:ext cx="3069771" cy="646331"/>
          </a:xfrm>
          <a:prstGeom prst="rect">
            <a:avLst/>
          </a:prstGeom>
        </p:spPr>
        <p:txBody>
          <a:bodyPr wrap="square">
            <a:spAutoFit/>
          </a:bodyPr>
          <a:lstStyle/>
          <a:p>
            <a:pPr algn="ctr"/>
            <a:r>
              <a:rPr lang="en-US" sz="1800" dirty="0">
                <a:solidFill>
                  <a:schemeClr val="accent1"/>
                </a:solidFill>
                <a:latin typeface="Helvetica Neue" charset="0"/>
              </a:rPr>
              <a:t>N</a:t>
            </a:r>
            <a:r>
              <a:rPr lang="en-US" sz="1800" dirty="0" smtClean="0">
                <a:solidFill>
                  <a:schemeClr val="accent1"/>
                </a:solidFill>
                <a:latin typeface="Helvetica Neue" charset="0"/>
              </a:rPr>
              <a:t>ew </a:t>
            </a:r>
            <a:r>
              <a:rPr lang="en-US" sz="1800" dirty="0">
                <a:solidFill>
                  <a:schemeClr val="accent1"/>
                </a:solidFill>
                <a:latin typeface="Helvetica Neue" charset="0"/>
              </a:rPr>
              <a:t>information technologies</a:t>
            </a:r>
          </a:p>
        </p:txBody>
      </p:sp>
      <p:sp>
        <p:nvSpPr>
          <p:cNvPr id="2" name="Rectangle 1"/>
          <p:cNvSpPr/>
          <p:nvPr/>
        </p:nvSpPr>
        <p:spPr>
          <a:xfrm>
            <a:off x="971747" y="4684188"/>
            <a:ext cx="2764973" cy="707886"/>
          </a:xfrm>
          <a:prstGeom prst="rect">
            <a:avLst/>
          </a:prstGeom>
        </p:spPr>
        <p:txBody>
          <a:bodyPr wrap="square">
            <a:spAutoFit/>
          </a:bodyPr>
          <a:lstStyle/>
          <a:p>
            <a:r>
              <a:rPr lang="en-US" sz="800" dirty="0">
                <a:solidFill>
                  <a:srgbClr val="333333"/>
                </a:solidFill>
                <a:latin typeface="Verdana" charset="0"/>
              </a:rPr>
              <a:t>Ronald Ruthven Leslie-Melville, photographer (Scottish,1835 - 1906), </a:t>
            </a:r>
            <a:r>
              <a:rPr lang="en-US" sz="800" i="1" dirty="0">
                <a:solidFill>
                  <a:srgbClr val="333333"/>
                </a:solidFill>
                <a:latin typeface="Verdana" charset="0"/>
              </a:rPr>
              <a:t>Kitchen Garden. Roehampton.</a:t>
            </a:r>
            <a:r>
              <a:rPr lang="en-US" sz="800" dirty="0">
                <a:solidFill>
                  <a:srgbClr val="333333"/>
                </a:solidFill>
                <a:latin typeface="Verdana" charset="0"/>
              </a:rPr>
              <a:t>, Scottish, 1860s, Albumen silver print, 18.5 × 24 cm (7 5/16 × 9 7/16 in.), 86.XA.21.77.</a:t>
            </a:r>
            <a:endParaRPr lang="en-US" sz="800" dirty="0"/>
          </a:p>
        </p:txBody>
      </p:sp>
      <p:sp>
        <p:nvSpPr>
          <p:cNvPr id="3" name="Rectangle 2"/>
          <p:cNvSpPr/>
          <p:nvPr/>
        </p:nvSpPr>
        <p:spPr>
          <a:xfrm>
            <a:off x="5458604" y="4707010"/>
            <a:ext cx="2951191" cy="584775"/>
          </a:xfrm>
          <a:prstGeom prst="rect">
            <a:avLst/>
          </a:prstGeom>
        </p:spPr>
        <p:txBody>
          <a:bodyPr wrap="square">
            <a:spAutoFit/>
          </a:bodyPr>
          <a:lstStyle/>
          <a:p>
            <a:r>
              <a:rPr lang="en-US" sz="800" dirty="0">
                <a:solidFill>
                  <a:srgbClr val="333333"/>
                </a:solidFill>
                <a:latin typeface="Verdana" charset="0"/>
              </a:rPr>
              <a:t>Ronald Ruthven Leslie-Melville, photographer (Scottish,1835 - 1906), </a:t>
            </a:r>
            <a:r>
              <a:rPr lang="en-US" sz="800" i="1" dirty="0" err="1">
                <a:solidFill>
                  <a:srgbClr val="333333"/>
                </a:solidFill>
                <a:latin typeface="Verdana" charset="0"/>
              </a:rPr>
              <a:t>Holwood</a:t>
            </a:r>
            <a:r>
              <a:rPr lang="en-US" sz="800" i="1" dirty="0">
                <a:solidFill>
                  <a:srgbClr val="333333"/>
                </a:solidFill>
                <a:latin typeface="Verdana" charset="0"/>
              </a:rPr>
              <a:t> (Lord </a:t>
            </a:r>
            <a:r>
              <a:rPr lang="en-US" sz="800" i="1" dirty="0" err="1">
                <a:solidFill>
                  <a:srgbClr val="333333"/>
                </a:solidFill>
                <a:latin typeface="Verdana" charset="0"/>
              </a:rPr>
              <a:t>Cranworth</a:t>
            </a:r>
            <a:r>
              <a:rPr lang="en-US" sz="800" i="1" dirty="0">
                <a:solidFill>
                  <a:srgbClr val="333333"/>
                </a:solidFill>
                <a:latin typeface="Verdana" charset="0"/>
              </a:rPr>
              <a:t>)</a:t>
            </a:r>
            <a:r>
              <a:rPr lang="en-US" sz="800" dirty="0">
                <a:solidFill>
                  <a:srgbClr val="333333"/>
                </a:solidFill>
                <a:latin typeface="Verdana" charset="0"/>
              </a:rPr>
              <a:t>, Scottish, 1860s, Albumen silver print, 17.1 × 23.3 cm (6 3/4 × 9 3/16 in.), 86.XA.21.76.</a:t>
            </a:r>
            <a:endParaRPr lang="en-US" sz="800" dirty="0"/>
          </a:p>
        </p:txBody>
      </p:sp>
      <p:sp>
        <p:nvSpPr>
          <p:cNvPr id="8" name="Rectangle 7"/>
          <p:cNvSpPr/>
          <p:nvPr/>
        </p:nvSpPr>
        <p:spPr>
          <a:xfrm>
            <a:off x="2362200" y="5363152"/>
            <a:ext cx="4572000" cy="230832"/>
          </a:xfrm>
          <a:prstGeom prst="rect">
            <a:avLst/>
          </a:prstGeom>
        </p:spPr>
        <p:txBody>
          <a:bodyPr>
            <a:spAutoFit/>
          </a:bodyPr>
          <a:lstStyle/>
          <a:p>
            <a:pPr lvl="1"/>
            <a:r>
              <a:rPr lang="en-US" sz="900" b="1" dirty="0" smtClean="0">
                <a:ea typeface="Helvetica Neue" charset="0"/>
                <a:cs typeface="Helvetica Neue" charset="0"/>
              </a:rPr>
              <a:t>Getty </a:t>
            </a:r>
            <a:r>
              <a:rPr lang="en-US" sz="900" b="1" dirty="0">
                <a:ea typeface="Helvetica Neue" charset="0"/>
                <a:cs typeface="Helvetica Neue" charset="0"/>
              </a:rPr>
              <a:t>Open Content Program, </a:t>
            </a:r>
            <a:r>
              <a:rPr lang="en-US" sz="900" dirty="0">
                <a:ea typeface="Helvetica Neue" charset="0"/>
                <a:cs typeface="Helvetica Neue" charset="0"/>
                <a:hlinkClick r:id="rId3"/>
              </a:rPr>
              <a:t>http://www.getty.edu/about/opencontent.html</a:t>
            </a:r>
            <a:endParaRPr lang="en-US" sz="900" dirty="0">
              <a:ea typeface="Helvetica Neue" charset="0"/>
              <a:cs typeface="Helvetica Neue"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680" y="2566503"/>
            <a:ext cx="2749040" cy="203789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6380" y="2571098"/>
            <a:ext cx="2784986" cy="2064546"/>
          </a:xfrm>
          <a:prstGeom prst="rect">
            <a:avLst/>
          </a:prstGeom>
        </p:spPr>
      </p:pic>
    </p:spTree>
    <p:extLst>
      <p:ext uri="{BB962C8B-B14F-4D97-AF65-F5344CB8AC3E}">
        <p14:creationId xmlns:p14="http://schemas.microsoft.com/office/powerpoint/2010/main" val="212777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 grpId="0"/>
      <p:bldP spid="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0011" y="5112152"/>
            <a:ext cx="1491114" cy="216982"/>
          </a:xfrm>
          <a:prstGeom prst="rect">
            <a:avLst/>
          </a:prstGeom>
        </p:spPr>
        <p:txBody>
          <a:bodyPr wrap="none">
            <a:spAutoFit/>
          </a:bodyPr>
          <a:lstStyle/>
          <a:p>
            <a:r>
              <a:rPr lang="en-US" sz="810" dirty="0"/>
              <a:t>Marie </a:t>
            </a:r>
            <a:r>
              <a:rPr lang="en-US" sz="810" dirty="0" err="1"/>
              <a:t>Rytkölä</a:t>
            </a:r>
            <a:r>
              <a:rPr lang="en-US" sz="810" dirty="0"/>
              <a:t>, ‎</a:t>
            </a:r>
            <a:r>
              <a:rPr lang="en-US" sz="810" dirty="0" err="1"/>
              <a:t>Virestad</a:t>
            </a:r>
            <a:r>
              <a:rPr lang="en-US" sz="810" dirty="0"/>
              <a:t> </a:t>
            </a:r>
            <a:r>
              <a:rPr lang="en-US" sz="810" dirty="0" err="1"/>
              <a:t>i</a:t>
            </a:r>
            <a:r>
              <a:rPr lang="en-US" sz="810" dirty="0"/>
              <a:t> </a:t>
            </a:r>
            <a:r>
              <a:rPr lang="en-US" sz="810" dirty="0" err="1"/>
              <a:t>Bilder</a:t>
            </a:r>
            <a:endParaRPr lang="en-US" sz="81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7265" y="1048123"/>
            <a:ext cx="5220761" cy="3915572"/>
          </a:xfrm>
          <a:prstGeom prst="rect">
            <a:avLst/>
          </a:prstGeom>
        </p:spPr>
      </p:pic>
      <p:sp>
        <p:nvSpPr>
          <p:cNvPr id="4" name="Rectangle 3"/>
          <p:cNvSpPr/>
          <p:nvPr/>
        </p:nvSpPr>
        <p:spPr>
          <a:xfrm>
            <a:off x="828359" y="1651338"/>
            <a:ext cx="1877223" cy="840230"/>
          </a:xfrm>
          <a:prstGeom prst="rect">
            <a:avLst/>
          </a:prstGeom>
        </p:spPr>
        <p:txBody>
          <a:bodyPr wrap="square">
            <a:spAutoFit/>
          </a:bodyPr>
          <a:lstStyle/>
          <a:p>
            <a:r>
              <a:rPr lang="en-US" sz="1620" dirty="0">
                <a:solidFill>
                  <a:schemeClr val="accent1"/>
                </a:solidFill>
                <a:latin typeface="Helvetica Neue" charset="0"/>
              </a:rPr>
              <a:t>The Physical Museum</a:t>
            </a:r>
          </a:p>
          <a:p>
            <a:endParaRPr lang="en-US" sz="1620" dirty="0">
              <a:solidFill>
                <a:schemeClr val="accent1"/>
              </a:solidFill>
              <a:latin typeface="Helvetica Neue" charset="0"/>
            </a:endParaRPr>
          </a:p>
        </p:txBody>
      </p:sp>
      <p:sp>
        <p:nvSpPr>
          <p:cNvPr id="5" name="Rectangle 4"/>
          <p:cNvSpPr/>
          <p:nvPr/>
        </p:nvSpPr>
        <p:spPr>
          <a:xfrm>
            <a:off x="828359" y="2261209"/>
            <a:ext cx="1877223" cy="590931"/>
          </a:xfrm>
          <a:prstGeom prst="rect">
            <a:avLst/>
          </a:prstGeom>
        </p:spPr>
        <p:txBody>
          <a:bodyPr wrap="square">
            <a:spAutoFit/>
          </a:bodyPr>
          <a:lstStyle/>
          <a:p>
            <a:r>
              <a:rPr lang="en-US" sz="1620" dirty="0">
                <a:solidFill>
                  <a:schemeClr val="accent1"/>
                </a:solidFill>
                <a:latin typeface="Helvetica Neue" charset="0"/>
              </a:rPr>
              <a:t>The Digital Museum</a:t>
            </a:r>
          </a:p>
        </p:txBody>
      </p:sp>
    </p:spTree>
    <p:extLst>
      <p:ext uri="{BB962C8B-B14F-4D97-AF65-F5344CB8AC3E}">
        <p14:creationId xmlns:p14="http://schemas.microsoft.com/office/powerpoint/2010/main" val="152973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81"/>
            <a:ext cx="9144000" cy="1219200"/>
          </a:xfrm>
          <a:prstGeom prst="rect">
            <a:avLst/>
          </a:prstGeom>
        </p:spPr>
      </p:pic>
      <p:sp>
        <p:nvSpPr>
          <p:cNvPr id="6" name="Rectangle 5"/>
          <p:cNvSpPr/>
          <p:nvPr/>
        </p:nvSpPr>
        <p:spPr>
          <a:xfrm>
            <a:off x="1609840" y="986751"/>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5" name="Rectangle 4"/>
          <p:cNvSpPr/>
          <p:nvPr/>
        </p:nvSpPr>
        <p:spPr>
          <a:xfrm>
            <a:off x="1872739" y="2269673"/>
            <a:ext cx="7960178" cy="646331"/>
          </a:xfrm>
          <a:prstGeom prst="rect">
            <a:avLst/>
          </a:prstGeom>
        </p:spPr>
        <p:txBody>
          <a:bodyPr wrap="square">
            <a:spAutoFit/>
          </a:bodyPr>
          <a:lstStyle/>
          <a:p>
            <a:r>
              <a:rPr lang="en-US" sz="1800" dirty="0">
                <a:solidFill>
                  <a:schemeClr val="accent1"/>
                </a:solidFill>
                <a:latin typeface="Helvetica Neue" charset="0"/>
              </a:rPr>
              <a:t>The Physical Museum</a:t>
            </a:r>
          </a:p>
          <a:p>
            <a:endParaRPr lang="en-US" sz="1800" dirty="0">
              <a:solidFill>
                <a:schemeClr val="accent1"/>
              </a:solidFill>
              <a:latin typeface="Helvetica Neue" charset="0"/>
            </a:endParaRPr>
          </a:p>
        </p:txBody>
      </p:sp>
      <p:sp>
        <p:nvSpPr>
          <p:cNvPr id="7" name="Rectangle 6"/>
          <p:cNvSpPr/>
          <p:nvPr/>
        </p:nvSpPr>
        <p:spPr>
          <a:xfrm>
            <a:off x="1872739" y="2947308"/>
            <a:ext cx="7960178" cy="369332"/>
          </a:xfrm>
          <a:prstGeom prst="rect">
            <a:avLst/>
          </a:prstGeom>
        </p:spPr>
        <p:txBody>
          <a:bodyPr wrap="square">
            <a:spAutoFit/>
          </a:bodyPr>
          <a:lstStyle/>
          <a:p>
            <a:r>
              <a:rPr lang="en-US" sz="1800" dirty="0">
                <a:solidFill>
                  <a:schemeClr val="accent1"/>
                </a:solidFill>
                <a:latin typeface="Helvetica Neue" charset="0"/>
              </a:rPr>
              <a:t>The Digital Museum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572" y="2317809"/>
            <a:ext cx="3477985" cy="2513605"/>
          </a:xfrm>
          <a:prstGeom prst="rect">
            <a:avLst/>
          </a:prstGeom>
        </p:spPr>
      </p:pic>
      <p:sp>
        <p:nvSpPr>
          <p:cNvPr id="3" name="TextBox 2"/>
          <p:cNvSpPr txBox="1"/>
          <p:nvPr/>
        </p:nvSpPr>
        <p:spPr>
          <a:xfrm>
            <a:off x="2000250" y="4217670"/>
            <a:ext cx="2258952" cy="369332"/>
          </a:xfrm>
          <a:prstGeom prst="rect">
            <a:avLst/>
          </a:prstGeom>
          <a:noFill/>
        </p:spPr>
        <p:txBody>
          <a:bodyPr wrap="none" rtlCol="0">
            <a:spAutoFit/>
          </a:bodyPr>
          <a:lstStyle/>
          <a:p>
            <a:r>
              <a:rPr lang="en-US" sz="1800" b="1" dirty="0" smtClean="0">
                <a:solidFill>
                  <a:schemeClr val="accent2">
                    <a:lumMod val="75000"/>
                  </a:schemeClr>
                </a:solidFill>
              </a:rPr>
              <a:t>The  </a:t>
            </a:r>
            <a:r>
              <a:rPr lang="en-US" sz="1800" b="1" dirty="0" smtClean="0">
                <a:solidFill>
                  <a:schemeClr val="accent2">
                    <a:lumMod val="75000"/>
                  </a:schemeClr>
                </a:solidFill>
                <a:ea typeface="Helvetica Neue" charset="0"/>
                <a:cs typeface="Helvetica Neue" charset="0"/>
              </a:rPr>
              <a:t>Mobius</a:t>
            </a:r>
            <a:r>
              <a:rPr lang="en-US" sz="1800" b="1" dirty="0" smtClean="0">
                <a:solidFill>
                  <a:schemeClr val="accent2">
                    <a:lumMod val="75000"/>
                  </a:schemeClr>
                </a:solidFill>
              </a:rPr>
              <a:t> Museum</a:t>
            </a:r>
            <a:endParaRPr lang="en-US" sz="1800" b="1" dirty="0">
              <a:solidFill>
                <a:schemeClr val="accent2">
                  <a:lumMod val="75000"/>
                </a:schemeClr>
              </a:solidFill>
            </a:endParaRPr>
          </a:p>
        </p:txBody>
      </p:sp>
    </p:spTree>
    <p:extLst>
      <p:ext uri="{BB962C8B-B14F-4D97-AF65-F5344CB8AC3E}">
        <p14:creationId xmlns:p14="http://schemas.microsoft.com/office/powerpoint/2010/main" val="21223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84"/>
            <a:ext cx="9144000" cy="1219200"/>
          </a:xfrm>
          <a:prstGeom prst="rect">
            <a:avLst/>
          </a:prstGeom>
        </p:spPr>
      </p:pic>
      <p:sp>
        <p:nvSpPr>
          <p:cNvPr id="6" name="Rectangle 5"/>
          <p:cNvSpPr/>
          <p:nvPr/>
        </p:nvSpPr>
        <p:spPr>
          <a:xfrm>
            <a:off x="1609840" y="986754"/>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pic>
        <p:nvPicPr>
          <p:cNvPr id="10" name="Picture 9" descr="raisi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7628" y="2465124"/>
            <a:ext cx="2862322" cy="2862322"/>
          </a:xfrm>
          <a:prstGeom prst="rect">
            <a:avLst/>
          </a:prstGeom>
        </p:spPr>
      </p:pic>
      <p:sp>
        <p:nvSpPr>
          <p:cNvPr id="12" name="TextBox 11"/>
          <p:cNvSpPr txBox="1"/>
          <p:nvPr/>
        </p:nvSpPr>
        <p:spPr>
          <a:xfrm>
            <a:off x="1859996" y="2465124"/>
            <a:ext cx="2658215" cy="2862322"/>
          </a:xfrm>
          <a:prstGeom prst="rect">
            <a:avLst/>
          </a:prstGeom>
          <a:noFill/>
        </p:spPr>
        <p:txBody>
          <a:bodyPr wrap="square" rtlCol="0">
            <a:spAutoFit/>
          </a:bodyPr>
          <a:lstStyle/>
          <a:p>
            <a:r>
              <a:rPr lang="en-US" sz="1800" dirty="0">
                <a:latin typeface="Helvetica Neue" charset="0"/>
                <a:ea typeface="Helvetica Neue" charset="0"/>
                <a:cs typeface="Helvetica Neue" charset="0"/>
              </a:rPr>
              <a:t>Miniature objects, and </a:t>
            </a:r>
            <a:r>
              <a:rPr lang="en-US" sz="1800" b="1" i="1" dirty="0">
                <a:latin typeface="Helvetica Neue" charset="0"/>
                <a:ea typeface="Helvetica Neue" charset="0"/>
                <a:cs typeface="Helvetica Neue" charset="0"/>
              </a:rPr>
              <a:t>re-scaled</a:t>
            </a:r>
            <a:r>
              <a:rPr lang="en-US" sz="1800" dirty="0">
                <a:latin typeface="Helvetica Neue" charset="0"/>
                <a:ea typeface="Helvetica Neue" charset="0"/>
                <a:cs typeface="Helvetica Neue" charset="0"/>
              </a:rPr>
              <a:t> exhibitions move through the web; over apps or smartphones, and social media all act to represent the museum – albeit reduced to a diminutive performance over a tiny screen. </a:t>
            </a:r>
          </a:p>
        </p:txBody>
      </p:sp>
    </p:spTree>
    <p:extLst>
      <p:ext uri="{BB962C8B-B14F-4D97-AF65-F5344CB8AC3E}">
        <p14:creationId xmlns:p14="http://schemas.microsoft.com/office/powerpoint/2010/main" val="2070512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83"/>
            <a:ext cx="9144000" cy="1219200"/>
          </a:xfrm>
          <a:prstGeom prst="rect">
            <a:avLst/>
          </a:prstGeom>
        </p:spPr>
      </p:pic>
      <p:sp>
        <p:nvSpPr>
          <p:cNvPr id="6" name="Rectangle 5"/>
          <p:cNvSpPr/>
          <p:nvPr/>
        </p:nvSpPr>
        <p:spPr>
          <a:xfrm>
            <a:off x="1609840" y="986753"/>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8" name="TextBox 7"/>
          <p:cNvSpPr txBox="1"/>
          <p:nvPr/>
        </p:nvSpPr>
        <p:spPr>
          <a:xfrm>
            <a:off x="1011403" y="1699116"/>
            <a:ext cx="3019310" cy="3139321"/>
          </a:xfrm>
          <a:prstGeom prst="rect">
            <a:avLst/>
          </a:prstGeom>
          <a:noFill/>
        </p:spPr>
        <p:txBody>
          <a:bodyPr wrap="square" rtlCol="0">
            <a:spAutoFit/>
          </a:bodyPr>
          <a:lstStyle/>
          <a:p>
            <a:r>
              <a:rPr lang="en-US" sz="1800" dirty="0">
                <a:latin typeface="Helvetica Neue" charset="0"/>
                <a:ea typeface="Helvetica Neue" charset="0"/>
                <a:cs typeface="Helvetica Neue" charset="0"/>
              </a:rPr>
              <a:t>In an age of digital reproduction, (where art, and artefacts are reproduced for the screen), do we view digital exhibitions, and online collections </a:t>
            </a:r>
            <a:r>
              <a:rPr lang="en-US" sz="1800" b="1" i="1" dirty="0">
                <a:latin typeface="Helvetica Neue" charset="0"/>
                <a:ea typeface="Helvetica Neue" charset="0"/>
                <a:cs typeface="Helvetica Neue" charset="0"/>
              </a:rPr>
              <a:t>in any way comparable to how they encounter them during a physical museum visit</a:t>
            </a:r>
            <a:r>
              <a:rPr lang="en-US" sz="1800" dirty="0">
                <a:latin typeface="Helvetica Neue" charset="0"/>
                <a:ea typeface="Helvetica Neue" charset="0"/>
                <a:cs typeface="Helvetica Neue" charset="0"/>
              </a:rPr>
              <a:t>?  </a:t>
            </a:r>
          </a:p>
          <a:p>
            <a:endParaRPr lang="en-US" sz="1800" dirty="0">
              <a:latin typeface="Helvetica Neue" charset="0"/>
              <a:ea typeface="Helvetica Neue" charset="0"/>
              <a:cs typeface="Helvetica Neue" charset="0"/>
            </a:endParaRPr>
          </a:p>
        </p:txBody>
      </p:sp>
      <p:pic>
        <p:nvPicPr>
          <p:cNvPr id="9" name="Picture 8" descr="3235835715_c83a2a4013.jpg">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2142" y="1699116"/>
            <a:ext cx="4296477" cy="2861454"/>
          </a:xfrm>
          <a:prstGeom prst="rect">
            <a:avLst/>
          </a:prstGeom>
        </p:spPr>
      </p:pic>
      <p:sp>
        <p:nvSpPr>
          <p:cNvPr id="2" name="TextBox 1"/>
          <p:cNvSpPr txBox="1"/>
          <p:nvPr/>
        </p:nvSpPr>
        <p:spPr>
          <a:xfrm>
            <a:off x="967438" y="4739487"/>
            <a:ext cx="2485745" cy="415498"/>
          </a:xfrm>
          <a:prstGeom prst="rect">
            <a:avLst/>
          </a:prstGeom>
          <a:noFill/>
        </p:spPr>
        <p:txBody>
          <a:bodyPr wrap="none" rtlCol="0">
            <a:spAutoFit/>
          </a:bodyPr>
          <a:lstStyle/>
          <a:p>
            <a:r>
              <a:rPr lang="en-US" sz="2100" dirty="0">
                <a:solidFill>
                  <a:schemeClr val="accent4">
                    <a:lumMod val="60000"/>
                    <a:lumOff val="40000"/>
                  </a:schemeClr>
                </a:solidFill>
              </a:rPr>
              <a:t>Cog</a:t>
            </a:r>
            <a:r>
              <a:rPr lang="en-US" sz="2100" dirty="0">
                <a:solidFill>
                  <a:srgbClr val="FFC000"/>
                </a:solidFill>
              </a:rPr>
              <a:t>ni</a:t>
            </a:r>
            <a:r>
              <a:rPr lang="en-US" sz="2100" dirty="0">
                <a:solidFill>
                  <a:srgbClr val="FF0000"/>
                </a:solidFill>
              </a:rPr>
              <a:t>tive</a:t>
            </a:r>
            <a:r>
              <a:rPr lang="en-US" sz="2100" dirty="0"/>
              <a:t> </a:t>
            </a:r>
            <a:r>
              <a:rPr lang="en-US" sz="2100" dirty="0">
                <a:solidFill>
                  <a:srgbClr val="FF0000"/>
                </a:solidFill>
              </a:rPr>
              <a:t>dis</a:t>
            </a:r>
            <a:r>
              <a:rPr lang="en-US" sz="2100" dirty="0">
                <a:solidFill>
                  <a:schemeClr val="accent6"/>
                </a:solidFill>
              </a:rPr>
              <a:t>sonance</a:t>
            </a:r>
          </a:p>
        </p:txBody>
      </p:sp>
      <p:sp>
        <p:nvSpPr>
          <p:cNvPr id="5" name="TextBox 4"/>
          <p:cNvSpPr txBox="1"/>
          <p:nvPr/>
        </p:nvSpPr>
        <p:spPr>
          <a:xfrm>
            <a:off x="7411087" y="4684228"/>
            <a:ext cx="1378904" cy="430887"/>
          </a:xfrm>
          <a:prstGeom prst="rect">
            <a:avLst/>
          </a:prstGeom>
          <a:noFill/>
        </p:spPr>
        <p:txBody>
          <a:bodyPr wrap="none" rtlCol="0">
            <a:spAutoFit/>
          </a:bodyPr>
          <a:lstStyle/>
          <a:p>
            <a:r>
              <a:rPr lang="en-US" sz="1100" b="1" i="1" dirty="0" smtClean="0"/>
              <a:t>Getting </a:t>
            </a:r>
            <a:r>
              <a:rPr lang="en-US" sz="1100" b="1" i="1" dirty="0"/>
              <a:t>a Fresh </a:t>
            </a:r>
            <a:r>
              <a:rPr lang="en-US" sz="1100" b="1" i="1" dirty="0" smtClean="0"/>
              <a:t>Coat</a:t>
            </a:r>
            <a:br>
              <a:rPr lang="en-US" sz="1100" b="1" i="1" dirty="0" smtClean="0"/>
            </a:br>
            <a:r>
              <a:rPr lang="en-US" sz="1100" dirty="0" smtClean="0"/>
              <a:t>Elaine's photos</a:t>
            </a:r>
            <a:endParaRPr lang="en-US" sz="1100" dirty="0"/>
          </a:p>
        </p:txBody>
      </p:sp>
    </p:spTree>
    <p:extLst>
      <p:ext uri="{BB962C8B-B14F-4D97-AF65-F5344CB8AC3E}">
        <p14:creationId xmlns:p14="http://schemas.microsoft.com/office/powerpoint/2010/main" val="74486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circle(in)">
                                      <p:cBhvr>
                                        <p:cTn id="9" dur="2000"/>
                                        <p:tgtEl>
                                          <p:spTgt spid="2"/>
                                        </p:tgtEl>
                                      </p:cBhvr>
                                    </p:animEffect>
                                  </p:childTnLst>
                                </p:cTn>
                              </p:par>
                              <p:par>
                                <p:cTn id="10" presetID="36" presetClass="emph" presetSubtype="0" fill="hold" nodeType="withEffect">
                                  <p:stCondLst>
                                    <p:cond delay="0"/>
                                  </p:stCondLst>
                                  <p:iterate type="lt">
                                    <p:tmPct val="10000"/>
                                  </p:iterate>
                                  <p:childTnLst>
                                    <p:animScale>
                                      <p:cBhvr>
                                        <p:cTn id="11" dur="250" autoRev="1" fill="hold">
                                          <p:stCondLst>
                                            <p:cond delay="0"/>
                                          </p:stCondLst>
                                        </p:cTn>
                                        <p:tgtEl>
                                          <p:spTgt spid="2">
                                            <p:txEl>
                                              <p:pRg st="0" end="0"/>
                                            </p:txEl>
                                          </p:spTgt>
                                        </p:tgtEl>
                                      </p:cBhvr>
                                      <p:to x="80000" y="100000"/>
                                    </p:animScale>
                                    <p:anim by="(#ppt_w*0.10)" calcmode="lin" valueType="num">
                                      <p:cBhvr>
                                        <p:cTn id="12" dur="250" autoRev="1" fill="hold">
                                          <p:stCondLst>
                                            <p:cond delay="0"/>
                                          </p:stCondLst>
                                        </p:cTn>
                                        <p:tgtEl>
                                          <p:spTgt spid="2">
                                            <p:txEl>
                                              <p:pRg st="0" end="0"/>
                                            </p:txEl>
                                          </p:spTgt>
                                        </p:tgtEl>
                                        <p:attrNameLst>
                                          <p:attrName>ppt_x</p:attrName>
                                        </p:attrNameLst>
                                      </p:cBhvr>
                                    </p:anim>
                                    <p:anim by="(-#ppt_w*0.10)" calcmode="lin" valueType="num">
                                      <p:cBhvr>
                                        <p:cTn id="13" dur="250" autoRev="1" fill="hold">
                                          <p:stCondLst>
                                            <p:cond delay="0"/>
                                          </p:stCondLst>
                                        </p:cTn>
                                        <p:tgtEl>
                                          <p:spTgt spid="2">
                                            <p:txEl>
                                              <p:pRg st="0" end="0"/>
                                            </p:txEl>
                                          </p:spTgt>
                                        </p:tgtEl>
                                        <p:attrNameLst>
                                          <p:attrName>ppt_y</p:attrName>
                                        </p:attrNameLst>
                                      </p:cBhvr>
                                    </p:anim>
                                    <p:animRot by="-480000">
                                      <p:cBhvr>
                                        <p:cTn id="14" dur="250" autoRev="1" fill="hold">
                                          <p:stCondLst>
                                            <p:cond delay="0"/>
                                          </p:stCondLst>
                                        </p:cTn>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build="allAtOnce"/>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1017</TotalTime>
  <Words>1752</Words>
  <Application>Microsoft Office PowerPoint</Application>
  <PresentationFormat>On-screen Show (16:10)</PresentationFormat>
  <Paragraphs>274</Paragraphs>
  <Slides>47</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Calibri</vt:lpstr>
      <vt:lpstr>Calibri Light</vt:lpstr>
      <vt:lpstr>Helvetica Neue</vt:lpstr>
      <vt:lpstr>tablet-gothic</vt:lpstr>
      <vt:lpstr>tablet-gothic-semi-condensed</vt:lpstr>
      <vt:lpstr>utopia-std</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Hazan</dc:creator>
  <cp:lastModifiedBy>Susan Hazan</cp:lastModifiedBy>
  <cp:revision>280</cp:revision>
  <dcterms:created xsi:type="dcterms:W3CDTF">2016-08-11T07:18:37Z</dcterms:created>
  <dcterms:modified xsi:type="dcterms:W3CDTF">2016-09-04T05:55:09Z</dcterms:modified>
</cp:coreProperties>
</file>