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2"/>
  </p:notesMasterIdLst>
  <p:sldIdLst>
    <p:sldId id="262" r:id="rId2"/>
    <p:sldId id="328" r:id="rId3"/>
    <p:sldId id="429" r:id="rId4"/>
    <p:sldId id="420" r:id="rId5"/>
    <p:sldId id="365" r:id="rId6"/>
    <p:sldId id="371" r:id="rId7"/>
    <p:sldId id="370" r:id="rId8"/>
    <p:sldId id="348" r:id="rId9"/>
    <p:sldId id="349" r:id="rId10"/>
    <p:sldId id="350" r:id="rId11"/>
    <p:sldId id="351" r:id="rId12"/>
    <p:sldId id="352" r:id="rId13"/>
    <p:sldId id="353" r:id="rId14"/>
    <p:sldId id="354" r:id="rId15"/>
    <p:sldId id="355" r:id="rId16"/>
    <p:sldId id="356" r:id="rId17"/>
    <p:sldId id="364" r:id="rId18"/>
    <p:sldId id="366" r:id="rId19"/>
    <p:sldId id="369" r:id="rId20"/>
    <p:sldId id="357" r:id="rId21"/>
    <p:sldId id="358" r:id="rId22"/>
    <p:sldId id="360" r:id="rId23"/>
    <p:sldId id="359" r:id="rId24"/>
    <p:sldId id="417" r:id="rId25"/>
    <p:sldId id="421" r:id="rId26"/>
    <p:sldId id="401" r:id="rId27"/>
    <p:sldId id="402" r:id="rId28"/>
    <p:sldId id="390" r:id="rId29"/>
    <p:sldId id="391" r:id="rId30"/>
    <p:sldId id="392" r:id="rId31"/>
    <p:sldId id="393" r:id="rId32"/>
    <p:sldId id="394" r:id="rId33"/>
    <p:sldId id="396" r:id="rId34"/>
    <p:sldId id="397" r:id="rId35"/>
    <p:sldId id="398" r:id="rId36"/>
    <p:sldId id="399" r:id="rId37"/>
    <p:sldId id="416" r:id="rId38"/>
    <p:sldId id="403" r:id="rId39"/>
    <p:sldId id="400" r:id="rId40"/>
    <p:sldId id="404" r:id="rId41"/>
    <p:sldId id="412" r:id="rId42"/>
    <p:sldId id="411" r:id="rId43"/>
    <p:sldId id="413" r:id="rId44"/>
    <p:sldId id="426" r:id="rId45"/>
    <p:sldId id="427" r:id="rId46"/>
    <p:sldId id="414" r:id="rId47"/>
    <p:sldId id="405" r:id="rId48"/>
    <p:sldId id="406" r:id="rId49"/>
    <p:sldId id="407" r:id="rId50"/>
    <p:sldId id="408" r:id="rId51"/>
    <p:sldId id="410" r:id="rId52"/>
    <p:sldId id="409" r:id="rId53"/>
    <p:sldId id="415" r:id="rId54"/>
    <p:sldId id="422" r:id="rId55"/>
    <p:sldId id="361" r:id="rId56"/>
    <p:sldId id="362" r:id="rId57"/>
    <p:sldId id="363" r:id="rId58"/>
    <p:sldId id="431" r:id="rId59"/>
    <p:sldId id="376" r:id="rId60"/>
    <p:sldId id="368" r:id="rId61"/>
    <p:sldId id="372" r:id="rId62"/>
    <p:sldId id="373" r:id="rId63"/>
    <p:sldId id="375" r:id="rId64"/>
    <p:sldId id="388" r:id="rId65"/>
    <p:sldId id="418" r:id="rId66"/>
    <p:sldId id="389" r:id="rId67"/>
    <p:sldId id="367" r:id="rId68"/>
    <p:sldId id="385" r:id="rId69"/>
    <p:sldId id="384" r:id="rId70"/>
    <p:sldId id="382" r:id="rId71"/>
    <p:sldId id="386" r:id="rId72"/>
    <p:sldId id="347" r:id="rId73"/>
    <p:sldId id="345" r:id="rId74"/>
    <p:sldId id="346" r:id="rId75"/>
    <p:sldId id="419" r:id="rId76"/>
    <p:sldId id="387" r:id="rId77"/>
    <p:sldId id="433" r:id="rId78"/>
    <p:sldId id="432" r:id="rId79"/>
    <p:sldId id="374" r:id="rId80"/>
    <p:sldId id="383" r:id="rId81"/>
    <p:sldId id="423" r:id="rId82"/>
    <p:sldId id="377" r:id="rId83"/>
    <p:sldId id="425" r:id="rId84"/>
    <p:sldId id="378" r:id="rId85"/>
    <p:sldId id="395" r:id="rId86"/>
    <p:sldId id="333" r:id="rId87"/>
    <p:sldId id="274" r:id="rId88"/>
    <p:sldId id="428" r:id="rId89"/>
    <p:sldId id="329" r:id="rId90"/>
    <p:sldId id="430" r:id="rId91"/>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4924"/>
    <a:srgbClr val="C63E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13" autoAdjust="0"/>
    <p:restoredTop sz="94611"/>
  </p:normalViewPr>
  <p:slideViewPr>
    <p:cSldViewPr snapToGrid="0" snapToObjects="1">
      <p:cViewPr>
        <p:scale>
          <a:sx n="113" d="100"/>
          <a:sy n="113" d="100"/>
        </p:scale>
        <p:origin x="928" y="648"/>
      </p:cViewPr>
      <p:guideLst/>
    </p:cSldViewPr>
  </p:slideViewPr>
  <p:notesTextViewPr>
    <p:cViewPr>
      <p:scale>
        <a:sx n="1" d="1"/>
        <a:sy n="1" d="1"/>
      </p:scale>
      <p:origin x="0" y="0"/>
    </p:cViewPr>
  </p:notesTextViewPr>
  <p:sorterViewPr>
    <p:cViewPr>
      <p:scale>
        <a:sx n="66" d="100"/>
        <a:sy n="66" d="100"/>
      </p:scale>
      <p:origin x="0" y="-722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 Id="rId2"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 Id="rId2"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7C897-EEFF-1244-A8EC-BCA29D89D5E9}" type="datetimeFigureOut">
              <a:rPr lang="en-US" smtClean="0"/>
              <a:t>9/6/16</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1BF19-2132-6B4D-9BF1-9BB02B667348}" type="slidenum">
              <a:rPr lang="en-US" smtClean="0"/>
              <a:t>‹#›</a:t>
            </a:fld>
            <a:endParaRPr lang="en-US"/>
          </a:p>
        </p:txBody>
      </p:sp>
    </p:spTree>
    <p:extLst>
      <p:ext uri="{BB962C8B-B14F-4D97-AF65-F5344CB8AC3E}">
        <p14:creationId xmlns:p14="http://schemas.microsoft.com/office/powerpoint/2010/main" val="521972238"/>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2B11D2B-9B39-A242-A0F0-5045808D5BBB}"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1899604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B11D2B-9B39-A242-A0F0-5045808D5BBB}"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1446609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B11D2B-9B39-A242-A0F0-5045808D5BBB}"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1495431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B11D2B-9B39-A242-A0F0-5045808D5BBB}"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10762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B11D2B-9B39-A242-A0F0-5045808D5BBB}" type="datetimeFigureOut">
              <a:rPr lang="en-US" smtClean="0"/>
              <a:t>9/6/16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495551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2B11D2B-9B39-A242-A0F0-5045808D5BBB}" type="datetimeFigureOut">
              <a:rPr lang="en-US" smtClean="0"/>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791956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B11D2B-9B39-A242-A0F0-5045808D5BBB}" type="datetimeFigureOut">
              <a:rPr lang="en-US" smtClean="0"/>
              <a:t>9/6/16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307856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2B11D2B-9B39-A242-A0F0-5045808D5BBB}" type="datetimeFigureOut">
              <a:rPr lang="en-US" smtClean="0"/>
              <a:t>9/6/16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854627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11D2B-9B39-A242-A0F0-5045808D5BBB}" type="datetimeFigureOut">
              <a:rPr lang="en-US" smtClean="0"/>
              <a:t>9/6/16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1356584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11D2B-9B39-A242-A0F0-5045808D5BBB}" type="datetimeFigureOut">
              <a:rPr lang="en-US" smtClean="0"/>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289206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11D2B-9B39-A242-A0F0-5045808D5BBB}" type="datetimeFigureOut">
              <a:rPr lang="en-US" smtClean="0"/>
              <a:t>9/6/16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323B4-B603-FF48-8AAF-4D84259FD0FD}" type="slidenum">
              <a:rPr lang="en-US" smtClean="0"/>
              <a:t>‹#›</a:t>
            </a:fld>
            <a:endParaRPr lang="en-US"/>
          </a:p>
        </p:txBody>
      </p:sp>
    </p:spTree>
    <p:extLst>
      <p:ext uri="{BB962C8B-B14F-4D97-AF65-F5344CB8AC3E}">
        <p14:creationId xmlns:p14="http://schemas.microsoft.com/office/powerpoint/2010/main" val="9361523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82B11D2B-9B39-A242-A0F0-5045808D5BBB}" type="datetimeFigureOut">
              <a:rPr lang="en-US" smtClean="0"/>
              <a:t>9/6/16</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415323B4-B603-FF48-8AAF-4D84259FD0FD}" type="slidenum">
              <a:rPr lang="en-US" smtClean="0"/>
              <a:t>‹#›</a:t>
            </a:fld>
            <a:endParaRPr lang="en-US"/>
          </a:p>
        </p:txBody>
      </p:sp>
    </p:spTree>
    <p:extLst>
      <p:ext uri="{BB962C8B-B14F-4D97-AF65-F5344CB8AC3E}">
        <p14:creationId xmlns:p14="http://schemas.microsoft.com/office/powerpoint/2010/main" val="14020402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ate.org.uk/whats-on/tate-modern/exhibition/georgia-okeeffe" TargetMode="Externa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ate.org.uk/art" TargetMode="Externa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ate.org.uk/art" TargetMode="Externa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ate.org.uk/art" TargetMode="Externa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ate.org.uk/visit/tate-modern/new-tate-modern/art/tate-exchange" TargetMode="Externa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ate.org.uk/search?q=app" TargetMode="Externa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broad.org/about" TargetMode="Externa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broad.org/" TargetMode="Externa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broad.org/art/browse" TargetMode="Externa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hyperlink" Target="https://itunes.apple.com/us/app/the-broad/id1036061961?mt=8"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hyperlink" Target="https://commons.wikimedia.org/wiki/User:Benh" TargetMode="External"/><Relationship Id="rId5" Type="http://schemas.openxmlformats.org/officeDocument/2006/relationships/hyperlink" Target="https://commons.wikimedia.org/wiki/Louvre" TargetMode="External"/><Relationship Id="rId1" Type="http://schemas.openxmlformats.org/officeDocument/2006/relationships/slideLayout" Target="../slideLayouts/slideLayout2.xml"/><Relationship Id="rId2" Type="http://schemas.openxmlformats.org/officeDocument/2006/relationships/hyperlink" Target="https://simple.wikipedia.org/wiki/Mus%C3%A9e_du_Louvre#/media/File:Louvre_2007_02_24_c.jp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louvre.fr/en/departements" TargetMode="Externa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louvre.fr/en/departements" TargetMode="Externa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hyperlink" Target="https://www.artsy.net/article/artsy-editorial-this-is-the-most-reproduced-artwork-of-all-time"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louvre.fr/en/departements" TargetMode="Externa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louvre.fr/en/departments/paintings" TargetMode="Externa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louvre.fr/en/selections" TargetMode="Externa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louvre.fr/en/expositions" TargetMode="Externa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boutiquesdemusees.fr/en/boutique/museum/musee-du-louvre/" TargetMode="Externa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4.wmf"/><Relationship Id="rId5" Type="http://schemas.openxmlformats.org/officeDocument/2006/relationships/oleObject" Target="../embeddings/oleObject2.bin"/><Relationship Id="rId6" Type="http://schemas.openxmlformats.org/officeDocument/2006/relationships/image" Target="../media/image35.w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6" Type="http://schemas.openxmlformats.org/officeDocument/2006/relationships/image" Target="../media/image41.jpg"/><Relationship Id="rId7"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hyperlink" Target="https://commons.wikimedia.org/wiki/User:Ham_II" TargetMode="External"/><Relationship Id="rId1" Type="http://schemas.openxmlformats.org/officeDocument/2006/relationships/slideLayout" Target="../slideLayouts/slideLayout1.xml"/><Relationship Id="rId2" Type="http://schemas.openxmlformats.org/officeDocument/2006/relationships/hyperlink" Target="https://en.wikipedia.org/wiki/British_Museum#/media/File:British_Museum_from_NE_2.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britishmuseum.org/research/collection_online/search.aspx" TargetMode="Externa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hyperlink" Target="http://www.britishmuseum.org/research/collection_online/collection_object_details/collection_image_gallery.aspx?assetId=576168001&amp;objectId=3179834&amp;partId=1"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tiff"/></Relationships>
</file>

<file path=ppt/slides/_rels/slide46.xml.rels><?xml version="1.0" encoding="UTF-8" standalone="yes"?>
<Relationships xmlns="http://schemas.openxmlformats.org/package/2006/relationships"><Relationship Id="rId3" Type="http://schemas.openxmlformats.org/officeDocument/2006/relationships/hyperlink" Target="http://collection.britishmuseum.org/" TargetMode="External"/><Relationship Id="rId4" Type="http://schemas.openxmlformats.org/officeDocument/2006/relationships/image" Target="../media/image53.png"/><Relationship Id="rId5" Type="http://schemas.openxmlformats.org/officeDocument/2006/relationships/image" Target="../media/image54.gif"/><Relationship Id="rId6" Type="http://schemas.openxmlformats.org/officeDocument/2006/relationships/hyperlink" Target="https://www.w3.org/standards/semanticweb" TargetMode="External"/><Relationship Id="rId1" Type="http://schemas.openxmlformats.org/officeDocument/2006/relationships/slideLayout" Target="../slideLayouts/slideLayout1.xml"/><Relationship Id="rId2" Type="http://schemas.openxmlformats.org/officeDocument/2006/relationships/image" Target="../media/image5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britishmuseum.withgoogle.com/" TargetMode="External"/><Relationship Id="rId3"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56.wmf"/><Relationship Id="rId5" Type="http://schemas.openxmlformats.org/officeDocument/2006/relationships/oleObject" Target="../embeddings/oleObject4.bin"/><Relationship Id="rId6" Type="http://schemas.openxmlformats.org/officeDocument/2006/relationships/image" Target="../media/image57.w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blog.britishmuseum.org/" TargetMode="External"/><Relationship Id="rId3"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mobile.nytimes.com/2016/08/16/arts/design/showtime-at-the-musee-dorsay-watching-varnish-dry.html" TargetMode="External"/><Relationship Id="rId3"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5" Type="http://schemas.openxmlformats.org/officeDocument/2006/relationships/image" Target="../media/image64.jpg"/><Relationship Id="rId1" Type="http://schemas.openxmlformats.org/officeDocument/2006/relationships/slideLayout" Target="../slideLayouts/slideLayout1.xml"/><Relationship Id="rId2" Type="http://schemas.openxmlformats.org/officeDocument/2006/relationships/image" Target="../media/image6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gif"/></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hyperlink" Target="https://commons.wikimedia.org/wiki/File:London_Natural_History_Museum_Panorama.jpg" TargetMode="External"/><Relationship Id="rId1" Type="http://schemas.openxmlformats.org/officeDocument/2006/relationships/slideLayout" Target="../slideLayouts/slideLayout1.xml"/><Relationship Id="rId2" Type="http://schemas.openxmlformats.org/officeDocument/2006/relationships/hyperlink" Target="http://c1038.r38.cf3.rackcdn.com/group1/building6528/media/london_natural_history_museum_panorama.j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hyperlink" Target="http://www.boundaryspace.com/" TargetMode="External"/><Relationship Id="rId1" Type="http://schemas.openxmlformats.org/officeDocument/2006/relationships/slideLayout" Target="../slideLayouts/slideLayout1.xml"/><Relationship Id="rId2" Type="http://schemas.openxmlformats.org/officeDocument/2006/relationships/hyperlink" Target="http://blog.boundaryspace.com/2012/08/darwin-centre-natural-history-museum-londo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G"/><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upload.wikimedia.org/wikipedia/commons/0/08/Tate_modern_london_2001_01.jpg" TargetMode="Externa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nhm.ac.uk/visit/exhibitions/lates.html?gclid=CjwKEAjwrcC9BRC2v5rjyvSbhWASJACKkjDzpLTM0mWnGHj_mYx7yy7HG3m-kW_k41dDfKTlryxknxoC5Rbw_wcB" TargetMode="External"/><Relationship Id="rId3"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hyperlink" Target="http://www.nhm.ac.uk/take-part/identify-nature.html" TargetMode="External"/><Relationship Id="rId4" Type="http://schemas.openxmlformats.org/officeDocument/2006/relationships/hyperlink" Target="http://www.nhm.ac.uk/take-part/centre-for-uk-biodiversity.html" TargetMode="External"/><Relationship Id="rId5" Type="http://schemas.openxmlformats.org/officeDocument/2006/relationships/hyperlink" Target="http://www.nhm.ac.uk/take-part/volunteer.html" TargetMode="External"/><Relationship Id="rId6" Type="http://schemas.openxmlformats.org/officeDocument/2006/relationships/hyperlink" Target="http://www.nhm.ac.uk/take-part/identification-trainers-for-the-future.html" TargetMode="External"/><Relationship Id="rId7" Type="http://schemas.openxmlformats.org/officeDocument/2006/relationships/hyperlink" Target="http://www.nhm.ac.uk/take-part/wildlife-photographer-of-the-year-competition.html" TargetMode="External"/><Relationship Id="rId8" Type="http://schemas.openxmlformats.org/officeDocument/2006/relationships/hyperlink" Target="http://www.nhm.ac.uk/our-science.html#sthash.ULT7ws4U.dpuf" TargetMode="External"/><Relationship Id="rId9" Type="http://schemas.openxmlformats.org/officeDocument/2006/relationships/image" Target="../media/image76.jpeg"/><Relationship Id="rId1" Type="http://schemas.openxmlformats.org/officeDocument/2006/relationships/slideLayout" Target="../slideLayouts/slideLayout1.xml"/><Relationship Id="rId2" Type="http://schemas.openxmlformats.org/officeDocument/2006/relationships/hyperlink" Target="http://www.nhm.ac.uk/take-part/citizen-science.html"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6.xml.rels><?xml version="1.0" encoding="UTF-8" standalone="yes"?>
<Relationships xmlns="http://schemas.openxmlformats.org/package/2006/relationships"><Relationship Id="rId11" Type="http://schemas.openxmlformats.org/officeDocument/2006/relationships/image" Target="../media/image82.jpeg"/><Relationship Id="rId12" Type="http://schemas.openxmlformats.org/officeDocument/2006/relationships/hyperlink" Target="http://www.nhm.ac.uk/take-part/identify-nature/leafsnap-uk-app.html" TargetMode="External"/><Relationship Id="rId13" Type="http://schemas.openxmlformats.org/officeDocument/2006/relationships/hyperlink" Target="http://www.nhm.ac.uk/our-science/our-work/biodiversity/deep-sea-systematics-ecology-group/world-register-of-deep-sea-species-app.html" TargetMode="External"/><Relationship Id="rId14" Type="http://schemas.openxmlformats.org/officeDocument/2006/relationships/image" Target="../media/image83.png"/><Relationship Id="rId15" Type="http://schemas.openxmlformats.org/officeDocument/2006/relationships/hyperlink" Target="http://www.nhmshop.co.uk/jurassic-world-where-dinosaurs-come-to-life.html" TargetMode="External"/><Relationship Id="rId1" Type="http://schemas.openxmlformats.org/officeDocument/2006/relationships/slideLayout" Target="../slideLayouts/slideLayout1.xml"/><Relationship Id="rId2" Type="http://schemas.openxmlformats.org/officeDocument/2006/relationships/hyperlink" Target="http://www.nhm.ac.uk/visit/visitor-app.html" TargetMode="External"/><Relationship Id="rId3" Type="http://schemas.openxmlformats.org/officeDocument/2006/relationships/image" Target="../media/image78.jpeg"/><Relationship Id="rId4" Type="http://schemas.openxmlformats.org/officeDocument/2006/relationships/hyperlink" Target="http://www.nhm.ac.uk/leafsnap" TargetMode="External"/><Relationship Id="rId5" Type="http://schemas.openxmlformats.org/officeDocument/2006/relationships/image" Target="../media/image79.jpeg"/><Relationship Id="rId6" Type="http://schemas.openxmlformats.org/officeDocument/2006/relationships/hyperlink" Target="http://www.nhm.ac.uk/our-science/our-work/biodiversity/deep-sea-systematics-ecology-group/world-register-of-deep-sea-species-app" TargetMode="External"/><Relationship Id="rId7" Type="http://schemas.openxmlformats.org/officeDocument/2006/relationships/image" Target="../media/image80.jpeg"/><Relationship Id="rId8" Type="http://schemas.openxmlformats.org/officeDocument/2006/relationships/hyperlink" Target="http://www.nhm.ac.uk/about-us/news/2014/may/museum-launches-tree-identification-app.html" TargetMode="External"/><Relationship Id="rId9" Type="http://schemas.openxmlformats.org/officeDocument/2006/relationships/image" Target="../media/image81.jpeg"/><Relationship Id="rId10" Type="http://schemas.openxmlformats.org/officeDocument/2006/relationships/hyperlink" Target="http://www.nhm.ac.uk/take-part/identify-nature.html"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 Id="rId3" Type="http://schemas.openxmlformats.org/officeDocument/2006/relationships/image" Target="../media/image85.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 Id="rId3" Type="http://schemas.openxmlformats.org/officeDocument/2006/relationships/hyperlink" Target="http://www.trippyfood.com/museum-of-jurassic-technology-2/"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hyperlink" Target="http://www.tate.org.uk/about/projects/tate-modern-project"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jt.org/exhibits/foundation_collections/stink_ant/stinkant.html" TargetMode="External"/><Relationship Id="rId3"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hyperlink" Target="https://commons.wikimedia.org/wiki/File:MJT_mice_on_toast_and_mice_pie.JPG" TargetMode="External"/><Relationship Id="rId1" Type="http://schemas.openxmlformats.org/officeDocument/2006/relationships/slideLayout" Target="../slideLayouts/slideLayout2.xml"/><Relationship Id="rId2" Type="http://schemas.openxmlformats.org/officeDocument/2006/relationships/hyperlink" Target="https://commons.wikimedia.org/wiki/File:MJT_mice_on_toast_and_mice_pie"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jpeg"/></Relationships>
</file>

<file path=ppt/slides/_rels/slide73.xml.rels><?xml version="1.0" encoding="UTF-8" standalone="yes"?>
<Relationships xmlns="http://schemas.openxmlformats.org/package/2006/relationships"><Relationship Id="rId3" Type="http://schemas.openxmlformats.org/officeDocument/2006/relationships/hyperlink" Target="https://en.wikipedia.org/wiki/Virtuoso" TargetMode="External"/><Relationship Id="rId4" Type="http://schemas.openxmlformats.org/officeDocument/2006/relationships/hyperlink" Target="https://en.wikipedia.org/wiki/Cabinet_of_curiosities#/media/File:Frans_Francken_(II),_Kunst-_und_Rarit%C3%A4tenkammer_(1636).jpg" TargetMode="External"/><Relationship Id="rId5" Type="http://schemas.openxmlformats.org/officeDocument/2006/relationships/image" Target="../media/image91.jpg"/><Relationship Id="rId1" Type="http://schemas.openxmlformats.org/officeDocument/2006/relationships/slideLayout" Target="../slideLayouts/slideLayout1.xml"/><Relationship Id="rId2" Type="http://schemas.openxmlformats.org/officeDocument/2006/relationships/hyperlink" Target="https://en.wikipedia.org/wiki/Frans_II_Francken"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en.wikipedia.org/wiki/Cabinet_of_curiosities#/media/File:Berlin_Naturkundemuseum_Korallen.jpg" TargetMode="External"/><Relationship Id="rId3" Type="http://schemas.openxmlformats.org/officeDocument/2006/relationships/image" Target="../media/image92.tiff"/></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hyperlink" Target="https://commons.wikimedia.org/w/index.php?title=User:SarahAshmolean&amp;action=edit&amp;redlink=1" TargetMode="External"/><Relationship Id="rId1" Type="http://schemas.openxmlformats.org/officeDocument/2006/relationships/slideLayout" Target="../slideLayouts/slideLayout1.xml"/><Relationship Id="rId2" Type="http://schemas.openxmlformats.org/officeDocument/2006/relationships/hyperlink" Target="https://commons.wikimedia.org/wiki/File:Ashmolean_Museum_Oxford_European_Ceramics_Gallery_2014.jpg"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NULL" TargetMode="External"/><Relationship Id="rId3" Type="http://schemas.openxmlformats.org/officeDocument/2006/relationships/image" Target="../media/image9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ts.vresp.com/c/?TheMuseumofJurassicT/1567919987/95dc4031e6/d93366f8e7" TargetMode="External"/><Relationship Id="rId3" Type="http://schemas.openxmlformats.org/officeDocument/2006/relationships/image" Target="../media/image9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tiff"/><Relationship Id="rId3" Type="http://schemas.openxmlformats.org/officeDocument/2006/relationships/hyperlink" Target="http://cts.vresp.com/c/?TheMuseumofJurassicT/1567919987/95dc4031e6/91a7713ef4"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ate.org.uk/" TargetMode="External"/><Relationship Id="rId3"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data.nhm.ac.uk/dataset/56e711e6-c847-4f99-915a-6894bb5c5dea/resource/05ff2255-c38a-40c9-b657-4ccb55ab2feb?q=Megloaponera+Foetens" TargetMode="External"/><Relationship Id="rId3" Type="http://schemas.openxmlformats.org/officeDocument/2006/relationships/image" Target="../media/image9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en.wikipedia.org/wiki/Marc_Aug%C3%A9" TargetMode="External"/><Relationship Id="rId4" Type="http://schemas.openxmlformats.org/officeDocument/2006/relationships/image" Target="../media/image99.jpeg"/><Relationship Id="rId1" Type="http://schemas.openxmlformats.org/officeDocument/2006/relationships/slideLayout" Target="../slideLayouts/slideLayout1.xml"/><Relationship Id="rId2" Type="http://schemas.openxmlformats.org/officeDocument/2006/relationships/hyperlink" Target="https://www.academia.edu/10029989/Heritage_places_Evolving_conceptions_and_changing_forms?auto=view&amp;campaign=weekly_digest"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ww.artsy.net/article/artsy-editorial-this-artist-is-working-with-the-european-space-agency-to-put-a-temple-on-the-moon" TargetMode="External"/><Relationship Id="rId4"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hc.unesco.org/en/list/" TargetMode="External"/><Relationship Id="rId3" Type="http://schemas.openxmlformats.org/officeDocument/2006/relationships/image" Target="../media/image10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3.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4.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8.xml.rels><?xml version="1.0" encoding="UTF-8" standalone="yes"?>
<Relationships xmlns="http://schemas.openxmlformats.org/package/2006/relationships"><Relationship Id="rId9" Type="http://schemas.openxmlformats.org/officeDocument/2006/relationships/hyperlink" Target="http://collection.britishmuseum.org/" TargetMode="External"/><Relationship Id="rId20" Type="http://schemas.openxmlformats.org/officeDocument/2006/relationships/hyperlink" Target="https://www.artsy.net/article/artsy-editorial-this-artist-is-working-with-the-european-space-agency-to-put-a-temple-on-the-moon" TargetMode="External"/><Relationship Id="rId21" Type="http://schemas.openxmlformats.org/officeDocument/2006/relationships/hyperlink" Target="http://whc.unesco.org/en/list" TargetMode="External"/><Relationship Id="rId22" Type="http://schemas.openxmlformats.org/officeDocument/2006/relationships/hyperlink" Target="https://www.google.com/culturalinstitute/beta/u/0/asset/male-figurine/iwE4uH9CVx_ihw" TargetMode="External"/><Relationship Id="rId10" Type="http://schemas.openxmlformats.org/officeDocument/2006/relationships/hyperlink" Target="https://www.w3.org/standards/semanticweb/" TargetMode="External"/><Relationship Id="rId11" Type="http://schemas.openxmlformats.org/officeDocument/2006/relationships/hyperlink" Target="https://britishmuseum.withgoogle.com/" TargetMode="External"/><Relationship Id="rId12" Type="http://schemas.openxmlformats.org/officeDocument/2006/relationships/hyperlink" Target="https://blog.britishmuseum.org/" TargetMode="External"/><Relationship Id="rId13" Type="http://schemas.openxmlformats.org/officeDocument/2006/relationships/hyperlink" Target="http://mobile.nytimes.com/2016/08/16/arts/design/showtime-at-the-musee-dorsay-watching-varnish-dry.html" TargetMode="External"/><Relationship Id="rId14" Type="http://schemas.openxmlformats.org/officeDocument/2006/relationships/hyperlink" Target="http://www.nhm.ac.uk/" TargetMode="External"/><Relationship Id="rId15" Type="http://schemas.openxmlformats.org/officeDocument/2006/relationships/hyperlink" Target="http://www.mjt.org/" TargetMode="External"/><Relationship Id="rId16" Type="http://schemas.openxmlformats.org/officeDocument/2006/relationships/hyperlink" Target="http://www.nytimes.com/2012/01/10/arts/design/museum-of-jurrasic-technology-shows-its-wild-side-review.html?_r=0" TargetMode="External"/><Relationship Id="rId17" Type="http://schemas.openxmlformats.org/officeDocument/2006/relationships/hyperlink" Target="https://runswithcarrots.wordpress.com/2011/04/05/cabinet-of-wonders" TargetMode="External"/><Relationship Id="rId18" Type="http://schemas.openxmlformats.org/officeDocument/2006/relationships/hyperlink" Target="http://data.nhm.ac.uk/?_ga=1.238016387.2090504359.1471150606" TargetMode="External"/><Relationship Id="rId19" Type="http://schemas.openxmlformats.org/officeDocument/2006/relationships/hyperlink" Target="https://www.academia.edu/10029989/Heritage_places_Evolving_conceptions_and_changing_for" TargetMode="External"/><Relationship Id="rId1" Type="http://schemas.openxmlformats.org/officeDocument/2006/relationships/slideLayout" Target="../slideLayouts/slideLayout7.xml"/><Relationship Id="rId2" Type="http://schemas.openxmlformats.org/officeDocument/2006/relationships/image" Target="../media/image105.png"/><Relationship Id="rId3" Type="http://schemas.openxmlformats.org/officeDocument/2006/relationships/hyperlink" Target="https://www.artsy.net/article/artsy-editorial-this-is-the-most-reproduced-artwork-of-all-time" TargetMode="External"/><Relationship Id="rId4" Type="http://schemas.openxmlformats.org/officeDocument/2006/relationships/hyperlink" Target="http://www.tate.org.uk/" TargetMode="External"/><Relationship Id="rId5" Type="http://schemas.openxmlformats.org/officeDocument/2006/relationships/hyperlink" Target="http://www.tate.org.uk/visit/tate-modern/new-tate-modern/art/tate-exchange" TargetMode="External"/><Relationship Id="rId6" Type="http://schemas.openxmlformats.org/officeDocument/2006/relationships/hyperlink" Target="http://www.thebroad.org/" TargetMode="External"/><Relationship Id="rId7" Type="http://schemas.openxmlformats.org/officeDocument/2006/relationships/hyperlink" Target="http://www.louvre.fr/" TargetMode="External"/><Relationship Id="rId8" Type="http://schemas.openxmlformats.org/officeDocument/2006/relationships/hyperlink" Target="http://www.britishmuseum.org/"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ate.org.uk/whats-on" TargetMode="External"/><Relationship Id="rId3" Type="http://schemas.openxmlformats.org/officeDocument/2006/relationships/image" Target="../media/image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jpeg"/><Relationship Id="rId3" Type="http://schemas.openxmlformats.org/officeDocument/2006/relationships/hyperlink" Target="http://www.imj.org.il/imagine/collections/item.asp?itemNum=19979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19200"/>
          </a:xfrm>
          <a:prstGeom prst="rect">
            <a:avLst/>
          </a:prstGeom>
        </p:spPr>
      </p:pic>
      <p:sp>
        <p:nvSpPr>
          <p:cNvPr id="5" name="TextBox 4"/>
          <p:cNvSpPr txBox="1"/>
          <p:nvPr/>
        </p:nvSpPr>
        <p:spPr>
          <a:xfrm>
            <a:off x="1400014" y="3784824"/>
            <a:ext cx="6424259" cy="970394"/>
          </a:xfrm>
          <a:prstGeom prst="rect">
            <a:avLst/>
          </a:prstGeom>
          <a:noFill/>
        </p:spPr>
        <p:txBody>
          <a:bodyPr wrap="none" rtlCol="0">
            <a:spAutoFit/>
          </a:bodyPr>
          <a:lstStyle/>
          <a:p>
            <a:pPr lvl="0" algn="ctr"/>
            <a:r>
              <a:rPr lang="en-US" sz="1053" b="1" dirty="0"/>
              <a:t>September  6</a:t>
            </a:r>
            <a:r>
              <a:rPr lang="en-US" sz="1053" dirty="0"/>
              <a:t/>
            </a:r>
            <a:br>
              <a:rPr lang="en-US" sz="1053" dirty="0"/>
            </a:br>
            <a:r>
              <a:rPr lang="en-US" sz="1800" dirty="0"/>
              <a:t>Museums on the Web</a:t>
            </a:r>
            <a:br>
              <a:rPr lang="en-US" sz="1800" dirty="0"/>
            </a:br>
            <a:r>
              <a:rPr lang="en-US" sz="1800" dirty="0"/>
              <a:t> The distributed museum; authenticity, originality and clone-ability</a:t>
            </a:r>
          </a:p>
          <a:p>
            <a:pPr algn="ctr"/>
            <a:endParaRPr lang="en-US" sz="1053" dirty="0"/>
          </a:p>
        </p:txBody>
      </p:sp>
      <p:sp>
        <p:nvSpPr>
          <p:cNvPr id="6" name="Rectangle 5"/>
          <p:cNvSpPr/>
          <p:nvPr/>
        </p:nvSpPr>
        <p:spPr>
          <a:xfrm>
            <a:off x="1649983" y="2246702"/>
            <a:ext cx="5924321" cy="1155957"/>
          </a:xfrm>
          <a:prstGeom prst="rect">
            <a:avLst/>
          </a:prstGeom>
        </p:spPr>
        <p:txBody>
          <a:bodyPr wrap="square">
            <a:spAutoFit/>
          </a:bodyPr>
          <a:lstStyle/>
          <a:p>
            <a:pPr algn="ctr"/>
            <a:r>
              <a:rPr lang="en-US" sz="1053" b="1" dirty="0">
                <a:solidFill>
                  <a:srgbClr val="1E1E1E"/>
                </a:solidFill>
                <a:latin typeface="tablet-gothic-semi-condensed" charset="0"/>
              </a:rPr>
              <a:t>MUSE E-133  |  </a:t>
            </a:r>
            <a:r>
              <a:rPr lang="en-US" sz="1053" dirty="0"/>
              <a:t>Fall Term 2016 |  CRN 15155</a:t>
            </a:r>
          </a:p>
          <a:p>
            <a:pPr algn="ctr"/>
            <a:endParaRPr lang="en-US" sz="1053" b="1" dirty="0">
              <a:solidFill>
                <a:srgbClr val="1E1E1E"/>
              </a:solidFill>
              <a:latin typeface="tablet-gothic-semi-condensed" charset="0"/>
            </a:endParaRPr>
          </a:p>
          <a:p>
            <a:pPr algn="ctr"/>
            <a:r>
              <a:rPr lang="en-US" sz="2700" b="1" dirty="0">
                <a:solidFill>
                  <a:schemeClr val="accent1"/>
                </a:solidFill>
                <a:latin typeface="tablet-gothic" charset="0"/>
              </a:rPr>
              <a:t>Performing the Digital Museum</a:t>
            </a:r>
          </a:p>
          <a:p>
            <a:pPr algn="ctr"/>
            <a:endParaRPr lang="en-US" sz="1053" i="1" dirty="0">
              <a:solidFill>
                <a:srgbClr val="1E1E1E"/>
              </a:solidFill>
              <a:latin typeface="utopia-std" charset="0"/>
            </a:endParaRPr>
          </a:p>
          <a:p>
            <a:pPr algn="ctr"/>
            <a:r>
              <a:rPr lang="en-US" sz="1053" b="1" i="1" dirty="0">
                <a:solidFill>
                  <a:schemeClr val="accent1"/>
                </a:solidFill>
                <a:latin typeface="utopia-std" charset="0"/>
              </a:rPr>
              <a:t>Susan Hazan</a:t>
            </a:r>
          </a:p>
        </p:txBody>
      </p:sp>
    </p:spTree>
    <p:extLst>
      <p:ext uri="{BB962C8B-B14F-4D97-AF65-F5344CB8AC3E}">
        <p14:creationId xmlns:p14="http://schemas.microsoft.com/office/powerpoint/2010/main" val="820990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2650" y="4113727"/>
            <a:ext cx="4572000" cy="254365"/>
          </a:xfrm>
          <a:prstGeom prst="rect">
            <a:avLst/>
          </a:prstGeom>
        </p:spPr>
        <p:txBody>
          <a:bodyPr>
            <a:spAutoFit/>
          </a:bodyPr>
          <a:lstStyle/>
          <a:p>
            <a:r>
              <a:rPr lang="en-US" sz="1053"/>
              <a:t>http://</a:t>
            </a:r>
            <a:r>
              <a:rPr lang="en-US" sz="1053" dirty="0" err="1"/>
              <a:t>www.tate.org.uk</a:t>
            </a:r>
            <a:r>
              <a:rPr lang="en-US" sz="1053" dirty="0"/>
              <a:t>/</a:t>
            </a:r>
            <a:r>
              <a:rPr lang="en-US" sz="1053" dirty="0" err="1"/>
              <a:t>whats</a:t>
            </a:r>
            <a:r>
              <a:rPr lang="en-US" sz="1053" dirty="0"/>
              <a:t>-on/</a:t>
            </a:r>
            <a:r>
              <a:rPr lang="en-US" sz="1053" dirty="0" err="1"/>
              <a:t>tate</a:t>
            </a:r>
            <a:r>
              <a:rPr lang="en-US" sz="1053" dirty="0"/>
              <a:t>-modern/exhibition/</a:t>
            </a:r>
            <a:r>
              <a:rPr lang="en-US" sz="1053" dirty="0" err="1"/>
              <a:t>georgia-okeeffe</a:t>
            </a:r>
            <a:endParaRPr lang="en-US" sz="1053" dirty="0"/>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41" y="612488"/>
            <a:ext cx="8348556" cy="4707658"/>
          </a:xfrm>
          <a:prstGeom prst="rect">
            <a:avLst/>
          </a:prstGeom>
        </p:spPr>
      </p:pic>
    </p:spTree>
    <p:extLst>
      <p:ext uri="{BB962C8B-B14F-4D97-AF65-F5344CB8AC3E}">
        <p14:creationId xmlns:p14="http://schemas.microsoft.com/office/powerpoint/2010/main" val="580329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858981"/>
            <a:ext cx="8617568" cy="4516583"/>
          </a:xfrm>
          <a:prstGeom prst="rect">
            <a:avLst/>
          </a:prstGeom>
        </p:spPr>
      </p:pic>
    </p:spTree>
    <p:extLst>
      <p:ext uri="{BB962C8B-B14F-4D97-AF65-F5344CB8AC3E}">
        <p14:creationId xmlns:p14="http://schemas.microsoft.com/office/powerpoint/2010/main" val="12964953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1" y="672811"/>
            <a:ext cx="9200882" cy="4758170"/>
          </a:xfrm>
          <a:prstGeom prst="rect">
            <a:avLst/>
          </a:prstGeom>
        </p:spPr>
      </p:pic>
    </p:spTree>
    <p:extLst>
      <p:ext uri="{BB962C8B-B14F-4D97-AF65-F5344CB8AC3E}">
        <p14:creationId xmlns:p14="http://schemas.microsoft.com/office/powerpoint/2010/main" val="1395793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50" y="831850"/>
            <a:ext cx="7543800" cy="3945659"/>
          </a:xfrm>
          <a:prstGeom prst="rect">
            <a:avLst/>
          </a:prstGeom>
        </p:spPr>
      </p:pic>
    </p:spTree>
    <p:extLst>
      <p:ext uri="{BB962C8B-B14F-4D97-AF65-F5344CB8AC3E}">
        <p14:creationId xmlns:p14="http://schemas.microsoft.com/office/powerpoint/2010/main" val="1880627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075" y="285750"/>
            <a:ext cx="4882976" cy="5143500"/>
          </a:xfrm>
          <a:prstGeom prst="rect">
            <a:avLst/>
          </a:prstGeom>
        </p:spPr>
      </p:pic>
    </p:spTree>
    <p:extLst>
      <p:ext uri="{BB962C8B-B14F-4D97-AF65-F5344CB8AC3E}">
        <p14:creationId xmlns:p14="http://schemas.microsoft.com/office/powerpoint/2010/main" val="1339175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62" y="784514"/>
            <a:ext cx="8678257" cy="4286250"/>
          </a:xfrm>
          <a:prstGeom prst="rect">
            <a:avLst/>
          </a:prstGeom>
        </p:spPr>
      </p:pic>
    </p:spTree>
    <p:extLst>
      <p:ext uri="{BB962C8B-B14F-4D97-AF65-F5344CB8AC3E}">
        <p14:creationId xmlns:p14="http://schemas.microsoft.com/office/powerpoint/2010/main" val="39836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46" y="327313"/>
            <a:ext cx="8309264" cy="4802381"/>
          </a:xfrm>
          <a:prstGeom prst="rect">
            <a:avLst/>
          </a:prstGeom>
        </p:spPr>
      </p:pic>
    </p:spTree>
    <p:extLst>
      <p:ext uri="{BB962C8B-B14F-4D97-AF65-F5344CB8AC3E}">
        <p14:creationId xmlns:p14="http://schemas.microsoft.com/office/powerpoint/2010/main" val="1016210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3850"/>
            <a:ext cx="7543800" cy="4172269"/>
          </a:xfrm>
          <a:prstGeom prst="rect">
            <a:avLst/>
          </a:prstGeom>
        </p:spPr>
      </p:pic>
      <p:sp>
        <p:nvSpPr>
          <p:cNvPr id="4" name="Oval 3"/>
          <p:cNvSpPr/>
          <p:nvPr/>
        </p:nvSpPr>
        <p:spPr>
          <a:xfrm>
            <a:off x="7434072" y="3699487"/>
            <a:ext cx="1322511" cy="1228048"/>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n/>
                <a:solidFill>
                  <a:schemeClr val="accent1"/>
                </a:solidFill>
                <a:effectLst>
                  <a:outerShdw blurRad="38100" dist="38100" dir="2700000" algn="tl">
                    <a:srgbClr val="000000">
                      <a:alpha val="43137"/>
                    </a:srgbClr>
                  </a:outerShdw>
                </a:effectLst>
              </a:rPr>
              <a:t>Museum </a:t>
            </a:r>
            <a:br>
              <a:rPr lang="en-US" sz="1500" b="1" dirty="0">
                <a:ln/>
                <a:solidFill>
                  <a:schemeClr val="accent1"/>
                </a:solidFill>
                <a:effectLst>
                  <a:outerShdw blurRad="38100" dist="38100" dir="2700000" algn="tl">
                    <a:srgbClr val="000000">
                      <a:alpha val="43137"/>
                    </a:srgbClr>
                  </a:outerShdw>
                </a:effectLst>
              </a:rPr>
            </a:br>
            <a:r>
              <a:rPr lang="en-US" sz="1500" b="1" dirty="0">
                <a:ln/>
                <a:solidFill>
                  <a:schemeClr val="accent1"/>
                </a:solidFill>
                <a:effectLst>
                  <a:outerShdw blurRad="38100" dist="38100" dir="2700000" algn="tl">
                    <a:srgbClr val="000000">
                      <a:alpha val="43137"/>
                    </a:srgbClr>
                  </a:outerShdw>
                </a:effectLst>
              </a:rPr>
              <a:t>Apps</a:t>
            </a:r>
          </a:p>
        </p:txBody>
      </p:sp>
    </p:spTree>
    <p:extLst>
      <p:ext uri="{BB962C8B-B14F-4D97-AF65-F5344CB8AC3E}">
        <p14:creationId xmlns:p14="http://schemas.microsoft.com/office/powerpoint/2010/main" val="192929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578" y="2026805"/>
            <a:ext cx="6591300" cy="1612028"/>
          </a:xfrm>
          <a:prstGeom prst="rect">
            <a:avLst/>
          </a:prstGeom>
        </p:spPr>
      </p:pic>
    </p:spTree>
    <p:extLst>
      <p:ext uri="{BB962C8B-B14F-4D97-AF65-F5344CB8AC3E}">
        <p14:creationId xmlns:p14="http://schemas.microsoft.com/office/powerpoint/2010/main" val="11671602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Broad photo by Iwan Baa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8675"/>
            <a:ext cx="9944100" cy="660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342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219200"/>
          </a:xfrm>
          <a:prstGeom prst="rect">
            <a:avLst/>
          </a:prstGeom>
        </p:spPr>
      </p:pic>
      <p:sp>
        <p:nvSpPr>
          <p:cNvPr id="6" name="Rectangle 5"/>
          <p:cNvSpPr/>
          <p:nvPr/>
        </p:nvSpPr>
        <p:spPr>
          <a:xfrm>
            <a:off x="1609840" y="941363"/>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5" name="Rectangle 4"/>
          <p:cNvSpPr/>
          <p:nvPr/>
        </p:nvSpPr>
        <p:spPr>
          <a:xfrm>
            <a:off x="1496046" y="3470892"/>
            <a:ext cx="7960178" cy="369332"/>
          </a:xfrm>
          <a:prstGeom prst="rect">
            <a:avLst/>
          </a:prstGeom>
        </p:spPr>
        <p:txBody>
          <a:bodyPr wrap="square">
            <a:spAutoFit/>
          </a:bodyPr>
          <a:lstStyle/>
          <a:p>
            <a:r>
              <a:rPr lang="en-US" sz="1800" dirty="0">
                <a:latin typeface="Helvetica Neue"/>
              </a:rPr>
              <a:t>Louvre | British Museum</a:t>
            </a:r>
          </a:p>
        </p:txBody>
      </p:sp>
      <p:sp>
        <p:nvSpPr>
          <p:cNvPr id="7" name="Rectangle 6"/>
          <p:cNvSpPr/>
          <p:nvPr/>
        </p:nvSpPr>
        <p:spPr>
          <a:xfrm>
            <a:off x="1496046" y="2933658"/>
            <a:ext cx="7960178" cy="369332"/>
          </a:xfrm>
          <a:prstGeom prst="rect">
            <a:avLst/>
          </a:prstGeom>
        </p:spPr>
        <p:txBody>
          <a:bodyPr wrap="square">
            <a:spAutoFit/>
          </a:bodyPr>
          <a:lstStyle/>
          <a:p>
            <a:r>
              <a:rPr lang="en-US" sz="1800" dirty="0">
                <a:solidFill>
                  <a:srgbClr val="333333"/>
                </a:solidFill>
                <a:latin typeface="Helvetica Neue" charset="0"/>
              </a:rPr>
              <a:t>Tate | Broad</a:t>
            </a:r>
          </a:p>
        </p:txBody>
      </p:sp>
      <p:sp>
        <p:nvSpPr>
          <p:cNvPr id="8" name="Rectangle 7"/>
          <p:cNvSpPr/>
          <p:nvPr/>
        </p:nvSpPr>
        <p:spPr>
          <a:xfrm>
            <a:off x="1496046" y="4027051"/>
            <a:ext cx="7960178" cy="369332"/>
          </a:xfrm>
          <a:prstGeom prst="rect">
            <a:avLst/>
          </a:prstGeom>
        </p:spPr>
        <p:txBody>
          <a:bodyPr wrap="square">
            <a:spAutoFit/>
          </a:bodyPr>
          <a:lstStyle/>
          <a:p>
            <a:r>
              <a:rPr lang="en-US" sz="1800" dirty="0">
                <a:latin typeface="Helvetica Neue"/>
              </a:rPr>
              <a:t>Natural History | Jurassic technology</a:t>
            </a:r>
          </a:p>
        </p:txBody>
      </p:sp>
      <p:sp>
        <p:nvSpPr>
          <p:cNvPr id="9" name="Rectangle 8"/>
          <p:cNvSpPr/>
          <p:nvPr/>
        </p:nvSpPr>
        <p:spPr>
          <a:xfrm>
            <a:off x="4813369" y="3460974"/>
            <a:ext cx="7960178" cy="369332"/>
          </a:xfrm>
          <a:prstGeom prst="rect">
            <a:avLst/>
          </a:prstGeom>
        </p:spPr>
        <p:txBody>
          <a:bodyPr wrap="square">
            <a:spAutoFit/>
          </a:bodyPr>
          <a:lstStyle/>
          <a:p>
            <a:r>
              <a:rPr lang="en-US" sz="1800" dirty="0">
                <a:solidFill>
                  <a:srgbClr val="333333"/>
                </a:solidFill>
                <a:latin typeface="Helvetica Neue" charset="0"/>
              </a:rPr>
              <a:t>Assignment</a:t>
            </a:r>
          </a:p>
        </p:txBody>
      </p:sp>
      <p:sp>
        <p:nvSpPr>
          <p:cNvPr id="10" name="Rectangle 9"/>
          <p:cNvSpPr/>
          <p:nvPr/>
        </p:nvSpPr>
        <p:spPr>
          <a:xfrm>
            <a:off x="4813370" y="2947135"/>
            <a:ext cx="7960178" cy="369332"/>
          </a:xfrm>
          <a:prstGeom prst="rect">
            <a:avLst/>
          </a:prstGeom>
        </p:spPr>
        <p:txBody>
          <a:bodyPr wrap="square">
            <a:spAutoFit/>
          </a:bodyPr>
          <a:lstStyle/>
          <a:p>
            <a:r>
              <a:rPr lang="en-US" sz="1800" dirty="0">
                <a:latin typeface="Helvetica Neue"/>
              </a:rPr>
              <a:t>Non-places | Places of universal value</a:t>
            </a:r>
          </a:p>
        </p:txBody>
      </p:sp>
      <p:sp>
        <p:nvSpPr>
          <p:cNvPr id="13" name="Rectangle 12"/>
          <p:cNvSpPr/>
          <p:nvPr/>
        </p:nvSpPr>
        <p:spPr>
          <a:xfrm>
            <a:off x="3704881" y="4648116"/>
            <a:ext cx="7960178" cy="369332"/>
          </a:xfrm>
          <a:prstGeom prst="rect">
            <a:avLst/>
          </a:prstGeom>
        </p:spPr>
        <p:txBody>
          <a:bodyPr wrap="square">
            <a:spAutoFit/>
          </a:bodyPr>
          <a:lstStyle/>
          <a:p>
            <a:r>
              <a:rPr lang="en-US" sz="1800" b="1" dirty="0">
                <a:solidFill>
                  <a:schemeClr val="accent1"/>
                </a:solidFill>
                <a:latin typeface="Helvetica Neue" charset="0"/>
              </a:rPr>
              <a:t>Discussion</a:t>
            </a:r>
          </a:p>
        </p:txBody>
      </p:sp>
      <p:sp>
        <p:nvSpPr>
          <p:cNvPr id="14" name="TextBox 13"/>
          <p:cNvSpPr txBox="1"/>
          <p:nvPr/>
        </p:nvSpPr>
        <p:spPr>
          <a:xfrm>
            <a:off x="1260711" y="1484806"/>
            <a:ext cx="6424259" cy="970394"/>
          </a:xfrm>
          <a:prstGeom prst="rect">
            <a:avLst/>
          </a:prstGeom>
          <a:noFill/>
        </p:spPr>
        <p:txBody>
          <a:bodyPr wrap="none" rtlCol="0">
            <a:spAutoFit/>
          </a:bodyPr>
          <a:lstStyle/>
          <a:p>
            <a:pPr lvl="0" algn="ctr"/>
            <a:r>
              <a:rPr lang="en-US" sz="1053" b="1">
                <a:solidFill>
                  <a:schemeClr val="accent1"/>
                </a:solidFill>
              </a:rPr>
              <a:t>September </a:t>
            </a:r>
            <a:r>
              <a:rPr lang="en-US" sz="1053" b="1" dirty="0">
                <a:solidFill>
                  <a:schemeClr val="accent1"/>
                </a:solidFill>
              </a:rPr>
              <a:t> 6</a:t>
            </a:r>
            <a:r>
              <a:rPr lang="en-US" sz="1053" dirty="0">
                <a:solidFill>
                  <a:schemeClr val="accent1"/>
                </a:solidFill>
              </a:rPr>
              <a:t/>
            </a:r>
            <a:br>
              <a:rPr lang="en-US" sz="1053" dirty="0">
                <a:solidFill>
                  <a:schemeClr val="accent1"/>
                </a:solidFill>
              </a:rPr>
            </a:br>
            <a:r>
              <a:rPr lang="en-US" sz="1800" dirty="0">
                <a:solidFill>
                  <a:schemeClr val="accent1"/>
                </a:solidFill>
              </a:rPr>
              <a:t>Museums on the Web</a:t>
            </a:r>
            <a:br>
              <a:rPr lang="en-US" sz="1800" dirty="0">
                <a:solidFill>
                  <a:schemeClr val="accent1"/>
                </a:solidFill>
              </a:rPr>
            </a:br>
            <a:r>
              <a:rPr lang="en-US" sz="1800" dirty="0">
                <a:solidFill>
                  <a:schemeClr val="accent1"/>
                </a:solidFill>
              </a:rPr>
              <a:t> The distributed museum; authenticity, originality and clone-ability</a:t>
            </a:r>
          </a:p>
          <a:p>
            <a:pPr algn="ctr"/>
            <a:endParaRPr lang="en-US" sz="1053" dirty="0"/>
          </a:p>
        </p:txBody>
      </p:sp>
    </p:spTree>
    <p:extLst>
      <p:ext uri="{BB962C8B-B14F-4D97-AF65-F5344CB8AC3E}">
        <p14:creationId xmlns:p14="http://schemas.microsoft.com/office/powerpoint/2010/main" val="121881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75" y="911377"/>
            <a:ext cx="7543800" cy="3774551"/>
          </a:xfrm>
          <a:prstGeom prst="rect">
            <a:avLst/>
          </a:prstGeom>
        </p:spPr>
      </p:pic>
    </p:spTree>
    <p:extLst>
      <p:ext uri="{BB962C8B-B14F-4D97-AF65-F5344CB8AC3E}">
        <p14:creationId xmlns:p14="http://schemas.microsoft.com/office/powerpoint/2010/main" val="6595476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680" y="1040757"/>
            <a:ext cx="7543800" cy="3734395"/>
          </a:xfrm>
          <a:prstGeom prst="rect">
            <a:avLst/>
          </a:prstGeom>
        </p:spPr>
      </p:pic>
    </p:spTree>
    <p:extLst>
      <p:ext uri="{BB962C8B-B14F-4D97-AF65-F5344CB8AC3E}">
        <p14:creationId xmlns:p14="http://schemas.microsoft.com/office/powerpoint/2010/main" val="6003659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87" y="953074"/>
            <a:ext cx="7543800" cy="4161912"/>
          </a:xfrm>
          <a:prstGeom prst="rect">
            <a:avLst/>
          </a:prstGeom>
        </p:spPr>
      </p:pic>
    </p:spTree>
    <p:extLst>
      <p:ext uri="{BB962C8B-B14F-4D97-AF65-F5344CB8AC3E}">
        <p14:creationId xmlns:p14="http://schemas.microsoft.com/office/powerpoint/2010/main" val="1678014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75" y="1213016"/>
            <a:ext cx="7543800" cy="4381334"/>
          </a:xfrm>
          <a:prstGeom prst="rect">
            <a:avLst/>
          </a:prstGeom>
        </p:spPr>
      </p:pic>
      <p:sp>
        <p:nvSpPr>
          <p:cNvPr id="3" name="Oval 2"/>
          <p:cNvSpPr/>
          <p:nvPr/>
        </p:nvSpPr>
        <p:spPr>
          <a:xfrm>
            <a:off x="7305575" y="2942323"/>
            <a:ext cx="1282360" cy="119076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n/>
                <a:solidFill>
                  <a:schemeClr val="accent1"/>
                </a:solidFill>
                <a:effectLst>
                  <a:outerShdw blurRad="38100" dist="38100" dir="2700000" algn="tl">
                    <a:srgbClr val="000000">
                      <a:alpha val="43137"/>
                    </a:srgbClr>
                  </a:outerShdw>
                </a:effectLst>
              </a:rPr>
              <a:t>Museum </a:t>
            </a:r>
            <a:br>
              <a:rPr lang="en-US" sz="1500" b="1" dirty="0">
                <a:ln/>
                <a:solidFill>
                  <a:schemeClr val="accent1"/>
                </a:solidFill>
                <a:effectLst>
                  <a:outerShdw blurRad="38100" dist="38100" dir="2700000" algn="tl">
                    <a:srgbClr val="000000">
                      <a:alpha val="43137"/>
                    </a:srgbClr>
                  </a:outerShdw>
                </a:effectLst>
              </a:rPr>
            </a:br>
            <a:r>
              <a:rPr lang="en-US" sz="1500" b="1" dirty="0">
                <a:ln/>
                <a:solidFill>
                  <a:schemeClr val="accent1"/>
                </a:solidFill>
                <a:effectLst>
                  <a:outerShdw blurRad="38100" dist="38100" dir="2700000" algn="tl">
                    <a:srgbClr val="000000">
                      <a:alpha val="43137"/>
                    </a:srgbClr>
                  </a:outerShdw>
                </a:effectLst>
              </a:rPr>
              <a:t>Apps</a:t>
            </a:r>
          </a:p>
        </p:txBody>
      </p:sp>
    </p:spTree>
    <p:extLst>
      <p:ext uri="{BB962C8B-B14F-4D97-AF65-F5344CB8AC3E}">
        <p14:creationId xmlns:p14="http://schemas.microsoft.com/office/powerpoint/2010/main" val="28656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Phone Screenshot 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304" y="386627"/>
            <a:ext cx="2800350" cy="497205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Phone Screenshot 2">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020" y="386628"/>
            <a:ext cx="2800350" cy="497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93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94090" y="2719000"/>
            <a:ext cx="3389005" cy="415498"/>
          </a:xfrm>
          <a:prstGeom prst="rect">
            <a:avLst/>
          </a:prstGeom>
        </p:spPr>
        <p:txBody>
          <a:bodyPr wrap="none">
            <a:spAutoFit/>
          </a:bodyPr>
          <a:lstStyle/>
          <a:p>
            <a:r>
              <a:rPr lang="en-US" sz="2100" dirty="0">
                <a:latin typeface="Helvetica Neue"/>
              </a:rPr>
              <a:t>Louvre   |   British Museum</a:t>
            </a:r>
          </a:p>
        </p:txBody>
      </p:sp>
    </p:spTree>
    <p:extLst>
      <p:ext uri="{BB962C8B-B14F-4D97-AF65-F5344CB8AC3E}">
        <p14:creationId xmlns:p14="http://schemas.microsoft.com/office/powerpoint/2010/main" val="28075669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tatic.wixstatic.com/media/8395e8_161f8e2626c24d5694f1e2d0c9fd009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431" y="1076225"/>
            <a:ext cx="3571875"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8071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load.wikimedia.org/wikipedia/commons/thumb/0/00/Louvre_2007_02_24_c.jpg/1280px-Louvre_2007_02_24_c.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3689" cy="36475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55079" y="4244577"/>
            <a:ext cx="6764154" cy="300082"/>
          </a:xfrm>
          <a:prstGeom prst="rect">
            <a:avLst/>
          </a:prstGeom>
          <a:noFill/>
        </p:spPr>
        <p:txBody>
          <a:bodyPr wrap="square" rtlCol="0">
            <a:spAutoFit/>
          </a:bodyPr>
          <a:lstStyle/>
          <a:p>
            <a:pPr algn="ctr"/>
            <a:r>
              <a:rPr lang="en-US" sz="675" dirty="0"/>
              <a:t>The Louvre with the Louvre Pyramid in the middle, </a:t>
            </a:r>
            <a:r>
              <a:rPr lang="en-US" sz="675" dirty="0" err="1">
                <a:hlinkClick r:id="rId4" tooltip="User:Benh"/>
              </a:rPr>
              <a:t>Benh</a:t>
            </a:r>
            <a:r>
              <a:rPr lang="en-US" sz="675" dirty="0">
                <a:hlinkClick r:id="rId4" tooltip="User:Benh"/>
              </a:rPr>
              <a:t> LIEU SONG</a:t>
            </a:r>
            <a:r>
              <a:rPr lang="en-US" sz="675" dirty="0"/>
              <a:t> - Own work, Courtyard of the Museum of </a:t>
            </a:r>
            <a:r>
              <a:rPr lang="en-US" sz="675" dirty="0">
                <a:hlinkClick r:id="rId5" tooltip="Louvre"/>
              </a:rPr>
              <a:t>Louvre</a:t>
            </a:r>
            <a:r>
              <a:rPr lang="en-US" sz="675" dirty="0"/>
              <a:t>, and its pyramid. This picture is a panorama made from stitching three pictures with </a:t>
            </a:r>
            <a:r>
              <a:rPr lang="en-US" sz="675" dirty="0" err="1"/>
              <a:t>Hugin</a:t>
            </a:r>
            <a:r>
              <a:rPr lang="en-US" sz="675" dirty="0"/>
              <a:t>, File:Louvre 2007 02 24 c.jpg, Created: 24 February 2007</a:t>
            </a:r>
          </a:p>
        </p:txBody>
      </p:sp>
    </p:spTree>
    <p:extLst>
      <p:ext uri="{BB962C8B-B14F-4D97-AF65-F5344CB8AC3E}">
        <p14:creationId xmlns:p14="http://schemas.microsoft.com/office/powerpoint/2010/main" val="957196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0" y="-800100"/>
            <a:ext cx="9144000" cy="7315200"/>
          </a:xfrm>
          <a:prstGeom prst="rect">
            <a:avLst/>
          </a:prstGeom>
        </p:spPr>
      </p:pic>
    </p:spTree>
    <p:extLst>
      <p:ext uri="{BB962C8B-B14F-4D97-AF65-F5344CB8AC3E}">
        <p14:creationId xmlns:p14="http://schemas.microsoft.com/office/powerpoint/2010/main" val="41900500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0" y="-800100"/>
            <a:ext cx="9144000" cy="7315200"/>
          </a:xfrm>
          <a:prstGeom prst="rect">
            <a:avLst/>
          </a:prstGeom>
        </p:spPr>
      </p:pic>
    </p:spTree>
    <p:extLst>
      <p:ext uri="{BB962C8B-B14F-4D97-AF65-F5344CB8AC3E}">
        <p14:creationId xmlns:p14="http://schemas.microsoft.com/office/powerpoint/2010/main" val="3573030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9580" y="1205181"/>
            <a:ext cx="4939814" cy="369332"/>
          </a:xfrm>
          <a:prstGeom prst="rect">
            <a:avLst/>
          </a:prstGeom>
        </p:spPr>
        <p:txBody>
          <a:bodyPr wrap="none">
            <a:spAutoFit/>
          </a:bodyPr>
          <a:lstStyle/>
          <a:p>
            <a:r>
              <a:rPr lang="en-US" sz="1800" b="1" dirty="0">
                <a:solidFill>
                  <a:schemeClr val="accent1"/>
                </a:solidFill>
              </a:rPr>
              <a:t>What is the world’s most reproduced work of art?</a:t>
            </a:r>
          </a:p>
        </p:txBody>
      </p:sp>
      <p:sp>
        <p:nvSpPr>
          <p:cNvPr id="3" name="Rectangle 2"/>
          <p:cNvSpPr/>
          <p:nvPr/>
        </p:nvSpPr>
        <p:spPr>
          <a:xfrm>
            <a:off x="1295348" y="1852120"/>
            <a:ext cx="3429000" cy="187615"/>
          </a:xfrm>
          <a:prstGeom prst="rect">
            <a:avLst/>
          </a:prstGeom>
        </p:spPr>
        <p:txBody>
          <a:bodyPr>
            <a:spAutoFit/>
          </a:bodyPr>
          <a:lstStyle/>
          <a:p>
            <a:r>
              <a:rPr lang="en-US" sz="619" dirty="0">
                <a:hlinkClick r:id="rId2"/>
              </a:rPr>
              <a:t>https://www.artsy.net/article/artsy-editorial-this-is-the-most-reproduced-artwork-of-all-time</a:t>
            </a:r>
            <a:endParaRPr lang="en-US" sz="619" dirty="0"/>
          </a:p>
        </p:txBody>
      </p:sp>
      <p:pic>
        <p:nvPicPr>
          <p:cNvPr id="4" name="Picture 3"/>
          <p:cNvPicPr>
            <a:picLocks noChangeAspect="1"/>
          </p:cNvPicPr>
          <p:nvPr/>
        </p:nvPicPr>
        <p:blipFill>
          <a:blip r:embed="rId3"/>
          <a:stretch>
            <a:fillRect/>
          </a:stretch>
        </p:blipFill>
        <p:spPr>
          <a:xfrm>
            <a:off x="1239580" y="2151247"/>
            <a:ext cx="3169283" cy="2351032"/>
          </a:xfrm>
          <a:prstGeom prst="rect">
            <a:avLst/>
          </a:prstGeom>
        </p:spPr>
      </p:pic>
      <p:pic>
        <p:nvPicPr>
          <p:cNvPr id="5" name="Picture 4"/>
          <p:cNvPicPr>
            <a:picLocks noChangeAspect="1"/>
          </p:cNvPicPr>
          <p:nvPr/>
        </p:nvPicPr>
        <p:blipFill>
          <a:blip r:embed="rId4"/>
          <a:stretch>
            <a:fillRect/>
          </a:stretch>
        </p:blipFill>
        <p:spPr>
          <a:xfrm>
            <a:off x="4421212" y="2225618"/>
            <a:ext cx="3331199" cy="2216762"/>
          </a:xfrm>
          <a:prstGeom prst="rect">
            <a:avLst/>
          </a:prstGeom>
        </p:spPr>
      </p:pic>
      <p:sp>
        <p:nvSpPr>
          <p:cNvPr id="6" name="TextBox 5"/>
          <p:cNvSpPr txBox="1"/>
          <p:nvPr/>
        </p:nvSpPr>
        <p:spPr>
          <a:xfrm>
            <a:off x="1239580" y="4862652"/>
            <a:ext cx="7290868" cy="461665"/>
          </a:xfrm>
          <a:prstGeom prst="rect">
            <a:avLst/>
          </a:prstGeom>
          <a:noFill/>
        </p:spPr>
        <p:txBody>
          <a:bodyPr wrap="square" rtlCol="0">
            <a:spAutoFit/>
          </a:bodyPr>
          <a:lstStyle/>
          <a:p>
            <a:r>
              <a:rPr lang="en-US" sz="1200" dirty="0"/>
              <a:t>British sculptor Arnold </a:t>
            </a:r>
            <a:r>
              <a:rPr lang="en-US" sz="1200" dirty="0" err="1"/>
              <a:t>Machin</a:t>
            </a:r>
            <a:r>
              <a:rPr lang="en-US" sz="1200" dirty="0"/>
              <a:t> crafted the effigy almost 50 years ago to appear on the country’s definitive postage stamp. Since then, the Royal Mail has printed some 220 billion stamps bearing copies of </a:t>
            </a:r>
            <a:r>
              <a:rPr lang="en-US" sz="1200" dirty="0" err="1"/>
              <a:t>Machin’s</a:t>
            </a:r>
            <a:r>
              <a:rPr lang="en-US" sz="1200" dirty="0"/>
              <a:t> artwork.</a:t>
            </a:r>
          </a:p>
        </p:txBody>
      </p:sp>
    </p:spTree>
    <p:extLst>
      <p:ext uri="{BB962C8B-B14F-4D97-AF65-F5344CB8AC3E}">
        <p14:creationId xmlns:p14="http://schemas.microsoft.com/office/powerpoint/2010/main" val="12870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0" y="-800100"/>
            <a:ext cx="9144000" cy="7315200"/>
          </a:xfrm>
          <a:prstGeom prst="rect">
            <a:avLst/>
          </a:prstGeom>
        </p:spPr>
      </p:pic>
    </p:spTree>
    <p:extLst>
      <p:ext uri="{BB962C8B-B14F-4D97-AF65-F5344CB8AC3E}">
        <p14:creationId xmlns:p14="http://schemas.microsoft.com/office/powerpoint/2010/main" val="39255135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0" y="-800100"/>
            <a:ext cx="9144000" cy="7315200"/>
          </a:xfrm>
          <a:prstGeom prst="rect">
            <a:avLst/>
          </a:prstGeom>
        </p:spPr>
      </p:pic>
    </p:spTree>
    <p:extLst>
      <p:ext uri="{BB962C8B-B14F-4D97-AF65-F5344CB8AC3E}">
        <p14:creationId xmlns:p14="http://schemas.microsoft.com/office/powerpoint/2010/main" val="1890761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0" y="-800100"/>
            <a:ext cx="9144000" cy="7315200"/>
          </a:xfrm>
          <a:prstGeom prst="rect">
            <a:avLst/>
          </a:prstGeom>
        </p:spPr>
      </p:pic>
    </p:spTree>
    <p:extLst>
      <p:ext uri="{BB962C8B-B14F-4D97-AF65-F5344CB8AC3E}">
        <p14:creationId xmlns:p14="http://schemas.microsoft.com/office/powerpoint/2010/main" val="42278594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0" y="-800100"/>
            <a:ext cx="9144000" cy="7315200"/>
          </a:xfrm>
          <a:prstGeom prst="rect">
            <a:avLst/>
          </a:prstGeom>
        </p:spPr>
      </p:pic>
    </p:spTree>
    <p:extLst>
      <p:ext uri="{BB962C8B-B14F-4D97-AF65-F5344CB8AC3E}">
        <p14:creationId xmlns:p14="http://schemas.microsoft.com/office/powerpoint/2010/main" val="627676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0" y="-800100"/>
            <a:ext cx="9144000" cy="7315200"/>
          </a:xfrm>
          <a:prstGeom prst="rect">
            <a:avLst/>
          </a:prstGeom>
        </p:spPr>
      </p:pic>
    </p:spTree>
    <p:extLst>
      <p:ext uri="{BB962C8B-B14F-4D97-AF65-F5344CB8AC3E}">
        <p14:creationId xmlns:p14="http://schemas.microsoft.com/office/powerpoint/2010/main" val="4203852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326205767"/>
              </p:ext>
            </p:extLst>
          </p:nvPr>
        </p:nvGraphicFramePr>
        <p:xfrm>
          <a:off x="447312" y="355872"/>
          <a:ext cx="3588080" cy="4990267"/>
        </p:xfrm>
        <a:graphic>
          <a:graphicData uri="http://schemas.openxmlformats.org/presentationml/2006/ole">
            <mc:AlternateContent xmlns:mc="http://schemas.openxmlformats.org/markup-compatibility/2006">
              <mc:Choice xmlns:v="urn:schemas-microsoft-com:vml" Requires="v">
                <p:oleObj spid="_x0000_s5421" name="Image" r:id="rId3" imgW="8253720" imgH="11479320" progId="Photoshop.Image.12">
                  <p:embed/>
                </p:oleObj>
              </mc:Choice>
              <mc:Fallback>
                <p:oleObj name="Image" r:id="rId3" imgW="8253720" imgH="11479320" progId="Photoshop.Image.12">
                  <p:embed/>
                  <p:pic>
                    <p:nvPicPr>
                      <p:cNvPr id="0" name=""/>
                      <p:cNvPicPr/>
                      <p:nvPr/>
                    </p:nvPicPr>
                    <p:blipFill>
                      <a:blip r:embed="rId4"/>
                      <a:stretch>
                        <a:fillRect/>
                      </a:stretch>
                    </p:blipFill>
                    <p:spPr>
                      <a:xfrm>
                        <a:off x="447312" y="355872"/>
                        <a:ext cx="3588080" cy="4990267"/>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712461992"/>
              </p:ext>
            </p:extLst>
          </p:nvPr>
        </p:nvGraphicFramePr>
        <p:xfrm>
          <a:off x="4381639" y="285750"/>
          <a:ext cx="3876837" cy="5391868"/>
        </p:xfrm>
        <a:graphic>
          <a:graphicData uri="http://schemas.openxmlformats.org/presentationml/2006/ole">
            <mc:AlternateContent xmlns:mc="http://schemas.openxmlformats.org/markup-compatibility/2006">
              <mc:Choice xmlns:v="urn:schemas-microsoft-com:vml" Requires="v">
                <p:oleObj spid="_x0000_s5422" name="Image" r:id="rId5" imgW="8253720" imgH="11479320" progId="Photoshop.Image.12">
                  <p:embed/>
                </p:oleObj>
              </mc:Choice>
              <mc:Fallback>
                <p:oleObj name="Image" r:id="rId5" imgW="8253720" imgH="11479320" progId="Photoshop.Image.12">
                  <p:embed/>
                  <p:pic>
                    <p:nvPicPr>
                      <p:cNvPr id="0" name=""/>
                      <p:cNvPicPr/>
                      <p:nvPr/>
                    </p:nvPicPr>
                    <p:blipFill>
                      <a:blip r:embed="rId6"/>
                      <a:stretch>
                        <a:fillRect/>
                      </a:stretch>
                    </p:blipFill>
                    <p:spPr>
                      <a:xfrm>
                        <a:off x="4381639" y="285750"/>
                        <a:ext cx="3876837" cy="5391868"/>
                      </a:xfrm>
                      <a:prstGeom prst="rect">
                        <a:avLst/>
                      </a:prstGeom>
                    </p:spPr>
                  </p:pic>
                </p:oleObj>
              </mc:Fallback>
            </mc:AlternateContent>
          </a:graphicData>
        </a:graphic>
      </p:graphicFrame>
    </p:spTree>
    <p:extLst>
      <p:ext uri="{BB962C8B-B14F-4D97-AF65-F5344CB8AC3E}">
        <p14:creationId xmlns:p14="http://schemas.microsoft.com/office/powerpoint/2010/main" val="13106238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00100"/>
            <a:ext cx="9144000" cy="7315200"/>
          </a:xfrm>
          <a:prstGeom prst="rect">
            <a:avLst/>
          </a:prstGeom>
        </p:spPr>
      </p:pic>
    </p:spTree>
    <p:extLst>
      <p:ext uri="{BB962C8B-B14F-4D97-AF65-F5344CB8AC3E}">
        <p14:creationId xmlns:p14="http://schemas.microsoft.com/office/powerpoint/2010/main" val="18600864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470648" y="3733449"/>
            <a:ext cx="1285935" cy="11940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n/>
                <a:solidFill>
                  <a:schemeClr val="accent1"/>
                </a:solidFill>
                <a:effectLst>
                  <a:outerShdw blurRad="38100" dist="38100" dir="2700000" algn="tl">
                    <a:srgbClr val="000000">
                      <a:alpha val="43137"/>
                    </a:srgbClr>
                  </a:outerShdw>
                </a:effectLst>
              </a:rPr>
              <a:t>Museum </a:t>
            </a:r>
            <a:br>
              <a:rPr lang="en-US" sz="1500" b="1" dirty="0">
                <a:ln/>
                <a:solidFill>
                  <a:schemeClr val="accent1"/>
                </a:solidFill>
                <a:effectLst>
                  <a:outerShdw blurRad="38100" dist="38100" dir="2700000" algn="tl">
                    <a:srgbClr val="000000">
                      <a:alpha val="43137"/>
                    </a:srgbClr>
                  </a:outerShdw>
                </a:effectLst>
              </a:rPr>
            </a:br>
            <a:r>
              <a:rPr lang="en-US" sz="1500" b="1" dirty="0">
                <a:ln/>
                <a:solidFill>
                  <a:schemeClr val="accent1"/>
                </a:solidFill>
                <a:effectLst>
                  <a:outerShdw blurRad="38100" dist="38100" dir="2700000" algn="tl">
                    <a:srgbClr val="000000">
                      <a:alpha val="43137"/>
                    </a:srgbClr>
                  </a:outerShdw>
                </a:effectLst>
              </a:rPr>
              <a:t>Apps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596" y="408153"/>
            <a:ext cx="2276629" cy="29276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982" y="408153"/>
            <a:ext cx="2276629" cy="29276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2662" y="3577270"/>
            <a:ext cx="2276629" cy="292760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67" y="2624370"/>
            <a:ext cx="2276629" cy="292760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5983" y="3463732"/>
            <a:ext cx="2276629" cy="292760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8153"/>
            <a:ext cx="2276629" cy="2927603"/>
          </a:xfrm>
          <a:prstGeom prst="rect">
            <a:avLst/>
          </a:prstGeom>
        </p:spPr>
      </p:pic>
    </p:spTree>
    <p:extLst>
      <p:ext uri="{BB962C8B-B14F-4D97-AF65-F5344CB8AC3E}">
        <p14:creationId xmlns:p14="http://schemas.microsoft.com/office/powerpoint/2010/main" val="114646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britishmuseum.org/images/bmlogo_pri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198" y="2092072"/>
            <a:ext cx="3787859" cy="1341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7257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ritish Museum from NE 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2635"/>
            <a:ext cx="9135935" cy="6559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8701" y="5256126"/>
            <a:ext cx="3946914" cy="196208"/>
          </a:xfrm>
          <a:prstGeom prst="rect">
            <a:avLst/>
          </a:prstGeom>
          <a:noFill/>
        </p:spPr>
        <p:txBody>
          <a:bodyPr wrap="none" rtlCol="0">
            <a:spAutoFit/>
          </a:bodyPr>
          <a:lstStyle/>
          <a:p>
            <a:r>
              <a:rPr lang="en-US" sz="675" dirty="0">
                <a:solidFill>
                  <a:schemeClr val="accent6"/>
                </a:solidFill>
              </a:rPr>
              <a:t>Façade of the British Museum, </a:t>
            </a:r>
            <a:r>
              <a:rPr lang="en-US" sz="675" dirty="0">
                <a:solidFill>
                  <a:schemeClr val="accent6"/>
                </a:solidFill>
                <a:hlinkClick r:id="rId4" tooltip="User:Ham II"/>
              </a:rPr>
              <a:t>Ham</a:t>
            </a:r>
            <a:r>
              <a:rPr lang="en-US" sz="675" dirty="0">
                <a:solidFill>
                  <a:schemeClr val="accent6"/>
                </a:solidFill>
              </a:rPr>
              <a:t> - Own work, File:British Museum from NE 2.JPG, Uploaded: 4 May 2013</a:t>
            </a:r>
          </a:p>
        </p:txBody>
      </p:sp>
    </p:spTree>
    <p:extLst>
      <p:ext uri="{BB962C8B-B14F-4D97-AF65-F5344CB8AC3E}">
        <p14:creationId xmlns:p14="http://schemas.microsoft.com/office/powerpoint/2010/main" val="34938760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4978" y="2545746"/>
            <a:ext cx="1770549" cy="415498"/>
          </a:xfrm>
          <a:prstGeom prst="rect">
            <a:avLst/>
          </a:prstGeom>
        </p:spPr>
        <p:txBody>
          <a:bodyPr wrap="none">
            <a:spAutoFit/>
          </a:bodyPr>
          <a:lstStyle/>
          <a:p>
            <a:r>
              <a:rPr lang="en-US" sz="2100" dirty="0">
                <a:solidFill>
                  <a:srgbClr val="333333"/>
                </a:solidFill>
                <a:latin typeface="Helvetica Neue" charset="0"/>
              </a:rPr>
              <a:t>Tate  |  Broad</a:t>
            </a:r>
          </a:p>
        </p:txBody>
      </p:sp>
    </p:spTree>
    <p:extLst>
      <p:ext uri="{BB962C8B-B14F-4D97-AF65-F5344CB8AC3E}">
        <p14:creationId xmlns:p14="http://schemas.microsoft.com/office/powerpoint/2010/main" val="20551867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9412" y="430129"/>
            <a:ext cx="6083165" cy="4866533"/>
          </a:xfrm>
          <a:prstGeom prst="rect">
            <a:avLst/>
          </a:prstGeom>
        </p:spPr>
      </p:pic>
    </p:spTree>
    <p:extLst>
      <p:ext uri="{BB962C8B-B14F-4D97-AF65-F5344CB8AC3E}">
        <p14:creationId xmlns:p14="http://schemas.microsoft.com/office/powerpoint/2010/main" val="8464159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344" y="1326845"/>
            <a:ext cx="2594284" cy="1874680"/>
          </a:xfrm>
          <a:prstGeom prst="rect">
            <a:avLst/>
          </a:prstGeom>
          <a:noFill/>
        </p:spPr>
        <p:txBody>
          <a:bodyPr wrap="square" rtlCol="0">
            <a:spAutoFit/>
          </a:bodyPr>
          <a:lstStyle/>
          <a:p>
            <a:pPr fontAlgn="base"/>
            <a:r>
              <a:rPr lang="en-US" sz="1053" dirty="0"/>
              <a:t>British Museum collection </a:t>
            </a:r>
          </a:p>
          <a:p>
            <a:pPr fontAlgn="base"/>
            <a:endParaRPr lang="en-US" sz="1053" dirty="0"/>
          </a:p>
          <a:p>
            <a:pPr fontAlgn="base"/>
            <a:r>
              <a:rPr lang="en-US" sz="1053" dirty="0"/>
              <a:t>The entire database can be searched and new records and images are added every week.</a:t>
            </a:r>
          </a:p>
          <a:p>
            <a:pPr fontAlgn="base"/>
            <a:endParaRPr lang="en-US" sz="1053" dirty="0"/>
          </a:p>
          <a:p>
            <a:pPr fontAlgn="base"/>
            <a:r>
              <a:rPr lang="en-US" sz="1053" dirty="0"/>
              <a:t>There are currently </a:t>
            </a:r>
            <a:r>
              <a:rPr lang="en-US" sz="1053" b="1" dirty="0">
                <a:solidFill>
                  <a:srgbClr val="C00000"/>
                </a:solidFill>
              </a:rPr>
              <a:t>2,288,990 </a:t>
            </a:r>
            <a:r>
              <a:rPr lang="en-US" sz="1053" dirty="0"/>
              <a:t> records available, which represent more than </a:t>
            </a:r>
            <a:r>
              <a:rPr lang="en-US" sz="1053" b="1" dirty="0">
                <a:solidFill>
                  <a:srgbClr val="C00000"/>
                </a:solidFill>
              </a:rPr>
              <a:t>3,500,000</a:t>
            </a:r>
            <a:r>
              <a:rPr lang="en-US" sz="1053" dirty="0"/>
              <a:t> objects. 961,649 records have one or more images.</a:t>
            </a:r>
          </a:p>
          <a:p>
            <a:endParaRPr lang="en-US" sz="1053" dirty="0"/>
          </a:p>
        </p:txBody>
      </p:sp>
      <p:pic>
        <p:nvPicPr>
          <p:cNvPr id="5" name="Picture 4">
            <a:hlinkClick r:id="rId2"/>
          </p:cNvPr>
          <p:cNvPicPr>
            <a:picLocks noChangeAspect="1"/>
          </p:cNvPicPr>
          <p:nvPr/>
        </p:nvPicPr>
        <p:blipFill>
          <a:blip r:embed="rId3"/>
          <a:stretch>
            <a:fillRect/>
          </a:stretch>
        </p:blipFill>
        <p:spPr>
          <a:xfrm>
            <a:off x="3246506" y="628283"/>
            <a:ext cx="6047072" cy="4837657"/>
          </a:xfrm>
          <a:prstGeom prst="rect">
            <a:avLst/>
          </a:prstGeom>
        </p:spPr>
      </p:pic>
    </p:spTree>
    <p:extLst>
      <p:ext uri="{BB962C8B-B14F-4D97-AF65-F5344CB8AC3E}">
        <p14:creationId xmlns:p14="http://schemas.microsoft.com/office/powerpoint/2010/main" val="169530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5750"/>
            <a:ext cx="9144000" cy="7315200"/>
          </a:xfrm>
          <a:prstGeom prst="rect">
            <a:avLst/>
          </a:prstGeom>
        </p:spPr>
      </p:pic>
    </p:spTree>
    <p:extLst>
      <p:ext uri="{BB962C8B-B14F-4D97-AF65-F5344CB8AC3E}">
        <p14:creationId xmlns:p14="http://schemas.microsoft.com/office/powerpoint/2010/main" val="15588087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433137" y="-46320"/>
            <a:ext cx="6249202" cy="4999361"/>
          </a:xfrm>
          <a:prstGeom prst="rect">
            <a:avLst/>
          </a:prstGeom>
        </p:spPr>
      </p:pic>
      <p:pic>
        <p:nvPicPr>
          <p:cNvPr id="3" name="Picture 2"/>
          <p:cNvPicPr>
            <a:picLocks noChangeAspect="1"/>
          </p:cNvPicPr>
          <p:nvPr/>
        </p:nvPicPr>
        <p:blipFill>
          <a:blip r:embed="rId4"/>
          <a:stretch>
            <a:fillRect/>
          </a:stretch>
        </p:blipFill>
        <p:spPr>
          <a:xfrm>
            <a:off x="3966593" y="-1899137"/>
            <a:ext cx="6249202" cy="4999361"/>
          </a:xfrm>
          <a:prstGeom prst="rect">
            <a:avLst/>
          </a:prstGeom>
        </p:spPr>
      </p:pic>
      <p:sp>
        <p:nvSpPr>
          <p:cNvPr id="5" name="Rectangle 4"/>
          <p:cNvSpPr/>
          <p:nvPr/>
        </p:nvSpPr>
        <p:spPr>
          <a:xfrm>
            <a:off x="5548745" y="2873086"/>
            <a:ext cx="519546" cy="2213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a:p>
        </p:txBody>
      </p:sp>
    </p:spTree>
    <p:extLst>
      <p:ext uri="{BB962C8B-B14F-4D97-AF65-F5344CB8AC3E}">
        <p14:creationId xmlns:p14="http://schemas.microsoft.com/office/powerpoint/2010/main" val="1759994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5400" y="285750"/>
            <a:ext cx="6538348" cy="5143500"/>
          </a:xfrm>
          <a:prstGeom prst="rect">
            <a:avLst/>
          </a:prstGeom>
        </p:spPr>
      </p:pic>
    </p:spTree>
    <p:extLst>
      <p:ext uri="{BB962C8B-B14F-4D97-AF65-F5344CB8AC3E}">
        <p14:creationId xmlns:p14="http://schemas.microsoft.com/office/powerpoint/2010/main" val="1484291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0250" y="285750"/>
            <a:ext cx="5143500" cy="5143500"/>
          </a:xfrm>
          <a:prstGeom prst="rect">
            <a:avLst/>
          </a:prstGeom>
        </p:spPr>
      </p:pic>
    </p:spTree>
    <p:extLst>
      <p:ext uri="{BB962C8B-B14F-4D97-AF65-F5344CB8AC3E}">
        <p14:creationId xmlns:p14="http://schemas.microsoft.com/office/powerpoint/2010/main" val="2818209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565" y="2696330"/>
            <a:ext cx="3768436" cy="3185584"/>
          </a:xfrm>
          <a:prstGeom prst="rect">
            <a:avLst/>
          </a:prstGeom>
        </p:spPr>
      </p:pic>
      <p:sp>
        <p:nvSpPr>
          <p:cNvPr id="2" name="TextBox 1"/>
          <p:cNvSpPr txBox="1"/>
          <p:nvPr/>
        </p:nvSpPr>
        <p:spPr>
          <a:xfrm>
            <a:off x="844617" y="643375"/>
            <a:ext cx="5783109" cy="1200329"/>
          </a:xfrm>
          <a:prstGeom prst="rect">
            <a:avLst/>
          </a:prstGeom>
          <a:noFill/>
        </p:spPr>
        <p:txBody>
          <a:bodyPr wrap="square" rtlCol="0">
            <a:spAutoFit/>
          </a:bodyPr>
          <a:lstStyle/>
          <a:p>
            <a:pPr fontAlgn="base"/>
            <a:r>
              <a:rPr lang="en-US" sz="1800" b="1" dirty="0">
                <a:solidFill>
                  <a:schemeClr val="accent1"/>
                </a:solidFill>
                <a:hlinkClick r:id="rId3"/>
              </a:rPr>
              <a:t>Semantic web version</a:t>
            </a:r>
            <a:endParaRPr lang="en-US" sz="1800" b="1" dirty="0">
              <a:solidFill>
                <a:schemeClr val="accent1"/>
              </a:solidFill>
            </a:endParaRPr>
          </a:p>
          <a:p>
            <a:pPr fontAlgn="base"/>
            <a:r>
              <a:rPr lang="en-US" sz="1800" dirty="0"/>
              <a:t>British Museum collection data is available in the W3C open data standard, RDF, joining and relating to a growing body of linked data published around the world.</a:t>
            </a:r>
          </a:p>
        </p:txBody>
      </p:sp>
      <p:sp>
        <p:nvSpPr>
          <p:cNvPr id="3" name="TextBox 2"/>
          <p:cNvSpPr txBox="1"/>
          <p:nvPr/>
        </p:nvSpPr>
        <p:spPr>
          <a:xfrm>
            <a:off x="844617" y="2074966"/>
            <a:ext cx="6711774" cy="369332"/>
          </a:xfrm>
          <a:prstGeom prst="rect">
            <a:avLst/>
          </a:prstGeom>
          <a:noFill/>
        </p:spPr>
        <p:txBody>
          <a:bodyPr wrap="none" rtlCol="0">
            <a:spAutoFit/>
          </a:bodyPr>
          <a:lstStyle/>
          <a:p>
            <a:r>
              <a:rPr lang="en-US" sz="1800" b="1" dirty="0"/>
              <a:t>Powered by the CIDOC Conceptual Reference Model and SPARQL 1.1</a:t>
            </a:r>
            <a:endParaRPr lang="en-US" sz="1800" dirty="0"/>
          </a:p>
        </p:txBody>
      </p:sp>
      <p:pic>
        <p:nvPicPr>
          <p:cNvPr id="16386" name="Picture 2" descr="CIDOC CR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561" y="3824224"/>
            <a:ext cx="1071563" cy="94297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IDOC CRM">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6236" y="3929406"/>
            <a:ext cx="1307306" cy="535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01449" y="5115250"/>
            <a:ext cx="2212465" cy="254365"/>
          </a:xfrm>
          <a:prstGeom prst="rect">
            <a:avLst/>
          </a:prstGeom>
        </p:spPr>
        <p:txBody>
          <a:bodyPr wrap="none">
            <a:spAutoFit/>
          </a:bodyPr>
          <a:lstStyle/>
          <a:p>
            <a:r>
              <a:rPr lang="en-US" sz="1053" dirty="0">
                <a:hlinkClick r:id="rId3"/>
              </a:rPr>
              <a:t>http://collection.britishmuseum.org/</a:t>
            </a:r>
            <a:endParaRPr lang="en-US" sz="1053" dirty="0"/>
          </a:p>
        </p:txBody>
      </p:sp>
      <p:sp>
        <p:nvSpPr>
          <p:cNvPr id="5" name="Rectangle 4"/>
          <p:cNvSpPr/>
          <p:nvPr/>
        </p:nvSpPr>
        <p:spPr>
          <a:xfrm>
            <a:off x="4757891" y="5115250"/>
            <a:ext cx="2695854" cy="254365"/>
          </a:xfrm>
          <a:prstGeom prst="rect">
            <a:avLst/>
          </a:prstGeom>
        </p:spPr>
        <p:txBody>
          <a:bodyPr wrap="square">
            <a:spAutoFit/>
          </a:bodyPr>
          <a:lstStyle/>
          <a:p>
            <a:r>
              <a:rPr lang="en-US" sz="1053" dirty="0">
                <a:hlinkClick r:id="rId6"/>
              </a:rPr>
              <a:t>https://www.w3.org/standards/semanticweb</a:t>
            </a:r>
            <a:endParaRPr lang="en-US" sz="1053" dirty="0"/>
          </a:p>
        </p:txBody>
      </p:sp>
    </p:spTree>
    <p:extLst>
      <p:ext uri="{BB962C8B-B14F-4D97-AF65-F5344CB8AC3E}">
        <p14:creationId xmlns:p14="http://schemas.microsoft.com/office/powerpoint/2010/main" val="38501007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1+#ppt_w/2"/>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0" y="0"/>
            <a:ext cx="9144000" cy="7315200"/>
          </a:xfrm>
          <a:prstGeom prst="rect">
            <a:avLst/>
          </a:prstGeom>
        </p:spPr>
      </p:pic>
    </p:spTree>
    <p:extLst>
      <p:ext uri="{BB962C8B-B14F-4D97-AF65-F5344CB8AC3E}">
        <p14:creationId xmlns:p14="http://schemas.microsoft.com/office/powerpoint/2010/main" val="17403203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107254001"/>
              </p:ext>
            </p:extLst>
          </p:nvPr>
        </p:nvGraphicFramePr>
        <p:xfrm>
          <a:off x="1904348" y="1981408"/>
          <a:ext cx="1552575" cy="2638425"/>
        </p:xfrm>
        <a:graphic>
          <a:graphicData uri="http://schemas.openxmlformats.org/presentationml/2006/ole">
            <mc:AlternateContent xmlns:mc="http://schemas.openxmlformats.org/markup-compatibility/2006">
              <mc:Choice xmlns:v="urn:schemas-microsoft-com:vml" Requires="v">
                <p:oleObj spid="_x0000_s12571" name="Image" r:id="rId3" imgW="2069640" imgH="3517200" progId="Photoshop.Image.12">
                  <p:embed/>
                </p:oleObj>
              </mc:Choice>
              <mc:Fallback>
                <p:oleObj name="Image" r:id="rId3" imgW="2069640" imgH="3517200" progId="Photoshop.Image.12">
                  <p:embed/>
                  <p:pic>
                    <p:nvPicPr>
                      <p:cNvPr id="0" name=""/>
                      <p:cNvPicPr/>
                      <p:nvPr/>
                    </p:nvPicPr>
                    <p:blipFill>
                      <a:blip r:embed="rId4"/>
                      <a:stretch>
                        <a:fillRect/>
                      </a:stretch>
                    </p:blipFill>
                    <p:spPr>
                      <a:xfrm>
                        <a:off x="1904348" y="1981408"/>
                        <a:ext cx="1552575" cy="2638425"/>
                      </a:xfrm>
                      <a:prstGeom prst="rect">
                        <a:avLst/>
                      </a:prstGeom>
                    </p:spPr>
                  </p:pic>
                </p:oleObj>
              </mc:Fallback>
            </mc:AlternateContent>
          </a:graphicData>
        </a:graphic>
      </p:graphicFrame>
      <p:sp>
        <p:nvSpPr>
          <p:cNvPr id="3" name="TextBox 2"/>
          <p:cNvSpPr txBox="1"/>
          <p:nvPr/>
        </p:nvSpPr>
        <p:spPr>
          <a:xfrm>
            <a:off x="4101967" y="1093133"/>
            <a:ext cx="4129238" cy="3693319"/>
          </a:xfrm>
          <a:prstGeom prst="rect">
            <a:avLst/>
          </a:prstGeom>
          <a:noFill/>
        </p:spPr>
        <p:txBody>
          <a:bodyPr wrap="square" rtlCol="0">
            <a:spAutoFit/>
          </a:bodyPr>
          <a:lstStyle/>
          <a:p>
            <a:r>
              <a:rPr lang="en-US" sz="1800" dirty="0"/>
              <a:t>The Museum of the World is an interactive experience, featuring some of the most fascinating objects in human history. </a:t>
            </a:r>
          </a:p>
          <a:p>
            <a:endParaRPr lang="en-US" sz="1800" dirty="0"/>
          </a:p>
          <a:p>
            <a:r>
              <a:rPr lang="en-US" sz="1800" dirty="0"/>
              <a:t>Discover British Museum objects from prehistory to the present using the most advanced </a:t>
            </a:r>
            <a:r>
              <a:rPr lang="en-US" sz="1800" dirty="0" err="1"/>
              <a:t>WebGL</a:t>
            </a:r>
            <a:r>
              <a:rPr lang="en-US" sz="1800" dirty="0"/>
              <a:t> (Web Graphics Library) technology available. </a:t>
            </a:r>
          </a:p>
          <a:p>
            <a:endParaRPr lang="en-US" sz="1800" dirty="0"/>
          </a:p>
          <a:p>
            <a:r>
              <a:rPr lang="en-US" sz="1800" dirty="0"/>
              <a:t>Jump back in time, listen to curators share their insights, and connect objects across time and space.</a:t>
            </a:r>
          </a:p>
        </p:txBody>
      </p:sp>
      <p:graphicFrame>
        <p:nvGraphicFramePr>
          <p:cNvPr id="4" name="Object 3"/>
          <p:cNvGraphicFramePr>
            <a:graphicFrameLocks noChangeAspect="1"/>
          </p:cNvGraphicFramePr>
          <p:nvPr>
            <p:extLst>
              <p:ext uri="{D42A27DB-BD31-4B8C-83A1-F6EECF244321}">
                <p14:modId xmlns:p14="http://schemas.microsoft.com/office/powerpoint/2010/main" val="1630909002"/>
              </p:ext>
            </p:extLst>
          </p:nvPr>
        </p:nvGraphicFramePr>
        <p:xfrm>
          <a:off x="1904348" y="1093133"/>
          <a:ext cx="1781175" cy="581025"/>
        </p:xfrm>
        <a:graphic>
          <a:graphicData uri="http://schemas.openxmlformats.org/presentationml/2006/ole">
            <mc:AlternateContent xmlns:mc="http://schemas.openxmlformats.org/markup-compatibility/2006">
              <mc:Choice xmlns:v="urn:schemas-microsoft-com:vml" Requires="v">
                <p:oleObj spid="_x0000_s12572" name="Image" r:id="rId5" imgW="2374560" imgH="774360" progId="Photoshop.Image.12">
                  <p:embed/>
                </p:oleObj>
              </mc:Choice>
              <mc:Fallback>
                <p:oleObj name="Image" r:id="rId5" imgW="2374560" imgH="774360" progId="Photoshop.Image.12">
                  <p:embed/>
                  <p:pic>
                    <p:nvPicPr>
                      <p:cNvPr id="0" name=""/>
                      <p:cNvPicPr/>
                      <p:nvPr/>
                    </p:nvPicPr>
                    <p:blipFill>
                      <a:blip r:embed="rId6"/>
                      <a:stretch>
                        <a:fillRect/>
                      </a:stretch>
                    </p:blipFill>
                    <p:spPr>
                      <a:xfrm>
                        <a:off x="1904348" y="1093133"/>
                        <a:ext cx="1781175" cy="581025"/>
                      </a:xfrm>
                      <a:prstGeom prst="rect">
                        <a:avLst/>
                      </a:prstGeom>
                    </p:spPr>
                  </p:pic>
                </p:oleObj>
              </mc:Fallback>
            </mc:AlternateContent>
          </a:graphicData>
        </a:graphic>
      </p:graphicFrame>
    </p:spTree>
    <p:extLst>
      <p:ext uri="{BB962C8B-B14F-4D97-AF65-F5344CB8AC3E}">
        <p14:creationId xmlns:p14="http://schemas.microsoft.com/office/powerpoint/2010/main" val="27103214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9117" y="235527"/>
            <a:ext cx="6584846" cy="5267876"/>
          </a:xfrm>
          <a:prstGeom prst="rect">
            <a:avLst/>
          </a:prstGeom>
        </p:spPr>
      </p:pic>
    </p:spTree>
    <p:extLst>
      <p:ext uri="{BB962C8B-B14F-4D97-AF65-F5344CB8AC3E}">
        <p14:creationId xmlns:p14="http://schemas.microsoft.com/office/powerpoint/2010/main" val="806936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75" y="501650"/>
            <a:ext cx="7334250" cy="4724400"/>
          </a:xfrm>
          <a:prstGeom prst="rect">
            <a:avLst/>
          </a:prstGeom>
        </p:spPr>
      </p:pic>
    </p:spTree>
    <p:extLst>
      <p:ext uri="{BB962C8B-B14F-4D97-AF65-F5344CB8AC3E}">
        <p14:creationId xmlns:p14="http://schemas.microsoft.com/office/powerpoint/2010/main" val="8366766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1349434" y="324798"/>
            <a:ext cx="6328611" cy="5062889"/>
          </a:xfrm>
          <a:prstGeom prst="rect">
            <a:avLst/>
          </a:prstGeom>
          <a:ln>
            <a:solidFill>
              <a:schemeClr val="tx2"/>
            </a:solidFill>
          </a:ln>
        </p:spPr>
      </p:pic>
    </p:spTree>
    <p:extLst>
      <p:ext uri="{BB962C8B-B14F-4D97-AF65-F5344CB8AC3E}">
        <p14:creationId xmlns:p14="http://schemas.microsoft.com/office/powerpoint/2010/main" val="959025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292" y="2530332"/>
            <a:ext cx="3333348" cy="369332"/>
          </a:xfrm>
          <a:prstGeom prst="rect">
            <a:avLst/>
          </a:prstGeom>
          <a:noFill/>
        </p:spPr>
        <p:txBody>
          <a:bodyPr wrap="none" rtlCol="0">
            <a:spAutoFit/>
          </a:bodyPr>
          <a:lstStyle/>
          <a:p>
            <a:r>
              <a:rPr lang="en-US" sz="1800" b="1" dirty="0">
                <a:solidFill>
                  <a:schemeClr val="accent1"/>
                </a:solidFill>
              </a:rPr>
              <a:t>Performing the (Digital) Museum</a:t>
            </a:r>
          </a:p>
        </p:txBody>
      </p:sp>
    </p:spTree>
    <p:extLst>
      <p:ext uri="{BB962C8B-B14F-4D97-AF65-F5344CB8AC3E}">
        <p14:creationId xmlns:p14="http://schemas.microsoft.com/office/powerpoint/2010/main" val="12834435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1034391" y="113225"/>
            <a:ext cx="6866272" cy="5493017"/>
          </a:xfrm>
          <a:prstGeom prst="rect">
            <a:avLst/>
          </a:prstGeom>
          <a:ln>
            <a:solidFill>
              <a:schemeClr val="accent4"/>
            </a:solidFill>
          </a:ln>
        </p:spPr>
      </p:pic>
    </p:spTree>
    <p:extLst>
      <p:ext uri="{BB962C8B-B14F-4D97-AF65-F5344CB8AC3E}">
        <p14:creationId xmlns:p14="http://schemas.microsoft.com/office/powerpoint/2010/main" val="31588449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196" y="601765"/>
            <a:ext cx="2201779" cy="2966799"/>
          </a:xfrm>
          <a:prstGeom prst="rect">
            <a:avLst/>
          </a:prstGeom>
          <a:ln>
            <a:solidFill>
              <a:schemeClr val="accent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616" y="594547"/>
            <a:ext cx="2312723" cy="2974018"/>
          </a:xfrm>
          <a:prstGeom prst="rect">
            <a:avLst/>
          </a:prstGeom>
          <a:ln>
            <a:solidFill>
              <a:schemeClr val="accent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05439"/>
            <a:ext cx="2213005" cy="2845787"/>
          </a:xfrm>
          <a:prstGeom prst="rect">
            <a:avLst/>
          </a:prstGeom>
          <a:ln>
            <a:solidFill>
              <a:schemeClr val="accent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7526" y="2319876"/>
            <a:ext cx="2201779" cy="2831350"/>
          </a:xfrm>
          <a:prstGeom prst="rect">
            <a:avLst/>
          </a:prstGeom>
          <a:ln>
            <a:solidFill>
              <a:schemeClr val="accent1"/>
            </a:solidFill>
          </a:ln>
        </p:spPr>
      </p:pic>
      <p:sp>
        <p:nvSpPr>
          <p:cNvPr id="12" name="Oval 11"/>
          <p:cNvSpPr/>
          <p:nvPr/>
        </p:nvSpPr>
        <p:spPr>
          <a:xfrm>
            <a:off x="7543800" y="3801377"/>
            <a:ext cx="1316735" cy="122268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n/>
                <a:solidFill>
                  <a:schemeClr val="accent1"/>
                </a:solidFill>
                <a:effectLst>
                  <a:outerShdw blurRad="38100" dist="38100" dir="2700000" algn="tl">
                    <a:srgbClr val="000000">
                      <a:alpha val="43137"/>
                    </a:srgbClr>
                  </a:outerShdw>
                </a:effectLst>
              </a:rPr>
              <a:t>Museum </a:t>
            </a:r>
            <a:br>
              <a:rPr lang="en-US" sz="1500" b="1" dirty="0">
                <a:ln/>
                <a:solidFill>
                  <a:schemeClr val="accent1"/>
                </a:solidFill>
                <a:effectLst>
                  <a:outerShdw blurRad="38100" dist="38100" dir="2700000" algn="tl">
                    <a:srgbClr val="000000">
                      <a:alpha val="43137"/>
                    </a:srgbClr>
                  </a:outerShdw>
                </a:effectLst>
              </a:rPr>
            </a:br>
            <a:r>
              <a:rPr lang="en-US" sz="1500" b="1" dirty="0">
                <a:ln/>
                <a:solidFill>
                  <a:schemeClr val="accent1"/>
                </a:solidFill>
                <a:effectLst>
                  <a:outerShdw blurRad="38100" dist="38100" dir="2700000" algn="tl">
                    <a:srgbClr val="000000">
                      <a:alpha val="43137"/>
                    </a:srgbClr>
                  </a:outerShdw>
                </a:effectLst>
              </a:rPr>
              <a:t>Apps</a:t>
            </a:r>
          </a:p>
        </p:txBody>
      </p:sp>
    </p:spTree>
    <p:extLst>
      <p:ext uri="{BB962C8B-B14F-4D97-AF65-F5344CB8AC3E}">
        <p14:creationId xmlns:p14="http://schemas.microsoft.com/office/powerpoint/2010/main" val="148071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26"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80">
                                          <p:stCondLst>
                                            <p:cond delay="0"/>
                                          </p:stCondLst>
                                        </p:cTn>
                                        <p:tgtEl>
                                          <p:spTgt spid="12"/>
                                        </p:tgtEl>
                                      </p:cBhvr>
                                    </p:animEffect>
                                    <p:anim calcmode="lin" valueType="num">
                                      <p:cBhvr>
                                        <p:cTn id="1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3" dur="26">
                                          <p:stCondLst>
                                            <p:cond delay="650"/>
                                          </p:stCondLst>
                                        </p:cTn>
                                        <p:tgtEl>
                                          <p:spTgt spid="12"/>
                                        </p:tgtEl>
                                      </p:cBhvr>
                                      <p:to x="100000" y="60000"/>
                                    </p:animScale>
                                    <p:animScale>
                                      <p:cBhvr>
                                        <p:cTn id="24" dur="166" decel="50000">
                                          <p:stCondLst>
                                            <p:cond delay="676"/>
                                          </p:stCondLst>
                                        </p:cTn>
                                        <p:tgtEl>
                                          <p:spTgt spid="12"/>
                                        </p:tgtEl>
                                      </p:cBhvr>
                                      <p:to x="100000" y="100000"/>
                                    </p:animScale>
                                    <p:animScale>
                                      <p:cBhvr>
                                        <p:cTn id="25" dur="26">
                                          <p:stCondLst>
                                            <p:cond delay="1312"/>
                                          </p:stCondLst>
                                        </p:cTn>
                                        <p:tgtEl>
                                          <p:spTgt spid="12"/>
                                        </p:tgtEl>
                                      </p:cBhvr>
                                      <p:to x="100000" y="80000"/>
                                    </p:animScale>
                                    <p:animScale>
                                      <p:cBhvr>
                                        <p:cTn id="26" dur="166" decel="50000">
                                          <p:stCondLst>
                                            <p:cond delay="1338"/>
                                          </p:stCondLst>
                                        </p:cTn>
                                        <p:tgtEl>
                                          <p:spTgt spid="12"/>
                                        </p:tgtEl>
                                      </p:cBhvr>
                                      <p:to x="100000" y="100000"/>
                                    </p:animScale>
                                    <p:animScale>
                                      <p:cBhvr>
                                        <p:cTn id="27" dur="26">
                                          <p:stCondLst>
                                            <p:cond delay="1642"/>
                                          </p:stCondLst>
                                        </p:cTn>
                                        <p:tgtEl>
                                          <p:spTgt spid="12"/>
                                        </p:tgtEl>
                                      </p:cBhvr>
                                      <p:to x="100000" y="90000"/>
                                    </p:animScale>
                                    <p:animScale>
                                      <p:cBhvr>
                                        <p:cTn id="28" dur="166" decel="50000">
                                          <p:stCondLst>
                                            <p:cond delay="1668"/>
                                          </p:stCondLst>
                                        </p:cTn>
                                        <p:tgtEl>
                                          <p:spTgt spid="12"/>
                                        </p:tgtEl>
                                      </p:cBhvr>
                                      <p:to x="100000" y="100000"/>
                                    </p:animScale>
                                    <p:animScale>
                                      <p:cBhvr>
                                        <p:cTn id="29" dur="26">
                                          <p:stCondLst>
                                            <p:cond delay="1808"/>
                                          </p:stCondLst>
                                        </p:cTn>
                                        <p:tgtEl>
                                          <p:spTgt spid="12"/>
                                        </p:tgtEl>
                                      </p:cBhvr>
                                      <p:to x="100000" y="95000"/>
                                    </p:animScale>
                                    <p:animScale>
                                      <p:cBhvr>
                                        <p:cTn id="3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78429" y="2574622"/>
            <a:ext cx="4584909" cy="415498"/>
          </a:xfrm>
          <a:prstGeom prst="rect">
            <a:avLst/>
          </a:prstGeom>
        </p:spPr>
        <p:txBody>
          <a:bodyPr wrap="none">
            <a:spAutoFit/>
          </a:bodyPr>
          <a:lstStyle/>
          <a:p>
            <a:r>
              <a:rPr lang="en-US" sz="2100" dirty="0">
                <a:latin typeface="Helvetica Neue"/>
              </a:rPr>
              <a:t>Natural History | Jurassic technology</a:t>
            </a:r>
          </a:p>
        </p:txBody>
      </p:sp>
    </p:spTree>
    <p:extLst>
      <p:ext uri="{BB962C8B-B14F-4D97-AF65-F5344CB8AC3E}">
        <p14:creationId xmlns:p14="http://schemas.microsoft.com/office/powerpoint/2010/main" val="42419751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ncsjoelwright.files.wordpress.com/2012/04/new-nhm-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945" y="1202950"/>
            <a:ext cx="5322094" cy="2871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5069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1038.r38.cf3.rackcdn.com/group1/building6528/media/london_natural_history_museum_panoram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5802" cy="41875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rId4"/>
          </p:cNvPr>
          <p:cNvSpPr txBox="1"/>
          <p:nvPr/>
        </p:nvSpPr>
        <p:spPr>
          <a:xfrm>
            <a:off x="472623" y="4604013"/>
            <a:ext cx="8468803" cy="769441"/>
          </a:xfrm>
          <a:prstGeom prst="rect">
            <a:avLst/>
          </a:prstGeom>
          <a:noFill/>
        </p:spPr>
        <p:txBody>
          <a:bodyPr wrap="square" rtlCol="0">
            <a:spAutoFit/>
          </a:bodyPr>
          <a:lstStyle/>
          <a:p>
            <a:pPr algn="ctr"/>
            <a:r>
              <a:rPr lang="en-US" sz="1100" dirty="0"/>
              <a:t>Front view of the Natural History Museum in London, UK. </a:t>
            </a:r>
            <a:br>
              <a:rPr lang="en-US" sz="1100" dirty="0"/>
            </a:br>
            <a:r>
              <a:rPr lang="en-US" sz="1100" dirty="0"/>
              <a:t>This panorama image was composed of 12 individual images and </a:t>
            </a:r>
            <a:r>
              <a:rPr lang="en-US" sz="1100" dirty="0" err="1"/>
              <a:t>stiched</a:t>
            </a:r>
            <a:r>
              <a:rPr lang="en-US" sz="1100" dirty="0"/>
              <a:t> using the </a:t>
            </a:r>
            <a:r>
              <a:rPr lang="en-US" sz="1100" dirty="0" err="1"/>
              <a:t>nona</a:t>
            </a:r>
            <a:r>
              <a:rPr lang="en-US" sz="1100" dirty="0"/>
              <a:t> engine with </a:t>
            </a:r>
            <a:r>
              <a:rPr lang="en-US" sz="1100" dirty="0" err="1"/>
              <a:t>Hugin</a:t>
            </a:r>
            <a:r>
              <a:rPr lang="en-US" sz="1100" dirty="0"/>
              <a:t>. Some of the sky was recreated during post processing with The Gimp to create a </a:t>
            </a:r>
            <a:r>
              <a:rPr lang="en-US" sz="1100" dirty="0" err="1"/>
              <a:t>rectanglar</a:t>
            </a:r>
            <a:r>
              <a:rPr lang="en-US" sz="1100" dirty="0"/>
              <a:t> image. </a:t>
            </a:r>
            <a:br>
              <a:rPr lang="en-US" sz="1100" dirty="0"/>
            </a:br>
            <a:r>
              <a:rPr lang="en-US" sz="1100" dirty="0"/>
              <a:t>Author, </a:t>
            </a:r>
            <a:r>
              <a:rPr lang="en-US" sz="1100" dirty="0" err="1"/>
              <a:t>StephantomWikipedia:GLAM</a:t>
            </a:r>
            <a:r>
              <a:rPr lang="en-US" sz="1100" dirty="0"/>
              <a:t>/Natural History Museum and Science Museum</a:t>
            </a:r>
          </a:p>
        </p:txBody>
      </p:sp>
    </p:spTree>
    <p:extLst>
      <p:ext uri="{BB962C8B-B14F-4D97-AF65-F5344CB8AC3E}">
        <p14:creationId xmlns:p14="http://schemas.microsoft.com/office/powerpoint/2010/main" val="11712944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log.boundaryspace.com/wp-content/uploads/Natural-History-Museum-Architectu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99" y="-818749"/>
            <a:ext cx="9225815" cy="69214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3255" y="394033"/>
            <a:ext cx="1205564" cy="300082"/>
          </a:xfrm>
          <a:prstGeom prst="rect">
            <a:avLst/>
          </a:prstGeom>
          <a:noFill/>
        </p:spPr>
        <p:txBody>
          <a:bodyPr wrap="square" rtlCol="0">
            <a:spAutoFit/>
          </a:bodyPr>
          <a:lstStyle/>
          <a:p>
            <a:r>
              <a:rPr lang="en-US" sz="675" dirty="0">
                <a:solidFill>
                  <a:schemeClr val="bg1"/>
                </a:solidFill>
              </a:rPr>
              <a:t>Copyright © 2011 – 2016 </a:t>
            </a:r>
            <a:br>
              <a:rPr lang="en-US" sz="675" dirty="0">
                <a:solidFill>
                  <a:schemeClr val="bg1"/>
                </a:solidFill>
              </a:rPr>
            </a:br>
            <a:r>
              <a:rPr lang="en-US" sz="675" u="sng" dirty="0">
                <a:solidFill>
                  <a:schemeClr val="bg1"/>
                </a:solidFill>
                <a:hlinkClick r:id="rId4"/>
              </a:rPr>
              <a:t>Boundary Space Ltd</a:t>
            </a:r>
            <a:endParaRPr lang="en-US" sz="675" dirty="0">
              <a:solidFill>
                <a:schemeClr val="bg1"/>
              </a:solidFill>
            </a:endParaRPr>
          </a:p>
        </p:txBody>
      </p:sp>
    </p:spTree>
    <p:extLst>
      <p:ext uri="{BB962C8B-B14F-4D97-AF65-F5344CB8AC3E}">
        <p14:creationId xmlns:p14="http://schemas.microsoft.com/office/powerpoint/2010/main" val="21111497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5626" y="0"/>
            <a:ext cx="7619999" cy="5715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20" y="0"/>
            <a:ext cx="4469382" cy="25140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14028"/>
            <a:ext cx="4267962" cy="3200972"/>
          </a:xfrm>
          <a:prstGeom prst="rect">
            <a:avLst/>
          </a:prstGeom>
        </p:spPr>
      </p:pic>
    </p:spTree>
    <p:extLst>
      <p:ext uri="{BB962C8B-B14F-4D97-AF65-F5344CB8AC3E}">
        <p14:creationId xmlns:p14="http://schemas.microsoft.com/office/powerpoint/2010/main" val="3479956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5707" y="301792"/>
            <a:ext cx="6568672" cy="5254937"/>
          </a:xfrm>
          <a:prstGeom prst="rect">
            <a:avLst/>
          </a:prstGeom>
          <a:ln>
            <a:solidFill>
              <a:srgbClr val="BF4924"/>
            </a:solidFill>
          </a:ln>
        </p:spPr>
      </p:pic>
    </p:spTree>
    <p:extLst>
      <p:ext uri="{BB962C8B-B14F-4D97-AF65-F5344CB8AC3E}">
        <p14:creationId xmlns:p14="http://schemas.microsoft.com/office/powerpoint/2010/main" val="1566441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load.wikimedia.org/wikipedia/commons/0/08/Tate_modern_london_2001_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013" y="0"/>
            <a:ext cx="10503013"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1726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529" y="285750"/>
            <a:ext cx="6590900" cy="5272719"/>
          </a:xfrm>
          <a:prstGeom prst="rect">
            <a:avLst/>
          </a:prstGeom>
          <a:solidFill>
            <a:schemeClr val="accent6">
              <a:lumMod val="75000"/>
            </a:schemeClr>
          </a:solidFill>
          <a:ln>
            <a:solidFill>
              <a:schemeClr val="accent6">
                <a:lumMod val="75000"/>
              </a:schemeClr>
            </a:solidFill>
          </a:ln>
        </p:spPr>
      </p:pic>
    </p:spTree>
    <p:extLst>
      <p:ext uri="{BB962C8B-B14F-4D97-AF65-F5344CB8AC3E}">
        <p14:creationId xmlns:p14="http://schemas.microsoft.com/office/powerpoint/2010/main" val="37926906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7853" y="471674"/>
            <a:ext cx="6136106" cy="4908884"/>
          </a:xfrm>
          <a:prstGeom prst="rect">
            <a:avLst/>
          </a:prstGeom>
          <a:ln>
            <a:solidFill>
              <a:schemeClr val="accent6">
                <a:lumMod val="75000"/>
              </a:schemeClr>
            </a:solidFill>
          </a:ln>
        </p:spPr>
      </p:pic>
    </p:spTree>
    <p:extLst>
      <p:ext uri="{BB962C8B-B14F-4D97-AF65-F5344CB8AC3E}">
        <p14:creationId xmlns:p14="http://schemas.microsoft.com/office/powerpoint/2010/main" val="15639213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7843" y="366176"/>
            <a:ext cx="6346162" cy="5076929"/>
          </a:xfrm>
          <a:prstGeom prst="rect">
            <a:avLst/>
          </a:prstGeom>
          <a:ln>
            <a:solidFill>
              <a:schemeClr val="accent6">
                <a:lumMod val="75000"/>
              </a:schemeClr>
            </a:solidFill>
          </a:ln>
        </p:spPr>
      </p:pic>
    </p:spTree>
    <p:extLst>
      <p:ext uri="{BB962C8B-B14F-4D97-AF65-F5344CB8AC3E}">
        <p14:creationId xmlns:p14="http://schemas.microsoft.com/office/powerpoint/2010/main" val="25972083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1097006" y="225498"/>
            <a:ext cx="6861877" cy="5489502"/>
          </a:xfrm>
          <a:prstGeom prst="rect">
            <a:avLst/>
          </a:prstGeom>
          <a:ln>
            <a:solidFill>
              <a:srgbClr val="C63E59"/>
            </a:solidFill>
          </a:ln>
        </p:spPr>
      </p:pic>
    </p:spTree>
    <p:extLst>
      <p:ext uri="{BB962C8B-B14F-4D97-AF65-F5344CB8AC3E}">
        <p14:creationId xmlns:p14="http://schemas.microsoft.com/office/powerpoint/2010/main" val="36206352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0613" y="3957593"/>
            <a:ext cx="7047969" cy="1408078"/>
          </a:xfrm>
          <a:prstGeom prst="rect">
            <a:avLst/>
          </a:prstGeom>
          <a:noFill/>
        </p:spPr>
        <p:txBody>
          <a:bodyPr wrap="square" rtlCol="0">
            <a:spAutoFit/>
          </a:bodyPr>
          <a:lstStyle/>
          <a:p>
            <a:pPr algn="ctr"/>
            <a:r>
              <a:rPr lang="en-US" sz="1200" b="1" dirty="0">
                <a:hlinkClick r:id="rId2"/>
              </a:rPr>
              <a:t>Take part </a:t>
            </a:r>
          </a:p>
          <a:p>
            <a:pPr algn="ctr"/>
            <a:endParaRPr lang="en-US" sz="825" dirty="0">
              <a:hlinkClick r:id="rId2"/>
            </a:endParaRPr>
          </a:p>
          <a:p>
            <a:pPr algn="ctr"/>
            <a:r>
              <a:rPr lang="en-US" sz="825" dirty="0">
                <a:hlinkClick r:id="rId2"/>
              </a:rPr>
              <a:t>Citizen science</a:t>
            </a:r>
            <a:endParaRPr lang="en-US" sz="825" dirty="0"/>
          </a:p>
          <a:p>
            <a:pPr algn="ctr"/>
            <a:r>
              <a:rPr lang="en-US" sz="825" dirty="0">
                <a:hlinkClick r:id="rId3"/>
              </a:rPr>
              <a:t>Identify nature</a:t>
            </a:r>
            <a:endParaRPr lang="en-US" sz="825" dirty="0"/>
          </a:p>
          <a:p>
            <a:pPr algn="ctr"/>
            <a:r>
              <a:rPr lang="en-US" sz="825" dirty="0">
                <a:hlinkClick r:id="rId4"/>
              </a:rPr>
              <a:t>Centre for UK Biodiversity</a:t>
            </a:r>
            <a:endParaRPr lang="en-US" sz="825" dirty="0"/>
          </a:p>
          <a:p>
            <a:pPr algn="ctr"/>
            <a:r>
              <a:rPr lang="en-US" sz="825" dirty="0">
                <a:hlinkClick r:id="rId5"/>
              </a:rPr>
              <a:t>Volunteer</a:t>
            </a:r>
            <a:endParaRPr lang="en-US" sz="825" dirty="0"/>
          </a:p>
          <a:p>
            <a:pPr algn="ctr"/>
            <a:r>
              <a:rPr lang="en-US" sz="825" dirty="0">
                <a:hlinkClick r:id="rId6"/>
              </a:rPr>
              <a:t>Training</a:t>
            </a:r>
            <a:endParaRPr lang="en-US" sz="825" dirty="0"/>
          </a:p>
          <a:p>
            <a:pPr algn="ctr"/>
            <a:r>
              <a:rPr lang="en-US" sz="825" dirty="0">
                <a:hlinkClick r:id="rId7"/>
              </a:rPr>
              <a:t>Wildlife Photographer of the Year Competition</a:t>
            </a:r>
            <a:endParaRPr lang="en-US" sz="825" dirty="0"/>
          </a:p>
          <a:p>
            <a:pPr algn="ctr"/>
            <a:endParaRPr lang="en-US" sz="825" dirty="0"/>
          </a:p>
          <a:p>
            <a:pPr algn="ctr"/>
            <a:r>
              <a:rPr lang="en-US" sz="750" dirty="0">
                <a:hlinkClick r:id="rId8"/>
              </a:rPr>
              <a:t>http://www.nhm.ac.uk/our-science.html#sthash.ULT7ws4U.dpuf</a:t>
            </a:r>
            <a:endParaRPr lang="en-US" sz="750" dirty="0"/>
          </a:p>
        </p:txBody>
      </p:sp>
      <p:pic>
        <p:nvPicPr>
          <p:cNvPr id="1026" name="Picture 2" descr="The Museum's grand Hintze Hall">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3548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5733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99310" y="216479"/>
            <a:ext cx="6645223" cy="5316178"/>
          </a:xfrm>
          <a:prstGeom prst="rect">
            <a:avLst/>
          </a:prstGeom>
          <a:ln>
            <a:solidFill>
              <a:srgbClr val="BF4924"/>
            </a:solidFill>
          </a:ln>
        </p:spPr>
      </p:pic>
    </p:spTree>
    <p:extLst>
      <p:ext uri="{BB962C8B-B14F-4D97-AF65-F5344CB8AC3E}">
        <p14:creationId xmlns:p14="http://schemas.microsoft.com/office/powerpoint/2010/main" val="16119886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2.gstatic.com/images?q=tbn:ANd9GcThA79RazatRtoibVQTm1n62EpiO7dtkTGIiHu6yC3qvmm2N6fxB7nH5I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52" y="1050913"/>
            <a:ext cx="2114550" cy="122158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ttps://encrypted-tbn0.gstatic.com/images?q=tbn:ANd9GcR7BySA-6gUC9ILFNEedy9i0jWnAL1l83Nz5MJsMIuJljNQLC-rwLH3Mos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52" y="3252251"/>
            <a:ext cx="2114550" cy="12215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2.gstatic.com/images?q=tbn:ANd9GcRCArCRnVt7H-EdFY9pl1uQFfGGX-x1ecqo5hpG4xmQaYM2EE6OWRa6Jlgl">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5179" y="1032894"/>
            <a:ext cx="2114550" cy="12215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0.gstatic.com/images?q=tbn:ANd9GcTD-yG8PJT-o3DhgJOwD6MhCsci_cx6EgFqLDvT2wBBltB7gk-kdhpQ_wN6">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0006" y="1044770"/>
            <a:ext cx="2314575" cy="120970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s://encrypted-tbn3.gstatic.com/images?q=tbn:ANd9GcTtwBXqBvaXu80g0sTDwXqviCHfRto1wZ9TkIxGTvrXkZZggotLu6L1a5M">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91790" y="7885871"/>
            <a:ext cx="2621756" cy="97869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238411" y="2272491"/>
            <a:ext cx="840295" cy="253916"/>
          </a:xfrm>
          <a:prstGeom prst="rect">
            <a:avLst/>
          </a:prstGeom>
          <a:noFill/>
        </p:spPr>
        <p:txBody>
          <a:bodyPr wrap="none" rtlCol="0">
            <a:spAutoFit/>
          </a:bodyPr>
          <a:lstStyle/>
          <a:p>
            <a:r>
              <a:rPr lang="en-US" sz="1050" dirty="0">
                <a:hlinkClick r:id="rId2"/>
              </a:rPr>
              <a:t>Visitors App</a:t>
            </a:r>
            <a:endParaRPr lang="en-US" sz="1050" dirty="0"/>
          </a:p>
        </p:txBody>
      </p:sp>
      <p:sp>
        <p:nvSpPr>
          <p:cNvPr id="17" name="TextBox 16"/>
          <p:cNvSpPr txBox="1"/>
          <p:nvPr/>
        </p:nvSpPr>
        <p:spPr>
          <a:xfrm>
            <a:off x="1324909" y="4605925"/>
            <a:ext cx="671979" cy="253916"/>
          </a:xfrm>
          <a:prstGeom prst="rect">
            <a:avLst/>
          </a:prstGeom>
          <a:noFill/>
        </p:spPr>
        <p:txBody>
          <a:bodyPr wrap="none" rtlCol="0">
            <a:spAutoFit/>
          </a:bodyPr>
          <a:lstStyle/>
          <a:p>
            <a:r>
              <a:rPr lang="en-US" sz="1050" dirty="0" err="1">
                <a:hlinkClick r:id="rId12"/>
              </a:rPr>
              <a:t>Leafsnap</a:t>
            </a:r>
            <a:endParaRPr lang="en-US" sz="1050" dirty="0"/>
          </a:p>
        </p:txBody>
      </p:sp>
      <p:sp>
        <p:nvSpPr>
          <p:cNvPr id="18" name="TextBox 17"/>
          <p:cNvSpPr txBox="1"/>
          <p:nvPr/>
        </p:nvSpPr>
        <p:spPr>
          <a:xfrm>
            <a:off x="4103788" y="2295577"/>
            <a:ext cx="845103" cy="253916"/>
          </a:xfrm>
          <a:prstGeom prst="rect">
            <a:avLst/>
          </a:prstGeom>
          <a:noFill/>
        </p:spPr>
        <p:txBody>
          <a:bodyPr wrap="none" rtlCol="0">
            <a:spAutoFit/>
          </a:bodyPr>
          <a:lstStyle/>
          <a:p>
            <a:r>
              <a:rPr lang="en-US" sz="1050" dirty="0">
                <a:hlinkClick r:id="rId13"/>
              </a:rPr>
              <a:t>Deep Sea ID</a:t>
            </a:r>
            <a:endParaRPr lang="en-US" sz="1050" dirty="0"/>
          </a:p>
        </p:txBody>
      </p:sp>
      <p:sp>
        <p:nvSpPr>
          <p:cNvPr id="19" name="TextBox 18"/>
          <p:cNvSpPr txBox="1"/>
          <p:nvPr/>
        </p:nvSpPr>
        <p:spPr>
          <a:xfrm>
            <a:off x="4241104" y="3586043"/>
            <a:ext cx="184731" cy="254365"/>
          </a:xfrm>
          <a:prstGeom prst="rect">
            <a:avLst/>
          </a:prstGeom>
          <a:noFill/>
        </p:spPr>
        <p:txBody>
          <a:bodyPr wrap="none" rtlCol="0">
            <a:spAutoFit/>
          </a:bodyPr>
          <a:lstStyle/>
          <a:p>
            <a:endParaRPr lang="en-US" sz="1053" dirty="0"/>
          </a:p>
        </p:txBody>
      </p:sp>
      <p:sp>
        <p:nvSpPr>
          <p:cNvPr id="20" name="TextBox 19"/>
          <p:cNvSpPr txBox="1"/>
          <p:nvPr/>
        </p:nvSpPr>
        <p:spPr>
          <a:xfrm>
            <a:off x="6845493" y="2266867"/>
            <a:ext cx="1107996" cy="230832"/>
          </a:xfrm>
          <a:prstGeom prst="rect">
            <a:avLst/>
          </a:prstGeom>
          <a:noFill/>
        </p:spPr>
        <p:txBody>
          <a:bodyPr wrap="none" rtlCol="0">
            <a:spAutoFit/>
          </a:bodyPr>
          <a:lstStyle/>
          <a:p>
            <a:r>
              <a:rPr lang="en-US" sz="900" dirty="0">
                <a:hlinkClick r:id="rId8"/>
              </a:rPr>
              <a:t>Tree </a:t>
            </a:r>
            <a:r>
              <a:rPr lang="en-US" sz="900" dirty="0" err="1">
                <a:hlinkClick r:id="rId8"/>
              </a:rPr>
              <a:t>indentification</a:t>
            </a:r>
            <a:endParaRPr lang="en-US" sz="900" dirty="0"/>
          </a:p>
        </p:txBody>
      </p:sp>
      <p:pic>
        <p:nvPicPr>
          <p:cNvPr id="21" name="Picture 20"/>
          <p:cNvPicPr>
            <a:picLocks noChangeAspect="1"/>
          </p:cNvPicPr>
          <p:nvPr/>
        </p:nvPicPr>
        <p:blipFill>
          <a:blip r:embed="rId14"/>
          <a:stretch>
            <a:fillRect/>
          </a:stretch>
        </p:blipFill>
        <p:spPr>
          <a:xfrm>
            <a:off x="3460837" y="2742805"/>
            <a:ext cx="2550629" cy="2254044"/>
          </a:xfrm>
          <a:prstGeom prst="rect">
            <a:avLst/>
          </a:prstGeom>
        </p:spPr>
      </p:pic>
      <p:sp>
        <p:nvSpPr>
          <p:cNvPr id="22" name="TextBox 21"/>
          <p:cNvSpPr txBox="1"/>
          <p:nvPr/>
        </p:nvSpPr>
        <p:spPr>
          <a:xfrm>
            <a:off x="4262261" y="5014265"/>
            <a:ext cx="726481" cy="253916"/>
          </a:xfrm>
          <a:prstGeom prst="rect">
            <a:avLst/>
          </a:prstGeom>
          <a:noFill/>
        </p:spPr>
        <p:txBody>
          <a:bodyPr wrap="none" rtlCol="0">
            <a:spAutoFit/>
          </a:bodyPr>
          <a:lstStyle/>
          <a:p>
            <a:r>
              <a:rPr lang="en-US" sz="1050" dirty="0">
                <a:hlinkClick r:id="rId15"/>
              </a:rPr>
              <a:t>Dinosaurs</a:t>
            </a:r>
            <a:endParaRPr lang="en-US" sz="1050" dirty="0"/>
          </a:p>
        </p:txBody>
      </p:sp>
      <p:sp>
        <p:nvSpPr>
          <p:cNvPr id="15" name="Oval 14"/>
          <p:cNvSpPr/>
          <p:nvPr/>
        </p:nvSpPr>
        <p:spPr>
          <a:xfrm>
            <a:off x="6607401" y="3252251"/>
            <a:ext cx="1367703" cy="127001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n/>
                <a:solidFill>
                  <a:schemeClr val="accent1"/>
                </a:solidFill>
                <a:effectLst>
                  <a:outerShdw blurRad="38100" dist="38100" dir="2700000" algn="tl">
                    <a:srgbClr val="000000">
                      <a:alpha val="43137"/>
                    </a:srgbClr>
                  </a:outerShdw>
                </a:effectLst>
              </a:rPr>
              <a:t>Museum </a:t>
            </a:r>
            <a:br>
              <a:rPr lang="en-US" sz="1500" dirty="0">
                <a:ln/>
                <a:solidFill>
                  <a:schemeClr val="accent1"/>
                </a:solidFill>
                <a:effectLst>
                  <a:outerShdw blurRad="38100" dist="38100" dir="2700000" algn="tl">
                    <a:srgbClr val="000000">
                      <a:alpha val="43137"/>
                    </a:srgbClr>
                  </a:outerShdw>
                </a:effectLst>
              </a:rPr>
            </a:br>
            <a:r>
              <a:rPr lang="en-US" sz="1500" dirty="0">
                <a:ln/>
                <a:solidFill>
                  <a:schemeClr val="accent1"/>
                </a:solidFill>
                <a:effectLst>
                  <a:outerShdw blurRad="38100" dist="38100" dir="2700000" algn="tl">
                    <a:srgbClr val="000000">
                      <a:alpha val="43137"/>
                    </a:srgbClr>
                  </a:outerShdw>
                </a:effectLst>
              </a:rPr>
              <a:t>Apps</a:t>
            </a:r>
          </a:p>
        </p:txBody>
      </p:sp>
    </p:spTree>
    <p:extLst>
      <p:ext uri="{BB962C8B-B14F-4D97-AF65-F5344CB8AC3E}">
        <p14:creationId xmlns:p14="http://schemas.microsoft.com/office/powerpoint/2010/main" val="8234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012" y="1421631"/>
            <a:ext cx="3429000" cy="2571750"/>
          </a:xfrm>
          <a:prstGeom prst="rect">
            <a:avLst/>
          </a:prstGeom>
        </p:spPr>
      </p:pic>
      <p:pic>
        <p:nvPicPr>
          <p:cNvPr id="3" name="Picture 6" descr="http://www.mjt.org/images/hometrn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1" y="1085175"/>
            <a:ext cx="1895939" cy="291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5542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rippyfood.com/wp-content/gallery/museum-of-jurassic-technology/2010-04-15-museum-of-jurassic-technology-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0"/>
            <a:ext cx="3744006"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98979" y="4748905"/>
            <a:ext cx="2263761" cy="254365"/>
          </a:xfrm>
          <a:prstGeom prst="rect">
            <a:avLst/>
          </a:prstGeom>
        </p:spPr>
        <p:txBody>
          <a:bodyPr wrap="none">
            <a:spAutoFit/>
          </a:bodyPr>
          <a:lstStyle/>
          <a:p>
            <a:pPr fontAlgn="base"/>
            <a:r>
              <a:rPr lang="en-US" sz="1053" b="1" dirty="0">
                <a:solidFill>
                  <a:srgbClr val="000000"/>
                </a:solidFill>
                <a:latin typeface="Helvetica Neue"/>
              </a:rPr>
              <a:t>Museum of Jurassic Technology</a:t>
            </a:r>
          </a:p>
        </p:txBody>
      </p:sp>
      <p:sp>
        <p:nvSpPr>
          <p:cNvPr id="3" name="TextBox 2"/>
          <p:cNvSpPr txBox="1"/>
          <p:nvPr/>
        </p:nvSpPr>
        <p:spPr>
          <a:xfrm>
            <a:off x="3998979" y="5137071"/>
            <a:ext cx="1999265" cy="254365"/>
          </a:xfrm>
          <a:prstGeom prst="rect">
            <a:avLst/>
          </a:prstGeom>
          <a:noFill/>
        </p:spPr>
        <p:txBody>
          <a:bodyPr wrap="none" rtlCol="0">
            <a:spAutoFit/>
          </a:bodyPr>
          <a:lstStyle/>
          <a:p>
            <a:r>
              <a:rPr lang="en-US" sz="1053" dirty="0">
                <a:hlinkClick r:id="rId3"/>
              </a:rPr>
              <a:t>Trippy Food</a:t>
            </a:r>
            <a:r>
              <a:rPr lang="en-US" sz="1053" dirty="0"/>
              <a:t> blog on the Museum</a:t>
            </a:r>
          </a:p>
        </p:txBody>
      </p:sp>
    </p:spTree>
    <p:extLst>
      <p:ext uri="{BB962C8B-B14F-4D97-AF65-F5344CB8AC3E}">
        <p14:creationId xmlns:p14="http://schemas.microsoft.com/office/powerpoint/2010/main" val="19852521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3297" y="3869832"/>
            <a:ext cx="1861930" cy="1064522"/>
          </a:xfrm>
          <a:prstGeom prst="rect">
            <a:avLst/>
          </a:prstGeom>
        </p:spPr>
        <p:txBody>
          <a:bodyPr wrap="square">
            <a:spAutoFit/>
          </a:bodyPr>
          <a:lstStyle/>
          <a:p>
            <a:r>
              <a:rPr lang="en-US" sz="1053" b="1" dirty="0">
                <a:solidFill>
                  <a:schemeClr val="bg2">
                    <a:lumMod val="50000"/>
                  </a:schemeClr>
                </a:solidFill>
              </a:rPr>
              <a:t>CONTRIBUTIONS FROM </a:t>
            </a:r>
            <a:br>
              <a:rPr lang="en-US" sz="1053" b="1" dirty="0">
                <a:solidFill>
                  <a:schemeClr val="bg2">
                    <a:lumMod val="50000"/>
                  </a:schemeClr>
                </a:solidFill>
              </a:rPr>
            </a:br>
            <a:r>
              <a:rPr lang="en-US" sz="1053" b="1" dirty="0">
                <a:solidFill>
                  <a:schemeClr val="bg2">
                    <a:lumMod val="50000"/>
                  </a:schemeClr>
                </a:solidFill>
              </a:rPr>
              <a:t>THE MUSEUM OF JURASSIC TECHNOLOGY</a:t>
            </a:r>
          </a:p>
          <a:p>
            <a:r>
              <a:rPr lang="en-US" sz="1053" b="1" dirty="0">
                <a:solidFill>
                  <a:schemeClr val="bg2">
                    <a:lumMod val="50000"/>
                  </a:schemeClr>
                </a:solidFill>
                <a:latin typeface="BernhardMod BT"/>
              </a:rPr>
              <a:t/>
            </a:r>
            <a:br>
              <a:rPr lang="en-US" sz="1053" b="1" dirty="0">
                <a:solidFill>
                  <a:schemeClr val="bg2">
                    <a:lumMod val="50000"/>
                  </a:schemeClr>
                </a:solidFill>
                <a:latin typeface="BernhardMod BT"/>
              </a:rPr>
            </a:br>
            <a:r>
              <a:rPr lang="en-US" sz="1053" b="1" dirty="0">
                <a:solidFill>
                  <a:schemeClr val="bg2">
                    <a:lumMod val="50000"/>
                  </a:schemeClr>
                </a:solidFill>
                <a:latin typeface="BernhardMod BT"/>
              </a:rPr>
              <a:t>COLLECTIONS AND EXHIBITIONS</a:t>
            </a:r>
            <a:endParaRPr lang="en-US" sz="1053" b="1" dirty="0">
              <a:solidFill>
                <a:schemeClr val="bg2">
                  <a:lumMod val="50000"/>
                </a:schemeClr>
              </a:solidFill>
              <a:latin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125227" y="0"/>
            <a:ext cx="7143750" cy="5715000"/>
          </a:xfrm>
          <a:prstGeom prst="rect">
            <a:avLst/>
          </a:prstGeom>
        </p:spPr>
      </p:pic>
    </p:spTree>
    <p:extLst>
      <p:ext uri="{BB962C8B-B14F-4D97-AF65-F5344CB8AC3E}">
        <p14:creationId xmlns:p14="http://schemas.microsoft.com/office/powerpoint/2010/main" val="3105713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 architectural concept view of the new Tate Modern building at dus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0"/>
            <a:ext cx="5714999"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76085" y="5197641"/>
            <a:ext cx="2258952" cy="369332"/>
          </a:xfrm>
          <a:prstGeom prst="rect">
            <a:avLst/>
          </a:prstGeom>
          <a:noFill/>
        </p:spPr>
        <p:txBody>
          <a:bodyPr wrap="none" rtlCol="0">
            <a:spAutoFit/>
          </a:bodyPr>
          <a:lstStyle/>
          <a:p>
            <a:pPr algn="r"/>
            <a:r>
              <a:rPr lang="en-US" sz="900" dirty="0"/>
              <a:t>View from the South at dusk</a:t>
            </a:r>
          </a:p>
          <a:p>
            <a:pPr algn="r"/>
            <a:r>
              <a:rPr lang="en-US" sz="900" dirty="0"/>
              <a:t>© Hayes Davidson and Herzog &amp; de </a:t>
            </a:r>
            <a:r>
              <a:rPr lang="en-US" sz="900" dirty="0" err="1"/>
              <a:t>Meuron</a:t>
            </a:r>
            <a:endParaRPr lang="en-US" sz="9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512" y="4229148"/>
            <a:ext cx="1503507" cy="968493"/>
          </a:xfrm>
          <a:prstGeom prst="rect">
            <a:avLst/>
          </a:prstGeom>
        </p:spPr>
      </p:pic>
    </p:spTree>
    <p:extLst>
      <p:ext uri="{BB962C8B-B14F-4D97-AF65-F5344CB8AC3E}">
        <p14:creationId xmlns:p14="http://schemas.microsoft.com/office/powerpoint/2010/main" val="12435279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stretch>
            <a:fillRect/>
          </a:stretch>
        </p:blipFill>
        <p:spPr>
          <a:xfrm>
            <a:off x="0" y="0"/>
            <a:ext cx="7143750" cy="5715000"/>
          </a:xfrm>
          <a:prstGeom prst="rect">
            <a:avLst/>
          </a:prstGeom>
        </p:spPr>
      </p:pic>
      <p:sp>
        <p:nvSpPr>
          <p:cNvPr id="6" name="Rectangle 5"/>
          <p:cNvSpPr/>
          <p:nvPr/>
        </p:nvSpPr>
        <p:spPr>
          <a:xfrm>
            <a:off x="7375489" y="4452475"/>
            <a:ext cx="1768511" cy="902491"/>
          </a:xfrm>
          <a:prstGeom prst="rect">
            <a:avLst/>
          </a:prstGeom>
        </p:spPr>
        <p:txBody>
          <a:bodyPr wrap="square">
            <a:spAutoFit/>
          </a:bodyPr>
          <a:lstStyle/>
          <a:p>
            <a:r>
              <a:rPr lang="en-US" sz="1053" b="1" i="1" dirty="0">
                <a:solidFill>
                  <a:srgbClr val="B2B2A5"/>
                </a:solidFill>
                <a:latin typeface="Garamond" panose="02020404030301010803" pitchFamily="18" charset="0"/>
              </a:rPr>
              <a:t>MEGOLAPONERA FOETENS</a:t>
            </a:r>
            <a:r>
              <a:rPr lang="en-US" sz="1053" b="1" dirty="0">
                <a:solidFill>
                  <a:srgbClr val="B2B2A5"/>
                </a:solidFill>
                <a:latin typeface="Garamond" panose="02020404030301010803" pitchFamily="18" charset="0"/>
              </a:rPr>
              <a:t/>
            </a:r>
            <a:br>
              <a:rPr lang="en-US" sz="1053" b="1" dirty="0">
                <a:solidFill>
                  <a:srgbClr val="B2B2A5"/>
                </a:solidFill>
                <a:latin typeface="Garamond" panose="02020404030301010803" pitchFamily="18" charset="0"/>
              </a:rPr>
            </a:br>
            <a:r>
              <a:rPr lang="en-US" sz="1053" b="1" dirty="0">
                <a:solidFill>
                  <a:srgbClr val="B2B2A5"/>
                </a:solidFill>
                <a:latin typeface="Garamond" panose="02020404030301010803" pitchFamily="18" charset="0"/>
              </a:rPr>
              <a:t>STINK ANT OF THE CAMEROON OF WEST CENTRAL AFRICA</a:t>
            </a:r>
            <a:endParaRPr lang="en-US" sz="1053" b="1" dirty="0">
              <a:solidFill>
                <a:srgbClr val="B2B2A5"/>
              </a:solidFill>
              <a:latin typeface="Times New Roman" panose="02020603050405020304" pitchFamily="18" charset="0"/>
            </a:endParaRPr>
          </a:p>
        </p:txBody>
      </p:sp>
    </p:spTree>
    <p:extLst>
      <p:ext uri="{BB962C8B-B14F-4D97-AF65-F5344CB8AC3E}">
        <p14:creationId xmlns:p14="http://schemas.microsoft.com/office/powerpoint/2010/main" val="30222164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50" name="Picture 2" descr="File:MJT mice on toast and mice pi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96" y="1225342"/>
            <a:ext cx="5715000" cy="38076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63466" y="3857817"/>
            <a:ext cx="2855119" cy="1224310"/>
          </a:xfrm>
          <a:prstGeom prst="rect">
            <a:avLst/>
          </a:prstGeom>
        </p:spPr>
        <p:txBody>
          <a:bodyPr wrap="square">
            <a:spAutoFit/>
          </a:bodyPr>
          <a:lstStyle/>
          <a:p>
            <a:r>
              <a:rPr lang="en-US" sz="1053" dirty="0">
                <a:solidFill>
                  <a:srgbClr val="000000"/>
                </a:solidFill>
                <a:latin typeface="Linux Libertine"/>
                <a:hlinkClick r:id="rId4"/>
              </a:rPr>
              <a:t>MJT mice on toast and mice pie</a:t>
            </a:r>
            <a:endParaRPr lang="en-US" sz="1053" dirty="0">
              <a:solidFill>
                <a:srgbClr val="000000"/>
              </a:solidFill>
              <a:latin typeface="Linux Libertine"/>
            </a:endParaRPr>
          </a:p>
          <a:p>
            <a:endParaRPr lang="en-US" sz="1053" dirty="0">
              <a:solidFill>
                <a:srgbClr val="000000"/>
              </a:solidFill>
              <a:latin typeface="Linux Libertine"/>
            </a:endParaRPr>
          </a:p>
          <a:p>
            <a:r>
              <a:rPr lang="en-US" sz="1050" dirty="0"/>
              <a:t>Mice on toast and mice pie cures bed-wetting, incontinence and stuttering. This exhibit is referenced in the subtitle of </a:t>
            </a:r>
            <a:r>
              <a:rPr lang="en-US" sz="1050" dirty="0" err="1"/>
              <a:t>Weschler's</a:t>
            </a:r>
            <a:r>
              <a:rPr lang="en-US" sz="1050" dirty="0"/>
              <a:t> book about the museum, Wikimedia, Common, </a:t>
            </a:r>
            <a:r>
              <a:rPr lang="en-US" sz="1050" dirty="0" err="1"/>
              <a:t>Sgerbic</a:t>
            </a:r>
            <a:endParaRPr lang="en-US" sz="1050" dirty="0">
              <a:solidFill>
                <a:srgbClr val="000000"/>
              </a:solidFill>
              <a:latin typeface="Linux Libertine"/>
            </a:endParaRPr>
          </a:p>
        </p:txBody>
      </p:sp>
    </p:spTree>
    <p:extLst>
      <p:ext uri="{BB962C8B-B14F-4D97-AF65-F5344CB8AC3E}">
        <p14:creationId xmlns:p14="http://schemas.microsoft.com/office/powerpoint/2010/main" val="10833198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14656" y="4418306"/>
            <a:ext cx="4700300" cy="1064522"/>
          </a:xfrm>
          <a:prstGeom prst="rect">
            <a:avLst/>
          </a:prstGeom>
          <a:noFill/>
        </p:spPr>
        <p:txBody>
          <a:bodyPr wrap="square" rtlCol="0">
            <a:spAutoFit/>
          </a:bodyPr>
          <a:lstStyle/>
          <a:p>
            <a:r>
              <a:rPr lang="en-US" sz="1053" i="1" dirty="0"/>
              <a:t>Mr. Wilson's Cabinet of Wonder: Pronged Ants, Horned Humans, Mice on Toast, and Other Marvels of Jurassic Technology</a:t>
            </a:r>
            <a:endParaRPr lang="en-US" sz="1053" dirty="0"/>
          </a:p>
          <a:p>
            <a:r>
              <a:rPr lang="en-US" sz="1053" dirty="0"/>
              <a:t>Lawrence </a:t>
            </a:r>
            <a:r>
              <a:rPr lang="en-US" sz="1053" dirty="0" err="1"/>
              <a:t>Weschler</a:t>
            </a:r>
            <a:r>
              <a:rPr lang="en-US" sz="1053" dirty="0"/>
              <a:t>, 1996</a:t>
            </a:r>
          </a:p>
          <a:p>
            <a:endParaRPr lang="en-US" sz="1053" dirty="0"/>
          </a:p>
          <a:p>
            <a:r>
              <a:rPr lang="en-US" sz="1053" dirty="0">
                <a:solidFill>
                  <a:schemeClr val="accent4">
                    <a:lumMod val="50000"/>
                  </a:schemeClr>
                </a:solidFill>
              </a:rPr>
              <a:t>Primarily about the Museum of Jurassic Technology and, more broadly, the history and role of museums</a:t>
            </a:r>
          </a:p>
        </p:txBody>
      </p:sp>
      <p:pic>
        <p:nvPicPr>
          <p:cNvPr id="23554" name="Picture 2" descr="http://t1.gstatic.com/images?q=tbn:ANd9GcT1dfkT9grzkC2rlOP79b5eInqpwFYMuOPGTL87G3kMnhMpgm_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282"/>
            <a:ext cx="3753631" cy="570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1409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3243" y="4638895"/>
            <a:ext cx="2740757" cy="900246"/>
          </a:xfrm>
          <a:prstGeom prst="rect">
            <a:avLst/>
          </a:prstGeom>
        </p:spPr>
        <p:txBody>
          <a:bodyPr wrap="square">
            <a:spAutoFit/>
          </a:bodyPr>
          <a:lstStyle/>
          <a:p>
            <a:r>
              <a:rPr lang="en-US" sz="750" dirty="0">
                <a:solidFill>
                  <a:srgbClr val="252525"/>
                </a:solidFill>
                <a:ea typeface="Times New Roman" charset="0"/>
              </a:rPr>
              <a:t>A corner of a cabinet, painted by </a:t>
            </a:r>
            <a:r>
              <a:rPr lang="en-US" sz="750" dirty="0" err="1">
                <a:solidFill>
                  <a:srgbClr val="0B0080"/>
                </a:solidFill>
                <a:ea typeface="Times New Roman" charset="0"/>
                <a:hlinkClick r:id="rId2" tooltip="Frans II Francken"/>
              </a:rPr>
              <a:t>Frans</a:t>
            </a:r>
            <a:r>
              <a:rPr lang="en-US" sz="750" dirty="0">
                <a:solidFill>
                  <a:srgbClr val="0B0080"/>
                </a:solidFill>
                <a:ea typeface="Times New Roman" charset="0"/>
                <a:hlinkClick r:id="rId2" tooltip="Frans II Francken"/>
              </a:rPr>
              <a:t> II Francken</a:t>
            </a:r>
            <a:r>
              <a:rPr lang="en-US" sz="750" dirty="0">
                <a:solidFill>
                  <a:srgbClr val="252525"/>
                </a:solidFill>
                <a:ea typeface="Times New Roman" charset="0"/>
              </a:rPr>
              <a:t> in 1636 reveals the range of connoisseurship a Baroque-era </a:t>
            </a:r>
            <a:r>
              <a:rPr lang="en-US" sz="750" i="1" dirty="0">
                <a:solidFill>
                  <a:srgbClr val="0B0080"/>
                </a:solidFill>
                <a:ea typeface="Calibri" charset="0"/>
                <a:hlinkClick r:id="rId3" tooltip="Virtuoso"/>
              </a:rPr>
              <a:t>virtuoso</a:t>
            </a:r>
            <a:r>
              <a:rPr lang="en-US" sz="750" dirty="0">
                <a:ea typeface="Calibri" charset="0"/>
              </a:rPr>
              <a:t> might evince</a:t>
            </a:r>
          </a:p>
          <a:p>
            <a:endParaRPr lang="en-US" sz="750" dirty="0">
              <a:ea typeface="Calibri" charset="0"/>
            </a:endParaRPr>
          </a:p>
          <a:p>
            <a:r>
              <a:rPr lang="en-US" sz="750" u="sng" dirty="0">
                <a:solidFill>
                  <a:srgbClr val="0563C1"/>
                </a:solidFill>
                <a:ea typeface="Calibri" charset="0"/>
                <a:hlinkClick r:id="rId4"/>
              </a:rPr>
              <a:t>https://en.wikipedia.org/wiki/Cabinet_of_curiosities#/media/File:Frans_Francken_(II),_Kunst-_und_Rarit%C3%A4tenkammer_(1636).jpg</a:t>
            </a:r>
            <a:endParaRPr lang="en-US" sz="750" dirty="0">
              <a:ea typeface="Calibri"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6145161" cy="5715000"/>
          </a:xfrm>
          <a:prstGeom prst="rect">
            <a:avLst/>
          </a:prstGeom>
        </p:spPr>
      </p:pic>
      <p:sp>
        <p:nvSpPr>
          <p:cNvPr id="4" name="TextBox 3"/>
          <p:cNvSpPr txBox="1"/>
          <p:nvPr/>
        </p:nvSpPr>
        <p:spPr>
          <a:xfrm>
            <a:off x="6403243" y="3778773"/>
            <a:ext cx="1380506" cy="254365"/>
          </a:xfrm>
          <a:prstGeom prst="rect">
            <a:avLst/>
          </a:prstGeom>
          <a:noFill/>
        </p:spPr>
        <p:txBody>
          <a:bodyPr wrap="none" rtlCol="0">
            <a:spAutoFit/>
          </a:bodyPr>
          <a:lstStyle/>
          <a:p>
            <a:r>
              <a:rPr lang="en-US" sz="1053" b="1" dirty="0">
                <a:solidFill>
                  <a:schemeClr val="accent1"/>
                </a:solidFill>
              </a:rPr>
              <a:t>Cabinet of Curiosities</a:t>
            </a:r>
          </a:p>
        </p:txBody>
      </p:sp>
    </p:spTree>
    <p:extLst>
      <p:ext uri="{BB962C8B-B14F-4D97-AF65-F5344CB8AC3E}">
        <p14:creationId xmlns:p14="http://schemas.microsoft.com/office/powerpoint/2010/main" val="10616159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24111" y="4615648"/>
            <a:ext cx="2461661" cy="669414"/>
          </a:xfrm>
          <a:prstGeom prst="rect">
            <a:avLst/>
          </a:prstGeom>
        </p:spPr>
        <p:txBody>
          <a:bodyPr wrap="square">
            <a:spAutoFit/>
          </a:bodyPr>
          <a:lstStyle/>
          <a:p>
            <a:r>
              <a:rPr lang="en-US" sz="750" dirty="0">
                <a:solidFill>
                  <a:srgbClr val="252525"/>
                </a:solidFill>
                <a:ea typeface="Times New Roman" charset="0"/>
              </a:rPr>
              <a:t>An early eighteenth-century German </a:t>
            </a:r>
            <a:r>
              <a:rPr lang="en-US" sz="750" i="1" dirty="0" err="1">
                <a:ea typeface="Calibri" charset="0"/>
              </a:rPr>
              <a:t>Schrank</a:t>
            </a:r>
            <a:r>
              <a:rPr lang="en-US" sz="750" dirty="0">
                <a:ea typeface="Calibri" charset="0"/>
              </a:rPr>
              <a:t> with a traditional display of </a:t>
            </a:r>
            <a:r>
              <a:rPr lang="en-US" sz="750" u="sng" dirty="0">
                <a:solidFill>
                  <a:srgbClr val="0B0080"/>
                </a:solidFill>
                <a:ea typeface="Times New Roman" charset="0"/>
              </a:rPr>
              <a:t>corals</a:t>
            </a:r>
            <a:r>
              <a:rPr lang="en-US" sz="750" dirty="0">
                <a:solidFill>
                  <a:srgbClr val="252525"/>
                </a:solidFill>
                <a:ea typeface="Times New Roman" charset="0"/>
              </a:rPr>
              <a:t>(</a:t>
            </a:r>
            <a:r>
              <a:rPr lang="en-US" sz="750" dirty="0" err="1">
                <a:solidFill>
                  <a:srgbClr val="252525"/>
                </a:solidFill>
                <a:ea typeface="Times New Roman" charset="0"/>
              </a:rPr>
              <a:t>Naturkundenmuseum</a:t>
            </a:r>
            <a:r>
              <a:rPr lang="en-US" sz="750" dirty="0">
                <a:solidFill>
                  <a:srgbClr val="252525"/>
                </a:solidFill>
                <a:ea typeface="Times New Roman" charset="0"/>
              </a:rPr>
              <a:t> Berlin)</a:t>
            </a:r>
          </a:p>
          <a:p>
            <a:endParaRPr lang="en-US" sz="750" dirty="0">
              <a:ea typeface="Calibri" charset="0"/>
            </a:endParaRPr>
          </a:p>
          <a:p>
            <a:r>
              <a:rPr lang="en-US" sz="750" u="sng" dirty="0">
                <a:solidFill>
                  <a:srgbClr val="0563C1"/>
                </a:solidFill>
                <a:ea typeface="Calibri" charset="0"/>
                <a:hlinkClick r:id="rId2"/>
              </a:rPr>
              <a:t>https://en.wikipedia.org/wiki/Cabinet_of_curiosities#/media/File:Berlin_Naturkundemuseum_Korallen.jpg</a:t>
            </a:r>
            <a:endParaRPr lang="en-US" sz="750" dirty="0">
              <a:ea typeface="Calibri" charset="0"/>
            </a:endParaRPr>
          </a:p>
        </p:txBody>
      </p:sp>
      <p:pic>
        <p:nvPicPr>
          <p:cNvPr id="5" name="Picture 4"/>
          <p:cNvPicPr>
            <a:picLocks noChangeAspect="1"/>
          </p:cNvPicPr>
          <p:nvPr/>
        </p:nvPicPr>
        <p:blipFill>
          <a:blip r:embed="rId3"/>
          <a:stretch>
            <a:fillRect/>
          </a:stretch>
        </p:blipFill>
        <p:spPr>
          <a:xfrm>
            <a:off x="155869" y="150668"/>
            <a:ext cx="5383868" cy="5363678"/>
          </a:xfrm>
          <a:prstGeom prst="rect">
            <a:avLst/>
          </a:prstGeom>
        </p:spPr>
      </p:pic>
      <p:sp>
        <p:nvSpPr>
          <p:cNvPr id="4" name="TextBox 3"/>
          <p:cNvSpPr txBox="1"/>
          <p:nvPr/>
        </p:nvSpPr>
        <p:spPr>
          <a:xfrm>
            <a:off x="6124111" y="3584809"/>
            <a:ext cx="1380506" cy="254365"/>
          </a:xfrm>
          <a:prstGeom prst="rect">
            <a:avLst/>
          </a:prstGeom>
          <a:noFill/>
        </p:spPr>
        <p:txBody>
          <a:bodyPr wrap="none" rtlCol="0">
            <a:spAutoFit/>
          </a:bodyPr>
          <a:lstStyle/>
          <a:p>
            <a:r>
              <a:rPr lang="en-US" sz="1053" b="1" dirty="0">
                <a:solidFill>
                  <a:schemeClr val="accent1"/>
                </a:solidFill>
              </a:rPr>
              <a:t>Cabinet of Curiosities</a:t>
            </a:r>
          </a:p>
        </p:txBody>
      </p:sp>
    </p:spTree>
    <p:extLst>
      <p:ext uri="{BB962C8B-B14F-4D97-AF65-F5344CB8AC3E}">
        <p14:creationId xmlns:p14="http://schemas.microsoft.com/office/powerpoint/2010/main" val="15819783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59072" y="4749403"/>
            <a:ext cx="1380506" cy="254365"/>
          </a:xfrm>
          <a:prstGeom prst="rect">
            <a:avLst/>
          </a:prstGeom>
          <a:noFill/>
        </p:spPr>
        <p:txBody>
          <a:bodyPr wrap="none" rtlCol="0">
            <a:spAutoFit/>
          </a:bodyPr>
          <a:lstStyle/>
          <a:p>
            <a:r>
              <a:rPr lang="en-US" sz="1053" b="1" dirty="0">
                <a:solidFill>
                  <a:schemeClr val="accent1"/>
                </a:solidFill>
              </a:rPr>
              <a:t>Cabinet of Curiosities</a:t>
            </a:r>
          </a:p>
        </p:txBody>
      </p:sp>
      <p:pic>
        <p:nvPicPr>
          <p:cNvPr id="24578" name="Picture 2" descr="File:Ashmolean Museum Oxford European Ceramics Gallery 201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759073"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59072" y="5140093"/>
            <a:ext cx="1745271" cy="438582"/>
          </a:xfrm>
          <a:prstGeom prst="rect">
            <a:avLst/>
          </a:prstGeom>
          <a:noFill/>
        </p:spPr>
        <p:txBody>
          <a:bodyPr wrap="square" rtlCol="0">
            <a:spAutoFit/>
          </a:bodyPr>
          <a:lstStyle/>
          <a:p>
            <a:r>
              <a:rPr lang="en-US" sz="750" dirty="0"/>
              <a:t>Ashmolean Museum Oxford European Ceramics Gallery 2014</a:t>
            </a:r>
            <a:br>
              <a:rPr lang="en-US" sz="750" dirty="0"/>
            </a:br>
            <a:r>
              <a:rPr lang="en-US" sz="750" u="sng" dirty="0">
                <a:hlinkClick r:id="rId4" tooltip="User:SarahAshmolean (page does not exist)"/>
              </a:rPr>
              <a:t>Sarah Casey</a:t>
            </a:r>
            <a:endParaRPr lang="en-US" sz="750" dirty="0"/>
          </a:p>
        </p:txBody>
      </p:sp>
    </p:spTree>
    <p:extLst>
      <p:ext uri="{BB962C8B-B14F-4D97-AF65-F5344CB8AC3E}">
        <p14:creationId xmlns:p14="http://schemas.microsoft.com/office/powerpoint/2010/main" val="7569592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44352" y="5146863"/>
            <a:ext cx="2616422" cy="254365"/>
          </a:xfrm>
          <a:prstGeom prst="rect">
            <a:avLst/>
          </a:prstGeom>
          <a:noFill/>
        </p:spPr>
        <p:txBody>
          <a:bodyPr wrap="none" rtlCol="0">
            <a:spAutoFit/>
          </a:bodyPr>
          <a:lstStyle/>
          <a:p>
            <a:r>
              <a:rPr lang="en-US" sz="1053" dirty="0">
                <a:hlinkClick r:id="rId2" invalidUrl="https://www.pinterest.com/search/pins/?q=museum of Jurassic technology&amp;rs=typed&amp;0=museum|typed&amp;1=of|typed&amp;2=Jurassic|typed&amp;3=technology|typed"/>
              </a:rPr>
              <a:t>Museum of Jurassic Technology on Pinterest</a:t>
            </a:r>
            <a:endParaRPr lang="en-US" sz="1053" dirty="0"/>
          </a:p>
        </p:txBody>
      </p:sp>
      <p:pic>
        <p:nvPicPr>
          <p:cNvPr id="5" name="Picture 4"/>
          <p:cNvPicPr>
            <a:picLocks noChangeAspect="1"/>
          </p:cNvPicPr>
          <p:nvPr/>
        </p:nvPicPr>
        <p:blipFill>
          <a:blip r:embed="rId3"/>
          <a:stretch>
            <a:fillRect/>
          </a:stretch>
        </p:blipFill>
        <p:spPr>
          <a:xfrm>
            <a:off x="462391" y="509343"/>
            <a:ext cx="8024533" cy="4513800"/>
          </a:xfrm>
          <a:prstGeom prst="rect">
            <a:avLst/>
          </a:prstGeom>
          <a:ln>
            <a:solidFill>
              <a:srgbClr val="BF4924"/>
            </a:solidFill>
          </a:ln>
        </p:spPr>
      </p:pic>
    </p:spTree>
    <p:extLst>
      <p:ext uri="{BB962C8B-B14F-4D97-AF65-F5344CB8AC3E}">
        <p14:creationId xmlns:p14="http://schemas.microsoft.com/office/powerpoint/2010/main" val="9695921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15050067"/>
              </p:ext>
            </p:extLst>
          </p:nvPr>
        </p:nvGraphicFramePr>
        <p:xfrm>
          <a:off x="150329" y="3049977"/>
          <a:ext cx="3138280" cy="797560"/>
        </p:xfrm>
        <a:graphic>
          <a:graphicData uri="http://schemas.openxmlformats.org/drawingml/2006/table">
            <a:tbl>
              <a:tblPr/>
              <a:tblGrid>
                <a:gridCol w="1569140"/>
                <a:gridCol w="1569140"/>
              </a:tblGrid>
              <a:tr h="0">
                <a:tc>
                  <a:txBody>
                    <a:bodyPr/>
                    <a:lstStyle/>
                    <a:p>
                      <a:r>
                        <a:rPr lang="en-US" sz="1100" dirty="0">
                          <a:latin typeface="+mn-lt"/>
                        </a:rPr>
                        <a:t>The Museum of Jurassic Technology</a:t>
                      </a:r>
                      <a:br>
                        <a:rPr lang="en-US" sz="1100" dirty="0">
                          <a:latin typeface="+mn-lt"/>
                        </a:rPr>
                      </a:br>
                      <a:r>
                        <a:rPr lang="en-US" sz="1100" dirty="0">
                          <a:latin typeface="+mn-lt"/>
                        </a:rPr>
                        <a:t>9341 Venice Blvd</a:t>
                      </a:r>
                      <a:br>
                        <a:rPr lang="en-US" sz="1100" dirty="0">
                          <a:latin typeface="+mn-lt"/>
                        </a:rPr>
                      </a:br>
                      <a:r>
                        <a:rPr lang="en-US" sz="1100" dirty="0">
                          <a:latin typeface="+mn-lt"/>
                        </a:rPr>
                        <a:t>Culver City, CA </a:t>
                      </a:r>
                      <a:r>
                        <a:rPr lang="en-US" sz="1100" dirty="0" smtClean="0">
                          <a:latin typeface="+mn-lt"/>
                        </a:rPr>
                        <a:t>90232,</a:t>
                      </a:r>
                      <a:r>
                        <a:rPr lang="en-US" sz="1100" baseline="0" dirty="0" smtClean="0">
                          <a:latin typeface="+mn-lt"/>
                        </a:rPr>
                        <a:t> </a:t>
                      </a:r>
                      <a:r>
                        <a:rPr lang="en-US" sz="1100" dirty="0" smtClean="0">
                          <a:latin typeface="+mn-lt"/>
                        </a:rPr>
                        <a:t>US</a:t>
                      </a:r>
                      <a:endParaRPr lang="en-US" sz="1100" dirty="0">
                        <a:latin typeface="+mn-lt"/>
                      </a:endParaRPr>
                    </a:p>
                  </a:txBody>
                  <a:tcPr marL="63500" marR="63500" marT="63500" marB="63500" anchor="ctr">
                    <a:lnL>
                      <a:noFill/>
                    </a:lnL>
                    <a:lnR>
                      <a:noFill/>
                    </a:lnR>
                    <a:lnT>
                      <a:noFill/>
                    </a:lnT>
                    <a:lnB>
                      <a:noFill/>
                    </a:lnB>
                  </a:tcPr>
                </a:tc>
                <a:tc>
                  <a:txBody>
                    <a:bodyPr/>
                    <a:lstStyle/>
                    <a:p>
                      <a:pPr marL="0" algn="l" defTabSz="685800" rtl="0" eaLnBrk="1" latinLnBrk="0" hangingPunct="1"/>
                      <a:endParaRPr lang="en-US" dirty="0"/>
                    </a:p>
                  </a:txBody>
                  <a:tcPr marL="63500" marR="63500" marT="63500" marB="63500" anchor="ctr">
                    <a:lnL>
                      <a:noFill/>
                    </a:lnL>
                    <a:lnR>
                      <a:noFill/>
                    </a:lnR>
                    <a:lnT>
                      <a:noFill/>
                    </a:lnT>
                    <a:lnB>
                      <a:noFill/>
                    </a:lnB>
                  </a:tcPr>
                </a:tc>
              </a:tr>
            </a:tbl>
          </a:graphicData>
        </a:graphic>
      </p:graphicFrame>
      <p:sp>
        <p:nvSpPr>
          <p:cNvPr id="6" name="Rectangle 1"/>
          <p:cNvSpPr>
            <a:spLocks noChangeArrowheads="1"/>
          </p:cNvSpPr>
          <p:nvPr/>
        </p:nvSpPr>
        <p:spPr bwMode="auto">
          <a:xfrm>
            <a:off x="3905955" y="544631"/>
            <a:ext cx="4899378"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hlinkClick r:id="rId2"/>
              </a:rPr>
              <a:t>ESTAR(SER)</a:t>
            </a:r>
            <a:r>
              <a:rPr kumimoji="0" lang="en-US" altLang="en-US" sz="1100" b="0" i="0" u="none" strike="noStrike" cap="none" normalizeH="0" baseline="0" dirty="0">
                <a:ln>
                  <a:noFill/>
                </a:ln>
                <a:solidFill>
                  <a:schemeClr val="tx1"/>
                </a:solidFill>
                <a:effectLst/>
              </a:rPr>
              <a:t>, through the good offices of The Society for the Diffusion of Useful Information, is pleased to announce the 2016 “Joint Symposium</a:t>
            </a:r>
            <a:r>
              <a:rPr kumimoji="0" lang="en-US" altLang="en-US" sz="1100" b="0" i="0" u="none" strike="noStrike" cap="none" normalizeH="0" baseline="0" dirty="0" smtClean="0">
                <a:ln>
                  <a:noFill/>
                </a:ln>
                <a:solidFill>
                  <a:schemeClr val="tx1"/>
                </a:solidFill>
                <a:effectLst/>
              </a:rPr>
              <a:t>”:</a:t>
            </a:r>
            <a:r>
              <a:rPr kumimoji="0" lang="en-US" altLang="en-US" sz="1100" b="0" i="0" u="none" strike="noStrike" cap="none" normalizeH="0" baseline="0" dirty="0">
                <a:ln>
                  <a:noFill/>
                </a:ln>
                <a:solidFill>
                  <a:schemeClr val="tx1"/>
                </a:solidFill>
                <a:effectLst/>
              </a:rPr>
              <a:t/>
            </a:r>
            <a:br>
              <a:rPr kumimoji="0" lang="en-US" altLang="en-US" sz="1100" b="0" i="0" u="none" strike="noStrike" cap="none" normalizeH="0" baseline="0" dirty="0">
                <a:ln>
                  <a:noFill/>
                </a:ln>
                <a:solidFill>
                  <a:schemeClr val="tx1"/>
                </a:solidFill>
                <a:effectLst/>
              </a:rPr>
            </a:b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rPr>
              <a:t>Inquiries into the Order of the Third </a:t>
            </a:r>
            <a:r>
              <a:rPr kumimoji="0" lang="en-US" altLang="en-US" sz="1600" b="1" i="0" u="none" strike="noStrike" cap="none" normalizeH="0" baseline="0" dirty="0" smtClean="0">
                <a:ln>
                  <a:noFill/>
                </a:ln>
                <a:solidFill>
                  <a:schemeClr val="tx1"/>
                </a:solidFill>
                <a:effectLst/>
              </a:rPr>
              <a:t>Bird</a:t>
            </a:r>
            <a:endParaRPr kumimoji="0" lang="en-US" altLang="en-US" sz="16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rPr>
              <a:t>Saturday, September 10th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rPr>
              <a:t>Doors open at 2:30 p.m. for a viewing of the Exhibition;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rPr>
              <a:t>program begins at 3:30 p.m.; closing reception, 6:00 p.m.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rPr>
              <a:t>All attendees will be permitted to exit and re-enter throughout the afternoon.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rPr>
              <a:t> </a:t>
            </a:r>
            <a:endParaRPr kumimoji="0" lang="en-US"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rPr>
              <a:t>$</a:t>
            </a:r>
            <a:r>
              <a:rPr kumimoji="0" lang="en-US" altLang="en-US" sz="1100" b="0" i="0" u="none" strike="noStrike" cap="none" normalizeH="0" baseline="0" dirty="0">
                <a:ln>
                  <a:noFill/>
                </a:ln>
                <a:solidFill>
                  <a:schemeClr val="tx1"/>
                </a:solidFill>
                <a:effectLst/>
              </a:rPr>
              <a:t>10 admission (includes exhibition catalog); reservations required.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err="1" smtClean="0">
                <a:ln>
                  <a:noFill/>
                </a:ln>
                <a:solidFill>
                  <a:schemeClr val="tx1"/>
                </a:solidFill>
                <a:effectLst/>
              </a:rPr>
              <a:t>Foshay</a:t>
            </a:r>
            <a:r>
              <a:rPr kumimoji="0" lang="en-US" altLang="en-US" sz="1100" b="0" i="0" u="none" strike="noStrike" cap="none" normalizeH="0" baseline="0" dirty="0" smtClean="0">
                <a:ln>
                  <a:noFill/>
                </a:ln>
                <a:solidFill>
                  <a:schemeClr val="tx1"/>
                </a:solidFill>
                <a:effectLst/>
              </a:rPr>
              <a:t> </a:t>
            </a:r>
            <a:r>
              <a:rPr kumimoji="0" lang="en-US" altLang="en-US" sz="1100" b="0" i="0" u="none" strike="noStrike" cap="none" normalizeH="0" baseline="0" dirty="0">
                <a:ln>
                  <a:noFill/>
                </a:ln>
                <a:solidFill>
                  <a:schemeClr val="tx1"/>
                </a:solidFill>
                <a:effectLst/>
              </a:rPr>
              <a:t>Masonic Lodge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rPr>
              <a:t>9635 Venice Blvd, Culver City, 90232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rPr>
              <a:t/>
            </a:r>
            <a:br>
              <a:rPr kumimoji="0" lang="en-US" altLang="en-US" sz="1100" b="0" i="0" u="none" strike="noStrike" cap="none" normalizeH="0" baseline="0" dirty="0">
                <a:ln>
                  <a:noFill/>
                </a:ln>
                <a:solidFill>
                  <a:schemeClr val="tx1"/>
                </a:solidFill>
                <a:effectLst/>
              </a:rPr>
            </a:br>
            <a:r>
              <a:rPr kumimoji="0" lang="en-US" altLang="en-US" sz="1100" b="0" i="0" u="none" strike="noStrike" cap="none" normalizeH="0" baseline="0" dirty="0">
                <a:ln>
                  <a:noFill/>
                </a:ln>
                <a:solidFill>
                  <a:schemeClr val="tx1"/>
                </a:solidFill>
                <a:effectLst/>
              </a:rPr>
              <a:t/>
            </a:r>
            <a:br>
              <a:rPr kumimoji="0" lang="en-US" altLang="en-US" sz="1100" b="0" i="0" u="none" strike="noStrike" cap="none" normalizeH="0" baseline="0" dirty="0">
                <a:ln>
                  <a:noFill/>
                </a:ln>
                <a:solidFill>
                  <a:schemeClr val="tx1"/>
                </a:solidFill>
                <a:effectLst/>
              </a:rPr>
            </a:br>
            <a:r>
              <a:rPr kumimoji="0" lang="en-US" altLang="en-US" sz="1100" b="0" i="0" u="none" strike="noStrike" cap="none" normalizeH="0" baseline="0" dirty="0">
                <a:ln>
                  <a:noFill/>
                </a:ln>
                <a:solidFill>
                  <a:schemeClr val="tx1"/>
                </a:solidFill>
                <a:effectLst/>
              </a:rPr>
              <a:t>Please join ESTAR(SER) for an afternoon of close attention to matters of attention — and more particularly to the history of the attentional activities of that ever-fugitive body known as the </a:t>
            </a:r>
            <a:r>
              <a:rPr kumimoji="0" lang="en-US" altLang="en-US" sz="1100" b="0" i="0" u="none" strike="noStrike" cap="none" normalizeH="0" baseline="0" dirty="0" err="1">
                <a:ln>
                  <a:noFill/>
                </a:ln>
                <a:solidFill>
                  <a:schemeClr val="tx1"/>
                </a:solidFill>
                <a:effectLst/>
              </a:rPr>
              <a:t>Tertia</a:t>
            </a:r>
            <a:r>
              <a:rPr kumimoji="0" lang="en-US" altLang="en-US" sz="1100" b="0" i="0" u="none" strike="noStrike" cap="none" normalizeH="0" baseline="0" dirty="0">
                <a:ln>
                  <a:noFill/>
                </a:ln>
                <a:solidFill>
                  <a:schemeClr val="tx1"/>
                </a:solidFill>
                <a:effectLst/>
              </a:rPr>
              <a:t> Avis or “Order of the Third Bird.” Participants will have an unprecedented opportunity to examine objects and documents from the remarkable “W-Cache” of Bird-related sources; a set of formal presentations by several distinguished ESTAR(SER) scholars will inform the public about the progress of current research. Some collective experimentation is expected. All are welcome.</a:t>
            </a:r>
            <a:br>
              <a:rPr kumimoji="0" lang="en-US" altLang="en-US" sz="1100" b="0" i="0" u="none" strike="noStrike" cap="none" normalizeH="0" baseline="0" dirty="0">
                <a:ln>
                  <a:noFill/>
                </a:ln>
                <a:solidFill>
                  <a:schemeClr val="tx1"/>
                </a:solidFill>
                <a:effectLst/>
              </a:rPr>
            </a:br>
            <a:r>
              <a:rPr kumimoji="0" lang="en-US" altLang="en-US" sz="1100" b="0" i="0" u="none" strike="noStrike" cap="none" normalizeH="0" baseline="0" dirty="0">
                <a:ln>
                  <a:noFill/>
                </a:ln>
                <a:solidFill>
                  <a:schemeClr val="tx1"/>
                </a:solidFill>
                <a:effectLst/>
              </a:rPr>
              <a:t/>
            </a:r>
            <a:br>
              <a:rPr kumimoji="0" lang="en-US" altLang="en-US" sz="1100" b="0" i="0" u="none" strike="noStrike" cap="none" normalizeH="0" baseline="0" dirty="0">
                <a:ln>
                  <a:noFill/>
                </a:ln>
                <a:solidFill>
                  <a:schemeClr val="tx1"/>
                </a:solidFill>
                <a:effectLst/>
              </a:rPr>
            </a:br>
            <a:r>
              <a:rPr kumimoji="0" lang="en-US" altLang="en-US" sz="1100" b="0" i="0" u="none" strike="noStrike" cap="none" normalizeH="0" baseline="0" dirty="0">
                <a:ln>
                  <a:noFill/>
                </a:ln>
                <a:solidFill>
                  <a:schemeClr val="tx1"/>
                </a:solidFill>
                <a:effectLst/>
              </a:rPr>
              <a:t>About ESTAR(SER): The Esthetical Society for Transcendental and Applied Realization (now incorporating the Society of Esthetic Realizers) is an established body of private, independent scholars who work collaboratively to recover, scrutinize, and (where relevant) draw attention to the historicity of the Order of the Third Bird</a:t>
            </a:r>
            <a:r>
              <a:rPr kumimoji="0" lang="en-US" altLang="en-US" sz="1100" b="0" i="0" u="none" strike="noStrike" cap="none" normalizeH="0" baseline="0" dirty="0" smtClean="0">
                <a:ln>
                  <a:noFill/>
                </a:ln>
                <a:solidFill>
                  <a:schemeClr val="tx1"/>
                </a:solidFill>
                <a:effectLst/>
              </a:rPr>
              <a:t>.</a:t>
            </a:r>
            <a:endParaRPr kumimoji="0" lang="en-US" altLang="en-US" sz="1100" b="0" i="0" u="none" strike="noStrike" cap="none" normalizeH="0" baseline="0" dirty="0">
              <a:ln>
                <a:noFill/>
              </a:ln>
              <a:solidFill>
                <a:schemeClr val="tx1"/>
              </a:solidFill>
              <a:effectLst/>
            </a:endParaRPr>
          </a:p>
        </p:txBody>
      </p:sp>
      <p:pic>
        <p:nvPicPr>
          <p:cNvPr id="1026" name="Picture 2" descr="https://0dde73cde8-custmedia.vresp.com/library/1472826876/7f35684187/ESTARSER_50shru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29" y="618986"/>
            <a:ext cx="3457575" cy="229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0757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178" y="1319810"/>
            <a:ext cx="4079468" cy="3582390"/>
          </a:xfrm>
          <a:prstGeom prst="rect">
            <a:avLst/>
          </a:prstGeom>
          <a:ln>
            <a:solidFill>
              <a:schemeClr val="accent1"/>
            </a:solidFill>
          </a:ln>
        </p:spPr>
      </p:pic>
      <p:sp>
        <p:nvSpPr>
          <p:cNvPr id="5" name="TextBox 4"/>
          <p:cNvSpPr txBox="1"/>
          <p:nvPr/>
        </p:nvSpPr>
        <p:spPr>
          <a:xfrm>
            <a:off x="5260622" y="3111005"/>
            <a:ext cx="3386667" cy="2031967"/>
          </a:xfrm>
          <a:prstGeom prst="rect">
            <a:avLst/>
          </a:prstGeom>
          <a:noFill/>
        </p:spPr>
        <p:txBody>
          <a:bodyPr wrap="square" rtlCol="0">
            <a:spAutoFit/>
          </a:bodyPr>
          <a:lstStyle/>
          <a:p>
            <a:pPr lvl="0" defTabSz="914400" eaLnBrk="0" fontAlgn="base" hangingPunct="0">
              <a:spcBef>
                <a:spcPct val="0"/>
              </a:spcBef>
              <a:spcAft>
                <a:spcPct val="0"/>
              </a:spcAft>
            </a:pPr>
            <a:r>
              <a:rPr lang="en-US" altLang="en-US" sz="1600" dirty="0">
                <a:hlinkClick r:id="rId3"/>
              </a:rPr>
              <a:t>About "The Order of the Third Bird"</a:t>
            </a:r>
            <a:endParaRPr lang="en-US" altLang="en-US" sz="1600" dirty="0"/>
          </a:p>
          <a:p>
            <a:pPr lvl="0" defTabSz="914400" eaLnBrk="0" fontAlgn="base" hangingPunct="0">
              <a:spcBef>
                <a:spcPct val="0"/>
              </a:spcBef>
              <a:spcAft>
                <a:spcPct val="0"/>
              </a:spcAft>
            </a:pPr>
            <a:r>
              <a:rPr lang="en-US" altLang="en-US" sz="1600" dirty="0"/>
              <a:t/>
            </a:r>
            <a:br>
              <a:rPr lang="en-US" altLang="en-US" sz="1600" dirty="0"/>
            </a:br>
            <a:r>
              <a:rPr lang="en-US" altLang="en-US" sz="1600" dirty="0"/>
              <a:t>Please note the venue: This program will not take place at the Museum of Jurassic Technology. It will be held at the </a:t>
            </a:r>
            <a:r>
              <a:rPr lang="en-US" altLang="en-US" sz="1600" dirty="0" err="1"/>
              <a:t>Foshay</a:t>
            </a:r>
            <a:r>
              <a:rPr lang="en-US" altLang="en-US" sz="1600" dirty="0"/>
              <a:t> Masonic Lodge, two blocks west of the Museum on Venice Blvd.</a:t>
            </a:r>
          </a:p>
          <a:p>
            <a:endParaRPr lang="en-US" dirty="0"/>
          </a:p>
        </p:txBody>
      </p:sp>
    </p:spTree>
    <p:extLst>
      <p:ext uri="{BB962C8B-B14F-4D97-AF65-F5344CB8AC3E}">
        <p14:creationId xmlns:p14="http://schemas.microsoft.com/office/powerpoint/2010/main" val="42070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7047" y="285750"/>
            <a:ext cx="6530741" cy="5224593"/>
          </a:xfrm>
          <a:prstGeom prst="rect">
            <a:avLst/>
          </a:prstGeom>
        </p:spPr>
      </p:pic>
    </p:spTree>
    <p:extLst>
      <p:ext uri="{BB962C8B-B14F-4D97-AF65-F5344CB8AC3E}">
        <p14:creationId xmlns:p14="http://schemas.microsoft.com/office/powerpoint/2010/main" val="2913000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95" y="644969"/>
            <a:ext cx="8697300" cy="4550486"/>
          </a:xfrm>
          <a:prstGeom prst="rect">
            <a:avLst/>
          </a:prstGeom>
        </p:spPr>
      </p:pic>
    </p:spTree>
    <p:extLst>
      <p:ext uri="{BB962C8B-B14F-4D97-AF65-F5344CB8AC3E}">
        <p14:creationId xmlns:p14="http://schemas.microsoft.com/office/powerpoint/2010/main" val="136212733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2389545" y="-212959"/>
            <a:ext cx="7325771" cy="5642209"/>
          </a:xfrm>
          <a:prstGeom prst="rect">
            <a:avLst/>
          </a:prstGeom>
        </p:spPr>
      </p:pic>
      <p:sp>
        <p:nvSpPr>
          <p:cNvPr id="4" name="Rectangle 3"/>
          <p:cNvSpPr/>
          <p:nvPr/>
        </p:nvSpPr>
        <p:spPr>
          <a:xfrm>
            <a:off x="520592" y="3995537"/>
            <a:ext cx="1295061" cy="1223412"/>
          </a:xfrm>
          <a:prstGeom prst="rect">
            <a:avLst/>
          </a:prstGeom>
        </p:spPr>
        <p:txBody>
          <a:bodyPr wrap="square">
            <a:spAutoFit/>
          </a:bodyPr>
          <a:lstStyle/>
          <a:p>
            <a:r>
              <a:rPr lang="en-US" sz="1050" b="1" i="1" dirty="0">
                <a:solidFill>
                  <a:srgbClr val="C00000"/>
                </a:solidFill>
                <a:latin typeface="Garamond" panose="02020404030301010803" pitchFamily="18" charset="0"/>
              </a:rPr>
              <a:t>MEGOLAPONERA FOETENS</a:t>
            </a:r>
            <a:r>
              <a:rPr lang="en-US" sz="1050" b="1" dirty="0">
                <a:solidFill>
                  <a:srgbClr val="C00000"/>
                </a:solidFill>
                <a:latin typeface="Garamond" panose="02020404030301010803" pitchFamily="18" charset="0"/>
              </a:rPr>
              <a:t/>
            </a:r>
            <a:br>
              <a:rPr lang="en-US" sz="1050" b="1" dirty="0">
                <a:solidFill>
                  <a:srgbClr val="C00000"/>
                </a:solidFill>
                <a:latin typeface="Garamond" panose="02020404030301010803" pitchFamily="18" charset="0"/>
              </a:rPr>
            </a:br>
            <a:r>
              <a:rPr lang="en-US" sz="1050" b="1" dirty="0">
                <a:solidFill>
                  <a:srgbClr val="C00000"/>
                </a:solidFill>
                <a:latin typeface="Garamond" panose="02020404030301010803" pitchFamily="18" charset="0"/>
              </a:rPr>
              <a:t>STINK ANT OF THE CAMEROON OF WEST CENTRAL AFRICA</a:t>
            </a:r>
            <a:endParaRPr lang="en-US" sz="105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14849655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9283" y="2712247"/>
            <a:ext cx="5041765" cy="415498"/>
          </a:xfrm>
          <a:prstGeom prst="rect">
            <a:avLst/>
          </a:prstGeom>
        </p:spPr>
        <p:txBody>
          <a:bodyPr wrap="none">
            <a:spAutoFit/>
          </a:bodyPr>
          <a:lstStyle/>
          <a:p>
            <a:r>
              <a:rPr lang="en-US" sz="2100" dirty="0">
                <a:latin typeface="Helvetica Neue"/>
              </a:rPr>
              <a:t>Non-places   |   Places of universal value</a:t>
            </a:r>
          </a:p>
        </p:txBody>
      </p:sp>
    </p:spTree>
    <p:extLst>
      <p:ext uri="{BB962C8B-B14F-4D97-AF65-F5344CB8AC3E}">
        <p14:creationId xmlns:p14="http://schemas.microsoft.com/office/powerpoint/2010/main" val="10036355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86901" y="4971789"/>
            <a:ext cx="5469066" cy="56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r" defTabSz="685800" eaLnBrk="0" fontAlgn="base" hangingPunct="0">
              <a:spcBef>
                <a:spcPct val="0"/>
              </a:spcBef>
              <a:spcAft>
                <a:spcPct val="0"/>
              </a:spcAft>
            </a:pPr>
            <a:r>
              <a:rPr lang="en-US" altLang="en-US" sz="1600" dirty="0">
                <a:ea typeface="Times New Roman" panose="02020603050405020304" pitchFamily="18" charset="0"/>
              </a:rPr>
              <a:t>Augé, M. (1995) </a:t>
            </a:r>
            <a:r>
              <a:rPr lang="en-US" altLang="en-US" sz="1600" i="1" dirty="0">
                <a:ea typeface="Times New Roman" panose="02020603050405020304" pitchFamily="18" charset="0"/>
              </a:rPr>
              <a:t>Non-places: An Introduction to an Anthropology of</a:t>
            </a:r>
            <a:r>
              <a:rPr lang="en-US" altLang="en-US" sz="1600" dirty="0">
                <a:ea typeface="Times New Roman" panose="02020603050405020304" pitchFamily="18" charset="0"/>
              </a:rPr>
              <a:t> </a:t>
            </a:r>
            <a:r>
              <a:rPr lang="en-US" altLang="en-US" sz="1600" i="1" dirty="0" err="1">
                <a:ea typeface="Times New Roman" panose="02020603050405020304" pitchFamily="18" charset="0"/>
              </a:rPr>
              <a:t>Supermodernity</a:t>
            </a:r>
            <a:r>
              <a:rPr lang="en-US" altLang="en-US" sz="1600" dirty="0">
                <a:ea typeface="Times New Roman" panose="02020603050405020304" pitchFamily="18" charset="0"/>
              </a:rPr>
              <a:t>, J. Howe (trans.), London: Verso.</a:t>
            </a:r>
            <a:endParaRPr lang="en-US" altLang="en-US" sz="1600" dirty="0"/>
          </a:p>
        </p:txBody>
      </p:sp>
      <p:sp>
        <p:nvSpPr>
          <p:cNvPr id="3" name="TextBox 2"/>
          <p:cNvSpPr txBox="1"/>
          <p:nvPr/>
        </p:nvSpPr>
        <p:spPr>
          <a:xfrm>
            <a:off x="464449" y="1147177"/>
            <a:ext cx="6091518" cy="1200329"/>
          </a:xfrm>
          <a:prstGeom prst="rect">
            <a:avLst/>
          </a:prstGeom>
          <a:noFill/>
        </p:spPr>
        <p:txBody>
          <a:bodyPr wrap="square" rtlCol="0">
            <a:spAutoFit/>
          </a:bodyPr>
          <a:lstStyle/>
          <a:p>
            <a:r>
              <a:rPr lang="en-US" sz="1800" i="1" dirty="0"/>
              <a:t>Heritages places can thus be defined – without reference to their specific components – as focal points of reflection, commemoration, and debate about the values of the past in contemporary society.</a:t>
            </a:r>
          </a:p>
        </p:txBody>
      </p:sp>
      <p:sp>
        <p:nvSpPr>
          <p:cNvPr id="4" name="TextBox 3"/>
          <p:cNvSpPr txBox="1"/>
          <p:nvPr/>
        </p:nvSpPr>
        <p:spPr>
          <a:xfrm>
            <a:off x="464449" y="2499279"/>
            <a:ext cx="5628072" cy="800219"/>
          </a:xfrm>
          <a:prstGeom prst="rect">
            <a:avLst/>
          </a:prstGeom>
          <a:noFill/>
        </p:spPr>
        <p:txBody>
          <a:bodyPr wrap="square" rtlCol="0">
            <a:spAutoFit/>
          </a:bodyPr>
          <a:lstStyle/>
          <a:p>
            <a:pPr lvl="0" eaLnBrk="0" fontAlgn="base" hangingPunct="0">
              <a:spcBef>
                <a:spcPct val="0"/>
              </a:spcBef>
              <a:spcAft>
                <a:spcPct val="0"/>
              </a:spcAft>
            </a:pPr>
            <a:r>
              <a:rPr lang="en-US" altLang="en-US" sz="1400" i="1" dirty="0">
                <a:solidFill>
                  <a:srgbClr val="333333"/>
                </a:solidFill>
                <a:ea typeface="Times New Roman" panose="02020603050405020304" pitchFamily="18" charset="0"/>
              </a:rPr>
              <a:t>Heritage places: Evolving conceptions and changing forms</a:t>
            </a:r>
            <a:br>
              <a:rPr lang="en-US" altLang="en-US" sz="1400" i="1" dirty="0">
                <a:solidFill>
                  <a:srgbClr val="333333"/>
                </a:solidFill>
                <a:ea typeface="Times New Roman" panose="02020603050405020304" pitchFamily="18" charset="0"/>
              </a:rPr>
            </a:br>
            <a:r>
              <a:rPr lang="en-US" altLang="en-US" sz="1400" dirty="0">
                <a:solidFill>
                  <a:srgbClr val="333333"/>
                </a:solidFill>
                <a:ea typeface="Times New Roman" panose="02020603050405020304" pitchFamily="18" charset="0"/>
              </a:rPr>
              <a:t>Neil Silverman</a:t>
            </a:r>
            <a:endParaRPr lang="en-US" altLang="en-US" sz="1400" dirty="0"/>
          </a:p>
          <a:p>
            <a:pPr lvl="0" eaLnBrk="0" fontAlgn="base" hangingPunct="0">
              <a:spcBef>
                <a:spcPct val="0"/>
              </a:spcBef>
              <a:spcAft>
                <a:spcPct val="0"/>
              </a:spcAft>
            </a:pPr>
            <a:r>
              <a:rPr lang="en-US" altLang="en-US" sz="900" dirty="0">
                <a:solidFill>
                  <a:srgbClr val="333333"/>
                </a:solidFill>
                <a:ea typeface="Times New Roman" panose="02020603050405020304" pitchFamily="18" charset="0"/>
                <a:hlinkClick r:id="rId2"/>
              </a:rPr>
              <a:t>https://www.academia.edu/10029989/Heritage_places_Evolving_conceptions_and_changing_forms?auto=view&amp;campaign=weekly_digest</a:t>
            </a:r>
            <a:endParaRPr lang="en-US" altLang="en-US" sz="900" dirty="0">
              <a:solidFill>
                <a:srgbClr val="333333"/>
              </a:solidFill>
              <a:ea typeface="Times New Roman" panose="02020603050405020304" pitchFamily="18" charset="0"/>
            </a:endParaRPr>
          </a:p>
        </p:txBody>
      </p:sp>
      <p:pic>
        <p:nvPicPr>
          <p:cNvPr id="1027" name="Picture 3" descr="Marc Augé.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705" y="3182620"/>
            <a:ext cx="2199917" cy="23508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302" y="517293"/>
            <a:ext cx="3797835" cy="369332"/>
          </a:xfrm>
          <a:prstGeom prst="rect">
            <a:avLst/>
          </a:prstGeom>
        </p:spPr>
        <p:txBody>
          <a:bodyPr wrap="none">
            <a:spAutoFit/>
          </a:bodyPr>
          <a:lstStyle/>
          <a:p>
            <a:r>
              <a:rPr lang="en-US" sz="1800" b="1" dirty="0">
                <a:solidFill>
                  <a:schemeClr val="accent1"/>
                </a:solidFill>
              </a:rPr>
              <a:t>Non-places | Places of universal value</a:t>
            </a:r>
          </a:p>
        </p:txBody>
      </p:sp>
    </p:spTree>
    <p:extLst>
      <p:ext uri="{BB962C8B-B14F-4D97-AF65-F5344CB8AC3E}">
        <p14:creationId xmlns:p14="http://schemas.microsoft.com/office/powerpoint/2010/main" val="3819646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d7hftxdivxxvm.cloudfront.net/?resize_to=width&amp;src=https%3A%2F%2Fartsy-media-uploads.s3.amazonaws.com%2FibHzr1hzX1e1VpTUlbBhKQ%252Fjorge%2Bportrait.jpg&amp;width=1100&amp;quality=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6131" y="0"/>
            <a:ext cx="4287869" cy="572351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d7hftxdivxxvm.cloudfront.net/?resize_to=width&amp;src=https%3A%2F%2Fartsy-media-uploads.s3.amazonaws.com%2FUWcz5WuMaftFbf4fhViJEA%252Funnamed%2Bcopy.jpg&amp;width=1100&amp;quality=9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6" y="-2616"/>
            <a:ext cx="5516997" cy="57176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9138" y="180814"/>
            <a:ext cx="3395447" cy="693844"/>
          </a:xfrm>
          <a:prstGeom prst="rect">
            <a:avLst/>
          </a:prstGeom>
          <a:noFill/>
        </p:spPr>
        <p:txBody>
          <a:bodyPr wrap="square" rtlCol="0">
            <a:spAutoFit/>
          </a:bodyPr>
          <a:lstStyle/>
          <a:p>
            <a:pPr fontAlgn="base"/>
            <a:r>
              <a:rPr lang="en-US" sz="1053" b="1" dirty="0">
                <a:solidFill>
                  <a:schemeClr val="bg1"/>
                </a:solidFill>
              </a:rPr>
              <a:t>European Space Agency’s First Artist in Residence Is Building a Temple for the Moon</a:t>
            </a:r>
          </a:p>
          <a:p>
            <a:pPr fontAlgn="ctr"/>
            <a:r>
              <a:rPr lang="en-US" sz="1053" cap="all" dirty="0">
                <a:solidFill>
                  <a:schemeClr val="bg1"/>
                </a:solidFill>
              </a:rPr>
              <a:t>ARTSY EDITORIAL, BY ABIGAIL CAIN</a:t>
            </a:r>
          </a:p>
          <a:p>
            <a:pPr fontAlgn="base"/>
            <a:r>
              <a:rPr lang="en-US" sz="750" cap="all" dirty="0">
                <a:solidFill>
                  <a:schemeClr val="bg1"/>
                </a:solidFill>
              </a:rPr>
              <a:t>AUG 13TH, 2016 1:00 PM</a:t>
            </a:r>
          </a:p>
        </p:txBody>
      </p:sp>
      <p:sp>
        <p:nvSpPr>
          <p:cNvPr id="2" name="TextBox 1"/>
          <p:cNvSpPr txBox="1"/>
          <p:nvPr/>
        </p:nvSpPr>
        <p:spPr>
          <a:xfrm>
            <a:off x="359138" y="1036295"/>
            <a:ext cx="1779654" cy="230832"/>
          </a:xfrm>
          <a:prstGeom prst="rect">
            <a:avLst/>
          </a:prstGeom>
          <a:noFill/>
        </p:spPr>
        <p:txBody>
          <a:bodyPr wrap="none" rtlCol="0">
            <a:spAutoFit/>
          </a:bodyPr>
          <a:lstStyle/>
          <a:p>
            <a:r>
              <a:rPr lang="en-US" sz="900" b="1" dirty="0">
                <a:solidFill>
                  <a:schemeClr val="bg1"/>
                </a:solidFill>
              </a:rPr>
              <a:t>Spanish artist Jorge </a:t>
            </a:r>
            <a:r>
              <a:rPr lang="en-US" sz="900" b="1" dirty="0" err="1">
                <a:solidFill>
                  <a:schemeClr val="bg1"/>
                </a:solidFill>
              </a:rPr>
              <a:t>Mañes</a:t>
            </a:r>
            <a:r>
              <a:rPr lang="en-US" sz="900" b="1" dirty="0">
                <a:solidFill>
                  <a:schemeClr val="bg1"/>
                </a:solidFill>
              </a:rPr>
              <a:t> Rubio</a:t>
            </a:r>
          </a:p>
        </p:txBody>
      </p:sp>
    </p:spTree>
    <p:extLst>
      <p:ext uri="{BB962C8B-B14F-4D97-AF65-F5344CB8AC3E}">
        <p14:creationId xmlns:p14="http://schemas.microsoft.com/office/powerpoint/2010/main" val="46113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0"/>
                                        <p:tgtEl>
                                          <p:spTgt spid="133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ccivs.org/imgs/unesc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306" y="1265075"/>
            <a:ext cx="5485546" cy="38780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0109" y="644124"/>
            <a:ext cx="4349268" cy="369332"/>
          </a:xfrm>
          <a:prstGeom prst="rect">
            <a:avLst/>
          </a:prstGeom>
        </p:spPr>
        <p:txBody>
          <a:bodyPr wrap="none">
            <a:spAutoFit/>
          </a:bodyPr>
          <a:lstStyle/>
          <a:p>
            <a:r>
              <a:rPr lang="en-US" sz="1800" b="1" dirty="0">
                <a:solidFill>
                  <a:schemeClr val="accent1"/>
                </a:solidFill>
                <a:latin typeface="Helvetica Neue"/>
              </a:rPr>
              <a:t>Non-places | Places of universal value</a:t>
            </a:r>
          </a:p>
        </p:txBody>
      </p:sp>
      <p:sp>
        <p:nvSpPr>
          <p:cNvPr id="2" name="Rectangle 1"/>
          <p:cNvSpPr/>
          <p:nvPr/>
        </p:nvSpPr>
        <p:spPr>
          <a:xfrm>
            <a:off x="5956141" y="5143112"/>
            <a:ext cx="2012218" cy="369332"/>
          </a:xfrm>
          <a:prstGeom prst="rect">
            <a:avLst/>
          </a:prstGeom>
        </p:spPr>
        <p:txBody>
          <a:bodyPr wrap="none">
            <a:spAutoFit/>
          </a:bodyPr>
          <a:lstStyle/>
          <a:p>
            <a:pPr algn="ctr"/>
            <a:r>
              <a:rPr lang="en-US" sz="1800" b="1">
                <a:solidFill>
                  <a:schemeClr val="accent1"/>
                </a:solidFill>
              </a:rPr>
              <a:t>World Heritage List</a:t>
            </a:r>
            <a:endParaRPr lang="en-US" sz="1800" b="1" dirty="0">
              <a:solidFill>
                <a:schemeClr val="accent1"/>
              </a:solidFill>
            </a:endParaRPr>
          </a:p>
        </p:txBody>
      </p:sp>
    </p:spTree>
    <p:extLst>
      <p:ext uri="{BB962C8B-B14F-4D97-AF65-F5344CB8AC3E}">
        <p14:creationId xmlns:p14="http://schemas.microsoft.com/office/powerpoint/2010/main" val="92833286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Ahwar of Southern Iraq: Refuge of Biodiversity and the Relict Landscape of the Mesopotamian Cities (Ir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0"/>
            <a:ext cx="97155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0044" y="2224144"/>
            <a:ext cx="3793331" cy="2446824"/>
          </a:xfrm>
          <a:prstGeom prst="rect">
            <a:avLst/>
          </a:prstGeom>
          <a:noFill/>
        </p:spPr>
        <p:txBody>
          <a:bodyPr wrap="square" rtlCol="0">
            <a:spAutoFit/>
          </a:bodyPr>
          <a:lstStyle/>
          <a:p>
            <a:r>
              <a:rPr lang="en-US" sz="900" dirty="0"/>
              <a:t>(</a:t>
            </a:r>
            <a:r>
              <a:rPr lang="en-US" sz="900" dirty="0" err="1"/>
              <a:t>i</a:t>
            </a:r>
            <a:r>
              <a:rPr lang="en-US" sz="900" dirty="0"/>
              <a:t>) to represent a masterpiece of </a:t>
            </a:r>
            <a:r>
              <a:rPr lang="en-US" sz="900" b="1" dirty="0"/>
              <a:t>human creative genius</a:t>
            </a:r>
            <a:r>
              <a:rPr lang="en-US" sz="900" dirty="0"/>
              <a:t>;</a:t>
            </a:r>
            <a:br>
              <a:rPr lang="en-US" sz="900" dirty="0"/>
            </a:br>
            <a:endParaRPr lang="en-US" sz="900" dirty="0"/>
          </a:p>
          <a:p>
            <a:r>
              <a:rPr lang="en-US" sz="900" dirty="0"/>
              <a:t>(ii) to exhibit an important interchange of </a:t>
            </a:r>
            <a:r>
              <a:rPr lang="en-US" sz="900" b="1" dirty="0"/>
              <a:t>human values</a:t>
            </a:r>
            <a:r>
              <a:rPr lang="en-US" sz="900" dirty="0"/>
              <a:t>, over a span of time or within a cultural area of the world, on developments in architecture or technology, monumental arts, town-planning or landscape design;</a:t>
            </a:r>
            <a:br>
              <a:rPr lang="en-US" sz="900" dirty="0"/>
            </a:br>
            <a:endParaRPr lang="en-US" sz="900" dirty="0"/>
          </a:p>
          <a:p>
            <a:r>
              <a:rPr lang="en-US" sz="900" dirty="0"/>
              <a:t>(iii) to bear a unique or at least </a:t>
            </a:r>
            <a:r>
              <a:rPr lang="en-US" sz="900" b="1" dirty="0"/>
              <a:t>exceptional testimony to a cultural tradition</a:t>
            </a:r>
            <a:r>
              <a:rPr lang="en-US" sz="900" dirty="0"/>
              <a:t> or </a:t>
            </a:r>
            <a:r>
              <a:rPr lang="en-US" sz="900" b="1" dirty="0"/>
              <a:t>to a civilization </a:t>
            </a:r>
            <a:r>
              <a:rPr lang="en-US" sz="900" dirty="0"/>
              <a:t>which is living or which has disappeared;</a:t>
            </a:r>
            <a:br>
              <a:rPr lang="en-US" sz="900" dirty="0"/>
            </a:br>
            <a:endParaRPr lang="en-US" sz="900" dirty="0"/>
          </a:p>
          <a:p>
            <a:r>
              <a:rPr lang="en-US" sz="900" dirty="0"/>
              <a:t>(iv) to be an </a:t>
            </a:r>
            <a:r>
              <a:rPr lang="en-US" sz="900" b="1" dirty="0"/>
              <a:t>outstanding example of a type of building</a:t>
            </a:r>
            <a:r>
              <a:rPr lang="en-US" sz="900" dirty="0"/>
              <a:t>, architectural or technological ensemble or landscape which illustrates (a) significant stage(s) in human history;</a:t>
            </a:r>
            <a:br>
              <a:rPr lang="en-US" sz="900" dirty="0"/>
            </a:br>
            <a:endParaRPr lang="en-US" sz="900" dirty="0"/>
          </a:p>
          <a:p>
            <a:r>
              <a:rPr lang="en-US" sz="900" dirty="0"/>
              <a:t>(v) to be an </a:t>
            </a:r>
            <a:r>
              <a:rPr lang="en-US" sz="900" b="1" dirty="0"/>
              <a:t>outstanding example of a traditional human settlement</a:t>
            </a:r>
            <a:r>
              <a:rPr lang="en-US" sz="900" dirty="0"/>
              <a:t>, </a:t>
            </a:r>
            <a:r>
              <a:rPr lang="en-US" sz="900" b="1" dirty="0"/>
              <a:t>land-use, or sea-use </a:t>
            </a:r>
            <a:r>
              <a:rPr lang="en-US" sz="900" dirty="0"/>
              <a:t>which is representative of a culture (or cultures), or human interaction with the environment especially when it has become vulnerable under the impact of irreversible change;</a:t>
            </a:r>
          </a:p>
        </p:txBody>
      </p:sp>
      <p:sp>
        <p:nvSpPr>
          <p:cNvPr id="4" name="TextBox 3"/>
          <p:cNvSpPr txBox="1"/>
          <p:nvPr/>
        </p:nvSpPr>
        <p:spPr>
          <a:xfrm>
            <a:off x="4807744" y="2226582"/>
            <a:ext cx="3629677" cy="3277820"/>
          </a:xfrm>
          <a:prstGeom prst="rect">
            <a:avLst/>
          </a:prstGeom>
          <a:noFill/>
        </p:spPr>
        <p:txBody>
          <a:bodyPr wrap="square" rtlCol="0">
            <a:spAutoFit/>
          </a:bodyPr>
          <a:lstStyle/>
          <a:p>
            <a:r>
              <a:rPr lang="en-US" sz="900" dirty="0"/>
              <a:t>(vi) to be directly or tangibly associated with events or living traditions, with ideas, or with beliefs, with artistic and literary works of </a:t>
            </a:r>
            <a:r>
              <a:rPr lang="en-US" sz="900" b="1" dirty="0"/>
              <a:t>outstanding universal significance</a:t>
            </a:r>
            <a:r>
              <a:rPr lang="en-US" sz="900" dirty="0"/>
              <a:t>. (The Committee considers that this criterion should preferably be used in conjunction with other criteria);</a:t>
            </a:r>
            <a:br>
              <a:rPr lang="en-US" sz="900" dirty="0"/>
            </a:br>
            <a:endParaRPr lang="en-US" sz="900" dirty="0"/>
          </a:p>
          <a:p>
            <a:r>
              <a:rPr lang="en-US" sz="900" dirty="0"/>
              <a:t>(vii) to contain </a:t>
            </a:r>
            <a:r>
              <a:rPr lang="en-US" sz="900" b="1" dirty="0"/>
              <a:t>superlative natural phenomena </a:t>
            </a:r>
            <a:r>
              <a:rPr lang="en-US" sz="900" dirty="0"/>
              <a:t>or areas of </a:t>
            </a:r>
            <a:r>
              <a:rPr lang="en-US" sz="900" b="1" dirty="0"/>
              <a:t>exceptional natural beauty </a:t>
            </a:r>
            <a:r>
              <a:rPr lang="en-US" sz="900" dirty="0"/>
              <a:t>and </a:t>
            </a:r>
            <a:r>
              <a:rPr lang="en-US" sz="900" b="1" dirty="0"/>
              <a:t>aesthetic importance</a:t>
            </a:r>
            <a:r>
              <a:rPr lang="en-US" sz="900" dirty="0"/>
              <a:t>;</a:t>
            </a:r>
            <a:br>
              <a:rPr lang="en-US" sz="900" dirty="0"/>
            </a:br>
            <a:endParaRPr lang="en-US" sz="900" dirty="0"/>
          </a:p>
          <a:p>
            <a:r>
              <a:rPr lang="en-US" sz="900" dirty="0"/>
              <a:t>(viii) to be </a:t>
            </a:r>
            <a:r>
              <a:rPr lang="en-US" sz="900" b="1" dirty="0"/>
              <a:t>outstanding examples </a:t>
            </a:r>
            <a:r>
              <a:rPr lang="en-US" sz="900" dirty="0"/>
              <a:t>representing major stages of earth's history, including the record of life, </a:t>
            </a:r>
            <a:r>
              <a:rPr lang="en-US" sz="900" b="1" dirty="0"/>
              <a:t>significant on-going geological processes</a:t>
            </a:r>
            <a:r>
              <a:rPr lang="en-US" sz="900" dirty="0"/>
              <a:t> in the development of landforms, or </a:t>
            </a:r>
            <a:r>
              <a:rPr lang="en-US" sz="900" b="1" dirty="0"/>
              <a:t>significant geomorphic or physiographic features</a:t>
            </a:r>
            <a:r>
              <a:rPr lang="en-US" sz="900" dirty="0"/>
              <a:t>;</a:t>
            </a:r>
            <a:br>
              <a:rPr lang="en-US" sz="900" dirty="0"/>
            </a:br>
            <a:endParaRPr lang="en-US" sz="900" dirty="0"/>
          </a:p>
          <a:p>
            <a:r>
              <a:rPr lang="en-US" sz="900" dirty="0"/>
              <a:t>(ix) to be </a:t>
            </a:r>
            <a:r>
              <a:rPr lang="en-US" sz="900" b="1" dirty="0"/>
              <a:t>outstanding examples representing significant on-going ecological and biological processes </a:t>
            </a:r>
            <a:r>
              <a:rPr lang="en-US" sz="900" dirty="0"/>
              <a:t>in the evolution and development of terrestrial, fresh water, coastal and marine ecosystems and communities of plants and animals;</a:t>
            </a:r>
            <a:br>
              <a:rPr lang="en-US" sz="900" dirty="0"/>
            </a:br>
            <a:endParaRPr lang="en-US" sz="900" dirty="0"/>
          </a:p>
          <a:p>
            <a:r>
              <a:rPr lang="en-US" sz="900" dirty="0"/>
              <a:t>(x) to contain the most </a:t>
            </a:r>
            <a:r>
              <a:rPr lang="en-US" sz="900" b="1" dirty="0"/>
              <a:t>important and significant natural habitats </a:t>
            </a:r>
            <a:r>
              <a:rPr lang="en-US" sz="900" dirty="0"/>
              <a:t>for in-situ conservation of biological diversity, including those containing threatened species of outstanding universal value from the point of view of science or conservation.</a:t>
            </a:r>
          </a:p>
          <a:p>
            <a:endParaRPr lang="en-US" sz="900" dirty="0"/>
          </a:p>
        </p:txBody>
      </p:sp>
      <p:sp>
        <p:nvSpPr>
          <p:cNvPr id="5" name="TextBox 4"/>
          <p:cNvSpPr txBox="1"/>
          <p:nvPr/>
        </p:nvSpPr>
        <p:spPr>
          <a:xfrm>
            <a:off x="700088" y="1623980"/>
            <a:ext cx="7172325" cy="577530"/>
          </a:xfrm>
          <a:prstGeom prst="rect">
            <a:avLst/>
          </a:prstGeom>
          <a:noFill/>
        </p:spPr>
        <p:txBody>
          <a:bodyPr wrap="square" rtlCol="0">
            <a:spAutoFit/>
          </a:bodyPr>
          <a:lstStyle/>
          <a:p>
            <a:pPr algn="ctr"/>
            <a:r>
              <a:rPr lang="en-US" sz="1050" b="1" dirty="0"/>
              <a:t>To be included on the World Heritage List, sites must be of outstanding universal value and meet at least one out of ten selection criteria.</a:t>
            </a:r>
            <a:endParaRPr lang="en-US" sz="1050" dirty="0"/>
          </a:p>
          <a:p>
            <a:endParaRPr lang="en-US" sz="1053" dirty="0"/>
          </a:p>
        </p:txBody>
      </p:sp>
      <p:sp>
        <p:nvSpPr>
          <p:cNvPr id="10" name="Rectangle 9"/>
          <p:cNvSpPr/>
          <p:nvPr/>
        </p:nvSpPr>
        <p:spPr>
          <a:xfrm>
            <a:off x="323482" y="466689"/>
            <a:ext cx="4349268" cy="369332"/>
          </a:xfrm>
          <a:prstGeom prst="rect">
            <a:avLst/>
          </a:prstGeom>
        </p:spPr>
        <p:txBody>
          <a:bodyPr wrap="none">
            <a:spAutoFit/>
          </a:bodyPr>
          <a:lstStyle/>
          <a:p>
            <a:r>
              <a:rPr lang="en-US" sz="1800" b="1" dirty="0">
                <a:solidFill>
                  <a:schemeClr val="accent1"/>
                </a:solidFill>
                <a:latin typeface="Helvetica Neue"/>
              </a:rPr>
              <a:t>Non-places | Places of universal value</a:t>
            </a:r>
          </a:p>
        </p:txBody>
      </p:sp>
    </p:spTree>
    <p:extLst>
      <p:ext uri="{BB962C8B-B14F-4D97-AF65-F5344CB8AC3E}">
        <p14:creationId xmlns:p14="http://schemas.microsoft.com/office/powerpoint/2010/main" val="384551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a:off x="1734327" y="1719638"/>
            <a:ext cx="392352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37931725" indent="-37474525">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fi-FI" altLang="en-US" sz="1800" b="1" dirty="0">
                <a:latin typeface="+mn-lt"/>
              </a:rPr>
              <a:t>Your Culture or Mine?</a:t>
            </a:r>
          </a:p>
          <a:p>
            <a:pPr algn="r" eaLnBrk="1" hangingPunct="1"/>
            <a:r>
              <a:rPr lang="fi-FI" altLang="en-US" sz="1800" b="1" dirty="0">
                <a:latin typeface="+mn-lt"/>
              </a:rPr>
              <a:t>Disrupting the Universal</a:t>
            </a:r>
            <a:br>
              <a:rPr lang="fi-FI" altLang="en-US" sz="1800" b="1" dirty="0">
                <a:latin typeface="+mn-lt"/>
              </a:rPr>
            </a:br>
            <a:endParaRPr lang="fi-FI" altLang="en-US" sz="1800" b="1" dirty="0">
              <a:latin typeface="+mn-lt"/>
            </a:endParaRPr>
          </a:p>
          <a:p>
            <a:pPr algn="r" eaLnBrk="1" hangingPunct="1"/>
            <a:r>
              <a:rPr lang="fi-FI" altLang="en-US" sz="1800" dirty="0" err="1"/>
              <a:t>The</a:t>
            </a:r>
            <a:r>
              <a:rPr lang="fi-FI" altLang="en-US" sz="1800" dirty="0"/>
              <a:t> display of cultural heritage in the museum makes the divisions of sub-cultures and para-cultures highly visible, therefore legitimising some kinds of cultural affiliation, while presenting other kinds of cultural practice as exotic or alien.</a:t>
            </a:r>
            <a:endParaRPr lang="en-US" altLang="en-US" sz="1800" dirty="0"/>
          </a:p>
        </p:txBody>
      </p:sp>
      <p:pic>
        <p:nvPicPr>
          <p:cNvPr id="6" name="Picture 5"/>
          <p:cNvPicPr>
            <a:picLocks noChangeAspect="1"/>
          </p:cNvPicPr>
          <p:nvPr/>
        </p:nvPicPr>
        <p:blipFill>
          <a:blip r:embed="rId2"/>
          <a:stretch>
            <a:fillRect/>
          </a:stretch>
        </p:blipFill>
        <p:spPr>
          <a:xfrm>
            <a:off x="5810255" y="1251658"/>
            <a:ext cx="2879180" cy="3843135"/>
          </a:xfrm>
          <a:prstGeom prst="rect">
            <a:avLst/>
          </a:prstGeom>
          <a:ln>
            <a:solidFill>
              <a:schemeClr val="bg2">
                <a:lumMod val="25000"/>
              </a:schemeClr>
            </a:solidFill>
          </a:ln>
        </p:spPr>
      </p:pic>
      <p:sp>
        <p:nvSpPr>
          <p:cNvPr id="24580" name="TextBox 3"/>
          <p:cNvSpPr txBox="1">
            <a:spLocks noChangeArrowheads="1"/>
          </p:cNvSpPr>
          <p:nvPr/>
        </p:nvSpPr>
        <p:spPr bwMode="auto">
          <a:xfrm>
            <a:off x="5596664" y="5158454"/>
            <a:ext cx="3200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37931725" indent="-37474525">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rtl="1" eaLnBrk="1" hangingPunct="1"/>
            <a:r>
              <a:rPr lang="en-US" altLang="en-US" sz="750"/>
              <a:t>Male figurine </a:t>
            </a:r>
            <a:br>
              <a:rPr lang="en-US" altLang="en-US" sz="750"/>
            </a:br>
            <a:r>
              <a:rPr lang="en-US" altLang="en-US" sz="750"/>
              <a:t>(Chalcolithic Period, 4500BCE – 3500 BCE)</a:t>
            </a:r>
          </a:p>
        </p:txBody>
      </p:sp>
      <p:sp>
        <p:nvSpPr>
          <p:cNvPr id="5" name="Rectangle 4"/>
          <p:cNvSpPr/>
          <p:nvPr/>
        </p:nvSpPr>
        <p:spPr>
          <a:xfrm>
            <a:off x="323482" y="466689"/>
            <a:ext cx="4349268" cy="369332"/>
          </a:xfrm>
          <a:prstGeom prst="rect">
            <a:avLst/>
          </a:prstGeom>
        </p:spPr>
        <p:txBody>
          <a:bodyPr wrap="none">
            <a:spAutoFit/>
          </a:bodyPr>
          <a:lstStyle/>
          <a:p>
            <a:r>
              <a:rPr lang="en-US" sz="1800" b="1" dirty="0">
                <a:solidFill>
                  <a:schemeClr val="accent1"/>
                </a:solidFill>
                <a:latin typeface="Helvetica Neue"/>
              </a:rPr>
              <a:t>Non-places | Places of universal value</a:t>
            </a:r>
          </a:p>
        </p:txBody>
      </p:sp>
      <p:sp>
        <p:nvSpPr>
          <p:cNvPr id="7" name="TextBox 6"/>
          <p:cNvSpPr txBox="1"/>
          <p:nvPr/>
        </p:nvSpPr>
        <p:spPr>
          <a:xfrm>
            <a:off x="3172105" y="4679295"/>
            <a:ext cx="2485745" cy="415498"/>
          </a:xfrm>
          <a:prstGeom prst="rect">
            <a:avLst/>
          </a:prstGeom>
          <a:noFill/>
        </p:spPr>
        <p:txBody>
          <a:bodyPr wrap="none" rtlCol="0">
            <a:spAutoFit/>
          </a:bodyPr>
          <a:lstStyle/>
          <a:p>
            <a:r>
              <a:rPr lang="en-US" sz="2100" dirty="0">
                <a:solidFill>
                  <a:schemeClr val="accent4">
                    <a:lumMod val="60000"/>
                    <a:lumOff val="40000"/>
                  </a:schemeClr>
                </a:solidFill>
              </a:rPr>
              <a:t>Cog</a:t>
            </a:r>
            <a:r>
              <a:rPr lang="en-US" sz="2100" dirty="0">
                <a:solidFill>
                  <a:srgbClr val="FFC000"/>
                </a:solidFill>
              </a:rPr>
              <a:t>ni</a:t>
            </a:r>
            <a:r>
              <a:rPr lang="en-US" sz="2100" dirty="0">
                <a:solidFill>
                  <a:srgbClr val="FF0000"/>
                </a:solidFill>
              </a:rPr>
              <a:t>tive</a:t>
            </a:r>
            <a:r>
              <a:rPr lang="en-US" sz="2100" dirty="0"/>
              <a:t> </a:t>
            </a:r>
            <a:r>
              <a:rPr lang="en-US" sz="2100" dirty="0">
                <a:solidFill>
                  <a:srgbClr val="FF0000"/>
                </a:solidFill>
              </a:rPr>
              <a:t>dis</a:t>
            </a:r>
            <a:r>
              <a:rPr lang="en-US" sz="2100" dirty="0">
                <a:solidFill>
                  <a:schemeClr val="accent6"/>
                </a:solidFill>
              </a:rPr>
              <a:t>sonance</a:t>
            </a:r>
          </a:p>
        </p:txBody>
      </p:sp>
    </p:spTree>
    <p:extLst>
      <p:ext uri="{BB962C8B-B14F-4D97-AF65-F5344CB8AC3E}">
        <p14:creationId xmlns:p14="http://schemas.microsoft.com/office/powerpoint/2010/main" val="140132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circle(in)">
                                      <p:cBhvr>
                                        <p:cTn id="9" dur="2000"/>
                                        <p:tgtEl>
                                          <p:spTgt spid="7"/>
                                        </p:tgtEl>
                                      </p:cBhvr>
                                    </p:animEffect>
                                  </p:childTnLst>
                                </p:cTn>
                              </p:par>
                              <p:par>
                                <p:cTn id="10" presetID="36" presetClass="emph" presetSubtype="0" fill="hold" nodeType="withEffect">
                                  <p:stCondLst>
                                    <p:cond delay="0"/>
                                  </p:stCondLst>
                                  <p:iterate type="lt">
                                    <p:tmPct val="10000"/>
                                  </p:iterate>
                                  <p:childTnLst>
                                    <p:animScale>
                                      <p:cBhvr>
                                        <p:cTn id="11" dur="250" autoRev="1" fill="hold">
                                          <p:stCondLst>
                                            <p:cond delay="0"/>
                                          </p:stCondLst>
                                        </p:cTn>
                                        <p:tgtEl>
                                          <p:spTgt spid="7">
                                            <p:txEl>
                                              <p:pRg st="0" end="0"/>
                                            </p:txEl>
                                          </p:spTgt>
                                        </p:tgtEl>
                                      </p:cBhvr>
                                      <p:to x="80000" y="100000"/>
                                    </p:animScale>
                                    <p:anim by="(#ppt_w*0.10)" calcmode="lin" valueType="num">
                                      <p:cBhvr>
                                        <p:cTn id="12" dur="250" autoRev="1" fill="hold">
                                          <p:stCondLst>
                                            <p:cond delay="0"/>
                                          </p:stCondLst>
                                        </p:cTn>
                                        <p:tgtEl>
                                          <p:spTgt spid="7">
                                            <p:txEl>
                                              <p:pRg st="0" end="0"/>
                                            </p:txEl>
                                          </p:spTgt>
                                        </p:tgtEl>
                                        <p:attrNameLst>
                                          <p:attrName>ppt_x</p:attrName>
                                        </p:attrNameLst>
                                      </p:cBhvr>
                                    </p:anim>
                                    <p:anim by="(-#ppt_w*0.10)" calcmode="lin" valueType="num">
                                      <p:cBhvr>
                                        <p:cTn id="13" dur="250" autoRev="1" fill="hold">
                                          <p:stCondLst>
                                            <p:cond delay="0"/>
                                          </p:stCondLst>
                                        </p:cTn>
                                        <p:tgtEl>
                                          <p:spTgt spid="7">
                                            <p:txEl>
                                              <p:pRg st="0" end="0"/>
                                            </p:txEl>
                                          </p:spTgt>
                                        </p:tgtEl>
                                        <p:attrNameLst>
                                          <p:attrName>ppt_y</p:attrName>
                                        </p:attrNameLst>
                                      </p:cBhvr>
                                    </p:anim>
                                    <p:animRot by="-480000">
                                      <p:cBhvr>
                                        <p:cTn id="14" dur="250" autoRev="1"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build="allAtOnce"/>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36"/>
            <a:ext cx="9144000" cy="1219200"/>
          </a:xfrm>
          <a:prstGeom prst="rect">
            <a:avLst/>
          </a:prstGeom>
        </p:spPr>
      </p:pic>
      <p:sp>
        <p:nvSpPr>
          <p:cNvPr id="6" name="Rectangle 5"/>
          <p:cNvSpPr/>
          <p:nvPr/>
        </p:nvSpPr>
        <p:spPr>
          <a:xfrm>
            <a:off x="1609840" y="987306"/>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2" name="TextBox 1"/>
          <p:cNvSpPr txBox="1"/>
          <p:nvPr/>
        </p:nvSpPr>
        <p:spPr>
          <a:xfrm>
            <a:off x="548283" y="1232236"/>
            <a:ext cx="8047434" cy="1077218"/>
          </a:xfrm>
          <a:prstGeom prst="rect">
            <a:avLst/>
          </a:prstGeom>
          <a:noFill/>
        </p:spPr>
        <p:txBody>
          <a:bodyPr wrap="square" rtlCol="0">
            <a:spAutoFit/>
          </a:bodyPr>
          <a:lstStyle/>
          <a:p>
            <a:pPr lvl="0" algn="ctr"/>
            <a:r>
              <a:rPr lang="en-US" sz="1400" b="1" dirty="0">
                <a:solidFill>
                  <a:schemeClr val="accent1"/>
                </a:solidFill>
              </a:rPr>
              <a:t>September  6</a:t>
            </a:r>
            <a:r>
              <a:rPr lang="en-US" sz="1400" dirty="0">
                <a:solidFill>
                  <a:schemeClr val="accent1"/>
                </a:solidFill>
              </a:rPr>
              <a:t/>
            </a:r>
            <a:br>
              <a:rPr lang="en-US" sz="1400" dirty="0">
                <a:solidFill>
                  <a:schemeClr val="accent1"/>
                </a:solidFill>
              </a:rPr>
            </a:br>
            <a:r>
              <a:rPr lang="en-US" sz="1400" dirty="0">
                <a:solidFill>
                  <a:schemeClr val="accent1"/>
                </a:solidFill>
              </a:rPr>
              <a:t>Museums on the Web | The distributed museum; authenticity, originality and clone-ability</a:t>
            </a:r>
          </a:p>
          <a:p>
            <a:pPr algn="ctr"/>
            <a:endParaRPr lang="en-US" sz="1800" b="1" dirty="0" smtClean="0">
              <a:solidFill>
                <a:schemeClr val="accent1"/>
              </a:solidFill>
              <a:ea typeface="Helvetica Neue" charset="0"/>
              <a:cs typeface="Helvetica Neue" charset="0"/>
            </a:endParaRPr>
          </a:p>
          <a:p>
            <a:pPr algn="ctr"/>
            <a:r>
              <a:rPr lang="en-US" sz="1800" b="1" dirty="0" smtClean="0">
                <a:solidFill>
                  <a:schemeClr val="accent1"/>
                </a:solidFill>
                <a:ea typeface="Helvetica Neue" charset="0"/>
                <a:cs typeface="Helvetica Neue" charset="0"/>
              </a:rPr>
              <a:t>Assignment </a:t>
            </a:r>
            <a:r>
              <a:rPr lang="en-US" sz="1800" b="1" dirty="0">
                <a:solidFill>
                  <a:schemeClr val="accent1"/>
                </a:solidFill>
                <a:ea typeface="Helvetica Neue" charset="0"/>
                <a:cs typeface="Helvetica Neue" charset="0"/>
              </a:rPr>
              <a:t>1 </a:t>
            </a:r>
            <a:r>
              <a:rPr lang="en-US" sz="1800" dirty="0">
                <a:solidFill>
                  <a:schemeClr val="accent1"/>
                </a:solidFill>
                <a:ea typeface="Helvetica Neue" charset="0"/>
                <a:cs typeface="Helvetica Neue" charset="0"/>
              </a:rPr>
              <a:t> </a:t>
            </a:r>
          </a:p>
        </p:txBody>
      </p:sp>
      <p:sp>
        <p:nvSpPr>
          <p:cNvPr id="3" name="TextBox 2"/>
          <p:cNvSpPr txBox="1"/>
          <p:nvPr/>
        </p:nvSpPr>
        <p:spPr>
          <a:xfrm>
            <a:off x="1288998" y="2215492"/>
            <a:ext cx="7694581" cy="3416320"/>
          </a:xfrm>
          <a:prstGeom prst="rect">
            <a:avLst/>
          </a:prstGeom>
          <a:noFill/>
        </p:spPr>
        <p:txBody>
          <a:bodyPr wrap="square" rtlCol="0">
            <a:spAutoFit/>
          </a:bodyPr>
          <a:lstStyle/>
          <a:p>
            <a:r>
              <a:rPr lang="en-US" sz="1800" dirty="0"/>
              <a:t>Research 2 different museum websites and compare them while evaluating from the following perspectives:</a:t>
            </a:r>
          </a:p>
          <a:p>
            <a:endParaRPr lang="en-US" sz="1800" dirty="0"/>
          </a:p>
          <a:p>
            <a:pPr marL="214313" indent="-214313">
              <a:buFont typeface="Arial" panose="020B0604020202020204" pitchFamily="34" charset="0"/>
              <a:buChar char="•"/>
            </a:pPr>
            <a:r>
              <a:rPr lang="en-US" sz="1800" dirty="0"/>
              <a:t>Institutional voice; authoritative or informal</a:t>
            </a:r>
          </a:p>
          <a:p>
            <a:pPr marL="214313" indent="-214313">
              <a:buFont typeface="Arial" panose="020B0604020202020204" pitchFamily="34" charset="0"/>
              <a:buChar char="•"/>
            </a:pPr>
            <a:r>
              <a:rPr lang="en-US" sz="1800" dirty="0"/>
              <a:t>End user experience</a:t>
            </a:r>
          </a:p>
          <a:p>
            <a:pPr marL="214313" indent="-214313">
              <a:buFont typeface="Arial" panose="020B0604020202020204" pitchFamily="34" charset="0"/>
              <a:buChar char="•"/>
            </a:pPr>
            <a:r>
              <a:rPr lang="en-US" sz="1800" dirty="0"/>
              <a:t>Content, rich or shallow; limited versus complex</a:t>
            </a:r>
          </a:p>
          <a:p>
            <a:endParaRPr lang="en-US" sz="1800" dirty="0"/>
          </a:p>
          <a:p>
            <a:r>
              <a:rPr lang="en-US" sz="1800" dirty="0"/>
              <a:t>Write succinctly (2-3 pages) double-spacing, size 12 font, 1 inch margin</a:t>
            </a:r>
          </a:p>
          <a:p>
            <a:r>
              <a:rPr lang="en-US" sz="1800" dirty="0"/>
              <a:t/>
            </a:r>
            <a:br>
              <a:rPr lang="en-US" sz="1800" dirty="0"/>
            </a:br>
            <a:r>
              <a:rPr lang="en-US" sz="1800" dirty="0"/>
              <a:t>Submit images, screenshots separately</a:t>
            </a:r>
          </a:p>
          <a:p>
            <a:endParaRPr lang="en-US" sz="1800" dirty="0"/>
          </a:p>
          <a:p>
            <a:r>
              <a:rPr lang="en-US" sz="1800" b="1" dirty="0">
                <a:solidFill>
                  <a:schemeClr val="accent1"/>
                </a:solidFill>
              </a:rPr>
              <a:t>Due: Sep 20 at 11:59pm </a:t>
            </a:r>
          </a:p>
        </p:txBody>
      </p:sp>
    </p:spTree>
    <p:extLst>
      <p:ext uri="{BB962C8B-B14F-4D97-AF65-F5344CB8AC3E}">
        <p14:creationId xmlns:p14="http://schemas.microsoft.com/office/powerpoint/2010/main" val="1180741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631"/>
            <a:ext cx="9144000" cy="1219200"/>
          </a:xfrm>
          <a:prstGeom prst="rect">
            <a:avLst/>
          </a:prstGeom>
        </p:spPr>
      </p:pic>
      <p:sp>
        <p:nvSpPr>
          <p:cNvPr id="6" name="Rectangle 5"/>
          <p:cNvSpPr/>
          <p:nvPr/>
        </p:nvSpPr>
        <p:spPr>
          <a:xfrm>
            <a:off x="1609840" y="1003348"/>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2" name="TextBox 1"/>
          <p:cNvSpPr txBox="1"/>
          <p:nvPr/>
        </p:nvSpPr>
        <p:spPr>
          <a:xfrm>
            <a:off x="-63573" y="1257264"/>
            <a:ext cx="9442595" cy="1754326"/>
          </a:xfrm>
          <a:prstGeom prst="rect">
            <a:avLst/>
          </a:prstGeom>
          <a:noFill/>
        </p:spPr>
        <p:txBody>
          <a:bodyPr wrap="square" rtlCol="0">
            <a:spAutoFit/>
          </a:bodyPr>
          <a:lstStyle/>
          <a:p>
            <a:pPr lvl="0" algn="ctr"/>
            <a:r>
              <a:rPr lang="en-US" sz="1800" b="1" dirty="0">
                <a:solidFill>
                  <a:schemeClr val="accent1"/>
                </a:solidFill>
                <a:ea typeface="Helvetica Neue" charset="0"/>
                <a:cs typeface="Helvetica Neue" charset="0"/>
              </a:rPr>
              <a:t>Links - </a:t>
            </a:r>
            <a:r>
              <a:rPr lang="en-US" sz="1800" b="1" dirty="0">
                <a:solidFill>
                  <a:schemeClr val="accent1"/>
                </a:solidFill>
              </a:rPr>
              <a:t>September  6</a:t>
            </a:r>
            <a:r>
              <a:rPr lang="en-US" sz="1800" dirty="0">
                <a:solidFill>
                  <a:schemeClr val="accent1"/>
                </a:solidFill>
              </a:rPr>
              <a:t/>
            </a:r>
            <a:br>
              <a:rPr lang="en-US" sz="1800" dirty="0">
                <a:solidFill>
                  <a:schemeClr val="accent1"/>
                </a:solidFill>
              </a:rPr>
            </a:br>
            <a:r>
              <a:rPr lang="en-US" sz="1800" dirty="0">
                <a:solidFill>
                  <a:schemeClr val="accent1"/>
                </a:solidFill>
              </a:rPr>
              <a:t>Museums on the Web | The distributed museum; authenticity, originality and clone-ability</a:t>
            </a:r>
          </a:p>
          <a:p>
            <a:pPr algn="ctr"/>
            <a:endParaRPr lang="en-US" sz="1800" dirty="0"/>
          </a:p>
          <a:p>
            <a:r>
              <a:rPr lang="en-US" sz="1800" dirty="0">
                <a:ea typeface="Helvetica Neue" charset="0"/>
                <a:cs typeface="Helvetica Neue" charset="0"/>
              </a:rPr>
              <a:t> </a:t>
            </a:r>
          </a:p>
          <a:p>
            <a:pPr lvl="1"/>
            <a:r>
              <a:rPr lang="en-US" sz="1800" dirty="0">
                <a:ea typeface="Helvetica Neue" charset="0"/>
                <a:cs typeface="Helvetica Neue" charset="0"/>
              </a:rPr>
              <a:t/>
            </a:r>
            <a:br>
              <a:rPr lang="en-US" sz="1800" dirty="0">
                <a:ea typeface="Helvetica Neue" charset="0"/>
                <a:cs typeface="Helvetica Neue" charset="0"/>
              </a:rPr>
            </a:br>
            <a:endParaRPr lang="en-US" sz="1800" dirty="0">
              <a:ea typeface="Helvetica Neue" charset="0"/>
              <a:cs typeface="Helvetica Neue" charset="0"/>
            </a:endParaRPr>
          </a:p>
        </p:txBody>
      </p:sp>
      <p:sp>
        <p:nvSpPr>
          <p:cNvPr id="3" name="TextBox 2"/>
          <p:cNvSpPr txBox="1"/>
          <p:nvPr/>
        </p:nvSpPr>
        <p:spPr>
          <a:xfrm>
            <a:off x="344688" y="2106667"/>
            <a:ext cx="2780703" cy="3424014"/>
          </a:xfrm>
          <a:prstGeom prst="rect">
            <a:avLst/>
          </a:prstGeom>
          <a:noFill/>
        </p:spPr>
        <p:txBody>
          <a:bodyPr wrap="square" rtlCol="0">
            <a:spAutoFit/>
          </a:bodyPr>
          <a:lstStyle/>
          <a:p>
            <a:r>
              <a:rPr lang="en-US" sz="700" dirty="0">
                <a:hlinkClick r:id="rId3"/>
              </a:rPr>
              <a:t>https://www.artsy.net/article/artsy-editorial-this-is-the-most-reproduced-artwork-of-all-time</a:t>
            </a:r>
            <a:endParaRPr lang="en-US" sz="700" dirty="0"/>
          </a:p>
          <a:p>
            <a:endParaRPr lang="en-US" sz="750" b="1" dirty="0" smtClean="0"/>
          </a:p>
          <a:p>
            <a:r>
              <a:rPr lang="en-US" sz="750" b="1" smtClean="0"/>
              <a:t>Tate</a:t>
            </a:r>
            <a:r>
              <a:rPr lang="en-US" sz="750" dirty="0"/>
              <a:t/>
            </a:r>
            <a:br>
              <a:rPr lang="en-US" sz="750" dirty="0"/>
            </a:br>
            <a:r>
              <a:rPr lang="en-US" sz="750" u="sng" dirty="0">
                <a:hlinkClick r:id="rId4"/>
              </a:rPr>
              <a:t>http://www.tate.org.uk/</a:t>
            </a:r>
            <a:endParaRPr lang="en-US" sz="750" dirty="0"/>
          </a:p>
          <a:p>
            <a:r>
              <a:rPr lang="en-US" sz="750" dirty="0"/>
              <a:t>Tate Exchange</a:t>
            </a:r>
            <a:br>
              <a:rPr lang="en-US" sz="750" dirty="0"/>
            </a:br>
            <a:r>
              <a:rPr lang="en-US" sz="750" u="sng" dirty="0">
                <a:hlinkClick r:id="rId5"/>
              </a:rPr>
              <a:t>http://www.tate.org.uk/visit/tate-modern/new-tate-modern/art/tate-exchange</a:t>
            </a:r>
            <a:endParaRPr lang="en-US" sz="750" dirty="0"/>
          </a:p>
          <a:p>
            <a:r>
              <a:rPr lang="en-US" sz="750" dirty="0"/>
              <a:t> </a:t>
            </a:r>
          </a:p>
          <a:p>
            <a:r>
              <a:rPr lang="en-US" sz="750" b="1" dirty="0"/>
              <a:t>The Broad</a:t>
            </a:r>
            <a:r>
              <a:rPr lang="en-US" sz="750" u="sng" dirty="0"/>
              <a:t/>
            </a:r>
            <a:br>
              <a:rPr lang="en-US" sz="750" u="sng" dirty="0"/>
            </a:br>
            <a:r>
              <a:rPr lang="en-US" sz="750" u="sng" dirty="0">
                <a:hlinkClick r:id="rId6"/>
              </a:rPr>
              <a:t>http://www.thebroad.org/</a:t>
            </a:r>
            <a:endParaRPr lang="en-US" sz="750" dirty="0"/>
          </a:p>
          <a:p>
            <a:r>
              <a:rPr lang="en-US" sz="750" dirty="0"/>
              <a:t> </a:t>
            </a:r>
          </a:p>
          <a:p>
            <a:r>
              <a:rPr lang="en-US" sz="750" b="1" dirty="0"/>
              <a:t>Louvre</a:t>
            </a:r>
            <a:r>
              <a:rPr lang="en-US" sz="750" u="sng" dirty="0"/>
              <a:t/>
            </a:r>
            <a:br>
              <a:rPr lang="en-US" sz="750" u="sng" dirty="0"/>
            </a:br>
            <a:r>
              <a:rPr lang="en-US" sz="750" u="sng" dirty="0">
                <a:hlinkClick r:id="rId7"/>
              </a:rPr>
              <a:t>http://www.louvre.fr</a:t>
            </a:r>
            <a:endParaRPr lang="en-US" sz="750" dirty="0"/>
          </a:p>
          <a:p>
            <a:r>
              <a:rPr lang="en-US" sz="750" dirty="0"/>
              <a:t> </a:t>
            </a:r>
          </a:p>
          <a:p>
            <a:r>
              <a:rPr lang="en-US" sz="750" b="1" dirty="0"/>
              <a:t>The British Museum (BM)</a:t>
            </a:r>
            <a:r>
              <a:rPr lang="en-US" sz="750" u="sng" dirty="0"/>
              <a:t/>
            </a:r>
            <a:br>
              <a:rPr lang="en-US" sz="750" u="sng" dirty="0"/>
            </a:br>
            <a:r>
              <a:rPr lang="en-US" sz="750" u="sng" dirty="0">
                <a:hlinkClick r:id="rId8"/>
              </a:rPr>
              <a:t>http://www.britishmuseum.org</a:t>
            </a:r>
            <a:endParaRPr lang="en-US" sz="750" dirty="0"/>
          </a:p>
          <a:p>
            <a:r>
              <a:rPr lang="en-US" sz="750" dirty="0"/>
              <a:t> </a:t>
            </a:r>
          </a:p>
          <a:p>
            <a:r>
              <a:rPr lang="en-US" sz="750" b="1" dirty="0"/>
              <a:t>CIDOC CRM</a:t>
            </a:r>
            <a:r>
              <a:rPr lang="en-US" sz="750" u="sng" dirty="0"/>
              <a:t/>
            </a:r>
            <a:br>
              <a:rPr lang="en-US" sz="750" u="sng" dirty="0"/>
            </a:br>
            <a:r>
              <a:rPr lang="en-US" sz="750" u="sng" dirty="0">
                <a:hlinkClick r:id="rId9"/>
              </a:rPr>
              <a:t>collection.britishmuseum.org</a:t>
            </a:r>
            <a:endParaRPr lang="en-US" sz="750" u="sng" dirty="0"/>
          </a:p>
          <a:p>
            <a:endParaRPr lang="en-US" sz="750" u="sng" dirty="0"/>
          </a:p>
          <a:p>
            <a:r>
              <a:rPr lang="en-US" sz="750" b="1" dirty="0"/>
              <a:t>Semantic Web</a:t>
            </a:r>
            <a:br>
              <a:rPr lang="en-US" sz="750" b="1" dirty="0"/>
            </a:br>
            <a:r>
              <a:rPr lang="en-US" sz="750" u="sng" dirty="0">
                <a:hlinkClick r:id="rId10"/>
              </a:rPr>
              <a:t>https://www.w3.org/standards/semanticweb/</a:t>
            </a:r>
            <a:endParaRPr lang="en-US" sz="750" u="sng" dirty="0"/>
          </a:p>
          <a:p>
            <a:r>
              <a:rPr lang="en-US" sz="750" dirty="0"/>
              <a:t> </a:t>
            </a:r>
          </a:p>
          <a:p>
            <a:r>
              <a:rPr lang="en-US" sz="750" b="1" dirty="0"/>
              <a:t>The Museum of the World</a:t>
            </a:r>
            <a:r>
              <a:rPr lang="en-US" sz="750" dirty="0"/>
              <a:t/>
            </a:r>
            <a:br>
              <a:rPr lang="en-US" sz="750" dirty="0"/>
            </a:br>
            <a:r>
              <a:rPr lang="en-US" sz="750" u="sng" dirty="0">
                <a:hlinkClick r:id="rId11"/>
              </a:rPr>
              <a:t>https://britishmuseum.withgoogle.com</a:t>
            </a:r>
            <a:endParaRPr lang="en-US" sz="750" dirty="0"/>
          </a:p>
          <a:p>
            <a:r>
              <a:rPr lang="en-US" sz="750" dirty="0"/>
              <a:t> </a:t>
            </a:r>
          </a:p>
          <a:p>
            <a:r>
              <a:rPr lang="en-US" sz="750" b="1" dirty="0"/>
              <a:t>British Museum Blog - </a:t>
            </a:r>
            <a:r>
              <a:rPr lang="en-US" sz="750" i="1" dirty="0"/>
              <a:t>The conservation of </a:t>
            </a:r>
            <a:r>
              <a:rPr lang="en-US" sz="750" i="1" dirty="0" err="1"/>
              <a:t>Dürer’s</a:t>
            </a:r>
            <a:r>
              <a:rPr lang="en-US" sz="750" i="1" dirty="0"/>
              <a:t> Triumphal Arch</a:t>
            </a:r>
            <a:r>
              <a:rPr lang="en-US" sz="750" u="sng" dirty="0"/>
              <a:t/>
            </a:r>
            <a:br>
              <a:rPr lang="en-US" sz="750" u="sng" dirty="0"/>
            </a:br>
            <a:r>
              <a:rPr lang="en-US" sz="750" u="sng" dirty="0">
                <a:hlinkClick r:id="rId12"/>
              </a:rPr>
              <a:t>https://blog.britishmuseum.org</a:t>
            </a:r>
            <a:endParaRPr lang="en-US" sz="750" dirty="0"/>
          </a:p>
        </p:txBody>
      </p:sp>
      <p:sp>
        <p:nvSpPr>
          <p:cNvPr id="5" name="TextBox 4"/>
          <p:cNvSpPr txBox="1"/>
          <p:nvPr/>
        </p:nvSpPr>
        <p:spPr>
          <a:xfrm>
            <a:off x="3220045" y="2326632"/>
            <a:ext cx="2875361" cy="3104696"/>
          </a:xfrm>
          <a:prstGeom prst="rect">
            <a:avLst/>
          </a:prstGeom>
          <a:noFill/>
        </p:spPr>
        <p:txBody>
          <a:bodyPr wrap="square" rtlCol="0">
            <a:spAutoFit/>
          </a:bodyPr>
          <a:lstStyle/>
          <a:p>
            <a:r>
              <a:rPr lang="en-US" sz="750" b="1" dirty="0"/>
              <a:t>Showtime at the </a:t>
            </a:r>
            <a:r>
              <a:rPr lang="en-US" sz="750" b="1" dirty="0" err="1"/>
              <a:t>Musée</a:t>
            </a:r>
            <a:r>
              <a:rPr lang="en-US" sz="750" b="1" dirty="0"/>
              <a:t> d’Orsay: Watching Varnish Dry </a:t>
            </a:r>
            <a:r>
              <a:rPr lang="en-US" sz="750" dirty="0"/>
              <a:t>- </a:t>
            </a:r>
            <a:r>
              <a:rPr lang="en-US" sz="750" dirty="0" err="1"/>
              <a:t>NYTimes.com</a:t>
            </a:r>
            <a:endParaRPr lang="en-US" sz="750" dirty="0"/>
          </a:p>
          <a:p>
            <a:r>
              <a:rPr lang="en-US" sz="750" u="sng" dirty="0">
                <a:hlinkClick r:id="rId13"/>
              </a:rPr>
              <a:t>http://mobile.nytimes.com/2016/08/16/arts/design/showtime-at-the-musee-dorsay-watching-varnish-dry.html</a:t>
            </a:r>
            <a:endParaRPr lang="en-US" sz="750" dirty="0"/>
          </a:p>
          <a:p>
            <a:endParaRPr lang="en-US" sz="750" b="1" dirty="0"/>
          </a:p>
          <a:p>
            <a:r>
              <a:rPr lang="en-US" sz="750" b="1" dirty="0"/>
              <a:t>The Natural History Museum, London</a:t>
            </a:r>
            <a:r>
              <a:rPr lang="en-US" sz="750" u="sng" dirty="0"/>
              <a:t/>
            </a:r>
            <a:br>
              <a:rPr lang="en-US" sz="750" u="sng" dirty="0"/>
            </a:br>
            <a:r>
              <a:rPr lang="en-US" sz="750" u="sng" dirty="0">
                <a:hlinkClick r:id="rId14"/>
              </a:rPr>
              <a:t>http://www.nhm.ac.uk</a:t>
            </a:r>
            <a:endParaRPr lang="en-US" sz="750" dirty="0"/>
          </a:p>
          <a:p>
            <a:r>
              <a:rPr lang="en-US" sz="750" dirty="0"/>
              <a:t> </a:t>
            </a:r>
          </a:p>
          <a:p>
            <a:r>
              <a:rPr lang="en-US" sz="750" b="1" dirty="0"/>
              <a:t>The Museum of Jurassic Technology, Los Angeles, California</a:t>
            </a:r>
            <a:r>
              <a:rPr lang="en-US" sz="750" dirty="0"/>
              <a:t/>
            </a:r>
            <a:br>
              <a:rPr lang="en-US" sz="750" dirty="0"/>
            </a:br>
            <a:r>
              <a:rPr lang="en-US" sz="750" dirty="0">
                <a:hlinkClick r:id="rId15"/>
              </a:rPr>
              <a:t>http://www.mjt.org</a:t>
            </a:r>
            <a:endParaRPr lang="en-US" sz="750" dirty="0"/>
          </a:p>
          <a:p>
            <a:r>
              <a:rPr lang="en-US" sz="750" dirty="0"/>
              <a:t>Introduction and background</a:t>
            </a:r>
            <a:br>
              <a:rPr lang="en-US" sz="750" dirty="0"/>
            </a:br>
            <a:r>
              <a:rPr lang="en-US" sz="750" dirty="0"/>
              <a:t>http://www.mjt.org/intro/genborch.htm</a:t>
            </a:r>
          </a:p>
          <a:p>
            <a:r>
              <a:rPr lang="en-US" sz="750" dirty="0"/>
              <a:t> </a:t>
            </a:r>
          </a:p>
          <a:p>
            <a:r>
              <a:rPr lang="en-US" sz="750" b="1" dirty="0"/>
              <a:t>Where Outlandish Meets </a:t>
            </a:r>
            <a:r>
              <a:rPr lang="en-US" sz="750" b="1" dirty="0" err="1"/>
              <a:t>Landish</a:t>
            </a:r>
            <a:r>
              <a:rPr lang="en-US" sz="750" b="1" dirty="0"/>
              <a:t>, Edward Rothstein</a:t>
            </a:r>
            <a:br>
              <a:rPr lang="en-US" sz="750" b="1" dirty="0"/>
            </a:br>
            <a:r>
              <a:rPr lang="en-US" sz="750" dirty="0"/>
              <a:t>JAN. 9, 2012, New York Times</a:t>
            </a:r>
          </a:p>
          <a:p>
            <a:r>
              <a:rPr lang="en-US" sz="750" u="sng" dirty="0">
                <a:hlinkClick r:id="rId16"/>
              </a:rPr>
              <a:t>http://www.nytimes.com/2012/01/10/arts/design/museum-of-jurrasic-technology-shows-its-wild-side-review.html?_r=0</a:t>
            </a:r>
            <a:endParaRPr lang="en-US" sz="750" dirty="0"/>
          </a:p>
          <a:p>
            <a:r>
              <a:rPr lang="en-US" sz="750" dirty="0"/>
              <a:t> </a:t>
            </a:r>
          </a:p>
          <a:p>
            <a:r>
              <a:rPr lang="en-US" sz="750" b="1" dirty="0"/>
              <a:t>Cabinet of Wonders, </a:t>
            </a:r>
            <a:r>
              <a:rPr lang="en-US" sz="750" dirty="0"/>
              <a:t>Running Carrot (</a:t>
            </a:r>
            <a:r>
              <a:rPr lang="en-US" sz="750" dirty="0" err="1"/>
              <a:t>runswithcarrots</a:t>
            </a:r>
            <a:r>
              <a:rPr lang="en-US" sz="750" dirty="0"/>
              <a:t>, blog)</a:t>
            </a:r>
            <a:br>
              <a:rPr lang="en-US" sz="750" dirty="0"/>
            </a:br>
            <a:r>
              <a:rPr lang="en-US" sz="750" u="sng" dirty="0">
                <a:hlinkClick r:id="rId17"/>
              </a:rPr>
              <a:t>https://runswithcarrots.wordpress.com/2011/04/05/cabinet-of-wonders</a:t>
            </a:r>
            <a:endParaRPr lang="en-US" sz="750" dirty="0"/>
          </a:p>
          <a:p>
            <a:r>
              <a:rPr lang="en-US" sz="750" dirty="0"/>
              <a:t> </a:t>
            </a:r>
          </a:p>
          <a:p>
            <a:r>
              <a:rPr lang="en-US" sz="750" b="1" dirty="0"/>
              <a:t>NHM Data Portal</a:t>
            </a:r>
            <a:r>
              <a:rPr lang="en-US" sz="750" dirty="0"/>
              <a:t/>
            </a:r>
            <a:br>
              <a:rPr lang="en-US" sz="750" dirty="0"/>
            </a:br>
            <a:r>
              <a:rPr lang="en-US" sz="750" u="sng" dirty="0">
                <a:hlinkClick r:id="rId18"/>
              </a:rPr>
              <a:t>http://data.nhm.ac.uk/?_ga=1.238016387.2090504359.1471150606</a:t>
            </a:r>
            <a:endParaRPr lang="en-US" sz="750" dirty="0"/>
          </a:p>
          <a:p>
            <a:r>
              <a:rPr lang="en-US" sz="750" dirty="0"/>
              <a:t> </a:t>
            </a:r>
            <a:r>
              <a:rPr lang="en-US" sz="750" b="1" dirty="0"/>
              <a:t> </a:t>
            </a:r>
          </a:p>
          <a:p>
            <a:endParaRPr lang="en-US" sz="825" dirty="0"/>
          </a:p>
        </p:txBody>
      </p:sp>
      <p:sp>
        <p:nvSpPr>
          <p:cNvPr id="7" name="TextBox 6"/>
          <p:cNvSpPr txBox="1"/>
          <p:nvPr/>
        </p:nvSpPr>
        <p:spPr>
          <a:xfrm>
            <a:off x="6190059" y="2275808"/>
            <a:ext cx="2853127" cy="3023905"/>
          </a:xfrm>
          <a:prstGeom prst="rect">
            <a:avLst/>
          </a:prstGeom>
          <a:noFill/>
        </p:spPr>
        <p:txBody>
          <a:bodyPr wrap="square" rtlCol="0">
            <a:spAutoFit/>
          </a:bodyPr>
          <a:lstStyle/>
          <a:p>
            <a:r>
              <a:rPr lang="en-US" sz="1050" b="1" dirty="0">
                <a:solidFill>
                  <a:schemeClr val="accent1"/>
                </a:solidFill>
              </a:rPr>
              <a:t>Discussion</a:t>
            </a:r>
            <a:r>
              <a:rPr lang="en-US" sz="750" b="1" dirty="0"/>
              <a:t/>
            </a:r>
            <a:br>
              <a:rPr lang="en-US" sz="750" b="1" dirty="0"/>
            </a:br>
            <a:endParaRPr lang="en-US" sz="750" b="1" dirty="0"/>
          </a:p>
          <a:p>
            <a:r>
              <a:rPr lang="en-US" sz="750" b="1" i="1" dirty="0"/>
              <a:t>Heritage places: Evolving conceptions and changing forms</a:t>
            </a:r>
            <a:r>
              <a:rPr lang="en-US" sz="750" dirty="0"/>
              <a:t/>
            </a:r>
            <a:br>
              <a:rPr lang="en-US" sz="750" dirty="0"/>
            </a:br>
            <a:r>
              <a:rPr lang="en-US" sz="750" dirty="0"/>
              <a:t>Neil Silverman</a:t>
            </a:r>
            <a:br>
              <a:rPr lang="en-US" sz="750" dirty="0"/>
            </a:br>
            <a:r>
              <a:rPr lang="en-US" sz="750" dirty="0">
                <a:hlinkClick r:id="rId19"/>
              </a:rPr>
              <a:t>https://www.academia.edu/10029989/Heritage_places_Evolving_conceptions_and_changing_for</a:t>
            </a:r>
            <a:endParaRPr lang="en-US" sz="750" dirty="0"/>
          </a:p>
          <a:p>
            <a:endParaRPr lang="en-US" sz="750" dirty="0"/>
          </a:p>
          <a:p>
            <a:r>
              <a:rPr lang="en-US" sz="750" dirty="0"/>
              <a:t>Augé, M. (1995) </a:t>
            </a:r>
            <a:r>
              <a:rPr lang="en-US" sz="750" i="1" dirty="0"/>
              <a:t>Non-places: An Introduction to an Anthropology of</a:t>
            </a:r>
            <a:r>
              <a:rPr lang="en-US" sz="750" dirty="0"/>
              <a:t> </a:t>
            </a:r>
            <a:r>
              <a:rPr lang="en-US" sz="750" i="1" dirty="0" err="1"/>
              <a:t>Supermodernity</a:t>
            </a:r>
            <a:r>
              <a:rPr lang="en-US" sz="750" dirty="0"/>
              <a:t>, J. Howe (trans.), London: Verso.</a:t>
            </a:r>
          </a:p>
          <a:p>
            <a:pPr fontAlgn="base"/>
            <a:r>
              <a:rPr lang="en-US" sz="750" b="1" dirty="0"/>
              <a:t/>
            </a:r>
            <a:br>
              <a:rPr lang="en-US" sz="750" b="1" dirty="0"/>
            </a:br>
            <a:r>
              <a:rPr lang="en-US" sz="750" b="1" dirty="0"/>
              <a:t>European Space Agency’s First Artist in Residence Is Building a Temple for the </a:t>
            </a:r>
            <a:r>
              <a:rPr lang="en-US" sz="750" b="1" dirty="0" err="1"/>
              <a:t>Moon</a:t>
            </a:r>
            <a:r>
              <a:rPr lang="en-US" sz="750" b="1" cap="all" dirty="0" err="1"/>
              <a:t>ARTSY</a:t>
            </a:r>
            <a:r>
              <a:rPr lang="en-US" sz="750" b="1" cap="all" dirty="0"/>
              <a:t> EDITORIAL</a:t>
            </a:r>
            <a:br>
              <a:rPr lang="en-US" sz="750" b="1" cap="all" dirty="0"/>
            </a:br>
            <a:r>
              <a:rPr lang="en-US" sz="750" cap="all" dirty="0"/>
              <a:t>ABIGAIL CAIN, AUG 13TH, 2016 1:00 PM</a:t>
            </a:r>
            <a:r>
              <a:rPr lang="en-US" sz="750" b="1" cap="all" dirty="0"/>
              <a:t/>
            </a:r>
            <a:br>
              <a:rPr lang="en-US" sz="750" b="1" cap="all" dirty="0"/>
            </a:br>
            <a:r>
              <a:rPr lang="en-US" sz="750" dirty="0">
                <a:hlinkClick r:id="rId20"/>
              </a:rPr>
              <a:t>https://www.artsy.net/article/artsy-editorial-this-artist-is-working-with-the-european-space-agency-to-put-a-temple-on-the-moon</a:t>
            </a:r>
            <a:endParaRPr lang="en-US" sz="750" dirty="0"/>
          </a:p>
          <a:p>
            <a:pPr fontAlgn="base"/>
            <a:endParaRPr lang="en-US" sz="750" b="1" dirty="0"/>
          </a:p>
          <a:p>
            <a:r>
              <a:rPr lang="en-US" sz="750" b="1" dirty="0"/>
              <a:t>World Heritage List</a:t>
            </a:r>
            <a:r>
              <a:rPr lang="en-US" sz="750" dirty="0"/>
              <a:t/>
            </a:r>
            <a:br>
              <a:rPr lang="en-US" sz="750" dirty="0"/>
            </a:br>
            <a:r>
              <a:rPr lang="en-US" sz="750" dirty="0">
                <a:hlinkClick r:id="rId21"/>
              </a:rPr>
              <a:t>http://whc.unesco.org/en/list</a:t>
            </a:r>
            <a:endParaRPr lang="en-US" sz="750" dirty="0"/>
          </a:p>
          <a:p>
            <a:endParaRPr lang="en-US" sz="750" dirty="0"/>
          </a:p>
          <a:p>
            <a:r>
              <a:rPr lang="fi-FI" sz="750" b="1" dirty="0"/>
              <a:t>Disrupting the Universal</a:t>
            </a:r>
            <a:br>
              <a:rPr lang="fi-FI" sz="750" b="1" dirty="0"/>
            </a:br>
            <a:r>
              <a:rPr lang="en-US" sz="750" b="1" dirty="0"/>
              <a:t>Male figurine, Unknown</a:t>
            </a:r>
            <a:br>
              <a:rPr lang="en-US" sz="750" b="1" dirty="0"/>
            </a:br>
            <a:r>
              <a:rPr lang="en-US" sz="750" b="1" dirty="0"/>
              <a:t>Chalcolithic Period, 4500BCE - Chalcolithic Period, 3500 BCE </a:t>
            </a:r>
            <a:r>
              <a:rPr lang="fi-FI" sz="750" b="1" dirty="0"/>
              <a:t/>
            </a:r>
            <a:br>
              <a:rPr lang="fi-FI" sz="750" b="1" dirty="0"/>
            </a:br>
            <a:r>
              <a:rPr lang="en-US" sz="750" u="sng" dirty="0">
                <a:hlinkClick r:id="rId22"/>
              </a:rPr>
              <a:t>https://www.google.com/culturalinstitute/beta/u/0/asset/male-figurine/iwE4uH9CVx_ihw</a:t>
            </a:r>
            <a:endParaRPr lang="en-US" sz="750" dirty="0"/>
          </a:p>
          <a:p>
            <a:endParaRPr lang="en-US" sz="750" dirty="0"/>
          </a:p>
        </p:txBody>
      </p:sp>
    </p:spTree>
    <p:extLst>
      <p:ext uri="{BB962C8B-B14F-4D97-AF65-F5344CB8AC3E}">
        <p14:creationId xmlns:p14="http://schemas.microsoft.com/office/powerpoint/2010/main" val="10035211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36"/>
            <a:ext cx="9144000" cy="1219200"/>
          </a:xfrm>
          <a:prstGeom prst="rect">
            <a:avLst/>
          </a:prstGeom>
        </p:spPr>
      </p:pic>
      <p:sp>
        <p:nvSpPr>
          <p:cNvPr id="6" name="Rectangle 5"/>
          <p:cNvSpPr/>
          <p:nvPr/>
        </p:nvSpPr>
        <p:spPr>
          <a:xfrm>
            <a:off x="1609840" y="987306"/>
            <a:ext cx="5924321" cy="253916"/>
          </a:xfrm>
          <a:prstGeom prst="rect">
            <a:avLst/>
          </a:prstGeom>
        </p:spPr>
        <p:txBody>
          <a:bodyPr wrap="square">
            <a:spAutoFit/>
          </a:bodyPr>
          <a:lstStyle/>
          <a:p>
            <a:pPr algn="ctr"/>
            <a:r>
              <a:rPr lang="en-US" sz="1050" b="1" dirty="0">
                <a:solidFill>
                  <a:srgbClr val="1E1E1E"/>
                </a:solidFill>
                <a:latin typeface="tablet-gothic-semi-condensed" charset="0"/>
              </a:rPr>
              <a:t>MUSE </a:t>
            </a:r>
            <a:r>
              <a:rPr lang="en-US" sz="1050" b="1">
                <a:solidFill>
                  <a:srgbClr val="1E1E1E"/>
                </a:solidFill>
                <a:latin typeface="tablet-gothic-semi-condensed" charset="0"/>
              </a:rPr>
              <a:t>E-133 |  Performing </a:t>
            </a:r>
            <a:r>
              <a:rPr lang="en-US" sz="1050" b="1" dirty="0">
                <a:solidFill>
                  <a:srgbClr val="1E1E1E"/>
                </a:solidFill>
                <a:latin typeface="tablet-gothic-semi-condensed" charset="0"/>
              </a:rPr>
              <a:t>the Digital Museum</a:t>
            </a:r>
          </a:p>
        </p:txBody>
      </p:sp>
      <p:sp>
        <p:nvSpPr>
          <p:cNvPr id="2" name="TextBox 1"/>
          <p:cNvSpPr txBox="1"/>
          <p:nvPr/>
        </p:nvSpPr>
        <p:spPr>
          <a:xfrm>
            <a:off x="3711102" y="2854777"/>
            <a:ext cx="1854675" cy="369332"/>
          </a:xfrm>
          <a:prstGeom prst="rect">
            <a:avLst/>
          </a:prstGeom>
          <a:noFill/>
        </p:spPr>
        <p:txBody>
          <a:bodyPr wrap="none" rtlCol="0">
            <a:spAutoFit/>
          </a:bodyPr>
          <a:lstStyle/>
          <a:p>
            <a:r>
              <a:rPr lang="en-US" sz="1800" dirty="0" err="1"/>
              <a:t>shazan@imj.org.il</a:t>
            </a:r>
            <a:endParaRPr lang="en-US" sz="1800" dirty="0"/>
          </a:p>
        </p:txBody>
      </p:sp>
      <p:sp>
        <p:nvSpPr>
          <p:cNvPr id="3" name="TextBox 2"/>
          <p:cNvSpPr txBox="1"/>
          <p:nvPr/>
        </p:nvSpPr>
        <p:spPr>
          <a:xfrm>
            <a:off x="3721618" y="3371183"/>
            <a:ext cx="1833643" cy="369332"/>
          </a:xfrm>
          <a:prstGeom prst="rect">
            <a:avLst/>
          </a:prstGeom>
          <a:noFill/>
        </p:spPr>
        <p:txBody>
          <a:bodyPr wrap="none" rtlCol="0">
            <a:spAutoFit/>
          </a:bodyPr>
          <a:lstStyle/>
          <a:p>
            <a:r>
              <a:rPr lang="en-US" sz="1800"/>
              <a:t>Skype – shazan22</a:t>
            </a:r>
          </a:p>
        </p:txBody>
      </p:sp>
      <p:sp>
        <p:nvSpPr>
          <p:cNvPr id="5" name="TextBox 4"/>
          <p:cNvSpPr txBox="1"/>
          <p:nvPr/>
        </p:nvSpPr>
        <p:spPr>
          <a:xfrm>
            <a:off x="2126790" y="3887589"/>
            <a:ext cx="5023298" cy="369332"/>
          </a:xfrm>
          <a:prstGeom prst="rect">
            <a:avLst/>
          </a:prstGeom>
          <a:noFill/>
        </p:spPr>
        <p:txBody>
          <a:bodyPr wrap="none" rtlCol="0">
            <a:spAutoFit/>
          </a:bodyPr>
          <a:lstStyle/>
          <a:p>
            <a:r>
              <a:rPr lang="en-US" sz="1800"/>
              <a:t>Jerusalem time zone – currently UTC/GMT +2 hours</a:t>
            </a:r>
          </a:p>
        </p:txBody>
      </p:sp>
      <p:sp>
        <p:nvSpPr>
          <p:cNvPr id="7" name="TextBox 6"/>
          <p:cNvSpPr txBox="1"/>
          <p:nvPr/>
        </p:nvSpPr>
        <p:spPr>
          <a:xfrm>
            <a:off x="4178666" y="1821965"/>
            <a:ext cx="919547" cy="369332"/>
          </a:xfrm>
          <a:prstGeom prst="rect">
            <a:avLst/>
          </a:prstGeom>
          <a:noFill/>
        </p:spPr>
        <p:txBody>
          <a:bodyPr wrap="none" rtlCol="0">
            <a:spAutoFit/>
          </a:bodyPr>
          <a:lstStyle/>
          <a:p>
            <a:r>
              <a:rPr lang="en-US" sz="1800" b="1" dirty="0">
                <a:solidFill>
                  <a:schemeClr val="accent1"/>
                </a:solidFill>
                <a:ea typeface="Helvetica Neue" charset="0"/>
                <a:cs typeface="Helvetica Neue" charset="0"/>
              </a:rPr>
              <a:t>Contact</a:t>
            </a:r>
          </a:p>
        </p:txBody>
      </p:sp>
    </p:spTree>
    <p:extLst>
      <p:ext uri="{BB962C8B-B14F-4D97-AF65-F5344CB8AC3E}">
        <p14:creationId xmlns:p14="http://schemas.microsoft.com/office/powerpoint/2010/main" val="986920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53" y="808269"/>
            <a:ext cx="8274229" cy="4359477"/>
          </a:xfrm>
          <a:prstGeom prst="rect">
            <a:avLst/>
          </a:prstGeom>
        </p:spPr>
      </p:pic>
    </p:spTree>
    <p:extLst>
      <p:ext uri="{BB962C8B-B14F-4D97-AF65-F5344CB8AC3E}">
        <p14:creationId xmlns:p14="http://schemas.microsoft.com/office/powerpoint/2010/main" val="4506687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700587" cy="5715000"/>
          </a:xfrm>
          <a:prstGeom prst="rect">
            <a:avLst/>
          </a:prstGeom>
        </p:spPr>
      </p:pic>
      <p:sp>
        <p:nvSpPr>
          <p:cNvPr id="3" name="TextBox 2"/>
          <p:cNvSpPr txBox="1"/>
          <p:nvPr/>
        </p:nvSpPr>
        <p:spPr>
          <a:xfrm>
            <a:off x="4828032" y="3964071"/>
            <a:ext cx="3575304" cy="1647887"/>
          </a:xfrm>
          <a:prstGeom prst="rect">
            <a:avLst/>
          </a:prstGeom>
          <a:noFill/>
        </p:spPr>
        <p:txBody>
          <a:bodyPr wrap="square" rtlCol="0">
            <a:spAutoFit/>
          </a:bodyPr>
          <a:lstStyle/>
          <a:p>
            <a:r>
              <a:rPr lang="en-US" b="1" dirty="0"/>
              <a:t>Paul Klee</a:t>
            </a:r>
            <a:r>
              <a:rPr lang="en-US" dirty="0"/>
              <a:t> </a:t>
            </a:r>
            <a:br>
              <a:rPr lang="en-US" dirty="0"/>
            </a:br>
            <a:r>
              <a:rPr lang="en-US" sz="1100" dirty="0"/>
              <a:t>1879, </a:t>
            </a:r>
            <a:r>
              <a:rPr lang="en-US" sz="1100" dirty="0" err="1"/>
              <a:t>Munchenbuchsee</a:t>
            </a:r>
            <a:r>
              <a:rPr lang="en-US" sz="1100" dirty="0"/>
              <a:t>, Switzerland – 1940, </a:t>
            </a:r>
            <a:r>
              <a:rPr lang="en-US" sz="1100" dirty="0" err="1"/>
              <a:t>Muralto</a:t>
            </a:r>
            <a:r>
              <a:rPr lang="en-US" sz="1100" dirty="0"/>
              <a:t>, Switzerland </a:t>
            </a:r>
            <a:r>
              <a:rPr lang="en-US" dirty="0"/>
              <a:t/>
            </a:r>
            <a:br>
              <a:rPr lang="en-US" dirty="0"/>
            </a:br>
            <a:r>
              <a:rPr lang="en-US" i="1" dirty="0"/>
              <a:t>Angelus Novus</a:t>
            </a:r>
            <a:r>
              <a:rPr lang="en-US" dirty="0"/>
              <a:t> </a:t>
            </a:r>
            <a:br>
              <a:rPr lang="en-US" dirty="0"/>
            </a:br>
            <a:r>
              <a:rPr lang="en-US" sz="1100" dirty="0"/>
              <a:t>1920 </a:t>
            </a:r>
            <a:br>
              <a:rPr lang="en-US" sz="1100" dirty="0"/>
            </a:br>
            <a:r>
              <a:rPr lang="en-US" sz="1100" dirty="0"/>
              <a:t>Oil transfer and watercolor on paper </a:t>
            </a:r>
            <a:endParaRPr lang="en-US" sz="1100" dirty="0" smtClean="0"/>
          </a:p>
          <a:p>
            <a:r>
              <a:rPr lang="en-US" sz="1100" dirty="0" smtClean="0"/>
              <a:t>© </a:t>
            </a:r>
            <a:r>
              <a:rPr lang="en-US" sz="1100" dirty="0"/>
              <a:t>Israel Museum</a:t>
            </a:r>
            <a:br>
              <a:rPr lang="en-US" sz="1100" dirty="0"/>
            </a:br>
            <a:r>
              <a:rPr lang="en-US" sz="900" dirty="0">
                <a:hlinkClick r:id="rId3"/>
              </a:rPr>
              <a:t>http://</a:t>
            </a:r>
            <a:r>
              <a:rPr lang="en-US" sz="900" dirty="0" smtClean="0">
                <a:hlinkClick r:id="rId3"/>
              </a:rPr>
              <a:t>www.imj.org.il/imagine/collections/item.asp?itemNum=199799</a:t>
            </a:r>
            <a:endParaRPr lang="en-US" sz="900" dirty="0" smtClean="0"/>
          </a:p>
          <a:p>
            <a:endParaRPr lang="en-US" sz="900" dirty="0"/>
          </a:p>
        </p:txBody>
      </p:sp>
    </p:spTree>
    <p:extLst>
      <p:ext uri="{BB962C8B-B14F-4D97-AF65-F5344CB8AC3E}">
        <p14:creationId xmlns:p14="http://schemas.microsoft.com/office/powerpoint/2010/main" val="93063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1701</TotalTime>
  <Words>804</Words>
  <Application>Microsoft Macintosh PowerPoint</Application>
  <PresentationFormat>On-screen Show (16:10)</PresentationFormat>
  <Paragraphs>199</Paragraphs>
  <Slides>90</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103" baseType="lpstr">
      <vt:lpstr>BernhardMod BT</vt:lpstr>
      <vt:lpstr>Calibri</vt:lpstr>
      <vt:lpstr>Calibri Light</vt:lpstr>
      <vt:lpstr>Garamond</vt:lpstr>
      <vt:lpstr>Helvetica Neue</vt:lpstr>
      <vt:lpstr>Linux Libertine</vt:lpstr>
      <vt:lpstr>tablet-gothic</vt:lpstr>
      <vt:lpstr>tablet-gothic-semi-condensed</vt:lpstr>
      <vt:lpstr>Times New Roman</vt:lpstr>
      <vt:lpstr>utopia-std</vt:lpstr>
      <vt:lpstr>Arial</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Hazan</dc:creator>
  <cp:lastModifiedBy>Susan Hazan</cp:lastModifiedBy>
  <cp:revision>363</cp:revision>
  <dcterms:created xsi:type="dcterms:W3CDTF">2016-08-11T07:18:37Z</dcterms:created>
  <dcterms:modified xsi:type="dcterms:W3CDTF">2016-09-06T16:23:28Z</dcterms:modified>
</cp:coreProperties>
</file>