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6"/>
  </p:notesMasterIdLst>
  <p:sldIdLst>
    <p:sldId id="262" r:id="rId2"/>
    <p:sldId id="328" r:id="rId3"/>
    <p:sldId id="382" r:id="rId4"/>
    <p:sldId id="383" r:id="rId5"/>
    <p:sldId id="384" r:id="rId6"/>
    <p:sldId id="385" r:id="rId7"/>
    <p:sldId id="386" r:id="rId8"/>
    <p:sldId id="436" r:id="rId9"/>
    <p:sldId id="435" r:id="rId10"/>
    <p:sldId id="375" r:id="rId11"/>
    <p:sldId id="377" r:id="rId12"/>
    <p:sldId id="378" r:id="rId13"/>
    <p:sldId id="379" r:id="rId14"/>
    <p:sldId id="407" r:id="rId15"/>
    <p:sldId id="408" r:id="rId16"/>
    <p:sldId id="409" r:id="rId17"/>
    <p:sldId id="410" r:id="rId18"/>
    <p:sldId id="411" r:id="rId19"/>
    <p:sldId id="412" r:id="rId20"/>
    <p:sldId id="417" r:id="rId21"/>
    <p:sldId id="413" r:id="rId22"/>
    <p:sldId id="414" r:id="rId23"/>
    <p:sldId id="434" r:id="rId24"/>
    <p:sldId id="415" r:id="rId25"/>
    <p:sldId id="391" r:id="rId26"/>
    <p:sldId id="420" r:id="rId27"/>
    <p:sldId id="421" r:id="rId28"/>
    <p:sldId id="392" r:id="rId29"/>
    <p:sldId id="381" r:id="rId30"/>
    <p:sldId id="416" r:id="rId31"/>
    <p:sldId id="389" r:id="rId32"/>
    <p:sldId id="387" r:id="rId33"/>
    <p:sldId id="418" r:id="rId34"/>
    <p:sldId id="388" r:id="rId35"/>
    <p:sldId id="390" r:id="rId36"/>
    <p:sldId id="419" r:id="rId37"/>
    <p:sldId id="439" r:id="rId38"/>
    <p:sldId id="440" r:id="rId39"/>
    <p:sldId id="442" r:id="rId40"/>
    <p:sldId id="380" r:id="rId41"/>
    <p:sldId id="451" r:id="rId42"/>
    <p:sldId id="454" r:id="rId43"/>
    <p:sldId id="443" r:id="rId44"/>
    <p:sldId id="404" r:id="rId45"/>
    <p:sldId id="455" r:id="rId46"/>
    <p:sldId id="456" r:id="rId47"/>
    <p:sldId id="405" r:id="rId48"/>
    <p:sldId id="406" r:id="rId49"/>
    <p:sldId id="401" r:id="rId50"/>
    <p:sldId id="458" r:id="rId51"/>
    <p:sldId id="453" r:id="rId52"/>
    <p:sldId id="457" r:id="rId53"/>
    <p:sldId id="441" r:id="rId54"/>
    <p:sldId id="422" r:id="rId55"/>
    <p:sldId id="462" r:id="rId56"/>
    <p:sldId id="393" r:id="rId57"/>
    <p:sldId id="423" r:id="rId58"/>
    <p:sldId id="463" r:id="rId59"/>
    <p:sldId id="464" r:id="rId60"/>
    <p:sldId id="465" r:id="rId61"/>
    <p:sldId id="466" r:id="rId62"/>
    <p:sldId id="467" r:id="rId63"/>
    <p:sldId id="424" r:id="rId64"/>
    <p:sldId id="425" r:id="rId65"/>
    <p:sldId id="426" r:id="rId66"/>
    <p:sldId id="427" r:id="rId67"/>
    <p:sldId id="468" r:id="rId68"/>
    <p:sldId id="469" r:id="rId69"/>
    <p:sldId id="433" r:id="rId70"/>
    <p:sldId id="430" r:id="rId71"/>
    <p:sldId id="431" r:id="rId72"/>
    <p:sldId id="429" r:id="rId73"/>
    <p:sldId id="432" r:id="rId74"/>
    <p:sldId id="448" r:id="rId75"/>
    <p:sldId id="459" r:id="rId76"/>
    <p:sldId id="460" r:id="rId77"/>
    <p:sldId id="428" r:id="rId78"/>
    <p:sldId id="445" r:id="rId79"/>
    <p:sldId id="461" r:id="rId80"/>
    <p:sldId id="449" r:id="rId81"/>
    <p:sldId id="447" r:id="rId82"/>
    <p:sldId id="398" r:id="rId83"/>
    <p:sldId id="399" r:id="rId84"/>
    <p:sldId id="470" r:id="rId85"/>
  </p:sldIdLst>
  <p:sldSz cx="9144000" cy="5715000" type="screen16x10"/>
  <p:notesSz cx="6858000" cy="9144000"/>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4924"/>
    <a:srgbClr val="EFE7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40"/>
    <p:restoredTop sz="94611"/>
  </p:normalViewPr>
  <p:slideViewPr>
    <p:cSldViewPr snapToGrid="0" snapToObjects="1">
      <p:cViewPr>
        <p:scale>
          <a:sx n="125" d="100"/>
          <a:sy n="125" d="100"/>
        </p:scale>
        <p:origin x="1112" y="424"/>
      </p:cViewPr>
      <p:guideLst/>
    </p:cSldViewPr>
  </p:slideViewPr>
  <p:notesTextViewPr>
    <p:cViewPr>
      <p:scale>
        <a:sx n="1" d="1"/>
        <a:sy n="1" d="1"/>
      </p:scale>
      <p:origin x="0" y="0"/>
    </p:cViewPr>
  </p:notesTextViewPr>
  <p:sorterViewPr>
    <p:cViewPr>
      <p:scale>
        <a:sx n="66" d="100"/>
        <a:sy n="66" d="100"/>
      </p:scale>
      <p:origin x="0" y="-2064"/>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notesMaster" Target="notesMasters/notesMaster1.xml"/><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87C897-EEFF-1244-A8EC-BCA29D89D5E9}" type="datetimeFigureOut">
              <a:rPr lang="en-US" smtClean="0"/>
              <a:t>9/11/16</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21BF19-2132-6B4D-9BF1-9BB02B667348}" type="slidenum">
              <a:rPr lang="en-US" smtClean="0"/>
              <a:t>‹#›</a:t>
            </a:fld>
            <a:endParaRPr lang="en-US"/>
          </a:p>
        </p:txBody>
      </p:sp>
    </p:spTree>
    <p:extLst>
      <p:ext uri="{BB962C8B-B14F-4D97-AF65-F5344CB8AC3E}">
        <p14:creationId xmlns:p14="http://schemas.microsoft.com/office/powerpoint/2010/main" val="521972238"/>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2B11D2B-9B39-A242-A0F0-5045808D5BBB}" type="datetimeFigureOut">
              <a:rPr lang="en-US" smtClean="0"/>
              <a:t>9/11/16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323B4-B603-FF48-8AAF-4D84259FD0FD}" type="slidenum">
              <a:rPr lang="en-US" smtClean="0"/>
              <a:t>‹#›</a:t>
            </a:fld>
            <a:endParaRPr lang="en-US"/>
          </a:p>
        </p:txBody>
      </p:sp>
    </p:spTree>
    <p:extLst>
      <p:ext uri="{BB962C8B-B14F-4D97-AF65-F5344CB8AC3E}">
        <p14:creationId xmlns:p14="http://schemas.microsoft.com/office/powerpoint/2010/main" val="329437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B11D2B-9B39-A242-A0F0-5045808D5BBB}" type="datetimeFigureOut">
              <a:rPr lang="en-US" smtClean="0"/>
              <a:t>9/11/16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323B4-B603-FF48-8AAF-4D84259FD0FD}" type="slidenum">
              <a:rPr lang="en-US" smtClean="0"/>
              <a:t>‹#›</a:t>
            </a:fld>
            <a:endParaRPr lang="en-US"/>
          </a:p>
        </p:txBody>
      </p:sp>
    </p:spTree>
    <p:extLst>
      <p:ext uri="{BB962C8B-B14F-4D97-AF65-F5344CB8AC3E}">
        <p14:creationId xmlns:p14="http://schemas.microsoft.com/office/powerpoint/2010/main" val="1376414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B11D2B-9B39-A242-A0F0-5045808D5BBB}" type="datetimeFigureOut">
              <a:rPr lang="en-US" smtClean="0"/>
              <a:t>9/11/16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323B4-B603-FF48-8AAF-4D84259FD0FD}" type="slidenum">
              <a:rPr lang="en-US" smtClean="0"/>
              <a:t>‹#›</a:t>
            </a:fld>
            <a:endParaRPr lang="en-US"/>
          </a:p>
        </p:txBody>
      </p:sp>
    </p:spTree>
    <p:extLst>
      <p:ext uri="{BB962C8B-B14F-4D97-AF65-F5344CB8AC3E}">
        <p14:creationId xmlns:p14="http://schemas.microsoft.com/office/powerpoint/2010/main" val="711597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B11D2B-9B39-A242-A0F0-5045808D5BBB}" type="datetimeFigureOut">
              <a:rPr lang="en-US" smtClean="0"/>
              <a:t>9/11/16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323B4-B603-FF48-8AAF-4D84259FD0FD}" type="slidenum">
              <a:rPr lang="en-US" smtClean="0"/>
              <a:t>‹#›</a:t>
            </a:fld>
            <a:endParaRPr lang="en-US"/>
          </a:p>
        </p:txBody>
      </p:sp>
    </p:spTree>
    <p:extLst>
      <p:ext uri="{BB962C8B-B14F-4D97-AF65-F5344CB8AC3E}">
        <p14:creationId xmlns:p14="http://schemas.microsoft.com/office/powerpoint/2010/main" val="636934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B11D2B-9B39-A242-A0F0-5045808D5BBB}" type="datetimeFigureOut">
              <a:rPr lang="en-US" smtClean="0"/>
              <a:t>9/11/16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323B4-B603-FF48-8AAF-4D84259FD0FD}" type="slidenum">
              <a:rPr lang="en-US" smtClean="0"/>
              <a:t>‹#›</a:t>
            </a:fld>
            <a:endParaRPr lang="en-US"/>
          </a:p>
        </p:txBody>
      </p:sp>
    </p:spTree>
    <p:extLst>
      <p:ext uri="{BB962C8B-B14F-4D97-AF65-F5344CB8AC3E}">
        <p14:creationId xmlns:p14="http://schemas.microsoft.com/office/powerpoint/2010/main" val="1903275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2B11D2B-9B39-A242-A0F0-5045808D5BBB}" type="datetimeFigureOut">
              <a:rPr lang="en-US" smtClean="0"/>
              <a:t>9/11/16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5323B4-B603-FF48-8AAF-4D84259FD0FD}" type="slidenum">
              <a:rPr lang="en-US" smtClean="0"/>
              <a:t>‹#›</a:t>
            </a:fld>
            <a:endParaRPr lang="en-US"/>
          </a:p>
        </p:txBody>
      </p:sp>
    </p:spTree>
    <p:extLst>
      <p:ext uri="{BB962C8B-B14F-4D97-AF65-F5344CB8AC3E}">
        <p14:creationId xmlns:p14="http://schemas.microsoft.com/office/powerpoint/2010/main" val="1576759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2B11D2B-9B39-A242-A0F0-5045808D5BBB}" type="datetimeFigureOut">
              <a:rPr lang="en-US" smtClean="0"/>
              <a:t>9/11/16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5323B4-B603-FF48-8AAF-4D84259FD0FD}" type="slidenum">
              <a:rPr lang="en-US" smtClean="0"/>
              <a:t>‹#›</a:t>
            </a:fld>
            <a:endParaRPr lang="en-US"/>
          </a:p>
        </p:txBody>
      </p:sp>
    </p:spTree>
    <p:extLst>
      <p:ext uri="{BB962C8B-B14F-4D97-AF65-F5344CB8AC3E}">
        <p14:creationId xmlns:p14="http://schemas.microsoft.com/office/powerpoint/2010/main" val="645065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2B11D2B-9B39-A242-A0F0-5045808D5BBB}" type="datetimeFigureOut">
              <a:rPr lang="en-US" smtClean="0"/>
              <a:t>9/11/16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5323B4-B603-FF48-8AAF-4D84259FD0FD}" type="slidenum">
              <a:rPr lang="en-US" smtClean="0"/>
              <a:t>‹#›</a:t>
            </a:fld>
            <a:endParaRPr lang="en-US"/>
          </a:p>
        </p:txBody>
      </p:sp>
    </p:spTree>
    <p:extLst>
      <p:ext uri="{BB962C8B-B14F-4D97-AF65-F5344CB8AC3E}">
        <p14:creationId xmlns:p14="http://schemas.microsoft.com/office/powerpoint/2010/main" val="1116744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B11D2B-9B39-A242-A0F0-5045808D5BBB}" type="datetimeFigureOut">
              <a:rPr lang="en-US" smtClean="0"/>
              <a:t>9/11/16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5323B4-B603-FF48-8AAF-4D84259FD0FD}" type="slidenum">
              <a:rPr lang="en-US" smtClean="0"/>
              <a:t>‹#›</a:t>
            </a:fld>
            <a:endParaRPr lang="en-US"/>
          </a:p>
        </p:txBody>
      </p:sp>
    </p:spTree>
    <p:extLst>
      <p:ext uri="{BB962C8B-B14F-4D97-AF65-F5344CB8AC3E}">
        <p14:creationId xmlns:p14="http://schemas.microsoft.com/office/powerpoint/2010/main" val="118593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B11D2B-9B39-A242-A0F0-5045808D5BBB}" type="datetimeFigureOut">
              <a:rPr lang="en-US" smtClean="0"/>
              <a:t>9/11/16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5323B4-B603-FF48-8AAF-4D84259FD0FD}" type="slidenum">
              <a:rPr lang="en-US" smtClean="0"/>
              <a:t>‹#›</a:t>
            </a:fld>
            <a:endParaRPr lang="en-US"/>
          </a:p>
        </p:txBody>
      </p:sp>
    </p:spTree>
    <p:extLst>
      <p:ext uri="{BB962C8B-B14F-4D97-AF65-F5344CB8AC3E}">
        <p14:creationId xmlns:p14="http://schemas.microsoft.com/office/powerpoint/2010/main" val="342466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B11D2B-9B39-A242-A0F0-5045808D5BBB}" type="datetimeFigureOut">
              <a:rPr lang="en-US" smtClean="0"/>
              <a:t>9/11/16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5323B4-B603-FF48-8AAF-4D84259FD0FD}" type="slidenum">
              <a:rPr lang="en-US" smtClean="0"/>
              <a:t>‹#›</a:t>
            </a:fld>
            <a:endParaRPr lang="en-US"/>
          </a:p>
        </p:txBody>
      </p:sp>
    </p:spTree>
    <p:extLst>
      <p:ext uri="{BB962C8B-B14F-4D97-AF65-F5344CB8AC3E}">
        <p14:creationId xmlns:p14="http://schemas.microsoft.com/office/powerpoint/2010/main" val="5753167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82B11D2B-9B39-A242-A0F0-5045808D5BBB}" type="datetimeFigureOut">
              <a:rPr lang="en-US" smtClean="0"/>
              <a:t>9/11/16</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415323B4-B603-FF48-8AAF-4D84259FD0FD}" type="slidenum">
              <a:rPr lang="en-US" smtClean="0"/>
              <a:t>‹#›</a:t>
            </a:fld>
            <a:endParaRPr lang="en-US"/>
          </a:p>
        </p:txBody>
      </p:sp>
    </p:spTree>
    <p:extLst>
      <p:ext uri="{BB962C8B-B14F-4D97-AF65-F5344CB8AC3E}">
        <p14:creationId xmlns:p14="http://schemas.microsoft.com/office/powerpoint/2010/main" val="1088008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g"/><Relationship Id="rId3" Type="http://schemas.openxmlformats.org/officeDocument/2006/relationships/hyperlink" Target="http://www.northernlight.nl/project/rijksmuseum-app-2/"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 Id="rId3"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RA_He9vRddw" TargetMode="External"/><Relationship Id="rId3"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hyperlink" Target="https://valsplat.nl/work/rijksmuseum/" TargetMode="External"/><Relationship Id="rId1" Type="http://schemas.openxmlformats.org/officeDocument/2006/relationships/slideLayout" Target="../slideLayouts/slideLayout1.xml"/><Relationship Id="rId2" Type="http://schemas.openxmlformats.org/officeDocument/2006/relationships/hyperlink" Target="https://valsplat.nl/media/work/rijksmuseum/man-at-nightwatch.jp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en.wikipedia.org/wiki/San_Francisco_Museum_of_Modern_Art" TargetMode="External"/><Relationship Id="rId3" Type="http://schemas.openxmlformats.org/officeDocument/2006/relationships/image" Target="../media/image4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 Id="rId3"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 Id="rId3"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PNG"/><Relationship Id="rId3"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wired.com/2016/05/sfmoma-audio-tour-app/" TargetMode="External"/><Relationship Id="rId3"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ate.org.uk/search?q=app" TargetMode="Externa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en.wikipedia.org/wiki/Museum_of_Modern_Art" TargetMode="External"/><Relationship Id="rId3" Type="http://schemas.openxmlformats.org/officeDocument/2006/relationships/image" Target="../media/image5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1.jpeg"/><Relationship Id="rId1" Type="http://schemas.openxmlformats.org/officeDocument/2006/relationships/slideLayout" Target="../slideLayouts/slideLayout1.xml"/><Relationship Id="rId2" Type="http://schemas.openxmlformats.org/officeDocument/2006/relationships/hyperlink" Target="https://www.moma.org/explore/mobile/iphoneapp"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1.jpeg"/><Relationship Id="rId1" Type="http://schemas.openxmlformats.org/officeDocument/2006/relationships/slideLayout" Target="../slideLayouts/slideLayout1.xml"/><Relationship Id="rId2"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7.tiff"/><Relationship Id="rId4" Type="http://schemas.openxmlformats.org/officeDocument/2006/relationships/image" Target="../media/image51.jpeg"/><Relationship Id="rId1" Type="http://schemas.openxmlformats.org/officeDocument/2006/relationships/slideLayout" Target="../slideLayouts/slideLayout1.xml"/><Relationship Id="rId2" Type="http://schemas.openxmlformats.org/officeDocument/2006/relationships/image" Target="../media/image56.tiff"/></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1.jpeg"/><Relationship Id="rId1" Type="http://schemas.openxmlformats.org/officeDocument/2006/relationships/slideLayout" Target="../slideLayouts/slideLayout1.xml"/><Relationship Id="rId2"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51.jpeg"/><Relationship Id="rId1" Type="http://schemas.openxmlformats.org/officeDocument/2006/relationships/slideLayout" Target="../slideLayouts/slideLayout1.xml"/><Relationship Id="rId2" Type="http://schemas.openxmlformats.org/officeDocument/2006/relationships/image" Target="../media/image5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Metropolitan_Museum_of_Art" TargetMode="External"/><Relationship Id="rId3"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hyperlink" Target="https://itunes.apple.com/kz/app/met-official-app-metropolitan/id910622872?mt=8" TargetMode="External"/><Relationship Id="rId4" Type="http://schemas.openxmlformats.org/officeDocument/2006/relationships/hyperlink" Target="http://metmuseum.org/app" TargetMode="External"/><Relationship Id="rId5" Type="http://schemas.openxmlformats.org/officeDocument/2006/relationships/image" Target="../media/image64.jpeg"/><Relationship Id="rId1" Type="http://schemas.openxmlformats.org/officeDocument/2006/relationships/slideLayout" Target="../slideLayouts/slideLayout1.xml"/><Relationship Id="rId2" Type="http://schemas.openxmlformats.org/officeDocument/2006/relationships/hyperlink" Target="https://itunes.apple.com/kz/developer/metropolitan-museum-art/id414964905"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1.xml"/><Relationship Id="rId2"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1.xml"/><Relationship Id="rId2"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1" Type="http://schemas.openxmlformats.org/officeDocument/2006/relationships/slideLayout" Target="../slideLayouts/slideLayout1.xml"/><Relationship Id="rId2" Type="http://schemas.openxmlformats.org/officeDocument/2006/relationships/image" Target="../media/image7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7.jpg"/><Relationship Id="rId6" Type="http://schemas.openxmlformats.org/officeDocument/2006/relationships/image" Target="../media/image8.jpg"/><Relationship Id="rId7"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5.PNG"/></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hyperlink" Target="https://itunes.apple.com/us/app/moma-art-lab/id529886963?mt=8" TargetMode="External"/><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54.xml.rels><?xml version="1.0" encoding="UTF-8" standalone="yes"?>
<Relationships xmlns="http://schemas.openxmlformats.org/package/2006/relationships"><Relationship Id="rId3" Type="http://schemas.openxmlformats.org/officeDocument/2006/relationships/hyperlink" Target="http://www.moma.org/explore/mobile/artlabapp" TargetMode="External"/><Relationship Id="rId4" Type="http://schemas.openxmlformats.org/officeDocument/2006/relationships/hyperlink" Target="http://momadesignstudio.org/Line-Lab" TargetMode="External"/><Relationship Id="rId5" Type="http://schemas.openxmlformats.org/officeDocument/2006/relationships/hyperlink" Target="http://www.momadesignstudio.org/Shape-Lab" TargetMode="External"/><Relationship Id="rId6" Type="http://schemas.openxmlformats.org/officeDocument/2006/relationships/hyperlink" Target="http://momadesignstudio.org/Material-Lab" TargetMode="External"/><Relationship Id="rId7" Type="http://schemas.openxmlformats.org/officeDocument/2006/relationships/hyperlink" Target="http://www.momadesignstudio.org/MoMA-Art-Lab-People" TargetMode="External"/><Relationship Id="rId8" Type="http://schemas.openxmlformats.org/officeDocument/2006/relationships/hyperlink" Target="http://www.jasonbrownrigg.com/" TargetMode="External"/><Relationship Id="rId9" Type="http://schemas.openxmlformats.org/officeDocument/2006/relationships/hyperlink" Target="http://www.amazon.com/iPad-Apps-For-Kids-Dummies/dp/1118433076" TargetMode="External"/><Relationship Id="rId10" Type="http://schemas.openxmlformats.org/officeDocument/2006/relationships/hyperlink" Target="http://www.usatoday.com/story/tech/columnist/gundmundson/2012/09/" TargetMode="External"/><Relationship Id="rId11"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hyperlink" Target="http://momadesignstudio.org/Art-Lab-App"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 Id="rId3" Type="http://schemas.openxmlformats.org/officeDocument/2006/relationships/image" Target="../media/image87.png"/></Relationships>
</file>

<file path=ppt/slides/_rels/slide56.xml.rels><?xml version="1.0" encoding="UTF-8" standalone="yes"?>
<Relationships xmlns="http://schemas.openxmlformats.org/package/2006/relationships"><Relationship Id="rId3" Type="http://schemas.openxmlformats.org/officeDocument/2006/relationships/image" Target="../media/image89.jpg"/><Relationship Id="rId4" Type="http://schemas.openxmlformats.org/officeDocument/2006/relationships/image" Target="../media/image87.png"/><Relationship Id="rId1" Type="http://schemas.openxmlformats.org/officeDocument/2006/relationships/slideLayout" Target="../slideLayouts/slideLayout1.xml"/><Relationship Id="rId2" Type="http://schemas.openxmlformats.org/officeDocument/2006/relationships/hyperlink" Target="http://momadesignstudio.org/Art-Lab-App"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 Id="rId3" Type="http://schemas.openxmlformats.org/officeDocument/2006/relationships/image" Target="../media/image8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 Id="rId3" Type="http://schemas.openxmlformats.org/officeDocument/2006/relationships/image" Target="../media/image9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 Id="rId3" Type="http://schemas.openxmlformats.org/officeDocument/2006/relationships/image" Target="../media/image92.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1" Type="http://schemas.openxmlformats.org/officeDocument/2006/relationships/slideLayout" Target="../slideLayouts/slideLayout1.xml"/><Relationship Id="rId2" Type="http://schemas.openxmlformats.org/officeDocument/2006/relationships/image" Target="../media/image10.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 Id="rId3" Type="http://schemas.openxmlformats.org/officeDocument/2006/relationships/image" Target="../media/image9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 Id="rId3" Type="http://schemas.openxmlformats.org/officeDocument/2006/relationships/image" Target="../media/image9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 Id="rId3" Type="http://schemas.openxmlformats.org/officeDocument/2006/relationships/image" Target="../media/image9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 Id="rId3" Type="http://schemas.openxmlformats.org/officeDocument/2006/relationships/image" Target="../media/image87.png"/></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hyperlink" Target="https://www.youtube.com/watch?v=r0f3SkoxoAo"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 Id="rId3" Type="http://schemas.openxmlformats.org/officeDocument/2006/relationships/image" Target="../media/image8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 Id="rId3" Type="http://schemas.openxmlformats.org/officeDocument/2006/relationships/image" Target="../media/image8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thehimalayantimes.com/business/data-analysis-paris-raid-google-will-take-months-possibly-years-prosecutor/" TargetMode="External"/><Relationship Id="rId3" Type="http://schemas.openxmlformats.org/officeDocument/2006/relationships/image" Target="../media/image100.tif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instantstreetview.com/@48.876865,2.329955,29.7h,12.41p,1z" TargetMode="External"/><Relationship Id="rId3" Type="http://schemas.openxmlformats.org/officeDocument/2006/relationships/image" Target="../media/image101.png"/></Relationships>
</file>

<file path=ppt/slides/_rels/slide69.xml.rels><?xml version="1.0" encoding="UTF-8" standalone="yes"?>
<Relationships xmlns="http://schemas.openxmlformats.org/package/2006/relationships"><Relationship Id="rId3" Type="http://schemas.openxmlformats.org/officeDocument/2006/relationships/image" Target="../media/image102.jpg"/><Relationship Id="rId4"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hyperlink" Target="https://www.google.com/culturalinstitute/beta/u/0/" TargetMode="External"/></Relationships>
</file>

<file path=ppt/slides/_rels/slide7.xml.rels><?xml version="1.0" encoding="UTF-8" standalone="yes"?>
<Relationships xmlns="http://schemas.openxmlformats.org/package/2006/relationships"><Relationship Id="rId11" Type="http://schemas.openxmlformats.org/officeDocument/2006/relationships/hyperlink" Target="http://www.nhm.ac.uk/our-science/our-work/biodiversity/deep-sea-systematics-ecology-group/world-register-of-deep-sea-species-app.html" TargetMode="External"/><Relationship Id="rId12" Type="http://schemas.openxmlformats.org/officeDocument/2006/relationships/image" Target="../media/image18.png"/><Relationship Id="rId13" Type="http://schemas.openxmlformats.org/officeDocument/2006/relationships/hyperlink" Target="http://www.nhmshop.co.uk/jurassic-world-where-dinosaurs-come-to-life.html" TargetMode="External"/><Relationship Id="rId1" Type="http://schemas.openxmlformats.org/officeDocument/2006/relationships/slideLayout" Target="../slideLayouts/slideLayout1.xml"/><Relationship Id="rId2" Type="http://schemas.openxmlformats.org/officeDocument/2006/relationships/hyperlink" Target="http://www.nhm.ac.uk/visit/visitor-app.html" TargetMode="External"/><Relationship Id="rId3" Type="http://schemas.openxmlformats.org/officeDocument/2006/relationships/image" Target="../media/image14.jpeg"/><Relationship Id="rId4" Type="http://schemas.openxmlformats.org/officeDocument/2006/relationships/hyperlink" Target="http://www.nhm.ac.uk/leafsnap" TargetMode="External"/><Relationship Id="rId5" Type="http://schemas.openxmlformats.org/officeDocument/2006/relationships/image" Target="../media/image15.jpeg"/><Relationship Id="rId6" Type="http://schemas.openxmlformats.org/officeDocument/2006/relationships/hyperlink" Target="http://www.nhm.ac.uk/our-science/our-work/biodiversity/deep-sea-systematics-ecology-group/world-register-of-deep-sea-species-app" TargetMode="External"/><Relationship Id="rId7" Type="http://schemas.openxmlformats.org/officeDocument/2006/relationships/image" Target="../media/image16.jpeg"/><Relationship Id="rId8" Type="http://schemas.openxmlformats.org/officeDocument/2006/relationships/hyperlink" Target="http://www.nhm.ac.uk/about-us/news/2014/may/museum-launches-tree-identification-app.html" TargetMode="External"/><Relationship Id="rId9" Type="http://schemas.openxmlformats.org/officeDocument/2006/relationships/image" Target="../media/image17.jpeg"/><Relationship Id="rId10" Type="http://schemas.openxmlformats.org/officeDocument/2006/relationships/hyperlink" Target="http://www.nhm.ac.uk/take-part/identify-nature/leafsnap-uk-app.html"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png"/><Relationship Id="rId5"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image" Target="../media/image104.jpeg"/></Relationships>
</file>

<file path=ppt/slides/_rels/slide71.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73.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2.jpg"/></Relationships>
</file>

<file path=ppt/slides/_rels/slide76.xml.rels><?xml version="1.0" encoding="UTF-8" standalone="yes"?>
<Relationships xmlns="http://schemas.openxmlformats.org/package/2006/relationships"><Relationship Id="rId3" Type="http://schemas.openxmlformats.org/officeDocument/2006/relationships/hyperlink" Target="https://commons.wikimedia.org/wiki/File:Content-is-like-water-1980.jpg#/media/File:Content-is-like-water-1980.jpg" TargetMode="External"/><Relationship Id="rId4" Type="http://schemas.openxmlformats.org/officeDocument/2006/relationships/image" Target="../media/image113.tiff"/><Relationship Id="rId1" Type="http://schemas.openxmlformats.org/officeDocument/2006/relationships/slideLayout" Target="../slideLayouts/slideLayout7.xml"/><Relationship Id="rId2" Type="http://schemas.openxmlformats.org/officeDocument/2006/relationships/hyperlink" Target="https://en.wikipedia.org/wiki/Responsive_web_design"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gs.statcounter.com/#desktop+mobile+tablet-comparison-US-monthly-201508-201607" TargetMode="External"/><Relationship Id="rId3" Type="http://schemas.openxmlformats.org/officeDocument/2006/relationships/image" Target="../media/image114.jpg"/></Relationships>
</file>

<file path=ppt/slides/_rels/slide78.xml.rels><?xml version="1.0" encoding="UTF-8" standalone="yes"?>
<Relationships xmlns="http://schemas.openxmlformats.org/package/2006/relationships"><Relationship Id="rId3" Type="http://schemas.openxmlformats.org/officeDocument/2006/relationships/hyperlink" Target="http://www.business.com/mobile-marketing/mobile-apps-vs-mobile-web-do-you-have-to-choose/" TargetMode="External"/><Relationship Id="rId4" Type="http://schemas.openxmlformats.org/officeDocument/2006/relationships/hyperlink" Target="http://techcrunch.com/gallery/benedict-evans-on-16-mobile-themes-to-watch-next-year/slide/8/" TargetMode="External"/><Relationship Id="rId5" Type="http://schemas.openxmlformats.org/officeDocument/2006/relationships/image" Target="../media/image115.jpg"/><Relationship Id="rId6" Type="http://schemas.openxmlformats.org/officeDocument/2006/relationships/image" Target="../media/image116.jpg"/><Relationship Id="rId7" Type="http://schemas.openxmlformats.org/officeDocument/2006/relationships/image" Target="../media/image117.jpg"/><Relationship Id="rId8" Type="http://schemas.openxmlformats.org/officeDocument/2006/relationships/image" Target="../media/image118.jpg"/><Relationship Id="rId9" Type="http://schemas.openxmlformats.org/officeDocument/2006/relationships/image" Target="../media/image119.jpg"/><Relationship Id="rId10" Type="http://schemas.openxmlformats.org/officeDocument/2006/relationships/image" Target="../media/image120.jpg"/><Relationship Id="rId1" Type="http://schemas.openxmlformats.org/officeDocument/2006/relationships/slideLayout" Target="../slideLayouts/slideLayout2.xml"/><Relationship Id="rId2" Type="http://schemas.openxmlformats.org/officeDocument/2006/relationships/hyperlink" Target="http://www.business.com/author/ajay-kapur/"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21.tiff"/><Relationship Id="rId4" Type="http://schemas.openxmlformats.org/officeDocument/2006/relationships/hyperlink" Target="http://searchengineland.com/library/google/google-mobile-friendly-upd" TargetMode="External"/><Relationship Id="rId1" Type="http://schemas.openxmlformats.org/officeDocument/2006/relationships/slideLayout" Target="../slideLayouts/slideLayout2.xml"/><Relationship Id="rId2" Type="http://schemas.openxmlformats.org/officeDocument/2006/relationships/hyperlink" Target="http://searchengineland.com/library/google/google-mobile-friendly-update"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hyperlink" Target="http://www.museumsandtheweb.com/member/martyspellerberg/" TargetMode="External"/><Relationship Id="rId4" Type="http://schemas.openxmlformats.org/officeDocument/2006/relationships/hyperlink" Target="http://www.museumsandtheweb.com/member/elisegranata/" TargetMode="External"/><Relationship Id="rId5" Type="http://schemas.openxmlformats.org/officeDocument/2006/relationships/hyperlink" Target="http://www.museumsandtheweb.com/member/sarah/" TargetMode="External"/><Relationship Id="rId6" Type="http://schemas.openxmlformats.org/officeDocument/2006/relationships/hyperlink" Target="http://mw2016.museumsandtheweb.com/paper/visitor-first-mobile-first-designing-a-visitor-centric-mobile-experience/" TargetMode="External"/><Relationship Id="rId1" Type="http://schemas.openxmlformats.org/officeDocument/2006/relationships/slideLayout" Target="../slideLayouts/slideLayout7.xml"/><Relationship Id="rId2" Type="http://schemas.openxmlformats.org/officeDocument/2006/relationships/image" Target="../media/image12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82.xml.rels><?xml version="1.0" encoding="UTF-8" standalone="yes"?>
<Relationships xmlns="http://schemas.openxmlformats.org/package/2006/relationships"><Relationship Id="rId11" Type="http://schemas.openxmlformats.org/officeDocument/2006/relationships/hyperlink" Target="http://gs.statcounter.com/#desktop+mobile+tablet-comparison-US-monthly-201508-201607" TargetMode="External"/><Relationship Id="rId12" Type="http://schemas.openxmlformats.org/officeDocument/2006/relationships/hyperlink" Target="http://www.business.com/author/ajay-kapur/" TargetMode="External"/><Relationship Id="rId13" Type="http://schemas.openxmlformats.org/officeDocument/2006/relationships/hyperlink" Target="http://www.business.com/mobile-marketing/mobile-apps-vs-mobile-web-do-you-have-to-choose/" TargetMode="External"/><Relationship Id="rId14" Type="http://schemas.openxmlformats.org/officeDocument/2006/relationships/hyperlink" Target="http://searchengineland.com/library/google/google-mobile-friendly-upd" TargetMode="External"/><Relationship Id="rId15" Type="http://schemas.openxmlformats.org/officeDocument/2006/relationships/hyperlink" Target="http://www.museumsandtheweb.com/member/martyspellerberg/" TargetMode="External"/><Relationship Id="rId16" Type="http://schemas.openxmlformats.org/officeDocument/2006/relationships/hyperlink" Target="http://www.museumsandtheweb.com/member/elisegranata/" TargetMode="External"/><Relationship Id="rId17" Type="http://schemas.openxmlformats.org/officeDocument/2006/relationships/hyperlink" Target="http://www.museumsandtheweb.com/member/sarah/" TargetMode="External"/><Relationship Id="rId18" Type="http://schemas.openxmlformats.org/officeDocument/2006/relationships/hyperlink" Target="http://mw2016.museumsandtheweb.com/paper/visitor-first-mobile-first-designing-a-visitor-centric-mobile-experience/" TargetMode="External"/><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hyperlink" Target="https://itunes.apple.com/en/app/rijksmuseum/id621307961?mt=8" TargetMode="External"/><Relationship Id="rId4" Type="http://schemas.openxmlformats.org/officeDocument/2006/relationships/hyperlink" Target="https://play.google.com/store/apps/details?id=nl.rijksmuseum.mmt&amp;hl=en" TargetMode="External"/><Relationship Id="rId5" Type="http://schemas.openxmlformats.org/officeDocument/2006/relationships/hyperlink" Target="https://itunes.apple.com/us/app/sfmoma/id1109182982?mt=8" TargetMode="External"/><Relationship Id="rId6" Type="http://schemas.openxmlformats.org/officeDocument/2006/relationships/hyperlink" Target="https://itunes.apple.com/us/app/met-official-app-metropolitan/id910622872?mt=8" TargetMode="External"/><Relationship Id="rId7" Type="http://schemas.openxmlformats.org/officeDocument/2006/relationships/hyperlink" Target="https://play.google.com/store/apps/details?id=org.metmuseum.android.met&amp;hl=en" TargetMode="External"/><Relationship Id="rId8" Type="http://schemas.openxmlformats.org/officeDocument/2006/relationships/hyperlink" Target="https://itunes.apple.com/us/app/moma-art-lab/id529886963?mt=8" TargetMode="External"/><Relationship Id="rId9" Type="http://schemas.openxmlformats.org/officeDocument/2006/relationships/hyperlink" Target="https://www.google.com/culturalinstitute/about" TargetMode="External"/><Relationship Id="rId10" Type="http://schemas.openxmlformats.org/officeDocument/2006/relationships/hyperlink" Target="https://en.wikipedia.org/wiki/Responsive_web_design"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By%20Victor%20Grigas%20-%20Own%20work,%20CC%20BY-SA%204.0,%20https:/commons.wikimedia.org/w/index.php?curid=40250423" TargetMode="External"/><Relationship Id="rId3" Type="http://schemas.openxmlformats.org/officeDocument/2006/relationships/image" Target="../media/image12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Rijksmuseum" TargetMode="External"/><Relationship Id="rId3"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219200"/>
          </a:xfrm>
          <a:prstGeom prst="rect">
            <a:avLst/>
          </a:prstGeom>
        </p:spPr>
      </p:pic>
      <p:sp>
        <p:nvSpPr>
          <p:cNvPr id="5" name="TextBox 4"/>
          <p:cNvSpPr txBox="1"/>
          <p:nvPr/>
        </p:nvSpPr>
        <p:spPr>
          <a:xfrm>
            <a:off x="1026702" y="3346333"/>
            <a:ext cx="7090595" cy="646331"/>
          </a:xfrm>
          <a:prstGeom prst="rect">
            <a:avLst/>
          </a:prstGeom>
          <a:noFill/>
        </p:spPr>
        <p:txBody>
          <a:bodyPr wrap="none" rtlCol="0">
            <a:spAutoFit/>
          </a:bodyPr>
          <a:lstStyle/>
          <a:p>
            <a:pPr lvl="0" algn="ctr"/>
            <a:r>
              <a:rPr lang="en-US" sz="1800" b="1" dirty="0"/>
              <a:t>September 13 </a:t>
            </a:r>
            <a:br>
              <a:rPr lang="en-US" sz="1800" b="1" dirty="0"/>
            </a:br>
            <a:r>
              <a:rPr lang="en-US" sz="1800" dirty="0"/>
              <a:t>Swiping and tapping | Museums on the smartphone; apps and more apps</a:t>
            </a:r>
          </a:p>
        </p:txBody>
      </p:sp>
      <p:sp>
        <p:nvSpPr>
          <p:cNvPr id="6" name="Rectangle 5"/>
          <p:cNvSpPr/>
          <p:nvPr/>
        </p:nvSpPr>
        <p:spPr>
          <a:xfrm>
            <a:off x="1649983" y="2246701"/>
            <a:ext cx="5924321" cy="831894"/>
          </a:xfrm>
          <a:prstGeom prst="rect">
            <a:avLst/>
          </a:prstGeom>
        </p:spPr>
        <p:txBody>
          <a:bodyPr wrap="square">
            <a:spAutoFit/>
          </a:bodyPr>
          <a:lstStyle/>
          <a:p>
            <a:pPr algn="ctr"/>
            <a:r>
              <a:rPr lang="en-US" sz="1053" b="1" dirty="0">
                <a:solidFill>
                  <a:srgbClr val="1E1E1E"/>
                </a:solidFill>
                <a:latin typeface="tablet-gothic-semi-condensed" charset="0"/>
              </a:rPr>
              <a:t>MUSE E-133  |  </a:t>
            </a:r>
            <a:r>
              <a:rPr lang="en-US" sz="1053" dirty="0"/>
              <a:t>Fall Term 2016 |  CRN 15155</a:t>
            </a:r>
          </a:p>
          <a:p>
            <a:pPr algn="ctr"/>
            <a:endParaRPr lang="en-US" sz="1053" b="1" dirty="0">
              <a:solidFill>
                <a:srgbClr val="1E1E1E"/>
              </a:solidFill>
              <a:latin typeface="tablet-gothic-semi-condensed" charset="0"/>
            </a:endParaRPr>
          </a:p>
          <a:p>
            <a:pPr algn="ctr"/>
            <a:r>
              <a:rPr lang="en-US" sz="2700" b="1" dirty="0">
                <a:solidFill>
                  <a:schemeClr val="accent1"/>
                </a:solidFill>
                <a:latin typeface="tablet-gothic" charset="0"/>
              </a:rPr>
              <a:t>Performing the Digital Museum</a:t>
            </a:r>
          </a:p>
        </p:txBody>
      </p:sp>
    </p:spTree>
    <p:extLst>
      <p:ext uri="{BB962C8B-B14F-4D97-AF65-F5344CB8AC3E}">
        <p14:creationId xmlns:p14="http://schemas.microsoft.com/office/powerpoint/2010/main" val="8209900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0471" y="0"/>
            <a:ext cx="6853529" cy="5715000"/>
          </a:xfrm>
          <a:prstGeom prst="rect">
            <a:avLst/>
          </a:prstGeom>
        </p:spPr>
      </p:pic>
      <p:sp>
        <p:nvSpPr>
          <p:cNvPr id="3" name="TextBox 2"/>
          <p:cNvSpPr txBox="1"/>
          <p:nvPr/>
        </p:nvSpPr>
        <p:spPr>
          <a:xfrm>
            <a:off x="67963" y="237552"/>
            <a:ext cx="2222508" cy="5239896"/>
          </a:xfrm>
          <a:prstGeom prst="rect">
            <a:avLst/>
          </a:prstGeom>
          <a:noFill/>
        </p:spPr>
        <p:txBody>
          <a:bodyPr wrap="square" rtlCol="0">
            <a:spAutoFit/>
          </a:bodyPr>
          <a:lstStyle/>
          <a:p>
            <a:r>
              <a:rPr lang="en-US" sz="1600" b="1" dirty="0">
                <a:solidFill>
                  <a:schemeClr val="accent1"/>
                </a:solidFill>
              </a:rPr>
              <a:t>Rijksmuseum – 2013</a:t>
            </a:r>
          </a:p>
          <a:p>
            <a:endParaRPr lang="en-US" sz="1500" b="1" dirty="0">
              <a:solidFill>
                <a:schemeClr val="accent2">
                  <a:lumMod val="75000"/>
                </a:schemeClr>
              </a:solidFill>
            </a:endParaRPr>
          </a:p>
          <a:p>
            <a:r>
              <a:rPr lang="en-US" sz="1050" dirty="0"/>
              <a:t>Explore the Rijksmuseum in Amsterdam in your pocket.</a:t>
            </a:r>
            <a:br>
              <a:rPr lang="en-US" sz="1050" dirty="0"/>
            </a:br>
            <a:r>
              <a:rPr lang="en-US" sz="1050" dirty="0"/>
              <a:t/>
            </a:r>
            <a:br>
              <a:rPr lang="en-US" sz="1050" dirty="0"/>
            </a:br>
            <a:r>
              <a:rPr lang="en-US" sz="1050" dirty="0"/>
              <a:t>Definitely a must for those studying art, mainly from the 17th and 18th centuries, or art lovers.</a:t>
            </a:r>
            <a:br>
              <a:rPr lang="en-US" sz="1050" dirty="0"/>
            </a:br>
            <a:r>
              <a:rPr lang="en-US" sz="1050" dirty="0"/>
              <a:t>This beautiful app allows you to explore 100 top works of art in the this world famous museum.</a:t>
            </a:r>
            <a:br>
              <a:rPr lang="en-US" sz="1050" dirty="0"/>
            </a:br>
            <a:r>
              <a:rPr lang="en-US" sz="1050" dirty="0"/>
              <a:t>Featuring works of art, like the Night Watch, The Fall, Rembrandt as Shepard, Venus and Adonis plus many more pieces all brought to your iPhone and iPad in one app.</a:t>
            </a:r>
            <a:br>
              <a:rPr lang="en-US" sz="1050" dirty="0"/>
            </a:br>
            <a:r>
              <a:rPr lang="en-US" sz="1050" dirty="0"/>
              <a:t/>
            </a:r>
            <a:br>
              <a:rPr lang="en-US" sz="1050" dirty="0"/>
            </a:br>
            <a:r>
              <a:rPr lang="en-US" sz="1050" b="1" dirty="0"/>
              <a:t>Features</a:t>
            </a:r>
            <a:r>
              <a:rPr lang="en-US" sz="1050" dirty="0"/>
              <a:t/>
            </a:r>
            <a:br>
              <a:rPr lang="en-US" sz="1050" dirty="0"/>
            </a:br>
            <a:r>
              <a:rPr lang="en-US" sz="1050" dirty="0"/>
              <a:t>- introduction about the Rijksmuseum and all necessary information</a:t>
            </a:r>
            <a:br>
              <a:rPr lang="en-US" sz="1050" dirty="0"/>
            </a:br>
            <a:r>
              <a:rPr lang="en-US" sz="1050" dirty="0"/>
              <a:t>- 100 works in the Rijksmuseum</a:t>
            </a:r>
            <a:br>
              <a:rPr lang="en-US" sz="1050" dirty="0"/>
            </a:br>
            <a:r>
              <a:rPr lang="en-US" sz="1050" dirty="0"/>
              <a:t>- slide show feature</a:t>
            </a:r>
            <a:br>
              <a:rPr lang="en-US" sz="1050" dirty="0"/>
            </a:br>
            <a:r>
              <a:rPr lang="en-US" sz="1050" dirty="0"/>
              <a:t>- browse art by artist</a:t>
            </a:r>
            <a:br>
              <a:rPr lang="en-US" sz="1050" dirty="0"/>
            </a:br>
            <a:r>
              <a:rPr lang="en-US" sz="1050" dirty="0"/>
              <a:t>- zoom in and pan</a:t>
            </a:r>
            <a:br>
              <a:rPr lang="en-US" sz="1050" dirty="0"/>
            </a:br>
            <a:r>
              <a:rPr lang="en-US" sz="1050" dirty="0"/>
              <a:t>- no need for 3G or </a:t>
            </a:r>
            <a:r>
              <a:rPr lang="en-US" sz="1050" dirty="0" err="1"/>
              <a:t>Wifi</a:t>
            </a:r>
            <a:r>
              <a:rPr lang="en-US" sz="1050" dirty="0"/>
              <a:t> in the app</a:t>
            </a:r>
            <a:br>
              <a:rPr lang="en-US" sz="1050" dirty="0"/>
            </a:br>
            <a:r>
              <a:rPr lang="en-US" sz="1050" dirty="0"/>
              <a:t/>
            </a:r>
            <a:br>
              <a:rPr lang="en-US" sz="1050" dirty="0"/>
            </a:br>
            <a:r>
              <a:rPr lang="en-US" sz="1050" dirty="0"/>
              <a:t>The Rijksmuseum art viewing app is educational and visually enjoyable, so download the app and find out for yourself!</a:t>
            </a:r>
          </a:p>
        </p:txBody>
      </p:sp>
    </p:spTree>
    <p:extLst>
      <p:ext uri="{BB962C8B-B14F-4D97-AF65-F5344CB8AC3E}">
        <p14:creationId xmlns:p14="http://schemas.microsoft.com/office/powerpoint/2010/main" val="36206352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269" y="418272"/>
            <a:ext cx="6846691" cy="5143500"/>
          </a:xfrm>
          <a:prstGeom prst="rect">
            <a:avLst/>
          </a:prstGeom>
        </p:spPr>
      </p:pic>
    </p:spTree>
    <p:extLst>
      <p:ext uri="{BB962C8B-B14F-4D97-AF65-F5344CB8AC3E}">
        <p14:creationId xmlns:p14="http://schemas.microsoft.com/office/powerpoint/2010/main" val="3819646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476" y="285750"/>
            <a:ext cx="6875906" cy="5143500"/>
          </a:xfrm>
          <a:prstGeom prst="rect">
            <a:avLst/>
          </a:prstGeom>
        </p:spPr>
      </p:pic>
      <p:sp>
        <p:nvSpPr>
          <p:cNvPr id="3" name="TextBox 2"/>
          <p:cNvSpPr txBox="1"/>
          <p:nvPr/>
        </p:nvSpPr>
        <p:spPr>
          <a:xfrm>
            <a:off x="6982661" y="4524322"/>
            <a:ext cx="2053442" cy="1064522"/>
          </a:xfrm>
          <a:prstGeom prst="rect">
            <a:avLst/>
          </a:prstGeom>
          <a:noFill/>
        </p:spPr>
        <p:txBody>
          <a:bodyPr wrap="square" rtlCol="0">
            <a:spAutoFit/>
          </a:bodyPr>
          <a:lstStyle/>
          <a:p>
            <a:r>
              <a:rPr lang="en-US" sz="1053" b="1" cap="all" dirty="0">
                <a:solidFill>
                  <a:srgbClr val="EFE7D4"/>
                </a:solidFill>
              </a:rPr>
              <a:t>SELF PORTRAIT, WIDE-EYED</a:t>
            </a:r>
          </a:p>
          <a:p>
            <a:r>
              <a:rPr lang="en-US" sz="1053" dirty="0">
                <a:solidFill>
                  <a:srgbClr val="EFE7D4"/>
                </a:solidFill>
              </a:rPr>
              <a:t>1630</a:t>
            </a:r>
            <a:br>
              <a:rPr lang="en-US" sz="1053" dirty="0">
                <a:solidFill>
                  <a:srgbClr val="EFE7D4"/>
                </a:solidFill>
              </a:rPr>
            </a:br>
            <a:r>
              <a:rPr lang="en-US" sz="1053" dirty="0">
                <a:solidFill>
                  <a:srgbClr val="EFE7D4"/>
                </a:solidFill>
              </a:rPr>
              <a:t>etching</a:t>
            </a:r>
            <a:br>
              <a:rPr lang="en-US" sz="1053" dirty="0">
                <a:solidFill>
                  <a:srgbClr val="EFE7D4"/>
                </a:solidFill>
              </a:rPr>
            </a:br>
            <a:r>
              <a:rPr lang="en-US" sz="1053" dirty="0">
                <a:solidFill>
                  <a:srgbClr val="EFE7D4"/>
                </a:solidFill>
              </a:rPr>
              <a:t>51 x 46mm.</a:t>
            </a:r>
            <a:br>
              <a:rPr lang="en-US" sz="1053" dirty="0">
                <a:solidFill>
                  <a:srgbClr val="EFE7D4"/>
                </a:solidFill>
              </a:rPr>
            </a:br>
            <a:r>
              <a:rPr lang="en-US" sz="1053" dirty="0">
                <a:solidFill>
                  <a:srgbClr val="EFE7D4"/>
                </a:solidFill>
              </a:rPr>
              <a:t>Rijksmuseum, Amsterdam</a:t>
            </a:r>
          </a:p>
          <a:p>
            <a:endParaRPr lang="en-US" sz="1053" dirty="0">
              <a:solidFill>
                <a:srgbClr val="EFE7D4"/>
              </a:solidFill>
            </a:endParaRPr>
          </a:p>
        </p:txBody>
      </p:sp>
    </p:spTree>
    <p:extLst>
      <p:ext uri="{BB962C8B-B14F-4D97-AF65-F5344CB8AC3E}">
        <p14:creationId xmlns:p14="http://schemas.microsoft.com/office/powerpoint/2010/main" val="9283328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700" y="0"/>
            <a:ext cx="10166580" cy="5715000"/>
          </a:xfrm>
          <a:prstGeom prst="rect">
            <a:avLst/>
          </a:prstGeom>
        </p:spPr>
      </p:pic>
      <p:sp>
        <p:nvSpPr>
          <p:cNvPr id="3" name="TextBox 2"/>
          <p:cNvSpPr txBox="1"/>
          <p:nvPr/>
        </p:nvSpPr>
        <p:spPr>
          <a:xfrm>
            <a:off x="564315" y="141185"/>
            <a:ext cx="8332549" cy="1492716"/>
          </a:xfrm>
          <a:prstGeom prst="rect">
            <a:avLst/>
          </a:prstGeom>
          <a:noFill/>
        </p:spPr>
        <p:txBody>
          <a:bodyPr wrap="square" rtlCol="0">
            <a:spAutoFit/>
          </a:bodyPr>
          <a:lstStyle/>
          <a:p>
            <a:r>
              <a:rPr lang="en-US" sz="1600" b="1" dirty="0">
                <a:solidFill>
                  <a:schemeClr val="accent1"/>
                </a:solidFill>
              </a:rPr>
              <a:t>Rijksmuseum - 2014</a:t>
            </a:r>
          </a:p>
          <a:p>
            <a:endParaRPr lang="en-US" sz="1200" b="1" dirty="0"/>
          </a:p>
          <a:p>
            <a:r>
              <a:rPr lang="en-US" sz="900" dirty="0"/>
              <a:t>Design and Development Kiss the Frog, Concept </a:t>
            </a:r>
            <a:r>
              <a:rPr lang="en-US" sz="900" b="1" dirty="0">
                <a:hlinkClick r:id="rId3"/>
              </a:rPr>
              <a:t>Northernlight</a:t>
            </a:r>
            <a:r>
              <a:rPr lang="en-US" sz="900" b="1" dirty="0"/>
              <a:t>, </a:t>
            </a:r>
            <a:r>
              <a:rPr lang="en-US" sz="900" dirty="0"/>
              <a:t>Version 2.9.1</a:t>
            </a:r>
            <a:br>
              <a:rPr lang="en-US" sz="900" dirty="0"/>
            </a:br>
            <a:r>
              <a:rPr lang="en-US" sz="900" dirty="0"/>
              <a:t>Simple user interface, 225 magic window videos, 3D audio soundscapes, 120 VIP’s and expert interviews, 4400 information layers, Nine languages</a:t>
            </a:r>
          </a:p>
          <a:p>
            <a:endParaRPr lang="en-US" sz="900" dirty="0"/>
          </a:p>
          <a:p>
            <a:pPr lvl="2"/>
            <a:r>
              <a:rPr lang="en-US" sz="900" dirty="0"/>
              <a:t>“We designed the Rijksmuseum app around a simple principle: see more. With the Rijksmuseum app your smartphone is transformed into a magnifying glass, a set of binoculars, a time machine, an infrared scanner, a sketch pad, or a magic wand. </a:t>
            </a:r>
          </a:p>
          <a:p>
            <a:endParaRPr lang="en-US" sz="900" dirty="0"/>
          </a:p>
          <a:p>
            <a:r>
              <a:rPr lang="en-US" sz="900" dirty="0"/>
              <a:t>Its 3D-audio clips allow visitors to navigate through experiences and every tour offers the option to collect a digital souvenir”.</a:t>
            </a:r>
          </a:p>
        </p:txBody>
      </p:sp>
    </p:spTree>
    <p:extLst>
      <p:ext uri="{BB962C8B-B14F-4D97-AF65-F5344CB8AC3E}">
        <p14:creationId xmlns:p14="http://schemas.microsoft.com/office/powerpoint/2010/main" val="16481063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296" y="312255"/>
            <a:ext cx="2897747" cy="51435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6971" y="312255"/>
            <a:ext cx="2897747" cy="5143500"/>
          </a:xfrm>
          <a:prstGeom prst="rect">
            <a:avLst/>
          </a:prstGeom>
          <a:ln>
            <a:solidFill>
              <a:schemeClr val="tx1">
                <a:lumMod val="50000"/>
                <a:lumOff val="50000"/>
              </a:schemeClr>
            </a:solidFill>
          </a:ln>
        </p:spPr>
      </p:pic>
    </p:spTree>
    <p:extLst>
      <p:ext uri="{BB962C8B-B14F-4D97-AF65-F5344CB8AC3E}">
        <p14:creationId xmlns:p14="http://schemas.microsoft.com/office/powerpoint/2010/main" val="102236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750"/>
            <a:ext cx="2897747" cy="5143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3211" y="285750"/>
            <a:ext cx="2897747" cy="51435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7887" y="285750"/>
            <a:ext cx="2897747" cy="5143500"/>
          </a:xfrm>
          <a:prstGeom prst="rect">
            <a:avLst/>
          </a:prstGeom>
        </p:spPr>
      </p:pic>
    </p:spTree>
    <p:extLst>
      <p:ext uri="{BB962C8B-B14F-4D97-AF65-F5344CB8AC3E}">
        <p14:creationId xmlns:p14="http://schemas.microsoft.com/office/powerpoint/2010/main" val="214744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402" y="285750"/>
            <a:ext cx="2897747" cy="5143500"/>
          </a:xfrm>
          <a:prstGeom prst="rect">
            <a:avLst/>
          </a:prstGeom>
          <a:ln>
            <a:solidFill>
              <a:schemeClr val="tx1">
                <a:lumMod val="50000"/>
                <a:lumOff val="50000"/>
              </a:schemeClr>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4908" y="285750"/>
            <a:ext cx="2897747" cy="5143500"/>
          </a:xfrm>
          <a:prstGeom prst="rect">
            <a:avLst/>
          </a:prstGeom>
          <a:ln>
            <a:solidFill>
              <a:schemeClr val="tx1">
                <a:lumMod val="50000"/>
                <a:lumOff val="50000"/>
              </a:schemeClr>
            </a:solidFill>
          </a:ln>
        </p:spPr>
      </p:pic>
    </p:spTree>
    <p:extLst>
      <p:ext uri="{BB962C8B-B14F-4D97-AF65-F5344CB8AC3E}">
        <p14:creationId xmlns:p14="http://schemas.microsoft.com/office/powerpoint/2010/main" val="76981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507" y="295689"/>
            <a:ext cx="2897747" cy="5143500"/>
          </a:xfrm>
          <a:prstGeom prst="rect">
            <a:avLst/>
          </a:prstGeom>
          <a:ln>
            <a:solidFill>
              <a:schemeClr val="tx1">
                <a:lumMod val="50000"/>
                <a:lumOff val="50000"/>
              </a:schemeClr>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4595" y="297571"/>
            <a:ext cx="2897747" cy="5143500"/>
          </a:xfrm>
          <a:prstGeom prst="rect">
            <a:avLst/>
          </a:prstGeom>
        </p:spPr>
      </p:pic>
    </p:spTree>
    <p:extLst>
      <p:ext uri="{BB962C8B-B14F-4D97-AF65-F5344CB8AC3E}">
        <p14:creationId xmlns:p14="http://schemas.microsoft.com/office/powerpoint/2010/main" val="137197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750"/>
            <a:ext cx="2897747" cy="5143500"/>
          </a:xfrm>
          <a:prstGeom prst="rect">
            <a:avLst/>
          </a:prstGeom>
          <a:ln>
            <a:solidFill>
              <a:schemeClr val="tx1">
                <a:lumMod val="50000"/>
                <a:lumOff val="50000"/>
              </a:schemeClr>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6618" y="285750"/>
            <a:ext cx="2897747" cy="5143500"/>
          </a:xfrm>
          <a:prstGeom prst="rect">
            <a:avLst/>
          </a:prstGeom>
          <a:ln>
            <a:solidFill>
              <a:schemeClr val="tx1">
                <a:lumMod val="50000"/>
                <a:lumOff val="50000"/>
              </a:schemeClr>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6488" y="285750"/>
            <a:ext cx="2897747" cy="5143500"/>
          </a:xfrm>
          <a:prstGeom prst="rect">
            <a:avLst/>
          </a:prstGeom>
          <a:ln>
            <a:solidFill>
              <a:schemeClr val="tx1">
                <a:lumMod val="50000"/>
                <a:lumOff val="50000"/>
              </a:schemeClr>
            </a:solidFill>
          </a:ln>
        </p:spPr>
      </p:pic>
    </p:spTree>
    <p:extLst>
      <p:ext uri="{BB962C8B-B14F-4D97-AF65-F5344CB8AC3E}">
        <p14:creationId xmlns:p14="http://schemas.microsoft.com/office/powerpoint/2010/main" val="43648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485" y="285750"/>
            <a:ext cx="2897747" cy="5143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230" y="285750"/>
            <a:ext cx="2897747" cy="5143500"/>
          </a:xfrm>
          <a:prstGeom prst="rect">
            <a:avLst/>
          </a:prstGeom>
        </p:spPr>
      </p:pic>
    </p:spTree>
    <p:extLst>
      <p:ext uri="{BB962C8B-B14F-4D97-AF65-F5344CB8AC3E}">
        <p14:creationId xmlns:p14="http://schemas.microsoft.com/office/powerpoint/2010/main" val="107742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55"/>
            <a:ext cx="9144000" cy="1219200"/>
          </a:xfrm>
          <a:prstGeom prst="rect">
            <a:avLst/>
          </a:prstGeom>
        </p:spPr>
      </p:pic>
      <p:sp>
        <p:nvSpPr>
          <p:cNvPr id="6" name="Rectangle 5"/>
          <p:cNvSpPr/>
          <p:nvPr/>
        </p:nvSpPr>
        <p:spPr>
          <a:xfrm>
            <a:off x="1609840" y="981725"/>
            <a:ext cx="5924321" cy="253916"/>
          </a:xfrm>
          <a:prstGeom prst="rect">
            <a:avLst/>
          </a:prstGeom>
        </p:spPr>
        <p:txBody>
          <a:bodyPr wrap="square">
            <a:spAutoFit/>
          </a:bodyPr>
          <a:lstStyle/>
          <a:p>
            <a:pPr algn="ctr"/>
            <a:r>
              <a:rPr lang="en-US" sz="1050" b="1" dirty="0">
                <a:solidFill>
                  <a:srgbClr val="1E1E1E"/>
                </a:solidFill>
                <a:latin typeface="tablet-gothic-semi-condensed" charset="0"/>
              </a:rPr>
              <a:t>MUSE </a:t>
            </a:r>
            <a:r>
              <a:rPr lang="en-US" sz="1050" b="1">
                <a:solidFill>
                  <a:srgbClr val="1E1E1E"/>
                </a:solidFill>
                <a:latin typeface="tablet-gothic-semi-condensed" charset="0"/>
              </a:rPr>
              <a:t>E-133 |  Performing </a:t>
            </a:r>
            <a:r>
              <a:rPr lang="en-US" sz="1050" b="1" dirty="0">
                <a:solidFill>
                  <a:srgbClr val="1E1E1E"/>
                </a:solidFill>
                <a:latin typeface="tablet-gothic-semi-condensed" charset="0"/>
              </a:rPr>
              <a:t>the Digital Museum</a:t>
            </a:r>
          </a:p>
        </p:txBody>
      </p:sp>
      <p:sp>
        <p:nvSpPr>
          <p:cNvPr id="13" name="Rectangle 12"/>
          <p:cNvSpPr/>
          <p:nvPr/>
        </p:nvSpPr>
        <p:spPr>
          <a:xfrm>
            <a:off x="3715521" y="4145188"/>
            <a:ext cx="1773902" cy="369332"/>
          </a:xfrm>
          <a:prstGeom prst="rect">
            <a:avLst/>
          </a:prstGeom>
        </p:spPr>
        <p:txBody>
          <a:bodyPr wrap="square">
            <a:spAutoFit/>
          </a:bodyPr>
          <a:lstStyle/>
          <a:p>
            <a:pPr algn="ctr"/>
            <a:r>
              <a:rPr lang="en-US" sz="1800" dirty="0"/>
              <a:t>Discussion</a:t>
            </a:r>
          </a:p>
        </p:txBody>
      </p:sp>
      <p:sp>
        <p:nvSpPr>
          <p:cNvPr id="14" name="TextBox 13"/>
          <p:cNvSpPr txBox="1"/>
          <p:nvPr/>
        </p:nvSpPr>
        <p:spPr>
          <a:xfrm>
            <a:off x="1026702" y="1631690"/>
            <a:ext cx="7090595" cy="923330"/>
          </a:xfrm>
          <a:prstGeom prst="rect">
            <a:avLst/>
          </a:prstGeom>
          <a:noFill/>
        </p:spPr>
        <p:txBody>
          <a:bodyPr wrap="none" rtlCol="0">
            <a:spAutoFit/>
          </a:bodyPr>
          <a:lstStyle/>
          <a:p>
            <a:pPr lvl="0" algn="ctr"/>
            <a:r>
              <a:rPr lang="en-US" sz="1800" b="1" dirty="0">
                <a:solidFill>
                  <a:schemeClr val="accent1"/>
                </a:solidFill>
              </a:rPr>
              <a:t>September 13 </a:t>
            </a:r>
            <a:br>
              <a:rPr lang="en-US" sz="1800" b="1" dirty="0">
                <a:solidFill>
                  <a:schemeClr val="accent1"/>
                </a:solidFill>
              </a:rPr>
            </a:br>
            <a:r>
              <a:rPr lang="en-US" sz="1800" dirty="0">
                <a:solidFill>
                  <a:schemeClr val="accent1"/>
                </a:solidFill>
              </a:rPr>
              <a:t>Swiping and tapping | Museums on the smartphone; apps and more apps</a:t>
            </a:r>
          </a:p>
          <a:p>
            <a:pPr algn="ctr"/>
            <a:endParaRPr lang="en-US" sz="1800" dirty="0"/>
          </a:p>
        </p:txBody>
      </p:sp>
      <p:sp>
        <p:nvSpPr>
          <p:cNvPr id="12" name="Rectangle 11"/>
          <p:cNvSpPr/>
          <p:nvPr/>
        </p:nvSpPr>
        <p:spPr>
          <a:xfrm>
            <a:off x="1774995" y="2692489"/>
            <a:ext cx="5654955" cy="369332"/>
          </a:xfrm>
          <a:prstGeom prst="rect">
            <a:avLst/>
          </a:prstGeom>
        </p:spPr>
        <p:txBody>
          <a:bodyPr wrap="square">
            <a:spAutoFit/>
          </a:bodyPr>
          <a:lstStyle/>
          <a:p>
            <a:pPr algn="ctr"/>
            <a:r>
              <a:rPr lang="en-US" sz="1800" dirty="0">
                <a:ea typeface="Helvetica Neue" charset="0"/>
                <a:cs typeface="Helvetica Neue" charset="0"/>
              </a:rPr>
              <a:t>Follow me </a:t>
            </a:r>
            <a:r>
              <a:rPr lang="en-US" sz="1800" dirty="0" err="1">
                <a:ea typeface="Helvetica Neue" charset="0"/>
                <a:cs typeface="Helvetica Neue" charset="0"/>
              </a:rPr>
              <a:t>Rijks</a:t>
            </a:r>
            <a:r>
              <a:rPr lang="en-US" sz="1800" dirty="0">
                <a:ea typeface="Helvetica Neue" charset="0"/>
                <a:cs typeface="Helvetica Neue" charset="0"/>
              </a:rPr>
              <a:t> | Follow Me SFMOMA</a:t>
            </a:r>
          </a:p>
        </p:txBody>
      </p:sp>
      <p:sp>
        <p:nvSpPr>
          <p:cNvPr id="15" name="Rectangle 14"/>
          <p:cNvSpPr/>
          <p:nvPr/>
        </p:nvSpPr>
        <p:spPr>
          <a:xfrm>
            <a:off x="1987669" y="3176722"/>
            <a:ext cx="5229606" cy="369332"/>
          </a:xfrm>
          <a:prstGeom prst="rect">
            <a:avLst/>
          </a:prstGeom>
        </p:spPr>
        <p:txBody>
          <a:bodyPr wrap="square">
            <a:spAutoFit/>
          </a:bodyPr>
          <a:lstStyle/>
          <a:p>
            <a:pPr algn="ctr"/>
            <a:r>
              <a:rPr lang="en-US" sz="1800" dirty="0">
                <a:ea typeface="Helvetica Neue" charset="0"/>
                <a:cs typeface="Helvetica Neue" charset="0"/>
              </a:rPr>
              <a:t>Play with me MOMA  | MET and ARTLAB </a:t>
            </a:r>
          </a:p>
        </p:txBody>
      </p:sp>
      <p:sp>
        <p:nvSpPr>
          <p:cNvPr id="17" name="Rectangle 16"/>
          <p:cNvSpPr/>
          <p:nvPr/>
        </p:nvSpPr>
        <p:spPr>
          <a:xfrm>
            <a:off x="3689598" y="4629421"/>
            <a:ext cx="1825749" cy="369332"/>
          </a:xfrm>
          <a:prstGeom prst="rect">
            <a:avLst/>
          </a:prstGeom>
        </p:spPr>
        <p:txBody>
          <a:bodyPr wrap="square">
            <a:spAutoFit/>
          </a:bodyPr>
          <a:lstStyle/>
          <a:p>
            <a:pPr algn="ctr"/>
            <a:r>
              <a:rPr lang="en-US" sz="1800" dirty="0">
                <a:ea typeface="Helvetica Neue" charset="0"/>
                <a:cs typeface="Helvetica Neue" charset="0"/>
              </a:rPr>
              <a:t>Assignment</a:t>
            </a:r>
          </a:p>
        </p:txBody>
      </p:sp>
      <p:sp>
        <p:nvSpPr>
          <p:cNvPr id="18" name="Rectangle 17"/>
          <p:cNvSpPr/>
          <p:nvPr/>
        </p:nvSpPr>
        <p:spPr>
          <a:xfrm>
            <a:off x="2612524" y="3660955"/>
            <a:ext cx="3979896" cy="369332"/>
          </a:xfrm>
          <a:prstGeom prst="rect">
            <a:avLst/>
          </a:prstGeom>
        </p:spPr>
        <p:txBody>
          <a:bodyPr wrap="square">
            <a:spAutoFit/>
          </a:bodyPr>
          <a:lstStyle/>
          <a:p>
            <a:pPr algn="ctr"/>
            <a:r>
              <a:rPr lang="en-US" sz="1800" dirty="0">
                <a:ea typeface="Helvetica Neue" charset="0"/>
                <a:cs typeface="Helvetica Neue" charset="0"/>
              </a:rPr>
              <a:t>Responsive | Mobile</a:t>
            </a:r>
          </a:p>
        </p:txBody>
      </p:sp>
      <p:sp>
        <p:nvSpPr>
          <p:cNvPr id="11" name="Rectangle 10"/>
          <p:cNvSpPr/>
          <p:nvPr/>
        </p:nvSpPr>
        <p:spPr>
          <a:xfrm>
            <a:off x="3689598" y="5113653"/>
            <a:ext cx="1825749" cy="369332"/>
          </a:xfrm>
          <a:prstGeom prst="rect">
            <a:avLst/>
          </a:prstGeom>
        </p:spPr>
        <p:txBody>
          <a:bodyPr wrap="square">
            <a:spAutoFit/>
          </a:bodyPr>
          <a:lstStyle/>
          <a:p>
            <a:pPr algn="ctr"/>
            <a:r>
              <a:rPr lang="en-US" sz="1800" dirty="0">
                <a:ea typeface="Helvetica Neue" charset="0"/>
                <a:cs typeface="Helvetica Neue" charset="0"/>
              </a:rPr>
              <a:t>Preview to GAP</a:t>
            </a:r>
          </a:p>
        </p:txBody>
      </p:sp>
    </p:spTree>
    <p:extLst>
      <p:ext uri="{BB962C8B-B14F-4D97-AF65-F5344CB8AC3E}">
        <p14:creationId xmlns:p14="http://schemas.microsoft.com/office/powerpoint/2010/main" val="121881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15" grpId="0"/>
      <p:bldP spid="17" grpId="0"/>
      <p:bldP spid="18"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734" y="285750"/>
            <a:ext cx="8192530" cy="5120331"/>
          </a:xfrm>
          <a:prstGeom prst="rect">
            <a:avLst/>
          </a:prstGeom>
        </p:spPr>
      </p:pic>
      <p:sp>
        <p:nvSpPr>
          <p:cNvPr id="4" name="Rectangle 3"/>
          <p:cNvSpPr/>
          <p:nvPr/>
        </p:nvSpPr>
        <p:spPr>
          <a:xfrm>
            <a:off x="5930588" y="5300844"/>
            <a:ext cx="2632452" cy="230832"/>
          </a:xfrm>
          <a:prstGeom prst="rect">
            <a:avLst/>
          </a:prstGeom>
        </p:spPr>
        <p:txBody>
          <a:bodyPr wrap="none">
            <a:spAutoFit/>
          </a:bodyPr>
          <a:lstStyle/>
          <a:p>
            <a:r>
              <a:rPr lang="en-US" sz="900" dirty="0">
                <a:solidFill>
                  <a:schemeClr val="bg1"/>
                </a:solidFill>
              </a:rPr>
              <a:t>https://</a:t>
            </a:r>
            <a:r>
              <a:rPr lang="en-US" sz="900" dirty="0" err="1">
                <a:solidFill>
                  <a:schemeClr val="bg1"/>
                </a:solidFill>
              </a:rPr>
              <a:t>www.youtube.com</a:t>
            </a:r>
            <a:r>
              <a:rPr lang="en-US" sz="900" dirty="0">
                <a:solidFill>
                  <a:schemeClr val="bg1"/>
                </a:solidFill>
              </a:rPr>
              <a:t>/</a:t>
            </a:r>
            <a:r>
              <a:rPr lang="en-US" sz="900" dirty="0" err="1">
                <a:solidFill>
                  <a:schemeClr val="bg1"/>
                </a:solidFill>
              </a:rPr>
              <a:t>watch?v</a:t>
            </a:r>
            <a:r>
              <a:rPr lang="en-US" sz="900" dirty="0">
                <a:solidFill>
                  <a:schemeClr val="bg1"/>
                </a:solidFill>
              </a:rPr>
              <a:t>=RA_He9vRddw</a:t>
            </a:r>
          </a:p>
        </p:txBody>
      </p:sp>
      <p:sp>
        <p:nvSpPr>
          <p:cNvPr id="5" name="TextBox 4"/>
          <p:cNvSpPr txBox="1"/>
          <p:nvPr/>
        </p:nvSpPr>
        <p:spPr>
          <a:xfrm>
            <a:off x="766038" y="1998950"/>
            <a:ext cx="2004965" cy="1712648"/>
          </a:xfrm>
          <a:prstGeom prst="rect">
            <a:avLst/>
          </a:prstGeom>
          <a:noFill/>
        </p:spPr>
        <p:txBody>
          <a:bodyPr wrap="square" rtlCol="0">
            <a:spAutoFit/>
          </a:bodyPr>
          <a:lstStyle/>
          <a:p>
            <a:r>
              <a:rPr lang="en-US" sz="1053" dirty="0">
                <a:solidFill>
                  <a:schemeClr val="bg1"/>
                </a:solidFill>
              </a:rPr>
              <a:t>Published on 15 Sep 2014</a:t>
            </a:r>
          </a:p>
          <a:p>
            <a:r>
              <a:rPr lang="en-US" sz="1053" dirty="0">
                <a:solidFill>
                  <a:schemeClr val="bg1"/>
                </a:solidFill>
              </a:rPr>
              <a:t>The Rijksmuseum multimedia tour now also includes a family game. An exciting group game inviting you to solve eight fascinating Rijksmuseum mysteries. It takes about 1 hour and if you succeed, there’s another surprise waiting at the end of the tour.</a:t>
            </a:r>
          </a:p>
        </p:txBody>
      </p:sp>
    </p:spTree>
    <p:extLst>
      <p:ext uri="{BB962C8B-B14F-4D97-AF65-F5344CB8AC3E}">
        <p14:creationId xmlns:p14="http://schemas.microsoft.com/office/powerpoint/2010/main" val="2399594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5861"/>
            <a:ext cx="9144000" cy="6858000"/>
          </a:xfrm>
          <a:prstGeom prst="rect">
            <a:avLst/>
          </a:prstGeom>
        </p:spPr>
      </p:pic>
    </p:spTree>
    <p:extLst>
      <p:ext uri="{BB962C8B-B14F-4D97-AF65-F5344CB8AC3E}">
        <p14:creationId xmlns:p14="http://schemas.microsoft.com/office/powerpoint/2010/main" val="18263368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291840"/>
          </a:xfrm>
          <a:prstGeom prst="rect">
            <a:avLst/>
          </a:prstGeom>
        </p:spPr>
      </p:pic>
      <p:sp>
        <p:nvSpPr>
          <p:cNvPr id="3" name="TextBox 2"/>
          <p:cNvSpPr txBox="1"/>
          <p:nvPr/>
        </p:nvSpPr>
        <p:spPr>
          <a:xfrm>
            <a:off x="2610678" y="3547173"/>
            <a:ext cx="6013478" cy="254365"/>
          </a:xfrm>
          <a:prstGeom prst="rect">
            <a:avLst/>
          </a:prstGeom>
          <a:noFill/>
        </p:spPr>
        <p:txBody>
          <a:bodyPr wrap="square" rtlCol="0">
            <a:spAutoFit/>
          </a:bodyPr>
          <a:lstStyle/>
          <a:p>
            <a:r>
              <a:rPr lang="en-US" sz="1053" dirty="0"/>
              <a:t>Touching Rembrandt’s Night Watch at the Rijksmuseum, </a:t>
            </a:r>
            <a:r>
              <a:rPr lang="en-US" sz="1053" dirty="0">
                <a:hlinkClick r:id="rId4"/>
              </a:rPr>
              <a:t>Valsplat</a:t>
            </a:r>
            <a:endParaRPr lang="en-US" sz="1053" dirty="0"/>
          </a:p>
        </p:txBody>
      </p:sp>
    </p:spTree>
    <p:extLst>
      <p:ext uri="{BB962C8B-B14F-4D97-AF65-F5344CB8AC3E}">
        <p14:creationId xmlns:p14="http://schemas.microsoft.com/office/powerpoint/2010/main" val="16277114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underconsideration.com/brandnew/archives/sfmoma_logo_detai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5381" y="1299179"/>
            <a:ext cx="7143750" cy="2828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0967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ew SFMOMA.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835" y="0"/>
            <a:ext cx="5714999"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9241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7894" y="285750"/>
            <a:ext cx="2897747" cy="51435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493" y="285750"/>
            <a:ext cx="2897747" cy="5143500"/>
          </a:xfrm>
          <a:prstGeom prst="rect">
            <a:avLst/>
          </a:prstGeom>
        </p:spPr>
      </p:pic>
    </p:spTree>
    <p:extLst>
      <p:ext uri="{BB962C8B-B14F-4D97-AF65-F5344CB8AC3E}">
        <p14:creationId xmlns:p14="http://schemas.microsoft.com/office/powerpoint/2010/main" val="117810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578" y="285750"/>
            <a:ext cx="2897747" cy="51435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966" y="285750"/>
            <a:ext cx="2897747" cy="5143500"/>
          </a:xfrm>
          <a:prstGeom prst="rect">
            <a:avLst/>
          </a:prstGeom>
        </p:spPr>
      </p:pic>
    </p:spTree>
    <p:extLst>
      <p:ext uri="{BB962C8B-B14F-4D97-AF65-F5344CB8AC3E}">
        <p14:creationId xmlns:p14="http://schemas.microsoft.com/office/powerpoint/2010/main" val="90093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9512" y="285750"/>
            <a:ext cx="2897747" cy="51435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431" y="285750"/>
            <a:ext cx="2897747" cy="5143500"/>
          </a:xfrm>
          <a:prstGeom prst="rect">
            <a:avLst/>
          </a:prstGeom>
        </p:spPr>
      </p:pic>
    </p:spTree>
    <p:extLst>
      <p:ext uri="{BB962C8B-B14F-4D97-AF65-F5344CB8AC3E}">
        <p14:creationId xmlns:p14="http://schemas.microsoft.com/office/powerpoint/2010/main" val="125183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098" y="449790"/>
            <a:ext cx="7543800" cy="4232792"/>
          </a:xfrm>
          <a:prstGeom prst="rect">
            <a:avLst/>
          </a:prstGeom>
          <a:ln>
            <a:solidFill>
              <a:schemeClr val="tx1">
                <a:lumMod val="50000"/>
                <a:lumOff val="50000"/>
              </a:schemeClr>
            </a:solidFill>
          </a:ln>
        </p:spPr>
      </p:pic>
      <p:sp>
        <p:nvSpPr>
          <p:cNvPr id="2" name="Rectangle 1"/>
          <p:cNvSpPr/>
          <p:nvPr/>
        </p:nvSpPr>
        <p:spPr>
          <a:xfrm>
            <a:off x="1109117" y="4913416"/>
            <a:ext cx="6911762" cy="416396"/>
          </a:xfrm>
          <a:prstGeom prst="rect">
            <a:avLst/>
          </a:prstGeom>
        </p:spPr>
        <p:txBody>
          <a:bodyPr wrap="square">
            <a:spAutoFit/>
          </a:bodyPr>
          <a:lstStyle/>
          <a:p>
            <a:pPr algn="ctr"/>
            <a:r>
              <a:rPr lang="en-US" sz="1053" dirty="0">
                <a:latin typeface="Calibri" panose="020F0502020204030204" pitchFamily="34" charset="0"/>
                <a:ea typeface="Calibri" panose="020F0502020204030204" pitchFamily="34" charset="0"/>
                <a:cs typeface="Consolas" panose="020B0609020204030204" pitchFamily="49" charset="0"/>
              </a:rPr>
              <a:t>SFMOMA's new app uses the museum's Wi-Fi to keep tabs on where you are and where you're going—and adjusts its immersive audio tours </a:t>
            </a:r>
            <a:r>
              <a:rPr lang="en-US" sz="1053" dirty="0" smtClean="0">
                <a:latin typeface="Calibri" panose="020F0502020204030204" pitchFamily="34" charset="0"/>
                <a:ea typeface="Calibri" panose="020F0502020204030204" pitchFamily="34" charset="0"/>
                <a:cs typeface="Consolas" panose="020B0609020204030204" pitchFamily="49" charset="0"/>
              </a:rPr>
              <a:t>accordingly, </a:t>
            </a:r>
            <a:r>
              <a:rPr lang="en-US" sz="1053" cap="all" dirty="0" smtClean="0"/>
              <a:t>WIRED, RENE </a:t>
            </a:r>
            <a:r>
              <a:rPr lang="en-US" sz="1053" cap="all" dirty="0"/>
              <a:t>CHUN | 05.05.16  </a:t>
            </a:r>
            <a:endParaRPr lang="en-US" sz="1053" dirty="0">
              <a:latin typeface="Calibri" panose="020F0502020204030204" pitchFamily="34" charset="0"/>
              <a:ea typeface="Calibri" panose="020F0502020204030204" pitchFamily="34" charset="0"/>
              <a:cs typeface="Consolas" panose="020B0609020204030204" pitchFamily="49" charset="0"/>
            </a:endParaRPr>
          </a:p>
        </p:txBody>
      </p:sp>
      <p:sp>
        <p:nvSpPr>
          <p:cNvPr id="4" name="TextBox 3"/>
          <p:cNvSpPr txBox="1"/>
          <p:nvPr/>
        </p:nvSpPr>
        <p:spPr>
          <a:xfrm>
            <a:off x="3099693" y="5346916"/>
            <a:ext cx="2930610" cy="230832"/>
          </a:xfrm>
          <a:prstGeom prst="rect">
            <a:avLst/>
          </a:prstGeom>
          <a:noFill/>
        </p:spPr>
        <p:txBody>
          <a:bodyPr wrap="none" rtlCol="0">
            <a:spAutoFit/>
          </a:bodyPr>
          <a:lstStyle/>
          <a:p>
            <a:r>
              <a:rPr lang="en-US" sz="900" u="sng" dirty="0">
                <a:solidFill>
                  <a:srgbClr val="0563C1"/>
                </a:solidFill>
                <a:latin typeface="Calibri" panose="020F0502020204030204" pitchFamily="34" charset="0"/>
                <a:ea typeface="Calibri" panose="020F0502020204030204" pitchFamily="34" charset="0"/>
                <a:cs typeface="Consolas" panose="020B0609020204030204" pitchFamily="49" charset="0"/>
                <a:hlinkClick r:id="rId2"/>
              </a:rPr>
              <a:t>http://www.wired.com/2016/05/sfmoma-audio-tour-app/</a:t>
            </a:r>
            <a:endParaRPr lang="en-US" sz="900" dirty="0">
              <a:latin typeface="Calibri" panose="020F0502020204030204" pitchFamily="34" charset="0"/>
              <a:ea typeface="Calibri" panose="020F0502020204030204" pitchFamily="34" charset="0"/>
              <a:cs typeface="Consolas" panose="020B0609020204030204" pitchFamily="49" charset="0"/>
            </a:endParaRPr>
          </a:p>
        </p:txBody>
      </p:sp>
    </p:spTree>
    <p:extLst>
      <p:ext uri="{BB962C8B-B14F-4D97-AF65-F5344CB8AC3E}">
        <p14:creationId xmlns:p14="http://schemas.microsoft.com/office/powerpoint/2010/main" val="4334992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6139" y="1855432"/>
            <a:ext cx="2050359" cy="2050359"/>
          </a:xfrm>
          <a:prstGeom prst="rect">
            <a:avLst/>
          </a:prstGeom>
        </p:spPr>
      </p:pic>
    </p:spTree>
    <p:extLst>
      <p:ext uri="{BB962C8B-B14F-4D97-AF65-F5344CB8AC3E}">
        <p14:creationId xmlns:p14="http://schemas.microsoft.com/office/powerpoint/2010/main" val="42236047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392" y="443120"/>
            <a:ext cx="7543800" cy="4172269"/>
          </a:xfrm>
          <a:prstGeom prst="rect">
            <a:avLst/>
          </a:prstGeom>
          <a:ln>
            <a:solidFill>
              <a:srgbClr val="BF4924"/>
            </a:solidFill>
          </a:ln>
        </p:spPr>
      </p:pic>
      <p:sp>
        <p:nvSpPr>
          <p:cNvPr id="4" name="Oval 3"/>
          <p:cNvSpPr/>
          <p:nvPr/>
        </p:nvSpPr>
        <p:spPr>
          <a:xfrm>
            <a:off x="7543800" y="3801377"/>
            <a:ext cx="1454425" cy="135054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n/>
                <a:solidFill>
                  <a:schemeClr val="accent1"/>
                </a:solidFill>
                <a:effectLst>
                  <a:outerShdw blurRad="38100" dist="38100" dir="2700000" algn="tl">
                    <a:srgbClr val="000000">
                      <a:alpha val="43137"/>
                    </a:srgbClr>
                  </a:outerShdw>
                </a:effectLst>
              </a:rPr>
              <a:t>Museum </a:t>
            </a:r>
            <a:br>
              <a:rPr lang="en-US" sz="1500" b="1" dirty="0">
                <a:ln/>
                <a:solidFill>
                  <a:schemeClr val="accent1"/>
                </a:solidFill>
                <a:effectLst>
                  <a:outerShdw blurRad="38100" dist="38100" dir="2700000" algn="tl">
                    <a:srgbClr val="000000">
                      <a:alpha val="43137"/>
                    </a:srgbClr>
                  </a:outerShdw>
                </a:effectLst>
              </a:rPr>
            </a:br>
            <a:r>
              <a:rPr lang="en-US" sz="1500" b="1" dirty="0">
                <a:ln/>
                <a:solidFill>
                  <a:schemeClr val="accent1"/>
                </a:solidFill>
                <a:effectLst>
                  <a:outerShdw blurRad="38100" dist="38100" dir="2700000" algn="tl">
                    <a:srgbClr val="000000">
                      <a:alpha val="43137"/>
                    </a:srgbClr>
                  </a:outerShdw>
                </a:effectLst>
              </a:rPr>
              <a:t>Apps</a:t>
            </a:r>
          </a:p>
        </p:txBody>
      </p:sp>
    </p:spTree>
    <p:extLst>
      <p:ext uri="{BB962C8B-B14F-4D97-AF65-F5344CB8AC3E}">
        <p14:creationId xmlns:p14="http://schemas.microsoft.com/office/powerpoint/2010/main" val="196320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oMa NY USA 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6555" y="-106017"/>
            <a:ext cx="4353028" cy="5821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091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88267" y="563608"/>
            <a:ext cx="6937681" cy="4616648"/>
          </a:xfrm>
          <a:prstGeom prst="rect">
            <a:avLst/>
          </a:prstGeom>
          <a:noFill/>
        </p:spPr>
        <p:txBody>
          <a:bodyPr wrap="square" rtlCol="0">
            <a:spAutoFit/>
          </a:bodyPr>
          <a:lstStyle/>
          <a:p>
            <a:pPr fontAlgn="base"/>
            <a:r>
              <a:rPr lang="en-US" sz="1400" b="1" dirty="0"/>
              <a:t>With the </a:t>
            </a:r>
            <a:r>
              <a:rPr lang="en-US" sz="1400" b="1" dirty="0" err="1"/>
              <a:t>MoMA</a:t>
            </a:r>
            <a:r>
              <a:rPr lang="en-US" sz="1400" b="1" dirty="0"/>
              <a:t> App, you can take The Museum of Modern Art wherever you go. </a:t>
            </a:r>
          </a:p>
          <a:p>
            <a:pPr fontAlgn="base"/>
            <a:endParaRPr lang="en-US" sz="1400" b="1" dirty="0"/>
          </a:p>
          <a:p>
            <a:pPr fontAlgn="base"/>
            <a:endParaRPr lang="en-US" sz="1400" dirty="0"/>
          </a:p>
          <a:p>
            <a:pPr fontAlgn="base"/>
            <a:r>
              <a:rPr lang="en-US" sz="1400" b="1" dirty="0"/>
              <a:t>Tours:</a:t>
            </a:r>
            <a:r>
              <a:rPr lang="en-US" sz="1400" dirty="0"/>
              <a:t> Hear from a wide range of artists, curators, and others about works in the collection and many special exhibitions.</a:t>
            </a:r>
          </a:p>
          <a:p>
            <a:pPr fontAlgn="base"/>
            <a:endParaRPr lang="en-US" sz="1400" dirty="0"/>
          </a:p>
          <a:p>
            <a:pPr fontAlgn="base"/>
            <a:r>
              <a:rPr lang="en-US" sz="1400" b="1" dirty="0"/>
              <a:t>My Collections:</a:t>
            </a:r>
            <a:r>
              <a:rPr lang="en-US" sz="1400" dirty="0"/>
              <a:t> Create collections of your favorite media, images, and artworks.</a:t>
            </a:r>
          </a:p>
          <a:p>
            <a:pPr fontAlgn="base"/>
            <a:endParaRPr lang="en-US" sz="1400" dirty="0"/>
          </a:p>
          <a:p>
            <a:pPr fontAlgn="base"/>
            <a:r>
              <a:rPr lang="en-US" sz="1400" b="1" dirty="0"/>
              <a:t>Camera:</a:t>
            </a:r>
            <a:r>
              <a:rPr lang="en-US" sz="1400" dirty="0"/>
              <a:t> Snap and share your </a:t>
            </a:r>
            <a:r>
              <a:rPr lang="en-US" sz="1400" dirty="0" err="1"/>
              <a:t>MoMA</a:t>
            </a:r>
            <a:r>
              <a:rPr lang="en-US" sz="1400" dirty="0"/>
              <a:t> experience.</a:t>
            </a:r>
          </a:p>
          <a:p>
            <a:pPr fontAlgn="base"/>
            <a:endParaRPr lang="en-US" sz="1400" dirty="0"/>
          </a:p>
          <a:p>
            <a:pPr fontAlgn="base"/>
            <a:r>
              <a:rPr lang="en-US" sz="1400" b="1" dirty="0"/>
              <a:t>Calendar:</a:t>
            </a:r>
            <a:r>
              <a:rPr lang="en-US" sz="1400" dirty="0"/>
              <a:t> Browse current and upcoming exhibitions, events, and film screenings.</a:t>
            </a:r>
          </a:p>
          <a:p>
            <a:pPr fontAlgn="base"/>
            <a:endParaRPr lang="en-US" sz="1400" dirty="0"/>
          </a:p>
          <a:p>
            <a:pPr fontAlgn="base"/>
            <a:r>
              <a:rPr lang="en-US" sz="1400" b="1" dirty="0"/>
              <a:t>Directory &amp; Map:</a:t>
            </a:r>
            <a:r>
              <a:rPr lang="en-US" sz="1400" dirty="0"/>
              <a:t> Locate artworks and Museum facilities.</a:t>
            </a:r>
          </a:p>
          <a:p>
            <a:pPr fontAlgn="base"/>
            <a:endParaRPr lang="en-US" sz="1400" dirty="0"/>
          </a:p>
          <a:p>
            <a:pPr fontAlgn="base"/>
            <a:r>
              <a:rPr lang="en-US" sz="1400" b="1" dirty="0"/>
              <a:t>Search:</a:t>
            </a:r>
            <a:r>
              <a:rPr lang="en-US" sz="1400" dirty="0"/>
              <a:t> Find a specific artist, artwork, calendar listing, or audio commentary.</a:t>
            </a:r>
          </a:p>
          <a:p>
            <a:pPr fontAlgn="base"/>
            <a:endParaRPr lang="en-US" sz="1400" dirty="0"/>
          </a:p>
          <a:p>
            <a:pPr fontAlgn="base"/>
            <a:r>
              <a:rPr lang="en-US" sz="1400" b="1" dirty="0"/>
              <a:t>Visit:</a:t>
            </a:r>
            <a:r>
              <a:rPr lang="en-US" sz="1400" dirty="0"/>
              <a:t> Find information including hours, admission, and directions to help you plan your visit.</a:t>
            </a:r>
          </a:p>
          <a:p>
            <a:pPr fontAlgn="base"/>
            <a:endParaRPr lang="en-US" sz="1400" dirty="0"/>
          </a:p>
          <a:p>
            <a:pPr fontAlgn="base"/>
            <a:r>
              <a:rPr lang="en-US" sz="1400" b="1" dirty="0"/>
              <a:t>Share:</a:t>
            </a:r>
            <a:r>
              <a:rPr lang="en-US" sz="1400" dirty="0"/>
              <a:t> Share your favorite audio, artworks, events, and photos via email, text, Facebook, or Twitter.</a:t>
            </a:r>
          </a:p>
          <a:p>
            <a:pPr fontAlgn="base"/>
            <a:r>
              <a:rPr lang="en-US" sz="1400" dirty="0"/>
              <a:t>The </a:t>
            </a:r>
            <a:r>
              <a:rPr lang="en-US" sz="1400" dirty="0" err="1"/>
              <a:t>MoMA</a:t>
            </a:r>
            <a:r>
              <a:rPr lang="en-US" sz="1400" dirty="0"/>
              <a:t> App requires an Internet connection.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392" y="438938"/>
            <a:ext cx="1666875" cy="1666875"/>
          </a:xfrm>
          <a:prstGeom prst="rect">
            <a:avLst/>
          </a:prstGeom>
        </p:spPr>
      </p:pic>
    </p:spTree>
    <p:extLst>
      <p:ext uri="{BB962C8B-B14F-4D97-AF65-F5344CB8AC3E}">
        <p14:creationId xmlns:p14="http://schemas.microsoft.com/office/powerpoint/2010/main" val="62087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7" end="1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7612" cy="5143500"/>
          </a:xfrm>
          <a:prstGeom prst="rect">
            <a:avLst/>
          </a:prstGeom>
        </p:spPr>
      </p:pic>
      <p:sp>
        <p:nvSpPr>
          <p:cNvPr id="3" name="Rectangle 2"/>
          <p:cNvSpPr/>
          <p:nvPr/>
        </p:nvSpPr>
        <p:spPr>
          <a:xfrm>
            <a:off x="3059418" y="5275661"/>
            <a:ext cx="3018775" cy="253916"/>
          </a:xfrm>
          <a:prstGeom prst="rect">
            <a:avLst/>
          </a:prstGeom>
        </p:spPr>
        <p:txBody>
          <a:bodyPr wrap="none">
            <a:spAutoFit/>
          </a:bodyPr>
          <a:lstStyle/>
          <a:p>
            <a:r>
              <a:rPr lang="en-US" sz="1050" dirty="0">
                <a:latin typeface="Calibri" charset="0"/>
              </a:rPr>
              <a:t>https://</a:t>
            </a:r>
            <a:r>
              <a:rPr lang="en-US" sz="1050" dirty="0" err="1">
                <a:latin typeface="Calibri" charset="0"/>
              </a:rPr>
              <a:t>www.moma.org</a:t>
            </a:r>
            <a:r>
              <a:rPr lang="en-US" sz="1050" dirty="0">
                <a:latin typeface="Calibri" charset="0"/>
              </a:rPr>
              <a:t>/explore/mobile/</a:t>
            </a:r>
            <a:r>
              <a:rPr lang="en-US" sz="1050" dirty="0" err="1">
                <a:latin typeface="Calibri" charset="0"/>
              </a:rPr>
              <a:t>iphoneapp</a:t>
            </a:r>
            <a:endParaRPr lang="en-US" sz="105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392" y="438938"/>
            <a:ext cx="1666875" cy="1666875"/>
          </a:xfrm>
          <a:prstGeom prst="rect">
            <a:avLst/>
          </a:prstGeom>
        </p:spPr>
      </p:pic>
    </p:spTree>
    <p:extLst>
      <p:ext uri="{BB962C8B-B14F-4D97-AF65-F5344CB8AC3E}">
        <p14:creationId xmlns:p14="http://schemas.microsoft.com/office/powerpoint/2010/main" val="8348945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4074" y="285750"/>
            <a:ext cx="2897747" cy="5143500"/>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628" y="285750"/>
            <a:ext cx="2897747" cy="5143500"/>
          </a:xfrm>
          <a:prstGeom prst="rect">
            <a:avLst/>
          </a:prstGeom>
          <a:ln>
            <a:solidFill>
              <a:schemeClr val="tx1">
                <a:lumMod val="65000"/>
                <a:lumOff val="35000"/>
              </a:schemeClr>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392" y="438938"/>
            <a:ext cx="1666875" cy="1666875"/>
          </a:xfrm>
          <a:prstGeom prst="rect">
            <a:avLst/>
          </a:prstGeom>
        </p:spPr>
      </p:pic>
    </p:spTree>
    <p:extLst>
      <p:ext uri="{BB962C8B-B14F-4D97-AF65-F5344CB8AC3E}">
        <p14:creationId xmlns:p14="http://schemas.microsoft.com/office/powerpoint/2010/main" val="123736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22716" y="285750"/>
            <a:ext cx="2897747" cy="5143500"/>
          </a:xfrm>
          <a:prstGeom prst="rect">
            <a:avLst/>
          </a:prstGeom>
          <a:ln>
            <a:solidFill>
              <a:schemeClr val="tx1">
                <a:lumMod val="65000"/>
                <a:lumOff val="35000"/>
              </a:schemeClr>
            </a:solidFill>
          </a:ln>
        </p:spPr>
      </p:pic>
      <p:pic>
        <p:nvPicPr>
          <p:cNvPr id="3" name="Picture 2"/>
          <p:cNvPicPr>
            <a:picLocks noChangeAspect="1"/>
          </p:cNvPicPr>
          <p:nvPr/>
        </p:nvPicPr>
        <p:blipFill>
          <a:blip r:embed="rId3"/>
          <a:stretch>
            <a:fillRect/>
          </a:stretch>
        </p:blipFill>
        <p:spPr>
          <a:xfrm>
            <a:off x="1933687" y="285750"/>
            <a:ext cx="2897747" cy="5143500"/>
          </a:xfrm>
          <a:prstGeom prst="rect">
            <a:avLst/>
          </a:prstGeom>
          <a:ln>
            <a:solidFill>
              <a:schemeClr val="tx1">
                <a:lumMod val="65000"/>
                <a:lumOff val="35000"/>
              </a:schemeClr>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392" y="438938"/>
            <a:ext cx="1666875" cy="1666875"/>
          </a:xfrm>
          <a:prstGeom prst="rect">
            <a:avLst/>
          </a:prstGeom>
        </p:spPr>
      </p:pic>
    </p:spTree>
    <p:extLst>
      <p:ext uri="{BB962C8B-B14F-4D97-AF65-F5344CB8AC3E}">
        <p14:creationId xmlns:p14="http://schemas.microsoft.com/office/powerpoint/2010/main" val="111458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0528" y="285750"/>
            <a:ext cx="2897747" cy="5143500"/>
          </a:xfrm>
          <a:prstGeom prst="rect">
            <a:avLst/>
          </a:prstGeom>
          <a:ln>
            <a:solidFill>
              <a:schemeClr val="tx1">
                <a:lumMod val="65000"/>
                <a:lumOff val="35000"/>
              </a:schemeClr>
            </a:solidFill>
          </a:ln>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9078" y="285750"/>
            <a:ext cx="2897747" cy="5143500"/>
          </a:xfrm>
          <a:prstGeom prst="rect">
            <a:avLst/>
          </a:prstGeom>
          <a:ln>
            <a:solidFill>
              <a:schemeClr val="tx1">
                <a:lumMod val="65000"/>
                <a:lumOff val="35000"/>
              </a:schemeClr>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392" y="438938"/>
            <a:ext cx="1666875" cy="1666875"/>
          </a:xfrm>
          <a:prstGeom prst="rect">
            <a:avLst/>
          </a:prstGeom>
        </p:spPr>
      </p:pic>
    </p:spTree>
    <p:extLst>
      <p:ext uri="{BB962C8B-B14F-4D97-AF65-F5344CB8AC3E}">
        <p14:creationId xmlns:p14="http://schemas.microsoft.com/office/powerpoint/2010/main" val="172881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539" y="285750"/>
            <a:ext cx="2897747" cy="5143500"/>
          </a:xfrm>
          <a:prstGeom prst="rect">
            <a:avLst/>
          </a:prstGeom>
          <a:ln>
            <a:solidFill>
              <a:schemeClr val="tx1">
                <a:lumMod val="65000"/>
                <a:lumOff val="35000"/>
              </a:schemeClr>
            </a:solidFill>
          </a:ln>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299" y="285750"/>
            <a:ext cx="2897747" cy="5143500"/>
          </a:xfrm>
          <a:prstGeom prst="rect">
            <a:avLst/>
          </a:prstGeom>
          <a:ln>
            <a:solidFill>
              <a:schemeClr val="tx1">
                <a:lumMod val="65000"/>
                <a:lumOff val="35000"/>
              </a:schemeClr>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392" y="438938"/>
            <a:ext cx="1666875" cy="1666875"/>
          </a:xfrm>
          <a:prstGeom prst="rect">
            <a:avLst/>
          </a:prstGeom>
        </p:spPr>
      </p:pic>
    </p:spTree>
    <p:extLst>
      <p:ext uri="{BB962C8B-B14F-4D97-AF65-F5344CB8AC3E}">
        <p14:creationId xmlns:p14="http://schemas.microsoft.com/office/powerpoint/2010/main" val="199729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calar.usc.edu/wp-content/uploads/2014/05/Metropolitan_Museum_of_Ar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231" y="2040731"/>
            <a:ext cx="2235994" cy="223599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news.artnet.com/app/news-upload/2016/02/CbhuHYrW4AAzpiV-954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607" y="1676958"/>
            <a:ext cx="3274219" cy="2745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17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0"/>
                                        <p:tgtEl>
                                          <p:spTgt spid="7170"/>
                                        </p:tgtEl>
                                        <p:attrNameLst>
                                          <p:attrName>ppt_w</p:attrName>
                                        </p:attrNameLst>
                                      </p:cBhvr>
                                      <p:tavLst>
                                        <p:tav tm="0">
                                          <p:val>
                                            <p:strVal val="ppt_w"/>
                                          </p:val>
                                        </p:tav>
                                        <p:tav tm="100000">
                                          <p:val>
                                            <p:fltVal val="0"/>
                                          </p:val>
                                        </p:tav>
                                      </p:tavLst>
                                    </p:anim>
                                    <p:anim calcmode="lin" valueType="num">
                                      <p:cBhvr>
                                        <p:cTn id="7" dur="5000"/>
                                        <p:tgtEl>
                                          <p:spTgt spid="7170"/>
                                        </p:tgtEl>
                                        <p:attrNameLst>
                                          <p:attrName>ppt_h</p:attrName>
                                        </p:attrNameLst>
                                      </p:cBhvr>
                                      <p:tavLst>
                                        <p:tav tm="0">
                                          <p:val>
                                            <p:strVal val="ppt_h"/>
                                          </p:val>
                                        </p:tav>
                                        <p:tav tm="100000">
                                          <p:val>
                                            <p:fltVal val="0"/>
                                          </p:val>
                                        </p:tav>
                                      </p:tavLst>
                                    </p:anim>
                                    <p:animEffect transition="out" filter="fade">
                                      <p:cBhvr>
                                        <p:cTn id="8" dur="5000"/>
                                        <p:tgtEl>
                                          <p:spTgt spid="7170"/>
                                        </p:tgtEl>
                                      </p:cBhvr>
                                    </p:animEffect>
                                    <p:set>
                                      <p:cBhvr>
                                        <p:cTn id="9" dur="1" fill="hold">
                                          <p:stCondLst>
                                            <p:cond delay="4999"/>
                                          </p:stCondLst>
                                        </p:cTn>
                                        <p:tgtEl>
                                          <p:spTgt spid="71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acade of imposing building with Greek columns. Large colored banners hang from the building's top. A crowd of people is in fron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064" y="0"/>
            <a:ext cx="7067014"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9015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625" y="1224194"/>
            <a:ext cx="4572000" cy="3785652"/>
          </a:xfrm>
          <a:prstGeom prst="rect">
            <a:avLst/>
          </a:prstGeom>
        </p:spPr>
        <p:txBody>
          <a:bodyPr>
            <a:spAutoFit/>
          </a:bodyPr>
          <a:lstStyle/>
          <a:p>
            <a:r>
              <a:rPr lang="en-US" sz="750" b="1" dirty="0"/>
              <a:t>The Met — The Official App of The Metropolitan Museum of Art in NYC</a:t>
            </a:r>
          </a:p>
          <a:p>
            <a:r>
              <a:rPr lang="en-US" sz="750" b="1" dirty="0"/>
              <a:t>By The Metropolitan Museum of Art</a:t>
            </a:r>
          </a:p>
          <a:p>
            <a:r>
              <a:rPr lang="en-US" sz="750" b="1" dirty="0">
                <a:hlinkClick r:id="rId2"/>
              </a:rPr>
              <a:t>View More by This Developer</a:t>
            </a:r>
            <a:endParaRPr lang="en-US" sz="750" dirty="0"/>
          </a:p>
          <a:p>
            <a:r>
              <a:rPr lang="en-US" sz="750" dirty="0"/>
              <a:t>Open iTunes to buy and download apps.</a:t>
            </a:r>
          </a:p>
          <a:p>
            <a:r>
              <a:rPr lang="en-US" sz="750" b="1" dirty="0"/>
              <a:t>Description</a:t>
            </a:r>
          </a:p>
          <a:p>
            <a:r>
              <a:rPr lang="en-US" sz="750" dirty="0"/>
              <a:t>Whether you’re new to the Met or a passionate Member, coming as a family or just looking for something different, start here. The app is the easiest way to see what’s happening at the Met every day—wherever you are. </a:t>
            </a:r>
            <a:br>
              <a:rPr lang="en-US" sz="750" dirty="0"/>
            </a:br>
            <a:r>
              <a:rPr lang="en-US" sz="750" dirty="0"/>
              <a:t/>
            </a:r>
            <a:br>
              <a:rPr lang="en-US" sz="750" dirty="0"/>
            </a:br>
            <a:r>
              <a:rPr lang="en-US" sz="750" dirty="0"/>
              <a:t>"Beautifully designed … A rich, accessible experience" - The New York Times</a:t>
            </a:r>
            <a:br>
              <a:rPr lang="en-US" sz="750" dirty="0"/>
            </a:br>
            <a:r>
              <a:rPr lang="en-US" sz="750" dirty="0"/>
              <a:t/>
            </a:r>
            <a:br>
              <a:rPr lang="en-US" sz="750" dirty="0"/>
            </a:br>
            <a:r>
              <a:rPr lang="en-US" sz="750" dirty="0"/>
              <a:t>“A great starting point for visiting.” – </a:t>
            </a:r>
            <a:r>
              <a:rPr lang="en-US" sz="750" dirty="0" err="1"/>
              <a:t>iLounge</a:t>
            </a:r>
            <a:r>
              <a:rPr lang="en-US" sz="750" dirty="0"/>
              <a:t/>
            </a:r>
            <a:br>
              <a:rPr lang="en-US" sz="750" dirty="0"/>
            </a:br>
            <a:r>
              <a:rPr lang="en-US" sz="750" dirty="0"/>
              <a:t/>
            </a:r>
            <a:br>
              <a:rPr lang="en-US" sz="750" dirty="0"/>
            </a:br>
            <a:r>
              <a:rPr lang="en-US" sz="750" dirty="0"/>
              <a:t>“Something we can’t help but love.” – Huffington Post</a:t>
            </a:r>
            <a:br>
              <a:rPr lang="en-US" sz="750" dirty="0"/>
            </a:br>
            <a:r>
              <a:rPr lang="en-US" sz="750" dirty="0"/>
              <a:t/>
            </a:r>
            <a:br>
              <a:rPr lang="en-US" sz="750" dirty="0"/>
            </a:br>
            <a:r>
              <a:rPr lang="en-US" sz="750" dirty="0"/>
              <a:t>Features: </a:t>
            </a:r>
            <a:br>
              <a:rPr lang="en-US" sz="750" dirty="0"/>
            </a:br>
            <a:r>
              <a:rPr lang="en-US" sz="750" dirty="0"/>
              <a:t>* Map of the Museum and ability to pin the location of events, exhibitions, and artworks </a:t>
            </a:r>
            <a:br>
              <a:rPr lang="en-US" sz="750" dirty="0"/>
            </a:br>
            <a:r>
              <a:rPr lang="en-US" sz="750" dirty="0"/>
              <a:t>* Recommendations on what to see, from artworks to architecture </a:t>
            </a:r>
            <a:br>
              <a:rPr lang="en-US" sz="750" dirty="0"/>
            </a:br>
            <a:r>
              <a:rPr lang="en-US" sz="750" dirty="0"/>
              <a:t>* Full listings of our exhibitions, events, and how to visit the Museum's three locations</a:t>
            </a:r>
            <a:br>
              <a:rPr lang="en-US" sz="750" dirty="0"/>
            </a:br>
            <a:r>
              <a:rPr lang="en-US" sz="750" dirty="0"/>
              <a:t>* A special section for Met Members with upcoming events and opportunities </a:t>
            </a:r>
            <a:br>
              <a:rPr lang="en-US" sz="750" dirty="0"/>
            </a:br>
            <a:r>
              <a:rPr lang="en-US" sz="750" dirty="0"/>
              <a:t>* Ability to save your favorite art, events, and exhibitions—and add them to your calendar</a:t>
            </a:r>
            <a:br>
              <a:rPr lang="en-US" sz="750" dirty="0"/>
            </a:br>
            <a:r>
              <a:rPr lang="en-US" sz="750" dirty="0"/>
              <a:t>* The Met app is optimized for use with iOS Accessibility features—</a:t>
            </a:r>
            <a:r>
              <a:rPr lang="en-US" sz="750" dirty="0" err="1"/>
              <a:t>VoiceOver</a:t>
            </a:r>
            <a:r>
              <a:rPr lang="en-US" sz="750" dirty="0"/>
              <a:t>, Zoom, Larger Text, etc.</a:t>
            </a:r>
            <a:br>
              <a:rPr lang="en-US" sz="750" dirty="0"/>
            </a:br>
            <a:r>
              <a:rPr lang="en-US" sz="750" dirty="0"/>
              <a:t/>
            </a:r>
            <a:br>
              <a:rPr lang="en-US" sz="750" dirty="0"/>
            </a:br>
            <a:r>
              <a:rPr lang="en-US" sz="750" dirty="0"/>
              <a:t>The Met app is made possible through the support of Bloomberg Philanthropies.</a:t>
            </a:r>
          </a:p>
          <a:p>
            <a:r>
              <a:rPr lang="en-US" sz="750" dirty="0">
                <a:hlinkClick r:id="rId3"/>
              </a:rPr>
              <a:t>...More</a:t>
            </a:r>
            <a:endParaRPr lang="en-US" sz="750" dirty="0"/>
          </a:p>
          <a:p>
            <a:r>
              <a:rPr lang="en-US" sz="750" b="1" dirty="0">
                <a:hlinkClick r:id="rId4"/>
              </a:rPr>
              <a:t>The Metropolitan Museum of Art Web </a:t>
            </a:r>
            <a:r>
              <a:rPr lang="en-US" sz="750" b="1" dirty="0" err="1">
                <a:hlinkClick r:id="rId4"/>
              </a:rPr>
              <a:t>SiteThe</a:t>
            </a:r>
            <a:r>
              <a:rPr lang="en-US" sz="750" b="1" dirty="0">
                <a:hlinkClick r:id="rId4"/>
              </a:rPr>
              <a:t> Met — The Official App of The Metropolitan Museum of Art in NYC Support</a:t>
            </a:r>
            <a:endParaRPr lang="en-US" sz="750" dirty="0"/>
          </a:p>
          <a:p>
            <a:r>
              <a:rPr lang="en-US" sz="750" b="1" dirty="0"/>
              <a:t>What's New in Version 1.3.2</a:t>
            </a:r>
          </a:p>
          <a:p>
            <a:r>
              <a:rPr lang="en-US" sz="750" dirty="0"/>
              <a:t>• Videos: watch the exhibition trailers before you visit</a:t>
            </a:r>
            <a:br>
              <a:rPr lang="en-US" sz="750" dirty="0"/>
            </a:br>
            <a:r>
              <a:rPr lang="en-US" sz="750" dirty="0"/>
              <a:t>• Notifications: get in-app messages about exhibition openings and other timely information</a:t>
            </a:r>
          </a:p>
          <a:p>
            <a:r>
              <a:rPr lang="en-US" sz="750" dirty="0"/>
              <a:t/>
            </a:r>
            <a:br>
              <a:rPr lang="en-US" sz="750" dirty="0"/>
            </a:br>
            <a:endParaRPr lang="en-US" sz="750" dirty="0"/>
          </a:p>
        </p:txBody>
      </p:sp>
      <p:pic>
        <p:nvPicPr>
          <p:cNvPr id="10244" name="Picture 4" descr="iPhone Screensho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1656" y="742949"/>
            <a:ext cx="2800350" cy="4972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7595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553" y="603416"/>
            <a:ext cx="7543800" cy="4381334"/>
          </a:xfrm>
          <a:prstGeom prst="rect">
            <a:avLst/>
          </a:prstGeom>
          <a:ln>
            <a:solidFill>
              <a:srgbClr val="BF4924"/>
            </a:solidFill>
          </a:ln>
        </p:spPr>
      </p:pic>
      <p:sp>
        <p:nvSpPr>
          <p:cNvPr id="4" name="Oval 3"/>
          <p:cNvSpPr/>
          <p:nvPr/>
        </p:nvSpPr>
        <p:spPr>
          <a:xfrm>
            <a:off x="7543800" y="3801377"/>
            <a:ext cx="1454425" cy="135054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n/>
                <a:solidFill>
                  <a:schemeClr val="accent1"/>
                </a:solidFill>
                <a:effectLst>
                  <a:outerShdw blurRad="38100" dist="38100" dir="2700000" algn="tl">
                    <a:srgbClr val="000000">
                      <a:alpha val="43137"/>
                    </a:srgbClr>
                  </a:outerShdw>
                </a:effectLst>
              </a:rPr>
              <a:t>Museum </a:t>
            </a:r>
            <a:br>
              <a:rPr lang="en-US" sz="1500" b="1" dirty="0">
                <a:ln/>
                <a:solidFill>
                  <a:schemeClr val="accent1"/>
                </a:solidFill>
                <a:effectLst>
                  <a:outerShdw blurRad="38100" dist="38100" dir="2700000" algn="tl">
                    <a:srgbClr val="000000">
                      <a:alpha val="43137"/>
                    </a:srgbClr>
                  </a:outerShdw>
                </a:effectLst>
              </a:rPr>
            </a:br>
            <a:r>
              <a:rPr lang="en-US" sz="1500" b="1" dirty="0">
                <a:ln/>
                <a:solidFill>
                  <a:schemeClr val="accent1"/>
                </a:solidFill>
                <a:effectLst>
                  <a:outerShdw blurRad="38100" dist="38100" dir="2700000" algn="tl">
                    <a:srgbClr val="000000">
                      <a:alpha val="43137"/>
                    </a:srgbClr>
                  </a:outerShdw>
                </a:effectLst>
              </a:rPr>
              <a:t>Apps</a:t>
            </a:r>
          </a:p>
        </p:txBody>
      </p:sp>
    </p:spTree>
    <p:extLst>
      <p:ext uri="{BB962C8B-B14F-4D97-AF65-F5344CB8AC3E}">
        <p14:creationId xmlns:p14="http://schemas.microsoft.com/office/powerpoint/2010/main" val="86067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750"/>
            <a:ext cx="2897747" cy="51435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8944" y="285750"/>
            <a:ext cx="2897747" cy="5143500"/>
          </a:xfrm>
          <a:prstGeom prst="rect">
            <a:avLst/>
          </a:prstGeom>
          <a:ln>
            <a:solidFill>
              <a:srgbClr val="C00000"/>
            </a:solidFill>
          </a:ln>
        </p:spPr>
      </p:pic>
      <p:sp>
        <p:nvSpPr>
          <p:cNvPr id="5" name="Rectangle 4"/>
          <p:cNvSpPr/>
          <p:nvPr/>
        </p:nvSpPr>
        <p:spPr>
          <a:xfrm>
            <a:off x="2335696" y="285750"/>
            <a:ext cx="655982" cy="5536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3"/>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8112" y="285750"/>
            <a:ext cx="2897747" cy="5143500"/>
          </a:xfrm>
          <a:prstGeom prst="rect">
            <a:avLst/>
          </a:prstGeom>
          <a:ln>
            <a:solidFill>
              <a:srgbClr val="C00000"/>
            </a:solidFill>
          </a:ln>
        </p:spPr>
      </p:pic>
    </p:spTree>
    <p:extLst>
      <p:ext uri="{BB962C8B-B14F-4D97-AF65-F5344CB8AC3E}">
        <p14:creationId xmlns:p14="http://schemas.microsoft.com/office/powerpoint/2010/main" val="44981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1593" y="285750"/>
            <a:ext cx="2897747" cy="5143500"/>
          </a:xfrm>
          <a:prstGeom prst="rect">
            <a:avLst/>
          </a:prstGeom>
          <a:ln>
            <a:solidFill>
              <a:srgbClr val="C00000"/>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27" y="285750"/>
            <a:ext cx="2897747" cy="5143500"/>
          </a:xfrm>
          <a:prstGeom prst="rect">
            <a:avLst/>
          </a:prstGeom>
          <a:ln>
            <a:solidFill>
              <a:srgbClr val="C00000"/>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5356" y="285750"/>
            <a:ext cx="2897747" cy="5143500"/>
          </a:xfrm>
          <a:prstGeom prst="rect">
            <a:avLst/>
          </a:prstGeom>
          <a:ln>
            <a:solidFill>
              <a:srgbClr val="C00000"/>
            </a:solidFill>
          </a:ln>
        </p:spPr>
      </p:pic>
    </p:spTree>
    <p:extLst>
      <p:ext uri="{BB962C8B-B14F-4D97-AF65-F5344CB8AC3E}">
        <p14:creationId xmlns:p14="http://schemas.microsoft.com/office/powerpoint/2010/main" val="76993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64" y="285750"/>
            <a:ext cx="2897747" cy="5143500"/>
          </a:xfrm>
          <a:prstGeom prst="rect">
            <a:avLst/>
          </a:prstGeom>
          <a:ln>
            <a:solidFill>
              <a:srgbClr val="C00000"/>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0268" y="285750"/>
            <a:ext cx="2897747" cy="5143500"/>
          </a:xfrm>
          <a:prstGeom prst="rect">
            <a:avLst/>
          </a:prstGeom>
          <a:ln>
            <a:solidFill>
              <a:srgbClr val="C00000"/>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245" y="285750"/>
            <a:ext cx="2897747" cy="5143500"/>
          </a:xfrm>
          <a:prstGeom prst="rect">
            <a:avLst/>
          </a:prstGeom>
          <a:ln>
            <a:solidFill>
              <a:srgbClr val="C00000"/>
            </a:solidFill>
          </a:ln>
        </p:spPr>
      </p:pic>
    </p:spTree>
    <p:extLst>
      <p:ext uri="{BB962C8B-B14F-4D97-AF65-F5344CB8AC3E}">
        <p14:creationId xmlns:p14="http://schemas.microsoft.com/office/powerpoint/2010/main" val="156823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Phone Screenshot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06" y="761998"/>
            <a:ext cx="2800350" cy="497205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Phone Screensho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5156" y="761999"/>
            <a:ext cx="2800350" cy="49720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Phone Screensho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7906" y="761999"/>
            <a:ext cx="2800350" cy="4972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5943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85750"/>
            <a:ext cx="6858000" cy="5143500"/>
          </a:xfrm>
          <a:prstGeom prst="rect">
            <a:avLst/>
          </a:prstGeom>
        </p:spPr>
      </p:pic>
    </p:spTree>
    <p:extLst>
      <p:ext uri="{BB962C8B-B14F-4D97-AF65-F5344CB8AC3E}">
        <p14:creationId xmlns:p14="http://schemas.microsoft.com/office/powerpoint/2010/main" val="10901549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85750"/>
            <a:ext cx="6858000" cy="5143500"/>
          </a:xfrm>
          <a:prstGeom prst="rect">
            <a:avLst/>
          </a:prstGeom>
        </p:spPr>
      </p:pic>
    </p:spTree>
    <p:extLst>
      <p:ext uri="{BB962C8B-B14F-4D97-AF65-F5344CB8AC3E}">
        <p14:creationId xmlns:p14="http://schemas.microsoft.com/office/powerpoint/2010/main" val="17105455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85750"/>
            <a:ext cx="6858000" cy="5143500"/>
          </a:xfrm>
          <a:prstGeom prst="rect">
            <a:avLst/>
          </a:prstGeom>
        </p:spPr>
      </p:pic>
    </p:spTree>
    <p:extLst>
      <p:ext uri="{BB962C8B-B14F-4D97-AF65-F5344CB8AC3E}">
        <p14:creationId xmlns:p14="http://schemas.microsoft.com/office/powerpoint/2010/main" val="30528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85750"/>
            <a:ext cx="6858000" cy="5143500"/>
          </a:xfrm>
          <a:prstGeom prst="rect">
            <a:avLst/>
          </a:prstGeom>
        </p:spPr>
      </p:pic>
    </p:spTree>
    <p:extLst>
      <p:ext uri="{BB962C8B-B14F-4D97-AF65-F5344CB8AC3E}">
        <p14:creationId xmlns:p14="http://schemas.microsoft.com/office/powerpoint/2010/main" val="896104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85750"/>
            <a:ext cx="6858000" cy="5143500"/>
          </a:xfrm>
          <a:prstGeom prst="rect">
            <a:avLst/>
          </a:prstGeom>
        </p:spPr>
      </p:pic>
    </p:spTree>
    <p:extLst>
      <p:ext uri="{BB962C8B-B14F-4D97-AF65-F5344CB8AC3E}">
        <p14:creationId xmlns:p14="http://schemas.microsoft.com/office/powerpoint/2010/main" val="7165024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85750"/>
            <a:ext cx="6858000" cy="5143500"/>
          </a:xfrm>
          <a:prstGeom prst="rect">
            <a:avLst/>
          </a:prstGeom>
        </p:spPr>
      </p:pic>
    </p:spTree>
    <p:extLst>
      <p:ext uri="{BB962C8B-B14F-4D97-AF65-F5344CB8AC3E}">
        <p14:creationId xmlns:p14="http://schemas.microsoft.com/office/powerpoint/2010/main" val="11325998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4563" y="116605"/>
            <a:ext cx="2276629" cy="292760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9949" y="116605"/>
            <a:ext cx="2276629" cy="292760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0596" y="3172184"/>
            <a:ext cx="2276629" cy="292760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6" y="3300160"/>
            <a:ext cx="2276629" cy="292760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949" y="3300160"/>
            <a:ext cx="2276629" cy="2927603"/>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967" y="116605"/>
            <a:ext cx="2276629" cy="2927603"/>
          </a:xfrm>
          <a:prstGeom prst="rect">
            <a:avLst/>
          </a:prstGeom>
        </p:spPr>
      </p:pic>
      <p:sp>
        <p:nvSpPr>
          <p:cNvPr id="12" name="Oval 11"/>
          <p:cNvSpPr/>
          <p:nvPr/>
        </p:nvSpPr>
        <p:spPr>
          <a:xfrm>
            <a:off x="7543800" y="3801377"/>
            <a:ext cx="1454425" cy="135054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n/>
                <a:solidFill>
                  <a:schemeClr val="accent1"/>
                </a:solidFill>
                <a:effectLst>
                  <a:outerShdw blurRad="38100" dist="38100" dir="2700000" algn="tl">
                    <a:srgbClr val="000000">
                      <a:alpha val="43137"/>
                    </a:srgbClr>
                  </a:outerShdw>
                </a:effectLst>
              </a:rPr>
              <a:t>Museum </a:t>
            </a:r>
            <a:br>
              <a:rPr lang="en-US" sz="1500" b="1" dirty="0">
                <a:ln/>
                <a:solidFill>
                  <a:schemeClr val="accent1"/>
                </a:solidFill>
                <a:effectLst>
                  <a:outerShdw blurRad="38100" dist="38100" dir="2700000" algn="tl">
                    <a:srgbClr val="000000">
                      <a:alpha val="43137"/>
                    </a:srgbClr>
                  </a:outerShdw>
                </a:effectLst>
              </a:rPr>
            </a:br>
            <a:r>
              <a:rPr lang="en-US" sz="1500" b="1" dirty="0">
                <a:ln/>
                <a:solidFill>
                  <a:schemeClr val="accent1"/>
                </a:solidFill>
                <a:effectLst>
                  <a:outerShdw blurRad="38100" dist="38100" dir="2700000" algn="tl">
                    <a:srgbClr val="000000">
                      <a:alpha val="43137"/>
                    </a:srgbClr>
                  </a:outerShdw>
                </a:effectLst>
              </a:rPr>
              <a:t>Apps</a:t>
            </a:r>
          </a:p>
        </p:txBody>
      </p:sp>
    </p:spTree>
    <p:extLst>
      <p:ext uri="{BB962C8B-B14F-4D97-AF65-F5344CB8AC3E}">
        <p14:creationId xmlns:p14="http://schemas.microsoft.com/office/powerpoint/2010/main" val="210719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85750"/>
            <a:ext cx="6858000" cy="5143500"/>
          </a:xfrm>
          <a:prstGeom prst="rect">
            <a:avLst/>
          </a:prstGeom>
        </p:spPr>
      </p:pic>
    </p:spTree>
    <p:extLst>
      <p:ext uri="{BB962C8B-B14F-4D97-AF65-F5344CB8AC3E}">
        <p14:creationId xmlns:p14="http://schemas.microsoft.com/office/powerpoint/2010/main" val="543257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85750"/>
            <a:ext cx="6858000" cy="5143500"/>
          </a:xfrm>
          <a:prstGeom prst="rect">
            <a:avLst/>
          </a:prstGeom>
        </p:spPr>
      </p:pic>
      <p:sp>
        <p:nvSpPr>
          <p:cNvPr id="3" name="TextBox 2"/>
          <p:cNvSpPr txBox="1"/>
          <p:nvPr/>
        </p:nvSpPr>
        <p:spPr>
          <a:xfrm>
            <a:off x="4858011" y="1547536"/>
            <a:ext cx="2485745" cy="415498"/>
          </a:xfrm>
          <a:prstGeom prst="rect">
            <a:avLst/>
          </a:prstGeom>
          <a:noFill/>
        </p:spPr>
        <p:txBody>
          <a:bodyPr wrap="none" rtlCol="0">
            <a:spAutoFit/>
          </a:bodyPr>
          <a:lstStyle/>
          <a:p>
            <a:r>
              <a:rPr lang="en-US" sz="2100" dirty="0">
                <a:solidFill>
                  <a:schemeClr val="accent4">
                    <a:lumMod val="60000"/>
                    <a:lumOff val="40000"/>
                  </a:schemeClr>
                </a:solidFill>
              </a:rPr>
              <a:t>Cog</a:t>
            </a:r>
            <a:r>
              <a:rPr lang="en-US" sz="2100" dirty="0">
                <a:solidFill>
                  <a:srgbClr val="FFC000"/>
                </a:solidFill>
              </a:rPr>
              <a:t>ni</a:t>
            </a:r>
            <a:r>
              <a:rPr lang="en-US" sz="2100" dirty="0">
                <a:solidFill>
                  <a:srgbClr val="FF0000"/>
                </a:solidFill>
              </a:rPr>
              <a:t>tive</a:t>
            </a:r>
            <a:r>
              <a:rPr lang="en-US" sz="2100" dirty="0"/>
              <a:t> </a:t>
            </a:r>
            <a:r>
              <a:rPr lang="en-US" sz="2100" dirty="0">
                <a:solidFill>
                  <a:srgbClr val="FF0000"/>
                </a:solidFill>
              </a:rPr>
              <a:t>dis</a:t>
            </a:r>
            <a:r>
              <a:rPr lang="en-US" sz="2100" dirty="0">
                <a:solidFill>
                  <a:schemeClr val="accent6"/>
                </a:solidFill>
              </a:rPr>
              <a:t>sonance</a:t>
            </a:r>
          </a:p>
        </p:txBody>
      </p:sp>
    </p:spTree>
    <p:extLst>
      <p:ext uri="{BB962C8B-B14F-4D97-AF65-F5344CB8AC3E}">
        <p14:creationId xmlns:p14="http://schemas.microsoft.com/office/powerpoint/2010/main" val="124015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6"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circle(in)">
                                      <p:cBhvr>
                                        <p:cTn id="9" dur="2000"/>
                                        <p:tgtEl>
                                          <p:spTgt spid="3"/>
                                        </p:tgtEl>
                                      </p:cBhvr>
                                    </p:animEffect>
                                  </p:childTnLst>
                                </p:cTn>
                              </p:par>
                              <p:par>
                                <p:cTn id="10" presetID="36" presetClass="emph" presetSubtype="0" fill="hold" nodeType="withEffect">
                                  <p:stCondLst>
                                    <p:cond delay="0"/>
                                  </p:stCondLst>
                                  <p:iterate type="lt">
                                    <p:tmPct val="10000"/>
                                  </p:iterate>
                                  <p:childTnLst>
                                    <p:animScale>
                                      <p:cBhvr>
                                        <p:cTn id="11" dur="250" autoRev="1" fill="hold">
                                          <p:stCondLst>
                                            <p:cond delay="0"/>
                                          </p:stCondLst>
                                        </p:cTn>
                                        <p:tgtEl>
                                          <p:spTgt spid="3">
                                            <p:txEl>
                                              <p:pRg st="0" end="0"/>
                                            </p:txEl>
                                          </p:spTgt>
                                        </p:tgtEl>
                                      </p:cBhvr>
                                      <p:to x="80000" y="100000"/>
                                    </p:animScale>
                                    <p:anim by="(#ppt_w*0.10)" calcmode="lin" valueType="num">
                                      <p:cBhvr>
                                        <p:cTn id="12" dur="250" autoRev="1" fill="hold">
                                          <p:stCondLst>
                                            <p:cond delay="0"/>
                                          </p:stCondLst>
                                        </p:cTn>
                                        <p:tgtEl>
                                          <p:spTgt spid="3">
                                            <p:txEl>
                                              <p:pRg st="0" end="0"/>
                                            </p:txEl>
                                          </p:spTgt>
                                        </p:tgtEl>
                                        <p:attrNameLst>
                                          <p:attrName>ppt_x</p:attrName>
                                        </p:attrNameLst>
                                      </p:cBhvr>
                                    </p:anim>
                                    <p:anim by="(-#ppt_w*0.10)" calcmode="lin" valueType="num">
                                      <p:cBhvr>
                                        <p:cTn id="13" dur="250" autoRev="1" fill="hold">
                                          <p:stCondLst>
                                            <p:cond delay="0"/>
                                          </p:stCondLst>
                                        </p:cTn>
                                        <p:tgtEl>
                                          <p:spTgt spid="3">
                                            <p:txEl>
                                              <p:pRg st="0" end="0"/>
                                            </p:txEl>
                                          </p:spTgt>
                                        </p:tgtEl>
                                        <p:attrNameLst>
                                          <p:attrName>ppt_y</p:attrName>
                                        </p:attrNameLst>
                                      </p:cBhvr>
                                    </p:anim>
                                    <p:animRot by="-480000">
                                      <p:cBhvr>
                                        <p:cTn id="14" dur="250" autoRev="1" fill="hold">
                                          <p:stCondLst>
                                            <p:cond delay="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build="allAtOnce"/>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85750"/>
            <a:ext cx="6858000" cy="5143500"/>
          </a:xfrm>
          <a:prstGeom prst="rect">
            <a:avLst/>
          </a:prstGeom>
        </p:spPr>
      </p:pic>
    </p:spTree>
    <p:extLst>
      <p:ext uri="{BB962C8B-B14F-4D97-AF65-F5344CB8AC3E}">
        <p14:creationId xmlns:p14="http://schemas.microsoft.com/office/powerpoint/2010/main" val="73680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044" y="370300"/>
            <a:ext cx="5614015" cy="420223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99" y="285750"/>
            <a:ext cx="1339775" cy="1379968"/>
          </a:xfrm>
          <a:prstGeom prst="rect">
            <a:avLst/>
          </a:prstGeom>
        </p:spPr>
      </p:pic>
      <p:sp>
        <p:nvSpPr>
          <p:cNvPr id="6" name="Rectangle 5"/>
          <p:cNvSpPr/>
          <p:nvPr/>
        </p:nvSpPr>
        <p:spPr>
          <a:xfrm>
            <a:off x="4343399" y="4648165"/>
            <a:ext cx="4572000" cy="381323"/>
          </a:xfrm>
          <a:prstGeom prst="rect">
            <a:avLst/>
          </a:prstGeom>
        </p:spPr>
        <p:txBody>
          <a:bodyPr>
            <a:spAutoFit/>
          </a:bodyPr>
          <a:lstStyle/>
          <a:p>
            <a:r>
              <a:rPr lang="en-US" sz="1053" dirty="0">
                <a:latin typeface="Calibri" charset="0"/>
                <a:ea typeface="Calibri" charset="0"/>
                <a:cs typeface="Arial" charset="0"/>
              </a:rPr>
              <a:t>ARTLAB MOMA, Museum of Modern Art</a:t>
            </a:r>
          </a:p>
          <a:p>
            <a:r>
              <a:rPr lang="en-US" sz="825" u="sng" dirty="0">
                <a:solidFill>
                  <a:srgbClr val="0563C1"/>
                </a:solidFill>
                <a:latin typeface="Calibri" charset="0"/>
                <a:ea typeface="Calibri" charset="0"/>
                <a:cs typeface="Arial" charset="0"/>
                <a:hlinkClick r:id="rId4"/>
              </a:rPr>
              <a:t>https://itunes.apple.com/us/app/moma-art-lab/id529886963?mt=8</a:t>
            </a:r>
            <a:r>
              <a:rPr lang="en-US" sz="825" dirty="0"/>
              <a:t> </a:t>
            </a:r>
          </a:p>
        </p:txBody>
      </p:sp>
      <p:sp>
        <p:nvSpPr>
          <p:cNvPr id="7" name="Rectangle 6"/>
          <p:cNvSpPr/>
          <p:nvPr/>
        </p:nvSpPr>
        <p:spPr>
          <a:xfrm>
            <a:off x="225223" y="1774784"/>
            <a:ext cx="481222" cy="254365"/>
          </a:xfrm>
          <a:prstGeom prst="rect">
            <a:avLst/>
          </a:prstGeom>
        </p:spPr>
        <p:txBody>
          <a:bodyPr wrap="none">
            <a:spAutoFit/>
          </a:bodyPr>
          <a:lstStyle/>
          <a:p>
            <a:r>
              <a:rPr lang="en-US" sz="1053" b="1" dirty="0">
                <a:latin typeface="Lucida Grande" charset="0"/>
              </a:rPr>
              <a:t>iPad</a:t>
            </a:r>
            <a:endParaRPr lang="en-US" sz="1053" b="1" dirty="0"/>
          </a:p>
        </p:txBody>
      </p:sp>
    </p:spTree>
    <p:extLst>
      <p:ext uri="{BB962C8B-B14F-4D97-AF65-F5344CB8AC3E}">
        <p14:creationId xmlns:p14="http://schemas.microsoft.com/office/powerpoint/2010/main" val="26540664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0912" y="422480"/>
            <a:ext cx="6076435" cy="4789773"/>
          </a:xfrm>
          <a:prstGeom prst="rect">
            <a:avLst/>
          </a:prstGeom>
        </p:spPr>
        <p:txBody>
          <a:bodyPr wrap="square">
            <a:spAutoFit/>
          </a:bodyPr>
          <a:lstStyle/>
          <a:p>
            <a:r>
              <a:rPr lang="en-US" sz="1200" b="1" dirty="0">
                <a:solidFill>
                  <a:srgbClr val="000000"/>
                </a:solidFill>
              </a:rPr>
              <a:t>The Department of Advertising and Graphic Design is The Museum of Modern Art’s in-house design studio.</a:t>
            </a:r>
          </a:p>
          <a:p>
            <a:r>
              <a:rPr lang="en-US" sz="825" b="1" dirty="0">
                <a:solidFill>
                  <a:srgbClr val="000000"/>
                </a:solidFill>
                <a:hlinkClick r:id="rId2"/>
              </a:rPr>
              <a:t>http://momadesignstudio.org/Art-Lab-App</a:t>
            </a:r>
            <a:endParaRPr lang="en-US" sz="825" b="1" dirty="0">
              <a:solidFill>
                <a:srgbClr val="000000"/>
              </a:solidFill>
            </a:endParaRPr>
          </a:p>
          <a:p>
            <a:endParaRPr lang="en-US" sz="1200" b="1" dirty="0">
              <a:solidFill>
                <a:srgbClr val="000000"/>
              </a:solidFill>
            </a:endParaRPr>
          </a:p>
          <a:p>
            <a:r>
              <a:rPr lang="en-US" sz="900" b="1" dirty="0"/>
              <a:t>Project:</a:t>
            </a:r>
            <a:r>
              <a:rPr lang="en-US" sz="900" dirty="0"/>
              <a:t> </a:t>
            </a:r>
            <a:r>
              <a:rPr lang="en-US" sz="900" dirty="0">
                <a:hlinkClick r:id="rId3"/>
              </a:rPr>
              <a:t>Art Lab App</a:t>
            </a:r>
            <a:r>
              <a:rPr lang="en-US" sz="900" dirty="0"/>
              <a:t/>
            </a:r>
            <a:br>
              <a:rPr lang="en-US" sz="900" dirty="0"/>
            </a:br>
            <a:r>
              <a:rPr lang="en-US" sz="900" b="1" dirty="0"/>
              <a:t>Project Team:</a:t>
            </a:r>
            <a:r>
              <a:rPr lang="en-US" sz="900" dirty="0"/>
              <a:t> Allegra </a:t>
            </a:r>
            <a:r>
              <a:rPr lang="en-US" sz="900" dirty="0" err="1"/>
              <a:t>Burnette</a:t>
            </a:r>
            <a:r>
              <a:rPr lang="en-US" sz="900" dirty="0"/>
              <a:t> / H.Y. Ingrid Chou / Julia Hoffmann (creative direction), H.Y. Ingrid Chou (art direction, design)</a:t>
            </a:r>
            <a:br>
              <a:rPr lang="en-US" sz="900" dirty="0"/>
            </a:br>
            <a:r>
              <a:rPr lang="en-US" sz="900" b="1" dirty="0"/>
              <a:t>About:</a:t>
            </a:r>
            <a:r>
              <a:rPr lang="en-US" sz="900" dirty="0"/>
              <a:t> iPad app inspired by the onsite labs in </a:t>
            </a:r>
            <a:r>
              <a:rPr lang="en-US" sz="900" dirty="0" err="1"/>
              <a:t>MoMA's</a:t>
            </a:r>
            <a:r>
              <a:rPr lang="en-US" sz="900" dirty="0"/>
              <a:t> Education Center (</a:t>
            </a:r>
            <a:r>
              <a:rPr lang="en-US" sz="900" dirty="0">
                <a:hlinkClick r:id="rId4"/>
              </a:rPr>
              <a:t>Line Lab</a:t>
            </a:r>
            <a:r>
              <a:rPr lang="en-US" sz="900" dirty="0"/>
              <a:t>, </a:t>
            </a:r>
            <a:r>
              <a:rPr lang="en-US" sz="900" dirty="0">
                <a:hlinkClick r:id="rId5"/>
              </a:rPr>
              <a:t>Shape Lab</a:t>
            </a:r>
            <a:r>
              <a:rPr lang="en-US" sz="900" dirty="0"/>
              <a:t>, </a:t>
            </a:r>
            <a:r>
              <a:rPr lang="en-US" sz="900" dirty="0">
                <a:hlinkClick r:id="rId6"/>
              </a:rPr>
              <a:t>Material Lab</a:t>
            </a:r>
            <a:r>
              <a:rPr lang="en-US" sz="900" dirty="0"/>
              <a:t>, </a:t>
            </a:r>
            <a:r>
              <a:rPr lang="en-US" sz="900" dirty="0">
                <a:hlinkClick r:id="rId7"/>
              </a:rPr>
              <a:t>MoMA Art Lab: People</a:t>
            </a:r>
            <a:r>
              <a:rPr lang="en-US" sz="900" dirty="0"/>
              <a:t>)</a:t>
            </a:r>
            <a:br>
              <a:rPr lang="en-US" sz="900" dirty="0"/>
            </a:br>
            <a:r>
              <a:rPr lang="en-US" sz="900" b="1" dirty="0"/>
              <a:t>Photos:</a:t>
            </a:r>
            <a:r>
              <a:rPr lang="en-US" sz="900" dirty="0"/>
              <a:t> </a:t>
            </a:r>
            <a:r>
              <a:rPr lang="en-US" sz="900" dirty="0">
                <a:hlinkClick r:id="rId8"/>
              </a:rPr>
              <a:t>Jason Brownrigg</a:t>
            </a:r>
            <a:r>
              <a:rPr lang="en-US" sz="900" dirty="0"/>
              <a:t/>
            </a:r>
            <a:br>
              <a:rPr lang="en-US" sz="900" dirty="0"/>
            </a:br>
            <a:r>
              <a:rPr lang="en-US" sz="900" dirty="0"/>
              <a:t/>
            </a:r>
            <a:br>
              <a:rPr lang="en-US" sz="900" dirty="0"/>
            </a:br>
            <a:r>
              <a:rPr lang="en-US" sz="900" b="1" dirty="0"/>
              <a:t>Awards &amp; Press:</a:t>
            </a:r>
            <a:r>
              <a:rPr lang="en-US" sz="900" dirty="0"/>
              <a:t/>
            </a:r>
            <a:br>
              <a:rPr lang="en-US" sz="900" dirty="0"/>
            </a:br>
            <a:r>
              <a:rPr lang="en-US" sz="900" dirty="0"/>
              <a:t>2012 Parent's Choice Award</a:t>
            </a:r>
            <a:br>
              <a:rPr lang="en-US" sz="900" dirty="0"/>
            </a:br>
            <a:r>
              <a:rPr lang="en-US" sz="900" dirty="0"/>
              <a:t>2012 HOW Interactive Design Merit Award</a:t>
            </a:r>
            <a:br>
              <a:rPr lang="en-US" sz="900" dirty="0"/>
            </a:br>
            <a:r>
              <a:rPr lang="en-US" sz="900" dirty="0"/>
              <a:t>2013 Webby Award (Education &amp; Reference)</a:t>
            </a:r>
            <a:br>
              <a:rPr lang="en-US" sz="900" dirty="0"/>
            </a:br>
            <a:r>
              <a:rPr lang="en-US" sz="900" dirty="0"/>
              <a:t/>
            </a:r>
            <a:br>
              <a:rPr lang="en-US" sz="900" dirty="0"/>
            </a:br>
            <a:r>
              <a:rPr lang="en-US" sz="900" dirty="0"/>
              <a:t>Featured in the art chapter of </a:t>
            </a:r>
            <a:r>
              <a:rPr lang="en-US" sz="900" i="1" dirty="0">
                <a:hlinkClick r:id="rId9"/>
              </a:rPr>
              <a:t>iPad Apps for Kids</a:t>
            </a:r>
            <a:r>
              <a:rPr lang="en-US" sz="900" dirty="0"/>
              <a:t>, elected one of the "10 Favorite Kid Apps"</a:t>
            </a:r>
            <a:br>
              <a:rPr lang="en-US" sz="900" dirty="0"/>
            </a:br>
            <a:r>
              <a:rPr lang="en-US" sz="900" dirty="0"/>
              <a:t/>
            </a:r>
            <a:br>
              <a:rPr lang="en-US" sz="900" dirty="0"/>
            </a:br>
            <a:r>
              <a:rPr lang="en-US" sz="900" dirty="0"/>
              <a:t>Featured on </a:t>
            </a:r>
            <a:r>
              <a:rPr lang="en-US" sz="900" dirty="0" err="1"/>
              <a:t>artinfo.com</a:t>
            </a:r>
            <a:r>
              <a:rPr lang="en-US" sz="900" dirty="0"/>
              <a:t>, </a:t>
            </a:r>
            <a:r>
              <a:rPr lang="en-US" sz="900" dirty="0" err="1"/>
              <a:t>hyperallergic.com</a:t>
            </a:r>
            <a:r>
              <a:rPr lang="en-US" sz="900" dirty="0"/>
              <a:t>, and in </a:t>
            </a:r>
            <a:r>
              <a:rPr lang="en-US" sz="900" i="1" dirty="0">
                <a:hlinkClick r:id="rId10"/>
              </a:rPr>
              <a:t>USA Today</a:t>
            </a:r>
            <a:r>
              <a:rPr lang="en-US" sz="900" dirty="0"/>
              <a:t> as one of the top five apps for creative kids</a:t>
            </a:r>
            <a:br>
              <a:rPr lang="en-US" sz="900" dirty="0"/>
            </a:br>
            <a:r>
              <a:rPr lang="en-US" sz="900" dirty="0"/>
              <a:t/>
            </a:r>
            <a:br>
              <a:rPr lang="en-US" sz="900" dirty="0"/>
            </a:br>
            <a:r>
              <a:rPr lang="en-US" sz="900" dirty="0"/>
              <a:t>Featured as "App of the Day" on </a:t>
            </a:r>
            <a:r>
              <a:rPr lang="en-US" sz="900" dirty="0" err="1"/>
              <a:t>gizmodo.com</a:t>
            </a:r>
            <a:r>
              <a:rPr lang="en-US" sz="900" dirty="0"/>
              <a:t/>
            </a:r>
            <a:br>
              <a:rPr lang="en-US" sz="900" dirty="0"/>
            </a:br>
            <a:r>
              <a:rPr lang="en-US" sz="900" dirty="0"/>
              <a:t/>
            </a:r>
            <a:br>
              <a:rPr lang="en-US" sz="900" dirty="0"/>
            </a:br>
            <a:r>
              <a:rPr lang="en-US" sz="900" dirty="0"/>
              <a:t>Featured in </a:t>
            </a:r>
            <a:r>
              <a:rPr lang="en-US" sz="900" i="1" dirty="0"/>
              <a:t>iPad Apps for Kids for Dummies</a:t>
            </a:r>
            <a:r>
              <a:rPr lang="en-US" sz="900" dirty="0"/>
              <a:t> by </a:t>
            </a:r>
            <a:r>
              <a:rPr lang="en-US" sz="900" dirty="0" err="1"/>
              <a:t>Jinny</a:t>
            </a:r>
            <a:r>
              <a:rPr lang="en-US" sz="900" dirty="0"/>
              <a:t> </a:t>
            </a:r>
            <a:r>
              <a:rPr lang="en-US" sz="900" dirty="0" err="1"/>
              <a:t>Gudmundsen</a:t>
            </a:r>
            <a:r>
              <a:rPr lang="en-US" sz="900" dirty="0"/>
              <a:t>:</a:t>
            </a:r>
            <a:br>
              <a:rPr lang="en-US" sz="900" dirty="0"/>
            </a:br>
            <a:r>
              <a:rPr lang="en-US" sz="900" dirty="0"/>
              <a:t/>
            </a:r>
            <a:br>
              <a:rPr lang="en-US" sz="900" dirty="0"/>
            </a:br>
            <a:r>
              <a:rPr lang="en-US" sz="900" dirty="0"/>
              <a:t>"...</a:t>
            </a:r>
            <a:r>
              <a:rPr lang="en-US" sz="900" dirty="0" err="1"/>
              <a:t>MoMA</a:t>
            </a:r>
            <a:r>
              <a:rPr lang="en-US" sz="900" dirty="0"/>
              <a:t> Art Lab creates one of the most creative and inspiring experiences that I've encountered since the iTunes Store opened. The tools are easy to use and produce fascinating artwork. The six activities based on the work of real artists make brilliant use of the iPad.</a:t>
            </a:r>
            <a:br>
              <a:rPr lang="en-US" sz="900" dirty="0"/>
            </a:br>
            <a:r>
              <a:rPr lang="en-US" sz="900" dirty="0"/>
              <a:t/>
            </a:r>
            <a:br>
              <a:rPr lang="en-US" sz="900" dirty="0"/>
            </a:br>
            <a:r>
              <a:rPr lang="en-US" sz="900" dirty="0"/>
              <a:t>"Best for: Kids and adults, regardless of whether they're interested in art. Actually, this is a great app to explore for kids who don't like art. It makes modern art accessible.</a:t>
            </a:r>
            <a:br>
              <a:rPr lang="en-US" sz="900" dirty="0"/>
            </a:br>
            <a:r>
              <a:rPr lang="en-US" sz="900" dirty="0"/>
              <a:t/>
            </a:r>
            <a:br>
              <a:rPr lang="en-US" sz="900" dirty="0"/>
            </a:br>
            <a:r>
              <a:rPr lang="en-US" sz="900" dirty="0"/>
              <a:t>"An overwhelming number of art creation apps are in the iTunes Store, in part because the iPad offers such an intuitive way to make art. With just the touch of the finger to the screen, kids can start to create. I selected this app as one of my Ten Favorite Kid Apps because it does more than simply encourage artistic creation. This app changes the way kids look at art..."</a:t>
            </a:r>
            <a:endParaRPr lang="en-US" sz="900" dirty="0">
              <a:solidFill>
                <a:srgbClr val="000000"/>
              </a:solidFill>
            </a:endParaRPr>
          </a:p>
        </p:txBody>
      </p:sp>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399" y="285750"/>
            <a:ext cx="1339775" cy="1379968"/>
          </a:xfrm>
          <a:prstGeom prst="rect">
            <a:avLst/>
          </a:prstGeom>
        </p:spPr>
      </p:pic>
      <p:sp>
        <p:nvSpPr>
          <p:cNvPr id="7" name="Rectangle 6"/>
          <p:cNvSpPr/>
          <p:nvPr/>
        </p:nvSpPr>
        <p:spPr>
          <a:xfrm>
            <a:off x="225223" y="1774784"/>
            <a:ext cx="481222" cy="254365"/>
          </a:xfrm>
          <a:prstGeom prst="rect">
            <a:avLst/>
          </a:prstGeom>
        </p:spPr>
        <p:txBody>
          <a:bodyPr wrap="none">
            <a:spAutoFit/>
          </a:bodyPr>
          <a:lstStyle/>
          <a:p>
            <a:r>
              <a:rPr lang="en-US" sz="1053" b="1" dirty="0">
                <a:latin typeface="Lucida Grande" charset="0"/>
              </a:rPr>
              <a:t>iPad</a:t>
            </a:r>
            <a:endParaRPr lang="en-US" sz="1053" b="1" dirty="0"/>
          </a:p>
        </p:txBody>
      </p:sp>
    </p:spTree>
    <p:extLst>
      <p:ext uri="{BB962C8B-B14F-4D97-AF65-F5344CB8AC3E}">
        <p14:creationId xmlns:p14="http://schemas.microsoft.com/office/powerpoint/2010/main" val="18643130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7620000" cy="5715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99" y="285750"/>
            <a:ext cx="1339775" cy="1379968"/>
          </a:xfrm>
          <a:prstGeom prst="rect">
            <a:avLst/>
          </a:prstGeom>
        </p:spPr>
      </p:pic>
      <p:sp>
        <p:nvSpPr>
          <p:cNvPr id="6" name="TextBox 5"/>
          <p:cNvSpPr txBox="1"/>
          <p:nvPr/>
        </p:nvSpPr>
        <p:spPr>
          <a:xfrm>
            <a:off x="496196" y="5028238"/>
            <a:ext cx="944978" cy="507831"/>
          </a:xfrm>
          <a:prstGeom prst="rect">
            <a:avLst/>
          </a:prstGeom>
          <a:noFill/>
        </p:spPr>
        <p:txBody>
          <a:bodyPr wrap="square" rtlCol="0">
            <a:spAutoFit/>
          </a:bodyPr>
          <a:lstStyle/>
          <a:p>
            <a:r>
              <a:rPr lang="en-US" sz="900" dirty="0"/>
              <a:t>http://</a:t>
            </a:r>
            <a:r>
              <a:rPr lang="en-US" sz="900" dirty="0" err="1"/>
              <a:t>momadesignstudio.org</a:t>
            </a:r>
            <a:r>
              <a:rPr lang="en-US" sz="900" dirty="0"/>
              <a:t>/Art-Lab-App</a:t>
            </a:r>
          </a:p>
        </p:txBody>
      </p:sp>
    </p:spTree>
    <p:extLst>
      <p:ext uri="{BB962C8B-B14F-4D97-AF65-F5344CB8AC3E}">
        <p14:creationId xmlns:p14="http://schemas.microsoft.com/office/powerpoint/2010/main" val="15095876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947" y="0"/>
            <a:ext cx="7414054" cy="5715000"/>
          </a:xfrm>
          <a:prstGeom prst="rect">
            <a:avLst/>
          </a:prstGeom>
        </p:spPr>
      </p:pic>
      <p:sp>
        <p:nvSpPr>
          <p:cNvPr id="3" name="TextBox 2"/>
          <p:cNvSpPr txBox="1"/>
          <p:nvPr/>
        </p:nvSpPr>
        <p:spPr>
          <a:xfrm>
            <a:off x="706445" y="5014985"/>
            <a:ext cx="944978" cy="507831"/>
          </a:xfrm>
          <a:prstGeom prst="rect">
            <a:avLst/>
          </a:prstGeom>
          <a:noFill/>
        </p:spPr>
        <p:txBody>
          <a:bodyPr wrap="square" rtlCol="0">
            <a:spAutoFit/>
          </a:bodyPr>
          <a:lstStyle/>
          <a:p>
            <a:r>
              <a:rPr lang="en-US" sz="900" dirty="0"/>
              <a:t>http://</a:t>
            </a:r>
            <a:r>
              <a:rPr lang="en-US" sz="900" dirty="0" err="1"/>
              <a:t>momadesignstudio.org</a:t>
            </a:r>
            <a:r>
              <a:rPr lang="en-US" sz="900" dirty="0"/>
              <a:t>/Art-Lab-App</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99" y="285750"/>
            <a:ext cx="1339775" cy="1379968"/>
          </a:xfrm>
          <a:prstGeom prst="rect">
            <a:avLst/>
          </a:prstGeom>
        </p:spPr>
      </p:pic>
      <p:sp>
        <p:nvSpPr>
          <p:cNvPr id="6" name="Rectangle 5"/>
          <p:cNvSpPr/>
          <p:nvPr/>
        </p:nvSpPr>
        <p:spPr>
          <a:xfrm>
            <a:off x="225223" y="1774784"/>
            <a:ext cx="481222" cy="254365"/>
          </a:xfrm>
          <a:prstGeom prst="rect">
            <a:avLst/>
          </a:prstGeom>
        </p:spPr>
        <p:txBody>
          <a:bodyPr wrap="none">
            <a:spAutoFit/>
          </a:bodyPr>
          <a:lstStyle/>
          <a:p>
            <a:r>
              <a:rPr lang="en-US" sz="1053" b="1" dirty="0">
                <a:latin typeface="Lucida Grande" charset="0"/>
              </a:rPr>
              <a:t>iPad</a:t>
            </a:r>
            <a:endParaRPr lang="en-US" sz="1053" b="1" dirty="0"/>
          </a:p>
        </p:txBody>
      </p:sp>
    </p:spTree>
    <p:extLst>
      <p:ext uri="{BB962C8B-B14F-4D97-AF65-F5344CB8AC3E}">
        <p14:creationId xmlns:p14="http://schemas.microsoft.com/office/powerpoint/2010/main" val="12549741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7620000" cy="5715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99" y="285750"/>
            <a:ext cx="1339775" cy="1379968"/>
          </a:xfrm>
          <a:prstGeom prst="rect">
            <a:avLst/>
          </a:prstGeom>
        </p:spPr>
      </p:pic>
      <p:sp>
        <p:nvSpPr>
          <p:cNvPr id="7" name="Rectangle 6"/>
          <p:cNvSpPr/>
          <p:nvPr/>
        </p:nvSpPr>
        <p:spPr>
          <a:xfrm>
            <a:off x="225223" y="1774784"/>
            <a:ext cx="481222" cy="254365"/>
          </a:xfrm>
          <a:prstGeom prst="rect">
            <a:avLst/>
          </a:prstGeom>
        </p:spPr>
        <p:txBody>
          <a:bodyPr wrap="none">
            <a:spAutoFit/>
          </a:bodyPr>
          <a:lstStyle/>
          <a:p>
            <a:r>
              <a:rPr lang="en-US" sz="1053" b="1" dirty="0">
                <a:latin typeface="Lucida Grande" charset="0"/>
              </a:rPr>
              <a:t>iPad</a:t>
            </a:r>
            <a:endParaRPr lang="en-US" sz="1053" b="1" dirty="0"/>
          </a:p>
        </p:txBody>
      </p:sp>
    </p:spTree>
    <p:extLst>
      <p:ext uri="{BB962C8B-B14F-4D97-AF65-F5344CB8AC3E}">
        <p14:creationId xmlns:p14="http://schemas.microsoft.com/office/powerpoint/2010/main" val="9409038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99" y="285750"/>
            <a:ext cx="1339775" cy="1379968"/>
          </a:xfrm>
          <a:prstGeom prst="rect">
            <a:avLst/>
          </a:prstGeom>
        </p:spPr>
      </p:pic>
      <p:sp>
        <p:nvSpPr>
          <p:cNvPr id="7" name="Rectangle 6"/>
          <p:cNvSpPr/>
          <p:nvPr/>
        </p:nvSpPr>
        <p:spPr>
          <a:xfrm>
            <a:off x="225223" y="1774784"/>
            <a:ext cx="481222" cy="254365"/>
          </a:xfrm>
          <a:prstGeom prst="rect">
            <a:avLst/>
          </a:prstGeom>
        </p:spPr>
        <p:txBody>
          <a:bodyPr wrap="none">
            <a:spAutoFit/>
          </a:bodyPr>
          <a:lstStyle/>
          <a:p>
            <a:r>
              <a:rPr lang="en-US" sz="1053" b="1" dirty="0">
                <a:latin typeface="Lucida Grande" charset="0"/>
              </a:rPr>
              <a:t>iPad</a:t>
            </a:r>
            <a:endParaRPr lang="en-US" sz="1053"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7620000" cy="5715000"/>
          </a:xfrm>
          <a:prstGeom prst="rect">
            <a:avLst/>
          </a:prstGeom>
        </p:spPr>
      </p:pic>
    </p:spTree>
    <p:extLst>
      <p:ext uri="{BB962C8B-B14F-4D97-AF65-F5344CB8AC3E}">
        <p14:creationId xmlns:p14="http://schemas.microsoft.com/office/powerpoint/2010/main" val="2260109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99" y="285750"/>
            <a:ext cx="1339775" cy="1379968"/>
          </a:xfrm>
          <a:prstGeom prst="rect">
            <a:avLst/>
          </a:prstGeom>
        </p:spPr>
      </p:pic>
      <p:sp>
        <p:nvSpPr>
          <p:cNvPr id="7" name="Rectangle 6"/>
          <p:cNvSpPr/>
          <p:nvPr/>
        </p:nvSpPr>
        <p:spPr>
          <a:xfrm>
            <a:off x="225223" y="1774784"/>
            <a:ext cx="481222" cy="254365"/>
          </a:xfrm>
          <a:prstGeom prst="rect">
            <a:avLst/>
          </a:prstGeom>
        </p:spPr>
        <p:txBody>
          <a:bodyPr wrap="none">
            <a:spAutoFit/>
          </a:bodyPr>
          <a:lstStyle/>
          <a:p>
            <a:r>
              <a:rPr lang="en-US" sz="1053" b="1" dirty="0">
                <a:latin typeface="Lucida Grande" charset="0"/>
              </a:rPr>
              <a:t>iPad</a:t>
            </a:r>
            <a:endParaRPr lang="en-US" sz="1053"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7620000" cy="5715000"/>
          </a:xfrm>
          <a:prstGeom prst="rect">
            <a:avLst/>
          </a:prstGeom>
        </p:spPr>
      </p:pic>
    </p:spTree>
    <p:extLst>
      <p:ext uri="{BB962C8B-B14F-4D97-AF65-F5344CB8AC3E}">
        <p14:creationId xmlns:p14="http://schemas.microsoft.com/office/powerpoint/2010/main" val="3272006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8348" y="601766"/>
            <a:ext cx="2201779" cy="28313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2600" y="594547"/>
            <a:ext cx="2312723" cy="297401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05439"/>
            <a:ext cx="2312723" cy="297401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8110" y="2319876"/>
            <a:ext cx="2201779" cy="2831350"/>
          </a:xfrm>
          <a:prstGeom prst="rect">
            <a:avLst/>
          </a:prstGeom>
        </p:spPr>
      </p:pic>
      <p:sp>
        <p:nvSpPr>
          <p:cNvPr id="9" name="Oval 8"/>
          <p:cNvSpPr/>
          <p:nvPr/>
        </p:nvSpPr>
        <p:spPr>
          <a:xfrm>
            <a:off x="7543800" y="3801377"/>
            <a:ext cx="1454425" cy="135054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n/>
                <a:solidFill>
                  <a:schemeClr val="accent1"/>
                </a:solidFill>
                <a:effectLst>
                  <a:outerShdw blurRad="38100" dist="38100" dir="2700000" algn="tl">
                    <a:srgbClr val="000000">
                      <a:alpha val="43137"/>
                    </a:srgbClr>
                  </a:outerShdw>
                </a:effectLst>
              </a:rPr>
              <a:t>Museum </a:t>
            </a:r>
            <a:br>
              <a:rPr lang="en-US" sz="1500" b="1" dirty="0">
                <a:ln/>
                <a:solidFill>
                  <a:schemeClr val="accent1"/>
                </a:solidFill>
                <a:effectLst>
                  <a:outerShdw blurRad="38100" dist="38100" dir="2700000" algn="tl">
                    <a:srgbClr val="000000">
                      <a:alpha val="43137"/>
                    </a:srgbClr>
                  </a:outerShdw>
                </a:effectLst>
              </a:rPr>
            </a:br>
            <a:r>
              <a:rPr lang="en-US" sz="1500" b="1" dirty="0">
                <a:ln/>
                <a:solidFill>
                  <a:schemeClr val="accent1"/>
                </a:solidFill>
                <a:effectLst>
                  <a:outerShdw blurRad="38100" dist="38100" dir="2700000" algn="tl">
                    <a:srgbClr val="000000">
                      <a:alpha val="43137"/>
                    </a:srgbClr>
                  </a:outerShdw>
                </a:effectLst>
              </a:rPr>
              <a:t>Apps</a:t>
            </a:r>
          </a:p>
        </p:txBody>
      </p:sp>
    </p:spTree>
    <p:extLst>
      <p:ext uri="{BB962C8B-B14F-4D97-AF65-F5344CB8AC3E}">
        <p14:creationId xmlns:p14="http://schemas.microsoft.com/office/powerpoint/2010/main" val="182640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99" y="285750"/>
            <a:ext cx="1339775" cy="1379968"/>
          </a:xfrm>
          <a:prstGeom prst="rect">
            <a:avLst/>
          </a:prstGeom>
        </p:spPr>
      </p:pic>
      <p:sp>
        <p:nvSpPr>
          <p:cNvPr id="7" name="Rectangle 6"/>
          <p:cNvSpPr/>
          <p:nvPr/>
        </p:nvSpPr>
        <p:spPr>
          <a:xfrm>
            <a:off x="225223" y="1774784"/>
            <a:ext cx="481222" cy="254365"/>
          </a:xfrm>
          <a:prstGeom prst="rect">
            <a:avLst/>
          </a:prstGeom>
        </p:spPr>
        <p:txBody>
          <a:bodyPr wrap="none">
            <a:spAutoFit/>
          </a:bodyPr>
          <a:lstStyle/>
          <a:p>
            <a:r>
              <a:rPr lang="en-US" sz="1053" b="1" dirty="0">
                <a:latin typeface="Lucida Grande" charset="0"/>
              </a:rPr>
              <a:t>iPad</a:t>
            </a:r>
            <a:endParaRPr lang="en-US" sz="1053"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7620000" cy="5715000"/>
          </a:xfrm>
          <a:prstGeom prst="rect">
            <a:avLst/>
          </a:prstGeom>
        </p:spPr>
      </p:pic>
    </p:spTree>
    <p:extLst>
      <p:ext uri="{BB962C8B-B14F-4D97-AF65-F5344CB8AC3E}">
        <p14:creationId xmlns:p14="http://schemas.microsoft.com/office/powerpoint/2010/main" val="5996295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99" y="285750"/>
            <a:ext cx="1339775" cy="1379968"/>
          </a:xfrm>
          <a:prstGeom prst="rect">
            <a:avLst/>
          </a:prstGeom>
        </p:spPr>
      </p:pic>
      <p:sp>
        <p:nvSpPr>
          <p:cNvPr id="7" name="Rectangle 6"/>
          <p:cNvSpPr/>
          <p:nvPr/>
        </p:nvSpPr>
        <p:spPr>
          <a:xfrm>
            <a:off x="225223" y="1774784"/>
            <a:ext cx="481222" cy="254365"/>
          </a:xfrm>
          <a:prstGeom prst="rect">
            <a:avLst/>
          </a:prstGeom>
        </p:spPr>
        <p:txBody>
          <a:bodyPr wrap="none">
            <a:spAutoFit/>
          </a:bodyPr>
          <a:lstStyle/>
          <a:p>
            <a:r>
              <a:rPr lang="en-US" sz="1053" b="1" dirty="0">
                <a:latin typeface="Lucida Grande" charset="0"/>
              </a:rPr>
              <a:t>iPad</a:t>
            </a:r>
            <a:endParaRPr lang="en-US" sz="1053"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7620000" cy="5715000"/>
          </a:xfrm>
          <a:prstGeom prst="rect">
            <a:avLst/>
          </a:prstGeom>
        </p:spPr>
      </p:pic>
    </p:spTree>
    <p:extLst>
      <p:ext uri="{BB962C8B-B14F-4D97-AF65-F5344CB8AC3E}">
        <p14:creationId xmlns:p14="http://schemas.microsoft.com/office/powerpoint/2010/main" val="49195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99" y="285750"/>
            <a:ext cx="1339775" cy="1379968"/>
          </a:xfrm>
          <a:prstGeom prst="rect">
            <a:avLst/>
          </a:prstGeom>
        </p:spPr>
      </p:pic>
      <p:sp>
        <p:nvSpPr>
          <p:cNvPr id="7" name="Rectangle 6"/>
          <p:cNvSpPr/>
          <p:nvPr/>
        </p:nvSpPr>
        <p:spPr>
          <a:xfrm>
            <a:off x="225223" y="1774784"/>
            <a:ext cx="481222" cy="254365"/>
          </a:xfrm>
          <a:prstGeom prst="rect">
            <a:avLst/>
          </a:prstGeom>
        </p:spPr>
        <p:txBody>
          <a:bodyPr wrap="none">
            <a:spAutoFit/>
          </a:bodyPr>
          <a:lstStyle/>
          <a:p>
            <a:r>
              <a:rPr lang="en-US" sz="1053" b="1" dirty="0">
                <a:latin typeface="Lucida Grande" charset="0"/>
              </a:rPr>
              <a:t>iPad</a:t>
            </a:r>
            <a:endParaRPr lang="en-US" sz="1053"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7620000" cy="5715000"/>
          </a:xfrm>
          <a:prstGeom prst="rect">
            <a:avLst/>
          </a:prstGeom>
        </p:spPr>
      </p:pic>
    </p:spTree>
    <p:extLst>
      <p:ext uri="{BB962C8B-B14F-4D97-AF65-F5344CB8AC3E}">
        <p14:creationId xmlns:p14="http://schemas.microsoft.com/office/powerpoint/2010/main" val="53740094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7620000" cy="5715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99" y="285750"/>
            <a:ext cx="1339775" cy="1379968"/>
          </a:xfrm>
          <a:prstGeom prst="rect">
            <a:avLst/>
          </a:prstGeom>
        </p:spPr>
      </p:pic>
      <p:sp>
        <p:nvSpPr>
          <p:cNvPr id="5" name="Rectangle 4"/>
          <p:cNvSpPr/>
          <p:nvPr/>
        </p:nvSpPr>
        <p:spPr>
          <a:xfrm>
            <a:off x="225223" y="1774784"/>
            <a:ext cx="481222" cy="254365"/>
          </a:xfrm>
          <a:prstGeom prst="rect">
            <a:avLst/>
          </a:prstGeom>
        </p:spPr>
        <p:txBody>
          <a:bodyPr wrap="none">
            <a:spAutoFit/>
          </a:bodyPr>
          <a:lstStyle/>
          <a:p>
            <a:r>
              <a:rPr lang="en-US" sz="1053" b="1" dirty="0">
                <a:latin typeface="Lucida Grande" charset="0"/>
              </a:rPr>
              <a:t>iPad</a:t>
            </a:r>
            <a:endParaRPr lang="en-US" sz="1053" b="1" dirty="0"/>
          </a:p>
        </p:txBody>
      </p:sp>
    </p:spTree>
    <p:extLst>
      <p:ext uri="{BB962C8B-B14F-4D97-AF65-F5344CB8AC3E}">
        <p14:creationId xmlns:p14="http://schemas.microsoft.com/office/powerpoint/2010/main" val="180462434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7620000" cy="5715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99" y="285750"/>
            <a:ext cx="1339775" cy="1379968"/>
          </a:xfrm>
          <a:prstGeom prst="rect">
            <a:avLst/>
          </a:prstGeom>
        </p:spPr>
      </p:pic>
      <p:sp>
        <p:nvSpPr>
          <p:cNvPr id="5" name="Rectangle 4"/>
          <p:cNvSpPr/>
          <p:nvPr/>
        </p:nvSpPr>
        <p:spPr>
          <a:xfrm>
            <a:off x="225223" y="1774784"/>
            <a:ext cx="481222" cy="254365"/>
          </a:xfrm>
          <a:prstGeom prst="rect">
            <a:avLst/>
          </a:prstGeom>
        </p:spPr>
        <p:txBody>
          <a:bodyPr wrap="none">
            <a:spAutoFit/>
          </a:bodyPr>
          <a:lstStyle/>
          <a:p>
            <a:r>
              <a:rPr lang="en-US" sz="1053" b="1" dirty="0">
                <a:latin typeface="Lucida Grande" charset="0"/>
              </a:rPr>
              <a:t>iPad</a:t>
            </a:r>
            <a:endParaRPr lang="en-US" sz="1053" b="1" dirty="0"/>
          </a:p>
        </p:txBody>
      </p:sp>
    </p:spTree>
    <p:extLst>
      <p:ext uri="{BB962C8B-B14F-4D97-AF65-F5344CB8AC3E}">
        <p14:creationId xmlns:p14="http://schemas.microsoft.com/office/powerpoint/2010/main" val="165487268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7620000" cy="5715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99" y="285750"/>
            <a:ext cx="1339775" cy="1379968"/>
          </a:xfrm>
          <a:prstGeom prst="rect">
            <a:avLst/>
          </a:prstGeom>
        </p:spPr>
      </p:pic>
      <p:sp>
        <p:nvSpPr>
          <p:cNvPr id="5" name="Rectangle 4"/>
          <p:cNvSpPr/>
          <p:nvPr/>
        </p:nvSpPr>
        <p:spPr>
          <a:xfrm>
            <a:off x="225223" y="1774784"/>
            <a:ext cx="481222" cy="254365"/>
          </a:xfrm>
          <a:prstGeom prst="rect">
            <a:avLst/>
          </a:prstGeom>
        </p:spPr>
        <p:txBody>
          <a:bodyPr wrap="none">
            <a:spAutoFit/>
          </a:bodyPr>
          <a:lstStyle/>
          <a:p>
            <a:r>
              <a:rPr lang="en-US" sz="1053" b="1" dirty="0">
                <a:latin typeface="Lucida Grande" charset="0"/>
              </a:rPr>
              <a:t>iPad</a:t>
            </a:r>
            <a:endParaRPr lang="en-US" sz="1053" b="1" dirty="0"/>
          </a:p>
        </p:txBody>
      </p:sp>
    </p:spTree>
    <p:extLst>
      <p:ext uri="{BB962C8B-B14F-4D97-AF65-F5344CB8AC3E}">
        <p14:creationId xmlns:p14="http://schemas.microsoft.com/office/powerpoint/2010/main" val="19467331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7620000" cy="5715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99" y="285750"/>
            <a:ext cx="1339775" cy="1379968"/>
          </a:xfrm>
          <a:prstGeom prst="rect">
            <a:avLst/>
          </a:prstGeom>
        </p:spPr>
      </p:pic>
      <p:sp>
        <p:nvSpPr>
          <p:cNvPr id="5" name="Rectangle 4"/>
          <p:cNvSpPr/>
          <p:nvPr/>
        </p:nvSpPr>
        <p:spPr>
          <a:xfrm>
            <a:off x="225223" y="1774784"/>
            <a:ext cx="481222" cy="254365"/>
          </a:xfrm>
          <a:prstGeom prst="rect">
            <a:avLst/>
          </a:prstGeom>
        </p:spPr>
        <p:txBody>
          <a:bodyPr wrap="none">
            <a:spAutoFit/>
          </a:bodyPr>
          <a:lstStyle/>
          <a:p>
            <a:r>
              <a:rPr lang="en-US" sz="1053" b="1" dirty="0">
                <a:latin typeface="Lucida Grande" charset="0"/>
              </a:rPr>
              <a:t>iPad</a:t>
            </a:r>
            <a:endParaRPr lang="en-US" sz="1053" b="1" dirty="0"/>
          </a:p>
        </p:txBody>
      </p:sp>
    </p:spTree>
    <p:extLst>
      <p:ext uri="{BB962C8B-B14F-4D97-AF65-F5344CB8AC3E}">
        <p14:creationId xmlns:p14="http://schemas.microsoft.com/office/powerpoint/2010/main" val="8509981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stretch>
            <a:fillRect/>
          </a:stretch>
        </p:blipFill>
        <p:spPr>
          <a:xfrm>
            <a:off x="-149088" y="-181389"/>
            <a:ext cx="9263270" cy="6183233"/>
          </a:xfrm>
          <a:prstGeom prst="rect">
            <a:avLst/>
          </a:prstGeom>
        </p:spPr>
      </p:pic>
      <p:sp>
        <p:nvSpPr>
          <p:cNvPr id="6" name="TextBox 5"/>
          <p:cNvSpPr txBox="1"/>
          <p:nvPr/>
        </p:nvSpPr>
        <p:spPr>
          <a:xfrm>
            <a:off x="427382" y="4872661"/>
            <a:ext cx="2214068" cy="254365"/>
          </a:xfrm>
          <a:prstGeom prst="rect">
            <a:avLst/>
          </a:prstGeom>
          <a:noFill/>
        </p:spPr>
        <p:txBody>
          <a:bodyPr wrap="none" rtlCol="0">
            <a:spAutoFit/>
          </a:bodyPr>
          <a:lstStyle/>
          <a:p>
            <a:r>
              <a:rPr lang="en-US" sz="1053" b="1" dirty="0"/>
              <a:t>8</a:t>
            </a:r>
            <a:r>
              <a:rPr lang="en-US" sz="1053" dirty="0"/>
              <a:t> Rue de </a:t>
            </a:r>
            <a:r>
              <a:rPr lang="en-US" sz="1053" dirty="0" err="1"/>
              <a:t>Londres</a:t>
            </a:r>
            <a:r>
              <a:rPr lang="en-US" sz="1053" dirty="0"/>
              <a:t> 75009 </a:t>
            </a:r>
            <a:r>
              <a:rPr lang="en-US" sz="1053" b="1" dirty="0"/>
              <a:t>Paris France</a:t>
            </a:r>
            <a:endParaRPr lang="en-US" sz="1053" dirty="0"/>
          </a:p>
        </p:txBody>
      </p:sp>
    </p:spTree>
    <p:extLst>
      <p:ext uri="{BB962C8B-B14F-4D97-AF65-F5344CB8AC3E}">
        <p14:creationId xmlns:p14="http://schemas.microsoft.com/office/powerpoint/2010/main" val="17456145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7382" y="4872661"/>
            <a:ext cx="2214068" cy="254365"/>
          </a:xfrm>
          <a:prstGeom prst="rect">
            <a:avLst/>
          </a:prstGeom>
          <a:noFill/>
        </p:spPr>
        <p:txBody>
          <a:bodyPr wrap="none" rtlCol="0">
            <a:spAutoFit/>
          </a:bodyPr>
          <a:lstStyle/>
          <a:p>
            <a:r>
              <a:rPr lang="en-US" sz="1053" b="1" dirty="0"/>
              <a:t>8</a:t>
            </a:r>
            <a:r>
              <a:rPr lang="en-US" sz="1053" dirty="0"/>
              <a:t> Rue de </a:t>
            </a:r>
            <a:r>
              <a:rPr lang="en-US" sz="1053" dirty="0" err="1"/>
              <a:t>Londres</a:t>
            </a:r>
            <a:r>
              <a:rPr lang="en-US" sz="1053" dirty="0"/>
              <a:t> 75009 </a:t>
            </a:r>
            <a:r>
              <a:rPr lang="en-US" sz="1053" b="1" dirty="0"/>
              <a:t>Paris France</a:t>
            </a:r>
            <a:endParaRPr lang="en-US" sz="1053" dirty="0"/>
          </a:p>
        </p:txBody>
      </p:sp>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6548777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566" y="285750"/>
            <a:ext cx="7264868" cy="5143500"/>
          </a:xfrm>
          <a:prstGeom prst="rect">
            <a:avLst/>
          </a:prstGeom>
          <a:ln>
            <a:solidFill>
              <a:schemeClr val="tx1">
                <a:lumMod val="50000"/>
                <a:lumOff val="50000"/>
              </a:schemeClr>
            </a:solid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600" y="1689100"/>
            <a:ext cx="6908800" cy="2336800"/>
          </a:xfrm>
          <a:prstGeom prst="rect">
            <a:avLst/>
          </a:prstGeom>
        </p:spPr>
      </p:pic>
    </p:spTree>
    <p:extLst>
      <p:ext uri="{BB962C8B-B14F-4D97-AF65-F5344CB8AC3E}">
        <p14:creationId xmlns:p14="http://schemas.microsoft.com/office/powerpoint/2010/main" val="137322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encrypted-tbn2.gstatic.com/images?q=tbn:ANd9GcThA79RazatRtoibVQTm1n62EpiO7dtkTGIiHu6yC3qvmm2N6fxB7nH5Iw-">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352" y="1050913"/>
            <a:ext cx="2114550" cy="122158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https://encrypted-tbn0.gstatic.com/images?q=tbn:ANd9GcR7BySA-6gUC9ILFNEedy9i0jWnAL1l83Nz5MJsMIuJljNQLC-rwLH3Mos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352" y="3252251"/>
            <a:ext cx="2114550" cy="12215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encrypted-tbn2.gstatic.com/images?q=tbn:ANd9GcRCArCRnVt7H-EdFY9pl1uQFfGGX-x1ecqo5hpG4xmQaYM2EE6OWRa6Jlgl">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5179" y="1032894"/>
            <a:ext cx="2114550" cy="12215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encrypted-tbn0.gstatic.com/images?q=tbn:ANd9GcTD-yG8PJT-o3DhgJOwD6MhCsci_cx6EgFqLDvT2wBBltB7gk-kdhpQ_wN6">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0006" y="1044770"/>
            <a:ext cx="2314575" cy="120970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238411" y="2272491"/>
            <a:ext cx="840295" cy="253916"/>
          </a:xfrm>
          <a:prstGeom prst="rect">
            <a:avLst/>
          </a:prstGeom>
          <a:noFill/>
        </p:spPr>
        <p:txBody>
          <a:bodyPr wrap="none" rtlCol="0">
            <a:spAutoFit/>
          </a:bodyPr>
          <a:lstStyle/>
          <a:p>
            <a:r>
              <a:rPr lang="en-US" sz="1050" dirty="0">
                <a:hlinkClick r:id="rId2"/>
              </a:rPr>
              <a:t>Visitors App</a:t>
            </a:r>
            <a:endParaRPr lang="en-US" sz="1050" dirty="0"/>
          </a:p>
        </p:txBody>
      </p:sp>
      <p:sp>
        <p:nvSpPr>
          <p:cNvPr id="17" name="TextBox 16"/>
          <p:cNvSpPr txBox="1"/>
          <p:nvPr/>
        </p:nvSpPr>
        <p:spPr>
          <a:xfrm>
            <a:off x="1324909" y="4605925"/>
            <a:ext cx="671979" cy="253916"/>
          </a:xfrm>
          <a:prstGeom prst="rect">
            <a:avLst/>
          </a:prstGeom>
          <a:noFill/>
        </p:spPr>
        <p:txBody>
          <a:bodyPr wrap="none" rtlCol="0">
            <a:spAutoFit/>
          </a:bodyPr>
          <a:lstStyle/>
          <a:p>
            <a:r>
              <a:rPr lang="en-US" sz="1050" dirty="0" err="1">
                <a:hlinkClick r:id="rId10"/>
              </a:rPr>
              <a:t>Leafsnap</a:t>
            </a:r>
            <a:endParaRPr lang="en-US" sz="1050" dirty="0"/>
          </a:p>
        </p:txBody>
      </p:sp>
      <p:sp>
        <p:nvSpPr>
          <p:cNvPr id="18" name="TextBox 17"/>
          <p:cNvSpPr txBox="1"/>
          <p:nvPr/>
        </p:nvSpPr>
        <p:spPr>
          <a:xfrm>
            <a:off x="4103788" y="2295577"/>
            <a:ext cx="845103" cy="253916"/>
          </a:xfrm>
          <a:prstGeom prst="rect">
            <a:avLst/>
          </a:prstGeom>
          <a:noFill/>
        </p:spPr>
        <p:txBody>
          <a:bodyPr wrap="none" rtlCol="0">
            <a:spAutoFit/>
          </a:bodyPr>
          <a:lstStyle/>
          <a:p>
            <a:r>
              <a:rPr lang="en-US" sz="1050" dirty="0">
                <a:hlinkClick r:id="rId11"/>
              </a:rPr>
              <a:t>Deep Sea ID</a:t>
            </a:r>
            <a:endParaRPr lang="en-US" sz="1050" dirty="0"/>
          </a:p>
        </p:txBody>
      </p:sp>
      <p:sp>
        <p:nvSpPr>
          <p:cNvPr id="19" name="TextBox 18"/>
          <p:cNvSpPr txBox="1"/>
          <p:nvPr/>
        </p:nvSpPr>
        <p:spPr>
          <a:xfrm>
            <a:off x="4241104" y="3586043"/>
            <a:ext cx="184731" cy="254365"/>
          </a:xfrm>
          <a:prstGeom prst="rect">
            <a:avLst/>
          </a:prstGeom>
          <a:noFill/>
        </p:spPr>
        <p:txBody>
          <a:bodyPr wrap="none" rtlCol="0">
            <a:spAutoFit/>
          </a:bodyPr>
          <a:lstStyle/>
          <a:p>
            <a:endParaRPr lang="en-US" sz="1053" dirty="0"/>
          </a:p>
        </p:txBody>
      </p:sp>
      <p:sp>
        <p:nvSpPr>
          <p:cNvPr id="20" name="TextBox 19"/>
          <p:cNvSpPr txBox="1"/>
          <p:nvPr/>
        </p:nvSpPr>
        <p:spPr>
          <a:xfrm>
            <a:off x="6845493" y="2266867"/>
            <a:ext cx="1107996" cy="230832"/>
          </a:xfrm>
          <a:prstGeom prst="rect">
            <a:avLst/>
          </a:prstGeom>
          <a:noFill/>
        </p:spPr>
        <p:txBody>
          <a:bodyPr wrap="none" rtlCol="0">
            <a:spAutoFit/>
          </a:bodyPr>
          <a:lstStyle/>
          <a:p>
            <a:r>
              <a:rPr lang="en-US" sz="900" dirty="0">
                <a:hlinkClick r:id="rId8"/>
              </a:rPr>
              <a:t>Tree </a:t>
            </a:r>
            <a:r>
              <a:rPr lang="en-US" sz="900" dirty="0" err="1">
                <a:hlinkClick r:id="rId8"/>
              </a:rPr>
              <a:t>indentification</a:t>
            </a:r>
            <a:endParaRPr lang="en-US" sz="900" dirty="0"/>
          </a:p>
        </p:txBody>
      </p:sp>
      <p:pic>
        <p:nvPicPr>
          <p:cNvPr id="21" name="Picture 20"/>
          <p:cNvPicPr>
            <a:picLocks noChangeAspect="1"/>
          </p:cNvPicPr>
          <p:nvPr/>
        </p:nvPicPr>
        <p:blipFill>
          <a:blip r:embed="rId12"/>
          <a:stretch>
            <a:fillRect/>
          </a:stretch>
        </p:blipFill>
        <p:spPr>
          <a:xfrm>
            <a:off x="3460837" y="2742805"/>
            <a:ext cx="2550629" cy="2254044"/>
          </a:xfrm>
          <a:prstGeom prst="rect">
            <a:avLst/>
          </a:prstGeom>
        </p:spPr>
      </p:pic>
      <p:sp>
        <p:nvSpPr>
          <p:cNvPr id="22" name="TextBox 21"/>
          <p:cNvSpPr txBox="1"/>
          <p:nvPr/>
        </p:nvSpPr>
        <p:spPr>
          <a:xfrm>
            <a:off x="4262261" y="5014265"/>
            <a:ext cx="726481" cy="253916"/>
          </a:xfrm>
          <a:prstGeom prst="rect">
            <a:avLst/>
          </a:prstGeom>
          <a:noFill/>
        </p:spPr>
        <p:txBody>
          <a:bodyPr wrap="none" rtlCol="0">
            <a:spAutoFit/>
          </a:bodyPr>
          <a:lstStyle/>
          <a:p>
            <a:r>
              <a:rPr lang="en-US" sz="1050" dirty="0">
                <a:hlinkClick r:id="rId13"/>
              </a:rPr>
              <a:t>Dinosaurs</a:t>
            </a:r>
            <a:endParaRPr lang="en-US" sz="1050" dirty="0"/>
          </a:p>
        </p:txBody>
      </p:sp>
      <p:sp>
        <p:nvSpPr>
          <p:cNvPr id="14" name="Oval 13"/>
          <p:cNvSpPr/>
          <p:nvPr/>
        </p:nvSpPr>
        <p:spPr>
          <a:xfrm>
            <a:off x="7543800" y="3801377"/>
            <a:ext cx="1454425" cy="135054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n/>
                <a:solidFill>
                  <a:schemeClr val="accent1"/>
                </a:solidFill>
                <a:effectLst>
                  <a:outerShdw blurRad="38100" dist="38100" dir="2700000" algn="tl">
                    <a:srgbClr val="000000">
                      <a:alpha val="43137"/>
                    </a:srgbClr>
                  </a:outerShdw>
                </a:effectLst>
              </a:rPr>
              <a:t>Museum </a:t>
            </a:r>
            <a:br>
              <a:rPr lang="en-US" sz="1500" b="1" dirty="0">
                <a:ln/>
                <a:solidFill>
                  <a:schemeClr val="accent1"/>
                </a:solidFill>
                <a:effectLst>
                  <a:outerShdw blurRad="38100" dist="38100" dir="2700000" algn="tl">
                    <a:srgbClr val="000000">
                      <a:alpha val="43137"/>
                    </a:srgbClr>
                  </a:outerShdw>
                </a:effectLst>
              </a:rPr>
            </a:br>
            <a:r>
              <a:rPr lang="en-US" sz="1500" b="1" dirty="0">
                <a:ln/>
                <a:solidFill>
                  <a:schemeClr val="accent1"/>
                </a:solidFill>
                <a:effectLst>
                  <a:outerShdw blurRad="38100" dist="38100" dir="2700000" algn="tl">
                    <a:srgbClr val="000000">
                      <a:alpha val="43137"/>
                    </a:srgbClr>
                  </a:outerShdw>
                </a:effectLst>
              </a:rPr>
              <a:t>Apps</a:t>
            </a:r>
          </a:p>
        </p:txBody>
      </p:sp>
    </p:spTree>
    <p:extLst>
      <p:ext uri="{BB962C8B-B14F-4D97-AF65-F5344CB8AC3E}">
        <p14:creationId xmlns:p14="http://schemas.microsoft.com/office/powerpoint/2010/main" val="134855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2045" y="938213"/>
            <a:ext cx="2451497" cy="4352658"/>
          </a:xfrm>
          <a:prstGeom prst="rect">
            <a:avLst/>
          </a:prstGeom>
          <a:ln>
            <a:solidFill>
              <a:schemeClr val="tx1">
                <a:lumMod val="65000"/>
                <a:lumOff val="35000"/>
              </a:schemeClr>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50" y="938213"/>
            <a:ext cx="2628681" cy="4667250"/>
          </a:xfrm>
          <a:prstGeom prst="rect">
            <a:avLst/>
          </a:prstGeom>
          <a:ln>
            <a:solidFill>
              <a:schemeClr val="tx1">
                <a:lumMod val="65000"/>
                <a:lumOff val="35000"/>
              </a:schemeClr>
            </a:solidFill>
          </a:ln>
        </p:spPr>
      </p:pic>
      <p:pic>
        <p:nvPicPr>
          <p:cNvPr id="12290" name="Picture 2" descr="https://lh3.googleusercontent.com/e9PvAuCDFQy_eZBZ4TlsNDv8rEdvKDPDsb2w2G7ndNmv-ikYqPJeggGoEU4v8Cu2EA=h9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4956" y="938213"/>
            <a:ext cx="2425846" cy="4314825"/>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950" y="251791"/>
            <a:ext cx="1241563" cy="419940"/>
          </a:xfrm>
          <a:prstGeom prst="rect">
            <a:avLst/>
          </a:prstGeom>
        </p:spPr>
      </p:pic>
    </p:spTree>
    <p:extLst>
      <p:ext uri="{BB962C8B-B14F-4D97-AF65-F5344CB8AC3E}">
        <p14:creationId xmlns:p14="http://schemas.microsoft.com/office/powerpoint/2010/main" val="359809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2456" y="251791"/>
            <a:ext cx="2897747" cy="5143500"/>
          </a:xfrm>
          <a:prstGeom prst="rect">
            <a:avLst/>
          </a:prstGeom>
          <a:ln>
            <a:solidFill>
              <a:schemeClr val="tx1">
                <a:lumMod val="65000"/>
                <a:lumOff val="35000"/>
              </a:schemeClr>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0408" y="251791"/>
            <a:ext cx="2897747" cy="5143500"/>
          </a:xfrm>
          <a:prstGeom prst="rect">
            <a:avLst/>
          </a:prstGeom>
          <a:ln>
            <a:solidFill>
              <a:schemeClr val="tx1">
                <a:lumMod val="65000"/>
                <a:lumOff val="35000"/>
              </a:schemeClr>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950" y="251791"/>
            <a:ext cx="1241563" cy="419940"/>
          </a:xfrm>
          <a:prstGeom prst="rect">
            <a:avLst/>
          </a:prstGeom>
        </p:spPr>
      </p:pic>
    </p:spTree>
    <p:extLst>
      <p:ext uri="{BB962C8B-B14F-4D97-AF65-F5344CB8AC3E}">
        <p14:creationId xmlns:p14="http://schemas.microsoft.com/office/powerpoint/2010/main" val="260021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810" y="285750"/>
            <a:ext cx="2897747" cy="5143500"/>
          </a:xfrm>
          <a:prstGeom prst="rect">
            <a:avLst/>
          </a:prstGeom>
          <a:ln>
            <a:solidFill>
              <a:schemeClr val="tx1">
                <a:lumMod val="65000"/>
                <a:lumOff val="35000"/>
              </a:schemeClr>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2749" y="352425"/>
            <a:ext cx="2897747" cy="5143500"/>
          </a:xfrm>
          <a:prstGeom prst="rect">
            <a:avLst/>
          </a:prstGeom>
          <a:ln>
            <a:solidFill>
              <a:schemeClr val="tx1">
                <a:lumMod val="65000"/>
                <a:lumOff val="35000"/>
              </a:schemeClr>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950" y="251791"/>
            <a:ext cx="1241563" cy="419940"/>
          </a:xfrm>
          <a:prstGeom prst="rect">
            <a:avLst/>
          </a:prstGeom>
        </p:spPr>
      </p:pic>
    </p:spTree>
    <p:extLst>
      <p:ext uri="{BB962C8B-B14F-4D97-AF65-F5344CB8AC3E}">
        <p14:creationId xmlns:p14="http://schemas.microsoft.com/office/powerpoint/2010/main" val="208389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2577" y="285750"/>
            <a:ext cx="2897747" cy="5143500"/>
          </a:xfrm>
          <a:prstGeom prst="rect">
            <a:avLst/>
          </a:prstGeom>
          <a:ln>
            <a:solidFill>
              <a:schemeClr val="tx1">
                <a:lumMod val="65000"/>
                <a:lumOff val="35000"/>
              </a:schemeClr>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4841" y="285750"/>
            <a:ext cx="2897747" cy="5143500"/>
          </a:xfrm>
          <a:prstGeom prst="rect">
            <a:avLst/>
          </a:prstGeom>
          <a:ln>
            <a:solidFill>
              <a:schemeClr val="tx1">
                <a:lumMod val="65000"/>
                <a:lumOff val="35000"/>
              </a:schemeClr>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950" y="251791"/>
            <a:ext cx="1241563" cy="419940"/>
          </a:xfrm>
          <a:prstGeom prst="rect">
            <a:avLst/>
          </a:prstGeom>
        </p:spPr>
      </p:pic>
    </p:spTree>
    <p:extLst>
      <p:ext uri="{BB962C8B-B14F-4D97-AF65-F5344CB8AC3E}">
        <p14:creationId xmlns:p14="http://schemas.microsoft.com/office/powerpoint/2010/main" val="368476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56"/>
            <a:ext cx="9144000" cy="1219200"/>
          </a:xfrm>
          <a:prstGeom prst="rect">
            <a:avLst/>
          </a:prstGeom>
        </p:spPr>
      </p:pic>
      <p:sp>
        <p:nvSpPr>
          <p:cNvPr id="6" name="Rectangle 5"/>
          <p:cNvSpPr/>
          <p:nvPr/>
        </p:nvSpPr>
        <p:spPr>
          <a:xfrm>
            <a:off x="1609840" y="981726"/>
            <a:ext cx="5924321" cy="253916"/>
          </a:xfrm>
          <a:prstGeom prst="rect">
            <a:avLst/>
          </a:prstGeom>
        </p:spPr>
        <p:txBody>
          <a:bodyPr wrap="square">
            <a:spAutoFit/>
          </a:bodyPr>
          <a:lstStyle/>
          <a:p>
            <a:pPr algn="ctr"/>
            <a:r>
              <a:rPr lang="en-US" sz="1050" b="1" dirty="0">
                <a:solidFill>
                  <a:srgbClr val="1E1E1E"/>
                </a:solidFill>
                <a:latin typeface="tablet-gothic-semi-condensed" charset="0"/>
              </a:rPr>
              <a:t>MUSE </a:t>
            </a:r>
            <a:r>
              <a:rPr lang="en-US" sz="1050" b="1">
                <a:solidFill>
                  <a:srgbClr val="1E1E1E"/>
                </a:solidFill>
                <a:latin typeface="tablet-gothic-semi-condensed" charset="0"/>
              </a:rPr>
              <a:t>E-133 |  Performing </a:t>
            </a:r>
            <a:r>
              <a:rPr lang="en-US" sz="1050" b="1" dirty="0">
                <a:solidFill>
                  <a:srgbClr val="1E1E1E"/>
                </a:solidFill>
                <a:latin typeface="tablet-gothic-semi-condensed" charset="0"/>
              </a:rPr>
              <a:t>the Digital Museum</a:t>
            </a:r>
          </a:p>
        </p:txBody>
      </p:sp>
      <p:sp>
        <p:nvSpPr>
          <p:cNvPr id="13" name="Rectangle 12"/>
          <p:cNvSpPr/>
          <p:nvPr/>
        </p:nvSpPr>
        <p:spPr>
          <a:xfrm>
            <a:off x="591911" y="3226006"/>
            <a:ext cx="7960178" cy="369332"/>
          </a:xfrm>
          <a:prstGeom prst="rect">
            <a:avLst/>
          </a:prstGeom>
        </p:spPr>
        <p:txBody>
          <a:bodyPr wrap="square">
            <a:spAutoFit/>
          </a:bodyPr>
          <a:lstStyle/>
          <a:p>
            <a:pPr algn="ctr"/>
            <a:r>
              <a:rPr lang="en-US" sz="1800" b="1" dirty="0">
                <a:solidFill>
                  <a:schemeClr val="accent1"/>
                </a:solidFill>
              </a:rPr>
              <a:t>Discussion – </a:t>
            </a:r>
            <a:r>
              <a:rPr lang="en-US" sz="1800" b="1">
                <a:solidFill>
                  <a:schemeClr val="accent1"/>
                </a:solidFill>
              </a:rPr>
              <a:t>Mobile or PC</a:t>
            </a:r>
            <a:endParaRPr lang="en-US" sz="1800" b="1" dirty="0">
              <a:solidFill>
                <a:schemeClr val="accent1"/>
              </a:solidFill>
            </a:endParaRPr>
          </a:p>
        </p:txBody>
      </p:sp>
      <p:sp>
        <p:nvSpPr>
          <p:cNvPr id="14" name="TextBox 13"/>
          <p:cNvSpPr txBox="1"/>
          <p:nvPr/>
        </p:nvSpPr>
        <p:spPr>
          <a:xfrm>
            <a:off x="1026703" y="1769159"/>
            <a:ext cx="7090595" cy="923330"/>
          </a:xfrm>
          <a:prstGeom prst="rect">
            <a:avLst/>
          </a:prstGeom>
          <a:noFill/>
        </p:spPr>
        <p:txBody>
          <a:bodyPr wrap="none" rtlCol="0">
            <a:spAutoFit/>
          </a:bodyPr>
          <a:lstStyle/>
          <a:p>
            <a:pPr lvl="0" algn="ctr"/>
            <a:r>
              <a:rPr lang="en-US" sz="1800" b="1" dirty="0">
                <a:solidFill>
                  <a:schemeClr val="accent1"/>
                </a:solidFill>
              </a:rPr>
              <a:t>September 13 </a:t>
            </a:r>
            <a:br>
              <a:rPr lang="en-US" sz="1800" b="1" dirty="0">
                <a:solidFill>
                  <a:schemeClr val="accent1"/>
                </a:solidFill>
              </a:rPr>
            </a:br>
            <a:r>
              <a:rPr lang="en-US" sz="1800" dirty="0">
                <a:solidFill>
                  <a:schemeClr val="accent1"/>
                </a:solidFill>
              </a:rPr>
              <a:t>Swiping and tapping | Museums on the smartphone; apps and more apps</a:t>
            </a:r>
          </a:p>
          <a:p>
            <a:pPr algn="ctr"/>
            <a:endParaRPr lang="en-US" sz="1800" dirty="0">
              <a:solidFill>
                <a:schemeClr val="accent1"/>
              </a:solidFill>
            </a:endParaRPr>
          </a:p>
        </p:txBody>
      </p:sp>
    </p:spTree>
    <p:extLst>
      <p:ext uri="{BB962C8B-B14F-4D97-AF65-F5344CB8AC3E}">
        <p14:creationId xmlns:p14="http://schemas.microsoft.com/office/powerpoint/2010/main" val="8945060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85750"/>
            <a:ext cx="6858000" cy="5143500"/>
          </a:xfrm>
          <a:prstGeom prst="rect">
            <a:avLst/>
          </a:prstGeom>
        </p:spPr>
      </p:pic>
      <p:sp>
        <p:nvSpPr>
          <p:cNvPr id="7" name="Rectangle 6"/>
          <p:cNvSpPr/>
          <p:nvPr/>
        </p:nvSpPr>
        <p:spPr>
          <a:xfrm>
            <a:off x="6629399" y="1181568"/>
            <a:ext cx="1929887" cy="369332"/>
          </a:xfrm>
          <a:prstGeom prst="rect">
            <a:avLst/>
          </a:prstGeom>
        </p:spPr>
        <p:txBody>
          <a:bodyPr wrap="none">
            <a:spAutoFit/>
          </a:bodyPr>
          <a:lstStyle/>
          <a:p>
            <a:r>
              <a:rPr lang="en-US" sz="1800" b="1" dirty="0">
                <a:solidFill>
                  <a:schemeClr val="accent1"/>
                </a:solidFill>
              </a:rPr>
              <a:t>Responsive design</a:t>
            </a:r>
          </a:p>
        </p:txBody>
      </p:sp>
    </p:spTree>
    <p:extLst>
      <p:ext uri="{BB962C8B-B14F-4D97-AF65-F5344CB8AC3E}">
        <p14:creationId xmlns:p14="http://schemas.microsoft.com/office/powerpoint/2010/main" val="107288384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60843" y="4540995"/>
            <a:ext cx="1447832" cy="254365"/>
          </a:xfrm>
          <a:prstGeom prst="rect">
            <a:avLst/>
          </a:prstGeom>
        </p:spPr>
        <p:txBody>
          <a:bodyPr wrap="none">
            <a:spAutoFit/>
          </a:bodyPr>
          <a:lstStyle/>
          <a:p>
            <a:r>
              <a:rPr lang="en-US" sz="1053" dirty="0">
                <a:solidFill>
                  <a:srgbClr val="000000"/>
                </a:solidFill>
                <a:latin typeface="Linux Libertine" charset="0"/>
              </a:rPr>
              <a:t>Responsive web design</a:t>
            </a:r>
          </a:p>
        </p:txBody>
      </p:sp>
      <p:sp>
        <p:nvSpPr>
          <p:cNvPr id="4" name="TextBox 3"/>
          <p:cNvSpPr txBox="1"/>
          <p:nvPr/>
        </p:nvSpPr>
        <p:spPr>
          <a:xfrm>
            <a:off x="7690016" y="5312357"/>
            <a:ext cx="1578398" cy="496290"/>
          </a:xfrm>
          <a:prstGeom prst="rect">
            <a:avLst/>
          </a:prstGeom>
          <a:noFill/>
        </p:spPr>
        <p:txBody>
          <a:bodyPr wrap="square" rtlCol="0">
            <a:spAutoFit/>
          </a:bodyPr>
          <a:lstStyle/>
          <a:p>
            <a:r>
              <a:rPr lang="en-US" sz="900" dirty="0">
                <a:hlinkClick r:id="rId2"/>
              </a:rPr>
              <a:t>https://en.wikipedia.org/wiki/Responsive_web_design</a:t>
            </a:r>
            <a:endParaRPr lang="en-US" sz="900" dirty="0"/>
          </a:p>
          <a:p>
            <a:endParaRPr lang="en-US" sz="825" dirty="0"/>
          </a:p>
        </p:txBody>
      </p:sp>
      <p:sp>
        <p:nvSpPr>
          <p:cNvPr id="5" name="Rectangle 4"/>
          <p:cNvSpPr/>
          <p:nvPr/>
        </p:nvSpPr>
        <p:spPr>
          <a:xfrm>
            <a:off x="7690016" y="5057992"/>
            <a:ext cx="1188146" cy="254365"/>
          </a:xfrm>
          <a:prstGeom prst="rect">
            <a:avLst/>
          </a:prstGeom>
        </p:spPr>
        <p:txBody>
          <a:bodyPr wrap="none">
            <a:spAutoFit/>
          </a:bodyPr>
          <a:lstStyle/>
          <a:p>
            <a:r>
              <a:rPr lang="en-US" sz="1053" dirty="0">
                <a:solidFill>
                  <a:srgbClr val="000000"/>
                </a:solidFill>
              </a:rPr>
              <a:t>Responsive design</a:t>
            </a:r>
          </a:p>
        </p:txBody>
      </p:sp>
      <p:pic>
        <p:nvPicPr>
          <p:cNvPr id="6" name="Picture 5">
            <a:hlinkClick r:id="rId3"/>
          </p:cNvPr>
          <p:cNvPicPr>
            <a:picLocks noChangeAspect="1"/>
          </p:cNvPicPr>
          <p:nvPr/>
        </p:nvPicPr>
        <p:blipFill>
          <a:blip r:embed="rId4"/>
          <a:stretch>
            <a:fillRect/>
          </a:stretch>
        </p:blipFill>
        <p:spPr>
          <a:xfrm>
            <a:off x="0" y="0"/>
            <a:ext cx="7620000" cy="5715000"/>
          </a:xfrm>
          <a:prstGeom prst="rect">
            <a:avLst/>
          </a:prstGeom>
        </p:spPr>
      </p:pic>
    </p:spTree>
    <p:extLst>
      <p:ext uri="{BB962C8B-B14F-4D97-AF65-F5344CB8AC3E}">
        <p14:creationId xmlns:p14="http://schemas.microsoft.com/office/powerpoint/2010/main" val="87299829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0"/>
            <a:ext cx="7620000" cy="5715000"/>
          </a:xfrm>
          <a:prstGeom prst="rect">
            <a:avLst/>
          </a:prstGeom>
        </p:spPr>
      </p:pic>
      <p:sp>
        <p:nvSpPr>
          <p:cNvPr id="2" name="TextBox 1"/>
          <p:cNvSpPr txBox="1"/>
          <p:nvPr/>
        </p:nvSpPr>
        <p:spPr>
          <a:xfrm>
            <a:off x="161127" y="4986959"/>
            <a:ext cx="1362874" cy="543354"/>
          </a:xfrm>
          <a:prstGeom prst="rect">
            <a:avLst/>
          </a:prstGeom>
          <a:noFill/>
        </p:spPr>
        <p:txBody>
          <a:bodyPr wrap="none" rtlCol="0">
            <a:spAutoFit/>
          </a:bodyPr>
          <a:lstStyle/>
          <a:p>
            <a:pPr algn="r"/>
            <a:r>
              <a:rPr lang="en-US" sz="1053" b="1" dirty="0" err="1"/>
              <a:t>StatCounter</a:t>
            </a:r>
            <a:r>
              <a:rPr lang="en-US" sz="1053" dirty="0"/>
              <a:t/>
            </a:r>
            <a:br>
              <a:rPr lang="en-US" sz="1053" dirty="0"/>
            </a:br>
            <a:r>
              <a:rPr lang="en-US" sz="1053" dirty="0"/>
              <a:t>Global Stats</a:t>
            </a:r>
            <a:br>
              <a:rPr lang="en-US" sz="1053" dirty="0"/>
            </a:br>
            <a:r>
              <a:rPr lang="en-US" sz="825" dirty="0"/>
              <a:t>http://</a:t>
            </a:r>
            <a:r>
              <a:rPr lang="en-US" sz="825" dirty="0" err="1"/>
              <a:t>gs.statcounter.com</a:t>
            </a:r>
            <a:r>
              <a:rPr lang="en-US" sz="825" dirty="0"/>
              <a:t>§</a:t>
            </a:r>
          </a:p>
        </p:txBody>
      </p:sp>
    </p:spTree>
    <p:extLst>
      <p:ext uri="{BB962C8B-B14F-4D97-AF65-F5344CB8AC3E}">
        <p14:creationId xmlns:p14="http://schemas.microsoft.com/office/powerpoint/2010/main" val="95718916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2705" y="384750"/>
            <a:ext cx="6366634" cy="658322"/>
          </a:xfrm>
          <a:prstGeom prst="rect">
            <a:avLst/>
          </a:prstGeom>
        </p:spPr>
        <p:txBody>
          <a:bodyPr wrap="square">
            <a:spAutoFit/>
          </a:bodyPr>
          <a:lstStyle/>
          <a:p>
            <a:r>
              <a:rPr lang="en-US" sz="1800" dirty="0"/>
              <a:t>Mobile Apps vs. Mobile Web: Do You Have to Choose?</a:t>
            </a:r>
            <a:r>
              <a:rPr lang="en-US" sz="1053" dirty="0"/>
              <a:t/>
            </a:r>
            <a:br>
              <a:rPr lang="en-US" sz="1053" dirty="0"/>
            </a:br>
            <a:r>
              <a:rPr lang="en-US" sz="1053" dirty="0"/>
              <a:t>April 25, 2016Posted By </a:t>
            </a:r>
            <a:r>
              <a:rPr lang="en-US" sz="1053" dirty="0">
                <a:hlinkClick r:id="rId2"/>
              </a:rPr>
              <a:t>Ajay Kapur</a:t>
            </a:r>
            <a:endParaRPr lang="en-US" sz="1053" u="sng" dirty="0">
              <a:solidFill>
                <a:srgbClr val="0000FF"/>
              </a:solidFill>
              <a:latin typeface="Times New Roman" panose="02020603050405020304" pitchFamily="18" charset="0"/>
              <a:ea typeface="Calibri" panose="020F0502020204030204" pitchFamily="34" charset="0"/>
              <a:hlinkClick r:id="rId3"/>
            </a:endParaRPr>
          </a:p>
          <a:p>
            <a:r>
              <a:rPr lang="en-US" sz="825" u="sng" dirty="0">
                <a:solidFill>
                  <a:srgbClr val="0000FF"/>
                </a:solidFill>
                <a:latin typeface="Times New Roman" panose="02020603050405020304" pitchFamily="18" charset="0"/>
                <a:ea typeface="Calibri" panose="020F0502020204030204" pitchFamily="34" charset="0"/>
                <a:hlinkClick r:id="rId3"/>
              </a:rPr>
              <a:t>http://www.business.com/mobile-marketing/mobile-apps-vs-mobile-web-do-you-have-to-choose/</a:t>
            </a:r>
            <a:endParaRPr lang="en-US" sz="825" dirty="0"/>
          </a:p>
        </p:txBody>
      </p:sp>
      <p:sp>
        <p:nvSpPr>
          <p:cNvPr id="3" name="Rectangle 2"/>
          <p:cNvSpPr/>
          <p:nvPr/>
        </p:nvSpPr>
        <p:spPr>
          <a:xfrm>
            <a:off x="272705" y="2982477"/>
            <a:ext cx="8428383" cy="2123658"/>
          </a:xfrm>
          <a:prstGeom prst="rect">
            <a:avLst/>
          </a:prstGeom>
        </p:spPr>
        <p:txBody>
          <a:bodyPr wrap="square">
            <a:spAutoFit/>
          </a:bodyPr>
          <a:lstStyle/>
          <a:p>
            <a:r>
              <a:rPr lang="en-US" sz="1800" i="1" dirty="0">
                <a:solidFill>
                  <a:srgbClr val="F1672A"/>
                </a:solidFill>
              </a:rPr>
              <a:t>The Biggest Brands Have It Made</a:t>
            </a:r>
          </a:p>
          <a:p>
            <a:endParaRPr lang="en-US" sz="1800" dirty="0">
              <a:solidFill>
                <a:srgbClr val="000000"/>
              </a:solidFill>
            </a:endParaRPr>
          </a:p>
          <a:p>
            <a:r>
              <a:rPr lang="en-US" sz="1600" dirty="0">
                <a:solidFill>
                  <a:srgbClr val="000000"/>
                </a:solidFill>
              </a:rPr>
              <a:t>Mobile apps represent a small fraction of the total mobile revenue for all but a handful of the biggest brands. </a:t>
            </a:r>
          </a:p>
          <a:p>
            <a:endParaRPr lang="en-US" sz="1600" dirty="0">
              <a:solidFill>
                <a:srgbClr val="000000"/>
              </a:solidFill>
            </a:endParaRPr>
          </a:p>
          <a:p>
            <a:r>
              <a:rPr lang="en-US" sz="1600" dirty="0">
                <a:solidFill>
                  <a:srgbClr val="000000"/>
                </a:solidFill>
              </a:rPr>
              <a:t>Amazon has more app revenue than mobile web revenue. Walmart is getting close to parity. Most are not even close. Why? </a:t>
            </a:r>
            <a:r>
              <a:rPr lang="en-US" sz="1600" dirty="0">
                <a:solidFill>
                  <a:srgbClr val="00A4E7"/>
                </a:solidFill>
                <a:hlinkClick r:id="rId4"/>
              </a:rPr>
              <a:t>Benedict Evans</a:t>
            </a:r>
            <a:r>
              <a:rPr lang="en-US" sz="1600" dirty="0">
                <a:solidFill>
                  <a:srgbClr val="000000"/>
                </a:solidFill>
              </a:rPr>
              <a:t> summed it up most succinctly: “Do people want to put your icon on their home screen?” The answer for most brands is, “no.”</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6419" y="1301157"/>
            <a:ext cx="1561300" cy="156130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529" y="1312559"/>
            <a:ext cx="1538495" cy="1538495"/>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5906" y="1312559"/>
            <a:ext cx="1538495" cy="1538495"/>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33284" y="1312559"/>
            <a:ext cx="1538495" cy="1538495"/>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80662" y="1292059"/>
            <a:ext cx="1579494" cy="1579494"/>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9039" y="1312559"/>
            <a:ext cx="1538495" cy="1538495"/>
          </a:xfrm>
          <a:prstGeom prst="rect">
            <a:avLst/>
          </a:prstGeom>
        </p:spPr>
      </p:pic>
    </p:spTree>
    <p:extLst>
      <p:ext uri="{BB962C8B-B14F-4D97-AF65-F5344CB8AC3E}">
        <p14:creationId xmlns:p14="http://schemas.microsoft.com/office/powerpoint/2010/main" val="181928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441228" y="-10093"/>
            <a:ext cx="10141819" cy="5725093"/>
          </a:xfrm>
          <a:prstGeom prst="rect">
            <a:avLst/>
          </a:prstGeom>
        </p:spPr>
      </p:pic>
      <p:sp>
        <p:nvSpPr>
          <p:cNvPr id="3" name="Rectangle 2"/>
          <p:cNvSpPr/>
          <p:nvPr/>
        </p:nvSpPr>
        <p:spPr>
          <a:xfrm>
            <a:off x="4104860" y="4886704"/>
            <a:ext cx="5734878" cy="381323"/>
          </a:xfrm>
          <a:prstGeom prst="rect">
            <a:avLst/>
          </a:prstGeom>
        </p:spPr>
        <p:txBody>
          <a:bodyPr wrap="square">
            <a:spAutoFit/>
          </a:bodyPr>
          <a:lstStyle/>
          <a:p>
            <a:r>
              <a:rPr lang="en-US" sz="1053" dirty="0">
                <a:solidFill>
                  <a:schemeClr val="bg1"/>
                </a:solidFill>
                <a:latin typeface="Calibri" charset="0"/>
                <a:ea typeface="Calibri" charset="0"/>
                <a:cs typeface="Arial" charset="0"/>
              </a:rPr>
              <a:t>What is </a:t>
            </a:r>
            <a:r>
              <a:rPr lang="en-US" sz="1053" dirty="0" err="1">
                <a:solidFill>
                  <a:schemeClr val="bg1"/>
                </a:solidFill>
                <a:latin typeface="Calibri" charset="0"/>
                <a:ea typeface="Calibri" charset="0"/>
                <a:cs typeface="Arial" charset="0"/>
              </a:rPr>
              <a:t>Mobilegwddon</a:t>
            </a:r>
            <a:r>
              <a:rPr lang="en-US" sz="1053" dirty="0">
                <a:solidFill>
                  <a:schemeClr val="bg1"/>
                </a:solidFill>
                <a:latin typeface="Calibri" charset="0"/>
                <a:ea typeface="Calibri" charset="0"/>
                <a:cs typeface="Arial" charset="0"/>
              </a:rPr>
              <a:t> and the Google Mobile Friendly Update</a:t>
            </a:r>
          </a:p>
          <a:p>
            <a:r>
              <a:rPr lang="en-US" sz="825" u="sng" dirty="0">
                <a:solidFill>
                  <a:schemeClr val="bg1"/>
                </a:solidFill>
                <a:latin typeface="Calibri" charset="0"/>
                <a:ea typeface="Calibri" charset="0"/>
                <a:cs typeface="Arial" charset="0"/>
                <a:hlinkClick r:id="rId4"/>
              </a:rPr>
              <a:t>http://searchengineland.com/library/google/google-mobile-friendly-upd</a:t>
            </a:r>
            <a:endParaRPr lang="en-US" sz="825" dirty="0">
              <a:solidFill>
                <a:schemeClr val="bg1"/>
              </a:solidFill>
              <a:latin typeface="Calibri" charset="0"/>
              <a:ea typeface="Calibri" charset="0"/>
              <a:cs typeface="Arial" charset="0"/>
            </a:endParaRPr>
          </a:p>
        </p:txBody>
      </p:sp>
    </p:spTree>
    <p:extLst>
      <p:ext uri="{BB962C8B-B14F-4D97-AF65-F5344CB8AC3E}">
        <p14:creationId xmlns:p14="http://schemas.microsoft.com/office/powerpoint/2010/main" val="8452171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ijksmuse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7482" y="2503885"/>
            <a:ext cx="3321844" cy="500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401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179" y="285750"/>
            <a:ext cx="3974523" cy="5143500"/>
          </a:xfrm>
          <a:prstGeom prst="rect">
            <a:avLst/>
          </a:prstGeom>
        </p:spPr>
      </p:pic>
      <p:sp>
        <p:nvSpPr>
          <p:cNvPr id="3" name="Rectangle 2"/>
          <p:cNvSpPr/>
          <p:nvPr/>
        </p:nvSpPr>
        <p:spPr>
          <a:xfrm>
            <a:off x="4790661" y="3762637"/>
            <a:ext cx="3617843" cy="1423467"/>
          </a:xfrm>
          <a:prstGeom prst="rect">
            <a:avLst/>
          </a:prstGeom>
        </p:spPr>
        <p:txBody>
          <a:bodyPr wrap="square">
            <a:spAutoFit/>
          </a:bodyPr>
          <a:lstStyle/>
          <a:p>
            <a:pPr fontAlgn="base">
              <a:lnSpc>
                <a:spcPts val="1350"/>
              </a:lnSpc>
            </a:pPr>
            <a:r>
              <a:rPr lang="en-US" sz="1800" b="1" dirty="0">
                <a:solidFill>
                  <a:srgbClr val="222222"/>
                </a:solidFill>
                <a:latin typeface="Calibri" charset="0"/>
                <a:ea typeface="Times New Roman" charset="0"/>
              </a:rPr>
              <a:t>Visitor-first, mobile-first: Designing a visitor-centric mobile experience</a:t>
            </a:r>
          </a:p>
          <a:p>
            <a:pPr fontAlgn="base">
              <a:lnSpc>
                <a:spcPts val="1350"/>
              </a:lnSpc>
            </a:pPr>
            <a:endParaRPr lang="en-US" sz="3000" b="1" dirty="0">
              <a:latin typeface="Times New Roman" charset="0"/>
            </a:endParaRPr>
          </a:p>
          <a:p>
            <a:pPr fontAlgn="base">
              <a:lnSpc>
                <a:spcPts val="1373"/>
              </a:lnSpc>
            </a:pPr>
            <a:r>
              <a:rPr lang="en-US" sz="825" u="sng" dirty="0">
                <a:solidFill>
                  <a:srgbClr val="1982D1"/>
                </a:solidFill>
                <a:latin typeface="Calibri" charset="0"/>
                <a:ea typeface="Calibri" charset="0"/>
                <a:hlinkClick r:id="rId3"/>
              </a:rPr>
              <a:t>Marty Spellerberg</a:t>
            </a:r>
            <a:r>
              <a:rPr lang="en-US" sz="825" dirty="0">
                <a:solidFill>
                  <a:srgbClr val="373737"/>
                </a:solidFill>
                <a:latin typeface="Calibri" charset="0"/>
                <a:ea typeface="Calibri" charset="0"/>
              </a:rPr>
              <a:t>, </a:t>
            </a:r>
            <a:r>
              <a:rPr lang="en-US" sz="825" dirty="0" err="1">
                <a:solidFill>
                  <a:srgbClr val="373737"/>
                </a:solidFill>
                <a:latin typeface="Calibri" charset="0"/>
                <a:ea typeface="Calibri" charset="0"/>
              </a:rPr>
              <a:t>Spellerberg</a:t>
            </a:r>
            <a:r>
              <a:rPr lang="en-US" sz="825" dirty="0">
                <a:solidFill>
                  <a:srgbClr val="373737"/>
                </a:solidFill>
                <a:latin typeface="Calibri" charset="0"/>
                <a:ea typeface="Calibri" charset="0"/>
              </a:rPr>
              <a:t> Associates, USA, </a:t>
            </a:r>
            <a:r>
              <a:rPr lang="en-US" sz="825" u="sng" dirty="0">
                <a:solidFill>
                  <a:srgbClr val="1982D1"/>
                </a:solidFill>
                <a:latin typeface="Calibri" charset="0"/>
                <a:ea typeface="Calibri" charset="0"/>
                <a:hlinkClick r:id="rId4"/>
              </a:rPr>
              <a:t>Elise Granata</a:t>
            </a:r>
            <a:r>
              <a:rPr lang="en-US" sz="825" dirty="0">
                <a:solidFill>
                  <a:srgbClr val="373737"/>
                </a:solidFill>
                <a:latin typeface="Calibri" charset="0"/>
                <a:ea typeface="Calibri" charset="0"/>
              </a:rPr>
              <a:t>, Santa Cruz Museum of Art &amp; History, USA, </a:t>
            </a:r>
            <a:r>
              <a:rPr lang="en-US" sz="825" u="sng" dirty="0">
                <a:solidFill>
                  <a:srgbClr val="1982D1"/>
                </a:solidFill>
                <a:latin typeface="Calibri" charset="0"/>
                <a:ea typeface="Calibri" charset="0"/>
                <a:hlinkClick r:id="rId5"/>
              </a:rPr>
              <a:t>Sarah Wambold</a:t>
            </a:r>
            <a:r>
              <a:rPr lang="en-US" sz="825" dirty="0">
                <a:solidFill>
                  <a:srgbClr val="373737"/>
                </a:solidFill>
                <a:latin typeface="Calibri" charset="0"/>
                <a:ea typeface="Calibri" charset="0"/>
              </a:rPr>
              <a:t>, </a:t>
            </a:r>
            <a:r>
              <a:rPr lang="en-US" sz="825" dirty="0" err="1">
                <a:solidFill>
                  <a:srgbClr val="373737"/>
                </a:solidFill>
                <a:latin typeface="Calibri" charset="0"/>
                <a:ea typeface="Calibri" charset="0"/>
              </a:rPr>
              <a:t>Clyfford</a:t>
            </a:r>
            <a:r>
              <a:rPr lang="en-US" sz="825" dirty="0">
                <a:solidFill>
                  <a:srgbClr val="373737"/>
                </a:solidFill>
                <a:latin typeface="Calibri" charset="0"/>
                <a:ea typeface="Calibri" charset="0"/>
              </a:rPr>
              <a:t> Still Museum, USA</a:t>
            </a:r>
          </a:p>
          <a:p>
            <a:pPr fontAlgn="base">
              <a:lnSpc>
                <a:spcPts val="1373"/>
              </a:lnSpc>
            </a:pPr>
            <a:endParaRPr lang="en-US" sz="825" dirty="0">
              <a:latin typeface="Times New Roman" charset="0"/>
              <a:ea typeface="Calibri" charset="0"/>
            </a:endParaRPr>
          </a:p>
          <a:p>
            <a:r>
              <a:rPr lang="en-US" sz="825" u="sng" dirty="0">
                <a:solidFill>
                  <a:srgbClr val="0563C1"/>
                </a:solidFill>
                <a:latin typeface="Calibri" charset="0"/>
                <a:ea typeface="Calibri" charset="0"/>
                <a:cs typeface="Arial" charset="0"/>
                <a:hlinkClick r:id="rId6"/>
              </a:rPr>
              <a:t>http://mw2016.museumsandtheweb.com/paper/visitor-first-mobile-first-designing-a-visitor-centric-mobile-experience/</a:t>
            </a:r>
            <a:endParaRPr lang="en-US" sz="825" dirty="0">
              <a:latin typeface="Calibri" charset="0"/>
              <a:ea typeface="Calibri" charset="0"/>
              <a:cs typeface="Arial" charset="0"/>
            </a:endParaRPr>
          </a:p>
        </p:txBody>
      </p:sp>
    </p:spTree>
    <p:extLst>
      <p:ext uri="{BB962C8B-B14F-4D97-AF65-F5344CB8AC3E}">
        <p14:creationId xmlns:p14="http://schemas.microsoft.com/office/powerpoint/2010/main" val="183647312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55"/>
            <a:ext cx="9144000" cy="1219200"/>
          </a:xfrm>
          <a:prstGeom prst="rect">
            <a:avLst/>
          </a:prstGeom>
        </p:spPr>
      </p:pic>
      <p:sp>
        <p:nvSpPr>
          <p:cNvPr id="6" name="Rectangle 5"/>
          <p:cNvSpPr/>
          <p:nvPr/>
        </p:nvSpPr>
        <p:spPr>
          <a:xfrm>
            <a:off x="1609840" y="981725"/>
            <a:ext cx="5924321" cy="253916"/>
          </a:xfrm>
          <a:prstGeom prst="rect">
            <a:avLst/>
          </a:prstGeom>
        </p:spPr>
        <p:txBody>
          <a:bodyPr wrap="square">
            <a:spAutoFit/>
          </a:bodyPr>
          <a:lstStyle/>
          <a:p>
            <a:pPr algn="ctr"/>
            <a:r>
              <a:rPr lang="en-US" sz="1050" b="1" dirty="0">
                <a:solidFill>
                  <a:srgbClr val="1E1E1E"/>
                </a:solidFill>
                <a:latin typeface="tablet-gothic-semi-condensed" charset="0"/>
              </a:rPr>
              <a:t>MUSE </a:t>
            </a:r>
            <a:r>
              <a:rPr lang="en-US" sz="1050" b="1">
                <a:solidFill>
                  <a:srgbClr val="1E1E1E"/>
                </a:solidFill>
                <a:latin typeface="tablet-gothic-semi-condensed" charset="0"/>
              </a:rPr>
              <a:t>E-133 |  Performing </a:t>
            </a:r>
            <a:r>
              <a:rPr lang="en-US" sz="1050" b="1" dirty="0">
                <a:solidFill>
                  <a:srgbClr val="1E1E1E"/>
                </a:solidFill>
                <a:latin typeface="tablet-gothic-semi-condensed" charset="0"/>
              </a:rPr>
              <a:t>the Digital Museum</a:t>
            </a:r>
          </a:p>
        </p:txBody>
      </p:sp>
      <p:sp>
        <p:nvSpPr>
          <p:cNvPr id="3" name="TextBox 2"/>
          <p:cNvSpPr txBox="1"/>
          <p:nvPr/>
        </p:nvSpPr>
        <p:spPr>
          <a:xfrm>
            <a:off x="1471820" y="2200925"/>
            <a:ext cx="7096011" cy="3416320"/>
          </a:xfrm>
          <a:prstGeom prst="rect">
            <a:avLst/>
          </a:prstGeom>
          <a:noFill/>
        </p:spPr>
        <p:txBody>
          <a:bodyPr wrap="square" rtlCol="0">
            <a:spAutoFit/>
          </a:bodyPr>
          <a:lstStyle/>
          <a:p>
            <a:r>
              <a:rPr lang="en-US" sz="1800" dirty="0"/>
              <a:t>Research 2 different museum mobile apps and compare them while evaluating from the following perspectives:</a:t>
            </a:r>
          </a:p>
          <a:p>
            <a:endParaRPr lang="en-US" sz="1800" dirty="0"/>
          </a:p>
          <a:p>
            <a:r>
              <a:rPr lang="en-US" sz="1800" dirty="0"/>
              <a:t>Institutional voice, authoritative or informal</a:t>
            </a:r>
          </a:p>
          <a:p>
            <a:r>
              <a:rPr lang="en-US" sz="1800" dirty="0"/>
              <a:t>End user experience</a:t>
            </a:r>
          </a:p>
          <a:p>
            <a:endParaRPr lang="en-US" sz="1800" dirty="0"/>
          </a:p>
          <a:p>
            <a:r>
              <a:rPr lang="en-US" sz="1800" dirty="0"/>
              <a:t>Content, rich or shallow; limited versus complex</a:t>
            </a:r>
          </a:p>
          <a:p>
            <a:endParaRPr lang="en-US" sz="1800" dirty="0"/>
          </a:p>
          <a:p>
            <a:r>
              <a:rPr lang="en-US" sz="1800" dirty="0"/>
              <a:t>Write succinctly (2-3 pages) double-spacing, size 12 font, 1 inch margin</a:t>
            </a:r>
            <a:br>
              <a:rPr lang="en-US" sz="1800" dirty="0"/>
            </a:br>
            <a:r>
              <a:rPr lang="en-US" sz="1800" dirty="0"/>
              <a:t>Submit images, screenshots separately</a:t>
            </a:r>
          </a:p>
          <a:p>
            <a:endParaRPr lang="en-US" sz="1800" dirty="0"/>
          </a:p>
          <a:p>
            <a:r>
              <a:rPr lang="en-US" sz="1800" b="1" dirty="0">
                <a:solidFill>
                  <a:schemeClr val="accent1"/>
                </a:solidFill>
              </a:rPr>
              <a:t>Due: 2-3 pages | Due Oct 25</a:t>
            </a:r>
          </a:p>
        </p:txBody>
      </p:sp>
      <p:sp>
        <p:nvSpPr>
          <p:cNvPr id="7" name="TextBox 6"/>
          <p:cNvSpPr txBox="1"/>
          <p:nvPr/>
        </p:nvSpPr>
        <p:spPr>
          <a:xfrm>
            <a:off x="1026702" y="1235641"/>
            <a:ext cx="7090595" cy="1085362"/>
          </a:xfrm>
          <a:prstGeom prst="rect">
            <a:avLst/>
          </a:prstGeom>
          <a:noFill/>
        </p:spPr>
        <p:txBody>
          <a:bodyPr wrap="none" rtlCol="0">
            <a:spAutoFit/>
          </a:bodyPr>
          <a:lstStyle/>
          <a:p>
            <a:pPr lvl="0" algn="ctr"/>
            <a:r>
              <a:rPr lang="en-US" sz="1800" b="1" dirty="0">
                <a:solidFill>
                  <a:schemeClr val="accent1"/>
                </a:solidFill>
              </a:rPr>
              <a:t>September 13 </a:t>
            </a:r>
            <a:br>
              <a:rPr lang="en-US" sz="1800" b="1" dirty="0">
                <a:solidFill>
                  <a:schemeClr val="accent1"/>
                </a:solidFill>
              </a:rPr>
            </a:br>
            <a:r>
              <a:rPr lang="en-US" sz="1800" dirty="0">
                <a:solidFill>
                  <a:schemeClr val="accent1"/>
                </a:solidFill>
              </a:rPr>
              <a:t>Swiping and tapping | Museums on the smartphone; apps and more apps</a:t>
            </a:r>
          </a:p>
          <a:p>
            <a:pPr lvl="0" algn="ctr"/>
            <a:r>
              <a:rPr lang="en-US" sz="1800" b="1" dirty="0">
                <a:solidFill>
                  <a:schemeClr val="accent1"/>
                </a:solidFill>
              </a:rPr>
              <a:t>Assignment</a:t>
            </a:r>
          </a:p>
          <a:p>
            <a:pPr algn="ctr"/>
            <a:endParaRPr lang="en-US" sz="1053" dirty="0"/>
          </a:p>
        </p:txBody>
      </p:sp>
    </p:spTree>
    <p:extLst>
      <p:ext uri="{BB962C8B-B14F-4D97-AF65-F5344CB8AC3E}">
        <p14:creationId xmlns:p14="http://schemas.microsoft.com/office/powerpoint/2010/main" val="26036659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94"/>
            <a:ext cx="9144000" cy="1219200"/>
          </a:xfrm>
          <a:prstGeom prst="rect">
            <a:avLst/>
          </a:prstGeom>
        </p:spPr>
      </p:pic>
      <p:sp>
        <p:nvSpPr>
          <p:cNvPr id="6" name="Rectangle 5"/>
          <p:cNvSpPr/>
          <p:nvPr/>
        </p:nvSpPr>
        <p:spPr>
          <a:xfrm>
            <a:off x="1609840" y="968476"/>
            <a:ext cx="5924321" cy="253916"/>
          </a:xfrm>
          <a:prstGeom prst="rect">
            <a:avLst/>
          </a:prstGeom>
        </p:spPr>
        <p:txBody>
          <a:bodyPr wrap="square">
            <a:spAutoFit/>
          </a:bodyPr>
          <a:lstStyle/>
          <a:p>
            <a:pPr algn="ctr"/>
            <a:r>
              <a:rPr lang="en-US" sz="1050" b="1" dirty="0">
                <a:solidFill>
                  <a:srgbClr val="1E1E1E"/>
                </a:solidFill>
                <a:latin typeface="tablet-gothic-semi-condensed" charset="0"/>
              </a:rPr>
              <a:t>MUSE </a:t>
            </a:r>
            <a:r>
              <a:rPr lang="en-US" sz="1050" b="1">
                <a:solidFill>
                  <a:srgbClr val="1E1E1E"/>
                </a:solidFill>
                <a:latin typeface="tablet-gothic-semi-condensed" charset="0"/>
              </a:rPr>
              <a:t>E-133 |  Performing </a:t>
            </a:r>
            <a:r>
              <a:rPr lang="en-US" sz="1050" b="1" dirty="0">
                <a:solidFill>
                  <a:srgbClr val="1E1E1E"/>
                </a:solidFill>
                <a:latin typeface="tablet-gothic-semi-condensed" charset="0"/>
              </a:rPr>
              <a:t>the Digital Museum</a:t>
            </a:r>
          </a:p>
        </p:txBody>
      </p:sp>
      <p:sp>
        <p:nvSpPr>
          <p:cNvPr id="13" name="Rectangle 12"/>
          <p:cNvSpPr/>
          <p:nvPr/>
        </p:nvSpPr>
        <p:spPr>
          <a:xfrm>
            <a:off x="4099259" y="1809516"/>
            <a:ext cx="7960178" cy="369332"/>
          </a:xfrm>
          <a:prstGeom prst="rect">
            <a:avLst/>
          </a:prstGeom>
        </p:spPr>
        <p:txBody>
          <a:bodyPr wrap="square">
            <a:spAutoFit/>
          </a:bodyPr>
          <a:lstStyle/>
          <a:p>
            <a:r>
              <a:rPr lang="en-US" sz="1800" b="1" dirty="0">
                <a:solidFill>
                  <a:schemeClr val="accent1"/>
                </a:solidFill>
                <a:latin typeface="Helvetica Neue" charset="0"/>
              </a:rPr>
              <a:t>Links</a:t>
            </a:r>
          </a:p>
        </p:txBody>
      </p:sp>
      <p:sp>
        <p:nvSpPr>
          <p:cNvPr id="14" name="TextBox 13"/>
          <p:cNvSpPr txBox="1"/>
          <p:nvPr/>
        </p:nvSpPr>
        <p:spPr>
          <a:xfrm>
            <a:off x="1026702" y="1232873"/>
            <a:ext cx="7090595" cy="646331"/>
          </a:xfrm>
          <a:prstGeom prst="rect">
            <a:avLst/>
          </a:prstGeom>
          <a:noFill/>
        </p:spPr>
        <p:txBody>
          <a:bodyPr wrap="none" rtlCol="0">
            <a:spAutoFit/>
          </a:bodyPr>
          <a:lstStyle/>
          <a:p>
            <a:pPr lvl="0" algn="ctr"/>
            <a:r>
              <a:rPr lang="en-US" sz="1800" b="1" dirty="0">
                <a:solidFill>
                  <a:schemeClr val="accent1"/>
                </a:solidFill>
              </a:rPr>
              <a:t>September 13 </a:t>
            </a:r>
            <a:br>
              <a:rPr lang="en-US" sz="1800" b="1" dirty="0">
                <a:solidFill>
                  <a:schemeClr val="accent1"/>
                </a:solidFill>
              </a:rPr>
            </a:br>
            <a:r>
              <a:rPr lang="en-US" sz="1800" dirty="0">
                <a:solidFill>
                  <a:schemeClr val="accent1"/>
                </a:solidFill>
              </a:rPr>
              <a:t>Swiping and tapping | Museums on the smartphone; apps and more </a:t>
            </a:r>
            <a:r>
              <a:rPr lang="en-US" sz="1800" dirty="0" smtClean="0">
                <a:solidFill>
                  <a:schemeClr val="accent1"/>
                </a:solidFill>
              </a:rPr>
              <a:t>apps</a:t>
            </a:r>
            <a:endParaRPr lang="en-US" sz="1800" dirty="0">
              <a:solidFill>
                <a:schemeClr val="accent1"/>
              </a:solidFill>
            </a:endParaRPr>
          </a:p>
        </p:txBody>
      </p:sp>
      <p:sp>
        <p:nvSpPr>
          <p:cNvPr id="2" name="Rectangle 1"/>
          <p:cNvSpPr/>
          <p:nvPr/>
        </p:nvSpPr>
        <p:spPr>
          <a:xfrm>
            <a:off x="388670" y="2148227"/>
            <a:ext cx="3710589" cy="3000821"/>
          </a:xfrm>
          <a:prstGeom prst="rect">
            <a:avLst/>
          </a:prstGeom>
        </p:spPr>
        <p:txBody>
          <a:bodyPr wrap="square">
            <a:spAutoFit/>
          </a:bodyPr>
          <a:lstStyle/>
          <a:p>
            <a:r>
              <a:rPr lang="en-US" sz="900" b="1" dirty="0" err="1"/>
              <a:t>Rijks</a:t>
            </a:r>
            <a:endParaRPr lang="en-US" sz="900" b="1" dirty="0"/>
          </a:p>
          <a:p>
            <a:r>
              <a:rPr lang="en-US" sz="900" u="sng" dirty="0">
                <a:hlinkClick r:id="rId3"/>
              </a:rPr>
              <a:t>https://itunes.apple.com/en/app/rijksmuseum/id621307961?mt=8</a:t>
            </a:r>
            <a:endParaRPr lang="en-US" sz="900" dirty="0"/>
          </a:p>
          <a:p>
            <a:r>
              <a:rPr lang="en-US" sz="900" dirty="0"/>
              <a:t> </a:t>
            </a:r>
          </a:p>
          <a:p>
            <a:r>
              <a:rPr lang="en-US" sz="900" u="sng" dirty="0">
                <a:hlinkClick r:id="rId4"/>
              </a:rPr>
              <a:t>https://play.google.com/store/apps/details?id=nl.rijksmuseum.mmt&amp;hl=en</a:t>
            </a:r>
            <a:endParaRPr lang="en-US" sz="900" dirty="0"/>
          </a:p>
          <a:p>
            <a:r>
              <a:rPr lang="en-US" sz="900" dirty="0"/>
              <a:t> </a:t>
            </a:r>
          </a:p>
          <a:p>
            <a:r>
              <a:rPr lang="en-US" sz="900" b="1" dirty="0"/>
              <a:t>SFMOMA</a:t>
            </a:r>
          </a:p>
          <a:p>
            <a:r>
              <a:rPr lang="en-US" sz="900" u="sng" dirty="0">
                <a:hlinkClick r:id="rId5"/>
              </a:rPr>
              <a:t>https://itunes.apple.com/us/app/sfmoma/id1109182982?mt=8</a:t>
            </a:r>
            <a:endParaRPr lang="en-US" sz="900" dirty="0"/>
          </a:p>
          <a:p>
            <a:r>
              <a:rPr lang="en-US" sz="900" dirty="0"/>
              <a:t>* Not yet in Google play</a:t>
            </a:r>
          </a:p>
          <a:p>
            <a:r>
              <a:rPr lang="en-US" sz="900" dirty="0"/>
              <a:t/>
            </a:r>
            <a:br>
              <a:rPr lang="en-US" sz="900" dirty="0"/>
            </a:br>
            <a:r>
              <a:rPr lang="en-US" sz="900" b="1" dirty="0" err="1"/>
              <a:t>Metropoloitan</a:t>
            </a:r>
            <a:r>
              <a:rPr lang="en-US" sz="900" b="1" dirty="0"/>
              <a:t> Museum</a:t>
            </a:r>
          </a:p>
          <a:p>
            <a:r>
              <a:rPr lang="en-US" sz="900" u="sng" dirty="0">
                <a:hlinkClick r:id="rId6"/>
              </a:rPr>
              <a:t>https://itunes.apple.com/us/app/met-official-app-metropolitan/id910622872?mt=8</a:t>
            </a:r>
            <a:endParaRPr lang="en-US" sz="900" dirty="0"/>
          </a:p>
          <a:p>
            <a:r>
              <a:rPr lang="en-US" sz="900" dirty="0"/>
              <a:t> </a:t>
            </a:r>
          </a:p>
          <a:p>
            <a:r>
              <a:rPr lang="en-US" sz="900" u="sng" dirty="0">
                <a:hlinkClick r:id="rId7"/>
              </a:rPr>
              <a:t>https://play.google.com/store/apps/details?id=org.metmuseum.android.met&amp;hl=en</a:t>
            </a:r>
            <a:endParaRPr lang="en-US" sz="900" dirty="0"/>
          </a:p>
          <a:p>
            <a:r>
              <a:rPr lang="en-US" sz="900" dirty="0"/>
              <a:t/>
            </a:r>
            <a:br>
              <a:rPr lang="en-US" sz="900" dirty="0"/>
            </a:br>
            <a:r>
              <a:rPr lang="en-US" sz="900" b="1" dirty="0"/>
              <a:t>ARTLAB MOMA, Museum of Modern Art</a:t>
            </a:r>
          </a:p>
          <a:p>
            <a:r>
              <a:rPr lang="en-US" sz="900" u="sng" dirty="0">
                <a:hlinkClick r:id="rId8"/>
              </a:rPr>
              <a:t>https://itunes.apple.com/us/app/moma-art-lab/id529886963?mt=8</a:t>
            </a:r>
            <a:endParaRPr lang="en-US" sz="900" dirty="0"/>
          </a:p>
          <a:p>
            <a:r>
              <a:rPr lang="en-US" sz="900" dirty="0"/>
              <a:t> </a:t>
            </a:r>
          </a:p>
          <a:p>
            <a:r>
              <a:rPr lang="en-US" sz="900" b="1" dirty="0"/>
              <a:t>Google Cultural Institute</a:t>
            </a:r>
            <a:r>
              <a:rPr lang="en-US" sz="900" dirty="0"/>
              <a:t/>
            </a:r>
            <a:br>
              <a:rPr lang="en-US" sz="900" dirty="0"/>
            </a:br>
            <a:r>
              <a:rPr lang="en-US" sz="900" u="sng" dirty="0">
                <a:hlinkClick r:id="rId9"/>
              </a:rPr>
              <a:t>https://www.google.com/culturalinstitute/about</a:t>
            </a:r>
            <a:endParaRPr lang="en-US" sz="900" dirty="0"/>
          </a:p>
        </p:txBody>
      </p:sp>
      <p:sp>
        <p:nvSpPr>
          <p:cNvPr id="3" name="TextBox 2"/>
          <p:cNvSpPr txBox="1"/>
          <p:nvPr/>
        </p:nvSpPr>
        <p:spPr>
          <a:xfrm>
            <a:off x="5208105" y="2161243"/>
            <a:ext cx="3230218" cy="3300904"/>
          </a:xfrm>
          <a:prstGeom prst="rect">
            <a:avLst/>
          </a:prstGeom>
          <a:noFill/>
        </p:spPr>
        <p:txBody>
          <a:bodyPr wrap="square" rtlCol="0">
            <a:spAutoFit/>
          </a:bodyPr>
          <a:lstStyle/>
          <a:p>
            <a:r>
              <a:rPr lang="en-US" sz="1050" b="1" dirty="0"/>
              <a:t>Discussion</a:t>
            </a:r>
          </a:p>
          <a:p>
            <a:r>
              <a:rPr lang="en-US" sz="825" dirty="0"/>
              <a:t> </a:t>
            </a:r>
          </a:p>
          <a:p>
            <a:r>
              <a:rPr lang="en-US" sz="825" b="1" dirty="0"/>
              <a:t>Responsive web design</a:t>
            </a:r>
          </a:p>
          <a:p>
            <a:r>
              <a:rPr lang="en-US" sz="825" u="sng" dirty="0">
                <a:hlinkClick r:id="rId10"/>
              </a:rPr>
              <a:t>https://en.wikipedia.org/wiki/Responsive_web_design</a:t>
            </a:r>
            <a:endParaRPr lang="en-US" sz="825" dirty="0"/>
          </a:p>
          <a:p>
            <a:r>
              <a:rPr lang="en-US" sz="825" dirty="0"/>
              <a:t> </a:t>
            </a:r>
          </a:p>
          <a:p>
            <a:r>
              <a:rPr lang="en-US" sz="825" b="1" dirty="0" err="1"/>
              <a:t>StatCounter</a:t>
            </a:r>
            <a:r>
              <a:rPr lang="en-US" sz="825" b="1" dirty="0"/>
              <a:t> Global Stats</a:t>
            </a:r>
          </a:p>
          <a:p>
            <a:r>
              <a:rPr lang="en-US" sz="825" u="sng" dirty="0">
                <a:hlinkClick r:id="rId11"/>
              </a:rPr>
              <a:t>http://gs.statcounter.com/#desktop+mobile+tablet-comparison-US-monthly-201508-201607</a:t>
            </a:r>
            <a:endParaRPr lang="en-US" sz="825" dirty="0"/>
          </a:p>
          <a:p>
            <a:r>
              <a:rPr lang="en-US" sz="825" dirty="0"/>
              <a:t> </a:t>
            </a:r>
          </a:p>
          <a:p>
            <a:r>
              <a:rPr lang="en-US" sz="825" b="1" dirty="0"/>
              <a:t>Mobile Apps vs. Mobile Web: Do You Have to Choose?</a:t>
            </a:r>
            <a:r>
              <a:rPr lang="en-US" sz="825" dirty="0"/>
              <a:t/>
            </a:r>
            <a:br>
              <a:rPr lang="en-US" sz="825" dirty="0"/>
            </a:br>
            <a:r>
              <a:rPr lang="en-US" sz="825" dirty="0"/>
              <a:t>April 25, 2016Posted</a:t>
            </a:r>
            <a:br>
              <a:rPr lang="en-US" sz="825" dirty="0"/>
            </a:br>
            <a:r>
              <a:rPr lang="en-US" sz="825" u="sng" dirty="0">
                <a:hlinkClick r:id="rId12"/>
              </a:rPr>
              <a:t>Ajay Kapur</a:t>
            </a:r>
            <a:endParaRPr lang="en-US" sz="825" dirty="0"/>
          </a:p>
          <a:p>
            <a:r>
              <a:rPr lang="en-US" sz="825" u="sng" dirty="0">
                <a:hlinkClick r:id="rId13"/>
              </a:rPr>
              <a:t>http://www.business.com/mobile-marketing/mobile-apps-vs-mobile-web-do-you-have-to-choose/</a:t>
            </a:r>
            <a:endParaRPr lang="en-US" sz="825" dirty="0"/>
          </a:p>
          <a:p>
            <a:r>
              <a:rPr lang="en-US" sz="825" dirty="0"/>
              <a:t> </a:t>
            </a:r>
          </a:p>
          <a:p>
            <a:r>
              <a:rPr lang="en-US" sz="825" b="1" dirty="0"/>
              <a:t>What is </a:t>
            </a:r>
            <a:r>
              <a:rPr lang="en-US" sz="825" b="1" dirty="0" err="1"/>
              <a:t>Mobilegwddon</a:t>
            </a:r>
            <a:r>
              <a:rPr lang="en-US" sz="825" b="1" dirty="0"/>
              <a:t> and the Google Mobile Friendly Update</a:t>
            </a:r>
          </a:p>
          <a:p>
            <a:r>
              <a:rPr lang="en-US" sz="825" u="sng" dirty="0">
                <a:hlinkClick r:id="rId14"/>
              </a:rPr>
              <a:t>http://searchengineland.com/library/google/google-mobile-friendly-upd</a:t>
            </a:r>
            <a:endParaRPr lang="en-US" sz="825" dirty="0"/>
          </a:p>
          <a:p>
            <a:r>
              <a:rPr lang="en-US" sz="825" dirty="0"/>
              <a:t> </a:t>
            </a:r>
          </a:p>
          <a:p>
            <a:pPr fontAlgn="base"/>
            <a:r>
              <a:rPr lang="en-US" sz="825" b="1" dirty="0"/>
              <a:t>Visitor-first, mobile-first: Designing a visitor-centric mobile experience</a:t>
            </a:r>
          </a:p>
          <a:p>
            <a:pPr fontAlgn="base"/>
            <a:r>
              <a:rPr lang="en-US" sz="825" u="sng" dirty="0">
                <a:hlinkClick r:id="rId15"/>
              </a:rPr>
              <a:t>Marty Spellerberg</a:t>
            </a:r>
            <a:r>
              <a:rPr lang="en-US" sz="825" dirty="0"/>
              <a:t>, </a:t>
            </a:r>
            <a:r>
              <a:rPr lang="en-US" sz="825" dirty="0" err="1"/>
              <a:t>Spellerberg</a:t>
            </a:r>
            <a:r>
              <a:rPr lang="en-US" sz="825" dirty="0"/>
              <a:t> Associates, USA, </a:t>
            </a:r>
            <a:r>
              <a:rPr lang="en-US" sz="825" u="sng" dirty="0">
                <a:hlinkClick r:id="rId16"/>
              </a:rPr>
              <a:t>Elise Granata</a:t>
            </a:r>
            <a:r>
              <a:rPr lang="en-US" sz="825" dirty="0"/>
              <a:t>, Santa Cruz Museum of Art &amp; History, USA, </a:t>
            </a:r>
            <a:r>
              <a:rPr lang="en-US" sz="825" u="sng" dirty="0">
                <a:hlinkClick r:id="rId17"/>
              </a:rPr>
              <a:t>Sarah Wambold</a:t>
            </a:r>
            <a:r>
              <a:rPr lang="en-US" sz="825" dirty="0"/>
              <a:t>, </a:t>
            </a:r>
            <a:r>
              <a:rPr lang="en-US" sz="825" dirty="0" err="1"/>
              <a:t>Clyfford</a:t>
            </a:r>
            <a:r>
              <a:rPr lang="en-US" sz="825" dirty="0"/>
              <a:t> Still Museum, USA</a:t>
            </a:r>
          </a:p>
          <a:p>
            <a:r>
              <a:rPr lang="en-US" sz="825" u="sng" dirty="0">
                <a:hlinkClick r:id="rId18"/>
              </a:rPr>
              <a:t>http://mw2016.museumsandtheweb.com/paper/visitor-first-mobile-first-designing-a-visitor-centric-mobile-experience/</a:t>
            </a:r>
            <a:r>
              <a:rPr lang="en-US" sz="825" dirty="0"/>
              <a:t> </a:t>
            </a:r>
          </a:p>
        </p:txBody>
      </p:sp>
    </p:spTree>
    <p:extLst>
      <p:ext uri="{BB962C8B-B14F-4D97-AF65-F5344CB8AC3E}">
        <p14:creationId xmlns:p14="http://schemas.microsoft.com/office/powerpoint/2010/main" val="122321352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
            <a:ext cx="9144000" cy="1219200"/>
          </a:xfrm>
          <a:prstGeom prst="rect">
            <a:avLst/>
          </a:prstGeom>
        </p:spPr>
      </p:pic>
      <p:sp>
        <p:nvSpPr>
          <p:cNvPr id="6" name="Rectangle 5"/>
          <p:cNvSpPr/>
          <p:nvPr/>
        </p:nvSpPr>
        <p:spPr>
          <a:xfrm>
            <a:off x="1609840" y="975540"/>
            <a:ext cx="5924321" cy="253916"/>
          </a:xfrm>
          <a:prstGeom prst="rect">
            <a:avLst/>
          </a:prstGeom>
        </p:spPr>
        <p:txBody>
          <a:bodyPr wrap="square">
            <a:spAutoFit/>
          </a:bodyPr>
          <a:lstStyle/>
          <a:p>
            <a:pPr algn="ctr"/>
            <a:r>
              <a:rPr lang="en-US" sz="1050" b="1" dirty="0">
                <a:solidFill>
                  <a:srgbClr val="1E1E1E"/>
                </a:solidFill>
                <a:latin typeface="tablet-gothic-semi-condensed" charset="0"/>
              </a:rPr>
              <a:t>MUSE </a:t>
            </a:r>
            <a:r>
              <a:rPr lang="en-US" sz="1050" b="1">
                <a:solidFill>
                  <a:srgbClr val="1E1E1E"/>
                </a:solidFill>
                <a:latin typeface="tablet-gothic-semi-condensed" charset="0"/>
              </a:rPr>
              <a:t>E-133 |  Performing </a:t>
            </a:r>
            <a:r>
              <a:rPr lang="en-US" sz="1050" b="1" dirty="0">
                <a:solidFill>
                  <a:srgbClr val="1E1E1E"/>
                </a:solidFill>
                <a:latin typeface="tablet-gothic-semi-condensed" charset="0"/>
              </a:rPr>
              <a:t>the Digital Museum</a:t>
            </a:r>
          </a:p>
        </p:txBody>
      </p:sp>
      <p:sp>
        <p:nvSpPr>
          <p:cNvPr id="2" name="TextBox 1"/>
          <p:cNvSpPr txBox="1"/>
          <p:nvPr/>
        </p:nvSpPr>
        <p:spPr>
          <a:xfrm>
            <a:off x="3876497" y="3032700"/>
            <a:ext cx="1159292" cy="254365"/>
          </a:xfrm>
          <a:prstGeom prst="rect">
            <a:avLst/>
          </a:prstGeom>
          <a:noFill/>
        </p:spPr>
        <p:txBody>
          <a:bodyPr wrap="none" rtlCol="0">
            <a:spAutoFit/>
          </a:bodyPr>
          <a:lstStyle/>
          <a:p>
            <a:r>
              <a:rPr lang="en-US" sz="1053" dirty="0" err="1"/>
              <a:t>shazan@imj.org.il</a:t>
            </a:r>
            <a:endParaRPr lang="en-US" sz="1053" dirty="0"/>
          </a:p>
        </p:txBody>
      </p:sp>
      <p:sp>
        <p:nvSpPr>
          <p:cNvPr id="3" name="TextBox 2"/>
          <p:cNvSpPr txBox="1"/>
          <p:nvPr/>
        </p:nvSpPr>
        <p:spPr>
          <a:xfrm>
            <a:off x="3884385" y="3403997"/>
            <a:ext cx="1148071" cy="254365"/>
          </a:xfrm>
          <a:prstGeom prst="rect">
            <a:avLst/>
          </a:prstGeom>
          <a:noFill/>
        </p:spPr>
        <p:txBody>
          <a:bodyPr wrap="none" rtlCol="0">
            <a:spAutoFit/>
          </a:bodyPr>
          <a:lstStyle/>
          <a:p>
            <a:r>
              <a:rPr lang="en-US" sz="1053"/>
              <a:t>Skype – shazan22</a:t>
            </a:r>
          </a:p>
        </p:txBody>
      </p:sp>
      <p:sp>
        <p:nvSpPr>
          <p:cNvPr id="5" name="TextBox 4"/>
          <p:cNvSpPr txBox="1"/>
          <p:nvPr/>
        </p:nvSpPr>
        <p:spPr>
          <a:xfrm>
            <a:off x="2688264" y="3775294"/>
            <a:ext cx="3012363" cy="254365"/>
          </a:xfrm>
          <a:prstGeom prst="rect">
            <a:avLst/>
          </a:prstGeom>
          <a:noFill/>
        </p:spPr>
        <p:txBody>
          <a:bodyPr wrap="none" rtlCol="0">
            <a:spAutoFit/>
          </a:bodyPr>
          <a:lstStyle/>
          <a:p>
            <a:r>
              <a:rPr lang="en-US" sz="1053"/>
              <a:t>Jerusalem time zone – currently UTC/GMT +2 hours</a:t>
            </a:r>
          </a:p>
        </p:txBody>
      </p:sp>
      <p:sp>
        <p:nvSpPr>
          <p:cNvPr id="7" name="TextBox 6"/>
          <p:cNvSpPr txBox="1"/>
          <p:nvPr/>
        </p:nvSpPr>
        <p:spPr>
          <a:xfrm>
            <a:off x="4173333" y="2226076"/>
            <a:ext cx="696024" cy="254365"/>
          </a:xfrm>
          <a:prstGeom prst="rect">
            <a:avLst/>
          </a:prstGeom>
          <a:noFill/>
        </p:spPr>
        <p:txBody>
          <a:bodyPr wrap="none" rtlCol="0">
            <a:spAutoFit/>
          </a:bodyPr>
          <a:lstStyle/>
          <a:p>
            <a:r>
              <a:rPr lang="en-US" sz="1053" b="1" dirty="0">
                <a:solidFill>
                  <a:schemeClr val="accent1"/>
                </a:solidFill>
                <a:latin typeface="Helvetica Neue" charset="0"/>
                <a:ea typeface="Helvetica Neue" charset="0"/>
                <a:cs typeface="Helvetica Neue" charset="0"/>
              </a:rPr>
              <a:t>Contact</a:t>
            </a:r>
          </a:p>
        </p:txBody>
      </p:sp>
    </p:spTree>
    <p:extLst>
      <p:ext uri="{BB962C8B-B14F-4D97-AF65-F5344CB8AC3E}">
        <p14:creationId xmlns:p14="http://schemas.microsoft.com/office/powerpoint/2010/main" val="35066864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1" y="0"/>
            <a:ext cx="9482667" cy="5334000"/>
          </a:xfrm>
          <a:prstGeom prst="rect">
            <a:avLst/>
          </a:prstGeom>
        </p:spPr>
      </p:pic>
      <p:sp>
        <p:nvSpPr>
          <p:cNvPr id="9" name="TextBox 8"/>
          <p:cNvSpPr txBox="1"/>
          <p:nvPr/>
        </p:nvSpPr>
        <p:spPr>
          <a:xfrm>
            <a:off x="3980407" y="5405120"/>
            <a:ext cx="5163593" cy="230832"/>
          </a:xfrm>
          <a:prstGeom prst="rect">
            <a:avLst/>
          </a:prstGeom>
          <a:noFill/>
        </p:spPr>
        <p:txBody>
          <a:bodyPr wrap="none" rtlCol="0">
            <a:spAutoFit/>
          </a:bodyPr>
          <a:lstStyle/>
          <a:p>
            <a:r>
              <a:rPr lang="en-US" sz="900" dirty="0"/>
              <a:t>By Victor </a:t>
            </a:r>
            <a:r>
              <a:rPr lang="en-US" sz="900" dirty="0" err="1"/>
              <a:t>Grigas</a:t>
            </a:r>
            <a:r>
              <a:rPr lang="en-US" sz="900" dirty="0"/>
              <a:t> - Own work, CC BY-SA 4.0, https://</a:t>
            </a:r>
            <a:r>
              <a:rPr lang="en-US" sz="900" dirty="0" err="1"/>
              <a:t>commons.wikimedia.org</a:t>
            </a:r>
            <a:r>
              <a:rPr lang="en-US" sz="900" dirty="0"/>
              <a:t>/w/</a:t>
            </a:r>
            <a:r>
              <a:rPr lang="en-US" sz="900" dirty="0" err="1"/>
              <a:t>index.php?curid</a:t>
            </a:r>
            <a:r>
              <a:rPr lang="en-US" sz="900" dirty="0"/>
              <a:t>=40250423</a:t>
            </a:r>
          </a:p>
        </p:txBody>
      </p:sp>
    </p:spTree>
    <p:extLst>
      <p:ext uri="{BB962C8B-B14F-4D97-AF65-F5344CB8AC3E}">
        <p14:creationId xmlns:p14="http://schemas.microsoft.com/office/powerpoint/2010/main" val="16940600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açade of the Rijksmuseum as seen from the Museum Squar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7658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4398</TotalTime>
  <Words>496</Words>
  <Application>Microsoft Macintosh PowerPoint</Application>
  <PresentationFormat>On-screen Show (16:10)</PresentationFormat>
  <Paragraphs>172</Paragraphs>
  <Slides>84</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84</vt:i4>
      </vt:variant>
    </vt:vector>
  </HeadingPairs>
  <TitlesOfParts>
    <vt:vector size="95" baseType="lpstr">
      <vt:lpstr>Calibri</vt:lpstr>
      <vt:lpstr>Calibri Light</vt:lpstr>
      <vt:lpstr>Consolas</vt:lpstr>
      <vt:lpstr>Helvetica Neue</vt:lpstr>
      <vt:lpstr>Linux Libertine</vt:lpstr>
      <vt:lpstr>Lucida Grande</vt:lpstr>
      <vt:lpstr>tablet-gothic</vt:lpstr>
      <vt:lpstr>tablet-gothic-semi-condensed</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Hazan</dc:creator>
  <cp:lastModifiedBy>Susan Hazan</cp:lastModifiedBy>
  <cp:revision>405</cp:revision>
  <dcterms:created xsi:type="dcterms:W3CDTF">2016-08-11T07:18:37Z</dcterms:created>
  <dcterms:modified xsi:type="dcterms:W3CDTF">2016-09-11T05:58:25Z</dcterms:modified>
</cp:coreProperties>
</file>