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83" r:id="rId3"/>
    <p:sldId id="280" r:id="rId4"/>
    <p:sldId id="281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2" r:id="rId20"/>
    <p:sldId id="278" r:id="rId21"/>
    <p:sldId id="273" r:id="rId22"/>
    <p:sldId id="274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-77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479785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30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33293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MA - Unlearn...</a:t>
            </a:r>
          </a:p>
        </p:txBody>
      </p:sp>
    </p:spTree>
    <p:extLst>
      <p:ext uri="{BB962C8B-B14F-4D97-AF65-F5344CB8AC3E}">
        <p14:creationId xmlns:p14="http://schemas.microsoft.com/office/powerpoint/2010/main" val="1799145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1524800" y="672605"/>
            <a:ext cx="1081625" cy="1124949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" name="Shape 13"/>
          <p:cNvSpPr/>
          <p:nvPr/>
        </p:nvSpPr>
        <p:spPr>
          <a:xfrm rot="10800000">
            <a:off x="6537562" y="33429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miter/>
            <a:headEnd type="none" w="med" len="med"/>
            <a:tailEnd type="none" w="med" len="med"/>
          </a:ln>
        </p:spPr>
      </p:sp>
      <p:cxnSp>
        <p:nvCxnSpPr>
          <p:cNvPr id="14" name="Shape 14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000"/>
            </a:lvl1pPr>
            <a:lvl2pPr lvl="1" algn="ctr">
              <a:spcBef>
                <a:spcPts val="0"/>
              </a:spcBef>
              <a:buSzPct val="100000"/>
              <a:defRPr sz="4000"/>
            </a:lvl2pPr>
            <a:lvl3pPr lvl="2" algn="ctr">
              <a:spcBef>
                <a:spcPts val="0"/>
              </a:spcBef>
              <a:buSzPct val="100000"/>
              <a:defRPr sz="4000"/>
            </a:lvl3pPr>
            <a:lvl4pPr lvl="3" algn="ctr">
              <a:spcBef>
                <a:spcPts val="0"/>
              </a:spcBef>
              <a:buSzPct val="100000"/>
              <a:defRPr sz="4000"/>
            </a:lvl4pPr>
            <a:lvl5pPr lvl="4" algn="ctr">
              <a:spcBef>
                <a:spcPts val="0"/>
              </a:spcBef>
              <a:buSzPct val="100000"/>
              <a:defRPr sz="4000"/>
            </a:lvl5pPr>
            <a:lvl6pPr lvl="5" algn="ctr">
              <a:spcBef>
                <a:spcPts val="0"/>
              </a:spcBef>
              <a:buSzPct val="100000"/>
              <a:defRPr sz="4000"/>
            </a:lvl6pPr>
            <a:lvl7pPr lvl="6" algn="ctr">
              <a:spcBef>
                <a:spcPts val="0"/>
              </a:spcBef>
              <a:buSzPct val="100000"/>
              <a:defRPr sz="4000"/>
            </a:lvl7pPr>
            <a:lvl8pPr lvl="7" algn="ctr">
              <a:spcBef>
                <a:spcPts val="0"/>
              </a:spcBef>
              <a:buSzPct val="100000"/>
              <a:defRPr sz="4000"/>
            </a:lvl8pPr>
            <a:lvl9pPr lvl="8" algn="ctr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Roboto Slab"/>
              <a:buNone/>
              <a:defRPr sz="2400">
                <a:solidFill>
                  <a:srgbClr val="CC0000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rgbClr val="CC0000"/>
              </a:buClr>
              <a:buSzPct val="100000"/>
              <a:defRPr sz="13000">
                <a:solidFill>
                  <a:srgbClr val="CC0000"/>
                </a:solidFill>
              </a:defRPr>
            </a:lvl1pPr>
            <a:lvl2pPr lvl="1" algn="ctr">
              <a:spcBef>
                <a:spcPts val="0"/>
              </a:spcBef>
              <a:buClr>
                <a:srgbClr val="CC0000"/>
              </a:buClr>
              <a:buSzPct val="100000"/>
              <a:defRPr sz="13000">
                <a:solidFill>
                  <a:srgbClr val="CC0000"/>
                </a:solidFill>
              </a:defRPr>
            </a:lvl2pPr>
            <a:lvl3pPr lvl="2" algn="ctr">
              <a:spcBef>
                <a:spcPts val="0"/>
              </a:spcBef>
              <a:buClr>
                <a:srgbClr val="CC0000"/>
              </a:buClr>
              <a:buSzPct val="100000"/>
              <a:defRPr sz="13000">
                <a:solidFill>
                  <a:srgbClr val="CC0000"/>
                </a:solidFill>
              </a:defRPr>
            </a:lvl3pPr>
            <a:lvl4pPr lvl="3" algn="ctr">
              <a:spcBef>
                <a:spcPts val="0"/>
              </a:spcBef>
              <a:buClr>
                <a:srgbClr val="CC0000"/>
              </a:buClr>
              <a:buSzPct val="100000"/>
              <a:defRPr sz="13000">
                <a:solidFill>
                  <a:srgbClr val="CC0000"/>
                </a:solidFill>
              </a:defRPr>
            </a:lvl4pPr>
            <a:lvl5pPr lvl="4" algn="ctr">
              <a:spcBef>
                <a:spcPts val="0"/>
              </a:spcBef>
              <a:buClr>
                <a:srgbClr val="CC0000"/>
              </a:buClr>
              <a:buSzPct val="100000"/>
              <a:defRPr sz="13000">
                <a:solidFill>
                  <a:srgbClr val="CC0000"/>
                </a:solidFill>
              </a:defRPr>
            </a:lvl5pPr>
            <a:lvl6pPr lvl="5" algn="ctr">
              <a:spcBef>
                <a:spcPts val="0"/>
              </a:spcBef>
              <a:buClr>
                <a:srgbClr val="CC0000"/>
              </a:buClr>
              <a:buSzPct val="100000"/>
              <a:defRPr sz="13000">
                <a:solidFill>
                  <a:srgbClr val="CC0000"/>
                </a:solidFill>
              </a:defRPr>
            </a:lvl6pPr>
            <a:lvl7pPr lvl="6" algn="ctr">
              <a:spcBef>
                <a:spcPts val="0"/>
              </a:spcBef>
              <a:buClr>
                <a:srgbClr val="CC0000"/>
              </a:buClr>
              <a:buSzPct val="100000"/>
              <a:defRPr sz="13000">
                <a:solidFill>
                  <a:srgbClr val="CC0000"/>
                </a:solidFill>
              </a:defRPr>
            </a:lvl7pPr>
            <a:lvl8pPr lvl="7" algn="ctr">
              <a:spcBef>
                <a:spcPts val="0"/>
              </a:spcBef>
              <a:buClr>
                <a:srgbClr val="CC0000"/>
              </a:buClr>
              <a:buSzPct val="100000"/>
              <a:defRPr sz="13000">
                <a:solidFill>
                  <a:srgbClr val="CC0000"/>
                </a:solidFill>
              </a:defRPr>
            </a:lvl8pPr>
            <a:lvl9pPr lvl="8" algn="ctr">
              <a:spcBef>
                <a:spcPts val="0"/>
              </a:spcBef>
              <a:buClr>
                <a:srgbClr val="CC0000"/>
              </a:buClr>
              <a:buSzPct val="100000"/>
              <a:defRPr sz="13000">
                <a:solidFill>
                  <a:srgbClr val="CC0000"/>
                </a:solidFill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hape 19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hape 23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hape 28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hape 37"/>
          <p:cNvCxnSpPr/>
          <p:nvPr/>
        </p:nvCxnSpPr>
        <p:spPr>
          <a:xfrm>
            <a:off x="489218" y="1412276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cxnSp>
        <p:nvCxnSpPr>
          <p:cNvPr id="46" name="Shape 46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None/>
              <a:defRPr sz="2100">
                <a:solidFill>
                  <a:srgbClr val="CC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buFont typeface="Roboto Slab"/>
              <a:buNone/>
              <a:defRPr sz="3000"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  <a:buFont typeface="Roboto"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Roboto"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Roboto"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Roboto"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Roboto"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Roboto"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Roboto"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Roboto"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Roboto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" name="Shape 9" descr="ncstate-coed-2x1-t-h-2cl-cmyk [Converted].png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272150" y="4939325"/>
            <a:ext cx="1801175" cy="14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" descr="FI_black&amp;red med.png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7224" y="4747124"/>
            <a:ext cx="1558425" cy="30969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0B7fZGrq6HNgjWmhIN1I5Uk1vbTg/view?usp=sharing" TargetMode="External"/><Relationship Id="rId4" Type="http://schemas.openxmlformats.org/officeDocument/2006/relationships/hyperlink" Target="http://youtube.com/v/BU0mRYfURPM" TargetMode="External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jlFRTuheZyg" TargetMode="External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N7MfbCWHRto" TargetMode="External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Micro-credentials in Action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Friday Institute’s Approach</a:t>
            </a:r>
          </a:p>
          <a:p>
            <a:pPr lvl="0">
              <a:spcBef>
                <a:spcPts val="0"/>
              </a:spcBef>
              <a:buNone/>
            </a:pPr>
            <a:endParaRPr sz="1400" dirty="0"/>
          </a:p>
          <a:p>
            <a:pPr lvl="0">
              <a:spcBef>
                <a:spcPts val="0"/>
              </a:spcBef>
              <a:buNone/>
            </a:pPr>
            <a:r>
              <a:rPr lang="en"/>
              <a:t>Mary Ann Wolf, PhD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Sample 1: Fair Sharing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/>
              <a:t>In my student interview, </a:t>
            </a:r>
            <a:r>
              <a:rPr lang="en" sz="1600" b="1"/>
              <a:t>my student struggled to identify how the number of equal pieces that the object was divided into related to the name of the fraction</a:t>
            </a:r>
            <a:r>
              <a:rPr lang="en" sz="1600"/>
              <a:t>.  The student interview influenced the lesson because if I had not done the interview, I would not have known that this misconception existed and would not have emphasized the role the denominator and numerator played in the creation of a fraction.  </a:t>
            </a:r>
          </a:p>
          <a:p>
            <a:pPr lvl="0">
              <a:spcBef>
                <a:spcPts val="0"/>
              </a:spcBef>
              <a:buNone/>
            </a:pPr>
            <a:r>
              <a:rPr lang="en" sz="1600"/>
              <a:t>I would also like to note that my district did a pre-test for this skill and the students that I interviewed had all answered the question about numerator and denominator correctly.  I think that the interview was a much better judge of mastery and I plan to use this more often.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4294967295"/>
          </p:nvPr>
        </p:nvSpPr>
        <p:spPr>
          <a:xfrm>
            <a:off x="311700" y="4053125"/>
            <a:ext cx="8520600" cy="49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u="sng">
                <a:solidFill>
                  <a:srgbClr val="980000"/>
                </a:solidFill>
                <a:hlinkClick r:id="rId3"/>
              </a:rPr>
              <a:t>Full lesson plan available here</a:t>
            </a:r>
          </a:p>
        </p:txBody>
      </p:sp>
      <p:sp>
        <p:nvSpPr>
          <p:cNvPr id="110" name="Shape 110" descr="Student divides her paper equally but has some difficulty explaining it" title="Student with misconception">
            <a:hlinkClick r:id="rId4"/>
          </p:cNvPr>
          <p:cNvSpPr/>
          <p:nvPr/>
        </p:nvSpPr>
        <p:spPr>
          <a:xfrm>
            <a:off x="2286000" y="400050"/>
            <a:ext cx="4572000" cy="3429000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 title="Simplified fraction">
            <a:hlinkClick r:id="rId3"/>
          </p:cNvPr>
          <p:cNvSpPr/>
          <p:nvPr/>
        </p:nvSpPr>
        <p:spPr>
          <a:xfrm>
            <a:off x="2286000" y="628650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Sample 2: Learning Differences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submission is part of the Executive Function stack which is comprised of 5 micro-credentials: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Demonstrate Understanding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Partner With Students 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Create a Learner Profile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Try it Tomorrow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Connect with Others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Sample 2: Learning Differences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311700" y="1322525"/>
            <a:ext cx="8520600" cy="307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/>
              <a:t>“The student I chose is in the </a:t>
            </a:r>
            <a:r>
              <a:rPr lang="en" sz="1600" b="1"/>
              <a:t>fifth grade and has difficulty with impulse control</a:t>
            </a:r>
            <a:r>
              <a:rPr lang="en" sz="1600"/>
              <a:t>. He is very intelligent and thrives on lists and learning new things; however, his impulse control can get in the way of achieving his goals. Also, fifth grade is a crucial age to work with to help students prepare for middle school. I am working with him using a curriculum called Hunter and His Amazing Remote Control. Each session focuses on a different button on the remote control and each button represents an executive function to work on .  For example, the Fast Forward button helps with self-monitoring and looking ahead. [...] The Play button is the heart of student agency allowing them to be in control… To further teach the menu button (emotional control), </a:t>
            </a:r>
            <a:r>
              <a:rPr lang="en" sz="1600" b="1"/>
              <a:t>we did an activity where the student tried to guess the feeling on each page based on facial expressions and then write about times when he felt those feelings.”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“In using the curriculum to build executive function, the most commonly used strategy that I incorporate is </a:t>
            </a:r>
            <a:r>
              <a:rPr lang="en" b="1"/>
              <a:t>role play</a:t>
            </a:r>
            <a:r>
              <a:rPr lang="en"/>
              <a:t>. This allows my student to practice the skills in a therapeutic environment where he feels safe, heard, and understood. The student practiced asking questions on a difficult assignment like he would in class. To practice emotional control, I would antagonize him like a fellow student might do in his class, and my student would practice standing up for himself in a calm assertive way. [...]”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Sample 3: Learning Differences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5950" y="590550"/>
            <a:ext cx="5172075" cy="39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7225" y="538125"/>
            <a:ext cx="5355150" cy="4067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Micro-Credentials in States &amp; Districts</a:t>
            </a:r>
            <a:endParaRPr lang="en" dirty="0"/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311700" y="1353832"/>
            <a:ext cx="8520600" cy="3104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buChar char="●"/>
            </a:pPr>
            <a:r>
              <a:rPr lang="en" dirty="0" smtClean="0"/>
              <a:t>North Carolina: </a:t>
            </a:r>
            <a:r>
              <a:rPr lang="en" dirty="0"/>
              <a:t>Micro-credentialing and State Policy Working </a:t>
            </a:r>
            <a:r>
              <a:rPr lang="en" dirty="0" smtClean="0"/>
              <a:t>Group, CEU Equivalencies</a:t>
            </a:r>
          </a:p>
          <a:p>
            <a:pPr marL="457200" lvl="0" indent="-228600">
              <a:buChar char="●"/>
            </a:pPr>
            <a:r>
              <a:rPr lang="en" dirty="0" smtClean="0"/>
              <a:t>Arkansas: Teacher Inducation Focus</a:t>
            </a:r>
          </a:p>
          <a:p>
            <a:pPr marL="457200" lvl="0" indent="-228600">
              <a:buChar char="●"/>
            </a:pPr>
            <a:r>
              <a:rPr lang="en" dirty="0" smtClean="0"/>
              <a:t>Washington: Growth Mindset</a:t>
            </a:r>
          </a:p>
          <a:p>
            <a:pPr marL="457200" lvl="0" indent="-228600">
              <a:buChar char="●"/>
            </a:pPr>
            <a:r>
              <a:rPr lang="en" dirty="0" smtClean="0"/>
              <a:t>Surry County and New Hanover County, NC: Focus on Digital Learning</a:t>
            </a:r>
            <a:endParaRPr lang="en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Micro-Credentials </a:t>
            </a:r>
            <a:r>
              <a:rPr lang="en" dirty="0" smtClean="0"/>
              <a:t>for Pre-Service</a:t>
            </a:r>
            <a:endParaRPr lang="en" dirty="0"/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>
              <a:spcBef>
                <a:spcPts val="0"/>
              </a:spcBef>
              <a:buSzPct val="100000"/>
            </a:pPr>
            <a:r>
              <a:rPr lang="en" sz="2400"/>
              <a:t>Brigham Young University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Penn State University</a:t>
            </a:r>
          </a:p>
          <a:p>
            <a:pPr marL="457200" lvl="0" indent="-381000">
              <a:spcBef>
                <a:spcPts val="0"/>
              </a:spcBef>
              <a:buSzPct val="100000"/>
            </a:pPr>
            <a:r>
              <a:rPr lang="en" sz="2400"/>
              <a:t>Digital Promise (pre-service and in-service)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Professional Learning Is: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238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Intensive, ongoing, job-embedded, &amp; connected.</a:t>
            </a:r>
          </a:p>
          <a:p>
            <a:pPr marL="3238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Focused on student learning.</a:t>
            </a:r>
          </a:p>
          <a:p>
            <a:pPr marL="3238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Focused on teaching specific curriculum content.</a:t>
            </a:r>
          </a:p>
          <a:p>
            <a:pPr marL="3238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Aligned with school improvement priorities &amp; goals.</a:t>
            </a:r>
          </a:p>
          <a:p>
            <a:pPr marL="3238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Focused on building strong working relationships among teachers.							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8100" algn="ctr">
              <a:spcAft>
                <a:spcPts val="900"/>
              </a:spcAft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Darling-Hammond, Learning Forward, 2009)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767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Shape 136"/>
          <p:cNvGrpSpPr/>
          <p:nvPr/>
        </p:nvGrpSpPr>
        <p:grpSpPr>
          <a:xfrm>
            <a:off x="1556090" y="252805"/>
            <a:ext cx="6048818" cy="4735896"/>
            <a:chOff x="1177358" y="1287284"/>
            <a:chExt cx="6941295" cy="4910590"/>
          </a:xfrm>
        </p:grpSpPr>
        <p:grpSp>
          <p:nvGrpSpPr>
            <p:cNvPr id="137" name="Shape 137"/>
            <p:cNvGrpSpPr/>
            <p:nvPr/>
          </p:nvGrpSpPr>
          <p:grpSpPr>
            <a:xfrm>
              <a:off x="1212566" y="1405213"/>
              <a:ext cx="6431581" cy="3926045"/>
              <a:chOff x="845150" y="1103175"/>
              <a:chExt cx="7557675" cy="4613450"/>
            </a:xfrm>
          </p:grpSpPr>
          <p:sp>
            <p:nvSpPr>
              <p:cNvPr id="138" name="Shape 138"/>
              <p:cNvSpPr/>
              <p:nvPr/>
            </p:nvSpPr>
            <p:spPr>
              <a:xfrm>
                <a:off x="845150" y="5458225"/>
                <a:ext cx="727800" cy="258300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endParaRPr sz="1050" dirty="0">
                  <a:solidFill>
                    <a:srgbClr val="151515"/>
                  </a:solidFill>
                </a:endParaRPr>
              </a:p>
            </p:txBody>
          </p:sp>
          <p:sp>
            <p:nvSpPr>
              <p:cNvPr id="139" name="Shape 139"/>
              <p:cNvSpPr/>
              <p:nvPr/>
            </p:nvSpPr>
            <p:spPr>
              <a:xfrm>
                <a:off x="1759550" y="5458225"/>
                <a:ext cx="727800" cy="258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endParaRPr sz="105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40" name="Shape 140"/>
              <p:cNvSpPr/>
              <p:nvPr/>
            </p:nvSpPr>
            <p:spPr>
              <a:xfrm>
                <a:off x="2816961" y="4959245"/>
                <a:ext cx="727800" cy="757200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endParaRPr sz="1050" dirty="0">
                  <a:solidFill>
                    <a:srgbClr val="151515"/>
                  </a:solidFill>
                </a:endParaRPr>
              </a:p>
            </p:txBody>
          </p:sp>
          <p:sp>
            <p:nvSpPr>
              <p:cNvPr id="141" name="Shape 141"/>
              <p:cNvSpPr/>
              <p:nvPr/>
            </p:nvSpPr>
            <p:spPr>
              <a:xfrm>
                <a:off x="3731375" y="5458225"/>
                <a:ext cx="727800" cy="258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endParaRPr sz="105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42" name="Shape 142"/>
              <p:cNvSpPr/>
              <p:nvPr/>
            </p:nvSpPr>
            <p:spPr>
              <a:xfrm>
                <a:off x="4800500" y="1725520"/>
                <a:ext cx="727800" cy="3990900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endParaRPr sz="1050" dirty="0">
                  <a:solidFill>
                    <a:srgbClr val="151515"/>
                  </a:solidFill>
                </a:endParaRPr>
              </a:p>
            </p:txBody>
          </p:sp>
          <p:sp>
            <p:nvSpPr>
              <p:cNvPr id="143" name="Shape 143"/>
              <p:cNvSpPr/>
              <p:nvPr/>
            </p:nvSpPr>
            <p:spPr>
              <a:xfrm>
                <a:off x="6784050" y="1479000"/>
                <a:ext cx="727800" cy="4237500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endParaRPr sz="1050" dirty="0">
                  <a:solidFill>
                    <a:srgbClr val="151515"/>
                  </a:solidFill>
                </a:endParaRPr>
              </a:p>
            </p:txBody>
          </p:sp>
          <p:sp>
            <p:nvSpPr>
              <p:cNvPr id="144" name="Shape 144"/>
              <p:cNvSpPr/>
              <p:nvPr/>
            </p:nvSpPr>
            <p:spPr>
              <a:xfrm>
                <a:off x="5703200" y="5211725"/>
                <a:ext cx="727800" cy="5049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endParaRPr sz="105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45" name="Shape 145"/>
              <p:cNvSpPr/>
              <p:nvPr/>
            </p:nvSpPr>
            <p:spPr>
              <a:xfrm>
                <a:off x="7675025" y="1725725"/>
                <a:ext cx="727800" cy="39909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endParaRPr sz="105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46" name="Shape 146"/>
              <p:cNvSpPr/>
              <p:nvPr/>
            </p:nvSpPr>
            <p:spPr>
              <a:xfrm>
                <a:off x="845150" y="1103175"/>
                <a:ext cx="727800" cy="258300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endParaRPr sz="1050" dirty="0">
                  <a:solidFill>
                    <a:srgbClr val="151515"/>
                  </a:solidFill>
                </a:endParaRPr>
              </a:p>
            </p:txBody>
          </p:sp>
          <p:sp>
            <p:nvSpPr>
              <p:cNvPr id="147" name="Shape 147"/>
              <p:cNvSpPr/>
              <p:nvPr/>
            </p:nvSpPr>
            <p:spPr>
              <a:xfrm>
                <a:off x="845150" y="1479000"/>
                <a:ext cx="727800" cy="258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endParaRPr sz="105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48" name="Shape 148"/>
            <p:cNvSpPr txBox="1"/>
            <p:nvPr/>
          </p:nvSpPr>
          <p:spPr>
            <a:xfrm>
              <a:off x="1819948" y="1315051"/>
              <a:ext cx="1701900" cy="316800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t" anchorCtr="0">
              <a:noAutofit/>
            </a:bodyPr>
            <a:lstStyle/>
            <a:p>
              <a:r>
                <a:rPr lang="en-US" sz="1050" b="1" dirty="0">
                  <a:solidFill>
                    <a:srgbClr val="C00000"/>
                  </a:solidFill>
                  <a:latin typeface="Roboto"/>
                  <a:ea typeface="Roboto"/>
                  <a:cs typeface="Roboto"/>
                  <a:sym typeface="Roboto"/>
                </a:rPr>
                <a:t>Personal Mastery</a:t>
              </a:r>
            </a:p>
          </p:txBody>
        </p:sp>
        <p:sp>
          <p:nvSpPr>
            <p:cNvPr id="149" name="Shape 149"/>
            <p:cNvSpPr txBox="1"/>
            <p:nvPr/>
          </p:nvSpPr>
          <p:spPr>
            <a:xfrm>
              <a:off x="1819948" y="1661038"/>
              <a:ext cx="2177399" cy="316800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t" anchorCtr="0">
              <a:noAutofit/>
            </a:bodyPr>
            <a:lstStyle/>
            <a:p>
              <a:r>
                <a:rPr lang="en-US" sz="1050" b="1" dirty="0">
                  <a:solidFill>
                    <a:srgbClr val="C00000"/>
                  </a:solidFill>
                  <a:latin typeface="Roboto"/>
                  <a:ea typeface="Roboto"/>
                  <a:cs typeface="Roboto"/>
                  <a:sym typeface="Roboto"/>
                </a:rPr>
                <a:t>Skills into Classrooms</a:t>
              </a:r>
            </a:p>
          </p:txBody>
        </p:sp>
        <p:sp>
          <p:nvSpPr>
            <p:cNvPr id="150" name="Shape 150"/>
            <p:cNvSpPr txBox="1"/>
            <p:nvPr/>
          </p:nvSpPr>
          <p:spPr>
            <a:xfrm>
              <a:off x="1183463" y="4673487"/>
              <a:ext cx="663300" cy="422700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t" anchorCtr="0">
              <a:noAutofit/>
            </a:bodyPr>
            <a:lstStyle/>
            <a:p>
              <a:pPr algn="ctr"/>
              <a:r>
                <a:rPr lang="en-US" sz="1500" b="1" dirty="0">
                  <a:solidFill>
                    <a:srgbClr val="C00000"/>
                  </a:solidFill>
                  <a:latin typeface="Roboto"/>
                  <a:ea typeface="Roboto"/>
                  <a:cs typeface="Roboto"/>
                  <a:sym typeface="Roboto"/>
                </a:rPr>
                <a:t>5%</a:t>
              </a:r>
            </a:p>
          </p:txBody>
        </p:sp>
        <p:sp>
          <p:nvSpPr>
            <p:cNvPr id="151" name="Shape 151"/>
            <p:cNvSpPr txBox="1"/>
            <p:nvPr/>
          </p:nvSpPr>
          <p:spPr>
            <a:xfrm>
              <a:off x="1961351" y="4673475"/>
              <a:ext cx="663300" cy="422700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t" anchorCtr="0">
              <a:noAutofit/>
            </a:bodyPr>
            <a:lstStyle/>
            <a:p>
              <a:pPr algn="ctr"/>
              <a:r>
                <a:rPr lang="en-US" sz="1500" b="1" dirty="0">
                  <a:solidFill>
                    <a:srgbClr val="C00000"/>
                  </a:solidFill>
                  <a:latin typeface="Roboto"/>
                  <a:ea typeface="Roboto"/>
                  <a:cs typeface="Roboto"/>
                  <a:sym typeface="Roboto"/>
                </a:rPr>
                <a:t>5%</a:t>
              </a:r>
            </a:p>
          </p:txBody>
        </p:sp>
        <p:sp>
          <p:nvSpPr>
            <p:cNvPr id="152" name="Shape 152"/>
            <p:cNvSpPr txBox="1"/>
            <p:nvPr/>
          </p:nvSpPr>
          <p:spPr>
            <a:xfrm>
              <a:off x="3643100" y="4673475"/>
              <a:ext cx="663300" cy="422700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t" anchorCtr="0">
              <a:noAutofit/>
            </a:bodyPr>
            <a:lstStyle/>
            <a:p>
              <a:pPr algn="ctr"/>
              <a:r>
                <a:rPr lang="en-US" sz="1500" b="1" dirty="0">
                  <a:solidFill>
                    <a:srgbClr val="C00000"/>
                  </a:solidFill>
                  <a:latin typeface="Roboto"/>
                  <a:ea typeface="Roboto"/>
                  <a:cs typeface="Roboto"/>
                  <a:sym typeface="Roboto"/>
                </a:rPr>
                <a:t>5%</a:t>
              </a:r>
            </a:p>
          </p:txBody>
        </p:sp>
        <p:sp>
          <p:nvSpPr>
            <p:cNvPr id="153" name="Shape 153"/>
            <p:cNvSpPr txBox="1"/>
            <p:nvPr/>
          </p:nvSpPr>
          <p:spPr>
            <a:xfrm>
              <a:off x="2758801" y="4251720"/>
              <a:ext cx="1085400" cy="422700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t" anchorCtr="0">
              <a:noAutofit/>
            </a:bodyPr>
            <a:lstStyle/>
            <a:p>
              <a:pPr algn="ctr"/>
              <a:r>
                <a:rPr lang="en-US" sz="1500" b="1" dirty="0">
                  <a:solidFill>
                    <a:srgbClr val="C00000"/>
                  </a:solidFill>
                  <a:latin typeface="Roboto"/>
                  <a:ea typeface="Roboto"/>
                  <a:cs typeface="Roboto"/>
                  <a:sym typeface="Roboto"/>
                </a:rPr>
                <a:t>10-20%</a:t>
              </a:r>
            </a:p>
          </p:txBody>
        </p:sp>
        <p:sp>
          <p:nvSpPr>
            <p:cNvPr id="154" name="Shape 154"/>
            <p:cNvSpPr txBox="1"/>
            <p:nvPr/>
          </p:nvSpPr>
          <p:spPr>
            <a:xfrm>
              <a:off x="4448896" y="1498085"/>
              <a:ext cx="1085400" cy="422700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t" anchorCtr="0">
              <a:noAutofit/>
            </a:bodyPr>
            <a:lstStyle/>
            <a:p>
              <a:pPr algn="ctr"/>
              <a:r>
                <a:rPr lang="en-US" sz="1500" b="1" dirty="0">
                  <a:solidFill>
                    <a:srgbClr val="C00000"/>
                  </a:solidFill>
                  <a:latin typeface="Roboto"/>
                  <a:ea typeface="Roboto"/>
                  <a:cs typeface="Roboto"/>
                  <a:sym typeface="Roboto"/>
                </a:rPr>
                <a:t>80-90%</a:t>
              </a:r>
            </a:p>
          </p:txBody>
        </p:sp>
        <p:sp>
          <p:nvSpPr>
            <p:cNvPr id="155" name="Shape 155"/>
            <p:cNvSpPr txBox="1"/>
            <p:nvPr/>
          </p:nvSpPr>
          <p:spPr>
            <a:xfrm>
              <a:off x="6901964" y="1498085"/>
              <a:ext cx="1085400" cy="422700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t" anchorCtr="0">
              <a:noAutofit/>
            </a:bodyPr>
            <a:lstStyle/>
            <a:p>
              <a:pPr algn="ctr"/>
              <a:r>
                <a:rPr lang="en-US" sz="1500" b="1" dirty="0">
                  <a:solidFill>
                    <a:srgbClr val="C00000"/>
                  </a:solidFill>
                  <a:latin typeface="Roboto"/>
                  <a:ea typeface="Roboto"/>
                  <a:cs typeface="Roboto"/>
                  <a:sym typeface="Roboto"/>
                </a:rPr>
                <a:t>80-90%</a:t>
              </a:r>
            </a:p>
          </p:txBody>
        </p:sp>
        <p:sp>
          <p:nvSpPr>
            <p:cNvPr id="156" name="Shape 156"/>
            <p:cNvSpPr txBox="1"/>
            <p:nvPr/>
          </p:nvSpPr>
          <p:spPr>
            <a:xfrm>
              <a:off x="6185937" y="1287284"/>
              <a:ext cx="769200" cy="422700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t" anchorCtr="0">
              <a:noAutofit/>
            </a:bodyPr>
            <a:lstStyle/>
            <a:p>
              <a:pPr algn="ctr"/>
              <a:r>
                <a:rPr lang="en-US" sz="1500" b="1" dirty="0">
                  <a:solidFill>
                    <a:srgbClr val="C00000"/>
                  </a:solidFill>
                  <a:latin typeface="Roboto"/>
                  <a:ea typeface="Roboto"/>
                  <a:cs typeface="Roboto"/>
                  <a:sym typeface="Roboto"/>
                </a:rPr>
                <a:t>90%</a:t>
              </a:r>
            </a:p>
          </p:txBody>
        </p:sp>
        <p:sp>
          <p:nvSpPr>
            <p:cNvPr id="157" name="Shape 157"/>
            <p:cNvSpPr txBox="1"/>
            <p:nvPr/>
          </p:nvSpPr>
          <p:spPr>
            <a:xfrm>
              <a:off x="5236080" y="4468745"/>
              <a:ext cx="932100" cy="422700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t" anchorCtr="0">
              <a:noAutofit/>
            </a:bodyPr>
            <a:lstStyle/>
            <a:p>
              <a:pPr algn="ctr"/>
              <a:r>
                <a:rPr lang="en-US" sz="1500" b="1" dirty="0">
                  <a:solidFill>
                    <a:srgbClr val="C00000"/>
                  </a:solidFill>
                  <a:latin typeface="Roboto"/>
                  <a:ea typeface="Roboto"/>
                  <a:cs typeface="Roboto"/>
                  <a:sym typeface="Roboto"/>
                </a:rPr>
                <a:t>5-10%</a:t>
              </a:r>
            </a:p>
          </p:txBody>
        </p:sp>
        <p:sp>
          <p:nvSpPr>
            <p:cNvPr id="158" name="Shape 158"/>
            <p:cNvSpPr txBox="1"/>
            <p:nvPr/>
          </p:nvSpPr>
          <p:spPr>
            <a:xfrm>
              <a:off x="1177358" y="5341367"/>
              <a:ext cx="1461299" cy="727200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t" anchorCtr="0">
              <a:noAutofit/>
            </a:bodyPr>
            <a:lstStyle/>
            <a:p>
              <a:r>
                <a:rPr lang="en-US" sz="975" b="1" dirty="0">
                  <a:solidFill>
                    <a:srgbClr val="C00000"/>
                  </a:solidFill>
                  <a:latin typeface="Roboto"/>
                  <a:ea typeface="Roboto"/>
                  <a:cs typeface="Roboto"/>
                  <a:sym typeface="Roboto"/>
                </a:rPr>
                <a:t>Research and Theory</a:t>
              </a:r>
            </a:p>
          </p:txBody>
        </p:sp>
        <p:sp>
          <p:nvSpPr>
            <p:cNvPr id="159" name="Shape 159"/>
            <p:cNvSpPr txBox="1"/>
            <p:nvPr/>
          </p:nvSpPr>
          <p:spPr>
            <a:xfrm>
              <a:off x="2854023" y="5341375"/>
              <a:ext cx="1788599" cy="856500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t" anchorCtr="0">
              <a:noAutofit/>
            </a:bodyPr>
            <a:lstStyle/>
            <a:p>
              <a:r>
                <a:rPr lang="en-US" sz="975" b="1" dirty="0">
                  <a:solidFill>
                    <a:srgbClr val="C00000"/>
                  </a:solidFill>
                  <a:latin typeface="Roboto"/>
                  <a:ea typeface="Roboto"/>
                  <a:cs typeface="Roboto"/>
                  <a:sym typeface="Roboto"/>
                </a:rPr>
                <a:t>Research, Theory, and Demonstrations</a:t>
              </a:r>
            </a:p>
          </p:txBody>
        </p:sp>
        <p:sp>
          <p:nvSpPr>
            <p:cNvPr id="160" name="Shape 160"/>
            <p:cNvSpPr txBox="1"/>
            <p:nvPr/>
          </p:nvSpPr>
          <p:spPr>
            <a:xfrm>
              <a:off x="4536760" y="5341367"/>
              <a:ext cx="1625700" cy="856500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t" anchorCtr="0">
              <a:noAutofit/>
            </a:bodyPr>
            <a:lstStyle/>
            <a:p>
              <a:r>
                <a:rPr lang="en-US" sz="975" b="1" dirty="0">
                  <a:solidFill>
                    <a:srgbClr val="C00000"/>
                  </a:solidFill>
                  <a:latin typeface="Roboto"/>
                  <a:ea typeface="Roboto"/>
                  <a:cs typeface="Roboto"/>
                  <a:sym typeface="Roboto"/>
                </a:rPr>
                <a:t>Research, Theory, Demonstrations, and Practice</a:t>
              </a:r>
            </a:p>
          </p:txBody>
        </p:sp>
        <p:sp>
          <p:nvSpPr>
            <p:cNvPr id="161" name="Shape 161"/>
            <p:cNvSpPr txBox="1"/>
            <p:nvPr/>
          </p:nvSpPr>
          <p:spPr>
            <a:xfrm>
              <a:off x="6209454" y="5341367"/>
              <a:ext cx="1909199" cy="856500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t" anchorCtr="0">
              <a:noAutofit/>
            </a:bodyPr>
            <a:lstStyle/>
            <a:p>
              <a:r>
                <a:rPr lang="en-US" sz="975" b="1" dirty="0">
                  <a:solidFill>
                    <a:srgbClr val="C00000"/>
                  </a:solidFill>
                  <a:latin typeface="Roboto"/>
                  <a:ea typeface="Roboto"/>
                  <a:cs typeface="Roboto"/>
                  <a:sym typeface="Roboto"/>
                </a:rPr>
                <a:t>Research, Theory,</a:t>
              </a:r>
            </a:p>
            <a:p>
              <a:r>
                <a:rPr lang="en-US" sz="975" b="1" dirty="0">
                  <a:solidFill>
                    <a:srgbClr val="C00000"/>
                  </a:solidFill>
                  <a:latin typeface="Roboto"/>
                  <a:ea typeface="Roboto"/>
                  <a:cs typeface="Roboto"/>
                  <a:sym typeface="Roboto"/>
                </a:rPr>
                <a:t>Demonstrations, </a:t>
              </a:r>
            </a:p>
            <a:p>
              <a:r>
                <a:rPr lang="en-US" sz="975" b="1" dirty="0">
                  <a:solidFill>
                    <a:srgbClr val="C00000"/>
                  </a:solidFill>
                  <a:latin typeface="Roboto"/>
                  <a:ea typeface="Roboto"/>
                  <a:cs typeface="Roboto"/>
                  <a:sym typeface="Roboto"/>
                </a:rPr>
                <a:t>and Practice + Coaching/Mentoring</a:t>
              </a:r>
            </a:p>
          </p:txBody>
        </p:sp>
      </p:grpSp>
      <p:sp>
        <p:nvSpPr>
          <p:cNvPr id="162" name="Shape 162"/>
          <p:cNvSpPr txBox="1"/>
          <p:nvPr/>
        </p:nvSpPr>
        <p:spPr>
          <a:xfrm>
            <a:off x="1503694" y="4680675"/>
            <a:ext cx="5436000" cy="63427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-US" sz="1050" dirty="0"/>
              <a:t>Source: Joyce &amp; Showers (1995, 2002)</a:t>
            </a:r>
          </a:p>
        </p:txBody>
      </p:sp>
    </p:spTree>
    <p:extLst>
      <p:ext uri="{BB962C8B-B14F-4D97-AF65-F5344CB8AC3E}">
        <p14:creationId xmlns:p14="http://schemas.microsoft.com/office/powerpoint/2010/main" val="3758950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/>
              <a:t>Discussion Questions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How </a:t>
            </a:r>
            <a:r>
              <a:rPr lang="en" dirty="0"/>
              <a:t>could micro-credentials support or encourage personalization </a:t>
            </a:r>
            <a:r>
              <a:rPr lang="en" dirty="0" smtClean="0"/>
              <a:t>of professional learning experiences (pre-service or in-service)?</a:t>
            </a:r>
          </a:p>
          <a:p>
            <a:pPr lvl="0">
              <a:spcBef>
                <a:spcPts val="0"/>
              </a:spcBef>
              <a:buNone/>
            </a:pPr>
            <a:r>
              <a:rPr lang="en" dirty="0" smtClean="0"/>
              <a:t>How might a school, district, state, or university utilize micro-credentials?</a:t>
            </a:r>
            <a:endParaRPr lang="en" dirty="0"/>
          </a:p>
          <a:p>
            <a:pPr lvl="0">
              <a:spcBef>
                <a:spcPts val="0"/>
              </a:spcBef>
              <a:buNone/>
            </a:pPr>
            <a:r>
              <a:rPr lang="en" dirty="0"/>
              <a:t>Questions from you!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subTitle" idx="1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Mary Ann Wolf, PhD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mawolf@ncsu.edu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 t="3395" b="1502"/>
          <a:stretch/>
        </p:blipFill>
        <p:spPr>
          <a:xfrm>
            <a:off x="1625569" y="187257"/>
            <a:ext cx="5974313" cy="42611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8101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 descr="Yeah, keep it. Undo Close. This video is unavailable. You need Adobe Flash  Player to watch ..." title="Jack Uldrich: The Future Requires Unlearning - YouTube">
            <a:hlinkClick r:id="rId3"/>
          </p:cNvPr>
          <p:cNvSpPr/>
          <p:nvPr/>
        </p:nvSpPr>
        <p:spPr>
          <a:xfrm>
            <a:off x="1551600" y="197044"/>
            <a:ext cx="6140944" cy="4749413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13787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are micro-credentials?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48201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Badges represent a broader movement in education from recognizing seat time as a measure of completion to competency based professional learning. Rather than requiring educators attend a certain number of </a:t>
            </a:r>
            <a:r>
              <a:rPr lang="en" b="1">
                <a:solidFill>
                  <a:srgbClr val="CC0000"/>
                </a:solidFill>
              </a:rPr>
              <a:t>hours</a:t>
            </a:r>
            <a:r>
              <a:rPr lang="en" b="1">
                <a:solidFill>
                  <a:schemeClr val="accent6"/>
                </a:solidFill>
              </a:rPr>
              <a:t> </a:t>
            </a:r>
            <a:r>
              <a:rPr lang="en"/>
              <a:t>of professional learning experiences, badging requires educators to demonstrate mastery of a certain number of </a:t>
            </a:r>
            <a:r>
              <a:rPr lang="en" b="1">
                <a:solidFill>
                  <a:srgbClr val="CC0000"/>
                </a:solidFill>
              </a:rPr>
              <a:t>skills</a:t>
            </a:r>
            <a:r>
              <a:rPr lang="en"/>
              <a:t>.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8405" y="398749"/>
            <a:ext cx="1840791" cy="1707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8350" y="1696075"/>
            <a:ext cx="1891346" cy="1754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06835" y="2967942"/>
            <a:ext cx="1784414" cy="1655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Our approach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Micro-credentials to supplement our professional learning opportunities, including our MOOCs for Educators and face-to-face sessions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26 micro-credentials on: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Learning Differences (6)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Fractions Foundations (8)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Using the SAMR model in the classroom (4)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Teaching Statistics (8)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Our design elements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While developing micro-credentials, the Friday Institute considers several design elements: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Self-directed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Job-Embedded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Competency-Based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Research-Based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Sample Submissions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Sample 1: Fair Sharing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Fair Sharing stack is comprised of four micro-credentials: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Apply Understanding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Conduct a Student Interview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Build a Plan</a:t>
            </a:r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"/>
              <a:t>Try it Today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827</Words>
  <Application>Microsoft Macintosh PowerPoint</Application>
  <PresentationFormat>On-screen Show (16:9)</PresentationFormat>
  <Paragraphs>82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Roboto Slab</vt:lpstr>
      <vt:lpstr>Roboto</vt:lpstr>
      <vt:lpstr>marina</vt:lpstr>
      <vt:lpstr>Micro-credentials in Action</vt:lpstr>
      <vt:lpstr>Effective Professional Learning Is:</vt:lpstr>
      <vt:lpstr>PowerPoint Presentation</vt:lpstr>
      <vt:lpstr>PowerPoint Presentation</vt:lpstr>
      <vt:lpstr>What are micro-credentials?</vt:lpstr>
      <vt:lpstr>Our approach</vt:lpstr>
      <vt:lpstr>Our design elements</vt:lpstr>
      <vt:lpstr>Sample Submissions</vt:lpstr>
      <vt:lpstr>Sample 1: Fair Sharing</vt:lpstr>
      <vt:lpstr>Sample 1: Fair Sharing</vt:lpstr>
      <vt:lpstr>PowerPoint Presentation</vt:lpstr>
      <vt:lpstr>PowerPoint Presentation</vt:lpstr>
      <vt:lpstr>Sample 2: Learning Differences</vt:lpstr>
      <vt:lpstr>Sample 2: Learning Differences</vt:lpstr>
      <vt:lpstr>Sample 3: Learning Differences</vt:lpstr>
      <vt:lpstr>PowerPoint Presentation</vt:lpstr>
      <vt:lpstr>PowerPoint Presentation</vt:lpstr>
      <vt:lpstr>Micro-Credentials in States &amp; Districts</vt:lpstr>
      <vt:lpstr>Micro-Credentials for Pre-Service</vt:lpstr>
      <vt:lpstr>PowerPoint Presentation</vt:lpstr>
      <vt:lpstr>Discussion Questions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Micro-credentials in Action</dc:title>
  <dc:creator>mawolf</dc:creator>
  <cp:lastModifiedBy>Barbara Treacy</cp:lastModifiedBy>
  <cp:revision>4</cp:revision>
  <dcterms:modified xsi:type="dcterms:W3CDTF">2016-10-20T18:02:14Z</dcterms:modified>
</cp:coreProperties>
</file>