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Ubuntu"/>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Ubuntu-bold.fntdata"/><Relationship Id="rId25" Type="http://schemas.openxmlformats.org/officeDocument/2006/relationships/font" Target="fonts/Ubuntu-regular.fntdata"/><Relationship Id="rId28" Type="http://schemas.openxmlformats.org/officeDocument/2006/relationships/font" Target="fonts/Ubuntu-boldItalic.fntdata"/><Relationship Id="rId27" Type="http://schemas.openxmlformats.org/officeDocument/2006/relationships/font" Target="fonts/Ubuntu-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flipH="1" rot="10800000">
            <a:off x="0" y="2984999"/>
            <a:ext cx="9144000" cy="2158500"/>
          </a:xfrm>
          <a:prstGeom prst="rect">
            <a:avLst/>
          </a:prstGeom>
          <a:solidFill>
            <a:schemeClr val="lt1"/>
          </a:solidFill>
          <a:ln>
            <a:noFill/>
          </a:ln>
        </p:spPr>
        <p:txBody>
          <a:bodyPr anchorCtr="0" anchor="ctr" bIns="45700" lIns="91425" rIns="91425" tIns="45700">
            <a:noAutofit/>
          </a:bodyPr>
          <a:lstStyle/>
          <a:p>
            <a:pPr lvl="0">
              <a:spcBef>
                <a:spcPts val="0"/>
              </a:spcBef>
              <a:buNone/>
            </a:pPr>
            <a:r>
              <a:t/>
            </a:r>
            <a:endParaRPr/>
          </a:p>
        </p:txBody>
      </p:sp>
      <p:sp>
        <p:nvSpPr>
          <p:cNvPr id="10" name="Shape 10"/>
          <p:cNvSpPr/>
          <p:nvPr/>
        </p:nvSpPr>
        <p:spPr>
          <a:xfrm>
            <a:off x="0" y="2393175"/>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lvl="0">
              <a:spcBef>
                <a:spcPts val="0"/>
              </a:spcBef>
              <a:buNone/>
            </a:pPr>
            <a:r>
              <a:t/>
            </a:r>
            <a:endParaRPr/>
          </a:p>
        </p:txBody>
      </p:sp>
      <p:sp>
        <p:nvSpPr>
          <p:cNvPr id="11" name="Shape 11"/>
          <p:cNvSpPr/>
          <p:nvPr/>
        </p:nvSpPr>
        <p:spPr>
          <a:xfrm flipH="1" rot="10800000">
            <a:off x="0" y="2983958"/>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lvl="0">
              <a:spcBef>
                <a:spcPts val="0"/>
              </a:spcBef>
              <a:buNone/>
            </a:pPr>
            <a:r>
              <a:t/>
            </a:r>
            <a:endParaRPr/>
          </a:p>
        </p:txBody>
      </p:sp>
      <p:sp>
        <p:nvSpPr>
          <p:cNvPr id="12" name="Shape 12"/>
          <p:cNvSpPr txBox="1"/>
          <p:nvPr>
            <p:ph type="ctrTitle"/>
          </p:nvPr>
        </p:nvSpPr>
        <p:spPr>
          <a:xfrm>
            <a:off x="685800" y="1746892"/>
            <a:ext cx="7772400" cy="1238099"/>
          </a:xfrm>
          <a:prstGeom prst="rect">
            <a:avLst/>
          </a:prstGeom>
        </p:spPr>
        <p:txBody>
          <a:bodyPr anchorCtr="0" anchor="b"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3" name="Shape 13"/>
          <p:cNvSpPr txBox="1"/>
          <p:nvPr>
            <p:ph idx="1" type="subTitle"/>
          </p:nvPr>
        </p:nvSpPr>
        <p:spPr>
          <a:xfrm>
            <a:off x="685800" y="3093357"/>
            <a:ext cx="7772400" cy="666600"/>
          </a:xfrm>
          <a:prstGeom prst="rect">
            <a:avLst/>
          </a:prstGeom>
        </p:spPr>
        <p:txBody>
          <a:bodyPr anchorCtr="0" anchor="t" bIns="91425" lIns="91425" rIns="91425" tIns="91425"/>
          <a:lstStyle>
            <a:lvl1pPr lvl="0" algn="ctr">
              <a:spcBef>
                <a:spcPts val="0"/>
              </a:spcBef>
              <a:buClr>
                <a:schemeClr val="dk2"/>
              </a:buClr>
              <a:buSzPct val="100000"/>
              <a:buNone/>
              <a:defRPr i="1" sz="2400">
                <a:solidFill>
                  <a:schemeClr val="dk2"/>
                </a:solidFill>
              </a:defRPr>
            </a:lvl1pPr>
            <a:lvl2pPr lvl="1" algn="ctr">
              <a:spcBef>
                <a:spcPts val="0"/>
              </a:spcBef>
              <a:buClr>
                <a:schemeClr val="dk2"/>
              </a:buClr>
              <a:buNone/>
              <a:defRPr i="1">
                <a:solidFill>
                  <a:schemeClr val="dk2"/>
                </a:solidFill>
              </a:defRPr>
            </a:lvl2pPr>
            <a:lvl3pPr lvl="2" algn="ctr">
              <a:spcBef>
                <a:spcPts val="0"/>
              </a:spcBef>
              <a:buClr>
                <a:schemeClr val="dk2"/>
              </a:buClr>
              <a:buNone/>
              <a:defRPr i="1">
                <a:solidFill>
                  <a:schemeClr val="dk2"/>
                </a:solidFill>
              </a:defRPr>
            </a:lvl3pPr>
            <a:lvl4pPr lvl="3" algn="ctr">
              <a:spcBef>
                <a:spcPts val="0"/>
              </a:spcBef>
              <a:buClr>
                <a:schemeClr val="dk2"/>
              </a:buClr>
              <a:buSzPct val="100000"/>
              <a:buNone/>
              <a:defRPr i="1" sz="2400">
                <a:solidFill>
                  <a:schemeClr val="dk2"/>
                </a:solidFill>
              </a:defRPr>
            </a:lvl4pPr>
            <a:lvl5pPr lvl="4" algn="ctr">
              <a:spcBef>
                <a:spcPts val="0"/>
              </a:spcBef>
              <a:buClr>
                <a:schemeClr val="dk2"/>
              </a:buClr>
              <a:buSzPct val="100000"/>
              <a:buNone/>
              <a:defRPr i="1" sz="2400">
                <a:solidFill>
                  <a:schemeClr val="dk2"/>
                </a:solidFill>
              </a:defRPr>
            </a:lvl5pPr>
            <a:lvl6pPr lvl="5" algn="ctr">
              <a:spcBef>
                <a:spcPts val="0"/>
              </a:spcBef>
              <a:buClr>
                <a:schemeClr val="dk2"/>
              </a:buClr>
              <a:buSzPct val="100000"/>
              <a:buNone/>
              <a:defRPr i="1" sz="2400">
                <a:solidFill>
                  <a:schemeClr val="dk2"/>
                </a:solidFill>
              </a:defRPr>
            </a:lvl6pPr>
            <a:lvl7pPr lvl="6" algn="ctr">
              <a:spcBef>
                <a:spcPts val="0"/>
              </a:spcBef>
              <a:buClr>
                <a:schemeClr val="dk2"/>
              </a:buClr>
              <a:buSzPct val="100000"/>
              <a:buNone/>
              <a:defRPr i="1" sz="2400">
                <a:solidFill>
                  <a:schemeClr val="dk2"/>
                </a:solidFill>
              </a:defRPr>
            </a:lvl7pPr>
            <a:lvl8pPr lvl="7" algn="ctr">
              <a:spcBef>
                <a:spcPts val="0"/>
              </a:spcBef>
              <a:buClr>
                <a:schemeClr val="dk2"/>
              </a:buClr>
              <a:buSzPct val="100000"/>
              <a:buNone/>
              <a:defRPr i="1" sz="2400">
                <a:solidFill>
                  <a:schemeClr val="dk2"/>
                </a:solidFill>
              </a:defRPr>
            </a:lvl8pPr>
            <a:lvl9pPr lvl="8" algn="ctr">
              <a:spcBef>
                <a:spcPts val="0"/>
              </a:spcBef>
              <a:buClr>
                <a:schemeClr val="dk2"/>
              </a:buClr>
              <a:buSzPct val="100000"/>
              <a:buNone/>
              <a:defRPr i="1" sz="2400">
                <a:solidFill>
                  <a:schemeClr val="dk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2" name="Shape 52"/>
        <p:cNvGrpSpPr/>
        <p:nvPr/>
      </p:nvGrpSpPr>
      <p:grpSpPr>
        <a:xfrm>
          <a:off x="0" y="0"/>
          <a:ext cx="0" cy="0"/>
          <a:chOff x="0" y="0"/>
          <a:chExt cx="0" cy="0"/>
        </a:xfrm>
      </p:grpSpPr>
      <p:sp>
        <p:nvSpPr>
          <p:cNvPr id="53" name="Shape 53"/>
          <p:cNvSpPr txBox="1"/>
          <p:nvPr>
            <p:ph type="title"/>
          </p:nvPr>
        </p:nvSpPr>
        <p:spPr>
          <a:xfrm>
            <a:off x="457200" y="205978"/>
            <a:ext cx="8229600" cy="8574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4" name="Shape 54"/>
        <p:cNvGrpSpPr/>
        <p:nvPr/>
      </p:nvGrpSpPr>
      <p:grpSpPr>
        <a:xfrm>
          <a:off x="0" y="0"/>
          <a:ext cx="0" cy="0"/>
          <a:chOff x="0" y="0"/>
          <a:chExt cx="0" cy="0"/>
        </a:xfrm>
      </p:grpSpPr>
      <p:sp>
        <p:nvSpPr>
          <p:cNvPr id="55" name="Shape 55"/>
          <p:cNvSpPr txBox="1"/>
          <p:nvPr>
            <p:ph idx="1" type="body"/>
          </p:nvPr>
        </p:nvSpPr>
        <p:spPr>
          <a:xfrm>
            <a:off x="457200" y="4406309"/>
            <a:ext cx="8229600" cy="519599"/>
          </a:xfrm>
          <a:prstGeom prst="rect">
            <a:avLst/>
          </a:prstGeom>
        </p:spPr>
        <p:txBody>
          <a:bodyPr anchorCtr="0" anchor="t" bIns="91425" lIns="91425" rIns="91425" tIns="91425"/>
          <a:lstStyle>
            <a:lvl1pPr lvl="0" rtl="0" algn="ctr">
              <a:spcBef>
                <a:spcPts val="360"/>
              </a:spcBef>
              <a:buSzPct val="100000"/>
              <a:buNone/>
              <a:defRPr sz="18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4" name="Shape 14"/>
        <p:cNvGrpSpPr/>
        <p:nvPr/>
      </p:nvGrpSpPr>
      <p:grpSpPr>
        <a:xfrm>
          <a:off x="0" y="0"/>
          <a:ext cx="0" cy="0"/>
          <a:chOff x="0" y="0"/>
          <a:chExt cx="0" cy="0"/>
        </a:xfrm>
      </p:grpSpPr>
      <p:sp>
        <p:nvSpPr>
          <p:cNvPr id="15" name="Shape 15"/>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lvl="0">
              <a:spcBef>
                <a:spcPts val="0"/>
              </a:spcBef>
              <a:buNone/>
            </a:pPr>
            <a:r>
              <a:t/>
            </a:r>
            <a:endParaRPr/>
          </a:p>
        </p:txBody>
      </p:sp>
      <p:sp>
        <p:nvSpPr>
          <p:cNvPr id="16" name="Shape 16"/>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lvl="0">
              <a:spcBef>
                <a:spcPts val="0"/>
              </a:spcBef>
              <a:buNone/>
            </a:pPr>
            <a:r>
              <a:t/>
            </a:r>
            <a:endParaRPr/>
          </a:p>
        </p:txBody>
      </p:sp>
      <p:sp>
        <p:nvSpPr>
          <p:cNvPr id="17" name="Shape 17"/>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lvl="0">
              <a:spcBef>
                <a:spcPts val="0"/>
              </a:spcBef>
              <a:buNone/>
            </a:pPr>
            <a:r>
              <a:t/>
            </a:r>
            <a:endParaRPr/>
          </a:p>
        </p:txBody>
      </p:sp>
      <p:sp>
        <p:nvSpPr>
          <p:cNvPr id="18" name="Shape 18"/>
          <p:cNvSpPr txBox="1"/>
          <p:nvPr>
            <p:ph type="title"/>
          </p:nvPr>
        </p:nvSpPr>
        <p:spPr>
          <a:xfrm>
            <a:off x="457200" y="205978"/>
            <a:ext cx="8229600" cy="857400"/>
          </a:xfrm>
          <a:prstGeom prst="rect">
            <a:avLst/>
          </a:prstGeom>
        </p:spPr>
        <p:txBody>
          <a:bodyPr anchorCtr="0" anchor="ctr" bIns="91425" lIns="91425" rIns="91425" tIns="91425"/>
          <a:lstStyle>
            <a:lvl1pPr lvl="0">
              <a:spcBef>
                <a:spcPts val="0"/>
              </a:spcBef>
              <a:buFont typeface="Calibri"/>
              <a:defRPr>
                <a:latin typeface="Calibri"/>
                <a:ea typeface="Calibri"/>
                <a:cs typeface="Calibri"/>
                <a:sym typeface="Calibri"/>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457200" y="1200150"/>
            <a:ext cx="8229600" cy="3725699"/>
          </a:xfrm>
          <a:prstGeom prst="rect">
            <a:avLst/>
          </a:prstGeom>
        </p:spPr>
        <p:txBody>
          <a:bodyPr anchorCtr="0" anchor="t" bIns="91425" lIns="91425" rIns="91425" tIns="91425"/>
          <a:lstStyle>
            <a:lvl1pPr lvl="0">
              <a:spcBef>
                <a:spcPts val="0"/>
              </a:spcBef>
              <a:buFont typeface="Calibri"/>
              <a:defRPr>
                <a:latin typeface="Calibri"/>
                <a:ea typeface="Calibri"/>
                <a:cs typeface="Calibri"/>
                <a:sym typeface="Calibri"/>
              </a:defRPr>
            </a:lvl1pPr>
            <a:lvl2pPr lvl="1">
              <a:spcBef>
                <a:spcPts val="0"/>
              </a:spcBef>
              <a:buFont typeface="Calibri"/>
              <a:defRPr>
                <a:latin typeface="Calibri"/>
                <a:ea typeface="Calibri"/>
                <a:cs typeface="Calibri"/>
                <a:sym typeface="Calibri"/>
              </a:defRPr>
            </a:lvl2pPr>
            <a:lvl3pPr lvl="2">
              <a:spcBef>
                <a:spcPts val="0"/>
              </a:spcBef>
              <a:buFont typeface="Calibri"/>
              <a:defRPr>
                <a:latin typeface="Calibri"/>
                <a:ea typeface="Calibri"/>
                <a:cs typeface="Calibri"/>
                <a:sym typeface="Calibri"/>
              </a:defRPr>
            </a:lvl3pPr>
            <a:lvl4pPr lvl="3">
              <a:spcBef>
                <a:spcPts val="0"/>
              </a:spcBef>
              <a:buFont typeface="Calibri"/>
              <a:defRPr>
                <a:latin typeface="Calibri"/>
                <a:ea typeface="Calibri"/>
                <a:cs typeface="Calibri"/>
                <a:sym typeface="Calibri"/>
              </a:defRPr>
            </a:lvl4pPr>
            <a:lvl5pPr lvl="4">
              <a:spcBef>
                <a:spcPts val="0"/>
              </a:spcBef>
              <a:buFont typeface="Calibri"/>
              <a:defRPr>
                <a:latin typeface="Calibri"/>
                <a:ea typeface="Calibri"/>
                <a:cs typeface="Calibri"/>
                <a:sym typeface="Calibri"/>
              </a:defRPr>
            </a:lvl5pPr>
            <a:lvl6pPr lvl="5">
              <a:spcBef>
                <a:spcPts val="0"/>
              </a:spcBef>
              <a:buFont typeface="Calibri"/>
              <a:defRPr>
                <a:latin typeface="Calibri"/>
                <a:ea typeface="Calibri"/>
                <a:cs typeface="Calibri"/>
                <a:sym typeface="Calibri"/>
              </a:defRPr>
            </a:lvl6pPr>
            <a:lvl7pPr lvl="6">
              <a:spcBef>
                <a:spcPts val="0"/>
              </a:spcBef>
              <a:buFont typeface="Calibri"/>
              <a:defRPr>
                <a:latin typeface="Calibri"/>
                <a:ea typeface="Calibri"/>
                <a:cs typeface="Calibri"/>
                <a:sym typeface="Calibri"/>
              </a:defRPr>
            </a:lvl7pPr>
            <a:lvl8pPr lvl="7">
              <a:spcBef>
                <a:spcPts val="0"/>
              </a:spcBef>
              <a:buFont typeface="Calibri"/>
              <a:defRPr>
                <a:latin typeface="Calibri"/>
                <a:ea typeface="Calibri"/>
                <a:cs typeface="Calibri"/>
                <a:sym typeface="Calibri"/>
              </a:defRPr>
            </a:lvl8pPr>
            <a:lvl9pPr lvl="8">
              <a:spcBef>
                <a:spcPts val="0"/>
              </a:spcBef>
              <a:buFont typeface="Calibri"/>
              <a:defRPr>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lvl="0">
              <a:spcBef>
                <a:spcPts val="0"/>
              </a:spcBef>
              <a:buNone/>
            </a:pPr>
            <a:r>
              <a:t/>
            </a:r>
            <a:endParaRPr/>
          </a:p>
        </p:txBody>
      </p:sp>
      <p:sp>
        <p:nvSpPr>
          <p:cNvPr id="22" name="Shape 22"/>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lvl="0">
              <a:spcBef>
                <a:spcPts val="0"/>
              </a:spcBef>
              <a:buNone/>
            </a:pPr>
            <a:r>
              <a:t/>
            </a:r>
            <a:endParaRPr/>
          </a:p>
        </p:txBody>
      </p:sp>
      <p:sp>
        <p:nvSpPr>
          <p:cNvPr id="23" name="Shape 23"/>
          <p:cNvSpPr txBox="1"/>
          <p:nvPr>
            <p:ph type="title"/>
          </p:nvPr>
        </p:nvSpPr>
        <p:spPr>
          <a:xfrm>
            <a:off x="457200" y="205978"/>
            <a:ext cx="8229600" cy="8574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 type="body"/>
          </p:nvPr>
        </p:nvSpPr>
        <p:spPr>
          <a:xfrm>
            <a:off x="457200" y="1200150"/>
            <a:ext cx="3994500" cy="3725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lvl="0">
              <a:spcBef>
                <a:spcPts val="0"/>
              </a:spcBef>
              <a:buNone/>
            </a:pPr>
            <a:r>
              <a:t/>
            </a:r>
            <a:endParaRPr/>
          </a:p>
        </p:txBody>
      </p:sp>
      <p:sp>
        <p:nvSpPr>
          <p:cNvPr id="26" name="Shape 26"/>
          <p:cNvSpPr txBox="1"/>
          <p:nvPr>
            <p:ph idx="2" type="body"/>
          </p:nvPr>
        </p:nvSpPr>
        <p:spPr>
          <a:xfrm>
            <a:off x="4692273" y="1200150"/>
            <a:ext cx="3994500" cy="3725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lvl="0">
              <a:spcBef>
                <a:spcPts val="0"/>
              </a:spcBef>
              <a:buNone/>
            </a:pPr>
            <a:r>
              <a:t/>
            </a:r>
            <a:endParaRPr/>
          </a:p>
        </p:txBody>
      </p:sp>
      <p:sp>
        <p:nvSpPr>
          <p:cNvPr id="29" name="Shape 29"/>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lvl="0">
              <a:spcBef>
                <a:spcPts val="0"/>
              </a:spcBef>
              <a:buNone/>
            </a:pPr>
            <a:r>
              <a:t/>
            </a:r>
            <a:endParaRPr/>
          </a:p>
        </p:txBody>
      </p:sp>
      <p:sp>
        <p:nvSpPr>
          <p:cNvPr id="30" name="Shape 30"/>
          <p:cNvSpPr txBox="1"/>
          <p:nvPr>
            <p:ph type="title"/>
          </p:nvPr>
        </p:nvSpPr>
        <p:spPr>
          <a:xfrm>
            <a:off x="457200" y="205978"/>
            <a:ext cx="8229600" cy="8574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lvl="0">
              <a:spcBef>
                <a:spcPts val="0"/>
              </a:spcBef>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2" name="Shape 32"/>
        <p:cNvGrpSpPr/>
        <p:nvPr/>
      </p:nvGrpSpPr>
      <p:grpSpPr>
        <a:xfrm>
          <a:off x="0" y="0"/>
          <a:ext cx="0" cy="0"/>
          <a:chOff x="0" y="0"/>
          <a:chExt cx="0" cy="0"/>
        </a:xfrm>
      </p:grpSpPr>
      <p:sp>
        <p:nvSpPr>
          <p:cNvPr id="33" name="Shape 33"/>
          <p:cNvSpPr/>
          <p:nvPr/>
        </p:nvSpPr>
        <p:spPr>
          <a:xfrm flipH="1" rot="10800000">
            <a:off x="0" y="4412699"/>
            <a:ext cx="9144000" cy="730799"/>
          </a:xfrm>
          <a:prstGeom prst="rect">
            <a:avLst/>
          </a:prstGeom>
          <a:solidFill>
            <a:schemeClr val="lt1"/>
          </a:solidFill>
          <a:ln>
            <a:noFill/>
          </a:ln>
        </p:spPr>
        <p:txBody>
          <a:bodyPr anchorCtr="0" anchor="ctr" bIns="45700" lIns="91425" rIns="91425" tIns="45700">
            <a:noAutofit/>
          </a:bodyPr>
          <a:lstStyle/>
          <a:p>
            <a:pPr lvl="0">
              <a:spcBef>
                <a:spcPts val="0"/>
              </a:spcBef>
              <a:buNone/>
            </a:pPr>
            <a:r>
              <a:t/>
            </a:r>
            <a:endParaRPr/>
          </a:p>
        </p:txBody>
      </p:sp>
      <p:sp>
        <p:nvSpPr>
          <p:cNvPr id="34" name="Shape 34"/>
          <p:cNvSpPr/>
          <p:nvPr/>
        </p:nvSpPr>
        <p:spPr>
          <a:xfrm flipH="1">
            <a:off x="4526627" y="3820834"/>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lvl="0">
              <a:spcBef>
                <a:spcPts val="0"/>
              </a:spcBef>
              <a:buNone/>
            </a:pPr>
            <a:r>
              <a:t/>
            </a:r>
            <a:endParaRPr/>
          </a:p>
        </p:txBody>
      </p:sp>
      <p:sp>
        <p:nvSpPr>
          <p:cNvPr id="35" name="Shape 35"/>
          <p:cNvSpPr/>
          <p:nvPr/>
        </p:nvSpPr>
        <p:spPr>
          <a:xfrm rot="10800000">
            <a:off x="4526627" y="4411617"/>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lvl="0">
              <a:spcBef>
                <a:spcPts val="0"/>
              </a:spcBef>
              <a:buNone/>
            </a:pPr>
            <a:r>
              <a:t/>
            </a:r>
            <a:endParaRPr/>
          </a:p>
        </p:txBody>
      </p:sp>
      <p:sp>
        <p:nvSpPr>
          <p:cNvPr id="36" name="Shape 36"/>
          <p:cNvSpPr txBox="1"/>
          <p:nvPr>
            <p:ph idx="1" type="body"/>
          </p:nvPr>
        </p:nvSpPr>
        <p:spPr>
          <a:xfrm>
            <a:off x="457200" y="4421726"/>
            <a:ext cx="8229600" cy="505200"/>
          </a:xfrm>
          <a:prstGeom prst="rect">
            <a:avLst/>
          </a:prstGeom>
        </p:spPr>
        <p:txBody>
          <a:bodyPr anchorCtr="0" anchor="ctr" bIns="91425" lIns="91425" rIns="91425" tIns="91425"/>
          <a:lstStyle>
            <a:lvl1pPr lvl="0">
              <a:spcBef>
                <a:spcPts val="0"/>
              </a:spcBef>
              <a:buClr>
                <a:schemeClr val="dk2"/>
              </a:buClr>
              <a:buSzPct val="100000"/>
              <a:buNone/>
              <a:defRPr i="1" sz="2400">
                <a:solidFill>
                  <a:schemeClr val="dk2"/>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7" name="Shape 37"/>
        <p:cNvGrpSpPr/>
        <p:nvPr/>
      </p:nvGrpSpPr>
      <p:grpSpPr>
        <a:xfrm>
          <a:off x="0" y="0"/>
          <a:ext cx="0" cy="0"/>
          <a:chOff x="0" y="0"/>
          <a:chExt cx="0" cy="0"/>
        </a:xfrm>
      </p:grpSpPr>
      <p:sp>
        <p:nvSpPr>
          <p:cNvPr id="38" name="Shape 38"/>
          <p:cNvSpPr/>
          <p:nvPr/>
        </p:nvSpPr>
        <p:spPr>
          <a:xfrm>
            <a:off x="6676" y="76256"/>
            <a:ext cx="9134130" cy="5054792"/>
          </a:xfrm>
          <a:custGeom>
            <a:pathLst>
              <a:path extrusionOk="0" h="6739723" w="9157023">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anchorCtr="0" anchor="ctr" bIns="45700" lIns="91425" rIns="91425" tIns="45700">
            <a:noAutofit/>
          </a:bodyPr>
          <a:lstStyle/>
          <a:p>
            <a:pPr lvl="0">
              <a:spcBef>
                <a:spcPts val="0"/>
              </a:spcBef>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2" name="Shape 42"/>
        <p:cNvGrpSpPr/>
        <p:nvPr/>
      </p:nvGrpSpPr>
      <p:grpSpPr>
        <a:xfrm>
          <a:off x="0" y="0"/>
          <a:ext cx="0" cy="0"/>
          <a:chOff x="0" y="0"/>
          <a:chExt cx="0" cy="0"/>
        </a:xfrm>
      </p:grpSpPr>
      <p:sp>
        <p:nvSpPr>
          <p:cNvPr id="43" name="Shape 43"/>
          <p:cNvSpPr txBox="1"/>
          <p:nvPr>
            <p:ph type="ctrTitle"/>
          </p:nvPr>
        </p:nvSpPr>
        <p:spPr>
          <a:xfrm>
            <a:off x="685800" y="1583342"/>
            <a:ext cx="7772400" cy="1159799"/>
          </a:xfrm>
          <a:prstGeom prst="rect">
            <a:avLst/>
          </a:prstGeom>
        </p:spPr>
        <p:txBody>
          <a:bodyPr anchorCtr="0" anchor="b" bIns="91425" lIns="91425" rIns="91425" tIns="91425"/>
          <a:lstStyle>
            <a:lvl1pPr lvl="0" rtl="0" algn="ctr">
              <a:spcBef>
                <a:spcPts val="0"/>
              </a:spcBef>
              <a:buSzPct val="100000"/>
              <a:defRPr sz="4800"/>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
        <p:nvSpPr>
          <p:cNvPr id="44" name="Shape 44"/>
          <p:cNvSpPr txBox="1"/>
          <p:nvPr>
            <p:ph idx="1" type="subTitle"/>
          </p:nvPr>
        </p:nvSpPr>
        <p:spPr>
          <a:xfrm>
            <a:off x="685800" y="2840053"/>
            <a:ext cx="7772400" cy="784799"/>
          </a:xfrm>
          <a:prstGeom prst="rect">
            <a:avLst/>
          </a:prstGeom>
        </p:spPr>
        <p:txBody>
          <a:bodyPr anchorCtr="0" anchor="t" bIns="91425" lIns="91425" rIns="91425" tIns="91425"/>
          <a:lstStyle>
            <a:lvl1pPr lvl="0" rtl="0" algn="ctr">
              <a:spcBef>
                <a:spcPts val="0"/>
              </a:spcBef>
              <a:buClr>
                <a:schemeClr val="dk2"/>
              </a:buClr>
              <a:buNone/>
              <a:defRPr>
                <a:solidFill>
                  <a:schemeClr val="dk2"/>
                </a:solidFill>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45" name="Shape 45"/>
        <p:cNvGrpSpPr/>
        <p:nvPr/>
      </p:nvGrpSpPr>
      <p:grpSpPr>
        <a:xfrm>
          <a:off x="0" y="0"/>
          <a:ext cx="0" cy="0"/>
          <a:chOff x="0" y="0"/>
          <a:chExt cx="0" cy="0"/>
        </a:xfrm>
      </p:grpSpPr>
      <p:sp>
        <p:nvSpPr>
          <p:cNvPr id="46" name="Shape 46"/>
          <p:cNvSpPr txBox="1"/>
          <p:nvPr>
            <p:ph type="title"/>
          </p:nvPr>
        </p:nvSpPr>
        <p:spPr>
          <a:xfrm>
            <a:off x="457200" y="205978"/>
            <a:ext cx="8229600" cy="8574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7" name="Shape 47"/>
          <p:cNvSpPr txBox="1"/>
          <p:nvPr>
            <p:ph idx="1" type="body"/>
          </p:nvPr>
        </p:nvSpPr>
        <p:spPr>
          <a:xfrm>
            <a:off x="457200" y="1200150"/>
            <a:ext cx="8229600" cy="37256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48" name="Shape 48"/>
        <p:cNvGrpSpPr/>
        <p:nvPr/>
      </p:nvGrpSpPr>
      <p:grpSpPr>
        <a:xfrm>
          <a:off x="0" y="0"/>
          <a:ext cx="0" cy="0"/>
          <a:chOff x="0" y="0"/>
          <a:chExt cx="0" cy="0"/>
        </a:xfrm>
      </p:grpSpPr>
      <p:sp>
        <p:nvSpPr>
          <p:cNvPr id="49" name="Shape 49"/>
          <p:cNvSpPr txBox="1"/>
          <p:nvPr>
            <p:ph type="title"/>
          </p:nvPr>
        </p:nvSpPr>
        <p:spPr>
          <a:xfrm>
            <a:off x="457200" y="205978"/>
            <a:ext cx="8229600" cy="8574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0" name="Shape 50"/>
          <p:cNvSpPr txBox="1"/>
          <p:nvPr>
            <p:ph idx="1" type="body"/>
          </p:nvPr>
        </p:nvSpPr>
        <p:spPr>
          <a:xfrm>
            <a:off x="457200" y="1200150"/>
            <a:ext cx="3994500" cy="37256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1" name="Shape 51"/>
          <p:cNvSpPr txBox="1"/>
          <p:nvPr>
            <p:ph idx="2" type="body"/>
          </p:nvPr>
        </p:nvSpPr>
        <p:spPr>
          <a:xfrm>
            <a:off x="4692273" y="1200150"/>
            <a:ext cx="3994500" cy="37256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accent1"/>
            </a:gs>
            <a:gs pos="100000">
              <a:schemeClr val="dk2"/>
            </a:gs>
          </a:gsLst>
          <a:path path="circle">
            <a:fillToRect b="50%" l="50%" r="50%" t="50%"/>
          </a:path>
          <a:tileRect/>
        </a:gra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05978"/>
            <a:ext cx="8229600" cy="857400"/>
          </a:xfrm>
          <a:prstGeom prst="rect">
            <a:avLst/>
          </a:prstGeom>
          <a:noFill/>
          <a:ln>
            <a:noFill/>
          </a:ln>
        </p:spPr>
        <p:txBody>
          <a:bodyPr anchorCtr="0" anchor="ctr" bIns="91425" lIns="91425" rIns="91425" tIns="91425"/>
          <a:lstStyle>
            <a:lvl1pPr lvl="0">
              <a:spcBef>
                <a:spcPts val="0"/>
              </a:spcBef>
              <a:buClr>
                <a:schemeClr val="lt1"/>
              </a:buClr>
              <a:buSzPct val="100000"/>
              <a:buFont typeface="Georgia"/>
              <a:buNone/>
              <a:defRPr sz="4800">
                <a:solidFill>
                  <a:schemeClr val="lt1"/>
                </a:solidFill>
                <a:latin typeface="Georgia"/>
                <a:ea typeface="Georgia"/>
                <a:cs typeface="Georgia"/>
                <a:sym typeface="Georgia"/>
              </a:defRPr>
            </a:lvl1pPr>
            <a:lvl2pPr lvl="1">
              <a:spcBef>
                <a:spcPts val="0"/>
              </a:spcBef>
              <a:buClr>
                <a:schemeClr val="lt1"/>
              </a:buClr>
              <a:buSzPct val="100000"/>
              <a:buFont typeface="Georgia"/>
              <a:buNone/>
              <a:defRPr sz="4800">
                <a:solidFill>
                  <a:schemeClr val="lt1"/>
                </a:solidFill>
                <a:latin typeface="Georgia"/>
                <a:ea typeface="Georgia"/>
                <a:cs typeface="Georgia"/>
                <a:sym typeface="Georgia"/>
              </a:defRPr>
            </a:lvl2pPr>
            <a:lvl3pPr lvl="2">
              <a:spcBef>
                <a:spcPts val="0"/>
              </a:spcBef>
              <a:buClr>
                <a:schemeClr val="lt1"/>
              </a:buClr>
              <a:buSzPct val="100000"/>
              <a:buFont typeface="Georgia"/>
              <a:buNone/>
              <a:defRPr sz="4800">
                <a:solidFill>
                  <a:schemeClr val="lt1"/>
                </a:solidFill>
                <a:latin typeface="Georgia"/>
                <a:ea typeface="Georgia"/>
                <a:cs typeface="Georgia"/>
                <a:sym typeface="Georgia"/>
              </a:defRPr>
            </a:lvl3pPr>
            <a:lvl4pPr lvl="3">
              <a:spcBef>
                <a:spcPts val="0"/>
              </a:spcBef>
              <a:buClr>
                <a:schemeClr val="lt1"/>
              </a:buClr>
              <a:buSzPct val="100000"/>
              <a:buFont typeface="Georgia"/>
              <a:buNone/>
              <a:defRPr sz="4800">
                <a:solidFill>
                  <a:schemeClr val="lt1"/>
                </a:solidFill>
                <a:latin typeface="Georgia"/>
                <a:ea typeface="Georgia"/>
                <a:cs typeface="Georgia"/>
                <a:sym typeface="Georgia"/>
              </a:defRPr>
            </a:lvl4pPr>
            <a:lvl5pPr lvl="4">
              <a:spcBef>
                <a:spcPts val="0"/>
              </a:spcBef>
              <a:buClr>
                <a:schemeClr val="lt1"/>
              </a:buClr>
              <a:buSzPct val="100000"/>
              <a:buFont typeface="Georgia"/>
              <a:buNone/>
              <a:defRPr sz="4800">
                <a:solidFill>
                  <a:schemeClr val="lt1"/>
                </a:solidFill>
                <a:latin typeface="Georgia"/>
                <a:ea typeface="Georgia"/>
                <a:cs typeface="Georgia"/>
                <a:sym typeface="Georgia"/>
              </a:defRPr>
            </a:lvl5pPr>
            <a:lvl6pPr lvl="5">
              <a:spcBef>
                <a:spcPts val="0"/>
              </a:spcBef>
              <a:buClr>
                <a:schemeClr val="lt1"/>
              </a:buClr>
              <a:buSzPct val="100000"/>
              <a:buFont typeface="Georgia"/>
              <a:buNone/>
              <a:defRPr sz="4800">
                <a:solidFill>
                  <a:schemeClr val="lt1"/>
                </a:solidFill>
                <a:latin typeface="Georgia"/>
                <a:ea typeface="Georgia"/>
                <a:cs typeface="Georgia"/>
                <a:sym typeface="Georgia"/>
              </a:defRPr>
            </a:lvl6pPr>
            <a:lvl7pPr lvl="6">
              <a:spcBef>
                <a:spcPts val="0"/>
              </a:spcBef>
              <a:buClr>
                <a:schemeClr val="lt1"/>
              </a:buClr>
              <a:buSzPct val="100000"/>
              <a:buFont typeface="Georgia"/>
              <a:buNone/>
              <a:defRPr sz="4800">
                <a:solidFill>
                  <a:schemeClr val="lt1"/>
                </a:solidFill>
                <a:latin typeface="Georgia"/>
                <a:ea typeface="Georgia"/>
                <a:cs typeface="Georgia"/>
                <a:sym typeface="Georgia"/>
              </a:defRPr>
            </a:lvl7pPr>
            <a:lvl8pPr lvl="7">
              <a:spcBef>
                <a:spcPts val="0"/>
              </a:spcBef>
              <a:buClr>
                <a:schemeClr val="lt1"/>
              </a:buClr>
              <a:buSzPct val="100000"/>
              <a:buFont typeface="Georgia"/>
              <a:buNone/>
              <a:defRPr sz="4800">
                <a:solidFill>
                  <a:schemeClr val="lt1"/>
                </a:solidFill>
                <a:latin typeface="Georgia"/>
                <a:ea typeface="Georgia"/>
                <a:cs typeface="Georgia"/>
                <a:sym typeface="Georgia"/>
              </a:defRPr>
            </a:lvl8pPr>
            <a:lvl9pPr lvl="8">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p:txBody>
      </p:sp>
      <p:sp>
        <p:nvSpPr>
          <p:cNvPr id="7" name="Shape 7"/>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lvl="0">
              <a:spcBef>
                <a:spcPts val="600"/>
              </a:spcBef>
              <a:buClr>
                <a:schemeClr val="dk1"/>
              </a:buClr>
              <a:buSzPct val="100000"/>
              <a:buFont typeface="Georgia"/>
              <a:defRPr sz="3000">
                <a:solidFill>
                  <a:schemeClr val="dk1"/>
                </a:solidFill>
                <a:latin typeface="Georgia"/>
                <a:ea typeface="Georgia"/>
                <a:cs typeface="Georgia"/>
                <a:sym typeface="Georgia"/>
              </a:defRPr>
            </a:lvl1pPr>
            <a:lvl2pPr lvl="1">
              <a:spcBef>
                <a:spcPts val="480"/>
              </a:spcBef>
              <a:buClr>
                <a:schemeClr val="dk1"/>
              </a:buClr>
              <a:buSzPct val="100000"/>
              <a:buFont typeface="Georgia"/>
              <a:defRPr sz="2400">
                <a:solidFill>
                  <a:schemeClr val="dk1"/>
                </a:solidFill>
                <a:latin typeface="Georgia"/>
                <a:ea typeface="Georgia"/>
                <a:cs typeface="Georgia"/>
                <a:sym typeface="Georgia"/>
              </a:defRPr>
            </a:lvl2pPr>
            <a:lvl3pPr lvl="2">
              <a:spcBef>
                <a:spcPts val="480"/>
              </a:spcBef>
              <a:buClr>
                <a:schemeClr val="dk1"/>
              </a:buClr>
              <a:buSzPct val="100000"/>
              <a:buFont typeface="Georgia"/>
              <a:defRPr sz="2400">
                <a:solidFill>
                  <a:schemeClr val="dk1"/>
                </a:solidFill>
                <a:latin typeface="Georgia"/>
                <a:ea typeface="Georgia"/>
                <a:cs typeface="Georgia"/>
                <a:sym typeface="Georgia"/>
              </a:defRPr>
            </a:lvl3pPr>
            <a:lvl4pPr lvl="3">
              <a:spcBef>
                <a:spcPts val="360"/>
              </a:spcBef>
              <a:buClr>
                <a:schemeClr val="dk1"/>
              </a:buClr>
              <a:buSzPct val="100000"/>
              <a:buFont typeface="Georgia"/>
              <a:defRPr sz="1800">
                <a:solidFill>
                  <a:schemeClr val="dk1"/>
                </a:solidFill>
                <a:latin typeface="Georgia"/>
                <a:ea typeface="Georgia"/>
                <a:cs typeface="Georgia"/>
                <a:sym typeface="Georgia"/>
              </a:defRPr>
            </a:lvl4pPr>
            <a:lvl5pPr lvl="4">
              <a:spcBef>
                <a:spcPts val="360"/>
              </a:spcBef>
              <a:buClr>
                <a:schemeClr val="dk1"/>
              </a:buClr>
              <a:buSzPct val="100000"/>
              <a:buFont typeface="Georgia"/>
              <a:defRPr sz="1800">
                <a:solidFill>
                  <a:schemeClr val="dk1"/>
                </a:solidFill>
                <a:latin typeface="Georgia"/>
                <a:ea typeface="Georgia"/>
                <a:cs typeface="Georgia"/>
                <a:sym typeface="Georgia"/>
              </a:defRPr>
            </a:lvl5pPr>
            <a:lvl6pPr lvl="5">
              <a:spcBef>
                <a:spcPts val="360"/>
              </a:spcBef>
              <a:buClr>
                <a:schemeClr val="dk1"/>
              </a:buClr>
              <a:buSzPct val="100000"/>
              <a:buFont typeface="Georgia"/>
              <a:defRPr sz="1800">
                <a:solidFill>
                  <a:schemeClr val="dk1"/>
                </a:solidFill>
                <a:latin typeface="Georgia"/>
                <a:ea typeface="Georgia"/>
                <a:cs typeface="Georgia"/>
                <a:sym typeface="Georgia"/>
              </a:defRPr>
            </a:lvl6pPr>
            <a:lvl7pPr lvl="6">
              <a:spcBef>
                <a:spcPts val="360"/>
              </a:spcBef>
              <a:buClr>
                <a:schemeClr val="dk1"/>
              </a:buClr>
              <a:buSzPct val="100000"/>
              <a:buFont typeface="Georgia"/>
              <a:defRPr sz="1800">
                <a:solidFill>
                  <a:schemeClr val="dk1"/>
                </a:solidFill>
                <a:latin typeface="Georgia"/>
                <a:ea typeface="Georgia"/>
                <a:cs typeface="Georgia"/>
                <a:sym typeface="Georgia"/>
              </a:defRPr>
            </a:lvl7pPr>
            <a:lvl8pPr lvl="7">
              <a:spcBef>
                <a:spcPts val="360"/>
              </a:spcBef>
              <a:buClr>
                <a:schemeClr val="dk1"/>
              </a:buClr>
              <a:buSzPct val="100000"/>
              <a:buFont typeface="Georgia"/>
              <a:defRPr sz="1800">
                <a:solidFill>
                  <a:schemeClr val="dk1"/>
                </a:solidFill>
                <a:latin typeface="Georgia"/>
                <a:ea typeface="Georgia"/>
                <a:cs typeface="Georgia"/>
                <a:sym typeface="Georgia"/>
              </a:defRPr>
            </a:lvl8pPr>
            <a:lvl9pPr lvl="8">
              <a:spcBef>
                <a:spcPts val="360"/>
              </a:spcBef>
              <a:buClr>
                <a:schemeClr val="dk1"/>
              </a:buClr>
              <a:buSzPct val="100000"/>
              <a:buFont typeface="Georgia"/>
              <a:defRPr sz="1800">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 name="Shape 39"/>
        <p:cNvGrpSpPr/>
        <p:nvPr/>
      </p:nvGrpSpPr>
      <p:grpSpPr>
        <a:xfrm>
          <a:off x="0" y="0"/>
          <a:ext cx="0" cy="0"/>
          <a:chOff x="0" y="0"/>
          <a:chExt cx="0" cy="0"/>
        </a:xfrm>
      </p:grpSpPr>
      <p:sp>
        <p:nvSpPr>
          <p:cNvPr id="40" name="Shape 40"/>
          <p:cNvSpPr txBox="1"/>
          <p:nvPr>
            <p:ph type="title"/>
          </p:nvPr>
        </p:nvSpPr>
        <p:spPr>
          <a:xfrm>
            <a:off x="457200" y="205978"/>
            <a:ext cx="8229600" cy="857400"/>
          </a:xfrm>
          <a:prstGeom prst="rect">
            <a:avLst/>
          </a:prstGeom>
          <a:noFill/>
          <a:ln>
            <a:noFill/>
          </a:ln>
        </p:spPr>
        <p:txBody>
          <a:bodyPr anchorCtr="0" anchor="b" bIns="91425" lIns="91425" rIns="91425" tIns="91425"/>
          <a:lstStyle>
            <a:lvl1pPr lvl="0" rtl="0">
              <a:spcBef>
                <a:spcPts val="0"/>
              </a:spcBef>
              <a:buClr>
                <a:schemeClr val="dk1"/>
              </a:buClr>
              <a:buSzPct val="100000"/>
              <a:buNone/>
              <a:defRPr b="1" sz="3600">
                <a:solidFill>
                  <a:schemeClr val="dk1"/>
                </a:solidFill>
              </a:defRPr>
            </a:lvl1pPr>
            <a:lvl2pPr lvl="1" rtl="0">
              <a:spcBef>
                <a:spcPts val="0"/>
              </a:spcBef>
              <a:buClr>
                <a:schemeClr val="dk1"/>
              </a:buClr>
              <a:buSzPct val="100000"/>
              <a:buNone/>
              <a:defRPr b="1" sz="3600">
                <a:solidFill>
                  <a:schemeClr val="dk1"/>
                </a:solidFill>
              </a:defRPr>
            </a:lvl2pPr>
            <a:lvl3pPr lvl="2" rtl="0">
              <a:spcBef>
                <a:spcPts val="0"/>
              </a:spcBef>
              <a:buClr>
                <a:schemeClr val="dk1"/>
              </a:buClr>
              <a:buSzPct val="100000"/>
              <a:buNone/>
              <a:defRPr b="1" sz="3600">
                <a:solidFill>
                  <a:schemeClr val="dk1"/>
                </a:solidFill>
              </a:defRPr>
            </a:lvl3pPr>
            <a:lvl4pPr lvl="3" rtl="0">
              <a:spcBef>
                <a:spcPts val="0"/>
              </a:spcBef>
              <a:buClr>
                <a:schemeClr val="dk1"/>
              </a:buClr>
              <a:buSzPct val="100000"/>
              <a:buNone/>
              <a:defRPr b="1" sz="3600">
                <a:solidFill>
                  <a:schemeClr val="dk1"/>
                </a:solidFill>
              </a:defRPr>
            </a:lvl4pPr>
            <a:lvl5pPr lvl="4" rtl="0">
              <a:spcBef>
                <a:spcPts val="0"/>
              </a:spcBef>
              <a:buClr>
                <a:schemeClr val="dk1"/>
              </a:buClr>
              <a:buSzPct val="100000"/>
              <a:buNone/>
              <a:defRPr b="1" sz="3600">
                <a:solidFill>
                  <a:schemeClr val="dk1"/>
                </a:solidFill>
              </a:defRPr>
            </a:lvl5pPr>
            <a:lvl6pPr lvl="5" rtl="0">
              <a:spcBef>
                <a:spcPts val="0"/>
              </a:spcBef>
              <a:buClr>
                <a:schemeClr val="dk1"/>
              </a:buClr>
              <a:buSzPct val="100000"/>
              <a:buNone/>
              <a:defRPr b="1" sz="3600">
                <a:solidFill>
                  <a:schemeClr val="dk1"/>
                </a:solidFill>
              </a:defRPr>
            </a:lvl6pPr>
            <a:lvl7pPr lvl="6" rtl="0">
              <a:spcBef>
                <a:spcPts val="0"/>
              </a:spcBef>
              <a:buClr>
                <a:schemeClr val="dk1"/>
              </a:buClr>
              <a:buSzPct val="100000"/>
              <a:buNone/>
              <a:defRPr b="1" sz="3600">
                <a:solidFill>
                  <a:schemeClr val="dk1"/>
                </a:solidFill>
              </a:defRPr>
            </a:lvl7pPr>
            <a:lvl8pPr lvl="7" rtl="0">
              <a:spcBef>
                <a:spcPts val="0"/>
              </a:spcBef>
              <a:buClr>
                <a:schemeClr val="dk1"/>
              </a:buClr>
              <a:buSzPct val="100000"/>
              <a:buNone/>
              <a:defRPr b="1" sz="3600">
                <a:solidFill>
                  <a:schemeClr val="dk1"/>
                </a:solidFill>
              </a:defRPr>
            </a:lvl8pPr>
            <a:lvl9pPr lvl="8" rtl="0">
              <a:spcBef>
                <a:spcPts val="0"/>
              </a:spcBef>
              <a:buClr>
                <a:schemeClr val="dk1"/>
              </a:buClr>
              <a:buSzPct val="100000"/>
              <a:buNone/>
              <a:defRPr b="1" sz="3600">
                <a:solidFill>
                  <a:schemeClr val="dk1"/>
                </a:solidFill>
              </a:defRPr>
            </a:lvl9pPr>
          </a:lstStyle>
          <a:p/>
        </p:txBody>
      </p:sp>
      <p:sp>
        <p:nvSpPr>
          <p:cNvPr id="41" name="Shape 41"/>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lvl="0" rtl="0">
              <a:spcBef>
                <a:spcPts val="600"/>
              </a:spcBef>
              <a:buClr>
                <a:schemeClr val="dk1"/>
              </a:buClr>
              <a:buSzPct val="100000"/>
              <a:defRPr sz="3000">
                <a:solidFill>
                  <a:schemeClr val="dk1"/>
                </a:solidFill>
              </a:defRPr>
            </a:lvl1pPr>
            <a:lvl2pPr lvl="1" rtl="0">
              <a:spcBef>
                <a:spcPts val="480"/>
              </a:spcBef>
              <a:buClr>
                <a:schemeClr val="dk1"/>
              </a:buClr>
              <a:buSzPct val="100000"/>
              <a:defRPr sz="2400">
                <a:solidFill>
                  <a:schemeClr val="dk1"/>
                </a:solidFill>
              </a:defRPr>
            </a:lvl2pPr>
            <a:lvl3pPr lvl="2" rtl="0">
              <a:spcBef>
                <a:spcPts val="480"/>
              </a:spcBef>
              <a:buClr>
                <a:schemeClr val="dk1"/>
              </a:buClr>
              <a:buSzPct val="100000"/>
              <a:defRPr sz="2400">
                <a:solidFill>
                  <a:schemeClr val="dk1"/>
                </a:solidFill>
              </a:defRPr>
            </a:lvl3pPr>
            <a:lvl4pPr lvl="3" rtl="0">
              <a:spcBef>
                <a:spcPts val="360"/>
              </a:spcBef>
              <a:buClr>
                <a:schemeClr val="dk1"/>
              </a:buClr>
              <a:buSzPct val="100000"/>
              <a:defRPr sz="1800">
                <a:solidFill>
                  <a:schemeClr val="dk1"/>
                </a:solidFill>
              </a:defRPr>
            </a:lvl4pPr>
            <a:lvl5pPr lvl="4" rtl="0">
              <a:spcBef>
                <a:spcPts val="360"/>
              </a:spcBef>
              <a:buClr>
                <a:schemeClr val="dk1"/>
              </a:buClr>
              <a:buSzPct val="100000"/>
              <a:defRPr sz="1800">
                <a:solidFill>
                  <a:schemeClr val="dk1"/>
                </a:solidFill>
              </a:defRPr>
            </a:lvl5pPr>
            <a:lvl6pPr lvl="5" rtl="0">
              <a:spcBef>
                <a:spcPts val="360"/>
              </a:spcBef>
              <a:buClr>
                <a:schemeClr val="dk1"/>
              </a:buClr>
              <a:buSzPct val="100000"/>
              <a:defRPr sz="1800">
                <a:solidFill>
                  <a:schemeClr val="dk1"/>
                </a:solidFill>
              </a:defRPr>
            </a:lvl6pPr>
            <a:lvl7pPr lvl="6" rtl="0">
              <a:spcBef>
                <a:spcPts val="360"/>
              </a:spcBef>
              <a:buClr>
                <a:schemeClr val="dk1"/>
              </a:buClr>
              <a:buSzPct val="100000"/>
              <a:defRPr sz="1800">
                <a:solidFill>
                  <a:schemeClr val="dk1"/>
                </a:solidFill>
              </a:defRPr>
            </a:lvl7pPr>
            <a:lvl8pPr lvl="7" rtl="0">
              <a:spcBef>
                <a:spcPts val="360"/>
              </a:spcBef>
              <a:buClr>
                <a:schemeClr val="dk1"/>
              </a:buClr>
              <a:buSzPct val="100000"/>
              <a:defRPr sz="1800">
                <a:solidFill>
                  <a:schemeClr val="dk1"/>
                </a:solidFill>
              </a:defRPr>
            </a:lvl8pPr>
            <a:lvl9pPr lvl="8" rtl="0">
              <a:spcBef>
                <a:spcPts val="360"/>
              </a:spcBef>
              <a:buClr>
                <a:schemeClr val="dk1"/>
              </a:buClr>
              <a:buSzPct val="100000"/>
              <a:defRPr sz="18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00.png"/><Relationship Id="rId4" Type="http://schemas.openxmlformats.org/officeDocument/2006/relationships/hyperlink" Target="http://iacs.seas.harvard.edu/capstone" TargetMode="External"/></Relationships>
</file>

<file path=ppt/slides/_rels/slide10.xml.rels><?xml version="1.0" encoding="UTF-8" standalone="yes"?><Relationships xmlns="http://schemas.openxmlformats.org/package/2006/relationships"><Relationship Id="rId11" Type="http://schemas.openxmlformats.org/officeDocument/2006/relationships/hyperlink" Target="https://www.fbi.h-da.de/fileadmin/personal/i.schestag/Allgemein/BertEWL11-msd.pdf" TargetMode="External"/><Relationship Id="rId10" Type="http://schemas.openxmlformats.org/officeDocument/2006/relationships/hyperlink" Target="http://labrosa.ee.columbia.edu/millionsong/" TargetMode="External"/><Relationship Id="rId13" Type="http://schemas.openxmlformats.org/officeDocument/2006/relationships/image" Target="../media/image01.png"/><Relationship Id="rId12" Type="http://schemas.openxmlformats.org/officeDocument/2006/relationships/hyperlink" Target="mailto:aparna@spotify.com"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en.wikipedia.org/wiki/Comparison_of_on-demand_streaming_music_services" TargetMode="External"/><Relationship Id="rId4" Type="http://schemas.openxmlformats.org/officeDocument/2006/relationships/hyperlink" Target="https://en.wikipedia.org/wiki/Podcast" TargetMode="External"/><Relationship Id="rId9" Type="http://schemas.openxmlformats.org/officeDocument/2006/relationships/hyperlink" Target="https://en.wikipedia.org/wiki/Freemium" TargetMode="External"/><Relationship Id="rId14" Type="http://schemas.openxmlformats.org/officeDocument/2006/relationships/image" Target="../media/image06.png"/><Relationship Id="rId5" Type="http://schemas.openxmlformats.org/officeDocument/2006/relationships/hyperlink" Target="https://en.wikipedia.org/wiki/Video" TargetMode="External"/><Relationship Id="rId6" Type="http://schemas.openxmlformats.org/officeDocument/2006/relationships/hyperlink" Target="https://en.wikipedia.org/wiki/Streaming_media" TargetMode="External"/><Relationship Id="rId7" Type="http://schemas.openxmlformats.org/officeDocument/2006/relationships/hyperlink" Target="https://en.wikipedia.org/wiki/Digital_rights_management" TargetMode="External"/><Relationship Id="rId8" Type="http://schemas.openxmlformats.org/officeDocument/2006/relationships/hyperlink" Target="https://en.wikipedia.org/wiki/Record_label" TargetMode="External"/></Relationships>
</file>

<file path=ppt/slides/_rels/slide11.xml.rels><?xml version="1.0" encoding="UTF-8" standalone="yes"?><Relationships xmlns="http://schemas.openxmlformats.org/package/2006/relationships"><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en.wikipedia.org/wiki/Mass_media" TargetMode="External"/><Relationship Id="rId4" Type="http://schemas.openxmlformats.org/officeDocument/2006/relationships/hyperlink" Target="https://en.wikipedia.org/wiki/Burbank,_California" TargetMode="External"/><Relationship Id="rId9" Type="http://schemas.openxmlformats.org/officeDocument/2006/relationships/image" Target="../media/image03.png"/><Relationship Id="rId5" Type="http://schemas.openxmlformats.org/officeDocument/2006/relationships/hyperlink" Target="https://en.wikipedia.org/wiki/California" TargetMode="External"/><Relationship Id="rId6" Type="http://schemas.openxmlformats.org/officeDocument/2006/relationships/hyperlink" Target="https://en.wikipedia.org/wiki/Warner_Bros." TargetMode="External"/><Relationship Id="rId7" Type="http://schemas.openxmlformats.org/officeDocument/2006/relationships/hyperlink" Target="https://en.wikipedia.org/wiki/Universal_Studios" TargetMode="External"/><Relationship Id="rId8" Type="http://schemas.openxmlformats.org/officeDocument/2006/relationships/hyperlink" Target="https://en.wikipedia.org/wiki/Wanda_Grou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4.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mailto:MMICHALSKI1@partners.org" TargetMode="External"/><Relationship Id="rId4" Type="http://schemas.openxmlformats.org/officeDocument/2006/relationships/image" Target="../media/image18.png"/><Relationship Id="rId5" Type="http://schemas.openxmlformats.org/officeDocument/2006/relationships/image" Target="../media/image21.jpg"/><Relationship Id="rId6"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9.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en.wikipedia.org/wiki/Public_transport" TargetMode="External"/><Relationship Id="rId4" Type="http://schemas.openxmlformats.org/officeDocument/2006/relationships/hyperlink" Target="https://en.wikipedia.org/wiki/Greater_Boston" TargetMode="External"/><Relationship Id="rId5" Type="http://schemas.openxmlformats.org/officeDocument/2006/relationships/hyperlink" Target="https://en.wikipedia.org/wiki/Massachusetts" TargetMode="External"/><Relationship Id="rId6" Type="http://schemas.openxmlformats.org/officeDocument/2006/relationships/image" Target="../media/image15.png"/><Relationship Id="rId7"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canvas.harvard.edu/courses/20897/assignments/12951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mailto:eleni@seas.harvard.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en.wikipedia.org/wiki/Lombardy" TargetMode="External"/><Relationship Id="rId4" Type="http://schemas.openxmlformats.org/officeDocument/2006/relationships/hyperlink" Target="https://en.wikipedia.org/wiki/Jurassic_World" TargetMode="External"/></Relationships>
</file>

<file path=ppt/slides/_rels/slide7.xml.rels><?xml version="1.0" encoding="UTF-8" standalone="yes"?><Relationships xmlns="http://schemas.openxmlformats.org/package/2006/relationships"><Relationship Id="rId11" Type="http://schemas.openxmlformats.org/officeDocument/2006/relationships/hyperlink" Target="https://en.wikipedia.org/wiki/Backpacks" TargetMode="External"/><Relationship Id="rId10" Type="http://schemas.openxmlformats.org/officeDocument/2006/relationships/hyperlink" Target="https://en.wikipedia.org/wiki/Leather" TargetMode="External"/><Relationship Id="rId13" Type="http://schemas.openxmlformats.org/officeDocument/2006/relationships/hyperlink" Target="https://en.wikipedia.org/wiki/Stationery" TargetMode="External"/><Relationship Id="rId12" Type="http://schemas.openxmlformats.org/officeDocument/2006/relationships/hyperlink" Target="https://en.wikipedia.org/wiki/Wallet"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en.wikipedia.org/wiki/Manufacturing" TargetMode="External"/><Relationship Id="rId4" Type="http://schemas.openxmlformats.org/officeDocument/2006/relationships/hyperlink" Target="https://en.wikipedia.org/wiki/Papermaking" TargetMode="External"/><Relationship Id="rId9" Type="http://schemas.openxmlformats.org/officeDocument/2006/relationships/hyperlink" Target="https://en.wikipedia.org/wiki/Sketchbook" TargetMode="External"/><Relationship Id="rId15" Type="http://schemas.openxmlformats.org/officeDocument/2006/relationships/image" Target="../media/image17.jpg"/><Relationship Id="rId14" Type="http://schemas.openxmlformats.org/officeDocument/2006/relationships/image" Target="../media/image07.png"/><Relationship Id="rId5" Type="http://schemas.openxmlformats.org/officeDocument/2006/relationships/hyperlink" Target="https://en.wikipedia.org/wiki/Product_design" TargetMode="External"/><Relationship Id="rId6" Type="http://schemas.openxmlformats.org/officeDocument/2006/relationships/hyperlink" Target="https://en.wikipedia.org/wiki/Milan" TargetMode="External"/><Relationship Id="rId7" Type="http://schemas.openxmlformats.org/officeDocument/2006/relationships/hyperlink" Target="https://en.wikipedia.org/wiki/Notebook" TargetMode="External"/><Relationship Id="rId8" Type="http://schemas.openxmlformats.org/officeDocument/2006/relationships/hyperlink" Target="https://en.wikipedia.org/wiki/Diar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2.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en.wikipedia.org/wiki/Biotechnology" TargetMode="External"/><Relationship Id="rId4" Type="http://schemas.openxmlformats.org/officeDocument/2006/relationships/hyperlink" Target="https://en.wikipedia.org/wiki/Cambridge,_Massachusetts" TargetMode="External"/><Relationship Id="rId9" Type="http://schemas.openxmlformats.org/officeDocument/2006/relationships/image" Target="../media/image08.jpg"/><Relationship Id="rId5" Type="http://schemas.openxmlformats.org/officeDocument/2006/relationships/hyperlink" Target="https://en.wikipedia.org/wiki/Neurodegenerative" TargetMode="External"/><Relationship Id="rId6" Type="http://schemas.openxmlformats.org/officeDocument/2006/relationships/hyperlink" Target="https://en.wikipedia.org/wiki/Hematologic" TargetMode="External"/><Relationship Id="rId7" Type="http://schemas.openxmlformats.org/officeDocument/2006/relationships/hyperlink" Target="https://en.wikipedia.org/wiki/Autoimmune_diseases" TargetMode="External"/><Relationship Id="rId8" Type="http://schemas.openxmlformats.org/officeDocument/2006/relationships/image" Target="../media/image0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pic>
        <p:nvPicPr>
          <p:cNvPr id="61" name="Shape 61"/>
          <p:cNvPicPr preferRelativeResize="0"/>
          <p:nvPr/>
        </p:nvPicPr>
        <p:blipFill>
          <a:blip r:embed="rId3">
            <a:alphaModFix/>
          </a:blip>
          <a:stretch>
            <a:fillRect/>
          </a:stretch>
        </p:blipFill>
        <p:spPr>
          <a:xfrm>
            <a:off x="-11838950" y="-72599"/>
            <a:ext cx="21827299" cy="5214299"/>
          </a:xfrm>
          <a:prstGeom prst="rect">
            <a:avLst/>
          </a:prstGeom>
          <a:noFill/>
          <a:ln>
            <a:noFill/>
          </a:ln>
        </p:spPr>
      </p:pic>
      <p:sp>
        <p:nvSpPr>
          <p:cNvPr id="62" name="Shape 62"/>
          <p:cNvSpPr txBox="1"/>
          <p:nvPr/>
        </p:nvSpPr>
        <p:spPr>
          <a:xfrm>
            <a:off x="0" y="120800"/>
            <a:ext cx="8937300" cy="1766400"/>
          </a:xfrm>
          <a:prstGeom prst="rect">
            <a:avLst/>
          </a:prstGeom>
          <a:noFill/>
          <a:ln>
            <a:noFill/>
          </a:ln>
        </p:spPr>
        <p:txBody>
          <a:bodyPr anchorCtr="0" anchor="t" bIns="91425" lIns="91425" rIns="91425" tIns="91425">
            <a:noAutofit/>
          </a:bodyPr>
          <a:lstStyle/>
          <a:p>
            <a:pPr lvl="0" rtl="0" algn="l">
              <a:spcBef>
                <a:spcPts val="0"/>
              </a:spcBef>
              <a:buNone/>
            </a:pPr>
            <a:r>
              <a:rPr b="1" lang="en" sz="4400">
                <a:solidFill>
                  <a:srgbClr val="A61C00"/>
                </a:solidFill>
                <a:latin typeface="Calibri"/>
                <a:ea typeface="Calibri"/>
                <a:cs typeface="Calibri"/>
                <a:sym typeface="Calibri"/>
              </a:rPr>
              <a:t>IACS Capstone Project Course </a:t>
            </a:r>
          </a:p>
          <a:p>
            <a:pPr lvl="0" rtl="0" algn="l">
              <a:spcBef>
                <a:spcPts val="0"/>
              </a:spcBef>
              <a:buNone/>
            </a:pPr>
            <a:r>
              <a:rPr lang="en" sz="2600">
                <a:latin typeface="Calibri"/>
                <a:ea typeface="Calibri"/>
                <a:cs typeface="Calibri"/>
                <a:sym typeface="Calibri"/>
              </a:rPr>
              <a:t>Pavlos Protopapas - Spring 2017</a:t>
            </a:r>
          </a:p>
          <a:p>
            <a:pPr lvl="0" algn="l">
              <a:spcBef>
                <a:spcPts val="0"/>
              </a:spcBef>
              <a:buNone/>
            </a:pPr>
            <a:r>
              <a:rPr lang="en" sz="2600">
                <a:latin typeface="Calibri"/>
                <a:ea typeface="Calibri"/>
                <a:cs typeface="Calibri"/>
                <a:sym typeface="Calibri"/>
              </a:rPr>
              <a:t>AC 297r</a:t>
            </a:r>
          </a:p>
        </p:txBody>
      </p:sp>
      <p:sp>
        <p:nvSpPr>
          <p:cNvPr id="63" name="Shape 63"/>
          <p:cNvSpPr txBox="1"/>
          <p:nvPr/>
        </p:nvSpPr>
        <p:spPr>
          <a:xfrm>
            <a:off x="33300" y="3823350"/>
            <a:ext cx="7545900" cy="6969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None/>
            </a:pPr>
            <a:r>
              <a:rPr lang="en" sz="3000" u="sng">
                <a:solidFill>
                  <a:schemeClr val="hlink"/>
                </a:solidFill>
                <a:hlinkClick r:id="rId4"/>
              </a:rPr>
              <a:t>http://iacs.seas.harvard.edu/capstone</a:t>
            </a:r>
          </a:p>
          <a:p>
            <a:pPr indent="-69850" lvl="0" marL="0" marR="0" rtl="0" algn="l">
              <a:lnSpc>
                <a:spcPct val="100000"/>
              </a:lnSpc>
              <a:spcBef>
                <a:spcPts val="0"/>
              </a:spcBef>
              <a:spcAft>
                <a:spcPts val="0"/>
              </a:spcAft>
              <a:buClr>
                <a:srgbClr val="000000"/>
              </a:buClr>
              <a:buSzPct val="36666"/>
              <a:buFont typeface="Arial"/>
              <a:buNone/>
            </a:pPr>
            <a:r>
              <a:rPr lang="en" sz="3000" u="sng">
                <a:solidFill>
                  <a:schemeClr val="hlink"/>
                </a:solidFill>
              </a:rPr>
              <a:t>https://canvas.harvard.edu/courses/20897</a:t>
            </a:r>
          </a:p>
          <a:p>
            <a:pPr indent="0" lvl="0" marL="0" marR="0" rtl="0" algn="l">
              <a:lnSpc>
                <a:spcPct val="100000"/>
              </a:lnSpc>
              <a:spcBef>
                <a:spcPts val="0"/>
              </a:spcBef>
              <a:spcAft>
                <a:spcPts val="0"/>
              </a:spcAft>
              <a:buNone/>
            </a:pPr>
            <a:r>
              <a:t/>
            </a:r>
            <a:endParaRPr sz="3000" u="sng">
              <a:solidFill>
                <a:schemeClr val="hlink"/>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3F3F3"/>
        </a:solidFill>
      </p:bgPr>
    </p:bg>
    <p:spTree>
      <p:nvGrpSpPr>
        <p:cNvPr id="120" name="Shape 120"/>
        <p:cNvGrpSpPr/>
        <p:nvPr/>
      </p:nvGrpSpPr>
      <p:grpSpPr>
        <a:xfrm>
          <a:off x="0" y="0"/>
          <a:ext cx="0" cy="0"/>
          <a:chOff x="0" y="0"/>
          <a:chExt cx="0" cy="0"/>
        </a:xfrm>
      </p:grpSpPr>
      <p:sp>
        <p:nvSpPr>
          <p:cNvPr id="121" name="Shape 121"/>
          <p:cNvSpPr txBox="1"/>
          <p:nvPr>
            <p:ph idx="1" type="body"/>
          </p:nvPr>
        </p:nvSpPr>
        <p:spPr>
          <a:xfrm>
            <a:off x="309600" y="1200150"/>
            <a:ext cx="8377200" cy="3890100"/>
          </a:xfrm>
          <a:prstGeom prst="rect">
            <a:avLst/>
          </a:prstGeom>
        </p:spPr>
        <p:txBody>
          <a:bodyPr anchorCtr="0" anchor="t" bIns="91425" lIns="91425" rIns="91425" tIns="91425">
            <a:noAutofit/>
          </a:bodyPr>
          <a:lstStyle/>
          <a:p>
            <a:pPr indent="-69850" lvl="0" marL="0" rtl="0">
              <a:lnSpc>
                <a:spcPct val="115000"/>
              </a:lnSpc>
              <a:spcBef>
                <a:spcPts val="0"/>
              </a:spcBef>
              <a:buClr>
                <a:schemeClr val="dk1"/>
              </a:buClr>
              <a:buSzPct val="100000"/>
              <a:buFont typeface="Arial"/>
              <a:buNone/>
            </a:pPr>
            <a:r>
              <a:rPr b="1" lang="en" sz="1050">
                <a:solidFill>
                  <a:srgbClr val="252525"/>
                </a:solidFill>
                <a:highlight>
                  <a:srgbClr val="FFFFFF"/>
                </a:highlight>
                <a:latin typeface="Arial"/>
                <a:ea typeface="Arial"/>
                <a:cs typeface="Arial"/>
                <a:sym typeface="Arial"/>
              </a:rPr>
              <a:t>Spotify</a:t>
            </a:r>
            <a:r>
              <a:rPr lang="en" sz="1050">
                <a:solidFill>
                  <a:srgbClr val="252525"/>
                </a:solidFill>
                <a:highlight>
                  <a:srgbClr val="FFFFFF"/>
                </a:highlight>
                <a:latin typeface="Arial"/>
                <a:ea typeface="Arial"/>
                <a:cs typeface="Arial"/>
                <a:sym typeface="Arial"/>
              </a:rPr>
              <a:t> is a </a:t>
            </a:r>
            <a:r>
              <a:rPr lang="en" sz="1050">
                <a:solidFill>
                  <a:srgbClr val="0B0080"/>
                </a:solidFill>
                <a:highlight>
                  <a:srgbClr val="FFFFFF"/>
                </a:highlight>
                <a:latin typeface="Arial"/>
                <a:ea typeface="Arial"/>
                <a:cs typeface="Arial"/>
                <a:sym typeface="Arial"/>
                <a:hlinkClick r:id="rId3"/>
              </a:rPr>
              <a:t>music</a:t>
            </a:r>
            <a:r>
              <a:rPr lang="en" sz="1050">
                <a:solidFill>
                  <a:srgbClr val="252525"/>
                </a:solidFill>
                <a:highlight>
                  <a:srgbClr val="FFFFFF"/>
                </a:highlight>
                <a:latin typeface="Arial"/>
                <a:ea typeface="Arial"/>
                <a:cs typeface="Arial"/>
                <a:sym typeface="Arial"/>
              </a:rPr>
              <a:t>, </a:t>
            </a:r>
            <a:r>
              <a:rPr lang="en" sz="1050">
                <a:solidFill>
                  <a:srgbClr val="0B0080"/>
                </a:solidFill>
                <a:highlight>
                  <a:srgbClr val="FFFFFF"/>
                </a:highlight>
                <a:latin typeface="Arial"/>
                <a:ea typeface="Arial"/>
                <a:cs typeface="Arial"/>
                <a:sym typeface="Arial"/>
                <a:hlinkClick r:id="rId4"/>
              </a:rPr>
              <a:t>podcast</a:t>
            </a:r>
            <a:r>
              <a:rPr lang="en" sz="1050">
                <a:solidFill>
                  <a:srgbClr val="252525"/>
                </a:solidFill>
                <a:highlight>
                  <a:srgbClr val="FFFFFF"/>
                </a:highlight>
                <a:latin typeface="Arial"/>
                <a:ea typeface="Arial"/>
                <a:cs typeface="Arial"/>
                <a:sym typeface="Arial"/>
              </a:rPr>
              <a:t>, and </a:t>
            </a:r>
            <a:r>
              <a:rPr lang="en" sz="1050">
                <a:solidFill>
                  <a:srgbClr val="0B0080"/>
                </a:solidFill>
                <a:highlight>
                  <a:srgbClr val="FFFFFF"/>
                </a:highlight>
                <a:latin typeface="Arial"/>
                <a:ea typeface="Arial"/>
                <a:cs typeface="Arial"/>
                <a:sym typeface="Arial"/>
                <a:hlinkClick r:id="rId5"/>
              </a:rPr>
              <a:t>video</a:t>
            </a:r>
            <a:r>
              <a:rPr lang="en" sz="1050">
                <a:solidFill>
                  <a:srgbClr val="252525"/>
                </a:solidFill>
                <a:highlight>
                  <a:srgbClr val="FFFFFF"/>
                </a:highlight>
                <a:latin typeface="Arial"/>
                <a:ea typeface="Arial"/>
                <a:cs typeface="Arial"/>
                <a:sym typeface="Arial"/>
              </a:rPr>
              <a:t> </a:t>
            </a:r>
            <a:r>
              <a:rPr lang="en" sz="1050">
                <a:solidFill>
                  <a:srgbClr val="0B0080"/>
                </a:solidFill>
                <a:highlight>
                  <a:srgbClr val="FFFFFF"/>
                </a:highlight>
                <a:latin typeface="Arial"/>
                <a:ea typeface="Arial"/>
                <a:cs typeface="Arial"/>
                <a:sym typeface="Arial"/>
                <a:hlinkClick r:id="rId6"/>
              </a:rPr>
              <a:t>streaming service</a:t>
            </a:r>
            <a:r>
              <a:rPr lang="en" sz="1050">
                <a:solidFill>
                  <a:srgbClr val="252525"/>
                </a:solidFill>
                <a:highlight>
                  <a:srgbClr val="FFFFFF"/>
                </a:highlight>
                <a:latin typeface="Arial"/>
                <a:ea typeface="Arial"/>
                <a:cs typeface="Arial"/>
                <a:sym typeface="Arial"/>
              </a:rPr>
              <a:t>. It provides </a:t>
            </a:r>
            <a:r>
              <a:rPr lang="en" sz="1050">
                <a:solidFill>
                  <a:srgbClr val="0B0080"/>
                </a:solidFill>
                <a:highlight>
                  <a:srgbClr val="FFFFFF"/>
                </a:highlight>
                <a:latin typeface="Arial"/>
                <a:ea typeface="Arial"/>
                <a:cs typeface="Arial"/>
                <a:sym typeface="Arial"/>
                <a:hlinkClick r:id="rId7"/>
              </a:rPr>
              <a:t>digital rights management</a:t>
            </a:r>
            <a:r>
              <a:rPr lang="en" sz="1050">
                <a:solidFill>
                  <a:srgbClr val="252525"/>
                </a:solidFill>
                <a:highlight>
                  <a:srgbClr val="FFFFFF"/>
                </a:highlight>
                <a:latin typeface="Arial"/>
                <a:ea typeface="Arial"/>
                <a:cs typeface="Arial"/>
                <a:sym typeface="Arial"/>
              </a:rPr>
              <a:t>-protected content from </a:t>
            </a:r>
            <a:r>
              <a:rPr lang="en" sz="1050">
                <a:solidFill>
                  <a:srgbClr val="0B0080"/>
                </a:solidFill>
                <a:highlight>
                  <a:srgbClr val="FFFFFF"/>
                </a:highlight>
                <a:latin typeface="Arial"/>
                <a:ea typeface="Arial"/>
                <a:cs typeface="Arial"/>
                <a:sym typeface="Arial"/>
                <a:hlinkClick r:id="rId8"/>
              </a:rPr>
              <a:t>record labels</a:t>
            </a:r>
            <a:r>
              <a:rPr lang="en" sz="1050">
                <a:solidFill>
                  <a:srgbClr val="252525"/>
                </a:solidFill>
                <a:highlight>
                  <a:srgbClr val="FFFFFF"/>
                </a:highlight>
                <a:latin typeface="Arial"/>
                <a:ea typeface="Arial"/>
                <a:cs typeface="Arial"/>
                <a:sym typeface="Arial"/>
              </a:rPr>
              <a:t> and media companies. Spotify is a </a:t>
            </a:r>
            <a:r>
              <a:rPr lang="en" sz="1050">
                <a:solidFill>
                  <a:srgbClr val="0B0080"/>
                </a:solidFill>
                <a:highlight>
                  <a:srgbClr val="FFFFFF"/>
                </a:highlight>
                <a:latin typeface="Arial"/>
                <a:ea typeface="Arial"/>
                <a:cs typeface="Arial"/>
                <a:sym typeface="Arial"/>
                <a:hlinkClick r:id="rId9"/>
              </a:rPr>
              <a:t>freemium</a:t>
            </a:r>
            <a:r>
              <a:rPr lang="en" sz="1050">
                <a:solidFill>
                  <a:srgbClr val="252525"/>
                </a:solidFill>
                <a:highlight>
                  <a:srgbClr val="FFFFFF"/>
                </a:highlight>
                <a:latin typeface="Arial"/>
                <a:ea typeface="Arial"/>
                <a:cs typeface="Arial"/>
                <a:sym typeface="Arial"/>
              </a:rPr>
              <a:t> service, meaning that basic services are free with advertisements, with additional features, such as improved streaming quality, offered via paid subscriptions.</a:t>
            </a:r>
          </a:p>
          <a:p>
            <a:pPr indent="-69850" lvl="0" marL="0" rtl="0">
              <a:lnSpc>
                <a:spcPct val="115000"/>
              </a:lnSpc>
              <a:spcBef>
                <a:spcPts val="0"/>
              </a:spcBef>
              <a:buClr>
                <a:schemeClr val="dk1"/>
              </a:buClr>
              <a:buSzPct val="100000"/>
              <a:buFont typeface="Arial"/>
              <a:buNone/>
            </a:pPr>
            <a:r>
              <a:t/>
            </a:r>
            <a:endParaRPr sz="1050">
              <a:solidFill>
                <a:srgbClr val="252525"/>
              </a:solidFill>
              <a:highlight>
                <a:srgbClr val="FFFFFF"/>
              </a:highlight>
              <a:latin typeface="Arial"/>
              <a:ea typeface="Arial"/>
              <a:cs typeface="Arial"/>
              <a:sym typeface="Arial"/>
            </a:endParaRPr>
          </a:p>
          <a:p>
            <a:pPr lvl="0" rtl="0">
              <a:lnSpc>
                <a:spcPct val="115000"/>
              </a:lnSpc>
              <a:spcBef>
                <a:spcPts val="0"/>
              </a:spcBef>
              <a:buNone/>
            </a:pPr>
            <a:r>
              <a:rPr lang="en" sz="1100">
                <a:latin typeface="Arial"/>
                <a:ea typeface="Arial"/>
                <a:cs typeface="Arial"/>
                <a:sym typeface="Arial"/>
              </a:rPr>
              <a:t>Using the audio attributes, build a model(s) to predict the genre of any given track. Build a system that retrieves all tracks that best fulfill an arbitrary combination of genres. For example “folk indie rock” should return tracks that best represent the </a:t>
            </a:r>
            <a:r>
              <a:rPr b="1" lang="en" sz="1100">
                <a:latin typeface="Arial"/>
                <a:ea typeface="Arial"/>
                <a:cs typeface="Arial"/>
                <a:sym typeface="Arial"/>
              </a:rPr>
              <a:t>combination </a:t>
            </a:r>
            <a:r>
              <a:rPr lang="en" sz="1100">
                <a:latin typeface="Arial"/>
                <a:ea typeface="Arial"/>
                <a:cs typeface="Arial"/>
                <a:sym typeface="Arial"/>
              </a:rPr>
              <a:t>of those genres.  Base on the user’s preference suggest another track that is acoustically similar. </a:t>
            </a:r>
          </a:p>
          <a:p>
            <a:pPr lvl="0" rtl="0">
              <a:lnSpc>
                <a:spcPct val="115000"/>
              </a:lnSpc>
              <a:spcBef>
                <a:spcPts val="0"/>
              </a:spcBef>
              <a:buNone/>
            </a:pPr>
            <a:r>
              <a:t/>
            </a:r>
            <a:endParaRPr sz="1100">
              <a:latin typeface="Arial"/>
              <a:ea typeface="Arial"/>
              <a:cs typeface="Arial"/>
              <a:sym typeface="Arial"/>
            </a:endParaRPr>
          </a:p>
          <a:p>
            <a:pPr indent="-69850" lvl="0" marL="0" rtl="0">
              <a:lnSpc>
                <a:spcPct val="115000"/>
              </a:lnSpc>
              <a:spcBef>
                <a:spcPts val="0"/>
              </a:spcBef>
              <a:buClr>
                <a:schemeClr val="dk1"/>
              </a:buClr>
              <a:buSzPct val="100000"/>
              <a:buFont typeface="Arial"/>
              <a:buNone/>
            </a:pPr>
            <a:r>
              <a:t/>
            </a:r>
            <a:endParaRPr sz="1050">
              <a:solidFill>
                <a:srgbClr val="252525"/>
              </a:solidFill>
              <a:highlight>
                <a:srgbClr val="FFFFFF"/>
              </a:highlight>
              <a:latin typeface="Arial"/>
              <a:ea typeface="Arial"/>
              <a:cs typeface="Arial"/>
              <a:sym typeface="Arial"/>
            </a:endParaRPr>
          </a:p>
        </p:txBody>
      </p:sp>
      <p:sp>
        <p:nvSpPr>
          <p:cNvPr id="122" name="Shape 122"/>
          <p:cNvSpPr txBox="1"/>
          <p:nvPr>
            <p:ph idx="1" type="body"/>
          </p:nvPr>
        </p:nvSpPr>
        <p:spPr>
          <a:xfrm>
            <a:off x="352600" y="2641625"/>
            <a:ext cx="4642500" cy="2502000"/>
          </a:xfrm>
          <a:prstGeom prst="rect">
            <a:avLst/>
          </a:prstGeom>
        </p:spPr>
        <p:txBody>
          <a:bodyPr anchorCtr="0" anchor="t" bIns="91425" lIns="91425" rIns="91425" tIns="91425">
            <a:noAutofit/>
          </a:bodyPr>
          <a:lstStyle/>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Data</a:t>
            </a:r>
            <a:r>
              <a:rPr lang="en" sz="1100">
                <a:latin typeface="Arial"/>
                <a:ea typeface="Arial"/>
                <a:cs typeface="Arial"/>
                <a:sym typeface="Arial"/>
              </a:rPr>
              <a:t>:</a:t>
            </a:r>
            <a:r>
              <a:rPr b="1" lang="en" sz="1100">
                <a:latin typeface="Arial"/>
                <a:ea typeface="Arial"/>
                <a:cs typeface="Arial"/>
                <a:sym typeface="Arial"/>
              </a:rPr>
              <a:t> </a:t>
            </a:r>
            <a:r>
              <a:rPr b="1" lang="en" sz="1100" u="sng">
                <a:solidFill>
                  <a:srgbClr val="1155CC"/>
                </a:solidFill>
                <a:latin typeface="Arial"/>
                <a:ea typeface="Arial"/>
                <a:cs typeface="Arial"/>
                <a:sym typeface="Arial"/>
                <a:hlinkClick r:id="rId10"/>
              </a:rPr>
              <a:t>Million Song Dataset </a:t>
            </a:r>
            <a:r>
              <a:rPr b="1" lang="en" sz="1100">
                <a:latin typeface="Arial"/>
                <a:ea typeface="Arial"/>
                <a:cs typeface="Arial"/>
                <a:sym typeface="Arial"/>
              </a:rPr>
              <a:t>(MSD),  </a:t>
            </a:r>
            <a:r>
              <a:rPr b="1" lang="en" sz="1100" u="sng">
                <a:solidFill>
                  <a:srgbClr val="1155CC"/>
                </a:solidFill>
                <a:latin typeface="Arial"/>
                <a:ea typeface="Arial"/>
                <a:cs typeface="Arial"/>
                <a:sym typeface="Arial"/>
                <a:hlinkClick r:id="rId11"/>
              </a:rPr>
              <a:t>MSD Publication</a:t>
            </a:r>
            <a:r>
              <a:rPr b="1" lang="en" sz="1100">
                <a:latin typeface="Arial"/>
                <a:ea typeface="Arial"/>
                <a:cs typeface="Arial"/>
                <a:sym typeface="Arial"/>
              </a:rPr>
              <a:t>  </a:t>
            </a:r>
          </a:p>
          <a:p>
            <a:pPr indent="-69850" lvl="0" marL="0" rtl="0">
              <a:lnSpc>
                <a:spcPct val="115000"/>
              </a:lnSpc>
              <a:spcBef>
                <a:spcPts val="0"/>
              </a:spcBef>
              <a:buClr>
                <a:schemeClr val="dk1"/>
              </a:buClr>
              <a:buSzPct val="100000"/>
              <a:buFont typeface="Arial"/>
              <a:buNone/>
            </a:pPr>
            <a:r>
              <a:t/>
            </a:r>
            <a:endParaRPr sz="1100">
              <a:latin typeface="Arial"/>
              <a:ea typeface="Arial"/>
              <a:cs typeface="Arial"/>
              <a:sym typeface="Arial"/>
            </a:endParaRPr>
          </a:p>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Skills</a:t>
            </a:r>
            <a:r>
              <a:rPr lang="en" sz="1100">
                <a:latin typeface="Arial"/>
                <a:ea typeface="Arial"/>
                <a:cs typeface="Arial"/>
                <a:sym typeface="Arial"/>
              </a:rPr>
              <a:t>: Signal processing, time series analysis, predictive models and times series database</a:t>
            </a:r>
          </a:p>
          <a:p>
            <a:pPr indent="-69850" lvl="0" marL="0" rtl="0">
              <a:lnSpc>
                <a:spcPct val="115000"/>
              </a:lnSpc>
              <a:spcBef>
                <a:spcPts val="0"/>
              </a:spcBef>
              <a:buClr>
                <a:schemeClr val="dk1"/>
              </a:buClr>
              <a:buSzPct val="100000"/>
              <a:buFont typeface="Arial"/>
              <a:buNone/>
            </a:pPr>
            <a:r>
              <a:t/>
            </a:r>
            <a:endParaRPr sz="1100">
              <a:latin typeface="Arial"/>
              <a:ea typeface="Arial"/>
              <a:cs typeface="Arial"/>
              <a:sym typeface="Arial"/>
            </a:endParaRPr>
          </a:p>
          <a:p>
            <a:pPr indent="-69850" lvl="0" marL="0" rtl="0">
              <a:lnSpc>
                <a:spcPct val="115000"/>
              </a:lnSpc>
              <a:spcBef>
                <a:spcPts val="0"/>
              </a:spcBef>
              <a:buClr>
                <a:schemeClr val="dk1"/>
              </a:buClr>
              <a:buSzPct val="100000"/>
              <a:buFont typeface="Arial"/>
              <a:buNone/>
            </a:pPr>
            <a:r>
              <a:t/>
            </a:r>
            <a:endParaRPr sz="1100">
              <a:latin typeface="Arial"/>
              <a:ea typeface="Arial"/>
              <a:cs typeface="Arial"/>
              <a:sym typeface="Arial"/>
            </a:endParaRPr>
          </a:p>
          <a:p>
            <a:pPr indent="-69850" lvl="0" marL="0" rtl="0">
              <a:lnSpc>
                <a:spcPct val="115000"/>
              </a:lnSpc>
              <a:spcBef>
                <a:spcPts val="0"/>
              </a:spcBef>
              <a:buClr>
                <a:schemeClr val="dk1"/>
              </a:buClr>
              <a:buSzPct val="100000"/>
              <a:buFont typeface="Arial"/>
              <a:buNone/>
            </a:pPr>
            <a:r>
              <a:t/>
            </a:r>
            <a:endParaRPr sz="1100">
              <a:latin typeface="Arial"/>
              <a:ea typeface="Arial"/>
              <a:cs typeface="Arial"/>
              <a:sym typeface="Arial"/>
            </a:endParaRPr>
          </a:p>
          <a:p>
            <a:pPr indent="-69850" lvl="0" marL="0" rtl="0">
              <a:lnSpc>
                <a:spcPct val="115000"/>
              </a:lnSpc>
              <a:spcBef>
                <a:spcPts val="0"/>
              </a:spcBef>
              <a:buClr>
                <a:schemeClr val="dk1"/>
              </a:buClr>
              <a:buSzPct val="100000"/>
              <a:buFont typeface="Arial"/>
              <a:buNone/>
            </a:pPr>
            <a:r>
              <a:t/>
            </a:r>
            <a:endParaRPr sz="1100">
              <a:latin typeface="Arial"/>
              <a:ea typeface="Arial"/>
              <a:cs typeface="Arial"/>
              <a:sym typeface="Arial"/>
            </a:endParaRPr>
          </a:p>
          <a:p>
            <a:pPr indent="-69850" lvl="0" marL="0" marR="0" rtl="0" algn="l">
              <a:lnSpc>
                <a:spcPct val="115000"/>
              </a:lnSpc>
              <a:spcBef>
                <a:spcPts val="0"/>
              </a:spcBef>
              <a:spcAft>
                <a:spcPts val="0"/>
              </a:spcAft>
              <a:buClr>
                <a:schemeClr val="dk1"/>
              </a:buClr>
              <a:buSzPct val="100000"/>
              <a:buFont typeface="Arial"/>
              <a:buNone/>
            </a:pPr>
            <a:r>
              <a:rPr b="1" lang="en" sz="1100">
                <a:latin typeface="Arial"/>
                <a:ea typeface="Arial"/>
                <a:cs typeface="Arial"/>
                <a:sym typeface="Arial"/>
              </a:rPr>
              <a:t>TF</a:t>
            </a:r>
            <a:r>
              <a:rPr lang="en" sz="1100">
                <a:latin typeface="Arial"/>
                <a:ea typeface="Arial"/>
                <a:cs typeface="Arial"/>
                <a:sym typeface="Arial"/>
              </a:rPr>
              <a:t>: Reinier Maat</a:t>
            </a:r>
          </a:p>
          <a:p>
            <a:pPr indent="-69850" lvl="0" marL="0" marR="0" rtl="0" algn="l">
              <a:lnSpc>
                <a:spcPct val="115000"/>
              </a:lnSpc>
              <a:spcBef>
                <a:spcPts val="0"/>
              </a:spcBef>
              <a:spcAft>
                <a:spcPts val="0"/>
              </a:spcAft>
              <a:buClr>
                <a:schemeClr val="dk1"/>
              </a:buClr>
              <a:buSzPct val="100000"/>
              <a:buFont typeface="Arial"/>
              <a:buNone/>
            </a:pPr>
            <a:r>
              <a:rPr b="1" lang="en" sz="1100">
                <a:latin typeface="Arial"/>
                <a:ea typeface="Arial"/>
                <a:cs typeface="Arial"/>
                <a:sym typeface="Arial"/>
              </a:rPr>
              <a:t>Contact</a:t>
            </a:r>
            <a:r>
              <a:rPr lang="en" sz="1100">
                <a:latin typeface="Arial"/>
                <a:ea typeface="Arial"/>
                <a:cs typeface="Arial"/>
                <a:sym typeface="Arial"/>
              </a:rPr>
              <a:t>: Aparna Kumar </a:t>
            </a:r>
            <a:r>
              <a:rPr lang="en" sz="1100">
                <a:latin typeface="Arial"/>
                <a:ea typeface="Arial"/>
                <a:cs typeface="Arial"/>
                <a:sym typeface="Arial"/>
                <a:hlinkClick r:id="rId12"/>
              </a:rPr>
              <a:t>aparna@spotify.com</a:t>
            </a:r>
          </a:p>
          <a:p>
            <a:pPr indent="-69850" lvl="0" marL="0" marR="0" rtl="0" algn="l">
              <a:lnSpc>
                <a:spcPct val="115000"/>
              </a:lnSpc>
              <a:spcBef>
                <a:spcPts val="0"/>
              </a:spcBef>
              <a:spcAft>
                <a:spcPts val="0"/>
              </a:spcAft>
              <a:buClr>
                <a:schemeClr val="dk1"/>
              </a:buClr>
              <a:buSzPct val="100000"/>
              <a:buFont typeface="Arial"/>
              <a:buNone/>
            </a:pPr>
            <a:r>
              <a:rPr b="1" lang="en" sz="1100">
                <a:latin typeface="Arial"/>
                <a:ea typeface="Arial"/>
                <a:cs typeface="Arial"/>
                <a:sym typeface="Arial"/>
              </a:rPr>
              <a:t>Openness</a:t>
            </a:r>
            <a:r>
              <a:rPr lang="en" sz="1100">
                <a:latin typeface="Arial"/>
                <a:ea typeface="Arial"/>
                <a:cs typeface="Arial"/>
                <a:sym typeface="Arial"/>
              </a:rPr>
              <a:t>: High </a:t>
            </a:r>
          </a:p>
          <a:p>
            <a:pPr indent="-69850" lvl="0" marL="0" marR="0" rtl="0" algn="l">
              <a:lnSpc>
                <a:spcPct val="115000"/>
              </a:lnSpc>
              <a:spcBef>
                <a:spcPts val="0"/>
              </a:spcBef>
              <a:spcAft>
                <a:spcPts val="0"/>
              </a:spcAft>
              <a:buClr>
                <a:schemeClr val="dk1"/>
              </a:buClr>
              <a:buSzPct val="100000"/>
              <a:buFont typeface="Arial"/>
              <a:buNone/>
            </a:pPr>
            <a:r>
              <a:rPr b="1" lang="en" sz="1100">
                <a:latin typeface="Arial"/>
                <a:ea typeface="Arial"/>
                <a:cs typeface="Arial"/>
                <a:sym typeface="Arial"/>
              </a:rPr>
              <a:t>Engagement</a:t>
            </a:r>
            <a:r>
              <a:rPr lang="en" sz="1100">
                <a:latin typeface="Arial"/>
                <a:ea typeface="Arial"/>
                <a:cs typeface="Arial"/>
                <a:sym typeface="Arial"/>
              </a:rPr>
              <a:t>: Medium</a:t>
            </a:r>
          </a:p>
          <a:p>
            <a:pPr indent="-69850" lvl="0" marL="0" rtl="0">
              <a:lnSpc>
                <a:spcPct val="115000"/>
              </a:lnSpc>
              <a:spcBef>
                <a:spcPts val="0"/>
              </a:spcBef>
              <a:buClr>
                <a:schemeClr val="dk1"/>
              </a:buClr>
              <a:buSzPct val="100000"/>
              <a:buFont typeface="Arial"/>
              <a:buNone/>
            </a:pPr>
            <a:r>
              <a:t/>
            </a:r>
            <a:endParaRPr sz="1100">
              <a:solidFill>
                <a:srgbClr val="1155CC"/>
              </a:solidFill>
              <a:highlight>
                <a:srgbClr val="FFFFFF"/>
              </a:highlight>
            </a:endParaRPr>
          </a:p>
        </p:txBody>
      </p:sp>
      <p:pic>
        <p:nvPicPr>
          <p:cNvPr id="123" name="Shape 123"/>
          <p:cNvPicPr preferRelativeResize="0"/>
          <p:nvPr/>
        </p:nvPicPr>
        <p:blipFill>
          <a:blip r:embed="rId13">
            <a:alphaModFix/>
          </a:blip>
          <a:stretch>
            <a:fillRect/>
          </a:stretch>
        </p:blipFill>
        <p:spPr>
          <a:xfrm>
            <a:off x="485800" y="32800"/>
            <a:ext cx="2771800" cy="1077922"/>
          </a:xfrm>
          <a:prstGeom prst="rect">
            <a:avLst/>
          </a:prstGeom>
          <a:noFill/>
          <a:ln>
            <a:noFill/>
          </a:ln>
        </p:spPr>
      </p:pic>
      <p:pic>
        <p:nvPicPr>
          <p:cNvPr id="124" name="Shape 124"/>
          <p:cNvPicPr preferRelativeResize="0"/>
          <p:nvPr/>
        </p:nvPicPr>
        <p:blipFill>
          <a:blip r:embed="rId14">
            <a:alphaModFix/>
          </a:blip>
          <a:stretch>
            <a:fillRect/>
          </a:stretch>
        </p:blipFill>
        <p:spPr>
          <a:xfrm>
            <a:off x="4914700" y="3021224"/>
            <a:ext cx="3969551" cy="1820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3F3F3"/>
        </a:solidFill>
      </p:bgPr>
    </p:bg>
    <p:spTree>
      <p:nvGrpSpPr>
        <p:cNvPr id="128" name="Shape 128"/>
        <p:cNvGrpSpPr/>
        <p:nvPr/>
      </p:nvGrpSpPr>
      <p:grpSpPr>
        <a:xfrm>
          <a:off x="0" y="0"/>
          <a:ext cx="0" cy="0"/>
          <a:chOff x="0" y="0"/>
          <a:chExt cx="0" cy="0"/>
        </a:xfrm>
      </p:grpSpPr>
      <p:sp>
        <p:nvSpPr>
          <p:cNvPr id="129" name="Shape 129"/>
          <p:cNvSpPr txBox="1"/>
          <p:nvPr>
            <p:ph idx="1" type="body"/>
          </p:nvPr>
        </p:nvSpPr>
        <p:spPr>
          <a:xfrm>
            <a:off x="457200" y="1200150"/>
            <a:ext cx="8229600" cy="1353300"/>
          </a:xfrm>
          <a:prstGeom prst="rect">
            <a:avLst/>
          </a:prstGeom>
        </p:spPr>
        <p:txBody>
          <a:bodyPr anchorCtr="0" anchor="t" bIns="91425" lIns="91425" rIns="91425" tIns="91425">
            <a:noAutofit/>
          </a:bodyPr>
          <a:lstStyle/>
          <a:p>
            <a:pPr indent="-69850" lvl="0" marL="0" rtl="0">
              <a:lnSpc>
                <a:spcPct val="115000"/>
              </a:lnSpc>
              <a:spcBef>
                <a:spcPts val="0"/>
              </a:spcBef>
              <a:buClr>
                <a:schemeClr val="dk1"/>
              </a:buClr>
              <a:buSzPct val="100000"/>
              <a:buFont typeface="Arial"/>
              <a:buNone/>
            </a:pPr>
            <a:r>
              <a:rPr b="1" lang="en" sz="1050">
                <a:solidFill>
                  <a:srgbClr val="252525"/>
                </a:solidFill>
                <a:highlight>
                  <a:srgbClr val="FFFFFF"/>
                </a:highlight>
                <a:latin typeface="Arial"/>
                <a:ea typeface="Arial"/>
                <a:cs typeface="Arial"/>
                <a:sym typeface="Arial"/>
              </a:rPr>
              <a:t>Legendary Pictures</a:t>
            </a:r>
            <a:r>
              <a:rPr lang="en" sz="1050">
                <a:solidFill>
                  <a:srgbClr val="252525"/>
                </a:solidFill>
                <a:highlight>
                  <a:srgbClr val="FFFFFF"/>
                </a:highlight>
                <a:latin typeface="Arial"/>
                <a:ea typeface="Arial"/>
                <a:cs typeface="Arial"/>
                <a:sym typeface="Arial"/>
              </a:rPr>
              <a:t> is an American </a:t>
            </a:r>
            <a:r>
              <a:rPr lang="en" sz="1050">
                <a:solidFill>
                  <a:srgbClr val="0B0080"/>
                </a:solidFill>
                <a:highlight>
                  <a:srgbClr val="FFFFFF"/>
                </a:highlight>
                <a:latin typeface="Arial"/>
                <a:ea typeface="Arial"/>
                <a:cs typeface="Arial"/>
                <a:sym typeface="Arial"/>
                <a:hlinkClick r:id="rId3"/>
              </a:rPr>
              <a:t>media company</a:t>
            </a:r>
            <a:r>
              <a:rPr lang="en" sz="1050">
                <a:solidFill>
                  <a:srgbClr val="252525"/>
                </a:solidFill>
                <a:highlight>
                  <a:srgbClr val="FFFFFF"/>
                </a:highlight>
                <a:latin typeface="Arial"/>
                <a:ea typeface="Arial"/>
                <a:cs typeface="Arial"/>
                <a:sym typeface="Arial"/>
              </a:rPr>
              <a:t> based in </a:t>
            </a:r>
            <a:r>
              <a:rPr lang="en" sz="1050">
                <a:solidFill>
                  <a:srgbClr val="0B0080"/>
                </a:solidFill>
                <a:highlight>
                  <a:srgbClr val="FFFFFF"/>
                </a:highlight>
                <a:latin typeface="Arial"/>
                <a:ea typeface="Arial"/>
                <a:cs typeface="Arial"/>
                <a:sym typeface="Arial"/>
                <a:hlinkClick r:id="rId4"/>
              </a:rPr>
              <a:t>Burbank</a:t>
            </a:r>
            <a:r>
              <a:rPr lang="en" sz="1050">
                <a:solidFill>
                  <a:srgbClr val="252525"/>
                </a:solidFill>
                <a:highlight>
                  <a:srgbClr val="FFFFFF"/>
                </a:highlight>
                <a:latin typeface="Arial"/>
                <a:ea typeface="Arial"/>
                <a:cs typeface="Arial"/>
                <a:sym typeface="Arial"/>
              </a:rPr>
              <a:t>, </a:t>
            </a:r>
            <a:r>
              <a:rPr lang="en" sz="1050">
                <a:solidFill>
                  <a:srgbClr val="0B0080"/>
                </a:solidFill>
                <a:highlight>
                  <a:srgbClr val="FFFFFF"/>
                </a:highlight>
                <a:latin typeface="Arial"/>
                <a:ea typeface="Arial"/>
                <a:cs typeface="Arial"/>
                <a:sym typeface="Arial"/>
                <a:hlinkClick r:id="rId5"/>
              </a:rPr>
              <a:t>California</a:t>
            </a:r>
            <a:r>
              <a:rPr lang="en" sz="1050">
                <a:solidFill>
                  <a:srgbClr val="252525"/>
                </a:solidFill>
                <a:highlight>
                  <a:srgbClr val="FFFFFF"/>
                </a:highlight>
                <a:latin typeface="Arial"/>
                <a:ea typeface="Arial"/>
                <a:cs typeface="Arial"/>
                <a:sym typeface="Arial"/>
              </a:rPr>
              <a:t>. The company co-produce and co-finance films with </a:t>
            </a:r>
            <a:r>
              <a:rPr lang="en" sz="1050">
                <a:solidFill>
                  <a:srgbClr val="0B0080"/>
                </a:solidFill>
                <a:highlight>
                  <a:srgbClr val="FFFFFF"/>
                </a:highlight>
                <a:latin typeface="Arial"/>
                <a:ea typeface="Arial"/>
                <a:cs typeface="Arial"/>
                <a:sym typeface="Arial"/>
                <a:hlinkClick r:id="rId6"/>
              </a:rPr>
              <a:t>Warner Bros.</a:t>
            </a:r>
            <a:r>
              <a:rPr lang="en" sz="1050">
                <a:solidFill>
                  <a:srgbClr val="252525"/>
                </a:solidFill>
                <a:highlight>
                  <a:srgbClr val="FFFFFF"/>
                </a:highlight>
                <a:latin typeface="Arial"/>
                <a:ea typeface="Arial"/>
                <a:cs typeface="Arial"/>
                <a:sym typeface="Arial"/>
              </a:rPr>
              <a:t>, and </a:t>
            </a:r>
            <a:r>
              <a:rPr lang="en" sz="1050">
                <a:solidFill>
                  <a:srgbClr val="0B0080"/>
                </a:solidFill>
                <a:highlight>
                  <a:srgbClr val="FFFFFF"/>
                </a:highlight>
                <a:latin typeface="Arial"/>
                <a:ea typeface="Arial"/>
                <a:cs typeface="Arial"/>
                <a:sym typeface="Arial"/>
                <a:hlinkClick r:id="rId7"/>
              </a:rPr>
              <a:t>Universal Studios</a:t>
            </a:r>
            <a:r>
              <a:rPr lang="en" sz="1050">
                <a:solidFill>
                  <a:srgbClr val="252525"/>
                </a:solidFill>
                <a:highlight>
                  <a:srgbClr val="FFFFFF"/>
                </a:highlight>
                <a:latin typeface="Arial"/>
                <a:ea typeface="Arial"/>
                <a:cs typeface="Arial"/>
                <a:sym typeface="Arial"/>
              </a:rPr>
              <a:t> . Since 2016, Legendary has been a subsidiary of the Chinese conglomerate </a:t>
            </a:r>
            <a:r>
              <a:rPr lang="en" sz="1050">
                <a:solidFill>
                  <a:srgbClr val="0B0080"/>
                </a:solidFill>
                <a:highlight>
                  <a:srgbClr val="FFFFFF"/>
                </a:highlight>
                <a:latin typeface="Arial"/>
                <a:ea typeface="Arial"/>
                <a:cs typeface="Arial"/>
                <a:sym typeface="Arial"/>
                <a:hlinkClick r:id="rId8"/>
              </a:rPr>
              <a:t>Wanda Group</a:t>
            </a:r>
            <a:r>
              <a:rPr lang="en" sz="1050">
                <a:solidFill>
                  <a:srgbClr val="252525"/>
                </a:solidFill>
                <a:highlight>
                  <a:srgbClr val="FFFFFF"/>
                </a:highlight>
                <a:latin typeface="Arial"/>
                <a:ea typeface="Arial"/>
                <a:cs typeface="Arial"/>
                <a:sym typeface="Arial"/>
              </a:rPr>
              <a:t>.</a:t>
            </a:r>
          </a:p>
          <a:p>
            <a:pPr indent="-69850" lvl="0" marL="0" rtl="0">
              <a:lnSpc>
                <a:spcPct val="115000"/>
              </a:lnSpc>
              <a:spcBef>
                <a:spcPts val="0"/>
              </a:spcBef>
              <a:buClr>
                <a:schemeClr val="dk1"/>
              </a:buClr>
              <a:buSzPct val="100000"/>
              <a:buFont typeface="Arial"/>
              <a:buNone/>
            </a:pPr>
            <a:r>
              <a:t/>
            </a:r>
            <a:endParaRPr sz="1100">
              <a:latin typeface="Arial"/>
              <a:ea typeface="Arial"/>
              <a:cs typeface="Arial"/>
              <a:sym typeface="Arial"/>
            </a:endParaRPr>
          </a:p>
          <a:p>
            <a:pPr indent="-69850" lvl="0" marL="0" rtl="0">
              <a:lnSpc>
                <a:spcPct val="115000"/>
              </a:lnSpc>
              <a:spcBef>
                <a:spcPts val="0"/>
              </a:spcBef>
              <a:buClr>
                <a:schemeClr val="dk1"/>
              </a:buClr>
              <a:buSzPct val="100000"/>
              <a:buFont typeface="Arial"/>
              <a:buNone/>
            </a:pPr>
            <a:r>
              <a:rPr lang="en" sz="1100">
                <a:latin typeface="Arial"/>
                <a:ea typeface="Arial"/>
                <a:cs typeface="Arial"/>
                <a:sym typeface="Arial"/>
              </a:rPr>
              <a:t>The conversations happening on social media are increasingly shifting from text to visual media and the tools for automatically understanding these conversations need to keep up with the times.</a:t>
            </a:r>
          </a:p>
          <a:p>
            <a:pPr indent="-69850" lvl="0" marL="0" rtl="0">
              <a:lnSpc>
                <a:spcPct val="115000"/>
              </a:lnSpc>
              <a:spcBef>
                <a:spcPts val="0"/>
              </a:spcBef>
              <a:buClr>
                <a:schemeClr val="dk1"/>
              </a:buClr>
              <a:buSzPct val="100000"/>
              <a:buFont typeface="Arial"/>
              <a:buNone/>
            </a:pPr>
            <a:r>
              <a:t/>
            </a:r>
            <a:endParaRPr sz="1100">
              <a:latin typeface="Arial"/>
              <a:ea typeface="Arial"/>
              <a:cs typeface="Arial"/>
              <a:sym typeface="Arial"/>
            </a:endParaRPr>
          </a:p>
          <a:p>
            <a:pPr indent="-69850" lvl="0" marL="0" rtl="0">
              <a:lnSpc>
                <a:spcPct val="115000"/>
              </a:lnSpc>
              <a:spcBef>
                <a:spcPts val="0"/>
              </a:spcBef>
              <a:buClr>
                <a:schemeClr val="dk1"/>
              </a:buClr>
              <a:buSzPct val="100000"/>
              <a:buFont typeface="Arial"/>
              <a:buNone/>
            </a:pPr>
            <a:r>
              <a:rPr lang="en" sz="1100">
                <a:latin typeface="Arial"/>
                <a:ea typeface="Arial"/>
                <a:cs typeface="Arial"/>
                <a:sym typeface="Arial"/>
              </a:rPr>
              <a:t>As a leading provider of social media analysis capabilities in the entertainment sphere, Legendary Entertainment Applied Analytics is looking to work with a team of students to develop a tool to infer the emotional content (such as happiness, fear or sadness) of images shared on social media.</a:t>
            </a:r>
          </a:p>
          <a:p>
            <a:pPr indent="-69850" lvl="0" marL="0" rtl="0">
              <a:lnSpc>
                <a:spcPct val="115000"/>
              </a:lnSpc>
              <a:spcBef>
                <a:spcPts val="0"/>
              </a:spcBef>
              <a:buClr>
                <a:schemeClr val="dk1"/>
              </a:buClr>
              <a:buSzPct val="100000"/>
              <a:buFont typeface="Arial"/>
              <a:buNone/>
            </a:pPr>
            <a:r>
              <a:t/>
            </a:r>
            <a:endParaRPr sz="1100">
              <a:latin typeface="Arial"/>
              <a:ea typeface="Arial"/>
              <a:cs typeface="Arial"/>
              <a:sym typeface="Arial"/>
            </a:endParaRPr>
          </a:p>
        </p:txBody>
      </p:sp>
      <p:sp>
        <p:nvSpPr>
          <p:cNvPr id="130" name="Shape 130"/>
          <p:cNvSpPr txBox="1"/>
          <p:nvPr>
            <p:ph idx="1" type="body"/>
          </p:nvPr>
        </p:nvSpPr>
        <p:spPr>
          <a:xfrm>
            <a:off x="457200" y="3192775"/>
            <a:ext cx="4611600" cy="2442000"/>
          </a:xfrm>
          <a:prstGeom prst="rect">
            <a:avLst/>
          </a:prstGeom>
        </p:spPr>
        <p:txBody>
          <a:bodyPr anchorCtr="0" anchor="t" bIns="91425" lIns="91425" rIns="91425" tIns="91425">
            <a:noAutofit/>
          </a:bodyPr>
          <a:lstStyle/>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Data: </a:t>
            </a:r>
            <a:r>
              <a:rPr lang="en" sz="1100">
                <a:latin typeface="Arial"/>
                <a:ea typeface="Arial"/>
                <a:cs typeface="Arial"/>
                <a:sym typeface="Arial"/>
              </a:rPr>
              <a:t>Social media</a:t>
            </a:r>
          </a:p>
          <a:p>
            <a:pPr indent="-69850" lvl="0" marL="0" rtl="0">
              <a:lnSpc>
                <a:spcPct val="115000"/>
              </a:lnSpc>
              <a:spcBef>
                <a:spcPts val="0"/>
              </a:spcBef>
              <a:buClr>
                <a:schemeClr val="dk1"/>
              </a:buClr>
              <a:buSzPct val="100000"/>
              <a:buFont typeface="Arial"/>
              <a:buNone/>
            </a:pPr>
            <a:r>
              <a:t/>
            </a:r>
            <a:endParaRPr b="1" sz="1100">
              <a:latin typeface="Arial"/>
              <a:ea typeface="Arial"/>
              <a:cs typeface="Arial"/>
              <a:sym typeface="Arial"/>
            </a:endParaRPr>
          </a:p>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Skills</a:t>
            </a:r>
            <a:r>
              <a:rPr lang="en" sz="1100">
                <a:latin typeface="Arial"/>
                <a:ea typeface="Arial"/>
                <a:cs typeface="Arial"/>
                <a:sym typeface="Arial"/>
              </a:rPr>
              <a:t>:  Experimental design, crowdsourcing, sentiment analysis of images with DNNs and data-scraping</a:t>
            </a:r>
          </a:p>
          <a:p>
            <a:pPr indent="-69850" lvl="0" marL="0" rtl="0">
              <a:lnSpc>
                <a:spcPct val="115000"/>
              </a:lnSpc>
              <a:spcBef>
                <a:spcPts val="0"/>
              </a:spcBef>
              <a:buClr>
                <a:schemeClr val="dk1"/>
              </a:buClr>
              <a:buSzPct val="100000"/>
              <a:buFont typeface="Arial"/>
              <a:buNone/>
            </a:pPr>
            <a:r>
              <a:t/>
            </a:r>
            <a:endParaRPr sz="1100">
              <a:latin typeface="Arial"/>
              <a:ea typeface="Arial"/>
              <a:cs typeface="Arial"/>
              <a:sym typeface="Arial"/>
            </a:endParaRPr>
          </a:p>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Contact</a:t>
            </a:r>
            <a:r>
              <a:rPr lang="en" sz="1100">
                <a:latin typeface="Arial"/>
                <a:ea typeface="Arial"/>
                <a:cs typeface="Arial"/>
                <a:sym typeface="Arial"/>
              </a:rPr>
              <a:t>: Jonathan Foster &lt;jfoster@legendary.com&gt;</a:t>
            </a:r>
          </a:p>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TF</a:t>
            </a:r>
            <a:r>
              <a:rPr lang="en" sz="1100">
                <a:latin typeface="Arial"/>
                <a:ea typeface="Arial"/>
                <a:cs typeface="Arial"/>
                <a:sym typeface="Arial"/>
              </a:rPr>
              <a:t>: </a:t>
            </a:r>
            <a:r>
              <a:rPr lang="en" sz="1000">
                <a:latin typeface="Arial"/>
                <a:ea typeface="Arial"/>
                <a:cs typeface="Arial"/>
                <a:sym typeface="Arial"/>
              </a:rPr>
              <a:t>Wasay Abdul </a:t>
            </a:r>
          </a:p>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Openness</a:t>
            </a:r>
            <a:r>
              <a:rPr lang="en" sz="1100">
                <a:latin typeface="Arial"/>
                <a:ea typeface="Arial"/>
                <a:cs typeface="Arial"/>
                <a:sym typeface="Arial"/>
              </a:rPr>
              <a:t>: Medium-Low</a:t>
            </a:r>
          </a:p>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Engagement</a:t>
            </a:r>
            <a:r>
              <a:rPr lang="en" sz="1100">
                <a:latin typeface="Arial"/>
                <a:ea typeface="Arial"/>
                <a:cs typeface="Arial"/>
                <a:sym typeface="Arial"/>
              </a:rPr>
              <a:t>: Medium</a:t>
            </a:r>
          </a:p>
        </p:txBody>
      </p:sp>
      <p:pic>
        <p:nvPicPr>
          <p:cNvPr id="131" name="Shape 131"/>
          <p:cNvPicPr preferRelativeResize="0"/>
          <p:nvPr/>
        </p:nvPicPr>
        <p:blipFill>
          <a:blip r:embed="rId9">
            <a:alphaModFix/>
          </a:blip>
          <a:stretch>
            <a:fillRect/>
          </a:stretch>
        </p:blipFill>
        <p:spPr>
          <a:xfrm>
            <a:off x="529900" y="56526"/>
            <a:ext cx="2232624" cy="1064000"/>
          </a:xfrm>
          <a:prstGeom prst="rect">
            <a:avLst/>
          </a:prstGeom>
          <a:noFill/>
          <a:ln>
            <a:noFill/>
          </a:ln>
        </p:spPr>
      </p:pic>
      <p:pic>
        <p:nvPicPr>
          <p:cNvPr id="132" name="Shape 132"/>
          <p:cNvPicPr preferRelativeResize="0"/>
          <p:nvPr/>
        </p:nvPicPr>
        <p:blipFill>
          <a:blip r:embed="rId10">
            <a:alphaModFix/>
          </a:blip>
          <a:stretch>
            <a:fillRect/>
          </a:stretch>
        </p:blipFill>
        <p:spPr>
          <a:xfrm>
            <a:off x="5595299" y="2772398"/>
            <a:ext cx="3436124" cy="2137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3F3F3"/>
        </a:solidFill>
      </p:bgPr>
    </p:bg>
    <p:spTree>
      <p:nvGrpSpPr>
        <p:cNvPr id="136" name="Shape 136"/>
        <p:cNvGrpSpPr/>
        <p:nvPr/>
      </p:nvGrpSpPr>
      <p:grpSpPr>
        <a:xfrm>
          <a:off x="0" y="0"/>
          <a:ext cx="0" cy="0"/>
          <a:chOff x="0" y="0"/>
          <a:chExt cx="0" cy="0"/>
        </a:xfrm>
      </p:grpSpPr>
      <p:sp>
        <p:nvSpPr>
          <p:cNvPr id="137" name="Shape 137"/>
          <p:cNvSpPr txBox="1"/>
          <p:nvPr>
            <p:ph idx="1" type="body"/>
          </p:nvPr>
        </p:nvSpPr>
        <p:spPr>
          <a:xfrm>
            <a:off x="457200" y="1200150"/>
            <a:ext cx="8229600" cy="1353300"/>
          </a:xfrm>
          <a:prstGeom prst="rect">
            <a:avLst/>
          </a:prstGeom>
        </p:spPr>
        <p:txBody>
          <a:bodyPr anchorCtr="0" anchor="t" bIns="91425" lIns="91425" rIns="91425" tIns="91425">
            <a:noAutofit/>
          </a:bodyPr>
          <a:lstStyle/>
          <a:p>
            <a:pPr indent="-69850" lvl="0" marL="0" rtl="0">
              <a:lnSpc>
                <a:spcPct val="115000"/>
              </a:lnSpc>
              <a:spcBef>
                <a:spcPts val="0"/>
              </a:spcBef>
              <a:buClr>
                <a:schemeClr val="dk1"/>
              </a:buClr>
              <a:buSzPct val="110000"/>
              <a:buFont typeface="Arial"/>
              <a:buNone/>
            </a:pPr>
            <a:r>
              <a:rPr lang="en" sz="1000">
                <a:latin typeface="Arial"/>
                <a:ea typeface="Arial"/>
                <a:cs typeface="Arial"/>
                <a:sym typeface="Arial"/>
              </a:rPr>
              <a:t>Recent advances in the availability of portable and affordable devices that measure noise, temperature, humidity, and pollutant concentrations allow for a more complete and mechanistic understanding of the determinants of personal environmental exposures. We can now continuously monitor for many health-relevant exposures, including carbon dioxide (CO 2 ), temperature, relative humidity, nitrogen dioxide (NO 2 ), and fine particulate matter (PM 2.5 ) using small, inexpensive, real-time monitors. Many stakeholders are interested in the value of these sensors to: inform urban and regional policy; identify pollutant sources at various temporal and spatial scales; and to provide data for personal decision making.</a:t>
            </a:r>
          </a:p>
          <a:p>
            <a:pPr indent="-69850" lvl="0" marL="0" rtl="0">
              <a:lnSpc>
                <a:spcPct val="115000"/>
              </a:lnSpc>
              <a:spcBef>
                <a:spcPts val="0"/>
              </a:spcBef>
              <a:buClr>
                <a:schemeClr val="dk1"/>
              </a:buClr>
              <a:buSzPct val="110000"/>
              <a:buFont typeface="Arial"/>
              <a:buNone/>
            </a:pPr>
            <a:r>
              <a:t/>
            </a:r>
            <a:endParaRPr sz="1000">
              <a:latin typeface="Arial"/>
              <a:ea typeface="Arial"/>
              <a:cs typeface="Arial"/>
              <a:sym typeface="Arial"/>
            </a:endParaRPr>
          </a:p>
          <a:p>
            <a:pPr indent="-69850" lvl="0" marL="0" rtl="0">
              <a:lnSpc>
                <a:spcPct val="115000"/>
              </a:lnSpc>
              <a:spcBef>
                <a:spcPts val="0"/>
              </a:spcBef>
              <a:buClr>
                <a:schemeClr val="dk1"/>
              </a:buClr>
              <a:buSzPct val="110000"/>
              <a:buFont typeface="Arial"/>
              <a:buNone/>
            </a:pPr>
            <a:r>
              <a:t/>
            </a:r>
            <a:endParaRPr sz="1000">
              <a:latin typeface="Arial"/>
              <a:ea typeface="Arial"/>
              <a:cs typeface="Arial"/>
              <a:sym typeface="Arial"/>
            </a:endParaRPr>
          </a:p>
        </p:txBody>
      </p:sp>
      <p:sp>
        <p:nvSpPr>
          <p:cNvPr id="138" name="Shape 138"/>
          <p:cNvSpPr txBox="1"/>
          <p:nvPr>
            <p:ph idx="1" type="body"/>
          </p:nvPr>
        </p:nvSpPr>
        <p:spPr>
          <a:xfrm>
            <a:off x="457200" y="2553450"/>
            <a:ext cx="4611600" cy="2442000"/>
          </a:xfrm>
          <a:prstGeom prst="rect">
            <a:avLst/>
          </a:prstGeom>
        </p:spPr>
        <p:txBody>
          <a:bodyPr anchorCtr="0" anchor="t" bIns="91425" lIns="91425" rIns="91425" tIns="91425">
            <a:noAutofit/>
          </a:bodyPr>
          <a:lstStyle/>
          <a:p>
            <a:pPr lvl="0" rtl="0">
              <a:lnSpc>
                <a:spcPct val="115000"/>
              </a:lnSpc>
              <a:spcBef>
                <a:spcPts val="0"/>
              </a:spcBef>
              <a:buClr>
                <a:schemeClr val="dk1"/>
              </a:buClr>
              <a:buSzPct val="110000"/>
              <a:buFont typeface="Arial"/>
              <a:buNone/>
            </a:pPr>
            <a:r>
              <a:rPr lang="en" sz="1000">
                <a:latin typeface="Verdana"/>
                <a:ea typeface="Verdana"/>
                <a:cs typeface="Verdana"/>
                <a:sym typeface="Verdana"/>
              </a:rPr>
              <a:t>This project would involve the development of algorithms to inform the siting of monitoring stations within an urban area to maximize the incremental value of these data and optimize activities based on the predicted pollutant levels (e.g. best bike routes). </a:t>
            </a:r>
          </a:p>
          <a:p>
            <a:pPr indent="-69850" lvl="0" marL="0" rtl="0">
              <a:lnSpc>
                <a:spcPct val="115000"/>
              </a:lnSpc>
              <a:spcBef>
                <a:spcPts val="0"/>
              </a:spcBef>
              <a:buClr>
                <a:schemeClr val="dk1"/>
              </a:buClr>
              <a:buSzPct val="110000"/>
              <a:buFont typeface="Arial"/>
              <a:buNone/>
            </a:pPr>
            <a:r>
              <a:t/>
            </a:r>
            <a:endParaRPr b="1" sz="1000">
              <a:latin typeface="Verdana"/>
              <a:ea typeface="Verdana"/>
              <a:cs typeface="Verdana"/>
              <a:sym typeface="Verdana"/>
            </a:endParaRPr>
          </a:p>
          <a:p>
            <a:pPr indent="-69850" lvl="0" marL="0" rtl="0">
              <a:lnSpc>
                <a:spcPct val="115000"/>
              </a:lnSpc>
              <a:spcBef>
                <a:spcPts val="0"/>
              </a:spcBef>
              <a:buClr>
                <a:schemeClr val="dk1"/>
              </a:buClr>
              <a:buSzPct val="110000"/>
              <a:buFont typeface="Arial"/>
              <a:buNone/>
            </a:pPr>
            <a:r>
              <a:rPr b="1" lang="en" sz="1000">
                <a:latin typeface="Verdana"/>
                <a:ea typeface="Verdana"/>
                <a:cs typeface="Verdana"/>
                <a:sym typeface="Verdana"/>
              </a:rPr>
              <a:t>Data: </a:t>
            </a:r>
            <a:r>
              <a:rPr lang="en" sz="1000">
                <a:latin typeface="Verdana"/>
                <a:ea typeface="Verdana"/>
                <a:cs typeface="Verdana"/>
                <a:sym typeface="Verdana"/>
              </a:rPr>
              <a:t>Data from sensors and public data </a:t>
            </a:r>
          </a:p>
          <a:p>
            <a:pPr indent="-69850" lvl="0" marL="0" rtl="0">
              <a:lnSpc>
                <a:spcPct val="115000"/>
              </a:lnSpc>
              <a:spcBef>
                <a:spcPts val="0"/>
              </a:spcBef>
              <a:buClr>
                <a:schemeClr val="dk1"/>
              </a:buClr>
              <a:buSzPct val="110000"/>
              <a:buFont typeface="Arial"/>
              <a:buNone/>
            </a:pPr>
            <a:r>
              <a:t/>
            </a:r>
            <a:endParaRPr b="1" sz="1000">
              <a:latin typeface="Verdana"/>
              <a:ea typeface="Verdana"/>
              <a:cs typeface="Verdana"/>
              <a:sym typeface="Verdana"/>
            </a:endParaRPr>
          </a:p>
          <a:p>
            <a:pPr indent="-69850" lvl="0" marL="0" rtl="0">
              <a:lnSpc>
                <a:spcPct val="115000"/>
              </a:lnSpc>
              <a:spcBef>
                <a:spcPts val="0"/>
              </a:spcBef>
              <a:buClr>
                <a:schemeClr val="dk1"/>
              </a:buClr>
              <a:buSzPct val="110000"/>
              <a:buFont typeface="Arial"/>
              <a:buNone/>
            </a:pPr>
            <a:r>
              <a:rPr b="1" lang="en" sz="1000">
                <a:latin typeface="Verdana"/>
                <a:ea typeface="Verdana"/>
                <a:cs typeface="Verdana"/>
                <a:sym typeface="Verdana"/>
              </a:rPr>
              <a:t>Skills</a:t>
            </a:r>
            <a:r>
              <a:rPr lang="en" sz="1000">
                <a:latin typeface="Verdana"/>
                <a:ea typeface="Verdana"/>
                <a:cs typeface="Verdana"/>
                <a:sym typeface="Verdana"/>
              </a:rPr>
              <a:t>:  Experimental design, Bayesian inference models, optimization methods.</a:t>
            </a:r>
          </a:p>
          <a:p>
            <a:pPr indent="-69850" lvl="0" marL="0" rtl="0">
              <a:lnSpc>
                <a:spcPct val="115000"/>
              </a:lnSpc>
              <a:spcBef>
                <a:spcPts val="0"/>
              </a:spcBef>
              <a:buClr>
                <a:schemeClr val="dk1"/>
              </a:buClr>
              <a:buSzPct val="110000"/>
              <a:buFont typeface="Arial"/>
              <a:buNone/>
            </a:pPr>
            <a:r>
              <a:rPr b="1" lang="en" sz="1000">
                <a:latin typeface="Verdana"/>
                <a:ea typeface="Verdana"/>
                <a:cs typeface="Verdana"/>
                <a:sym typeface="Verdana"/>
              </a:rPr>
              <a:t>Contact</a:t>
            </a:r>
            <a:r>
              <a:rPr lang="en" sz="1000">
                <a:latin typeface="Verdana"/>
                <a:ea typeface="Verdana"/>
                <a:cs typeface="Verdana"/>
                <a:sym typeface="Verdana"/>
              </a:rPr>
              <a:t>: </a:t>
            </a:r>
            <a:r>
              <a:rPr lang="en" sz="1000">
                <a:highlight>
                  <a:srgbClr val="FFFFFF"/>
                </a:highlight>
                <a:latin typeface="Verdana"/>
                <a:ea typeface="Verdana"/>
                <a:cs typeface="Verdana"/>
                <a:sym typeface="Verdana"/>
              </a:rPr>
              <a:t>Gary Adamkiewicz: gadamkie@hsph.harvard.edu</a:t>
            </a:r>
          </a:p>
          <a:p>
            <a:pPr indent="-69850" lvl="0" marL="0" rtl="0">
              <a:lnSpc>
                <a:spcPct val="115000"/>
              </a:lnSpc>
              <a:spcBef>
                <a:spcPts val="0"/>
              </a:spcBef>
              <a:buClr>
                <a:schemeClr val="dk1"/>
              </a:buClr>
              <a:buSzPct val="110000"/>
              <a:buFont typeface="Arial"/>
              <a:buNone/>
            </a:pPr>
            <a:r>
              <a:rPr b="1" lang="en" sz="1000">
                <a:latin typeface="Verdana"/>
                <a:ea typeface="Verdana"/>
                <a:cs typeface="Verdana"/>
                <a:sym typeface="Verdana"/>
              </a:rPr>
              <a:t>TF: </a:t>
            </a:r>
            <a:r>
              <a:rPr lang="en" sz="1000">
                <a:latin typeface="Verdana"/>
                <a:ea typeface="Verdana"/>
                <a:cs typeface="Verdana"/>
                <a:sym typeface="Verdana"/>
              </a:rPr>
              <a:t>Isaac Slavitt</a:t>
            </a:r>
          </a:p>
          <a:p>
            <a:pPr indent="-69850" lvl="0" marL="0" rtl="0">
              <a:lnSpc>
                <a:spcPct val="115000"/>
              </a:lnSpc>
              <a:spcBef>
                <a:spcPts val="0"/>
              </a:spcBef>
              <a:buClr>
                <a:schemeClr val="dk1"/>
              </a:buClr>
              <a:buSzPct val="110000"/>
              <a:buFont typeface="Arial"/>
              <a:buNone/>
            </a:pPr>
            <a:r>
              <a:rPr b="1" lang="en" sz="1000">
                <a:latin typeface="Verdana"/>
                <a:ea typeface="Verdana"/>
                <a:cs typeface="Verdana"/>
                <a:sym typeface="Verdana"/>
              </a:rPr>
              <a:t>Openness</a:t>
            </a:r>
            <a:r>
              <a:rPr lang="en" sz="1000">
                <a:latin typeface="Verdana"/>
                <a:ea typeface="Verdana"/>
                <a:cs typeface="Verdana"/>
                <a:sym typeface="Verdana"/>
              </a:rPr>
              <a:t>: Medium</a:t>
            </a:r>
          </a:p>
          <a:p>
            <a:pPr indent="-69850" lvl="0" marL="0" rtl="0">
              <a:lnSpc>
                <a:spcPct val="115000"/>
              </a:lnSpc>
              <a:spcBef>
                <a:spcPts val="0"/>
              </a:spcBef>
              <a:buClr>
                <a:schemeClr val="dk1"/>
              </a:buClr>
              <a:buSzPct val="110000"/>
              <a:buFont typeface="Arial"/>
              <a:buNone/>
            </a:pPr>
            <a:r>
              <a:rPr b="1" lang="en" sz="1000">
                <a:latin typeface="Verdana"/>
                <a:ea typeface="Verdana"/>
                <a:cs typeface="Verdana"/>
                <a:sym typeface="Verdana"/>
              </a:rPr>
              <a:t>Engagement</a:t>
            </a:r>
            <a:r>
              <a:rPr lang="en" sz="1000">
                <a:latin typeface="Verdana"/>
                <a:ea typeface="Verdana"/>
                <a:cs typeface="Verdana"/>
                <a:sym typeface="Verdana"/>
              </a:rPr>
              <a:t>: Medium</a:t>
            </a:r>
          </a:p>
          <a:p>
            <a:pPr indent="-69850" lvl="0" marL="0" rtl="0">
              <a:lnSpc>
                <a:spcPct val="115000"/>
              </a:lnSpc>
              <a:spcBef>
                <a:spcPts val="0"/>
              </a:spcBef>
              <a:buClr>
                <a:schemeClr val="dk1"/>
              </a:buClr>
              <a:buSzPct val="110000"/>
              <a:buFont typeface="Arial"/>
              <a:buNone/>
            </a:pPr>
            <a:r>
              <a:t/>
            </a:r>
            <a:endParaRPr sz="1000">
              <a:latin typeface="Verdana"/>
              <a:ea typeface="Verdana"/>
              <a:cs typeface="Verdana"/>
              <a:sym typeface="Verdana"/>
            </a:endParaRPr>
          </a:p>
        </p:txBody>
      </p:sp>
      <p:pic>
        <p:nvPicPr>
          <p:cNvPr id="139" name="Shape 139"/>
          <p:cNvPicPr preferRelativeResize="0"/>
          <p:nvPr/>
        </p:nvPicPr>
        <p:blipFill>
          <a:blip r:embed="rId3">
            <a:alphaModFix/>
          </a:blip>
          <a:stretch>
            <a:fillRect/>
          </a:stretch>
        </p:blipFill>
        <p:spPr>
          <a:xfrm>
            <a:off x="496550" y="41074"/>
            <a:ext cx="5367598" cy="1076274"/>
          </a:xfrm>
          <a:prstGeom prst="rect">
            <a:avLst/>
          </a:prstGeom>
          <a:noFill/>
          <a:ln>
            <a:noFill/>
          </a:ln>
        </p:spPr>
      </p:pic>
      <p:pic>
        <p:nvPicPr>
          <p:cNvPr descr="Screen Shot 2016-11-01 at 2.09.51 PM.png" id="140" name="Shape 140"/>
          <p:cNvPicPr preferRelativeResize="0"/>
          <p:nvPr/>
        </p:nvPicPr>
        <p:blipFill>
          <a:blip r:embed="rId4">
            <a:alphaModFix/>
          </a:blip>
          <a:stretch>
            <a:fillRect/>
          </a:stretch>
        </p:blipFill>
        <p:spPr>
          <a:xfrm>
            <a:off x="5667537" y="3121125"/>
            <a:ext cx="2924175" cy="1600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3F3F3"/>
        </a:solidFill>
      </p:bgPr>
    </p:bg>
    <p:spTree>
      <p:nvGrpSpPr>
        <p:cNvPr id="144" name="Shape 144"/>
        <p:cNvGrpSpPr/>
        <p:nvPr/>
      </p:nvGrpSpPr>
      <p:grpSpPr>
        <a:xfrm>
          <a:off x="0" y="0"/>
          <a:ext cx="0" cy="0"/>
          <a:chOff x="0" y="0"/>
          <a:chExt cx="0" cy="0"/>
        </a:xfrm>
      </p:grpSpPr>
      <p:sp>
        <p:nvSpPr>
          <p:cNvPr id="145" name="Shape 145"/>
          <p:cNvSpPr txBox="1"/>
          <p:nvPr>
            <p:ph idx="1" type="body"/>
          </p:nvPr>
        </p:nvSpPr>
        <p:spPr>
          <a:xfrm>
            <a:off x="457200" y="1200150"/>
            <a:ext cx="8229600" cy="1353300"/>
          </a:xfrm>
          <a:prstGeom prst="rect">
            <a:avLst/>
          </a:prstGeom>
        </p:spPr>
        <p:txBody>
          <a:bodyPr anchorCtr="0" anchor="t" bIns="91425" lIns="91425" rIns="91425" tIns="91425">
            <a:noAutofit/>
          </a:bodyPr>
          <a:lstStyle/>
          <a:p>
            <a:pPr lvl="0" rtl="0" algn="just">
              <a:lnSpc>
                <a:spcPct val="115000"/>
              </a:lnSpc>
              <a:spcBef>
                <a:spcPts val="0"/>
              </a:spcBef>
              <a:buClr>
                <a:schemeClr val="dk1"/>
              </a:buClr>
              <a:buSzPct val="100000"/>
              <a:buFont typeface="Arial"/>
              <a:buNone/>
            </a:pPr>
            <a:r>
              <a:rPr lang="en" sz="1050">
                <a:latin typeface="Arial"/>
                <a:ea typeface="Arial"/>
                <a:cs typeface="Arial"/>
                <a:sym typeface="Arial"/>
              </a:rPr>
              <a:t>Many tasks involving the annotation of medical data would benefit from specialized tools to increase throughput. Common scenarios include (a) medical imaging data where spatial locations, either points or regions, are annotated with a specific label, and (b) clinical electronic health record data where patient records are annotated as normal versus abnormal or labeled based on a diagnosis from a physician. Because software tools to readily optimize workflow do not exist, manual annotation is time consuming.</a:t>
            </a:r>
          </a:p>
          <a:p>
            <a:pPr indent="-69850" lvl="0" marL="0" rtl="0">
              <a:lnSpc>
                <a:spcPct val="115000"/>
              </a:lnSpc>
              <a:spcBef>
                <a:spcPts val="0"/>
              </a:spcBef>
              <a:buClr>
                <a:schemeClr val="dk1"/>
              </a:buClr>
              <a:buSzPct val="100000"/>
              <a:buFont typeface="Arial"/>
              <a:buNone/>
            </a:pPr>
            <a:r>
              <a:t/>
            </a:r>
            <a:endParaRPr sz="1100">
              <a:latin typeface="Arial"/>
              <a:ea typeface="Arial"/>
              <a:cs typeface="Arial"/>
              <a:sym typeface="Arial"/>
            </a:endParaRPr>
          </a:p>
          <a:p>
            <a:pPr indent="-69850" lvl="0" marL="0" rtl="0">
              <a:lnSpc>
                <a:spcPct val="115000"/>
              </a:lnSpc>
              <a:spcBef>
                <a:spcPts val="0"/>
              </a:spcBef>
              <a:buClr>
                <a:schemeClr val="dk1"/>
              </a:buClr>
              <a:buSzPct val="100000"/>
              <a:buFont typeface="Arial"/>
              <a:buNone/>
            </a:pPr>
            <a:r>
              <a:rPr lang="en" sz="1050">
                <a:latin typeface="Arial"/>
                <a:ea typeface="Arial"/>
                <a:cs typeface="Arial"/>
                <a:sym typeface="Arial"/>
              </a:rPr>
              <a:t>The purpose of this project will be to develop a medical image annotation tool that will allow researchers to (1) label modalities of medical imaging data (MRI and CT)  in a facile manner and (2) predict annotation in an automated fashion.</a:t>
            </a:r>
          </a:p>
        </p:txBody>
      </p:sp>
      <p:sp>
        <p:nvSpPr>
          <p:cNvPr id="146" name="Shape 146"/>
          <p:cNvSpPr txBox="1"/>
          <p:nvPr>
            <p:ph idx="1" type="body"/>
          </p:nvPr>
        </p:nvSpPr>
        <p:spPr>
          <a:xfrm>
            <a:off x="457200" y="2553450"/>
            <a:ext cx="4611600" cy="2442000"/>
          </a:xfrm>
          <a:prstGeom prst="rect">
            <a:avLst/>
          </a:prstGeom>
        </p:spPr>
        <p:txBody>
          <a:bodyPr anchorCtr="0" anchor="t" bIns="91425" lIns="91425" rIns="91425" tIns="91425">
            <a:noAutofit/>
          </a:bodyPr>
          <a:lstStyle/>
          <a:p>
            <a:pPr indent="-69850" lvl="0" marL="0" rtl="0">
              <a:lnSpc>
                <a:spcPct val="115000"/>
              </a:lnSpc>
              <a:spcBef>
                <a:spcPts val="0"/>
              </a:spcBef>
              <a:buClr>
                <a:schemeClr val="dk1"/>
              </a:buClr>
              <a:buSzPct val="100000"/>
              <a:buFont typeface="Arial"/>
              <a:buNone/>
            </a:pPr>
            <a:r>
              <a:t/>
            </a:r>
            <a:endParaRPr b="1" sz="1100">
              <a:latin typeface="Arial"/>
              <a:ea typeface="Arial"/>
              <a:cs typeface="Arial"/>
              <a:sym typeface="Arial"/>
            </a:endParaRPr>
          </a:p>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Data: </a:t>
            </a:r>
            <a:r>
              <a:rPr lang="en" sz="1100">
                <a:latin typeface="Arial"/>
                <a:ea typeface="Arial"/>
                <a:cs typeface="Arial"/>
                <a:sym typeface="Arial"/>
              </a:rPr>
              <a:t>MRI and CT scans</a:t>
            </a:r>
          </a:p>
          <a:p>
            <a:pPr indent="-69850" lvl="0" marL="0" rtl="0">
              <a:lnSpc>
                <a:spcPct val="115000"/>
              </a:lnSpc>
              <a:spcBef>
                <a:spcPts val="0"/>
              </a:spcBef>
              <a:buClr>
                <a:schemeClr val="dk1"/>
              </a:buClr>
              <a:buSzPct val="100000"/>
              <a:buFont typeface="Arial"/>
              <a:buNone/>
            </a:pPr>
            <a:r>
              <a:t/>
            </a:r>
            <a:endParaRPr b="1" sz="1100">
              <a:latin typeface="Arial"/>
              <a:ea typeface="Arial"/>
              <a:cs typeface="Arial"/>
              <a:sym typeface="Arial"/>
            </a:endParaRPr>
          </a:p>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Skills</a:t>
            </a:r>
            <a:r>
              <a:rPr lang="en" sz="1100">
                <a:latin typeface="Arial"/>
                <a:ea typeface="Arial"/>
                <a:cs typeface="Arial"/>
                <a:sym typeface="Arial"/>
              </a:rPr>
              <a:t>:  Data cleaning, ML, DNN, signal processing and software development</a:t>
            </a:r>
          </a:p>
          <a:p>
            <a:pPr indent="-69850" lvl="0" marL="0" rtl="0">
              <a:lnSpc>
                <a:spcPct val="115000"/>
              </a:lnSpc>
              <a:spcBef>
                <a:spcPts val="0"/>
              </a:spcBef>
              <a:buClr>
                <a:schemeClr val="dk1"/>
              </a:buClr>
              <a:buSzPct val="100000"/>
              <a:buFont typeface="Arial"/>
              <a:buNone/>
            </a:pPr>
            <a:r>
              <a:t/>
            </a:r>
            <a:endParaRPr sz="1100">
              <a:latin typeface="Arial"/>
              <a:ea typeface="Arial"/>
              <a:cs typeface="Arial"/>
              <a:sym typeface="Arial"/>
            </a:endParaRPr>
          </a:p>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Contact</a:t>
            </a:r>
            <a:r>
              <a:rPr lang="en" sz="1100">
                <a:latin typeface="Arial"/>
                <a:ea typeface="Arial"/>
                <a:cs typeface="Arial"/>
                <a:sym typeface="Arial"/>
              </a:rPr>
              <a:t>: </a:t>
            </a:r>
            <a:r>
              <a:rPr lang="en" sz="950">
                <a:highlight>
                  <a:srgbClr val="FFFFFF"/>
                </a:highlight>
                <a:latin typeface="Arial"/>
                <a:ea typeface="Arial"/>
                <a:cs typeface="Arial"/>
                <a:sym typeface="Arial"/>
              </a:rPr>
              <a:t>Mark Michalski: </a:t>
            </a:r>
            <a:r>
              <a:rPr lang="en" sz="950" u="sng">
                <a:solidFill>
                  <a:schemeClr val="hlink"/>
                </a:solidFill>
                <a:highlight>
                  <a:srgbClr val="FFFFFF"/>
                </a:highlight>
                <a:latin typeface="Arial"/>
                <a:ea typeface="Arial"/>
                <a:cs typeface="Arial"/>
                <a:sym typeface="Arial"/>
                <a:hlinkClick r:id="rId3"/>
              </a:rPr>
              <a:t>MMICHALSKI1@partners.org</a:t>
            </a:r>
          </a:p>
          <a:p>
            <a:pPr indent="-69850" lvl="0" marL="0" rtl="0">
              <a:lnSpc>
                <a:spcPct val="115000"/>
              </a:lnSpc>
              <a:spcBef>
                <a:spcPts val="0"/>
              </a:spcBef>
              <a:buClr>
                <a:schemeClr val="dk1"/>
              </a:buClr>
              <a:buSzPct val="110000"/>
              <a:buFont typeface="Arial"/>
              <a:buNone/>
            </a:pPr>
            <a:r>
              <a:t/>
            </a:r>
            <a:endParaRPr sz="950">
              <a:highlight>
                <a:srgbClr val="FFFFFF"/>
              </a:highlight>
              <a:latin typeface="Arial"/>
              <a:ea typeface="Arial"/>
              <a:cs typeface="Arial"/>
              <a:sym typeface="Arial"/>
            </a:endParaRPr>
          </a:p>
          <a:p>
            <a:pPr indent="-69850" lvl="0" marL="0" rtl="0">
              <a:lnSpc>
                <a:spcPct val="115000"/>
              </a:lnSpc>
              <a:spcBef>
                <a:spcPts val="0"/>
              </a:spcBef>
              <a:buClr>
                <a:schemeClr val="dk1"/>
              </a:buClr>
              <a:buSzPct val="110000"/>
              <a:buFont typeface="Arial"/>
              <a:buNone/>
            </a:pPr>
            <a:r>
              <a:rPr b="1" lang="en" sz="950">
                <a:latin typeface="Arial"/>
                <a:ea typeface="Arial"/>
                <a:cs typeface="Arial"/>
                <a:sym typeface="Arial"/>
              </a:rPr>
              <a:t>TF: </a:t>
            </a:r>
            <a:r>
              <a:rPr lang="en" sz="1000">
                <a:latin typeface="Arial"/>
                <a:ea typeface="Arial"/>
                <a:cs typeface="Arial"/>
                <a:sym typeface="Arial"/>
              </a:rPr>
              <a:t>Daniele Foresti</a:t>
            </a:r>
            <a:r>
              <a:rPr lang="en" sz="1000">
                <a:highlight>
                  <a:srgbClr val="CFE2F3"/>
                </a:highlight>
                <a:latin typeface="Arial"/>
                <a:ea typeface="Arial"/>
                <a:cs typeface="Arial"/>
                <a:sym typeface="Arial"/>
              </a:rPr>
              <a:t> </a:t>
            </a:r>
          </a:p>
          <a:p>
            <a:pPr indent="-69850" lvl="0" marL="0" rtl="0">
              <a:lnSpc>
                <a:spcPct val="115000"/>
              </a:lnSpc>
              <a:spcBef>
                <a:spcPts val="0"/>
              </a:spcBef>
              <a:buClr>
                <a:schemeClr val="dk1"/>
              </a:buClr>
              <a:buSzPct val="110000"/>
              <a:buFont typeface="Arial"/>
              <a:buNone/>
            </a:pPr>
            <a:r>
              <a:t/>
            </a:r>
            <a:endParaRPr sz="1000">
              <a:latin typeface="Arial"/>
              <a:ea typeface="Arial"/>
              <a:cs typeface="Arial"/>
              <a:sym typeface="Arial"/>
            </a:endParaRPr>
          </a:p>
          <a:p>
            <a:pPr indent="-69850" lvl="0" marL="0" rtl="0">
              <a:lnSpc>
                <a:spcPct val="115000"/>
              </a:lnSpc>
              <a:spcBef>
                <a:spcPts val="0"/>
              </a:spcBef>
              <a:buClr>
                <a:schemeClr val="dk1"/>
              </a:buClr>
              <a:buSzPct val="110000"/>
              <a:buFont typeface="Arial"/>
              <a:buNone/>
            </a:pPr>
            <a:r>
              <a:rPr b="1" lang="en" sz="1000">
                <a:latin typeface="Arial"/>
                <a:ea typeface="Arial"/>
                <a:cs typeface="Arial"/>
                <a:sym typeface="Arial"/>
              </a:rPr>
              <a:t>Openness</a:t>
            </a:r>
            <a:r>
              <a:rPr lang="en" sz="1000">
                <a:latin typeface="Arial"/>
                <a:ea typeface="Arial"/>
                <a:cs typeface="Arial"/>
                <a:sym typeface="Arial"/>
              </a:rPr>
              <a:t>: Low</a:t>
            </a:r>
          </a:p>
          <a:p>
            <a:pPr indent="-69850" lvl="0" marL="0" rtl="0">
              <a:lnSpc>
                <a:spcPct val="115000"/>
              </a:lnSpc>
              <a:spcBef>
                <a:spcPts val="0"/>
              </a:spcBef>
              <a:buClr>
                <a:schemeClr val="dk1"/>
              </a:buClr>
              <a:buSzPct val="110000"/>
              <a:buFont typeface="Arial"/>
              <a:buNone/>
            </a:pPr>
            <a:r>
              <a:rPr b="1" lang="en" sz="1000">
                <a:latin typeface="Arial"/>
                <a:ea typeface="Arial"/>
                <a:cs typeface="Arial"/>
                <a:sym typeface="Arial"/>
              </a:rPr>
              <a:t>Engagement</a:t>
            </a:r>
            <a:r>
              <a:rPr lang="en" sz="1000">
                <a:latin typeface="Arial"/>
                <a:ea typeface="Arial"/>
                <a:cs typeface="Arial"/>
                <a:sym typeface="Arial"/>
              </a:rPr>
              <a:t>: High </a:t>
            </a:r>
          </a:p>
          <a:p>
            <a:pPr indent="-69850" lvl="0" marL="0" rtl="0">
              <a:lnSpc>
                <a:spcPct val="115000"/>
              </a:lnSpc>
              <a:spcBef>
                <a:spcPts val="0"/>
              </a:spcBef>
              <a:buClr>
                <a:schemeClr val="dk1"/>
              </a:buClr>
              <a:buSzPct val="110000"/>
              <a:buFont typeface="Arial"/>
              <a:buNone/>
            </a:pPr>
            <a:r>
              <a:t/>
            </a:r>
            <a:endParaRPr sz="1000">
              <a:highlight>
                <a:srgbClr val="CFE2F3"/>
              </a:highlight>
              <a:latin typeface="Arial"/>
              <a:ea typeface="Arial"/>
              <a:cs typeface="Arial"/>
              <a:sym typeface="Arial"/>
            </a:endParaRPr>
          </a:p>
        </p:txBody>
      </p:sp>
      <p:pic>
        <p:nvPicPr>
          <p:cNvPr id="147" name="Shape 147"/>
          <p:cNvPicPr preferRelativeResize="0"/>
          <p:nvPr/>
        </p:nvPicPr>
        <p:blipFill>
          <a:blip r:embed="rId4">
            <a:alphaModFix/>
          </a:blip>
          <a:stretch>
            <a:fillRect/>
          </a:stretch>
        </p:blipFill>
        <p:spPr>
          <a:xfrm>
            <a:off x="485475" y="32774"/>
            <a:ext cx="3647700" cy="1109924"/>
          </a:xfrm>
          <a:prstGeom prst="rect">
            <a:avLst/>
          </a:prstGeom>
          <a:noFill/>
          <a:ln>
            <a:noFill/>
          </a:ln>
        </p:spPr>
      </p:pic>
      <p:pic>
        <p:nvPicPr>
          <p:cNvPr descr="scan.jpg" id="148" name="Shape 148"/>
          <p:cNvPicPr preferRelativeResize="0"/>
          <p:nvPr/>
        </p:nvPicPr>
        <p:blipFill>
          <a:blip r:embed="rId5">
            <a:alphaModFix/>
          </a:blip>
          <a:stretch>
            <a:fillRect/>
          </a:stretch>
        </p:blipFill>
        <p:spPr>
          <a:xfrm>
            <a:off x="4783925" y="3010500"/>
            <a:ext cx="1633374" cy="1633374"/>
          </a:xfrm>
          <a:prstGeom prst="rect">
            <a:avLst/>
          </a:prstGeom>
          <a:noFill/>
          <a:ln>
            <a:noFill/>
          </a:ln>
        </p:spPr>
      </p:pic>
      <p:pic>
        <p:nvPicPr>
          <p:cNvPr descr="CT-brain-perfusion.jpg" id="149" name="Shape 149"/>
          <p:cNvPicPr preferRelativeResize="0"/>
          <p:nvPr/>
        </p:nvPicPr>
        <p:blipFill>
          <a:blip r:embed="rId6">
            <a:alphaModFix/>
          </a:blip>
          <a:stretch>
            <a:fillRect/>
          </a:stretch>
        </p:blipFill>
        <p:spPr>
          <a:xfrm>
            <a:off x="6492541" y="3010499"/>
            <a:ext cx="2447558" cy="16333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3F3F3"/>
        </a:solidFill>
      </p:bgPr>
    </p:bg>
    <p:spTree>
      <p:nvGrpSpPr>
        <p:cNvPr id="153" name="Shape 153"/>
        <p:cNvGrpSpPr/>
        <p:nvPr/>
      </p:nvGrpSpPr>
      <p:grpSpPr>
        <a:xfrm>
          <a:off x="0" y="0"/>
          <a:ext cx="0" cy="0"/>
          <a:chOff x="0" y="0"/>
          <a:chExt cx="0" cy="0"/>
        </a:xfrm>
      </p:grpSpPr>
      <p:sp>
        <p:nvSpPr>
          <p:cNvPr id="154" name="Shape 154"/>
          <p:cNvSpPr txBox="1"/>
          <p:nvPr>
            <p:ph idx="1" type="body"/>
          </p:nvPr>
        </p:nvSpPr>
        <p:spPr>
          <a:xfrm>
            <a:off x="457200" y="1200150"/>
            <a:ext cx="8229600" cy="3869400"/>
          </a:xfrm>
          <a:prstGeom prst="rect">
            <a:avLst/>
          </a:prstGeom>
        </p:spPr>
        <p:txBody>
          <a:bodyPr anchorCtr="0" anchor="t" bIns="91425" lIns="91425" rIns="91425" tIns="91425">
            <a:noAutofit/>
          </a:bodyPr>
          <a:lstStyle/>
          <a:p>
            <a:pPr indent="-69850" lvl="0" marL="0" rtl="0">
              <a:lnSpc>
                <a:spcPct val="115000"/>
              </a:lnSpc>
              <a:spcBef>
                <a:spcPts val="0"/>
              </a:spcBef>
              <a:buClr>
                <a:schemeClr val="dk1"/>
              </a:buClr>
              <a:buSzPct val="122222"/>
              <a:buFont typeface="Arial"/>
              <a:buNone/>
            </a:pPr>
            <a:r>
              <a:rPr lang="en" sz="900">
                <a:latin typeface="Verdana"/>
                <a:ea typeface="Verdana"/>
                <a:cs typeface="Verdana"/>
                <a:sym typeface="Verdana"/>
              </a:rPr>
              <a:t>Tribe Dynamics is a San Francisco based startup that measures social media engagement for cosmetics brands. Online content creation led by beauty bloggers is one of the key predictors of offline revenue in this industry. We provide software, data, and consulting services to</a:t>
            </a:r>
            <a:r>
              <a:rPr lang="en" sz="900">
                <a:highlight>
                  <a:srgbClr val="FFFFFF"/>
                </a:highlight>
                <a:latin typeface="Verdana"/>
                <a:ea typeface="Verdana"/>
                <a:cs typeface="Verdana"/>
                <a:sym typeface="Verdana"/>
              </a:rPr>
              <a:t> some of the most well-known brands, private equity firms and Fortune 500 companies in the space.  </a:t>
            </a:r>
          </a:p>
          <a:p>
            <a:pPr indent="-69850" lvl="0" marL="0" rtl="0">
              <a:lnSpc>
                <a:spcPct val="115000"/>
              </a:lnSpc>
              <a:spcBef>
                <a:spcPts val="0"/>
              </a:spcBef>
              <a:buClr>
                <a:schemeClr val="dk1"/>
              </a:buClr>
              <a:buSzPct val="122222"/>
              <a:buFont typeface="Arial"/>
              <a:buNone/>
            </a:pPr>
            <a:r>
              <a:t/>
            </a:r>
            <a:endParaRPr sz="900">
              <a:highlight>
                <a:srgbClr val="FFFFFF"/>
              </a:highlight>
              <a:latin typeface="Verdana"/>
              <a:ea typeface="Verdana"/>
              <a:cs typeface="Verdana"/>
              <a:sym typeface="Verdana"/>
            </a:endParaRPr>
          </a:p>
          <a:p>
            <a:pPr lvl="0" rtl="0">
              <a:lnSpc>
                <a:spcPct val="138000"/>
              </a:lnSpc>
              <a:spcBef>
                <a:spcPts val="0"/>
              </a:spcBef>
              <a:buClr>
                <a:schemeClr val="dk1"/>
              </a:buClr>
              <a:buSzPct val="122222"/>
              <a:buFont typeface="Arial"/>
              <a:buNone/>
            </a:pPr>
            <a:r>
              <a:rPr lang="en" sz="900">
                <a:highlight>
                  <a:srgbClr val="FFFFFF"/>
                </a:highlight>
                <a:latin typeface="Verdana"/>
                <a:ea typeface="Verdana"/>
                <a:cs typeface="Verdana"/>
                <a:sym typeface="Verdana"/>
              </a:rPr>
              <a:t>On Instagram, some hashtags represent new products or marketing campaigns. We want to investigate how hashtag usage spreads across a social network of instagrammers who post about beauty products. By probabilistically define the person’s propensity can we define, for each edge on the graph, a probability of transmission? If we were to start a marketing campaign (a new hashtag), which influencers would we want to seed usage of our new hashtag? Determine an optimal strategy given constraints on the number of influencers we can seed and the follower count of those seed influencers. Are some influencers more likely to use a hashtag after multiple friends have used it? How does this reluctance correlate to follower count? What are some characteristics of the most successful hashtags? The least successful ones? Use this to come up with tips on how to design a marketing campaign.</a:t>
            </a:r>
          </a:p>
          <a:p>
            <a:pPr lvl="0" rtl="0">
              <a:lnSpc>
                <a:spcPct val="138000"/>
              </a:lnSpc>
              <a:spcBef>
                <a:spcPts val="0"/>
              </a:spcBef>
              <a:buClr>
                <a:schemeClr val="dk1"/>
              </a:buClr>
              <a:buSzPct val="122222"/>
              <a:buFont typeface="Arial"/>
              <a:buNone/>
            </a:pPr>
            <a:r>
              <a:t/>
            </a:r>
            <a:endParaRPr sz="900">
              <a:highlight>
                <a:srgbClr val="FFFFFF"/>
              </a:highlight>
              <a:latin typeface="Verdana"/>
              <a:ea typeface="Verdana"/>
              <a:cs typeface="Verdana"/>
              <a:sym typeface="Verdana"/>
            </a:endParaRPr>
          </a:p>
          <a:p>
            <a:pPr lvl="0" rtl="0">
              <a:lnSpc>
                <a:spcPct val="138000"/>
              </a:lnSpc>
              <a:spcBef>
                <a:spcPts val="0"/>
              </a:spcBef>
              <a:buClr>
                <a:schemeClr val="dk1"/>
              </a:buClr>
              <a:buSzPct val="122222"/>
              <a:buFont typeface="Arial"/>
              <a:buNone/>
            </a:pPr>
            <a:r>
              <a:t/>
            </a:r>
            <a:endParaRPr sz="900">
              <a:highlight>
                <a:srgbClr val="FFFFFF"/>
              </a:highlight>
              <a:latin typeface="Verdana"/>
              <a:ea typeface="Verdana"/>
              <a:cs typeface="Verdana"/>
              <a:sym typeface="Verdana"/>
            </a:endParaRPr>
          </a:p>
          <a:p>
            <a:pPr indent="457200" lvl="0" rtl="0">
              <a:lnSpc>
                <a:spcPct val="138000"/>
              </a:lnSpc>
              <a:spcBef>
                <a:spcPts val="0"/>
              </a:spcBef>
              <a:buNone/>
            </a:pPr>
            <a:r>
              <a:t/>
            </a:r>
            <a:endParaRPr sz="900">
              <a:highlight>
                <a:srgbClr val="FFFFFF"/>
              </a:highlight>
              <a:latin typeface="Verdana"/>
              <a:ea typeface="Verdana"/>
              <a:cs typeface="Verdana"/>
              <a:sym typeface="Verdana"/>
            </a:endParaRPr>
          </a:p>
          <a:p>
            <a:pPr indent="-69850" lvl="0" marL="0" rtl="0">
              <a:lnSpc>
                <a:spcPct val="115000"/>
              </a:lnSpc>
              <a:spcBef>
                <a:spcPts val="0"/>
              </a:spcBef>
              <a:buClr>
                <a:schemeClr val="dk1"/>
              </a:buClr>
              <a:buSzPct val="122222"/>
              <a:buFont typeface="Arial"/>
              <a:buNone/>
            </a:pPr>
            <a:r>
              <a:t/>
            </a:r>
            <a:endParaRPr sz="900">
              <a:highlight>
                <a:srgbClr val="FFFFFF"/>
              </a:highlight>
              <a:latin typeface="Verdana"/>
              <a:ea typeface="Verdana"/>
              <a:cs typeface="Verdana"/>
              <a:sym typeface="Verdana"/>
            </a:endParaRPr>
          </a:p>
        </p:txBody>
      </p:sp>
      <p:sp>
        <p:nvSpPr>
          <p:cNvPr id="155" name="Shape 155"/>
          <p:cNvSpPr txBox="1"/>
          <p:nvPr>
            <p:ph idx="1" type="body"/>
          </p:nvPr>
        </p:nvSpPr>
        <p:spPr>
          <a:xfrm>
            <a:off x="474225" y="3269000"/>
            <a:ext cx="4611600" cy="1743600"/>
          </a:xfrm>
          <a:prstGeom prst="rect">
            <a:avLst/>
          </a:prstGeom>
        </p:spPr>
        <p:txBody>
          <a:bodyPr anchorCtr="0" anchor="t" bIns="91425" lIns="91425" rIns="91425" tIns="91425">
            <a:noAutofit/>
          </a:bodyPr>
          <a:lstStyle/>
          <a:p>
            <a:pPr lvl="0" rtl="0">
              <a:lnSpc>
                <a:spcPct val="138000"/>
              </a:lnSpc>
              <a:spcBef>
                <a:spcPts val="0"/>
              </a:spcBef>
              <a:buClr>
                <a:schemeClr val="dk1"/>
              </a:buClr>
              <a:buSzPct val="122222"/>
              <a:buFont typeface="Arial"/>
              <a:buNone/>
            </a:pPr>
            <a:r>
              <a:rPr b="1" lang="en" sz="900">
                <a:highlight>
                  <a:srgbClr val="FFFFFF"/>
                </a:highlight>
                <a:latin typeface="Verdana"/>
                <a:ea typeface="Verdana"/>
                <a:cs typeface="Verdana"/>
                <a:sym typeface="Verdana"/>
              </a:rPr>
              <a:t>Data</a:t>
            </a:r>
            <a:r>
              <a:rPr lang="en" sz="900">
                <a:highlight>
                  <a:srgbClr val="FFFFFF"/>
                </a:highlight>
                <a:latin typeface="Verdana"/>
                <a:ea typeface="Verdana"/>
                <a:cs typeface="Verdana"/>
                <a:sym typeface="Verdana"/>
              </a:rPr>
              <a:t>:</a:t>
            </a:r>
          </a:p>
          <a:p>
            <a:pPr indent="-285750" lvl="0" marL="596900" rtl="0">
              <a:lnSpc>
                <a:spcPct val="138000"/>
              </a:lnSpc>
              <a:spcBef>
                <a:spcPts val="0"/>
              </a:spcBef>
              <a:buClr>
                <a:schemeClr val="dk1"/>
              </a:buClr>
              <a:buSzPct val="100000"/>
              <a:buFont typeface="Verdana"/>
            </a:pPr>
            <a:r>
              <a:rPr lang="en" sz="900">
                <a:highlight>
                  <a:srgbClr val="FFFFFF"/>
                </a:highlight>
                <a:latin typeface="Verdana"/>
                <a:ea typeface="Verdana"/>
                <a:cs typeface="Verdana"/>
                <a:sym typeface="Verdana"/>
              </a:rPr>
              <a:t>The graph of beauty bloggers on Instagram, which reflects the social network structure of this community.</a:t>
            </a:r>
          </a:p>
          <a:p>
            <a:pPr indent="-285750" lvl="0" marL="596900" rtl="0">
              <a:lnSpc>
                <a:spcPct val="138000"/>
              </a:lnSpc>
              <a:spcBef>
                <a:spcPts val="0"/>
              </a:spcBef>
              <a:buClr>
                <a:schemeClr val="dk1"/>
              </a:buClr>
              <a:buSzPct val="100000"/>
              <a:buFont typeface="Verdana"/>
            </a:pPr>
            <a:r>
              <a:rPr lang="en" sz="900">
                <a:highlight>
                  <a:srgbClr val="FFFFFF"/>
                </a:highlight>
                <a:latin typeface="Verdana"/>
                <a:ea typeface="Verdana"/>
                <a:cs typeface="Verdana"/>
                <a:sym typeface="Verdana"/>
              </a:rPr>
              <a:t>Time series (monthly / weekly) of 100+ hashtag mentions for each person in the network.</a:t>
            </a:r>
          </a:p>
          <a:p>
            <a:pPr lvl="0" rtl="0">
              <a:lnSpc>
                <a:spcPct val="138000"/>
              </a:lnSpc>
              <a:spcBef>
                <a:spcPts val="0"/>
              </a:spcBef>
              <a:buClr>
                <a:schemeClr val="dk1"/>
              </a:buClr>
              <a:buSzPct val="122222"/>
              <a:buFont typeface="Arial"/>
              <a:buNone/>
            </a:pPr>
            <a:r>
              <a:rPr b="1" lang="en" sz="900">
                <a:highlight>
                  <a:srgbClr val="FFFFFF"/>
                </a:highlight>
                <a:latin typeface="Verdana"/>
                <a:ea typeface="Verdana"/>
                <a:cs typeface="Verdana"/>
                <a:sym typeface="Verdana"/>
              </a:rPr>
              <a:t>Contact:</a:t>
            </a:r>
            <a:r>
              <a:rPr lang="en" sz="900">
                <a:highlight>
                  <a:srgbClr val="FFFFFF"/>
                </a:highlight>
                <a:latin typeface="Verdana"/>
                <a:ea typeface="Verdana"/>
                <a:cs typeface="Verdana"/>
                <a:sym typeface="Verdana"/>
              </a:rPr>
              <a:t> </a:t>
            </a:r>
            <a:r>
              <a:rPr lang="en" sz="950">
                <a:solidFill>
                  <a:srgbClr val="222222"/>
                </a:solidFill>
                <a:highlight>
                  <a:srgbClr val="FFFFFF"/>
                </a:highlight>
                <a:latin typeface="Arial"/>
                <a:ea typeface="Arial"/>
                <a:cs typeface="Arial"/>
                <a:sym typeface="Arial"/>
              </a:rPr>
              <a:t>Ryan Lee</a:t>
            </a:r>
            <a:r>
              <a:rPr lang="en" sz="950">
                <a:highlight>
                  <a:srgbClr val="FFFFFF"/>
                </a:highlight>
                <a:latin typeface="Arial"/>
                <a:ea typeface="Arial"/>
                <a:cs typeface="Arial"/>
                <a:sym typeface="Arial"/>
              </a:rPr>
              <a:t> </a:t>
            </a:r>
            <a:r>
              <a:rPr lang="en" sz="950">
                <a:solidFill>
                  <a:srgbClr val="555555"/>
                </a:solidFill>
                <a:highlight>
                  <a:srgbClr val="FFFFFF"/>
                </a:highlight>
                <a:latin typeface="Arial"/>
                <a:ea typeface="Arial"/>
                <a:cs typeface="Arial"/>
                <a:sym typeface="Arial"/>
              </a:rPr>
              <a:t>ryan@tribedynamics.com</a:t>
            </a:r>
          </a:p>
          <a:p>
            <a:pPr lvl="0" rtl="0">
              <a:lnSpc>
                <a:spcPct val="138000"/>
              </a:lnSpc>
              <a:spcBef>
                <a:spcPts val="0"/>
              </a:spcBef>
              <a:buClr>
                <a:schemeClr val="dk1"/>
              </a:buClr>
              <a:buSzPct val="122222"/>
              <a:buFont typeface="Arial"/>
              <a:buNone/>
            </a:pPr>
            <a:r>
              <a:rPr b="1" lang="en" sz="900">
                <a:highlight>
                  <a:srgbClr val="FFFFFF"/>
                </a:highlight>
                <a:latin typeface="Verdana"/>
                <a:ea typeface="Verdana"/>
                <a:cs typeface="Verdana"/>
                <a:sym typeface="Verdana"/>
              </a:rPr>
              <a:t>Skills</a:t>
            </a:r>
            <a:r>
              <a:rPr lang="en" sz="900">
                <a:highlight>
                  <a:srgbClr val="FFFFFF"/>
                </a:highlight>
                <a:latin typeface="Verdana"/>
                <a:ea typeface="Verdana"/>
                <a:cs typeface="Verdana"/>
                <a:sym typeface="Verdana"/>
              </a:rPr>
              <a:t>: PGM, Bayesian Inference models,  Time Series Analysis, Graph models</a:t>
            </a:r>
          </a:p>
          <a:p>
            <a:pPr lvl="0" rtl="0">
              <a:lnSpc>
                <a:spcPct val="138000"/>
              </a:lnSpc>
              <a:spcBef>
                <a:spcPts val="0"/>
              </a:spcBef>
              <a:buClr>
                <a:schemeClr val="dk1"/>
              </a:buClr>
              <a:buSzPct val="122222"/>
              <a:buFont typeface="Arial"/>
              <a:buNone/>
            </a:pPr>
            <a:r>
              <a:rPr b="1" lang="en" sz="900">
                <a:highlight>
                  <a:srgbClr val="FFFFFF"/>
                </a:highlight>
                <a:latin typeface="Verdana"/>
                <a:ea typeface="Verdana"/>
                <a:cs typeface="Verdana"/>
                <a:sym typeface="Verdana"/>
              </a:rPr>
              <a:t>TF:</a:t>
            </a:r>
            <a:r>
              <a:rPr lang="en" sz="1000">
                <a:latin typeface="Arial"/>
                <a:ea typeface="Arial"/>
                <a:cs typeface="Arial"/>
                <a:sym typeface="Arial"/>
              </a:rPr>
              <a:t>Patrick Ohiomoba  </a:t>
            </a:r>
            <a:r>
              <a:rPr b="1" lang="en" sz="1000">
                <a:latin typeface="Arial"/>
                <a:ea typeface="Arial"/>
                <a:cs typeface="Arial"/>
                <a:sym typeface="Arial"/>
              </a:rPr>
              <a:t>Openness</a:t>
            </a:r>
            <a:r>
              <a:rPr lang="en" sz="1000">
                <a:latin typeface="Arial"/>
                <a:ea typeface="Arial"/>
                <a:cs typeface="Arial"/>
                <a:sym typeface="Arial"/>
              </a:rPr>
              <a:t>: High </a:t>
            </a:r>
            <a:r>
              <a:rPr b="1" lang="en" sz="1000">
                <a:latin typeface="Arial"/>
                <a:ea typeface="Arial"/>
                <a:cs typeface="Arial"/>
                <a:sym typeface="Arial"/>
              </a:rPr>
              <a:t>Engagement</a:t>
            </a:r>
            <a:r>
              <a:rPr lang="en" sz="1000">
                <a:latin typeface="Arial"/>
                <a:ea typeface="Arial"/>
                <a:cs typeface="Arial"/>
                <a:sym typeface="Arial"/>
              </a:rPr>
              <a:t>: High</a:t>
            </a:r>
          </a:p>
          <a:p>
            <a:pPr lvl="0" rtl="0">
              <a:lnSpc>
                <a:spcPct val="138000"/>
              </a:lnSpc>
              <a:spcBef>
                <a:spcPts val="0"/>
              </a:spcBef>
              <a:buClr>
                <a:schemeClr val="dk1"/>
              </a:buClr>
              <a:buSzPct val="110000"/>
              <a:buFont typeface="Arial"/>
              <a:buNone/>
            </a:pPr>
            <a:r>
              <a:t/>
            </a:r>
            <a:endParaRPr sz="1000">
              <a:latin typeface="Arial"/>
              <a:ea typeface="Arial"/>
              <a:cs typeface="Arial"/>
              <a:sym typeface="Arial"/>
            </a:endParaRPr>
          </a:p>
          <a:p>
            <a:pPr lvl="0" rtl="0">
              <a:lnSpc>
                <a:spcPct val="138000"/>
              </a:lnSpc>
              <a:spcBef>
                <a:spcPts val="0"/>
              </a:spcBef>
              <a:buClr>
                <a:schemeClr val="dk1"/>
              </a:buClr>
              <a:buSzPct val="110000"/>
              <a:buFont typeface="Arial"/>
              <a:buNone/>
            </a:pPr>
            <a:r>
              <a:t/>
            </a:r>
            <a:endParaRPr sz="1000">
              <a:latin typeface="Arial"/>
              <a:ea typeface="Arial"/>
              <a:cs typeface="Arial"/>
              <a:sym typeface="Arial"/>
            </a:endParaRPr>
          </a:p>
        </p:txBody>
      </p:sp>
      <p:pic>
        <p:nvPicPr>
          <p:cNvPr id="156" name="Shape 156"/>
          <p:cNvPicPr preferRelativeResize="0"/>
          <p:nvPr/>
        </p:nvPicPr>
        <p:blipFill>
          <a:blip r:embed="rId3">
            <a:alphaModFix/>
          </a:blip>
          <a:stretch>
            <a:fillRect/>
          </a:stretch>
        </p:blipFill>
        <p:spPr>
          <a:xfrm>
            <a:off x="505950" y="57450"/>
            <a:ext cx="992550" cy="992550"/>
          </a:xfrm>
          <a:prstGeom prst="rect">
            <a:avLst/>
          </a:prstGeom>
          <a:noFill/>
          <a:ln>
            <a:noFill/>
          </a:ln>
        </p:spPr>
      </p:pic>
      <p:sp>
        <p:nvSpPr>
          <p:cNvPr id="157" name="Shape 157"/>
          <p:cNvSpPr txBox="1"/>
          <p:nvPr/>
        </p:nvSpPr>
        <p:spPr>
          <a:xfrm>
            <a:off x="1931400" y="329925"/>
            <a:ext cx="3836100" cy="447600"/>
          </a:xfrm>
          <a:prstGeom prst="rect">
            <a:avLst/>
          </a:prstGeom>
          <a:noFill/>
          <a:ln>
            <a:noFill/>
          </a:ln>
        </p:spPr>
        <p:txBody>
          <a:bodyPr anchorCtr="0" anchor="t" bIns="91425" lIns="91425" rIns="91425" tIns="91425">
            <a:noAutofit/>
          </a:bodyPr>
          <a:lstStyle/>
          <a:p>
            <a:pPr lvl="0">
              <a:spcBef>
                <a:spcPts val="0"/>
              </a:spcBef>
              <a:buNone/>
            </a:pPr>
            <a:r>
              <a:rPr lang="en" sz="2600">
                <a:latin typeface="Ubuntu"/>
                <a:ea typeface="Ubuntu"/>
                <a:cs typeface="Ubuntu"/>
                <a:sym typeface="Ubuntu"/>
              </a:rPr>
              <a:t>Tribe Dynamics</a:t>
            </a:r>
          </a:p>
        </p:txBody>
      </p:sp>
      <p:pic>
        <p:nvPicPr>
          <p:cNvPr id="158" name="Shape 158"/>
          <p:cNvPicPr preferRelativeResize="0"/>
          <p:nvPr/>
        </p:nvPicPr>
        <p:blipFill>
          <a:blip r:embed="rId4">
            <a:alphaModFix/>
          </a:blip>
          <a:stretch>
            <a:fillRect/>
          </a:stretch>
        </p:blipFill>
        <p:spPr>
          <a:xfrm>
            <a:off x="6098348" y="3104548"/>
            <a:ext cx="2275174" cy="1908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3F3F3"/>
        </a:solidFill>
      </p:bgPr>
    </p:bg>
    <p:spTree>
      <p:nvGrpSpPr>
        <p:cNvPr id="162" name="Shape 162"/>
        <p:cNvGrpSpPr/>
        <p:nvPr/>
      </p:nvGrpSpPr>
      <p:grpSpPr>
        <a:xfrm>
          <a:off x="0" y="0"/>
          <a:ext cx="0" cy="0"/>
          <a:chOff x="0" y="0"/>
          <a:chExt cx="0" cy="0"/>
        </a:xfrm>
      </p:grpSpPr>
      <p:sp>
        <p:nvSpPr>
          <p:cNvPr id="163" name="Shape 163"/>
          <p:cNvSpPr txBox="1"/>
          <p:nvPr>
            <p:ph idx="1" type="body"/>
          </p:nvPr>
        </p:nvSpPr>
        <p:spPr>
          <a:xfrm>
            <a:off x="457200" y="1200150"/>
            <a:ext cx="8229600" cy="1353300"/>
          </a:xfrm>
          <a:prstGeom prst="rect">
            <a:avLst/>
          </a:prstGeom>
        </p:spPr>
        <p:txBody>
          <a:bodyPr anchorCtr="0" anchor="t" bIns="91425" lIns="91425" rIns="91425" tIns="91425">
            <a:noAutofit/>
          </a:bodyPr>
          <a:lstStyle/>
          <a:p>
            <a:pPr lvl="0" rtl="0">
              <a:lnSpc>
                <a:spcPct val="150000"/>
              </a:lnSpc>
              <a:spcBef>
                <a:spcPts val="0"/>
              </a:spcBef>
              <a:buClr>
                <a:schemeClr val="dk1"/>
              </a:buClr>
              <a:buSzPct val="122222"/>
              <a:buFont typeface="Arial"/>
              <a:buNone/>
            </a:pPr>
            <a:r>
              <a:rPr lang="en" sz="900">
                <a:solidFill>
                  <a:srgbClr val="252525"/>
                </a:solidFill>
                <a:highlight>
                  <a:srgbClr val="FFFFFF"/>
                </a:highlight>
                <a:latin typeface="Verdana"/>
                <a:ea typeface="Verdana"/>
                <a:cs typeface="Verdana"/>
                <a:sym typeface="Verdana"/>
              </a:rPr>
              <a:t>TripAdvisor is an American travel website company providing reviews of travel-related content. It also includes interactive travel forums.The website services are free to users, who provide most of the content, and the website is supported by an advertising business model.</a:t>
            </a:r>
          </a:p>
          <a:p>
            <a:pPr lvl="0" rtl="0">
              <a:lnSpc>
                <a:spcPct val="150000"/>
              </a:lnSpc>
              <a:spcBef>
                <a:spcPts val="0"/>
              </a:spcBef>
              <a:buClr>
                <a:schemeClr val="dk1"/>
              </a:buClr>
              <a:buSzPct val="122222"/>
              <a:buFont typeface="Arial"/>
              <a:buNone/>
            </a:pPr>
            <a:r>
              <a:rPr lang="en" sz="900">
                <a:solidFill>
                  <a:srgbClr val="222222"/>
                </a:solidFill>
                <a:highlight>
                  <a:srgbClr val="FFFFFF"/>
                </a:highlight>
                <a:latin typeface="Verdana"/>
                <a:ea typeface="Verdana"/>
                <a:cs typeface="Verdana"/>
                <a:sym typeface="Verdana"/>
              </a:rPr>
              <a:t>In this project you will investigate the importance of unfulfilled queries. For example, if guests are querying for hotels in Idaho Fall with free wi-fi on Aug 21 and or Ethiopian restaurant in Davis Square with no results returned then one can: 1) Create market opportunities using incentives. 2 Adjust the predictive models to include these negative data and use negative results for the estimation of the confidence intervals.  </a:t>
            </a:r>
          </a:p>
          <a:p>
            <a:pPr lvl="0" rtl="0">
              <a:lnSpc>
                <a:spcPct val="150000"/>
              </a:lnSpc>
              <a:spcBef>
                <a:spcPts val="0"/>
              </a:spcBef>
              <a:buClr>
                <a:schemeClr val="dk1"/>
              </a:buClr>
              <a:buSzPct val="122222"/>
              <a:buFont typeface="Arial"/>
              <a:buNone/>
            </a:pPr>
            <a:r>
              <a:t/>
            </a:r>
            <a:endParaRPr sz="900">
              <a:solidFill>
                <a:srgbClr val="222222"/>
              </a:solidFill>
              <a:highlight>
                <a:srgbClr val="FFFFFF"/>
              </a:highlight>
              <a:latin typeface="Verdana"/>
              <a:ea typeface="Verdana"/>
              <a:cs typeface="Verdana"/>
              <a:sym typeface="Verdana"/>
            </a:endParaRPr>
          </a:p>
          <a:p>
            <a:pPr lvl="0" rtl="0">
              <a:lnSpc>
                <a:spcPct val="150000"/>
              </a:lnSpc>
              <a:spcBef>
                <a:spcPts val="0"/>
              </a:spcBef>
              <a:buClr>
                <a:schemeClr val="dk1"/>
              </a:buClr>
              <a:buSzPct val="122222"/>
              <a:buFont typeface="Arial"/>
              <a:buNone/>
            </a:pPr>
            <a:r>
              <a:t/>
            </a:r>
            <a:endParaRPr sz="900">
              <a:solidFill>
                <a:srgbClr val="222222"/>
              </a:solidFill>
              <a:highlight>
                <a:srgbClr val="FFFFFF"/>
              </a:highlight>
              <a:latin typeface="Verdana"/>
              <a:ea typeface="Verdana"/>
              <a:cs typeface="Verdana"/>
              <a:sym typeface="Verdana"/>
            </a:endParaRPr>
          </a:p>
          <a:p>
            <a:pPr lvl="0" rtl="0">
              <a:lnSpc>
                <a:spcPct val="150000"/>
              </a:lnSpc>
              <a:spcBef>
                <a:spcPts val="0"/>
              </a:spcBef>
              <a:buClr>
                <a:schemeClr val="dk1"/>
              </a:buClr>
              <a:buSzPct val="122222"/>
              <a:buFont typeface="Arial"/>
              <a:buNone/>
            </a:pPr>
            <a:r>
              <a:t/>
            </a:r>
            <a:endParaRPr sz="900">
              <a:solidFill>
                <a:srgbClr val="222222"/>
              </a:solidFill>
              <a:highlight>
                <a:srgbClr val="FFFFFF"/>
              </a:highlight>
              <a:latin typeface="Verdana"/>
              <a:ea typeface="Verdana"/>
              <a:cs typeface="Verdana"/>
              <a:sym typeface="Verdana"/>
            </a:endParaRPr>
          </a:p>
          <a:p>
            <a:pPr lvl="0" rtl="0">
              <a:lnSpc>
                <a:spcPct val="150000"/>
              </a:lnSpc>
              <a:spcBef>
                <a:spcPts val="0"/>
              </a:spcBef>
              <a:buClr>
                <a:schemeClr val="dk1"/>
              </a:buClr>
              <a:buSzPct val="122222"/>
              <a:buFont typeface="Arial"/>
              <a:buNone/>
            </a:pPr>
            <a:r>
              <a:t/>
            </a:r>
            <a:endParaRPr sz="900">
              <a:latin typeface="Verdana"/>
              <a:ea typeface="Verdana"/>
              <a:cs typeface="Verdana"/>
              <a:sym typeface="Verdana"/>
            </a:endParaRPr>
          </a:p>
          <a:p>
            <a:pPr indent="-69850" lvl="0" marL="0" rtl="0">
              <a:lnSpc>
                <a:spcPct val="115000"/>
              </a:lnSpc>
              <a:spcBef>
                <a:spcPts val="0"/>
              </a:spcBef>
              <a:buClr>
                <a:schemeClr val="dk1"/>
              </a:buClr>
              <a:buSzPct val="122222"/>
              <a:buFont typeface="Arial"/>
              <a:buNone/>
            </a:pPr>
            <a:r>
              <a:t/>
            </a:r>
            <a:endParaRPr sz="900">
              <a:latin typeface="Verdana"/>
              <a:ea typeface="Verdana"/>
              <a:cs typeface="Verdana"/>
              <a:sym typeface="Verdana"/>
            </a:endParaRPr>
          </a:p>
        </p:txBody>
      </p:sp>
      <p:sp>
        <p:nvSpPr>
          <p:cNvPr id="164" name="Shape 164"/>
          <p:cNvSpPr txBox="1"/>
          <p:nvPr>
            <p:ph idx="1" type="body"/>
          </p:nvPr>
        </p:nvSpPr>
        <p:spPr>
          <a:xfrm>
            <a:off x="557125" y="3249775"/>
            <a:ext cx="3591900" cy="1452900"/>
          </a:xfrm>
          <a:prstGeom prst="rect">
            <a:avLst/>
          </a:prstGeom>
        </p:spPr>
        <p:txBody>
          <a:bodyPr anchorCtr="0" anchor="t" bIns="91425" lIns="91425" rIns="91425" tIns="91425">
            <a:noAutofit/>
          </a:bodyPr>
          <a:lstStyle/>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Data</a:t>
            </a:r>
            <a:r>
              <a:rPr lang="en" sz="1100">
                <a:latin typeface="Arial"/>
                <a:ea typeface="Arial"/>
                <a:cs typeface="Arial"/>
                <a:sym typeface="Arial"/>
              </a:rPr>
              <a:t>: Queries from tripadvisor</a:t>
            </a:r>
          </a:p>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Skills</a:t>
            </a:r>
            <a:r>
              <a:rPr lang="en" sz="1100">
                <a:latin typeface="Arial"/>
                <a:ea typeface="Arial"/>
                <a:cs typeface="Arial"/>
                <a:sym typeface="Arial"/>
              </a:rPr>
              <a:t>: Inference models, AB testings </a:t>
            </a:r>
          </a:p>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Contact</a:t>
            </a:r>
            <a:r>
              <a:rPr lang="en" sz="1100">
                <a:latin typeface="Arial"/>
                <a:ea typeface="Arial"/>
                <a:cs typeface="Arial"/>
                <a:sym typeface="Arial"/>
              </a:rPr>
              <a:t>: </a:t>
            </a:r>
            <a:r>
              <a:rPr lang="en" sz="950">
                <a:solidFill>
                  <a:srgbClr val="222222"/>
                </a:solidFill>
                <a:highlight>
                  <a:srgbClr val="FFFFFF"/>
                </a:highlight>
                <a:latin typeface="Arial"/>
                <a:ea typeface="Arial"/>
                <a:cs typeface="Arial"/>
                <a:sym typeface="Arial"/>
              </a:rPr>
              <a:t>Jeff Palmucci: </a:t>
            </a:r>
            <a:r>
              <a:rPr lang="en" sz="950">
                <a:solidFill>
                  <a:srgbClr val="555555"/>
                </a:solidFill>
                <a:highlight>
                  <a:srgbClr val="FFFFFF"/>
                </a:highlight>
                <a:latin typeface="Arial"/>
                <a:ea typeface="Arial"/>
                <a:cs typeface="Arial"/>
                <a:sym typeface="Arial"/>
              </a:rPr>
              <a:t>jpalmucci@tripadvisor.com</a:t>
            </a:r>
          </a:p>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TF</a:t>
            </a:r>
            <a:r>
              <a:rPr lang="en" sz="1100">
                <a:latin typeface="Arial"/>
                <a:ea typeface="Arial"/>
                <a:cs typeface="Arial"/>
                <a:sym typeface="Arial"/>
              </a:rPr>
              <a:t>: Reinier Maat</a:t>
            </a:r>
          </a:p>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Openness</a:t>
            </a:r>
            <a:r>
              <a:rPr lang="en" sz="1100">
                <a:latin typeface="Arial"/>
                <a:ea typeface="Arial"/>
                <a:cs typeface="Arial"/>
                <a:sym typeface="Arial"/>
              </a:rPr>
              <a:t>: High-Very high</a:t>
            </a:r>
          </a:p>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Engagement</a:t>
            </a:r>
            <a:r>
              <a:rPr lang="en" sz="1100">
                <a:latin typeface="Arial"/>
                <a:ea typeface="Arial"/>
                <a:cs typeface="Arial"/>
                <a:sym typeface="Arial"/>
              </a:rPr>
              <a:t>: Medium</a:t>
            </a:r>
          </a:p>
        </p:txBody>
      </p:sp>
      <p:pic>
        <p:nvPicPr>
          <p:cNvPr id="165" name="Shape 165"/>
          <p:cNvPicPr preferRelativeResize="0"/>
          <p:nvPr/>
        </p:nvPicPr>
        <p:blipFill>
          <a:blip r:embed="rId3">
            <a:alphaModFix/>
          </a:blip>
          <a:stretch>
            <a:fillRect/>
          </a:stretch>
        </p:blipFill>
        <p:spPr>
          <a:xfrm>
            <a:off x="512400" y="126875"/>
            <a:ext cx="1490949" cy="1002974"/>
          </a:xfrm>
          <a:prstGeom prst="rect">
            <a:avLst/>
          </a:prstGeom>
          <a:noFill/>
          <a:ln>
            <a:noFill/>
          </a:ln>
        </p:spPr>
      </p:pic>
      <p:pic>
        <p:nvPicPr>
          <p:cNvPr id="166" name="Shape 166"/>
          <p:cNvPicPr preferRelativeResize="0"/>
          <p:nvPr/>
        </p:nvPicPr>
        <p:blipFill>
          <a:blip r:embed="rId4">
            <a:alphaModFix/>
          </a:blip>
          <a:stretch>
            <a:fillRect/>
          </a:stretch>
        </p:blipFill>
        <p:spPr>
          <a:xfrm>
            <a:off x="4860825" y="2759125"/>
            <a:ext cx="2741476" cy="22852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3F3F3"/>
        </a:solidFill>
      </p:bgPr>
    </p:bg>
    <p:spTree>
      <p:nvGrpSpPr>
        <p:cNvPr id="170" name="Shape 170"/>
        <p:cNvGrpSpPr/>
        <p:nvPr/>
      </p:nvGrpSpPr>
      <p:grpSpPr>
        <a:xfrm>
          <a:off x="0" y="0"/>
          <a:ext cx="0" cy="0"/>
          <a:chOff x="0" y="0"/>
          <a:chExt cx="0" cy="0"/>
        </a:xfrm>
      </p:grpSpPr>
      <p:sp>
        <p:nvSpPr>
          <p:cNvPr id="171" name="Shape 171"/>
          <p:cNvSpPr txBox="1"/>
          <p:nvPr>
            <p:ph idx="1" type="body"/>
          </p:nvPr>
        </p:nvSpPr>
        <p:spPr>
          <a:xfrm>
            <a:off x="457200" y="1200150"/>
            <a:ext cx="8229600" cy="1353300"/>
          </a:xfrm>
          <a:prstGeom prst="rect">
            <a:avLst/>
          </a:prstGeom>
        </p:spPr>
        <p:txBody>
          <a:bodyPr anchorCtr="0" anchor="t" bIns="91425" lIns="91425" rIns="91425" tIns="91425">
            <a:noAutofit/>
          </a:bodyPr>
          <a:lstStyle/>
          <a:p>
            <a:pPr lvl="0" rtl="0">
              <a:lnSpc>
                <a:spcPct val="115000"/>
              </a:lnSpc>
              <a:spcBef>
                <a:spcPts val="0"/>
              </a:spcBef>
              <a:spcAft>
                <a:spcPts val="600"/>
              </a:spcAft>
              <a:buClr>
                <a:schemeClr val="dk1"/>
              </a:buClr>
              <a:buSzPct val="100000"/>
              <a:buFont typeface="Arial"/>
              <a:buNone/>
            </a:pPr>
            <a:r>
              <a:rPr lang="en" sz="1050">
                <a:solidFill>
                  <a:srgbClr val="252525"/>
                </a:solidFill>
                <a:highlight>
                  <a:srgbClr val="FFFFFF"/>
                </a:highlight>
                <a:latin typeface="Arial"/>
                <a:ea typeface="Arial"/>
                <a:cs typeface="Arial"/>
                <a:sym typeface="Arial"/>
              </a:rPr>
              <a:t>The </a:t>
            </a:r>
            <a:r>
              <a:rPr b="1" lang="en" sz="1050">
                <a:solidFill>
                  <a:srgbClr val="252525"/>
                </a:solidFill>
                <a:highlight>
                  <a:srgbClr val="FFFFFF"/>
                </a:highlight>
                <a:latin typeface="Arial"/>
                <a:ea typeface="Arial"/>
                <a:cs typeface="Arial"/>
                <a:sym typeface="Arial"/>
              </a:rPr>
              <a:t>Massachusetts Bay Transportation Authority</a:t>
            </a:r>
            <a:r>
              <a:rPr lang="en" sz="1050">
                <a:solidFill>
                  <a:srgbClr val="252525"/>
                </a:solidFill>
                <a:highlight>
                  <a:srgbClr val="FFFFFF"/>
                </a:highlight>
                <a:latin typeface="Arial"/>
                <a:ea typeface="Arial"/>
                <a:cs typeface="Arial"/>
                <a:sym typeface="Arial"/>
              </a:rPr>
              <a:t> (abbreviated the </a:t>
            </a:r>
            <a:r>
              <a:rPr b="1" lang="en" sz="1050">
                <a:solidFill>
                  <a:srgbClr val="252525"/>
                </a:solidFill>
                <a:highlight>
                  <a:srgbClr val="FFFFFF"/>
                </a:highlight>
                <a:latin typeface="Arial"/>
                <a:ea typeface="Arial"/>
                <a:cs typeface="Arial"/>
                <a:sym typeface="Arial"/>
              </a:rPr>
              <a:t>MBTA</a:t>
            </a:r>
            <a:r>
              <a:rPr lang="en" sz="1050">
                <a:solidFill>
                  <a:srgbClr val="252525"/>
                </a:solidFill>
                <a:highlight>
                  <a:srgbClr val="FFFFFF"/>
                </a:highlight>
                <a:latin typeface="Arial"/>
                <a:ea typeface="Arial"/>
                <a:cs typeface="Arial"/>
                <a:sym typeface="Arial"/>
              </a:rPr>
              <a:t> and </a:t>
            </a:r>
            <a:r>
              <a:rPr b="1" lang="en" sz="1050">
                <a:solidFill>
                  <a:srgbClr val="252525"/>
                </a:solidFill>
                <a:highlight>
                  <a:srgbClr val="FFFFFF"/>
                </a:highlight>
                <a:latin typeface="Arial"/>
                <a:ea typeface="Arial"/>
                <a:cs typeface="Arial"/>
                <a:sym typeface="Arial"/>
              </a:rPr>
              <a:t>The T</a:t>
            </a:r>
            <a:r>
              <a:rPr lang="en" sz="1050">
                <a:solidFill>
                  <a:srgbClr val="252525"/>
                </a:solidFill>
                <a:highlight>
                  <a:srgbClr val="FFFFFF"/>
                </a:highlight>
                <a:latin typeface="Arial"/>
                <a:ea typeface="Arial"/>
                <a:cs typeface="Arial"/>
                <a:sym typeface="Arial"/>
              </a:rPr>
              <a:t>) is the public agency responsible for operating most </a:t>
            </a:r>
            <a:r>
              <a:rPr lang="en" sz="1050">
                <a:solidFill>
                  <a:srgbClr val="0B0080"/>
                </a:solidFill>
                <a:highlight>
                  <a:srgbClr val="FFFFFF"/>
                </a:highlight>
                <a:latin typeface="Arial"/>
                <a:ea typeface="Arial"/>
                <a:cs typeface="Arial"/>
                <a:sym typeface="Arial"/>
                <a:hlinkClick r:id="rId3"/>
              </a:rPr>
              <a:t>public transportation</a:t>
            </a:r>
            <a:r>
              <a:rPr lang="en" sz="1050">
                <a:solidFill>
                  <a:srgbClr val="252525"/>
                </a:solidFill>
                <a:highlight>
                  <a:srgbClr val="FFFFFF"/>
                </a:highlight>
                <a:latin typeface="Arial"/>
                <a:ea typeface="Arial"/>
                <a:cs typeface="Arial"/>
                <a:sym typeface="Arial"/>
              </a:rPr>
              <a:t> services in the </a:t>
            </a:r>
            <a:r>
              <a:rPr lang="en" sz="1050">
                <a:solidFill>
                  <a:srgbClr val="0B0080"/>
                </a:solidFill>
                <a:highlight>
                  <a:srgbClr val="FFFFFF"/>
                </a:highlight>
                <a:latin typeface="Arial"/>
                <a:ea typeface="Arial"/>
                <a:cs typeface="Arial"/>
                <a:sym typeface="Arial"/>
                <a:hlinkClick r:id="rId4"/>
              </a:rPr>
              <a:t>Greater Boston</a:t>
            </a:r>
            <a:r>
              <a:rPr lang="en" sz="1050">
                <a:solidFill>
                  <a:srgbClr val="252525"/>
                </a:solidFill>
                <a:highlight>
                  <a:srgbClr val="FFFFFF"/>
                </a:highlight>
                <a:latin typeface="Arial"/>
                <a:ea typeface="Arial"/>
                <a:cs typeface="Arial"/>
                <a:sym typeface="Arial"/>
              </a:rPr>
              <a:t>, </a:t>
            </a:r>
            <a:r>
              <a:rPr lang="en" sz="1050">
                <a:solidFill>
                  <a:srgbClr val="0B0080"/>
                </a:solidFill>
                <a:highlight>
                  <a:srgbClr val="FFFFFF"/>
                </a:highlight>
                <a:latin typeface="Arial"/>
                <a:ea typeface="Arial"/>
                <a:cs typeface="Arial"/>
                <a:sym typeface="Arial"/>
                <a:hlinkClick r:id="rId5"/>
              </a:rPr>
              <a:t>Massachusetts</a:t>
            </a:r>
            <a:r>
              <a:rPr lang="en" sz="1050">
                <a:solidFill>
                  <a:srgbClr val="252525"/>
                </a:solidFill>
                <a:highlight>
                  <a:srgbClr val="FFFFFF"/>
                </a:highlight>
                <a:latin typeface="Arial"/>
                <a:ea typeface="Arial"/>
                <a:cs typeface="Arial"/>
                <a:sym typeface="Arial"/>
              </a:rPr>
              <a:t> region. </a:t>
            </a:r>
          </a:p>
          <a:p>
            <a:pPr lvl="0" rtl="0">
              <a:lnSpc>
                <a:spcPct val="115000"/>
              </a:lnSpc>
              <a:spcBef>
                <a:spcPts val="0"/>
              </a:spcBef>
              <a:spcAft>
                <a:spcPts val="600"/>
              </a:spcAft>
              <a:buClr>
                <a:schemeClr val="dk1"/>
              </a:buClr>
              <a:buSzPct val="100000"/>
              <a:buFont typeface="Arial"/>
              <a:buNone/>
            </a:pPr>
            <a:r>
              <a:rPr lang="en" sz="1050">
                <a:solidFill>
                  <a:srgbClr val="252525"/>
                </a:solidFill>
                <a:highlight>
                  <a:srgbClr val="FFFFFF"/>
                </a:highlight>
                <a:latin typeface="Arial"/>
                <a:ea typeface="Arial"/>
                <a:cs typeface="Arial"/>
                <a:sym typeface="Arial"/>
              </a:rPr>
              <a:t>This project is very open and you can with the help of your TF (and Pavlos) address any question regarding the buses. MBTA people would like to have a predictive model on the delays but they are also interested in examining the validity of their routes. This project should explore visualization tools as well </a:t>
            </a:r>
          </a:p>
          <a:p>
            <a:pPr lvl="0" rtl="0">
              <a:lnSpc>
                <a:spcPct val="115000"/>
              </a:lnSpc>
              <a:spcBef>
                <a:spcPts val="0"/>
              </a:spcBef>
              <a:spcAft>
                <a:spcPts val="600"/>
              </a:spcAft>
              <a:buClr>
                <a:schemeClr val="dk1"/>
              </a:buClr>
              <a:buSzPct val="100000"/>
              <a:buFont typeface="Arial"/>
              <a:buNone/>
            </a:pPr>
            <a:r>
              <a:t/>
            </a:r>
            <a:endParaRPr sz="1050">
              <a:solidFill>
                <a:srgbClr val="252525"/>
              </a:solidFill>
              <a:highlight>
                <a:srgbClr val="FFFFFF"/>
              </a:highlight>
              <a:latin typeface="Arial"/>
              <a:ea typeface="Arial"/>
              <a:cs typeface="Arial"/>
              <a:sym typeface="Arial"/>
            </a:endParaRPr>
          </a:p>
          <a:p>
            <a:pPr indent="-69850" lvl="0" marL="0" rtl="0">
              <a:lnSpc>
                <a:spcPct val="115000"/>
              </a:lnSpc>
              <a:spcBef>
                <a:spcPts val="0"/>
              </a:spcBef>
              <a:buClr>
                <a:schemeClr val="dk1"/>
              </a:buClr>
              <a:buSzPct val="100000"/>
              <a:buFont typeface="Arial"/>
              <a:buNone/>
            </a:pPr>
            <a:r>
              <a:t/>
            </a:r>
            <a:endParaRPr sz="1100">
              <a:latin typeface="Arial"/>
              <a:ea typeface="Arial"/>
              <a:cs typeface="Arial"/>
              <a:sym typeface="Arial"/>
            </a:endParaRPr>
          </a:p>
        </p:txBody>
      </p:sp>
      <p:sp>
        <p:nvSpPr>
          <p:cNvPr id="172" name="Shape 172"/>
          <p:cNvSpPr txBox="1"/>
          <p:nvPr>
            <p:ph idx="1" type="body"/>
          </p:nvPr>
        </p:nvSpPr>
        <p:spPr>
          <a:xfrm>
            <a:off x="457200" y="2553450"/>
            <a:ext cx="4611600" cy="2442000"/>
          </a:xfrm>
          <a:prstGeom prst="rect">
            <a:avLst/>
          </a:prstGeom>
        </p:spPr>
        <p:txBody>
          <a:bodyPr anchorCtr="0" anchor="t" bIns="91425" lIns="91425" rIns="91425" tIns="91425">
            <a:noAutofit/>
          </a:bodyPr>
          <a:lstStyle/>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Data</a:t>
            </a:r>
            <a:r>
              <a:rPr lang="en" sz="1100">
                <a:latin typeface="Arial"/>
                <a:ea typeface="Arial"/>
                <a:cs typeface="Arial"/>
                <a:sym typeface="Arial"/>
              </a:rPr>
              <a:t>: All bus data (ridership, gps locations etc) </a:t>
            </a:r>
          </a:p>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Skills</a:t>
            </a:r>
            <a:r>
              <a:rPr lang="en" sz="1100">
                <a:latin typeface="Arial"/>
                <a:ea typeface="Arial"/>
                <a:cs typeface="Arial"/>
                <a:sym typeface="Arial"/>
              </a:rPr>
              <a:t>: Data Science from A-Z </a:t>
            </a:r>
          </a:p>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Contact</a:t>
            </a:r>
            <a:r>
              <a:rPr lang="en" sz="1100">
                <a:latin typeface="Arial"/>
                <a:ea typeface="Arial"/>
                <a:cs typeface="Arial"/>
                <a:sym typeface="Arial"/>
              </a:rPr>
              <a:t>: </a:t>
            </a:r>
            <a:r>
              <a:rPr lang="en" sz="950">
                <a:solidFill>
                  <a:srgbClr val="222222"/>
                </a:solidFill>
                <a:highlight>
                  <a:srgbClr val="FFFFFF"/>
                </a:highlight>
                <a:latin typeface="Arial"/>
                <a:ea typeface="Arial"/>
                <a:cs typeface="Arial"/>
                <a:sym typeface="Arial"/>
              </a:rPr>
              <a:t>Dominick Tribone: </a:t>
            </a:r>
            <a:r>
              <a:rPr lang="en" sz="950">
                <a:solidFill>
                  <a:srgbClr val="555555"/>
                </a:solidFill>
                <a:highlight>
                  <a:srgbClr val="FFFFFF"/>
                </a:highlight>
                <a:latin typeface="Arial"/>
                <a:ea typeface="Arial"/>
                <a:cs typeface="Arial"/>
                <a:sym typeface="Arial"/>
              </a:rPr>
              <a:t>dtribone@mbta.com</a:t>
            </a:r>
          </a:p>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TF</a:t>
            </a:r>
            <a:r>
              <a:rPr lang="en" sz="1100">
                <a:latin typeface="Arial"/>
                <a:ea typeface="Arial"/>
                <a:cs typeface="Arial"/>
                <a:sym typeface="Arial"/>
              </a:rPr>
              <a:t>: Matt Holman </a:t>
            </a:r>
          </a:p>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Openness</a:t>
            </a:r>
            <a:r>
              <a:rPr lang="en" sz="1100">
                <a:latin typeface="Arial"/>
                <a:ea typeface="Arial"/>
                <a:cs typeface="Arial"/>
                <a:sym typeface="Arial"/>
              </a:rPr>
              <a:t>: Super High </a:t>
            </a:r>
          </a:p>
          <a:p>
            <a:pPr indent="-69850" lvl="0" marL="0" rtl="0">
              <a:lnSpc>
                <a:spcPct val="115000"/>
              </a:lnSpc>
              <a:spcBef>
                <a:spcPts val="0"/>
              </a:spcBef>
              <a:buClr>
                <a:schemeClr val="dk1"/>
              </a:buClr>
              <a:buSzPct val="100000"/>
              <a:buFont typeface="Arial"/>
              <a:buNone/>
            </a:pPr>
            <a:r>
              <a:rPr b="1" lang="en" sz="1100">
                <a:latin typeface="Arial"/>
                <a:ea typeface="Arial"/>
                <a:cs typeface="Arial"/>
                <a:sym typeface="Arial"/>
              </a:rPr>
              <a:t>Engagement</a:t>
            </a:r>
            <a:r>
              <a:rPr lang="en" sz="1100">
                <a:latin typeface="Arial"/>
                <a:ea typeface="Arial"/>
                <a:cs typeface="Arial"/>
                <a:sym typeface="Arial"/>
              </a:rPr>
              <a:t>: High  </a:t>
            </a:r>
          </a:p>
        </p:txBody>
      </p:sp>
      <p:pic>
        <p:nvPicPr>
          <p:cNvPr id="173" name="Shape 173"/>
          <p:cNvPicPr preferRelativeResize="0"/>
          <p:nvPr/>
        </p:nvPicPr>
        <p:blipFill>
          <a:blip r:embed="rId6">
            <a:alphaModFix/>
          </a:blip>
          <a:stretch>
            <a:fillRect/>
          </a:stretch>
        </p:blipFill>
        <p:spPr>
          <a:xfrm>
            <a:off x="401924" y="50348"/>
            <a:ext cx="1059499" cy="1059499"/>
          </a:xfrm>
          <a:prstGeom prst="rect">
            <a:avLst/>
          </a:prstGeom>
          <a:noFill/>
          <a:ln>
            <a:noFill/>
          </a:ln>
        </p:spPr>
      </p:pic>
      <p:pic>
        <p:nvPicPr>
          <p:cNvPr id="174" name="Shape 174"/>
          <p:cNvPicPr preferRelativeResize="0"/>
          <p:nvPr/>
        </p:nvPicPr>
        <p:blipFill>
          <a:blip r:embed="rId7">
            <a:alphaModFix/>
          </a:blip>
          <a:stretch>
            <a:fillRect/>
          </a:stretch>
        </p:blipFill>
        <p:spPr>
          <a:xfrm>
            <a:off x="4681750" y="2406150"/>
            <a:ext cx="3435978" cy="2285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
              <a:t>Next steps</a:t>
            </a:r>
          </a:p>
        </p:txBody>
      </p:sp>
      <p:sp>
        <p:nvSpPr>
          <p:cNvPr id="180" name="Shape 180"/>
          <p:cNvSpPr txBox="1"/>
          <p:nvPr>
            <p:ph idx="1" type="body"/>
          </p:nvPr>
        </p:nvSpPr>
        <p:spPr>
          <a:xfrm>
            <a:off x="457200" y="1200150"/>
            <a:ext cx="8229600" cy="3725700"/>
          </a:xfrm>
          <a:prstGeom prst="rect">
            <a:avLst/>
          </a:prstGeom>
        </p:spPr>
        <p:txBody>
          <a:bodyPr anchorCtr="0" anchor="t" bIns="91425" lIns="91425" rIns="91425" tIns="91425">
            <a:noAutofit/>
          </a:bodyPr>
          <a:lstStyle/>
          <a:p>
            <a:pPr lvl="0">
              <a:spcBef>
                <a:spcPts val="0"/>
              </a:spcBef>
              <a:buNone/>
            </a:pPr>
            <a:r>
              <a:rPr lang="en" sz="1800"/>
              <a:t>Friday 27/1: Select projects: </a:t>
            </a:r>
          </a:p>
          <a:p>
            <a:pPr lvl="0">
              <a:spcBef>
                <a:spcPts val="0"/>
              </a:spcBef>
              <a:buNone/>
            </a:pPr>
            <a:r>
              <a:rPr lang="en" sz="1800" u="sng">
                <a:solidFill>
                  <a:schemeClr val="hlink"/>
                </a:solidFill>
                <a:hlinkClick r:id="rId3"/>
              </a:rPr>
              <a:t>https://canvas.harvard.edu/courses/20897/assignments/129517</a:t>
            </a:r>
          </a:p>
          <a:p>
            <a:pPr lvl="0">
              <a:spcBef>
                <a:spcPts val="0"/>
              </a:spcBef>
              <a:buNone/>
            </a:pPr>
            <a:r>
              <a:t/>
            </a:r>
            <a:endParaRPr sz="1800"/>
          </a:p>
          <a:p>
            <a:pPr lvl="0">
              <a:spcBef>
                <a:spcPts val="0"/>
              </a:spcBef>
              <a:buNone/>
            </a:pPr>
            <a:r>
              <a:rPr lang="en" sz="1800"/>
              <a:t>Monday 29/1: </a:t>
            </a:r>
          </a:p>
          <a:p>
            <a:pPr indent="457200" lvl="0" rtl="0">
              <a:spcBef>
                <a:spcPts val="0"/>
              </a:spcBef>
              <a:buNone/>
            </a:pPr>
            <a:r>
              <a:rPr lang="en" sz="1800"/>
              <a:t>Teams will be announced </a:t>
            </a:r>
          </a:p>
          <a:p>
            <a:pPr indent="457200" lvl="0" rtl="0">
              <a:spcBef>
                <a:spcPts val="0"/>
              </a:spcBef>
              <a:buNone/>
            </a:pPr>
            <a:r>
              <a:rPr lang="en" sz="1800"/>
              <a:t>Set meeting times with Pavlos and TFs </a:t>
            </a:r>
          </a:p>
          <a:p>
            <a:pPr indent="457200" lvl="0" rtl="0">
              <a:spcBef>
                <a:spcPts val="0"/>
              </a:spcBef>
              <a:buNone/>
            </a:pPr>
            <a:r>
              <a:t/>
            </a:r>
            <a:endParaRPr sz="1800"/>
          </a:p>
          <a:p>
            <a:pPr indent="0" lvl="0" marL="0" rtl="0">
              <a:spcBef>
                <a:spcPts val="0"/>
              </a:spcBef>
              <a:buNone/>
            </a:pPr>
            <a:r>
              <a:rPr lang="en" sz="1800"/>
              <a:t>Week 29/1-2/2:</a:t>
            </a:r>
          </a:p>
          <a:p>
            <a:pPr indent="0" lvl="0" marL="0" rtl="0">
              <a:spcBef>
                <a:spcPts val="0"/>
              </a:spcBef>
              <a:buNone/>
            </a:pPr>
            <a:r>
              <a:rPr lang="en" sz="1800"/>
              <a:t>	Meet with partners, Pavlos and TFs</a:t>
            </a:r>
          </a:p>
          <a:p>
            <a:pPr lvl="0">
              <a:spcBef>
                <a:spcPts val="0"/>
              </a:spcBef>
              <a:buNone/>
            </a:pPr>
            <a:r>
              <a:t/>
            </a:r>
            <a:endParaRPr sz="1800"/>
          </a:p>
          <a:p>
            <a:pPr lvl="0">
              <a:spcBef>
                <a:spcPts val="0"/>
              </a:spcBef>
              <a:buNone/>
            </a:pPr>
            <a:r>
              <a:t/>
            </a:r>
            <a:endParaRPr sz="1800"/>
          </a:p>
          <a:p>
            <a:pPr lv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 sz="3600"/>
              <a:t>Semester: meetings and deliverables </a:t>
            </a:r>
          </a:p>
        </p:txBody>
      </p:sp>
      <p:sp>
        <p:nvSpPr>
          <p:cNvPr id="186" name="Shape 186"/>
          <p:cNvSpPr txBox="1"/>
          <p:nvPr>
            <p:ph idx="1" type="body"/>
          </p:nvPr>
        </p:nvSpPr>
        <p:spPr>
          <a:xfrm>
            <a:off x="457200" y="1200150"/>
            <a:ext cx="8229600" cy="3725700"/>
          </a:xfrm>
          <a:prstGeom prst="rect">
            <a:avLst/>
          </a:prstGeom>
        </p:spPr>
        <p:txBody>
          <a:bodyPr anchorCtr="0" anchor="t" bIns="91425" lIns="91425" rIns="91425" tIns="91425">
            <a:noAutofit/>
          </a:bodyPr>
          <a:lstStyle/>
          <a:p>
            <a:pPr lvl="0" rtl="0">
              <a:lnSpc>
                <a:spcPct val="150000"/>
              </a:lnSpc>
              <a:spcBef>
                <a:spcPts val="0"/>
              </a:spcBef>
              <a:buNone/>
            </a:pPr>
            <a:r>
              <a:rPr lang="en" sz="1200">
                <a:latin typeface="Verdana"/>
                <a:ea typeface="Verdana"/>
                <a:cs typeface="Verdana"/>
                <a:sym typeface="Verdana"/>
              </a:rPr>
              <a:t>MEETINGS: </a:t>
            </a:r>
          </a:p>
          <a:p>
            <a:pPr indent="-304800" lvl="0" marL="457200" rtl="0">
              <a:lnSpc>
                <a:spcPct val="150000"/>
              </a:lnSpc>
              <a:spcBef>
                <a:spcPts val="0"/>
              </a:spcBef>
              <a:buSzPct val="100000"/>
              <a:buFont typeface="Verdana"/>
            </a:pPr>
            <a:r>
              <a:rPr lang="en" sz="1200">
                <a:latin typeface="Verdana"/>
                <a:ea typeface="Verdana"/>
                <a:cs typeface="Verdana"/>
                <a:sym typeface="Verdana"/>
              </a:rPr>
              <a:t>Meet with TF once a week and every second week meeting with Pavlos and TF</a:t>
            </a:r>
          </a:p>
          <a:p>
            <a:pPr indent="-304800" lvl="0" marL="457200" rtl="0">
              <a:lnSpc>
                <a:spcPct val="150000"/>
              </a:lnSpc>
              <a:spcBef>
                <a:spcPts val="0"/>
              </a:spcBef>
              <a:buSzPct val="100000"/>
              <a:buFont typeface="Verdana"/>
            </a:pPr>
            <a:r>
              <a:rPr lang="en" sz="1200">
                <a:latin typeface="Verdana"/>
                <a:ea typeface="Verdana"/>
                <a:cs typeface="Verdana"/>
                <a:sym typeface="Verdana"/>
              </a:rPr>
              <a:t>Class Tuesday 4:00-6:00pm (some tutorials) Pierce 301</a:t>
            </a:r>
          </a:p>
          <a:p>
            <a:pPr indent="-304800" lvl="0" marL="457200" rtl="0">
              <a:lnSpc>
                <a:spcPct val="150000"/>
              </a:lnSpc>
              <a:spcBef>
                <a:spcPts val="0"/>
              </a:spcBef>
              <a:buClr>
                <a:srgbClr val="000000"/>
              </a:buClr>
              <a:buSzPct val="100000"/>
              <a:buFont typeface="Verdana"/>
            </a:pPr>
            <a:r>
              <a:rPr lang="en" sz="1200">
                <a:solidFill>
                  <a:srgbClr val="000000"/>
                </a:solidFill>
                <a:latin typeface="Verdana"/>
                <a:ea typeface="Verdana"/>
                <a:cs typeface="Verdana"/>
                <a:sym typeface="Verdana"/>
              </a:rPr>
              <a:t>2/21/2017: Midterm 1 presentation to class and teaching staff</a:t>
            </a:r>
          </a:p>
          <a:p>
            <a:pPr indent="-304800" lvl="0" marL="457200" rtl="0">
              <a:lnSpc>
                <a:spcPct val="150000"/>
              </a:lnSpc>
              <a:spcBef>
                <a:spcPts val="0"/>
              </a:spcBef>
              <a:buClr>
                <a:srgbClr val="000000"/>
              </a:buClr>
              <a:buSzPct val="100000"/>
              <a:buFont typeface="Verdana"/>
            </a:pPr>
            <a:r>
              <a:rPr lang="en" sz="1200">
                <a:solidFill>
                  <a:srgbClr val="000000"/>
                </a:solidFill>
                <a:latin typeface="Verdana"/>
                <a:ea typeface="Verdana"/>
                <a:cs typeface="Verdana"/>
                <a:sym typeface="Verdana"/>
              </a:rPr>
              <a:t>3/28/2017: Midterm 2 presentation to class, teaching staff, partners and guest</a:t>
            </a:r>
          </a:p>
          <a:p>
            <a:pPr indent="-304800" lvl="0" marL="457200" rtl="0">
              <a:lnSpc>
                <a:spcPct val="150000"/>
              </a:lnSpc>
              <a:spcBef>
                <a:spcPts val="0"/>
              </a:spcBef>
              <a:buSzPct val="100000"/>
              <a:buFont typeface="Verdana"/>
            </a:pPr>
            <a:r>
              <a:rPr lang="en" sz="1200">
                <a:latin typeface="Verdana"/>
                <a:ea typeface="Verdana"/>
                <a:cs typeface="Verdana"/>
                <a:sym typeface="Verdana"/>
              </a:rPr>
              <a:t>5/8/2017: Poster session to SEAS, IACS, class, partners and guests</a:t>
            </a:r>
          </a:p>
          <a:p>
            <a:pPr indent="-304800" lvl="0" marL="457200" rtl="0" algn="l">
              <a:lnSpc>
                <a:spcPct val="150000"/>
              </a:lnSpc>
              <a:spcBef>
                <a:spcPts val="0"/>
              </a:spcBef>
              <a:buClr>
                <a:srgbClr val="000000"/>
              </a:buClr>
              <a:buSzPct val="100000"/>
              <a:buFont typeface="Verdana"/>
            </a:pPr>
            <a:r>
              <a:rPr lang="en" sz="1200">
                <a:solidFill>
                  <a:srgbClr val="000000"/>
                </a:solidFill>
                <a:latin typeface="Verdana"/>
                <a:ea typeface="Verdana"/>
                <a:cs typeface="Verdana"/>
                <a:sym typeface="Verdana"/>
              </a:rPr>
              <a:t>5/11/2017- 5/12/2017: Final presentations</a:t>
            </a:r>
          </a:p>
          <a:p>
            <a:pPr lvl="0" rtl="0" algn="l">
              <a:lnSpc>
                <a:spcPct val="150000"/>
              </a:lnSpc>
              <a:spcBef>
                <a:spcPts val="0"/>
              </a:spcBef>
              <a:buNone/>
            </a:pPr>
            <a:r>
              <a:t/>
            </a:r>
            <a:endParaRPr sz="1200">
              <a:solidFill>
                <a:srgbClr val="000000"/>
              </a:solidFill>
              <a:latin typeface="Verdana"/>
              <a:ea typeface="Verdana"/>
              <a:cs typeface="Verdana"/>
              <a:sym typeface="Verdana"/>
            </a:endParaRPr>
          </a:p>
          <a:p>
            <a:pPr lvl="0" rtl="0" algn="l">
              <a:lnSpc>
                <a:spcPct val="150000"/>
              </a:lnSpc>
              <a:spcBef>
                <a:spcPts val="0"/>
              </a:spcBef>
              <a:buNone/>
            </a:pPr>
            <a:r>
              <a:rPr lang="en" sz="1200">
                <a:solidFill>
                  <a:srgbClr val="000000"/>
                </a:solidFill>
                <a:latin typeface="Verdana"/>
                <a:ea typeface="Verdana"/>
                <a:cs typeface="Verdana"/>
                <a:sym typeface="Verdana"/>
              </a:rPr>
              <a:t>DELIVERABLES: </a:t>
            </a:r>
          </a:p>
          <a:p>
            <a:pPr indent="457200" lvl="0" rtl="0" algn="l">
              <a:lnSpc>
                <a:spcPct val="150000"/>
              </a:lnSpc>
              <a:spcBef>
                <a:spcPts val="0"/>
              </a:spcBef>
              <a:buNone/>
            </a:pPr>
            <a:r>
              <a:rPr lang="en" sz="1200">
                <a:solidFill>
                  <a:srgbClr val="000000"/>
                </a:solidFill>
                <a:latin typeface="Verdana"/>
                <a:ea typeface="Verdana"/>
                <a:cs typeface="Verdana"/>
                <a:sym typeface="Verdana"/>
              </a:rPr>
              <a:t>Partner reports 2 pages: 2/26/2017 and 4/2/2017 and final report 5/12/2017 </a:t>
            </a:r>
          </a:p>
          <a:p>
            <a:pPr indent="457200" lvl="0" rtl="0" algn="l">
              <a:lnSpc>
                <a:spcPct val="150000"/>
              </a:lnSpc>
              <a:spcBef>
                <a:spcPts val="0"/>
              </a:spcBef>
              <a:buNone/>
            </a:pPr>
            <a:r>
              <a:rPr lang="en" sz="1200">
                <a:solidFill>
                  <a:srgbClr val="000000"/>
                </a:solidFill>
                <a:latin typeface="Verdana"/>
                <a:ea typeface="Verdana"/>
                <a:cs typeface="Verdana"/>
                <a:sym typeface="Verdana"/>
              </a:rPr>
              <a:t>Pdfs of all presentations and codes for the two midterms, </a:t>
            </a:r>
            <a:r>
              <a:rPr lang="en" sz="1200">
                <a:latin typeface="Verdana"/>
                <a:ea typeface="Verdana"/>
                <a:cs typeface="Verdana"/>
                <a:sym typeface="Verdana"/>
              </a:rPr>
              <a:t>2/26/2017 and 4/2/2017</a:t>
            </a:r>
          </a:p>
          <a:p>
            <a:pPr indent="457200" lvl="0" rtl="0" algn="l">
              <a:lnSpc>
                <a:spcPct val="150000"/>
              </a:lnSpc>
              <a:spcBef>
                <a:spcPts val="0"/>
              </a:spcBef>
              <a:buNone/>
            </a:pPr>
            <a:r>
              <a:rPr lang="en" sz="1200">
                <a:latin typeface="Verdana"/>
                <a:ea typeface="Verdana"/>
                <a:cs typeface="Verdana"/>
                <a:sym typeface="Verdana"/>
              </a:rPr>
              <a:t>Peer evaluations (google forms) 2/26/2017 and 4/2/2017</a:t>
            </a:r>
          </a:p>
          <a:p>
            <a:pPr indent="457200" lvl="0" rtl="0" algn="l">
              <a:lnSpc>
                <a:spcPct val="150000"/>
              </a:lnSpc>
              <a:spcBef>
                <a:spcPts val="0"/>
              </a:spcBef>
              <a:buNone/>
            </a:pPr>
            <a:r>
              <a:rPr lang="en" sz="1200">
                <a:latin typeface="Verdana"/>
                <a:ea typeface="Verdana"/>
                <a:cs typeface="Verdana"/>
                <a:sym typeface="Verdana"/>
              </a:rPr>
              <a:t>Final report or web page 5/12/2017 </a:t>
            </a:r>
          </a:p>
          <a:p>
            <a:pPr indent="457200" lvl="0" rtl="0" algn="l">
              <a:lnSpc>
                <a:spcPct val="150000"/>
              </a:lnSpc>
              <a:spcBef>
                <a:spcPts val="0"/>
              </a:spcBef>
              <a:buNone/>
            </a:pPr>
            <a:r>
              <a:t/>
            </a:r>
            <a:endParaRPr sz="1200">
              <a:latin typeface="Verdana"/>
              <a:ea typeface="Verdana"/>
              <a:cs typeface="Verdana"/>
              <a:sym typeface="Verdana"/>
            </a:endParaRPr>
          </a:p>
          <a:p>
            <a:pPr indent="457200" lvl="0" rtl="0" algn="l">
              <a:lnSpc>
                <a:spcPct val="150000"/>
              </a:lnSpc>
              <a:spcBef>
                <a:spcPts val="0"/>
              </a:spcBef>
              <a:buNone/>
            </a:pPr>
            <a:r>
              <a:t/>
            </a:r>
            <a:endParaRPr sz="1200">
              <a:latin typeface="Verdana"/>
              <a:ea typeface="Verdana"/>
              <a:cs typeface="Verdana"/>
              <a:sym typeface="Verdana"/>
            </a:endParaRPr>
          </a:p>
          <a:p>
            <a:pPr lvl="0" rtl="0" algn="l">
              <a:lnSpc>
                <a:spcPct val="150000"/>
              </a:lnSpc>
              <a:spcBef>
                <a:spcPts val="0"/>
              </a:spcBef>
              <a:buNone/>
            </a:pPr>
            <a:r>
              <a:t/>
            </a:r>
            <a:endParaRPr sz="1200">
              <a:solidFill>
                <a:srgbClr val="000000"/>
              </a:solidFill>
              <a:latin typeface="Verdana"/>
              <a:ea typeface="Verdana"/>
              <a:cs typeface="Verdana"/>
              <a:sym typeface="Verdana"/>
            </a:endParaRPr>
          </a:p>
          <a:p>
            <a:pPr lvl="0" rtl="0" algn="l">
              <a:lnSpc>
                <a:spcPct val="150000"/>
              </a:lnSpc>
              <a:spcBef>
                <a:spcPts val="0"/>
              </a:spcBef>
              <a:buNone/>
            </a:pPr>
            <a:r>
              <a:t/>
            </a:r>
            <a:endParaRPr sz="1200">
              <a:solidFill>
                <a:srgbClr val="000000"/>
              </a:solidFill>
              <a:latin typeface="Verdana"/>
              <a:ea typeface="Verdana"/>
              <a:cs typeface="Verdana"/>
              <a:sym typeface="Verdana"/>
            </a:endParaRPr>
          </a:p>
          <a:p>
            <a:pPr lvl="0" rtl="0" algn="l">
              <a:lnSpc>
                <a:spcPct val="150000"/>
              </a:lnSpc>
              <a:spcBef>
                <a:spcPts val="0"/>
              </a:spcBef>
              <a:buNone/>
            </a:pPr>
            <a:r>
              <a:t/>
            </a:r>
            <a:endParaRPr sz="1200">
              <a:solidFill>
                <a:srgbClr val="000000"/>
              </a:solidFill>
              <a:latin typeface="Verdana"/>
              <a:ea typeface="Verdana"/>
              <a:cs typeface="Verdana"/>
              <a:sym typeface="Verdana"/>
            </a:endParaRPr>
          </a:p>
          <a:p>
            <a:pPr lvl="0" rtl="0" algn="l">
              <a:lnSpc>
                <a:spcPct val="115000"/>
              </a:lnSpc>
              <a:spcBef>
                <a:spcPts val="0"/>
              </a:spcBef>
              <a:buNone/>
            </a:pPr>
            <a:r>
              <a:t/>
            </a:r>
            <a:endParaRPr sz="1200">
              <a:solidFill>
                <a:srgbClr val="000000"/>
              </a:solidFill>
              <a:latin typeface="Verdana"/>
              <a:ea typeface="Verdana"/>
              <a:cs typeface="Verdana"/>
              <a:sym typeface="Verdana"/>
            </a:endParaRPr>
          </a:p>
          <a:p>
            <a:pPr lvl="0" rtl="0" algn="l">
              <a:lnSpc>
                <a:spcPct val="115000"/>
              </a:lnSpc>
              <a:spcBef>
                <a:spcPts val="0"/>
              </a:spcBef>
              <a:buNone/>
            </a:pPr>
            <a:r>
              <a:t/>
            </a:r>
            <a:endParaRPr sz="1200">
              <a:solidFill>
                <a:srgbClr val="000000"/>
              </a:solidFill>
              <a:latin typeface="Verdana"/>
              <a:ea typeface="Verdana"/>
              <a:cs typeface="Verdana"/>
              <a:sym typeface="Verdana"/>
            </a:endParaRPr>
          </a:p>
          <a:p>
            <a:pPr lvl="0">
              <a:spcBef>
                <a:spcPts val="0"/>
              </a:spcBef>
              <a:buNone/>
            </a:pPr>
            <a:r>
              <a:t/>
            </a:r>
            <a:endParaRPr sz="1200">
              <a:latin typeface="Verdana"/>
              <a:ea typeface="Verdana"/>
              <a:cs typeface="Verdana"/>
              <a:sym typeface="Verdana"/>
            </a:endParaRPr>
          </a:p>
          <a:p>
            <a:pPr lvl="0">
              <a:spcBef>
                <a:spcPts val="0"/>
              </a:spcBef>
              <a:buNone/>
            </a:pPr>
            <a:r>
              <a:t/>
            </a:r>
            <a:endParaRPr sz="1200">
              <a:highlight>
                <a:srgbClr val="CFE2F3"/>
              </a:highlight>
              <a:latin typeface="Verdana"/>
              <a:ea typeface="Verdana"/>
              <a:cs typeface="Verdana"/>
              <a:sym typeface="Verdana"/>
            </a:endParaRPr>
          </a:p>
          <a:p>
            <a:pPr lvl="0">
              <a:spcBef>
                <a:spcPts val="0"/>
              </a:spcBef>
              <a:buNone/>
            </a:pPr>
            <a:r>
              <a:t/>
            </a:r>
            <a:endParaRPr sz="1200">
              <a:highlight>
                <a:srgbClr val="CFE2F3"/>
              </a:highlight>
              <a:latin typeface="Verdana"/>
              <a:ea typeface="Verdana"/>
              <a:cs typeface="Verdana"/>
              <a:sym typeface="Verdana"/>
            </a:endParaRPr>
          </a:p>
          <a:p>
            <a:pPr lvl="0">
              <a:spcBef>
                <a:spcPts val="0"/>
              </a:spcBef>
              <a:buNone/>
            </a:pPr>
            <a:r>
              <a:t/>
            </a:r>
            <a:endParaRPr sz="1200">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
              <a:t>Tutorials</a:t>
            </a:r>
          </a:p>
        </p:txBody>
      </p:sp>
      <p:sp>
        <p:nvSpPr>
          <p:cNvPr id="192" name="Shape 192"/>
          <p:cNvSpPr txBox="1"/>
          <p:nvPr>
            <p:ph idx="1" type="body"/>
          </p:nvPr>
        </p:nvSpPr>
        <p:spPr>
          <a:xfrm>
            <a:off x="457200" y="1200150"/>
            <a:ext cx="8229600" cy="3725700"/>
          </a:xfrm>
          <a:prstGeom prst="rect">
            <a:avLst/>
          </a:prstGeom>
        </p:spPr>
        <p:txBody>
          <a:bodyPr anchorCtr="0" anchor="t" bIns="91425" lIns="91425" rIns="91425" tIns="91425">
            <a:noAutofit/>
          </a:bodyPr>
          <a:lstStyle/>
          <a:p>
            <a:pPr lvl="0">
              <a:spcBef>
                <a:spcPts val="0"/>
              </a:spcBef>
              <a:buNone/>
            </a:pPr>
            <a:r>
              <a:rPr lang="en" sz="1000">
                <a:latin typeface="Arial"/>
                <a:ea typeface="Arial"/>
                <a:cs typeface="Arial"/>
                <a:sym typeface="Arial"/>
              </a:rPr>
              <a:t>Tutorial 1:  collaboration - partner etiquette, Isaac </a:t>
            </a:r>
          </a:p>
          <a:p>
            <a:pPr lvl="0">
              <a:spcBef>
                <a:spcPts val="0"/>
              </a:spcBef>
              <a:buNone/>
            </a:pPr>
            <a:r>
              <a:rPr lang="en" sz="1000">
                <a:latin typeface="Arial"/>
                <a:ea typeface="Arial"/>
                <a:cs typeface="Arial"/>
                <a:sym typeface="Arial"/>
              </a:rPr>
              <a:t>Tutorial 2: Deep Neural Networks, Reinier</a:t>
            </a:r>
          </a:p>
          <a:p>
            <a:pPr lvl="0">
              <a:spcBef>
                <a:spcPts val="0"/>
              </a:spcBef>
              <a:buNone/>
            </a:pPr>
            <a:r>
              <a:rPr lang="en" sz="1000">
                <a:latin typeface="Arial"/>
                <a:ea typeface="Arial"/>
                <a:cs typeface="Arial"/>
                <a:sym typeface="Arial"/>
              </a:rPr>
              <a:t>Tutorial 3: ML with sklearn, TBD</a:t>
            </a:r>
          </a:p>
          <a:p>
            <a:pPr lvl="0">
              <a:spcBef>
                <a:spcPts val="0"/>
              </a:spcBef>
              <a:buNone/>
            </a:pPr>
            <a:r>
              <a:rPr lang="en" sz="1000">
                <a:latin typeface="Arial"/>
                <a:ea typeface="Arial"/>
                <a:cs typeface="Arial"/>
                <a:sym typeface="Arial"/>
              </a:rPr>
              <a:t>Tutorial 4: Data Management, DBs, TBD </a:t>
            </a:r>
          </a:p>
          <a:p>
            <a:pPr lvl="0">
              <a:spcBef>
                <a:spcPts val="0"/>
              </a:spcBef>
              <a:buNone/>
            </a:pPr>
            <a:r>
              <a:rPr lang="en" sz="1000">
                <a:latin typeface="Arial"/>
                <a:ea typeface="Arial"/>
                <a:cs typeface="Arial"/>
                <a:sym typeface="Arial"/>
              </a:rPr>
              <a:t>Tutorial 5: On presentations, TBD</a:t>
            </a:r>
          </a:p>
          <a:p>
            <a:pPr lvl="0">
              <a:spcBef>
                <a:spcPts val="0"/>
              </a:spcBef>
              <a:buNone/>
            </a:pPr>
            <a:r>
              <a:rPr lang="en" sz="1000">
                <a:latin typeface="Arial"/>
                <a:ea typeface="Arial"/>
                <a:cs typeface="Arial"/>
                <a:sym typeface="Arial"/>
              </a:rPr>
              <a:t>Tutorial 6: TBD </a:t>
            </a:r>
          </a:p>
          <a:p>
            <a:pPr lvl="0">
              <a:spcBef>
                <a:spcPts val="0"/>
              </a:spcBef>
              <a:buNone/>
            </a:pPr>
            <a:r>
              <a:t/>
            </a:r>
            <a:endParaRPr sz="1000">
              <a:latin typeface="Arial"/>
              <a:ea typeface="Arial"/>
              <a:cs typeface="Arial"/>
              <a:sym typeface="Arial"/>
            </a:endParaRPr>
          </a:p>
          <a:p>
            <a:pPr lvl="0">
              <a:spcBef>
                <a:spcPts val="0"/>
              </a:spcBef>
              <a:buNone/>
            </a:pPr>
            <a:r>
              <a:rPr lang="en" sz="1000">
                <a:latin typeface="Arial"/>
                <a:ea typeface="Arial"/>
                <a:cs typeface="Arial"/>
                <a:sym typeface="Arial"/>
              </a:rPr>
              <a:t>Some guest lectures </a:t>
            </a:r>
          </a:p>
          <a:p>
            <a:pPr lvl="0">
              <a:spcBef>
                <a:spcPts val="0"/>
              </a:spcBef>
              <a:buNone/>
            </a:pPr>
            <a:r>
              <a:rPr lang="en" sz="1000">
                <a:latin typeface="Arial"/>
                <a:ea typeface="Arial"/>
                <a:cs typeface="Arial"/>
                <a:sym typeface="Arial"/>
              </a:rPr>
              <a:t>Guest Lecturer 1: 3D printing, Daniele </a:t>
            </a:r>
          </a:p>
          <a:p>
            <a:pPr lvl="0">
              <a:spcBef>
                <a:spcPts val="0"/>
              </a:spcBef>
              <a:buNone/>
            </a:pPr>
            <a:r>
              <a:rPr lang="en" sz="1000">
                <a:latin typeface="Arial"/>
                <a:ea typeface="Arial"/>
                <a:cs typeface="Arial"/>
                <a:sym typeface="Arial"/>
              </a:rPr>
              <a:t>Guest Lecturer 2:  </a:t>
            </a:r>
          </a:p>
          <a:p>
            <a:pPr lvl="0">
              <a:spcBef>
                <a:spcPts val="0"/>
              </a:spcBef>
              <a:buNone/>
            </a:pPr>
            <a:r>
              <a:t/>
            </a:r>
            <a:endParaRPr sz="10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rPr lang="en"/>
              <a:t>What is the course about</a:t>
            </a:r>
          </a:p>
        </p:txBody>
      </p:sp>
      <p:sp>
        <p:nvSpPr>
          <p:cNvPr id="69" name="Shape 69"/>
          <p:cNvSpPr txBox="1"/>
          <p:nvPr>
            <p:ph idx="1" type="body"/>
          </p:nvPr>
        </p:nvSpPr>
        <p:spPr>
          <a:xfrm>
            <a:off x="457200" y="1200150"/>
            <a:ext cx="8229600" cy="3890100"/>
          </a:xfrm>
          <a:prstGeom prst="rect">
            <a:avLst/>
          </a:prstGeom>
        </p:spPr>
        <p:txBody>
          <a:bodyPr anchorCtr="0" anchor="t" bIns="91425" lIns="91425" rIns="91425" tIns="91425">
            <a:noAutofit/>
          </a:bodyPr>
          <a:lstStyle/>
          <a:p>
            <a:pPr lvl="0" rtl="0">
              <a:lnSpc>
                <a:spcPct val="150000"/>
              </a:lnSpc>
              <a:spcBef>
                <a:spcPts val="0"/>
              </a:spcBef>
              <a:buNone/>
            </a:pPr>
            <a:r>
              <a:t/>
            </a:r>
            <a:endParaRPr sz="1400">
              <a:solidFill>
                <a:srgbClr val="434343"/>
              </a:solidFill>
              <a:latin typeface="Verdana"/>
              <a:ea typeface="Verdana"/>
              <a:cs typeface="Verdana"/>
              <a:sym typeface="Verdana"/>
            </a:endParaRPr>
          </a:p>
          <a:p>
            <a:pPr indent="-317500" lvl="0" marL="457200" rtl="0">
              <a:lnSpc>
                <a:spcPct val="150000"/>
              </a:lnSpc>
              <a:spcBef>
                <a:spcPts val="0"/>
              </a:spcBef>
              <a:buClr>
                <a:srgbClr val="434343"/>
              </a:buClr>
              <a:buSzPct val="100000"/>
              <a:buFont typeface="Verdana"/>
            </a:pPr>
            <a:r>
              <a:rPr lang="en" sz="1400">
                <a:solidFill>
                  <a:srgbClr val="434343"/>
                </a:solidFill>
                <a:latin typeface="Verdana"/>
                <a:ea typeface="Verdana"/>
                <a:cs typeface="Verdana"/>
                <a:sym typeface="Verdana"/>
              </a:rPr>
              <a:t>Work as a team</a:t>
            </a:r>
          </a:p>
          <a:p>
            <a:pPr indent="-317500" lvl="0" marL="457200" rtl="0">
              <a:lnSpc>
                <a:spcPct val="150000"/>
              </a:lnSpc>
              <a:spcBef>
                <a:spcPts val="0"/>
              </a:spcBef>
              <a:buSzPct val="100000"/>
              <a:buFont typeface="Verdana"/>
            </a:pPr>
            <a:r>
              <a:rPr lang="en" sz="1400">
                <a:solidFill>
                  <a:srgbClr val="434343"/>
                </a:solidFill>
                <a:latin typeface="Verdana"/>
                <a:ea typeface="Verdana"/>
                <a:cs typeface="Verdana"/>
                <a:sym typeface="Verdana"/>
              </a:rPr>
              <a:t>Integrate knowledge acquired in </a:t>
            </a:r>
            <a:r>
              <a:rPr lang="en" sz="1400">
                <a:latin typeface="Verdana"/>
                <a:ea typeface="Verdana"/>
                <a:cs typeface="Verdana"/>
                <a:sym typeface="Verdana"/>
              </a:rPr>
              <a:t>other courses</a:t>
            </a:r>
          </a:p>
          <a:p>
            <a:pPr indent="-317500" lvl="0" marL="457200" rtl="0">
              <a:lnSpc>
                <a:spcPct val="150000"/>
              </a:lnSpc>
              <a:spcBef>
                <a:spcPts val="0"/>
              </a:spcBef>
              <a:buSzPct val="100000"/>
              <a:buFont typeface="Verdana"/>
            </a:pPr>
            <a:r>
              <a:rPr lang="en" sz="1400">
                <a:latin typeface="Verdana"/>
                <a:ea typeface="Verdana"/>
                <a:cs typeface="Verdana"/>
                <a:sym typeface="Verdana"/>
              </a:rPr>
              <a:t>Apply skills and ideas in computational and data science such as data management, machine learning, statistics, and visualization. </a:t>
            </a:r>
          </a:p>
          <a:p>
            <a:pPr indent="-317500" lvl="0" marL="457200" rtl="0">
              <a:lnSpc>
                <a:spcPct val="150000"/>
              </a:lnSpc>
              <a:spcBef>
                <a:spcPts val="0"/>
              </a:spcBef>
              <a:buSzPct val="100000"/>
              <a:buFont typeface="Verdana"/>
            </a:pPr>
            <a:r>
              <a:rPr lang="en" sz="1400">
                <a:latin typeface="Verdana"/>
                <a:ea typeface="Verdana"/>
                <a:cs typeface="Verdana"/>
                <a:sym typeface="Verdana"/>
              </a:rPr>
              <a:t>Learn new skills</a:t>
            </a:r>
          </a:p>
          <a:p>
            <a:pPr indent="-317500" lvl="0" marL="457200" rtl="0">
              <a:lnSpc>
                <a:spcPct val="150000"/>
              </a:lnSpc>
              <a:spcBef>
                <a:spcPts val="0"/>
              </a:spcBef>
              <a:buSzPct val="100000"/>
              <a:buFont typeface="Verdana"/>
            </a:pPr>
            <a:r>
              <a:rPr lang="en" sz="1400">
                <a:latin typeface="Verdana"/>
                <a:ea typeface="Verdana"/>
                <a:cs typeface="Verdana"/>
                <a:sym typeface="Verdana"/>
              </a:rPr>
              <a:t>Solve complex real-world problems working across</a:t>
            </a:r>
            <a:r>
              <a:rPr lang="en" sz="1400">
                <a:solidFill>
                  <a:srgbClr val="434343"/>
                </a:solidFill>
                <a:latin typeface="Verdana"/>
                <a:ea typeface="Verdana"/>
                <a:cs typeface="Verdana"/>
                <a:sym typeface="Verdana"/>
              </a:rPr>
              <a:t>  knowledge domains and applying cutting-edge tools and methods incorporating critical thinking.</a:t>
            </a:r>
          </a:p>
          <a:p>
            <a:pPr indent="-317500" lvl="0" marL="457200" rtl="0">
              <a:lnSpc>
                <a:spcPct val="150000"/>
              </a:lnSpc>
              <a:spcBef>
                <a:spcPts val="0"/>
              </a:spcBef>
              <a:spcAft>
                <a:spcPts val="800"/>
              </a:spcAft>
              <a:buClr>
                <a:srgbClr val="434343"/>
              </a:buClr>
              <a:buSzPct val="100000"/>
              <a:buFont typeface="Verdana"/>
            </a:pPr>
            <a:r>
              <a:rPr lang="en" sz="1400">
                <a:solidFill>
                  <a:srgbClr val="434343"/>
                </a:solidFill>
                <a:latin typeface="Verdana"/>
                <a:ea typeface="Verdana"/>
                <a:cs typeface="Verdana"/>
                <a:sym typeface="Verdana"/>
              </a:rPr>
              <a:t>Practice professional skills while working on a substantial and challenging project with your partner organization, company, or research lab </a:t>
            </a:r>
          </a:p>
          <a:p>
            <a:pPr indent="0" lvl="0" marL="914400" rtl="0">
              <a:spcBef>
                <a:spcPts val="0"/>
              </a:spcBef>
              <a:buNone/>
            </a:pPr>
            <a:r>
              <a:t/>
            </a:r>
            <a:endParaRPr sz="2600" u="sng">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rPr lang="en"/>
              <a:t>The essence </a:t>
            </a:r>
          </a:p>
        </p:txBody>
      </p:sp>
      <p:sp>
        <p:nvSpPr>
          <p:cNvPr id="75" name="Shape 75"/>
          <p:cNvSpPr txBox="1"/>
          <p:nvPr>
            <p:ph idx="1" type="body"/>
          </p:nvPr>
        </p:nvSpPr>
        <p:spPr>
          <a:xfrm>
            <a:off x="457200" y="1200150"/>
            <a:ext cx="8229600" cy="3725699"/>
          </a:xfrm>
          <a:prstGeom prst="rect">
            <a:avLst/>
          </a:prstGeom>
        </p:spPr>
        <p:txBody>
          <a:bodyPr anchorCtr="0" anchor="t" bIns="91425" lIns="91425" rIns="91425" tIns="91425">
            <a:noAutofit/>
          </a:bodyPr>
          <a:lstStyle/>
          <a:p>
            <a:pPr lvl="0">
              <a:spcBef>
                <a:spcPts val="0"/>
              </a:spcBef>
              <a:buNone/>
            </a:pPr>
            <a:r>
              <a:rPr b="1" lang="en" sz="1400">
                <a:latin typeface="Verdana"/>
                <a:ea typeface="Verdana"/>
                <a:cs typeface="Verdana"/>
                <a:sym typeface="Verdana"/>
              </a:rPr>
              <a:t>The course is not about doing what Pavlos (or your TF) wants you to do </a:t>
            </a:r>
          </a:p>
          <a:p>
            <a:pPr lvl="0">
              <a:spcBef>
                <a:spcPts val="0"/>
              </a:spcBef>
              <a:buNone/>
            </a:pPr>
            <a:r>
              <a:t/>
            </a:r>
            <a:endParaRPr sz="1400">
              <a:latin typeface="Verdana"/>
              <a:ea typeface="Verdana"/>
              <a:cs typeface="Verdana"/>
              <a:sym typeface="Verdana"/>
            </a:endParaRPr>
          </a:p>
          <a:p>
            <a:pPr lvl="0">
              <a:spcBef>
                <a:spcPts val="0"/>
              </a:spcBef>
              <a:buNone/>
            </a:pPr>
            <a:r>
              <a:rPr lang="en" sz="1400">
                <a:latin typeface="Verdana"/>
                <a:ea typeface="Verdana"/>
                <a:cs typeface="Verdana"/>
                <a:sym typeface="Verdana"/>
              </a:rPr>
              <a:t>We will grade you on: </a:t>
            </a:r>
          </a:p>
          <a:p>
            <a:pPr lvl="0">
              <a:spcBef>
                <a:spcPts val="0"/>
              </a:spcBef>
              <a:buNone/>
            </a:pPr>
            <a:r>
              <a:t/>
            </a:r>
            <a:endParaRPr sz="1400">
              <a:latin typeface="Verdana"/>
              <a:ea typeface="Verdana"/>
              <a:cs typeface="Verdana"/>
              <a:sym typeface="Verdana"/>
            </a:endParaRPr>
          </a:p>
          <a:p>
            <a:pPr indent="-317500" lvl="0" marL="914400" rtl="0">
              <a:lnSpc>
                <a:spcPct val="115000"/>
              </a:lnSpc>
              <a:spcBef>
                <a:spcPts val="0"/>
              </a:spcBef>
              <a:spcAft>
                <a:spcPts val="800"/>
              </a:spcAft>
              <a:buClr>
                <a:srgbClr val="434343"/>
              </a:buClr>
              <a:buSzPct val="100000"/>
              <a:buFont typeface="Verdana"/>
              <a:buAutoNum type="arabicPeriod"/>
            </a:pPr>
            <a:r>
              <a:rPr lang="en" sz="1400">
                <a:solidFill>
                  <a:srgbClr val="434343"/>
                </a:solidFill>
                <a:latin typeface="Verdana"/>
                <a:ea typeface="Verdana"/>
                <a:cs typeface="Verdana"/>
                <a:sym typeface="Verdana"/>
              </a:rPr>
              <a:t>How you collaborate with others in conducting research or applied science</a:t>
            </a:r>
          </a:p>
          <a:p>
            <a:pPr indent="-317500" lvl="0" marL="914400" rtl="0">
              <a:lnSpc>
                <a:spcPct val="115000"/>
              </a:lnSpc>
              <a:spcBef>
                <a:spcPts val="0"/>
              </a:spcBef>
              <a:buClr>
                <a:srgbClr val="434343"/>
              </a:buClr>
              <a:buSzPct val="100000"/>
              <a:buFont typeface="Verdana"/>
              <a:buAutoNum type="arabicPeriod"/>
            </a:pPr>
            <a:r>
              <a:rPr lang="en" sz="1400">
                <a:solidFill>
                  <a:srgbClr val="434343"/>
                </a:solidFill>
                <a:latin typeface="Verdana"/>
                <a:ea typeface="Verdana"/>
                <a:cs typeface="Verdana"/>
                <a:sym typeface="Verdana"/>
              </a:rPr>
              <a:t>How you acquire, organize and process data</a:t>
            </a:r>
          </a:p>
          <a:p>
            <a:pPr indent="-317500" lvl="0" marL="914400" rtl="0">
              <a:lnSpc>
                <a:spcPct val="115000"/>
              </a:lnSpc>
              <a:spcBef>
                <a:spcPts val="0"/>
              </a:spcBef>
              <a:buClr>
                <a:srgbClr val="434343"/>
              </a:buClr>
              <a:buSzPct val="100000"/>
              <a:buFont typeface="Verdana"/>
              <a:buAutoNum type="arabicPeriod"/>
            </a:pPr>
            <a:r>
              <a:rPr lang="en" sz="1400">
                <a:solidFill>
                  <a:srgbClr val="434343"/>
                </a:solidFill>
                <a:latin typeface="Verdana"/>
                <a:ea typeface="Verdana"/>
                <a:cs typeface="Verdana"/>
                <a:sym typeface="Verdana"/>
              </a:rPr>
              <a:t>How you create and outline solutions using statistics, machine learning and mathematical modeling</a:t>
            </a:r>
          </a:p>
          <a:p>
            <a:pPr indent="-317500" lvl="0" marL="914400" rtl="0">
              <a:lnSpc>
                <a:spcPct val="115000"/>
              </a:lnSpc>
              <a:spcBef>
                <a:spcPts val="0"/>
              </a:spcBef>
              <a:buClr>
                <a:srgbClr val="434343"/>
              </a:buClr>
              <a:buSzPct val="100000"/>
              <a:buFont typeface="Verdana"/>
              <a:buAutoNum type="arabicPeriod"/>
            </a:pPr>
            <a:r>
              <a:rPr lang="en" sz="1400">
                <a:solidFill>
                  <a:srgbClr val="434343"/>
                </a:solidFill>
                <a:latin typeface="Verdana"/>
                <a:ea typeface="Verdana"/>
                <a:cs typeface="Verdana"/>
                <a:sym typeface="Verdana"/>
              </a:rPr>
              <a:t>How you implement those solutions: quality of the implementation </a:t>
            </a:r>
          </a:p>
          <a:p>
            <a:pPr indent="-317500" lvl="0" marL="914400" rtl="0">
              <a:lnSpc>
                <a:spcPct val="115000"/>
              </a:lnSpc>
              <a:spcBef>
                <a:spcPts val="0"/>
              </a:spcBef>
              <a:buClr>
                <a:srgbClr val="434343"/>
              </a:buClr>
              <a:buSzPct val="100000"/>
              <a:buFont typeface="Verdana"/>
              <a:buAutoNum type="arabicPeriod"/>
            </a:pPr>
            <a:r>
              <a:rPr lang="en" sz="1400">
                <a:solidFill>
                  <a:srgbClr val="434343"/>
                </a:solidFill>
                <a:latin typeface="Verdana"/>
                <a:ea typeface="Verdana"/>
                <a:cs typeface="Verdana"/>
                <a:sym typeface="Verdana"/>
              </a:rPr>
              <a:t>How you test your hypothesis and assumptions </a:t>
            </a:r>
          </a:p>
          <a:p>
            <a:pPr indent="-317500" lvl="0" marL="914400" rtl="0">
              <a:lnSpc>
                <a:spcPct val="115000"/>
              </a:lnSpc>
              <a:spcBef>
                <a:spcPts val="0"/>
              </a:spcBef>
              <a:buClr>
                <a:srgbClr val="434343"/>
              </a:buClr>
              <a:buSzPct val="100000"/>
              <a:buFont typeface="Verdana"/>
              <a:buAutoNum type="arabicPeriod"/>
            </a:pPr>
            <a:r>
              <a:rPr lang="en" sz="1400">
                <a:solidFill>
                  <a:srgbClr val="434343"/>
                </a:solidFill>
                <a:latin typeface="Verdana"/>
                <a:ea typeface="Verdana"/>
                <a:cs typeface="Verdana"/>
                <a:sym typeface="Verdana"/>
              </a:rPr>
              <a:t>How you communicate and defend your work</a:t>
            </a:r>
          </a:p>
          <a:p>
            <a:pPr lvl="0" rtl="0">
              <a:lnSpc>
                <a:spcPct val="115000"/>
              </a:lnSpc>
              <a:spcBef>
                <a:spcPts val="0"/>
              </a:spcBef>
              <a:buNone/>
            </a:pPr>
            <a:r>
              <a:t/>
            </a:r>
            <a:endParaRPr sz="1400">
              <a:solidFill>
                <a:srgbClr val="434343"/>
              </a:solidFill>
              <a:latin typeface="Verdana"/>
              <a:ea typeface="Verdana"/>
              <a:cs typeface="Verdana"/>
              <a:sym typeface="Verdana"/>
            </a:endParaRPr>
          </a:p>
          <a:p>
            <a:pPr indent="-317500" lvl="0" marL="914400" rtl="0">
              <a:lnSpc>
                <a:spcPct val="115000"/>
              </a:lnSpc>
              <a:spcBef>
                <a:spcPts val="0"/>
              </a:spcBef>
              <a:buClr>
                <a:srgbClr val="434343"/>
              </a:buClr>
              <a:buSzPct val="100000"/>
              <a:buFont typeface="Verdana"/>
              <a:buAutoNum type="arabicPeriod"/>
            </a:pPr>
            <a:r>
              <a:rPr lang="en" sz="1400">
                <a:solidFill>
                  <a:srgbClr val="434343"/>
                </a:solidFill>
                <a:latin typeface="Verdana"/>
                <a:ea typeface="Verdana"/>
                <a:cs typeface="Verdana"/>
                <a:sym typeface="Verdana"/>
              </a:rPr>
              <a:t>Very important: Creative, exciting ideas </a:t>
            </a:r>
            <a:r>
              <a:rPr lang="en" sz="1400">
                <a:latin typeface="Verdana"/>
                <a:ea typeface="Verdana"/>
                <a:cs typeface="Verdana"/>
                <a:sym typeface="Verdana"/>
              </a:rPr>
              <a:t>with rigor and depth </a:t>
            </a:r>
          </a:p>
          <a:p>
            <a:pPr lvl="0" rtl="0">
              <a:spcBef>
                <a:spcPts val="0"/>
              </a:spcBef>
              <a:buNone/>
            </a:pPr>
            <a:r>
              <a:t/>
            </a:r>
            <a:endParaRPr b="1" sz="1400">
              <a:latin typeface="Verdana"/>
              <a:ea typeface="Verdana"/>
              <a:cs typeface="Verdana"/>
              <a:sym typeface="Verdana"/>
            </a:endParaRPr>
          </a:p>
          <a:p>
            <a:pPr lvl="0" rtl="0">
              <a:spcBef>
                <a:spcPts val="0"/>
              </a:spcBef>
              <a:buNone/>
            </a:pPr>
            <a:r>
              <a:t/>
            </a:r>
            <a:endParaRPr b="1" sz="1400">
              <a:latin typeface="Verdana"/>
              <a:ea typeface="Verdana"/>
              <a:cs typeface="Verdana"/>
              <a:sym typeface="Verdana"/>
            </a:endParaRPr>
          </a:p>
          <a:p>
            <a:pPr lvl="0" rtl="0">
              <a:spcBef>
                <a:spcPts val="0"/>
              </a:spcBef>
              <a:buNone/>
            </a:pPr>
            <a:r>
              <a:t/>
            </a:r>
            <a:endParaRPr b="1" sz="1400">
              <a:solidFill>
                <a:srgbClr val="000000"/>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rPr lang="en"/>
              <a:t>Feedback </a:t>
            </a:r>
          </a:p>
        </p:txBody>
      </p:sp>
      <p:sp>
        <p:nvSpPr>
          <p:cNvPr id="81" name="Shape 81"/>
          <p:cNvSpPr txBox="1"/>
          <p:nvPr>
            <p:ph idx="1" type="body"/>
          </p:nvPr>
        </p:nvSpPr>
        <p:spPr>
          <a:xfrm>
            <a:off x="379125" y="1229650"/>
            <a:ext cx="8307600" cy="3803099"/>
          </a:xfrm>
          <a:prstGeom prst="rect">
            <a:avLst/>
          </a:prstGeom>
        </p:spPr>
        <p:txBody>
          <a:bodyPr anchorCtr="0" anchor="t" bIns="91425" lIns="91425" rIns="91425" tIns="91425">
            <a:noAutofit/>
          </a:bodyPr>
          <a:lstStyle/>
          <a:p>
            <a:pPr lvl="0" rtl="0">
              <a:lnSpc>
                <a:spcPct val="115000"/>
              </a:lnSpc>
              <a:spcBef>
                <a:spcPts val="0"/>
              </a:spcBef>
              <a:buNone/>
            </a:pPr>
            <a:r>
              <a:rPr lang="en" sz="1800"/>
              <a:t>Teaching staff are here to:</a:t>
            </a:r>
          </a:p>
          <a:p>
            <a:pPr indent="-342900" lvl="0" marL="457200" rtl="0">
              <a:lnSpc>
                <a:spcPct val="115000"/>
              </a:lnSpc>
              <a:spcBef>
                <a:spcPts val="0"/>
              </a:spcBef>
              <a:buSzPct val="100000"/>
            </a:pPr>
            <a:r>
              <a:rPr lang="en" sz="1800"/>
              <a:t>Guide you</a:t>
            </a:r>
          </a:p>
          <a:p>
            <a:pPr indent="-342900" lvl="0" marL="457200" rtl="0">
              <a:lnSpc>
                <a:spcPct val="115000"/>
              </a:lnSpc>
              <a:spcBef>
                <a:spcPts val="0"/>
              </a:spcBef>
              <a:buSzPct val="100000"/>
            </a:pPr>
            <a:r>
              <a:rPr lang="en" sz="1800"/>
              <a:t>Provide additional ideas</a:t>
            </a:r>
          </a:p>
          <a:p>
            <a:pPr indent="-342900" lvl="0" marL="457200" rtl="0">
              <a:lnSpc>
                <a:spcPct val="115000"/>
              </a:lnSpc>
              <a:spcBef>
                <a:spcPts val="0"/>
              </a:spcBef>
              <a:buSzPct val="100000"/>
            </a:pPr>
            <a:r>
              <a:rPr lang="en" sz="1800"/>
              <a:t>Brainstorm ideas</a:t>
            </a:r>
          </a:p>
          <a:p>
            <a:pPr indent="-342900" lvl="0" marL="457200" rtl="0">
              <a:lnSpc>
                <a:spcPct val="115000"/>
              </a:lnSpc>
              <a:spcBef>
                <a:spcPts val="0"/>
              </a:spcBef>
              <a:buSzPct val="100000"/>
            </a:pPr>
            <a:r>
              <a:rPr lang="en" sz="1800"/>
              <a:t>Direct you to resources</a:t>
            </a:r>
          </a:p>
          <a:p>
            <a:pPr indent="-342900" lvl="0" marL="457200" rtl="0">
              <a:lnSpc>
                <a:spcPct val="115000"/>
              </a:lnSpc>
              <a:spcBef>
                <a:spcPts val="0"/>
              </a:spcBef>
              <a:buSzPct val="100000"/>
            </a:pPr>
            <a:r>
              <a:rPr lang="en" sz="1800"/>
              <a:t>Teach you via mini-presentations and tutorials </a:t>
            </a:r>
          </a:p>
          <a:p>
            <a:pPr indent="-342900" lvl="0" marL="457200" rtl="0">
              <a:lnSpc>
                <a:spcPct val="115000"/>
              </a:lnSpc>
              <a:spcBef>
                <a:spcPts val="0"/>
              </a:spcBef>
              <a:buSzPct val="100000"/>
            </a:pPr>
            <a:r>
              <a:rPr lang="en" sz="1800"/>
              <a:t>Challenge you</a:t>
            </a:r>
          </a:p>
          <a:p>
            <a:pPr indent="0" lvl="0" marL="0" rtl="0">
              <a:lnSpc>
                <a:spcPct val="115000"/>
              </a:lnSpc>
              <a:spcBef>
                <a:spcPts val="0"/>
              </a:spcBef>
              <a:buNone/>
            </a:pPr>
            <a:r>
              <a:t/>
            </a:r>
            <a:endParaRPr sz="1800"/>
          </a:p>
          <a:p>
            <a:pPr indent="0" lvl="0" marL="0" rtl="0">
              <a:lnSpc>
                <a:spcPct val="115000"/>
              </a:lnSpc>
              <a:spcBef>
                <a:spcPts val="0"/>
              </a:spcBef>
              <a:buNone/>
            </a:pPr>
            <a:r>
              <a:rPr lang="en" sz="1800"/>
              <a:t>This feedback is very important but AGAIN your job is not to execute our ideas </a:t>
            </a:r>
          </a:p>
          <a:p>
            <a:pPr indent="0" lvl="0" marL="0" rtl="0">
              <a:lnSpc>
                <a:spcPct val="115000"/>
              </a:lnSpc>
              <a:spcBef>
                <a:spcPts val="0"/>
              </a:spcBef>
              <a:buNone/>
            </a:pPr>
            <a:r>
              <a:t/>
            </a:r>
            <a:endParaRPr sz="1800"/>
          </a:p>
          <a:p>
            <a:pPr indent="387350" lvl="0" rtl="0">
              <a:lnSpc>
                <a:spcPct val="115000"/>
              </a:lnSpc>
              <a:spcBef>
                <a:spcPts val="0"/>
              </a:spcBef>
              <a:buClr>
                <a:schemeClr val="dk1"/>
              </a:buClr>
              <a:buSzPct val="61111"/>
              <a:buFont typeface="Arial"/>
              <a:buNone/>
            </a:pPr>
            <a:r>
              <a:t/>
            </a:r>
            <a:endParaRPr sz="1800"/>
          </a:p>
          <a:p>
            <a:pPr lvl="0" rtl="0">
              <a:lnSpc>
                <a:spcPct val="115000"/>
              </a:lnSpc>
              <a:spcBef>
                <a:spcPts val="0"/>
              </a:spcBef>
              <a:buNone/>
            </a:pPr>
            <a:r>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rPr lang="en"/>
              <a:t>Feedback TFs</a:t>
            </a:r>
          </a:p>
        </p:txBody>
      </p:sp>
      <p:sp>
        <p:nvSpPr>
          <p:cNvPr id="87" name="Shape 87"/>
          <p:cNvSpPr txBox="1"/>
          <p:nvPr>
            <p:ph idx="1" type="body"/>
          </p:nvPr>
        </p:nvSpPr>
        <p:spPr>
          <a:xfrm>
            <a:off x="379125" y="1229650"/>
            <a:ext cx="8307600" cy="3803100"/>
          </a:xfrm>
          <a:prstGeom prst="rect">
            <a:avLst/>
          </a:prstGeom>
        </p:spPr>
        <p:txBody>
          <a:bodyPr anchorCtr="0" anchor="t" bIns="91425" lIns="91425" rIns="91425" tIns="91425">
            <a:noAutofit/>
          </a:bodyPr>
          <a:lstStyle/>
          <a:p>
            <a:pPr lvl="0" rtl="0">
              <a:lnSpc>
                <a:spcPct val="150000"/>
              </a:lnSpc>
              <a:spcBef>
                <a:spcPts val="0"/>
              </a:spcBef>
              <a:buNone/>
            </a:pPr>
            <a:r>
              <a:rPr b="1" lang="en" sz="1200">
                <a:solidFill>
                  <a:srgbClr val="434343"/>
                </a:solidFill>
                <a:latin typeface="Verdana"/>
                <a:ea typeface="Verdana"/>
                <a:cs typeface="Verdana"/>
                <a:sym typeface="Verdana"/>
              </a:rPr>
              <a:t>Teaching Fellows: </a:t>
            </a:r>
          </a:p>
          <a:p>
            <a:pPr lvl="0" rtl="0">
              <a:lnSpc>
                <a:spcPct val="150000"/>
              </a:lnSpc>
              <a:spcBef>
                <a:spcPts val="0"/>
              </a:spcBef>
              <a:buClr>
                <a:schemeClr val="dk1"/>
              </a:buClr>
              <a:buSzPct val="91666"/>
              <a:buFont typeface="Arial"/>
              <a:buNone/>
            </a:pPr>
            <a:r>
              <a:rPr lang="en" sz="1200">
                <a:solidFill>
                  <a:srgbClr val="434343"/>
                </a:solidFill>
                <a:latin typeface="Verdana"/>
                <a:ea typeface="Verdana"/>
                <a:cs typeface="Verdana"/>
                <a:sym typeface="Verdana"/>
              </a:rPr>
              <a:t>Reinier Maat, maat@g.harvard.edu</a:t>
            </a:r>
          </a:p>
          <a:p>
            <a:pPr lvl="0" rtl="0">
              <a:lnSpc>
                <a:spcPct val="150000"/>
              </a:lnSpc>
              <a:spcBef>
                <a:spcPts val="0"/>
              </a:spcBef>
              <a:buClr>
                <a:schemeClr val="dk1"/>
              </a:buClr>
              <a:buSzPct val="91666"/>
              <a:buFont typeface="Arial"/>
              <a:buNone/>
            </a:pPr>
            <a:r>
              <a:rPr lang="en" sz="1200">
                <a:solidFill>
                  <a:srgbClr val="434343"/>
                </a:solidFill>
                <a:latin typeface="Verdana"/>
                <a:ea typeface="Verdana"/>
                <a:cs typeface="Verdana"/>
                <a:sym typeface="Verdana"/>
              </a:rPr>
              <a:t>Isaac Slavitt, isaac.slavitt@gmail.com</a:t>
            </a:r>
          </a:p>
          <a:p>
            <a:pPr lvl="0" rtl="0">
              <a:lnSpc>
                <a:spcPct val="150000"/>
              </a:lnSpc>
              <a:spcBef>
                <a:spcPts val="0"/>
              </a:spcBef>
              <a:buClr>
                <a:schemeClr val="dk1"/>
              </a:buClr>
              <a:buSzPct val="91666"/>
              <a:buFont typeface="Arial"/>
              <a:buNone/>
            </a:pPr>
            <a:r>
              <a:rPr lang="en" sz="1200">
                <a:solidFill>
                  <a:srgbClr val="434343"/>
                </a:solidFill>
                <a:latin typeface="Verdana"/>
                <a:ea typeface="Verdana"/>
                <a:cs typeface="Verdana"/>
                <a:sym typeface="Verdana"/>
              </a:rPr>
              <a:t>Teresa Ruiz, truiz@seas.harvard.edu</a:t>
            </a:r>
          </a:p>
          <a:p>
            <a:pPr lvl="0" rtl="0">
              <a:lnSpc>
                <a:spcPct val="150000"/>
              </a:lnSpc>
              <a:spcBef>
                <a:spcPts val="0"/>
              </a:spcBef>
              <a:buClr>
                <a:schemeClr val="dk1"/>
              </a:buClr>
              <a:buSzPct val="91666"/>
              <a:buFont typeface="Arial"/>
              <a:buNone/>
            </a:pPr>
            <a:r>
              <a:rPr lang="en" sz="1200">
                <a:solidFill>
                  <a:srgbClr val="434343"/>
                </a:solidFill>
                <a:latin typeface="Verdana"/>
                <a:ea typeface="Verdana"/>
                <a:cs typeface="Verdana"/>
                <a:sym typeface="Verdana"/>
              </a:rPr>
              <a:t>Patrick Ohiomaba, ohiomoba@gmail.com</a:t>
            </a:r>
          </a:p>
          <a:p>
            <a:pPr lvl="0" rtl="0">
              <a:lnSpc>
                <a:spcPct val="150000"/>
              </a:lnSpc>
              <a:spcBef>
                <a:spcPts val="0"/>
              </a:spcBef>
              <a:buClr>
                <a:schemeClr val="dk1"/>
              </a:buClr>
              <a:buSzPct val="91666"/>
              <a:buFont typeface="Arial"/>
              <a:buNone/>
            </a:pPr>
            <a:r>
              <a:rPr lang="en" sz="1200">
                <a:solidFill>
                  <a:srgbClr val="434343"/>
                </a:solidFill>
                <a:latin typeface="Verdana"/>
                <a:ea typeface="Verdana"/>
                <a:cs typeface="Verdana"/>
                <a:sym typeface="Verdana"/>
              </a:rPr>
              <a:t>Wasay Abdul, awasay@g.harvard.edu</a:t>
            </a:r>
          </a:p>
          <a:p>
            <a:pPr lvl="0" rtl="0">
              <a:lnSpc>
                <a:spcPct val="150000"/>
              </a:lnSpc>
              <a:spcBef>
                <a:spcPts val="0"/>
              </a:spcBef>
              <a:buClr>
                <a:schemeClr val="dk1"/>
              </a:buClr>
              <a:buSzPct val="91666"/>
              <a:buFont typeface="Arial"/>
              <a:buNone/>
            </a:pPr>
            <a:r>
              <a:rPr lang="en" sz="1200">
                <a:solidFill>
                  <a:srgbClr val="434343"/>
                </a:solidFill>
                <a:latin typeface="Verdana"/>
                <a:ea typeface="Verdana"/>
                <a:cs typeface="Verdana"/>
                <a:sym typeface="Verdana"/>
              </a:rPr>
              <a:t>Daniele Foresti,  dforesti@seas.harvard.edu</a:t>
            </a:r>
          </a:p>
          <a:p>
            <a:pPr lvl="0" rtl="0">
              <a:lnSpc>
                <a:spcPct val="150000"/>
              </a:lnSpc>
              <a:spcBef>
                <a:spcPts val="0"/>
              </a:spcBef>
              <a:buClr>
                <a:schemeClr val="dk1"/>
              </a:buClr>
              <a:buSzPct val="91666"/>
              <a:buFont typeface="Arial"/>
              <a:buNone/>
            </a:pPr>
            <a:r>
              <a:rPr lang="en" sz="1200">
                <a:solidFill>
                  <a:srgbClr val="434343"/>
                </a:solidFill>
                <a:latin typeface="Verdana"/>
                <a:ea typeface="Verdana"/>
                <a:cs typeface="Verdana"/>
                <a:sym typeface="Verdana"/>
              </a:rPr>
              <a:t>Matt Holman, mholman@cfa.harvard.edu</a:t>
            </a:r>
          </a:p>
          <a:p>
            <a:pPr lvl="0" rtl="0">
              <a:lnSpc>
                <a:spcPct val="150000"/>
              </a:lnSpc>
              <a:spcBef>
                <a:spcPts val="0"/>
              </a:spcBef>
              <a:buClr>
                <a:schemeClr val="dk1"/>
              </a:buClr>
              <a:buSzPct val="91666"/>
              <a:buFont typeface="Arial"/>
              <a:buNone/>
            </a:pPr>
            <a:r>
              <a:rPr lang="en" sz="1200">
                <a:solidFill>
                  <a:srgbClr val="434343"/>
                </a:solidFill>
                <a:latin typeface="Verdana"/>
                <a:ea typeface="Verdana"/>
                <a:cs typeface="Verdana"/>
                <a:sym typeface="Verdana"/>
              </a:rPr>
              <a:t>Eleni Kaxiras, </a:t>
            </a:r>
            <a:r>
              <a:rPr lang="en" sz="1200">
                <a:solidFill>
                  <a:srgbClr val="434343"/>
                </a:solidFill>
                <a:latin typeface="Verdana"/>
                <a:ea typeface="Verdana"/>
                <a:cs typeface="Verdana"/>
                <a:sym typeface="Verdana"/>
                <a:hlinkClick r:id="rId3"/>
              </a:rPr>
              <a:t>eleni@seas.harvard.edu</a:t>
            </a:r>
          </a:p>
          <a:p>
            <a:pPr lvl="0" rtl="0">
              <a:lnSpc>
                <a:spcPct val="150000"/>
              </a:lnSpc>
              <a:spcBef>
                <a:spcPts val="0"/>
              </a:spcBef>
              <a:buClr>
                <a:schemeClr val="dk1"/>
              </a:buClr>
              <a:buSzPct val="91666"/>
              <a:buFont typeface="Arial"/>
              <a:buNone/>
            </a:pPr>
            <a:r>
              <a:rPr lang="en" sz="1200">
                <a:solidFill>
                  <a:srgbClr val="434343"/>
                </a:solidFill>
                <a:latin typeface="Verdana"/>
                <a:ea typeface="Verdana"/>
                <a:cs typeface="Verdana"/>
                <a:sym typeface="Verdana"/>
              </a:rPr>
              <a:t>[Niv Dayan, dayan@g.harvard.edu]</a:t>
            </a:r>
          </a:p>
          <a:p>
            <a:pPr lvl="0" rtl="0">
              <a:lnSpc>
                <a:spcPct val="150000"/>
              </a:lnSpc>
              <a:spcBef>
                <a:spcPts val="0"/>
              </a:spcBef>
              <a:buClr>
                <a:schemeClr val="dk1"/>
              </a:buClr>
              <a:buSzPct val="91666"/>
              <a:buFont typeface="Arial"/>
              <a:buNone/>
            </a:pPr>
            <a:r>
              <a:rPr lang="en" sz="1200">
                <a:solidFill>
                  <a:srgbClr val="434343"/>
                </a:solidFill>
                <a:latin typeface="Verdana"/>
                <a:ea typeface="Verdana"/>
                <a:cs typeface="Verdana"/>
                <a:sym typeface="Verdana"/>
              </a:rPr>
              <a:t>[Orit Peleg, dayan@g.harvard.edu]</a:t>
            </a:r>
          </a:p>
          <a:p>
            <a:pPr lvl="0" rtl="0">
              <a:lnSpc>
                <a:spcPct val="115000"/>
              </a:lnSpc>
              <a:spcBef>
                <a:spcPts val="0"/>
              </a:spcBef>
              <a:buClr>
                <a:schemeClr val="dk1"/>
              </a:buClr>
              <a:buSzPct val="91666"/>
              <a:buFont typeface="Arial"/>
              <a:buNone/>
            </a:pPr>
            <a:r>
              <a:t/>
            </a:r>
            <a:endParaRPr sz="1200">
              <a:latin typeface="Arial"/>
              <a:ea typeface="Arial"/>
              <a:cs typeface="Arial"/>
              <a:sym typeface="Arial"/>
            </a:endParaRPr>
          </a:p>
          <a:p>
            <a:pPr lvl="0" rtl="0">
              <a:lnSpc>
                <a:spcPct val="115000"/>
              </a:lnSpc>
              <a:spcBef>
                <a:spcPts val="0"/>
              </a:spcBef>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rPr lang="en" sz="3600"/>
              <a:t>Partners </a:t>
            </a:r>
          </a:p>
        </p:txBody>
      </p:sp>
      <p:sp>
        <p:nvSpPr>
          <p:cNvPr id="93" name="Shape 93"/>
          <p:cNvSpPr txBox="1"/>
          <p:nvPr>
            <p:ph idx="1" type="body"/>
          </p:nvPr>
        </p:nvSpPr>
        <p:spPr>
          <a:xfrm>
            <a:off x="457200" y="1200150"/>
            <a:ext cx="8229600" cy="3890100"/>
          </a:xfrm>
          <a:prstGeom prst="rect">
            <a:avLst/>
          </a:prstGeom>
        </p:spPr>
        <p:txBody>
          <a:bodyPr anchorCtr="0" anchor="t" bIns="91425" lIns="91425" rIns="91425" tIns="91425">
            <a:noAutofit/>
          </a:bodyPr>
          <a:lstStyle/>
          <a:p>
            <a:pPr indent="-342900" lvl="0" marL="457200" marR="0" rtl="0" algn="l">
              <a:lnSpc>
                <a:spcPct val="100000"/>
              </a:lnSpc>
              <a:spcBef>
                <a:spcPts val="600"/>
              </a:spcBef>
              <a:spcAft>
                <a:spcPts val="0"/>
              </a:spcAft>
              <a:buSzPct val="100000"/>
              <a:buAutoNum type="arabicPeriod"/>
            </a:pPr>
            <a:r>
              <a:rPr b="1" lang="en" sz="1800"/>
              <a:t>Moleskine</a:t>
            </a:r>
          </a:p>
          <a:p>
            <a:pPr indent="-342900" lvl="0" marL="457200" rtl="0">
              <a:spcBef>
                <a:spcPts val="0"/>
              </a:spcBef>
              <a:buSzPct val="100000"/>
              <a:buAutoNum type="arabicPeriod"/>
            </a:pPr>
            <a:r>
              <a:rPr b="1" lang="en" sz="1800"/>
              <a:t>Como, </a:t>
            </a:r>
            <a:r>
              <a:rPr lang="en" sz="1800"/>
              <a:t>a city and county in </a:t>
            </a:r>
            <a:r>
              <a:rPr lang="en" sz="1800">
                <a:hlinkClick r:id="rId3"/>
              </a:rPr>
              <a:t>Lombardy</a:t>
            </a:r>
            <a:r>
              <a:rPr lang="en" sz="1800"/>
              <a:t>, Italy</a:t>
            </a:r>
          </a:p>
          <a:p>
            <a:pPr indent="-342900" lvl="0" marL="457200" rtl="0">
              <a:spcBef>
                <a:spcPts val="0"/>
              </a:spcBef>
              <a:buSzPct val="100000"/>
              <a:buAutoNum type="arabicPeriod"/>
            </a:pPr>
            <a:r>
              <a:rPr b="1" lang="en" sz="1800"/>
              <a:t>Biogen</a:t>
            </a:r>
          </a:p>
          <a:p>
            <a:pPr indent="-342900" lvl="0" marL="457200" rtl="0">
              <a:spcBef>
                <a:spcPts val="0"/>
              </a:spcBef>
              <a:buSzPct val="100000"/>
              <a:buAutoNum type="arabicPeriod"/>
            </a:pPr>
            <a:r>
              <a:rPr b="1" lang="en" sz="1800"/>
              <a:t>Spotify</a:t>
            </a:r>
          </a:p>
          <a:p>
            <a:pPr indent="-342900" lvl="0" marL="457200" rtl="0">
              <a:spcBef>
                <a:spcPts val="0"/>
              </a:spcBef>
              <a:buSzPct val="100000"/>
              <a:buAutoNum type="arabicPeriod"/>
            </a:pPr>
            <a:r>
              <a:rPr b="1" lang="en" sz="1800"/>
              <a:t>Tribe Dynamics </a:t>
            </a:r>
          </a:p>
          <a:p>
            <a:pPr indent="-342900" lvl="0" marL="457200" rtl="0">
              <a:spcBef>
                <a:spcPts val="0"/>
              </a:spcBef>
              <a:buSzPct val="100000"/>
              <a:buAutoNum type="arabicPeriod"/>
            </a:pPr>
            <a:r>
              <a:rPr b="1" lang="en" sz="1800"/>
              <a:t>TripAdvisor</a:t>
            </a:r>
          </a:p>
          <a:p>
            <a:pPr indent="-342900" lvl="0" marL="457200" marR="0" rtl="0" algn="l">
              <a:lnSpc>
                <a:spcPct val="100000"/>
              </a:lnSpc>
              <a:spcBef>
                <a:spcPts val="600"/>
              </a:spcBef>
              <a:spcAft>
                <a:spcPts val="0"/>
              </a:spcAft>
              <a:buSzPct val="100000"/>
              <a:buAutoNum type="arabicPeriod"/>
            </a:pPr>
            <a:r>
              <a:rPr b="1" lang="en" sz="1800"/>
              <a:t>Legendary Entertainment</a:t>
            </a:r>
            <a:r>
              <a:rPr lang="en" sz="1800"/>
              <a:t>, makers of </a:t>
            </a:r>
            <a:r>
              <a:rPr lang="en" sz="1800">
                <a:hlinkClick r:id="rId4"/>
              </a:rPr>
              <a:t>Jurassic World</a:t>
            </a:r>
            <a:r>
              <a:rPr lang="en" sz="1800"/>
              <a:t> and The Dark Knight</a:t>
            </a:r>
          </a:p>
          <a:p>
            <a:pPr indent="-342900" lvl="0" marL="457200" marR="0" rtl="0" algn="l">
              <a:lnSpc>
                <a:spcPct val="100000"/>
              </a:lnSpc>
              <a:spcBef>
                <a:spcPts val="600"/>
              </a:spcBef>
              <a:spcAft>
                <a:spcPts val="0"/>
              </a:spcAft>
              <a:buSzPct val="100000"/>
              <a:buAutoNum type="arabicPeriod"/>
            </a:pPr>
            <a:r>
              <a:rPr b="1" lang="en" sz="1800"/>
              <a:t>Clinical Data Science Center</a:t>
            </a:r>
            <a:r>
              <a:rPr lang="en" sz="1800"/>
              <a:t> at </a:t>
            </a:r>
            <a:r>
              <a:rPr lang="en" sz="1800"/>
              <a:t>Mass General Hospital (MGH) </a:t>
            </a:r>
          </a:p>
          <a:p>
            <a:pPr indent="-342900" lvl="0" marL="457200" marR="0" rtl="0" algn="l">
              <a:lnSpc>
                <a:spcPct val="100000"/>
              </a:lnSpc>
              <a:spcBef>
                <a:spcPts val="600"/>
              </a:spcBef>
              <a:spcAft>
                <a:spcPts val="0"/>
              </a:spcAft>
              <a:buSzPct val="100000"/>
              <a:buAutoNum type="arabicPeriod"/>
            </a:pPr>
            <a:r>
              <a:rPr b="1" lang="en" sz="1800"/>
              <a:t>MBTA</a:t>
            </a:r>
            <a:r>
              <a:rPr lang="en" sz="1800"/>
              <a:t> - Mass Bay Transportation Authority </a:t>
            </a:r>
          </a:p>
          <a:p>
            <a:pPr indent="-342900" lvl="0" marL="457200" marR="0" rtl="0" algn="l">
              <a:lnSpc>
                <a:spcPct val="100000"/>
              </a:lnSpc>
              <a:spcBef>
                <a:spcPts val="600"/>
              </a:spcBef>
              <a:spcAft>
                <a:spcPts val="0"/>
              </a:spcAft>
              <a:buSzPct val="100000"/>
              <a:buAutoNum type="arabicPeriod"/>
            </a:pPr>
            <a:r>
              <a:rPr b="1" lang="en" sz="1800"/>
              <a:t>Harvard School of Public Health</a:t>
            </a:r>
          </a:p>
          <a:p>
            <a:pPr lvl="0" rtl="0">
              <a:lnSpc>
                <a:spcPct val="120000"/>
              </a:lnSpc>
              <a:spcBef>
                <a:spcPts val="0"/>
              </a:spcBef>
              <a:buNone/>
            </a:pPr>
            <a:r>
              <a:t/>
            </a:r>
            <a:endParaRPr b="1" sz="1800">
              <a:highlight>
                <a:srgbClr val="FFFFFF"/>
              </a:highlight>
            </a:endParaRPr>
          </a:p>
          <a:p>
            <a:pPr lvl="0" rtl="0">
              <a:spcBef>
                <a:spcPts val="0"/>
              </a:spcBef>
              <a:buNone/>
            </a:pPr>
            <a:r>
              <a:t/>
            </a:r>
            <a:endParaRPr sz="1800">
              <a:highlight>
                <a:srgbClr val="FFFFFF"/>
              </a:highlight>
            </a:endParaRPr>
          </a:p>
          <a:p>
            <a:pPr indent="0" lvl="0" marL="914400" rtl="0">
              <a:spcBef>
                <a:spcPts val="0"/>
              </a:spcBef>
              <a:buNone/>
            </a:pPr>
            <a:r>
              <a:t/>
            </a:r>
            <a:endParaRPr sz="1800" u="sng">
              <a:solidFill>
                <a:srgbClr val="00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3F3F3"/>
        </a:solidFill>
      </p:bgPr>
    </p:bg>
    <p:spTree>
      <p:nvGrpSpPr>
        <p:cNvPr id="97" name="Shape 97"/>
        <p:cNvGrpSpPr/>
        <p:nvPr/>
      </p:nvGrpSpPr>
      <p:grpSpPr>
        <a:xfrm>
          <a:off x="0" y="0"/>
          <a:ext cx="0" cy="0"/>
          <a:chOff x="0" y="0"/>
          <a:chExt cx="0" cy="0"/>
        </a:xfrm>
      </p:grpSpPr>
      <p:sp>
        <p:nvSpPr>
          <p:cNvPr id="98" name="Shape 98"/>
          <p:cNvSpPr txBox="1"/>
          <p:nvPr>
            <p:ph idx="1" type="body"/>
          </p:nvPr>
        </p:nvSpPr>
        <p:spPr>
          <a:xfrm>
            <a:off x="457200" y="1200150"/>
            <a:ext cx="8229600" cy="3890100"/>
          </a:xfrm>
          <a:prstGeom prst="rect">
            <a:avLst/>
          </a:prstGeom>
        </p:spPr>
        <p:txBody>
          <a:bodyPr anchorCtr="0" anchor="t" bIns="91425" lIns="91425" rIns="91425" tIns="91425">
            <a:noAutofit/>
          </a:bodyPr>
          <a:lstStyle/>
          <a:p>
            <a:pPr lvl="0" rtl="0">
              <a:lnSpc>
                <a:spcPct val="115000"/>
              </a:lnSpc>
              <a:spcBef>
                <a:spcPts val="0"/>
              </a:spcBef>
              <a:buNone/>
            </a:pPr>
            <a:r>
              <a:rPr lang="en" sz="1050">
                <a:solidFill>
                  <a:srgbClr val="252525"/>
                </a:solidFill>
                <a:highlight>
                  <a:srgbClr val="FFFFFF"/>
                </a:highlight>
                <a:latin typeface="Arial"/>
                <a:ea typeface="Arial"/>
                <a:cs typeface="Arial"/>
                <a:sym typeface="Arial"/>
              </a:rPr>
              <a:t>Moleskine is an Italian </a:t>
            </a:r>
            <a:r>
              <a:rPr lang="en" sz="1050">
                <a:solidFill>
                  <a:srgbClr val="0B0080"/>
                </a:solidFill>
                <a:highlight>
                  <a:srgbClr val="FFFFFF"/>
                </a:highlight>
                <a:latin typeface="Arial"/>
                <a:ea typeface="Arial"/>
                <a:cs typeface="Arial"/>
                <a:sym typeface="Arial"/>
                <a:hlinkClick r:id="rId3"/>
              </a:rPr>
              <a:t>manufacturer</a:t>
            </a:r>
            <a:r>
              <a:rPr lang="en" sz="1050">
                <a:solidFill>
                  <a:srgbClr val="252525"/>
                </a:solidFill>
                <a:highlight>
                  <a:srgbClr val="FFFFFF"/>
                </a:highlight>
                <a:latin typeface="Arial"/>
                <a:ea typeface="Arial"/>
                <a:cs typeface="Arial"/>
                <a:sym typeface="Arial"/>
              </a:rPr>
              <a:t>, </a:t>
            </a:r>
            <a:r>
              <a:rPr lang="en" sz="1050">
                <a:solidFill>
                  <a:srgbClr val="0B0080"/>
                </a:solidFill>
                <a:highlight>
                  <a:srgbClr val="FFFFFF"/>
                </a:highlight>
                <a:latin typeface="Arial"/>
                <a:ea typeface="Arial"/>
                <a:cs typeface="Arial"/>
                <a:sym typeface="Arial"/>
                <a:hlinkClick r:id="rId4"/>
              </a:rPr>
              <a:t>papermaker</a:t>
            </a:r>
            <a:r>
              <a:rPr lang="en" sz="1050">
                <a:solidFill>
                  <a:srgbClr val="252525"/>
                </a:solidFill>
                <a:highlight>
                  <a:srgbClr val="FFFFFF"/>
                </a:highlight>
                <a:latin typeface="Arial"/>
                <a:ea typeface="Arial"/>
                <a:cs typeface="Arial"/>
                <a:sym typeface="Arial"/>
              </a:rPr>
              <a:t> and </a:t>
            </a:r>
            <a:r>
              <a:rPr lang="en" sz="1050">
                <a:solidFill>
                  <a:srgbClr val="0B0080"/>
                </a:solidFill>
                <a:highlight>
                  <a:srgbClr val="FFFFFF"/>
                </a:highlight>
                <a:latin typeface="Arial"/>
                <a:ea typeface="Arial"/>
                <a:cs typeface="Arial"/>
                <a:sym typeface="Arial"/>
                <a:hlinkClick r:id="rId5"/>
              </a:rPr>
              <a:t>product designer</a:t>
            </a:r>
            <a:r>
              <a:rPr lang="en" sz="1050">
                <a:solidFill>
                  <a:srgbClr val="252525"/>
                </a:solidFill>
                <a:highlight>
                  <a:srgbClr val="FFFFFF"/>
                </a:highlight>
                <a:latin typeface="Arial"/>
                <a:ea typeface="Arial"/>
                <a:cs typeface="Arial"/>
                <a:sym typeface="Arial"/>
              </a:rPr>
              <a:t> based in </a:t>
            </a:r>
            <a:r>
              <a:rPr lang="en" sz="1050">
                <a:solidFill>
                  <a:srgbClr val="0B0080"/>
                </a:solidFill>
                <a:highlight>
                  <a:srgbClr val="FFFFFF"/>
                </a:highlight>
                <a:latin typeface="Arial"/>
                <a:ea typeface="Arial"/>
                <a:cs typeface="Arial"/>
                <a:sym typeface="Arial"/>
                <a:hlinkClick r:id="rId6"/>
              </a:rPr>
              <a:t>Milan</a:t>
            </a:r>
            <a:r>
              <a:rPr lang="en" sz="1050">
                <a:solidFill>
                  <a:srgbClr val="252525"/>
                </a:solidFill>
                <a:highlight>
                  <a:srgbClr val="FFFFFF"/>
                </a:highlight>
                <a:latin typeface="Arial"/>
                <a:ea typeface="Arial"/>
                <a:cs typeface="Arial"/>
                <a:sym typeface="Arial"/>
              </a:rPr>
              <a:t>, Italy. It produces and designs luxury </a:t>
            </a:r>
            <a:r>
              <a:rPr lang="en" sz="1050">
                <a:solidFill>
                  <a:srgbClr val="0B0080"/>
                </a:solidFill>
                <a:highlight>
                  <a:srgbClr val="FFFFFF"/>
                </a:highlight>
                <a:latin typeface="Arial"/>
                <a:ea typeface="Arial"/>
                <a:cs typeface="Arial"/>
                <a:sym typeface="Arial"/>
                <a:hlinkClick r:id="rId7"/>
              </a:rPr>
              <a:t>notebooks</a:t>
            </a:r>
            <a:r>
              <a:rPr lang="en" sz="1050">
                <a:solidFill>
                  <a:srgbClr val="252525"/>
                </a:solidFill>
                <a:highlight>
                  <a:srgbClr val="FFFFFF"/>
                </a:highlight>
                <a:latin typeface="Arial"/>
                <a:ea typeface="Arial"/>
                <a:cs typeface="Arial"/>
                <a:sym typeface="Arial"/>
              </a:rPr>
              <a:t>, and also includes planners, </a:t>
            </a:r>
            <a:r>
              <a:rPr lang="en" sz="1050">
                <a:solidFill>
                  <a:srgbClr val="0B0080"/>
                </a:solidFill>
                <a:highlight>
                  <a:srgbClr val="FFFFFF"/>
                </a:highlight>
                <a:latin typeface="Arial"/>
                <a:ea typeface="Arial"/>
                <a:cs typeface="Arial"/>
                <a:sym typeface="Arial"/>
                <a:hlinkClick r:id="rId8"/>
              </a:rPr>
              <a:t>journals</a:t>
            </a:r>
            <a:r>
              <a:rPr lang="en" sz="1050">
                <a:solidFill>
                  <a:srgbClr val="252525"/>
                </a:solidFill>
                <a:highlight>
                  <a:srgbClr val="FFFFFF"/>
                </a:highlight>
                <a:latin typeface="Arial"/>
                <a:ea typeface="Arial"/>
                <a:cs typeface="Arial"/>
                <a:sym typeface="Arial"/>
              </a:rPr>
              <a:t>, </a:t>
            </a:r>
            <a:r>
              <a:rPr lang="en" sz="1050">
                <a:solidFill>
                  <a:srgbClr val="0B0080"/>
                </a:solidFill>
                <a:highlight>
                  <a:srgbClr val="FFFFFF"/>
                </a:highlight>
                <a:latin typeface="Arial"/>
                <a:ea typeface="Arial"/>
                <a:cs typeface="Arial"/>
                <a:sym typeface="Arial"/>
                <a:hlinkClick r:id="rId9"/>
              </a:rPr>
              <a:t>sketchbooks</a:t>
            </a:r>
            <a:r>
              <a:rPr lang="en" sz="1050">
                <a:solidFill>
                  <a:srgbClr val="252525"/>
                </a:solidFill>
                <a:highlight>
                  <a:srgbClr val="FFFFFF"/>
                </a:highlight>
                <a:latin typeface="Arial"/>
                <a:ea typeface="Arial"/>
                <a:cs typeface="Arial"/>
                <a:sym typeface="Arial"/>
              </a:rPr>
              <a:t>, </a:t>
            </a:r>
            <a:r>
              <a:rPr lang="en" sz="1050">
                <a:solidFill>
                  <a:srgbClr val="0B0080"/>
                </a:solidFill>
                <a:highlight>
                  <a:srgbClr val="FFFFFF"/>
                </a:highlight>
                <a:latin typeface="Arial"/>
                <a:ea typeface="Arial"/>
                <a:cs typeface="Arial"/>
                <a:sym typeface="Arial"/>
                <a:hlinkClick r:id="rId10"/>
              </a:rPr>
              <a:t>leather</a:t>
            </a:r>
            <a:r>
              <a:rPr lang="en" sz="1050">
                <a:solidFill>
                  <a:srgbClr val="252525"/>
                </a:solidFill>
                <a:highlight>
                  <a:srgbClr val="FFFFFF"/>
                </a:highlight>
                <a:latin typeface="Arial"/>
                <a:ea typeface="Arial"/>
                <a:cs typeface="Arial"/>
                <a:sym typeface="Arial"/>
              </a:rPr>
              <a:t> </a:t>
            </a:r>
            <a:r>
              <a:rPr lang="en" sz="1050">
                <a:solidFill>
                  <a:srgbClr val="0B0080"/>
                </a:solidFill>
                <a:highlight>
                  <a:srgbClr val="FFFFFF"/>
                </a:highlight>
                <a:latin typeface="Arial"/>
                <a:ea typeface="Arial"/>
                <a:cs typeface="Arial"/>
                <a:sym typeface="Arial"/>
                <a:hlinkClick r:id="rId11"/>
              </a:rPr>
              <a:t>backpacks</a:t>
            </a:r>
            <a:r>
              <a:rPr lang="en" sz="1050">
                <a:solidFill>
                  <a:srgbClr val="252525"/>
                </a:solidFill>
                <a:highlight>
                  <a:srgbClr val="FFFFFF"/>
                </a:highlight>
                <a:latin typeface="Arial"/>
                <a:ea typeface="Arial"/>
                <a:cs typeface="Arial"/>
                <a:sym typeface="Arial"/>
              </a:rPr>
              <a:t>, </a:t>
            </a:r>
            <a:r>
              <a:rPr lang="en" sz="1050">
                <a:solidFill>
                  <a:srgbClr val="0B0080"/>
                </a:solidFill>
                <a:highlight>
                  <a:srgbClr val="FFFFFF"/>
                </a:highlight>
                <a:latin typeface="Arial"/>
                <a:ea typeface="Arial"/>
                <a:cs typeface="Arial"/>
                <a:sym typeface="Arial"/>
                <a:hlinkClick r:id="rId12"/>
              </a:rPr>
              <a:t>wallets</a:t>
            </a:r>
            <a:r>
              <a:rPr lang="en" sz="1050">
                <a:solidFill>
                  <a:srgbClr val="252525"/>
                </a:solidFill>
                <a:highlight>
                  <a:srgbClr val="FFFFFF"/>
                </a:highlight>
                <a:latin typeface="Arial"/>
                <a:ea typeface="Arial"/>
                <a:cs typeface="Arial"/>
                <a:sym typeface="Arial"/>
              </a:rPr>
              <a:t> and various accessories and </a:t>
            </a:r>
            <a:r>
              <a:rPr lang="en" sz="1050">
                <a:solidFill>
                  <a:srgbClr val="0B0080"/>
                </a:solidFill>
                <a:highlight>
                  <a:srgbClr val="FFFFFF"/>
                </a:highlight>
                <a:latin typeface="Arial"/>
                <a:ea typeface="Arial"/>
                <a:cs typeface="Arial"/>
                <a:sym typeface="Arial"/>
                <a:hlinkClick r:id="rId13"/>
              </a:rPr>
              <a:t>stationery</a:t>
            </a:r>
            <a:r>
              <a:rPr lang="en" sz="1050">
                <a:solidFill>
                  <a:srgbClr val="252525"/>
                </a:solidFill>
                <a:highlight>
                  <a:srgbClr val="FFFFFF"/>
                </a:highlight>
                <a:latin typeface="Arial"/>
                <a:ea typeface="Arial"/>
                <a:cs typeface="Arial"/>
                <a:sym typeface="Arial"/>
              </a:rPr>
              <a:t>.</a:t>
            </a:r>
          </a:p>
          <a:p>
            <a:pPr lvl="0" rtl="0">
              <a:lnSpc>
                <a:spcPct val="115000"/>
              </a:lnSpc>
              <a:spcBef>
                <a:spcPts val="0"/>
              </a:spcBef>
              <a:buNone/>
            </a:pPr>
            <a:r>
              <a:t/>
            </a:r>
            <a:endParaRPr sz="1100">
              <a:latin typeface="Arial"/>
              <a:ea typeface="Arial"/>
              <a:cs typeface="Arial"/>
              <a:sym typeface="Arial"/>
            </a:endParaRPr>
          </a:p>
          <a:p>
            <a:pPr lvl="0" rtl="0">
              <a:lnSpc>
                <a:spcPct val="115000"/>
              </a:lnSpc>
              <a:spcBef>
                <a:spcPts val="0"/>
              </a:spcBef>
              <a:buNone/>
            </a:pPr>
            <a:r>
              <a:rPr lang="en" sz="1100">
                <a:latin typeface="Arial"/>
                <a:ea typeface="Arial"/>
                <a:cs typeface="Arial"/>
                <a:sym typeface="Arial"/>
              </a:rPr>
              <a:t>The project will explore the popularity and success of different Moleskine products co-branded with other famous brands (also known as special editions) and launched during specific periods of time. The main field of analysis is measuring the impact of different products on social media channels and correlating that to sales. You will be working a lot with social media data and try to understand the impact of their campaign and market response. </a:t>
            </a:r>
          </a:p>
          <a:p>
            <a:pPr lvl="0" rtl="0">
              <a:lnSpc>
                <a:spcPct val="115000"/>
              </a:lnSpc>
              <a:spcBef>
                <a:spcPts val="0"/>
              </a:spcBef>
              <a:buNone/>
            </a:pPr>
            <a:r>
              <a:t/>
            </a:r>
            <a:endParaRPr sz="1100">
              <a:latin typeface="Arial"/>
              <a:ea typeface="Arial"/>
              <a:cs typeface="Arial"/>
              <a:sym typeface="Arial"/>
            </a:endParaRPr>
          </a:p>
          <a:p>
            <a:pPr lvl="0" rtl="0">
              <a:lnSpc>
                <a:spcPct val="115000"/>
              </a:lnSpc>
              <a:spcBef>
                <a:spcPts val="0"/>
              </a:spcBef>
              <a:buNone/>
            </a:pPr>
            <a:r>
              <a:rPr b="1" lang="en" sz="1100">
                <a:latin typeface="Arial"/>
                <a:ea typeface="Arial"/>
                <a:cs typeface="Arial"/>
                <a:sym typeface="Arial"/>
              </a:rPr>
              <a:t>Data: </a:t>
            </a:r>
          </a:p>
          <a:p>
            <a:pPr indent="457200" lvl="0" rtl="0">
              <a:lnSpc>
                <a:spcPct val="115000"/>
              </a:lnSpc>
              <a:spcBef>
                <a:spcPts val="0"/>
              </a:spcBef>
              <a:buNone/>
            </a:pPr>
            <a:r>
              <a:rPr lang="en" sz="1100">
                <a:latin typeface="Arial"/>
                <a:ea typeface="Arial"/>
                <a:cs typeface="Arial"/>
                <a:sym typeface="Arial"/>
              </a:rPr>
              <a:t>Social media data</a:t>
            </a:r>
          </a:p>
          <a:p>
            <a:pPr indent="457200" lvl="0" rtl="0">
              <a:lnSpc>
                <a:spcPct val="115000"/>
              </a:lnSpc>
              <a:spcBef>
                <a:spcPts val="0"/>
              </a:spcBef>
              <a:buNone/>
            </a:pPr>
            <a:r>
              <a:rPr lang="en" sz="1100">
                <a:latin typeface="Arial"/>
                <a:ea typeface="Arial"/>
                <a:cs typeface="Arial"/>
                <a:sym typeface="Arial"/>
              </a:rPr>
              <a:t>Moleskine’s characterization of product and sales data</a:t>
            </a:r>
          </a:p>
          <a:p>
            <a:pPr indent="0" lvl="0" marL="0" rtl="0">
              <a:lnSpc>
                <a:spcPct val="115000"/>
              </a:lnSpc>
              <a:spcBef>
                <a:spcPts val="0"/>
              </a:spcBef>
              <a:buNone/>
            </a:pPr>
            <a:r>
              <a:t/>
            </a:r>
            <a:endParaRPr b="1" sz="1100">
              <a:latin typeface="Arial"/>
              <a:ea typeface="Arial"/>
              <a:cs typeface="Arial"/>
              <a:sym typeface="Arial"/>
            </a:endParaRPr>
          </a:p>
          <a:p>
            <a:pPr indent="0" lvl="0" marL="0" rtl="0">
              <a:lnSpc>
                <a:spcPct val="115000"/>
              </a:lnSpc>
              <a:spcBef>
                <a:spcPts val="0"/>
              </a:spcBef>
              <a:buNone/>
            </a:pPr>
            <a:r>
              <a:rPr b="1" lang="en" sz="1100">
                <a:latin typeface="Arial"/>
                <a:ea typeface="Arial"/>
                <a:cs typeface="Arial"/>
                <a:sym typeface="Arial"/>
              </a:rPr>
              <a:t>Skills: </a:t>
            </a:r>
            <a:r>
              <a:rPr lang="en" sz="1100">
                <a:latin typeface="Arial"/>
                <a:ea typeface="Arial"/>
                <a:cs typeface="Arial"/>
                <a:sym typeface="Arial"/>
              </a:rPr>
              <a:t>Sentiment analysis, predictive models, data scraping, market analysis </a:t>
            </a:r>
          </a:p>
          <a:p>
            <a:pPr indent="0" lvl="0" marL="0" rtl="0">
              <a:lnSpc>
                <a:spcPct val="115000"/>
              </a:lnSpc>
              <a:spcBef>
                <a:spcPts val="0"/>
              </a:spcBef>
              <a:buNone/>
            </a:pPr>
            <a:r>
              <a:t/>
            </a:r>
            <a:endParaRPr b="1" sz="1100">
              <a:latin typeface="Arial"/>
              <a:ea typeface="Arial"/>
              <a:cs typeface="Arial"/>
              <a:sym typeface="Arial"/>
            </a:endParaRPr>
          </a:p>
          <a:p>
            <a:pPr indent="0" lvl="0" marL="0" rtl="0">
              <a:lnSpc>
                <a:spcPct val="115000"/>
              </a:lnSpc>
              <a:spcBef>
                <a:spcPts val="0"/>
              </a:spcBef>
              <a:buNone/>
            </a:pPr>
            <a:r>
              <a:rPr b="1" lang="en" sz="1100">
                <a:latin typeface="Arial"/>
                <a:ea typeface="Arial"/>
                <a:cs typeface="Arial"/>
                <a:sym typeface="Arial"/>
              </a:rPr>
              <a:t>Contact</a:t>
            </a:r>
            <a:r>
              <a:rPr b="1" lang="en" sz="1100">
                <a:latin typeface="Arial"/>
                <a:ea typeface="Arial"/>
                <a:cs typeface="Arial"/>
                <a:sym typeface="Arial"/>
              </a:rPr>
              <a:t>:  </a:t>
            </a:r>
            <a:r>
              <a:rPr lang="en" sz="1100">
                <a:latin typeface="Arial"/>
                <a:ea typeface="Arial"/>
                <a:cs typeface="Arial"/>
                <a:sym typeface="Arial"/>
              </a:rPr>
              <a:t>Maria Sebregondi: Maria.Sebregondi@moleskine.com</a:t>
            </a:r>
          </a:p>
          <a:p>
            <a:pPr indent="0" lvl="0" marL="0" marR="0" rtl="0" algn="l">
              <a:lnSpc>
                <a:spcPct val="115000"/>
              </a:lnSpc>
              <a:spcBef>
                <a:spcPts val="0"/>
              </a:spcBef>
              <a:spcAft>
                <a:spcPts val="0"/>
              </a:spcAft>
              <a:buNone/>
            </a:pPr>
            <a:r>
              <a:rPr b="1" lang="en" sz="1100">
                <a:latin typeface="Arial"/>
                <a:ea typeface="Arial"/>
                <a:cs typeface="Arial"/>
                <a:sym typeface="Arial"/>
              </a:rPr>
              <a:t>TF:</a:t>
            </a:r>
            <a:r>
              <a:rPr lang="en" sz="1100">
                <a:latin typeface="Arial"/>
                <a:ea typeface="Arial"/>
                <a:cs typeface="Arial"/>
                <a:sym typeface="Arial"/>
              </a:rPr>
              <a:t> Patrick Ohiomoba</a:t>
            </a:r>
          </a:p>
          <a:p>
            <a:pPr indent="0" lvl="0" marL="0" marR="0" rtl="0" algn="l">
              <a:lnSpc>
                <a:spcPct val="115000"/>
              </a:lnSpc>
              <a:spcBef>
                <a:spcPts val="0"/>
              </a:spcBef>
              <a:spcAft>
                <a:spcPts val="0"/>
              </a:spcAft>
              <a:buNone/>
            </a:pPr>
            <a:r>
              <a:t/>
            </a:r>
            <a:endParaRPr sz="1100">
              <a:latin typeface="Arial"/>
              <a:ea typeface="Arial"/>
              <a:cs typeface="Arial"/>
              <a:sym typeface="Arial"/>
            </a:endParaRPr>
          </a:p>
          <a:p>
            <a:pPr indent="0" lvl="0" marL="0" marR="0" rtl="0" algn="l">
              <a:lnSpc>
                <a:spcPct val="115000"/>
              </a:lnSpc>
              <a:spcBef>
                <a:spcPts val="0"/>
              </a:spcBef>
              <a:spcAft>
                <a:spcPts val="0"/>
              </a:spcAft>
              <a:buNone/>
            </a:pPr>
            <a:r>
              <a:rPr b="1" lang="en" sz="1100">
                <a:latin typeface="Arial"/>
                <a:ea typeface="Arial"/>
                <a:cs typeface="Arial"/>
                <a:sym typeface="Arial"/>
              </a:rPr>
              <a:t>Openness: </a:t>
            </a:r>
            <a:r>
              <a:rPr lang="en" sz="1100">
                <a:latin typeface="Arial"/>
                <a:ea typeface="Arial"/>
                <a:cs typeface="Arial"/>
                <a:sym typeface="Arial"/>
              </a:rPr>
              <a:t>Medium </a:t>
            </a:r>
          </a:p>
          <a:p>
            <a:pPr indent="0" lvl="0" marL="0" marR="0" rtl="0" algn="l">
              <a:lnSpc>
                <a:spcPct val="115000"/>
              </a:lnSpc>
              <a:spcBef>
                <a:spcPts val="0"/>
              </a:spcBef>
              <a:spcAft>
                <a:spcPts val="0"/>
              </a:spcAft>
              <a:buNone/>
            </a:pPr>
            <a:r>
              <a:rPr b="1" lang="en" sz="1100">
                <a:latin typeface="Arial"/>
                <a:ea typeface="Arial"/>
                <a:cs typeface="Arial"/>
                <a:sym typeface="Arial"/>
              </a:rPr>
              <a:t>Engagement: </a:t>
            </a:r>
            <a:r>
              <a:rPr lang="en" sz="1100">
                <a:latin typeface="Arial"/>
                <a:ea typeface="Arial"/>
                <a:cs typeface="Arial"/>
                <a:sym typeface="Arial"/>
              </a:rPr>
              <a:t>Medium</a:t>
            </a:r>
          </a:p>
          <a:p>
            <a:pPr indent="-69850" lvl="0" marL="0" marR="0" rtl="0" algn="l">
              <a:lnSpc>
                <a:spcPct val="115000"/>
              </a:lnSpc>
              <a:spcBef>
                <a:spcPts val="0"/>
              </a:spcBef>
              <a:spcAft>
                <a:spcPts val="0"/>
              </a:spcAft>
              <a:buClr>
                <a:srgbClr val="000000"/>
              </a:buClr>
              <a:buSzPct val="100000"/>
              <a:buFont typeface="Arial"/>
              <a:buNone/>
            </a:pPr>
            <a:r>
              <a:rPr lang="en" sz="1100">
                <a:latin typeface="Arial"/>
                <a:ea typeface="Arial"/>
                <a:cs typeface="Arial"/>
                <a:sym typeface="Arial"/>
              </a:rPr>
              <a:t>	</a:t>
            </a:r>
          </a:p>
        </p:txBody>
      </p:sp>
      <p:pic>
        <p:nvPicPr>
          <p:cNvPr id="99" name="Shape 99"/>
          <p:cNvPicPr preferRelativeResize="0"/>
          <p:nvPr/>
        </p:nvPicPr>
        <p:blipFill>
          <a:blip r:embed="rId14">
            <a:alphaModFix/>
          </a:blip>
          <a:stretch>
            <a:fillRect/>
          </a:stretch>
        </p:blipFill>
        <p:spPr>
          <a:xfrm>
            <a:off x="578561" y="271311"/>
            <a:ext cx="6166549" cy="503024"/>
          </a:xfrm>
          <a:prstGeom prst="rect">
            <a:avLst/>
          </a:prstGeom>
          <a:noFill/>
          <a:ln>
            <a:noFill/>
          </a:ln>
        </p:spPr>
      </p:pic>
      <p:pic>
        <p:nvPicPr>
          <p:cNvPr descr="Moleskine_Star_Wars_Limited_Edition_Notebook_Collection_03_gallery.jpg" id="100" name="Shape 100"/>
          <p:cNvPicPr preferRelativeResize="0"/>
          <p:nvPr/>
        </p:nvPicPr>
        <p:blipFill>
          <a:blip r:embed="rId15">
            <a:alphaModFix/>
          </a:blip>
          <a:stretch>
            <a:fillRect/>
          </a:stretch>
        </p:blipFill>
        <p:spPr>
          <a:xfrm>
            <a:off x="5790099" y="2641624"/>
            <a:ext cx="2554451" cy="1837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3F3F3"/>
        </a:solidFill>
      </p:bgPr>
    </p:bg>
    <p:spTree>
      <p:nvGrpSpPr>
        <p:cNvPr id="104" name="Shape 104"/>
        <p:cNvGrpSpPr/>
        <p:nvPr/>
      </p:nvGrpSpPr>
      <p:grpSpPr>
        <a:xfrm>
          <a:off x="0" y="0"/>
          <a:ext cx="0" cy="0"/>
          <a:chOff x="0" y="0"/>
          <a:chExt cx="0" cy="0"/>
        </a:xfrm>
      </p:grpSpPr>
      <p:sp>
        <p:nvSpPr>
          <p:cNvPr id="105" name="Shape 105"/>
          <p:cNvSpPr txBox="1"/>
          <p:nvPr>
            <p:ph idx="1" type="body"/>
          </p:nvPr>
        </p:nvSpPr>
        <p:spPr>
          <a:xfrm>
            <a:off x="457200" y="1200150"/>
            <a:ext cx="8229600" cy="3890100"/>
          </a:xfrm>
          <a:prstGeom prst="rect">
            <a:avLst/>
          </a:prstGeom>
        </p:spPr>
        <p:txBody>
          <a:bodyPr anchorCtr="0" anchor="t" bIns="91425" lIns="91425" rIns="91425" tIns="91425">
            <a:noAutofit/>
          </a:bodyPr>
          <a:lstStyle/>
          <a:p>
            <a:pPr lvl="0" rtl="0">
              <a:lnSpc>
                <a:spcPct val="115000"/>
              </a:lnSpc>
              <a:spcBef>
                <a:spcPts val="0"/>
              </a:spcBef>
              <a:buNone/>
            </a:pPr>
            <a:r>
              <a:rPr lang="en" sz="1000">
                <a:latin typeface="Arial"/>
                <a:ea typeface="Arial"/>
                <a:cs typeface="Arial"/>
                <a:sym typeface="Arial"/>
              </a:rPr>
              <a:t>The Como project will focus on the city of Como, a small medieval town beautifully located on Lake Como in Northern Italy, with a large walking area in the downtown district and along the lakeshore. </a:t>
            </a:r>
          </a:p>
          <a:p>
            <a:pPr lvl="0" rtl="0">
              <a:lnSpc>
                <a:spcPct val="115000"/>
              </a:lnSpc>
              <a:spcBef>
                <a:spcPts val="0"/>
              </a:spcBef>
              <a:buNone/>
            </a:pPr>
            <a:r>
              <a:t/>
            </a:r>
            <a:endParaRPr sz="1000">
              <a:latin typeface="Arial"/>
              <a:ea typeface="Arial"/>
              <a:cs typeface="Arial"/>
              <a:sym typeface="Arial"/>
            </a:endParaRPr>
          </a:p>
          <a:p>
            <a:pPr lvl="0" rtl="0">
              <a:lnSpc>
                <a:spcPct val="115000"/>
              </a:lnSpc>
              <a:spcBef>
                <a:spcPts val="0"/>
              </a:spcBef>
              <a:buClr>
                <a:schemeClr val="dk1"/>
              </a:buClr>
              <a:buSzPct val="110000"/>
              <a:buFont typeface="Arial"/>
              <a:buNone/>
            </a:pPr>
            <a:r>
              <a:rPr lang="en" sz="1000">
                <a:latin typeface="Arial"/>
                <a:ea typeface="Arial"/>
                <a:cs typeface="Arial"/>
                <a:sym typeface="Arial"/>
              </a:rPr>
              <a:t>The project consists of collecting and analyzing data about the city and the way people live and move in it by integrating multiple and diverse data sources. The problems to be addressed are:</a:t>
            </a:r>
          </a:p>
          <a:p>
            <a:pPr indent="-292100" lvl="0" marL="457200" rtl="0">
              <a:lnSpc>
                <a:spcPct val="115000"/>
              </a:lnSpc>
              <a:spcBef>
                <a:spcPts val="0"/>
              </a:spcBef>
              <a:buSzPct val="100000"/>
              <a:buFont typeface="Arial"/>
            </a:pPr>
            <a:r>
              <a:rPr lang="en" sz="1000">
                <a:latin typeface="Arial"/>
                <a:ea typeface="Arial"/>
                <a:cs typeface="Arial"/>
                <a:sym typeface="Arial"/>
              </a:rPr>
              <a:t>Providing a reliable estimate of the overall picture of people density </a:t>
            </a:r>
          </a:p>
          <a:p>
            <a:pPr indent="-292100" lvl="0" marL="457200" rtl="0">
              <a:lnSpc>
                <a:spcPct val="115000"/>
              </a:lnSpc>
              <a:spcBef>
                <a:spcPts val="0"/>
              </a:spcBef>
              <a:buSzPct val="100000"/>
              <a:buFont typeface="Arial"/>
            </a:pPr>
            <a:r>
              <a:rPr lang="en" sz="1000">
                <a:latin typeface="Arial"/>
                <a:ea typeface="Arial"/>
                <a:cs typeface="Arial"/>
                <a:sym typeface="Arial"/>
              </a:rPr>
              <a:t>Predicting the impact of future events positioned in time and space </a:t>
            </a:r>
          </a:p>
          <a:p>
            <a:pPr indent="-292100" lvl="0" marL="457200" rtl="0">
              <a:lnSpc>
                <a:spcPct val="115000"/>
              </a:lnSpc>
              <a:spcBef>
                <a:spcPts val="0"/>
              </a:spcBef>
              <a:buSzPct val="100000"/>
              <a:buFont typeface="Arial"/>
            </a:pPr>
            <a:r>
              <a:rPr lang="en" sz="1000">
                <a:latin typeface="Arial"/>
                <a:ea typeface="Arial"/>
                <a:cs typeface="Arial"/>
                <a:sym typeface="Arial"/>
              </a:rPr>
              <a:t>Given a constrained budget and a cost model for sensors deployment</a:t>
            </a:r>
          </a:p>
          <a:p>
            <a:pPr lvl="0" rtl="0">
              <a:lnSpc>
                <a:spcPct val="115000"/>
              </a:lnSpc>
              <a:spcBef>
                <a:spcPts val="0"/>
              </a:spcBef>
              <a:buNone/>
            </a:pPr>
            <a:r>
              <a:t/>
            </a:r>
            <a:endParaRPr sz="1000">
              <a:latin typeface="Arial"/>
              <a:ea typeface="Arial"/>
              <a:cs typeface="Arial"/>
              <a:sym typeface="Arial"/>
            </a:endParaRPr>
          </a:p>
          <a:p>
            <a:pPr lvl="0" rtl="0">
              <a:lnSpc>
                <a:spcPct val="115000"/>
              </a:lnSpc>
              <a:spcBef>
                <a:spcPts val="0"/>
              </a:spcBef>
              <a:buNone/>
            </a:pPr>
            <a:r>
              <a:rPr b="1" lang="en" sz="1000">
                <a:latin typeface="Arial"/>
                <a:ea typeface="Arial"/>
                <a:cs typeface="Arial"/>
                <a:sym typeface="Arial"/>
              </a:rPr>
              <a:t>Data: </a:t>
            </a:r>
          </a:p>
          <a:p>
            <a:pPr indent="-292100" lvl="0" marL="457200" rtl="0">
              <a:lnSpc>
                <a:spcPct val="115000"/>
              </a:lnSpc>
              <a:spcBef>
                <a:spcPts val="0"/>
              </a:spcBef>
              <a:buSzPct val="100000"/>
              <a:buFont typeface="Arial"/>
            </a:pPr>
            <a:r>
              <a:rPr lang="en" sz="1000">
                <a:latin typeface="Arial"/>
                <a:ea typeface="Arial"/>
                <a:cs typeface="Arial"/>
                <a:sym typeface="Arial"/>
              </a:rPr>
              <a:t>social media data (possibly geo-located)</a:t>
            </a:r>
          </a:p>
          <a:p>
            <a:pPr indent="-292100" lvl="0" marL="457200" rtl="0">
              <a:lnSpc>
                <a:spcPct val="115000"/>
              </a:lnSpc>
              <a:spcBef>
                <a:spcPts val="0"/>
              </a:spcBef>
              <a:buSzPct val="100000"/>
              <a:buFont typeface="Arial"/>
            </a:pPr>
            <a:r>
              <a:rPr lang="en" sz="1000">
                <a:latin typeface="Arial"/>
                <a:ea typeface="Arial"/>
                <a:cs typeface="Arial"/>
                <a:sym typeface="Arial"/>
              </a:rPr>
              <a:t>mobile phone data </a:t>
            </a:r>
          </a:p>
          <a:p>
            <a:pPr indent="-292100" lvl="0" marL="457200" rtl="0">
              <a:lnSpc>
                <a:spcPct val="115000"/>
              </a:lnSpc>
              <a:spcBef>
                <a:spcPts val="0"/>
              </a:spcBef>
              <a:buSzPct val="100000"/>
              <a:buFont typeface="Arial"/>
            </a:pPr>
            <a:r>
              <a:rPr lang="en" sz="1000">
                <a:latin typeface="Arial"/>
                <a:ea typeface="Arial"/>
                <a:cs typeface="Arial"/>
                <a:sym typeface="Arial"/>
              </a:rPr>
              <a:t>city-wide wifi logs, information about parking occupancy, </a:t>
            </a:r>
          </a:p>
          <a:p>
            <a:pPr indent="-292100" lvl="0" marL="457200" rtl="0">
              <a:lnSpc>
                <a:spcPct val="115000"/>
              </a:lnSpc>
              <a:spcBef>
                <a:spcPts val="0"/>
              </a:spcBef>
              <a:buSzPct val="100000"/>
              <a:buFont typeface="Arial"/>
            </a:pPr>
            <a:r>
              <a:rPr lang="en" sz="1000">
                <a:latin typeface="Arial"/>
                <a:ea typeface="Arial"/>
                <a:cs typeface="Arial"/>
                <a:sym typeface="Arial"/>
              </a:rPr>
              <a:t>data from sensors that measure the actual number of people walking </a:t>
            </a:r>
          </a:p>
          <a:p>
            <a:pPr indent="457200" lvl="0" rtl="0">
              <a:lnSpc>
                <a:spcPct val="115000"/>
              </a:lnSpc>
              <a:spcBef>
                <a:spcPts val="0"/>
              </a:spcBef>
              <a:buNone/>
            </a:pPr>
            <a:r>
              <a:rPr lang="en" sz="1000">
                <a:latin typeface="Arial"/>
                <a:ea typeface="Arial"/>
                <a:cs typeface="Arial"/>
                <a:sym typeface="Arial"/>
              </a:rPr>
              <a:t>through some specific sections of the city</a:t>
            </a:r>
          </a:p>
          <a:p>
            <a:pPr indent="457200" lvl="0" rtl="0">
              <a:lnSpc>
                <a:spcPct val="115000"/>
              </a:lnSpc>
              <a:spcBef>
                <a:spcPts val="0"/>
              </a:spcBef>
              <a:buNone/>
            </a:pPr>
            <a:r>
              <a:t/>
            </a:r>
            <a:endParaRPr sz="1000">
              <a:latin typeface="Arial"/>
              <a:ea typeface="Arial"/>
              <a:cs typeface="Arial"/>
              <a:sym typeface="Arial"/>
            </a:endParaRPr>
          </a:p>
          <a:p>
            <a:pPr indent="0" lvl="0" marL="0" rtl="0">
              <a:lnSpc>
                <a:spcPct val="115000"/>
              </a:lnSpc>
              <a:spcBef>
                <a:spcPts val="0"/>
              </a:spcBef>
              <a:buNone/>
            </a:pPr>
            <a:r>
              <a:rPr b="1" lang="en" sz="1000">
                <a:latin typeface="Arial"/>
                <a:ea typeface="Arial"/>
                <a:cs typeface="Arial"/>
                <a:sym typeface="Arial"/>
              </a:rPr>
              <a:t>Skills: </a:t>
            </a:r>
          </a:p>
          <a:p>
            <a:pPr indent="0" lvl="0" marL="0" rtl="0">
              <a:lnSpc>
                <a:spcPct val="115000"/>
              </a:lnSpc>
              <a:spcBef>
                <a:spcPts val="0"/>
              </a:spcBef>
              <a:buNone/>
            </a:pPr>
            <a:r>
              <a:rPr lang="en" sz="1000">
                <a:latin typeface="Arial"/>
                <a:ea typeface="Arial"/>
                <a:cs typeface="Arial"/>
                <a:sym typeface="Arial"/>
              </a:rPr>
              <a:t>	Data management and cleaning, ML and experimental design</a:t>
            </a:r>
          </a:p>
          <a:p>
            <a:pPr indent="0" lvl="0" marL="0" rtl="0">
              <a:lnSpc>
                <a:spcPct val="115000"/>
              </a:lnSpc>
              <a:spcBef>
                <a:spcPts val="0"/>
              </a:spcBef>
              <a:buNone/>
            </a:pPr>
            <a:r>
              <a:rPr b="1" lang="en" sz="1000">
                <a:latin typeface="Arial"/>
                <a:ea typeface="Arial"/>
                <a:cs typeface="Arial"/>
                <a:sym typeface="Arial"/>
              </a:rPr>
              <a:t>Contact:</a:t>
            </a:r>
            <a:r>
              <a:rPr lang="en" sz="1000">
                <a:latin typeface="Arial"/>
                <a:ea typeface="Arial"/>
                <a:cs typeface="Arial"/>
                <a:sym typeface="Arial"/>
              </a:rPr>
              <a:t> Marco Brambila: brambil@gmail.com </a:t>
            </a:r>
          </a:p>
          <a:p>
            <a:pPr indent="0" lvl="0" marL="0" rtl="0">
              <a:lnSpc>
                <a:spcPct val="115000"/>
              </a:lnSpc>
              <a:spcBef>
                <a:spcPts val="0"/>
              </a:spcBef>
              <a:buNone/>
            </a:pPr>
            <a:r>
              <a:rPr b="1" lang="en" sz="1000">
                <a:latin typeface="Arial"/>
                <a:ea typeface="Arial"/>
                <a:cs typeface="Arial"/>
                <a:sym typeface="Arial"/>
              </a:rPr>
              <a:t>TF: </a:t>
            </a:r>
            <a:r>
              <a:rPr lang="en" sz="1000">
                <a:latin typeface="Arial"/>
                <a:ea typeface="Arial"/>
                <a:cs typeface="Arial"/>
                <a:sym typeface="Arial"/>
              </a:rPr>
              <a:t>Isaac Slavitt</a:t>
            </a:r>
          </a:p>
          <a:p>
            <a:pPr indent="0" lvl="0" marL="0" rtl="0">
              <a:lnSpc>
                <a:spcPct val="115000"/>
              </a:lnSpc>
              <a:spcBef>
                <a:spcPts val="0"/>
              </a:spcBef>
              <a:buNone/>
            </a:pPr>
            <a:r>
              <a:rPr b="1" lang="en" sz="1000">
                <a:latin typeface="Arial"/>
                <a:ea typeface="Arial"/>
                <a:cs typeface="Arial"/>
                <a:sym typeface="Arial"/>
              </a:rPr>
              <a:t>Openness</a:t>
            </a:r>
            <a:r>
              <a:rPr lang="en" sz="1000">
                <a:latin typeface="Arial"/>
                <a:ea typeface="Arial"/>
                <a:cs typeface="Arial"/>
                <a:sym typeface="Arial"/>
              </a:rPr>
              <a:t>: High</a:t>
            </a:r>
          </a:p>
          <a:p>
            <a:pPr indent="0" lvl="0" marL="0" rtl="0">
              <a:lnSpc>
                <a:spcPct val="115000"/>
              </a:lnSpc>
              <a:spcBef>
                <a:spcPts val="0"/>
              </a:spcBef>
              <a:buNone/>
            </a:pPr>
            <a:r>
              <a:rPr b="1" lang="en" sz="1000">
                <a:latin typeface="Arial"/>
                <a:ea typeface="Arial"/>
                <a:cs typeface="Arial"/>
                <a:sym typeface="Arial"/>
              </a:rPr>
              <a:t>Engagement</a:t>
            </a:r>
            <a:r>
              <a:rPr lang="en" sz="1000">
                <a:latin typeface="Arial"/>
                <a:ea typeface="Arial"/>
                <a:cs typeface="Arial"/>
                <a:sym typeface="Arial"/>
              </a:rPr>
              <a:t>: Medium-High</a:t>
            </a:r>
          </a:p>
          <a:p>
            <a:pPr indent="-69850" lvl="0" marL="0" rtl="0">
              <a:lnSpc>
                <a:spcPct val="115000"/>
              </a:lnSpc>
              <a:spcBef>
                <a:spcPts val="0"/>
              </a:spcBef>
              <a:buClr>
                <a:schemeClr val="dk1"/>
              </a:buClr>
              <a:buSzPct val="110000"/>
              <a:buFont typeface="Arial"/>
              <a:buNone/>
            </a:pPr>
            <a:r>
              <a:rPr lang="en" sz="1000">
                <a:latin typeface="Arial"/>
                <a:ea typeface="Arial"/>
                <a:cs typeface="Arial"/>
                <a:sym typeface="Arial"/>
              </a:rPr>
              <a:t>	</a:t>
            </a:r>
          </a:p>
        </p:txBody>
      </p:sp>
      <p:pic>
        <p:nvPicPr>
          <p:cNvPr id="106" name="Shape 106"/>
          <p:cNvPicPr preferRelativeResize="0"/>
          <p:nvPr/>
        </p:nvPicPr>
        <p:blipFill>
          <a:blip r:embed="rId3">
            <a:alphaModFix/>
          </a:blip>
          <a:stretch>
            <a:fillRect/>
          </a:stretch>
        </p:blipFill>
        <p:spPr>
          <a:xfrm>
            <a:off x="519598" y="91850"/>
            <a:ext cx="935849" cy="963699"/>
          </a:xfrm>
          <a:prstGeom prst="rect">
            <a:avLst/>
          </a:prstGeom>
          <a:noFill/>
          <a:ln>
            <a:noFill/>
          </a:ln>
        </p:spPr>
      </p:pic>
      <p:sp>
        <p:nvSpPr>
          <p:cNvPr id="107" name="Shape 107"/>
          <p:cNvSpPr txBox="1"/>
          <p:nvPr>
            <p:ph type="title"/>
          </p:nvPr>
        </p:nvSpPr>
        <p:spPr>
          <a:xfrm>
            <a:off x="1594700" y="198153"/>
            <a:ext cx="8229600" cy="857400"/>
          </a:xfrm>
          <a:prstGeom prst="rect">
            <a:avLst/>
          </a:prstGeom>
        </p:spPr>
        <p:txBody>
          <a:bodyPr anchorCtr="0" anchor="ctr" bIns="91425" lIns="91425" rIns="91425" tIns="91425">
            <a:noAutofit/>
          </a:bodyPr>
          <a:lstStyle/>
          <a:p>
            <a:pPr lvl="0" rtl="0">
              <a:spcBef>
                <a:spcPts val="0"/>
              </a:spcBef>
              <a:buNone/>
            </a:pPr>
            <a:r>
              <a:rPr lang="en">
                <a:solidFill>
                  <a:srgbClr val="000000"/>
                </a:solidFill>
              </a:rPr>
              <a:t>City of Como</a:t>
            </a:r>
          </a:p>
        </p:txBody>
      </p:sp>
      <p:pic>
        <p:nvPicPr>
          <p:cNvPr id="108" name="Shape 108"/>
          <p:cNvPicPr preferRelativeResize="0"/>
          <p:nvPr/>
        </p:nvPicPr>
        <p:blipFill>
          <a:blip r:embed="rId4">
            <a:alphaModFix/>
          </a:blip>
          <a:stretch>
            <a:fillRect/>
          </a:stretch>
        </p:blipFill>
        <p:spPr>
          <a:xfrm>
            <a:off x="5384999" y="2412075"/>
            <a:ext cx="3221724" cy="21419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3F3F3"/>
        </a:solidFill>
      </p:bgPr>
    </p:bg>
    <p:spTree>
      <p:nvGrpSpPr>
        <p:cNvPr id="112" name="Shape 112"/>
        <p:cNvGrpSpPr/>
        <p:nvPr/>
      </p:nvGrpSpPr>
      <p:grpSpPr>
        <a:xfrm>
          <a:off x="0" y="0"/>
          <a:ext cx="0" cy="0"/>
          <a:chOff x="0" y="0"/>
          <a:chExt cx="0" cy="0"/>
        </a:xfrm>
      </p:grpSpPr>
      <p:sp>
        <p:nvSpPr>
          <p:cNvPr id="113" name="Shape 113"/>
          <p:cNvSpPr txBox="1"/>
          <p:nvPr>
            <p:ph idx="1" type="body"/>
          </p:nvPr>
        </p:nvSpPr>
        <p:spPr>
          <a:xfrm>
            <a:off x="309600" y="1200150"/>
            <a:ext cx="8377200" cy="3890100"/>
          </a:xfrm>
          <a:prstGeom prst="rect">
            <a:avLst/>
          </a:prstGeom>
        </p:spPr>
        <p:txBody>
          <a:bodyPr anchorCtr="0" anchor="t" bIns="91425" lIns="91425" rIns="91425" tIns="91425">
            <a:noAutofit/>
          </a:bodyPr>
          <a:lstStyle/>
          <a:p>
            <a:pPr indent="-69850" lvl="0" marL="0" rtl="0">
              <a:lnSpc>
                <a:spcPct val="115000"/>
              </a:lnSpc>
              <a:spcBef>
                <a:spcPts val="0"/>
              </a:spcBef>
              <a:buClr>
                <a:schemeClr val="dk1"/>
              </a:buClr>
              <a:buSzPct val="110000"/>
              <a:buFont typeface="Arial"/>
              <a:buNone/>
            </a:pPr>
            <a:r>
              <a:rPr lang="en" sz="1000">
                <a:solidFill>
                  <a:srgbClr val="252525"/>
                </a:solidFill>
                <a:highlight>
                  <a:srgbClr val="FFFFFF"/>
                </a:highlight>
                <a:latin typeface="Arial"/>
                <a:ea typeface="Arial"/>
                <a:cs typeface="Arial"/>
                <a:sym typeface="Arial"/>
              </a:rPr>
              <a:t>B</a:t>
            </a:r>
            <a:r>
              <a:rPr lang="en" sz="1000">
                <a:solidFill>
                  <a:srgbClr val="0B0080"/>
                </a:solidFill>
                <a:highlight>
                  <a:srgbClr val="FFFFFF"/>
                </a:highlight>
                <a:latin typeface="Arial"/>
                <a:ea typeface="Arial"/>
                <a:cs typeface="Arial"/>
                <a:sym typeface="Arial"/>
                <a:hlinkClick r:id="rId3"/>
              </a:rPr>
              <a:t>iotechnology</a:t>
            </a:r>
            <a:r>
              <a:rPr lang="en" sz="1000">
                <a:solidFill>
                  <a:srgbClr val="252525"/>
                </a:solidFill>
                <a:highlight>
                  <a:srgbClr val="FFFFFF"/>
                </a:highlight>
                <a:latin typeface="Arial"/>
                <a:ea typeface="Arial"/>
                <a:cs typeface="Arial"/>
                <a:sym typeface="Arial"/>
              </a:rPr>
              <a:t> company based in </a:t>
            </a:r>
            <a:r>
              <a:rPr lang="en" sz="1000">
                <a:solidFill>
                  <a:srgbClr val="0B0080"/>
                </a:solidFill>
                <a:highlight>
                  <a:srgbClr val="FFFFFF"/>
                </a:highlight>
                <a:latin typeface="Arial"/>
                <a:ea typeface="Arial"/>
                <a:cs typeface="Arial"/>
                <a:sym typeface="Arial"/>
                <a:hlinkClick r:id="rId4"/>
              </a:rPr>
              <a:t>Cambridge, Massachusetts</a:t>
            </a:r>
            <a:r>
              <a:rPr lang="en" sz="1000">
                <a:solidFill>
                  <a:srgbClr val="252525"/>
                </a:solidFill>
                <a:highlight>
                  <a:srgbClr val="FFFFFF"/>
                </a:highlight>
                <a:latin typeface="Arial"/>
                <a:ea typeface="Arial"/>
                <a:cs typeface="Arial"/>
                <a:sym typeface="Arial"/>
              </a:rPr>
              <a:t>, specializing in the discovery, development, and delivery of therapies for the treatment of </a:t>
            </a:r>
            <a:r>
              <a:rPr lang="en" sz="1000">
                <a:solidFill>
                  <a:srgbClr val="0B0080"/>
                </a:solidFill>
                <a:highlight>
                  <a:srgbClr val="FFFFFF"/>
                </a:highlight>
                <a:latin typeface="Arial"/>
                <a:ea typeface="Arial"/>
                <a:cs typeface="Arial"/>
                <a:sym typeface="Arial"/>
                <a:hlinkClick r:id="rId5"/>
              </a:rPr>
              <a:t>neurodegenerative</a:t>
            </a:r>
            <a:r>
              <a:rPr lang="en" sz="1000">
                <a:solidFill>
                  <a:srgbClr val="252525"/>
                </a:solidFill>
                <a:highlight>
                  <a:srgbClr val="FFFFFF"/>
                </a:highlight>
                <a:latin typeface="Arial"/>
                <a:ea typeface="Arial"/>
                <a:cs typeface="Arial"/>
                <a:sym typeface="Arial"/>
              </a:rPr>
              <a:t>, </a:t>
            </a:r>
            <a:r>
              <a:rPr lang="en" sz="1000">
                <a:solidFill>
                  <a:srgbClr val="0B0080"/>
                </a:solidFill>
                <a:highlight>
                  <a:srgbClr val="FFFFFF"/>
                </a:highlight>
                <a:latin typeface="Arial"/>
                <a:ea typeface="Arial"/>
                <a:cs typeface="Arial"/>
                <a:sym typeface="Arial"/>
                <a:hlinkClick r:id="rId6"/>
              </a:rPr>
              <a:t>hematologic</a:t>
            </a:r>
            <a:r>
              <a:rPr lang="en" sz="1000">
                <a:solidFill>
                  <a:srgbClr val="252525"/>
                </a:solidFill>
                <a:highlight>
                  <a:srgbClr val="FFFFFF"/>
                </a:highlight>
                <a:latin typeface="Arial"/>
                <a:ea typeface="Arial"/>
                <a:cs typeface="Arial"/>
                <a:sym typeface="Arial"/>
              </a:rPr>
              <a:t>, and </a:t>
            </a:r>
            <a:r>
              <a:rPr lang="en" sz="1000">
                <a:solidFill>
                  <a:srgbClr val="0B0080"/>
                </a:solidFill>
                <a:highlight>
                  <a:srgbClr val="FFFFFF"/>
                </a:highlight>
                <a:latin typeface="Arial"/>
                <a:ea typeface="Arial"/>
                <a:cs typeface="Arial"/>
                <a:sym typeface="Arial"/>
                <a:hlinkClick r:id="rId7"/>
              </a:rPr>
              <a:t>autoimmune diseases</a:t>
            </a:r>
            <a:r>
              <a:rPr lang="en" sz="1000">
                <a:solidFill>
                  <a:srgbClr val="252525"/>
                </a:solidFill>
                <a:highlight>
                  <a:srgbClr val="FFFFFF"/>
                </a:highlight>
                <a:latin typeface="Arial"/>
                <a:ea typeface="Arial"/>
                <a:cs typeface="Arial"/>
                <a:sym typeface="Arial"/>
              </a:rPr>
              <a:t> to patients worldwide.</a:t>
            </a:r>
          </a:p>
          <a:p>
            <a:pPr indent="-69850" lvl="0" marL="0" rtl="0">
              <a:lnSpc>
                <a:spcPct val="115000"/>
              </a:lnSpc>
              <a:spcBef>
                <a:spcPts val="0"/>
              </a:spcBef>
              <a:buClr>
                <a:schemeClr val="dk1"/>
              </a:buClr>
              <a:buSzPct val="110000"/>
              <a:buFont typeface="Arial"/>
              <a:buNone/>
            </a:pPr>
            <a:r>
              <a:t/>
            </a:r>
            <a:endParaRPr sz="1000">
              <a:solidFill>
                <a:srgbClr val="252525"/>
              </a:solidFill>
              <a:highlight>
                <a:srgbClr val="FFFFFF"/>
              </a:highlight>
              <a:latin typeface="Arial"/>
              <a:ea typeface="Arial"/>
              <a:cs typeface="Arial"/>
              <a:sym typeface="Arial"/>
            </a:endParaRPr>
          </a:p>
          <a:p>
            <a:pPr indent="-69850" lvl="0" marL="0" rtl="0">
              <a:lnSpc>
                <a:spcPct val="115000"/>
              </a:lnSpc>
              <a:spcBef>
                <a:spcPts val="0"/>
              </a:spcBef>
              <a:buClr>
                <a:schemeClr val="dk1"/>
              </a:buClr>
              <a:buSzPct val="110000"/>
              <a:buFont typeface="Arial"/>
              <a:buNone/>
            </a:pPr>
            <a:r>
              <a:rPr lang="en" sz="1000">
                <a:latin typeface="Arial"/>
                <a:ea typeface="Arial"/>
                <a:cs typeface="Arial"/>
                <a:sym typeface="Arial"/>
              </a:rPr>
              <a:t>“Amyloid positivity” is a key risk indicator of Alzheimer’s disease. Amyloid status is considered to be positive when</a:t>
            </a:r>
          </a:p>
          <a:p>
            <a:pPr indent="-69850" lvl="0" marL="0" rtl="0">
              <a:lnSpc>
                <a:spcPct val="115000"/>
              </a:lnSpc>
              <a:spcBef>
                <a:spcPts val="0"/>
              </a:spcBef>
              <a:buClr>
                <a:schemeClr val="dk1"/>
              </a:buClr>
              <a:buSzPct val="110000"/>
              <a:buFont typeface="Arial"/>
              <a:buNone/>
            </a:pPr>
            <a:r>
              <a:rPr lang="en" sz="1000">
                <a:latin typeface="Arial"/>
                <a:ea typeface="Arial"/>
                <a:cs typeface="Arial"/>
                <a:sym typeface="Arial"/>
              </a:rPr>
              <a:t>Amyloid Beta (A) protein, also referred to as amyloid plaque, is accumulated in the brain with sufficient density to meet a threshold.</a:t>
            </a:r>
          </a:p>
          <a:p>
            <a:pPr indent="-69850" lvl="0" marL="0" rtl="0">
              <a:lnSpc>
                <a:spcPct val="115000"/>
              </a:lnSpc>
              <a:spcBef>
                <a:spcPts val="0"/>
              </a:spcBef>
              <a:buClr>
                <a:schemeClr val="dk1"/>
              </a:buClr>
              <a:buSzPct val="110000"/>
              <a:buFont typeface="Arial"/>
              <a:buNone/>
            </a:pPr>
            <a:r>
              <a:rPr lang="en" sz="1000">
                <a:latin typeface="Arial"/>
                <a:ea typeface="Arial"/>
                <a:cs typeface="Arial"/>
                <a:sym typeface="Arial"/>
              </a:rPr>
              <a:t>The goal of this capstone project is to use machine learning and other advanced analytics approaches to construct a model that predicts whether a single individual is amyloid positive or negative. The potential for this project is that your deliverables are i</a:t>
            </a:r>
            <a:r>
              <a:rPr b="1" lang="en" sz="1000">
                <a:latin typeface="Arial"/>
                <a:ea typeface="Arial"/>
                <a:cs typeface="Arial"/>
                <a:sym typeface="Arial"/>
              </a:rPr>
              <a:t>ntegrated into Biogen’s Alzheimer’s treatment pipeline</a:t>
            </a:r>
            <a:r>
              <a:rPr lang="en" sz="1000">
                <a:latin typeface="Arial"/>
                <a:ea typeface="Arial"/>
                <a:cs typeface="Arial"/>
                <a:sym typeface="Arial"/>
              </a:rPr>
              <a:t>.</a:t>
            </a:r>
          </a:p>
          <a:p>
            <a:pPr indent="-69850" lvl="0" marL="0" rtl="0">
              <a:lnSpc>
                <a:spcPct val="115000"/>
              </a:lnSpc>
              <a:spcBef>
                <a:spcPts val="0"/>
              </a:spcBef>
              <a:buClr>
                <a:schemeClr val="dk1"/>
              </a:buClr>
              <a:buSzPct val="110000"/>
              <a:buFont typeface="Arial"/>
              <a:buNone/>
            </a:pPr>
            <a:r>
              <a:t/>
            </a:r>
            <a:endParaRPr b="1" sz="1000">
              <a:latin typeface="Arial"/>
              <a:ea typeface="Arial"/>
              <a:cs typeface="Arial"/>
              <a:sym typeface="Arial"/>
            </a:endParaRPr>
          </a:p>
        </p:txBody>
      </p:sp>
      <p:pic>
        <p:nvPicPr>
          <p:cNvPr id="114" name="Shape 114"/>
          <p:cNvPicPr preferRelativeResize="0"/>
          <p:nvPr/>
        </p:nvPicPr>
        <p:blipFill>
          <a:blip r:embed="rId8">
            <a:alphaModFix/>
          </a:blip>
          <a:stretch>
            <a:fillRect/>
          </a:stretch>
        </p:blipFill>
        <p:spPr>
          <a:xfrm>
            <a:off x="5515342" y="2800675"/>
            <a:ext cx="2771800" cy="1798125"/>
          </a:xfrm>
          <a:prstGeom prst="rect">
            <a:avLst/>
          </a:prstGeom>
          <a:noFill/>
          <a:ln>
            <a:noFill/>
          </a:ln>
        </p:spPr>
      </p:pic>
      <p:pic>
        <p:nvPicPr>
          <p:cNvPr descr="logo-biogen.jpg" id="115" name="Shape 115"/>
          <p:cNvPicPr preferRelativeResize="0"/>
          <p:nvPr/>
        </p:nvPicPr>
        <p:blipFill>
          <a:blip r:embed="rId9">
            <a:alphaModFix/>
          </a:blip>
          <a:stretch>
            <a:fillRect/>
          </a:stretch>
        </p:blipFill>
        <p:spPr>
          <a:xfrm>
            <a:off x="411612" y="100787"/>
            <a:ext cx="2809875" cy="942975"/>
          </a:xfrm>
          <a:prstGeom prst="rect">
            <a:avLst/>
          </a:prstGeom>
          <a:noFill/>
          <a:ln>
            <a:noFill/>
          </a:ln>
        </p:spPr>
      </p:pic>
      <p:sp>
        <p:nvSpPr>
          <p:cNvPr id="116" name="Shape 116"/>
          <p:cNvSpPr txBox="1"/>
          <p:nvPr>
            <p:ph idx="1" type="body"/>
          </p:nvPr>
        </p:nvSpPr>
        <p:spPr>
          <a:xfrm>
            <a:off x="350625" y="2594225"/>
            <a:ext cx="5456700" cy="2442000"/>
          </a:xfrm>
          <a:prstGeom prst="rect">
            <a:avLst/>
          </a:prstGeom>
        </p:spPr>
        <p:txBody>
          <a:bodyPr anchorCtr="0" anchor="t" bIns="91425" lIns="91425" rIns="91425" tIns="91425">
            <a:noAutofit/>
          </a:bodyPr>
          <a:lstStyle/>
          <a:p>
            <a:pPr indent="-69850" lvl="0" marL="0" rtl="0">
              <a:lnSpc>
                <a:spcPct val="115000"/>
              </a:lnSpc>
              <a:spcBef>
                <a:spcPts val="0"/>
              </a:spcBef>
              <a:buClr>
                <a:schemeClr val="dk1"/>
              </a:buClr>
              <a:buSzPct val="110000"/>
              <a:buFont typeface="Arial"/>
              <a:buNone/>
            </a:pPr>
            <a:r>
              <a:rPr b="1" lang="en" sz="1000">
                <a:latin typeface="Arial"/>
                <a:ea typeface="Arial"/>
                <a:cs typeface="Arial"/>
                <a:sym typeface="Arial"/>
              </a:rPr>
              <a:t>Data: </a:t>
            </a:r>
          </a:p>
          <a:p>
            <a:pPr indent="-69850" lvl="0" marL="0" rtl="0">
              <a:lnSpc>
                <a:spcPct val="115000"/>
              </a:lnSpc>
              <a:spcBef>
                <a:spcPts val="0"/>
              </a:spcBef>
              <a:buClr>
                <a:schemeClr val="dk1"/>
              </a:buClr>
              <a:buSzPct val="110000"/>
              <a:buFont typeface="Arial"/>
              <a:buNone/>
            </a:pPr>
            <a:r>
              <a:rPr lang="en" sz="1000">
                <a:latin typeface="Arial"/>
                <a:ea typeface="Arial"/>
                <a:cs typeface="Arial"/>
                <a:sym typeface="Arial"/>
              </a:rPr>
              <a:t>The data sets are longitudinal: </a:t>
            </a:r>
          </a:p>
          <a:p>
            <a:pPr indent="387350" lvl="0" marL="0" rtl="0">
              <a:lnSpc>
                <a:spcPct val="115000"/>
              </a:lnSpc>
              <a:spcBef>
                <a:spcPts val="0"/>
              </a:spcBef>
              <a:buClr>
                <a:schemeClr val="dk1"/>
              </a:buClr>
              <a:buSzPct val="110000"/>
              <a:buFont typeface="Arial"/>
              <a:buNone/>
            </a:pPr>
            <a:r>
              <a:rPr lang="en" sz="1000">
                <a:latin typeface="Arial"/>
                <a:ea typeface="Arial"/>
                <a:cs typeface="Arial"/>
                <a:sym typeface="Arial"/>
              </a:rPr>
              <a:t>the participants’ clinical records are collected at multiple time points. </a:t>
            </a:r>
          </a:p>
          <a:p>
            <a:pPr indent="-69850" lvl="0" marL="0" rtl="0">
              <a:lnSpc>
                <a:spcPct val="115000"/>
              </a:lnSpc>
              <a:spcBef>
                <a:spcPts val="0"/>
              </a:spcBef>
              <a:buClr>
                <a:schemeClr val="dk1"/>
              </a:buClr>
              <a:buSzPct val="110000"/>
              <a:buFont typeface="Arial"/>
              <a:buNone/>
            </a:pPr>
            <a:r>
              <a:rPr lang="en" sz="1000">
                <a:latin typeface="Arial"/>
                <a:ea typeface="Arial"/>
                <a:cs typeface="Arial"/>
                <a:sym typeface="Arial"/>
              </a:rPr>
              <a:t>The information in each record includes but is not limited to:</a:t>
            </a:r>
          </a:p>
          <a:p>
            <a:pPr indent="387350" lvl="0" marL="0" rtl="0">
              <a:lnSpc>
                <a:spcPct val="115000"/>
              </a:lnSpc>
              <a:spcBef>
                <a:spcPts val="0"/>
              </a:spcBef>
              <a:buClr>
                <a:schemeClr val="dk1"/>
              </a:buClr>
              <a:buSzPct val="110000"/>
              <a:buFont typeface="Arial"/>
              <a:buNone/>
            </a:pPr>
            <a:r>
              <a:rPr lang="en" sz="1000">
                <a:latin typeface="Arial"/>
                <a:ea typeface="Arial"/>
                <a:cs typeface="Arial"/>
                <a:sym typeface="Arial"/>
              </a:rPr>
              <a:t> demographics, cognitive test scores, medication history, </a:t>
            </a:r>
          </a:p>
          <a:p>
            <a:pPr indent="387350" lvl="0" marL="0" rtl="0">
              <a:lnSpc>
                <a:spcPct val="115000"/>
              </a:lnSpc>
              <a:spcBef>
                <a:spcPts val="0"/>
              </a:spcBef>
              <a:buClr>
                <a:schemeClr val="dk1"/>
              </a:buClr>
              <a:buSzPct val="110000"/>
              <a:buFont typeface="Arial"/>
              <a:buNone/>
            </a:pPr>
            <a:r>
              <a:rPr lang="en" sz="1000">
                <a:latin typeface="Arial"/>
                <a:ea typeface="Arial"/>
                <a:cs typeface="Arial"/>
                <a:sym typeface="Arial"/>
              </a:rPr>
              <a:t> lab measurements, and disease history. </a:t>
            </a:r>
          </a:p>
          <a:p>
            <a:pPr indent="-69850" lvl="0" marL="0" rtl="0">
              <a:lnSpc>
                <a:spcPct val="115000"/>
              </a:lnSpc>
              <a:spcBef>
                <a:spcPts val="0"/>
              </a:spcBef>
              <a:buClr>
                <a:schemeClr val="dk1"/>
              </a:buClr>
              <a:buSzPct val="110000"/>
              <a:buFont typeface="Arial"/>
              <a:buNone/>
            </a:pPr>
            <a:r>
              <a:rPr lang="en" sz="1000">
                <a:latin typeface="Arial"/>
                <a:ea typeface="Arial"/>
                <a:cs typeface="Arial"/>
                <a:sym typeface="Arial"/>
              </a:rPr>
              <a:t>The response variable is:</a:t>
            </a:r>
          </a:p>
          <a:p>
            <a:pPr indent="387350" lvl="0" marL="0" rtl="0">
              <a:lnSpc>
                <a:spcPct val="115000"/>
              </a:lnSpc>
              <a:spcBef>
                <a:spcPts val="0"/>
              </a:spcBef>
              <a:buClr>
                <a:schemeClr val="dk1"/>
              </a:buClr>
              <a:buSzPct val="110000"/>
              <a:buFont typeface="Arial"/>
              <a:buNone/>
            </a:pPr>
            <a:r>
              <a:rPr lang="en" sz="1000">
                <a:latin typeface="Arial"/>
                <a:ea typeface="Arial"/>
                <a:cs typeface="Arial"/>
                <a:sym typeface="Arial"/>
              </a:rPr>
              <a:t> a binary variable indicating amyloid positive or negative </a:t>
            </a:r>
          </a:p>
          <a:p>
            <a:pPr indent="-69850" lvl="0" marL="0" rtl="0">
              <a:lnSpc>
                <a:spcPct val="115000"/>
              </a:lnSpc>
              <a:spcBef>
                <a:spcPts val="0"/>
              </a:spcBef>
              <a:buClr>
                <a:schemeClr val="dk1"/>
              </a:buClr>
              <a:buSzPct val="110000"/>
              <a:buFont typeface="Arial"/>
              <a:buNone/>
            </a:pPr>
            <a:r>
              <a:rPr b="1" lang="en" sz="1000">
                <a:latin typeface="Arial"/>
                <a:ea typeface="Arial"/>
                <a:cs typeface="Arial"/>
                <a:sym typeface="Arial"/>
              </a:rPr>
              <a:t>Skills:</a:t>
            </a:r>
          </a:p>
          <a:p>
            <a:pPr indent="-69850" lvl="0" marL="0" rtl="0">
              <a:lnSpc>
                <a:spcPct val="115000"/>
              </a:lnSpc>
              <a:spcBef>
                <a:spcPts val="0"/>
              </a:spcBef>
              <a:buClr>
                <a:schemeClr val="dk1"/>
              </a:buClr>
              <a:buSzPct val="110000"/>
              <a:buFont typeface="Arial"/>
              <a:buNone/>
            </a:pPr>
            <a:r>
              <a:rPr b="1" lang="en" sz="1000">
                <a:latin typeface="Arial"/>
                <a:ea typeface="Arial"/>
                <a:cs typeface="Arial"/>
                <a:sym typeface="Arial"/>
              </a:rPr>
              <a:t>	</a:t>
            </a:r>
            <a:r>
              <a:rPr lang="en" sz="1000">
                <a:latin typeface="Arial"/>
                <a:ea typeface="Arial"/>
                <a:cs typeface="Arial"/>
                <a:sym typeface="Arial"/>
              </a:rPr>
              <a:t>Model/predictor selection, A-B testing and predictive models</a:t>
            </a:r>
          </a:p>
          <a:p>
            <a:pPr indent="-69850" lvl="0" marL="0" rtl="0">
              <a:lnSpc>
                <a:spcPct val="115000"/>
              </a:lnSpc>
              <a:spcBef>
                <a:spcPts val="0"/>
              </a:spcBef>
              <a:buClr>
                <a:schemeClr val="dk1"/>
              </a:buClr>
              <a:buSzPct val="110000"/>
              <a:buFont typeface="Arial"/>
              <a:buNone/>
            </a:pPr>
            <a:r>
              <a:rPr b="1" lang="en" sz="1000">
                <a:latin typeface="Arial"/>
                <a:ea typeface="Arial"/>
                <a:cs typeface="Arial"/>
                <a:sym typeface="Arial"/>
              </a:rPr>
              <a:t>Contact</a:t>
            </a:r>
            <a:r>
              <a:rPr lang="en" sz="1000">
                <a:latin typeface="Arial"/>
                <a:ea typeface="Arial"/>
                <a:cs typeface="Arial"/>
                <a:sym typeface="Arial"/>
              </a:rPr>
              <a:t>: </a:t>
            </a:r>
            <a:r>
              <a:rPr lang="en" sz="1000">
                <a:highlight>
                  <a:srgbClr val="FFFFFF"/>
                </a:highlight>
                <a:latin typeface="Arial"/>
                <a:ea typeface="Arial"/>
                <a:cs typeface="Arial"/>
                <a:sym typeface="Arial"/>
              </a:rPr>
              <a:t>Jason Tetrault &lt;jason.tetrault@biogen.com&gt;</a:t>
            </a:r>
          </a:p>
          <a:p>
            <a:pPr indent="-69850" lvl="0" marL="0" rtl="0">
              <a:lnSpc>
                <a:spcPct val="115000"/>
              </a:lnSpc>
              <a:spcBef>
                <a:spcPts val="0"/>
              </a:spcBef>
              <a:buClr>
                <a:schemeClr val="dk1"/>
              </a:buClr>
              <a:buSzPct val="110000"/>
              <a:buFont typeface="Arial"/>
              <a:buNone/>
            </a:pPr>
            <a:r>
              <a:rPr b="1" lang="en" sz="1000">
                <a:latin typeface="Arial"/>
                <a:ea typeface="Arial"/>
                <a:cs typeface="Arial"/>
                <a:sym typeface="Arial"/>
              </a:rPr>
              <a:t>TF:</a:t>
            </a:r>
            <a:r>
              <a:rPr lang="en" sz="1000">
                <a:latin typeface="Arial"/>
                <a:ea typeface="Arial"/>
                <a:cs typeface="Arial"/>
                <a:sym typeface="Arial"/>
              </a:rPr>
              <a:t> </a:t>
            </a:r>
            <a:r>
              <a:rPr lang="en" sz="1000">
                <a:latin typeface="Arial"/>
                <a:ea typeface="Arial"/>
                <a:cs typeface="Arial"/>
                <a:sym typeface="Arial"/>
              </a:rPr>
              <a:t>Teresa Ruiz</a:t>
            </a:r>
          </a:p>
          <a:p>
            <a:pPr indent="-69850" lvl="0" marL="0" rtl="0">
              <a:lnSpc>
                <a:spcPct val="115000"/>
              </a:lnSpc>
              <a:spcBef>
                <a:spcPts val="0"/>
              </a:spcBef>
              <a:buClr>
                <a:schemeClr val="dk1"/>
              </a:buClr>
              <a:buSzPct val="110000"/>
              <a:buFont typeface="Arial"/>
              <a:buNone/>
            </a:pPr>
            <a:r>
              <a:rPr b="1" lang="en" sz="1000">
                <a:latin typeface="Arial"/>
                <a:ea typeface="Arial"/>
                <a:cs typeface="Arial"/>
                <a:sym typeface="Arial"/>
              </a:rPr>
              <a:t>Openness</a:t>
            </a:r>
            <a:r>
              <a:rPr lang="en" sz="1000">
                <a:latin typeface="Arial"/>
                <a:ea typeface="Arial"/>
                <a:cs typeface="Arial"/>
                <a:sym typeface="Arial"/>
              </a:rPr>
              <a:t>: Low</a:t>
            </a:r>
          </a:p>
          <a:p>
            <a:pPr indent="-69850" lvl="0" marL="0" rtl="0">
              <a:lnSpc>
                <a:spcPct val="115000"/>
              </a:lnSpc>
              <a:spcBef>
                <a:spcPts val="0"/>
              </a:spcBef>
              <a:buClr>
                <a:schemeClr val="dk1"/>
              </a:buClr>
              <a:buSzPct val="110000"/>
              <a:buFont typeface="Arial"/>
              <a:buNone/>
            </a:pPr>
            <a:r>
              <a:rPr b="1" lang="en" sz="1000">
                <a:latin typeface="Arial"/>
                <a:ea typeface="Arial"/>
                <a:cs typeface="Arial"/>
                <a:sym typeface="Arial"/>
              </a:rPr>
              <a:t>Engagement</a:t>
            </a:r>
            <a:r>
              <a:rPr lang="en" sz="1000">
                <a:latin typeface="Arial"/>
                <a:ea typeface="Arial"/>
                <a:cs typeface="Arial"/>
                <a:sym typeface="Arial"/>
              </a:rPr>
              <a:t>: Medium</a:t>
            </a:r>
          </a:p>
          <a:p>
            <a:pPr indent="-69850" lvl="0" marL="0" rtl="0">
              <a:lnSpc>
                <a:spcPct val="115000"/>
              </a:lnSpc>
              <a:spcBef>
                <a:spcPts val="0"/>
              </a:spcBef>
              <a:buClr>
                <a:schemeClr val="dk1"/>
              </a:buClr>
              <a:buSzPct val="110000"/>
              <a:buFont typeface="Arial"/>
              <a:buNone/>
            </a:pPr>
            <a:r>
              <a:t/>
            </a:r>
            <a:endParaRPr sz="1000">
              <a:highlight>
                <a:srgbClr val="FFE599"/>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