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6" r:id="rId1"/>
  </p:sldMasterIdLst>
  <p:notesMasterIdLst>
    <p:notesMasterId r:id="rId11"/>
  </p:notesMasterIdLst>
  <p:sldIdLst>
    <p:sldId id="256" r:id="rId2"/>
    <p:sldId id="267" r:id="rId3"/>
    <p:sldId id="268" r:id="rId4"/>
    <p:sldId id="270" r:id="rId5"/>
    <p:sldId id="271" r:id="rId6"/>
    <p:sldId id="272" r:id="rId7"/>
    <p:sldId id="269" r:id="rId8"/>
    <p:sldId id="273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9"/>
    <p:restoredTop sz="94633"/>
  </p:normalViewPr>
  <p:slideViewPr>
    <p:cSldViewPr snapToGrid="0" snapToObjects="1">
      <p:cViewPr varScale="1">
        <p:scale>
          <a:sx n="96" d="100"/>
          <a:sy n="96" d="100"/>
        </p:scale>
        <p:origin x="672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78786-9B84-E947-8820-7E1CB9ABDCEA}" type="datetimeFigureOut">
              <a:rPr lang="en-US" smtClean="0"/>
              <a:t>1/24/17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335D2-6E04-3648-AD61-524203FB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6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301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268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BB3A-3F6B-224C-8852-F550807EB424}" type="datetime1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77F8-AF0A-A442-A0AC-1287626547B1}" type="datetime1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363E-93AC-7F40-AA29-9E7536968F8A}" type="datetime1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F284-50AE-D34D-8E2A-B571963D35AB}" type="datetime1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BC8F-0DFA-CF43-AF75-D35C7DAE1A67}" type="datetime1">
              <a:rPr lang="en-US" smtClean="0"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3AC8-E917-7240-97EB-64EFC1A06C96}" type="datetime1">
              <a:rPr lang="en-US" smtClean="0"/>
              <a:t>1/24/17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38A-8B5C-984D-A05C-F7D51DEF0DE3}" type="datetime1">
              <a:rPr lang="en-US" smtClean="0"/>
              <a:t>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026-1BB1-3941-BE5E-D323B07E18A9}" type="datetime1">
              <a:rPr lang="en-US" smtClean="0"/>
              <a:t>1/24/17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444D-7AD3-6F44-824C-A4C041676D98}" type="datetime1">
              <a:rPr lang="en-US" smtClean="0"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A9C7-1789-DC4D-89FD-19B71522CE86}" type="datetime1">
              <a:rPr lang="en-US" smtClean="0"/>
              <a:t>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539" y="229235"/>
            <a:ext cx="11714922" cy="65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539" y="1082040"/>
            <a:ext cx="11714922" cy="540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539" y="648887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A2B9-2614-974A-BEFA-2B7A71A547EB}" type="datetime1">
              <a:rPr lang="en-US" smtClean="0"/>
              <a:t>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8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0261" y="648887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6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huttenhower.sph.harvard.edu/bst28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ocs.python.org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Codecademy</a:t>
            </a:r>
            <a:r>
              <a:rPr lang="en-US" dirty="0" smtClean="0"/>
              <a:t> Python 1-2: basic syntax, strings, and output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Curtis Huttenhower (</a:t>
            </a:r>
            <a:r>
              <a:rPr lang="en-US" dirty="0" err="1" smtClean="0"/>
              <a:t>chuttenh@hsph.harvard.edu</a:t>
            </a:r>
            <a:r>
              <a:rPr lang="en-US" dirty="0" smtClean="0"/>
              <a:t>)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Franzosa</a:t>
            </a:r>
            <a:r>
              <a:rPr lang="en-US" dirty="0" smtClean="0"/>
              <a:t> (</a:t>
            </a:r>
            <a:r>
              <a:rPr lang="en-US" dirty="0" err="1" smtClean="0"/>
              <a:t>franzosa@hsph.harvard.edu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http://huttenhower.sph.harvard.edu/bst281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0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Controlled language that tells the computer how to do work for us.</a:t>
            </a:r>
          </a:p>
          <a:p>
            <a:pPr lvl="1"/>
            <a:r>
              <a:rPr lang="en-US" dirty="0" smtClean="0"/>
              <a:t>Computers are dumb </a:t>
            </a:r>
            <a:r>
              <a:rPr lang="mr-IN" dirty="0" smtClean="0"/>
              <a:t>–</a:t>
            </a:r>
            <a:r>
              <a:rPr lang="en-US" dirty="0" smtClean="0"/>
              <a:t> must be very precise.</a:t>
            </a:r>
          </a:p>
          <a:p>
            <a:pPr lvl="1"/>
            <a:r>
              <a:rPr lang="en-US" dirty="0" smtClean="0"/>
              <a:t>Otherwise very much like learning a spoken language: useful for explaining yourself.</a:t>
            </a:r>
          </a:p>
          <a:p>
            <a:r>
              <a:rPr lang="en-US" dirty="0" smtClean="0"/>
              <a:t>Allows us to manipulate data in a controlled, flexible way.</a:t>
            </a:r>
          </a:p>
          <a:p>
            <a:pPr lvl="1"/>
            <a:r>
              <a:rPr lang="en-US" dirty="0" smtClean="0"/>
              <a:t>Just like a textbook does the same for information communication between people.</a:t>
            </a:r>
          </a:p>
          <a:p>
            <a:endParaRPr lang="en-US" sz="2000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Who’s done some programming before (not including the HMS </a:t>
            </a:r>
            <a:r>
              <a:rPr lang="en-US" dirty="0" err="1" smtClean="0">
                <a:solidFill>
                  <a:schemeClr val="tx2"/>
                </a:solidFill>
              </a:rPr>
              <a:t>bootcamp</a:t>
            </a:r>
            <a:r>
              <a:rPr lang="en-US" dirty="0" smtClean="0">
                <a:solidFill>
                  <a:schemeClr val="tx2"/>
                </a:solidFill>
              </a:rPr>
              <a:t>?)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Who’s specifically experienced with Python?</a:t>
            </a:r>
          </a:p>
          <a:p>
            <a:endParaRPr lang="en-US" sz="2000" dirty="0"/>
          </a:p>
          <a:p>
            <a:r>
              <a:rPr lang="en-US" dirty="0" smtClean="0"/>
              <a:t>In our context, it’s often “just” a tool, but it’s one with which it’s necessary to be fluent.</a:t>
            </a:r>
          </a:p>
          <a:p>
            <a:pPr lvl="1"/>
            <a:r>
              <a:rPr lang="en-US" dirty="0" smtClean="0"/>
              <a:t>Pipetting isn’t research, but it’s impossible to many types of research without understanding it and doing it efficiently and accurately.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1/24/17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u="sng" dirty="0" smtClean="0"/>
              <a:t>Interpreted</a:t>
            </a:r>
            <a:r>
              <a:rPr lang="en-US" sz="2400" dirty="0" smtClean="0"/>
              <a:t> language (not </a:t>
            </a:r>
            <a:r>
              <a:rPr lang="en-US" sz="2400" u="sng" dirty="0" smtClean="0"/>
              <a:t>compiled</a:t>
            </a:r>
            <a:r>
              <a:rPr lang="en-US" sz="2400" dirty="0" smtClean="0"/>
              <a:t>).</a:t>
            </a:r>
          </a:p>
          <a:p>
            <a:pPr lvl="1"/>
            <a:r>
              <a:rPr lang="en-US" sz="2000" dirty="0" smtClean="0"/>
              <a:t>Your programs are plain text files (not Word etc.) that describe data and instructions.</a:t>
            </a:r>
          </a:p>
          <a:p>
            <a:pPr lvl="1"/>
            <a:r>
              <a:rPr lang="en-US" sz="2000" dirty="0" smtClean="0"/>
              <a:t>An interpreter reads them in, figures out what they mean, and (hopefully) does it.</a:t>
            </a:r>
          </a:p>
          <a:p>
            <a:r>
              <a:rPr lang="en-US" sz="2400" dirty="0" smtClean="0"/>
              <a:t>Any programming language has a specific </a:t>
            </a:r>
            <a:r>
              <a:rPr lang="en-US" sz="2400" u="sng" dirty="0" smtClean="0"/>
              <a:t>syntax</a:t>
            </a:r>
            <a:r>
              <a:rPr lang="en-US" sz="2400" dirty="0" smtClean="0"/>
              <a:t>.</a:t>
            </a:r>
          </a:p>
          <a:p>
            <a:pPr lvl="1"/>
            <a:r>
              <a:rPr lang="en-US" sz="2000" dirty="0" smtClean="0"/>
              <a:t>Formatting conventions that allow the computer to read it precisely.</a:t>
            </a:r>
          </a:p>
          <a:p>
            <a:pPr lvl="1"/>
            <a:r>
              <a:rPr lang="en-US" sz="2000" dirty="0" smtClean="0"/>
              <a:t>This includes capitalization, whitespace, indentation, symbols, operators, names</a:t>
            </a:r>
            <a:r>
              <a:rPr lang="mr-IN" sz="2000" dirty="0" smtClean="0"/>
              <a:t>…</a:t>
            </a:r>
            <a:endParaRPr lang="en-US" sz="2000" dirty="0" smtClean="0"/>
          </a:p>
          <a:p>
            <a:r>
              <a:rPr lang="en-US" sz="2400" dirty="0" smtClean="0"/>
              <a:t>Handful of important concepts that we’ll see soon:</a:t>
            </a:r>
          </a:p>
          <a:p>
            <a:pPr lvl="1"/>
            <a:r>
              <a:rPr lang="en-US" sz="2000" u="sng" dirty="0" smtClean="0"/>
              <a:t>Data</a:t>
            </a:r>
            <a:r>
              <a:rPr lang="en-US" sz="2000" dirty="0" smtClean="0"/>
              <a:t>, which can be stored in different locations using different types.</a:t>
            </a:r>
          </a:p>
          <a:p>
            <a:pPr lvl="1"/>
            <a:r>
              <a:rPr lang="en-US" sz="2000" u="sng" dirty="0" smtClean="0"/>
              <a:t>Instructions</a:t>
            </a:r>
            <a:r>
              <a:rPr lang="en-US" sz="2000" dirty="0" smtClean="0"/>
              <a:t>, which manipulate data and come in several forms.</a:t>
            </a:r>
          </a:p>
          <a:p>
            <a:pPr lvl="1"/>
            <a:r>
              <a:rPr lang="en-US" sz="2000" u="sng" dirty="0" smtClean="0"/>
              <a:t>Operators</a:t>
            </a:r>
            <a:r>
              <a:rPr lang="en-US" sz="2000" dirty="0" smtClean="0"/>
              <a:t>, which are simple instructions typically abbreviated using punctuation.</a:t>
            </a:r>
          </a:p>
          <a:p>
            <a:pPr lvl="1"/>
            <a:r>
              <a:rPr lang="en-US" sz="2000" u="sng" dirty="0" smtClean="0"/>
              <a:t>Functions</a:t>
            </a:r>
            <a:r>
              <a:rPr lang="en-US" sz="2000" dirty="0" smtClean="0"/>
              <a:t>, which are complex instructions typically given a specific name.</a:t>
            </a:r>
          </a:p>
          <a:p>
            <a:pPr lvl="1"/>
            <a:r>
              <a:rPr lang="en-US" sz="2000" u="sng" dirty="0" smtClean="0"/>
              <a:t>Keywords</a:t>
            </a:r>
            <a:r>
              <a:rPr lang="en-US" sz="2000" dirty="0" smtClean="0"/>
              <a:t>, other instructions built into the language.</a:t>
            </a:r>
          </a:p>
          <a:p>
            <a:endParaRPr lang="en-US" sz="1000" dirty="0" smtClean="0"/>
          </a:p>
          <a:p>
            <a:r>
              <a:rPr lang="en-US" sz="2400" dirty="0" smtClean="0"/>
              <a:t>Always read and think hard about error messages.</a:t>
            </a:r>
          </a:p>
          <a:p>
            <a:pPr lvl="1"/>
            <a:r>
              <a:rPr lang="en-US" sz="2000" dirty="0" smtClean="0"/>
              <a:t>They can be hard to understand, but they usually tell you what went wrong!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1/24/17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8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Storing information: data and 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are typically stored in </a:t>
            </a:r>
            <a:r>
              <a:rPr lang="en-US" u="sng" dirty="0" smtClean="0"/>
              <a:t>variables</a:t>
            </a:r>
            <a:r>
              <a:rPr lang="en-US" dirty="0" smtClean="0"/>
              <a:t>, which are essentially named buckets.</a:t>
            </a:r>
          </a:p>
          <a:p>
            <a:pPr lvl="1"/>
            <a:r>
              <a:rPr lang="en-US" dirty="0" smtClean="0"/>
              <a:t>The bucket contains the data, it’s not the data itself!</a:t>
            </a:r>
          </a:p>
          <a:p>
            <a:pPr lvl="1"/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variable_name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value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"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endParaRPr lang="en-US" dirty="0" smtClean="0"/>
          </a:p>
          <a:p>
            <a:r>
              <a:rPr lang="en-US" dirty="0" smtClean="0"/>
              <a:t>In general, data must be of a specific type.</a:t>
            </a:r>
          </a:p>
          <a:p>
            <a:pPr lvl="1"/>
            <a:r>
              <a:rPr lang="en-US" dirty="0" smtClean="0"/>
              <a:t>You can add two numbers, or concatenate two strings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mr-IN" dirty="0" smtClean="0"/>
              <a:t>…</a:t>
            </a:r>
            <a:r>
              <a:rPr lang="en-US" dirty="0" smtClean="0"/>
              <a:t>but you can’t add a number to a string, or concatenate two numbers.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Many built-in data types in Python, but the simplest are:</a:t>
            </a:r>
          </a:p>
          <a:p>
            <a:pPr lvl="1"/>
            <a:r>
              <a:rPr lang="en-US" dirty="0" smtClean="0"/>
              <a:t>Strings = sequences of characters surrounded by quotes: 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"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This is a string.</a:t>
            </a:r>
            <a:r>
              <a:rPr lang="mr-IN" b="1" dirty="0" smtClean="0">
                <a:latin typeface="Courier New" charset="0"/>
                <a:ea typeface="Courier New" charset="0"/>
                <a:cs typeface="Courier New" charset="0"/>
              </a:rPr>
              <a:t>"</a:t>
            </a:r>
            <a:endParaRPr lang="en-US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US" dirty="0" smtClean="0"/>
              <a:t>Integers = positive or negative whole numbers: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12345</a:t>
            </a:r>
          </a:p>
          <a:p>
            <a:pPr lvl="1"/>
            <a:r>
              <a:rPr lang="en-US" dirty="0" smtClean="0"/>
              <a:t>Floats = numbers with a decimal place: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12.345</a:t>
            </a:r>
          </a:p>
          <a:p>
            <a:pPr lvl="1"/>
            <a:r>
              <a:rPr lang="en-US" dirty="0" smtClean="0"/>
              <a:t>Booleans = binary values, True or False: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True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1/24/17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3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Manipulating information: instructions and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Functions are the most important type of instruction.</a:t>
            </a:r>
          </a:p>
          <a:p>
            <a:pPr lvl="1"/>
            <a:r>
              <a:rPr lang="en-US" sz="2000" dirty="0" smtClean="0"/>
              <a:t>Operators and keywords tend to be special but very specific.</a:t>
            </a:r>
          </a:p>
          <a:p>
            <a:r>
              <a:rPr lang="en-US" sz="2400" dirty="0" smtClean="0"/>
              <a:t>A function is exactly like a recipe or a protocol:</a:t>
            </a:r>
          </a:p>
          <a:p>
            <a:pPr lvl="1"/>
            <a:r>
              <a:rPr lang="en-US" sz="2000" dirty="0" smtClean="0"/>
              <a:t>It takes zero or more inputs, of different types (called </a:t>
            </a:r>
            <a:r>
              <a:rPr lang="en-US" sz="2000" u="sng" dirty="0" smtClean="0"/>
              <a:t>arguments</a:t>
            </a:r>
            <a:r>
              <a:rPr lang="en-US" sz="2000" dirty="0" smtClean="0"/>
              <a:t> or </a:t>
            </a:r>
            <a:r>
              <a:rPr lang="en-US" sz="2000" u="sng" dirty="0" smtClean="0"/>
              <a:t>parameters</a:t>
            </a:r>
            <a:r>
              <a:rPr lang="en-US" sz="2000" dirty="0" smtClean="0"/>
              <a:t>).</a:t>
            </a:r>
          </a:p>
          <a:p>
            <a:pPr lvl="1"/>
            <a:r>
              <a:rPr lang="en-US" sz="2000" dirty="0" smtClean="0"/>
              <a:t>It produces zero or more results (referred to as a </a:t>
            </a:r>
            <a:r>
              <a:rPr lang="en-US" sz="2000" u="sng" dirty="0" smtClean="0"/>
              <a:t>return</a:t>
            </a:r>
            <a:r>
              <a:rPr lang="en-US" sz="2000" dirty="0" smtClean="0"/>
              <a:t> value).</a:t>
            </a:r>
          </a:p>
          <a:p>
            <a:r>
              <a:rPr lang="en-US" sz="2400" dirty="0" smtClean="0"/>
              <a:t>There’s a difference between running a function and writing one.</a:t>
            </a:r>
          </a:p>
          <a:p>
            <a:pPr lvl="1"/>
            <a:r>
              <a:rPr lang="en-US" sz="2000" dirty="0" smtClean="0"/>
              <a:t>Just like a recipe </a:t>
            </a:r>
            <a:r>
              <a:rPr lang="mr-IN" sz="2000" dirty="0" smtClean="0"/>
              <a:t>–</a:t>
            </a:r>
            <a:r>
              <a:rPr lang="en-US" sz="2000" dirty="0" smtClean="0"/>
              <a:t> having it in the book doesn’t actually do anything until you run it.</a:t>
            </a:r>
          </a:p>
          <a:p>
            <a:endParaRPr lang="en-US" sz="2400" dirty="0" smtClean="0"/>
          </a:p>
          <a:p>
            <a:r>
              <a:rPr lang="en-US" sz="2400" dirty="0" smtClean="0"/>
              <a:t>In Python, a function is called by writing its name followed by parentheses and arguments.</a:t>
            </a:r>
          </a:p>
          <a:p>
            <a:pPr lvl="1"/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function_name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( )</a:t>
            </a:r>
          </a:p>
          <a:p>
            <a:pPr lvl="1"/>
            <a:r>
              <a:rPr lang="en-US" sz="2000" b="1" dirty="0" err="1" smtClean="0">
                <a:latin typeface="Courier New" charset="0"/>
                <a:ea typeface="Courier New" charset="0"/>
                <a:cs typeface="Courier New" charset="0"/>
              </a:rPr>
              <a:t>function_name</a:t>
            </a:r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( argument1, argument2, argument3 )</a:t>
            </a:r>
          </a:p>
          <a:p>
            <a:pPr lvl="1"/>
            <a:r>
              <a:rPr lang="en-US" sz="2000" b="1" dirty="0" smtClean="0">
                <a:latin typeface="Courier New" charset="0"/>
                <a:ea typeface="Courier New" charset="0"/>
                <a:cs typeface="Courier New" charset="0"/>
              </a:rPr>
              <a:t>argument1.function_name( argument2, argument3 )</a:t>
            </a:r>
          </a:p>
          <a:p>
            <a:r>
              <a:rPr lang="en-US" sz="2400" dirty="0" smtClean="0"/>
              <a:t>New functions are written using the </a:t>
            </a:r>
            <a:r>
              <a:rPr lang="en-US" sz="2400" b="1" dirty="0" err="1" smtClean="0">
                <a:latin typeface="Courier New" charset="0"/>
                <a:ea typeface="Courier New" charset="0"/>
                <a:cs typeface="Courier New" charset="0"/>
              </a:rPr>
              <a:t>def</a:t>
            </a:r>
            <a:r>
              <a:rPr lang="en-US" sz="2400" dirty="0" smtClean="0"/>
              <a:t> keyword </a:t>
            </a:r>
            <a:r>
              <a:rPr lang="mr-IN" sz="2400" dirty="0" smtClean="0"/>
              <a:t>–</a:t>
            </a:r>
            <a:r>
              <a:rPr lang="en-US" sz="2400" dirty="0" smtClean="0"/>
              <a:t> more on that later</a:t>
            </a:r>
            <a:r>
              <a:rPr lang="mr-IN" sz="2400" dirty="0" smtClean="0"/>
              <a:t>…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1/24/17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6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Syntax and formatting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Python loves whitespace </a:t>
            </a:r>
            <a:r>
              <a:rPr lang="mr-IN" dirty="0" smtClean="0"/>
              <a:t>–</a:t>
            </a:r>
            <a:r>
              <a:rPr lang="en-US" dirty="0" smtClean="0"/>
              <a:t> you can’t see it, but the computer can.</a:t>
            </a:r>
          </a:p>
          <a:p>
            <a:pPr lvl="1"/>
            <a:r>
              <a:rPr lang="en-US" dirty="0" smtClean="0"/>
              <a:t>In general, whitespace within a line doesn’t matter.</a:t>
            </a:r>
          </a:p>
          <a:p>
            <a:pPr lvl="2"/>
            <a:r>
              <a:rPr lang="en-US" dirty="0" smtClean="0"/>
              <a:t>Within a line: just spaces.</a:t>
            </a:r>
          </a:p>
          <a:p>
            <a:pPr lvl="2"/>
            <a:r>
              <a:rPr lang="en-US" dirty="0" smtClean="0"/>
              <a:t>At the end of a line: newlines and/or carriage returns, doesn’t matter.</a:t>
            </a:r>
          </a:p>
          <a:p>
            <a:pPr lvl="1"/>
            <a:r>
              <a:rPr lang="en-US" dirty="0" smtClean="0"/>
              <a:t>Whitespace at the beginning of a line matters.</a:t>
            </a:r>
          </a:p>
          <a:p>
            <a:pPr lvl="2"/>
            <a:r>
              <a:rPr lang="en-US" dirty="0" smtClean="0"/>
              <a:t>At the beginning of a line, spaces or tabs </a:t>
            </a:r>
            <a:r>
              <a:rPr lang="mr-IN" dirty="0" smtClean="0"/>
              <a:t>–</a:t>
            </a:r>
            <a:r>
              <a:rPr lang="en-US" dirty="0" smtClean="0"/>
              <a:t> either fine, but must be consistent (I recommend tabs).</a:t>
            </a:r>
          </a:p>
          <a:p>
            <a:endParaRPr lang="en-US" sz="1400" dirty="0" smtClean="0"/>
          </a:p>
          <a:p>
            <a:r>
              <a:rPr lang="en-US" dirty="0" smtClean="0"/>
              <a:t>Indentation in Python indicates </a:t>
            </a:r>
            <a:r>
              <a:rPr lang="en-US" u="sng" dirty="0" smtClean="0"/>
              <a:t>blocks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 block is a group of instructions associated with a particular environment.</a:t>
            </a:r>
          </a:p>
          <a:p>
            <a:pPr lvl="1"/>
            <a:r>
              <a:rPr lang="en-US" dirty="0" smtClean="0"/>
              <a:t>Within a function, within a conditional, within a loop </a:t>
            </a:r>
            <a:r>
              <a:rPr lang="mr-IN" dirty="0" smtClean="0"/>
              <a:t>–</a:t>
            </a:r>
            <a:r>
              <a:rPr lang="en-US" dirty="0" smtClean="0"/>
              <a:t> keep an eye out for these later.</a:t>
            </a:r>
          </a:p>
          <a:p>
            <a:endParaRPr lang="en-US" sz="1400" dirty="0" smtClean="0"/>
          </a:p>
          <a:p>
            <a:r>
              <a:rPr lang="en-US" dirty="0" smtClean="0"/>
              <a:t>A side comment: external code can be included using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import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External code like this in Python is called a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module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more on that later.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1/24/17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7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Codecademy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it up and do </a:t>
            </a:r>
            <a:r>
              <a:rPr lang="en-US" u="sng" dirty="0" smtClean="0"/>
              <a:t>modules 1-2</a:t>
            </a:r>
            <a:r>
              <a:rPr lang="en-US" dirty="0" smtClean="0"/>
              <a:t>.</a:t>
            </a:r>
          </a:p>
          <a:p>
            <a:r>
              <a:rPr lang="en-US" dirty="0" smtClean="0"/>
              <a:t>Check out the “External Resources”</a:t>
            </a:r>
            <a:br>
              <a:rPr lang="en-US" dirty="0" smtClean="0"/>
            </a:br>
            <a:r>
              <a:rPr lang="en-US" dirty="0" smtClean="0"/>
              <a:t>links as needed.</a:t>
            </a:r>
          </a:p>
          <a:p>
            <a:endParaRPr lang="en-US" dirty="0" smtClean="0"/>
          </a:p>
          <a:p>
            <a:r>
              <a:rPr lang="en-US" dirty="0" smtClean="0"/>
              <a:t>You can press Command- or Control-Return to execute code.</a:t>
            </a:r>
          </a:p>
          <a:p>
            <a:pPr lvl="1"/>
            <a:r>
              <a:rPr lang="en-US" dirty="0" smtClean="0"/>
              <a:t>And use the circled X in the lower right if you need to rerun it.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Do take the sample “Python Syntax”</a:t>
            </a:r>
            <a:br>
              <a:rPr lang="en-US" dirty="0" smtClean="0"/>
            </a:br>
            <a:r>
              <a:rPr lang="en-US" dirty="0" smtClean="0"/>
              <a:t>quiz from the first module, it’s useful!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1/24/17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5017" y="3935518"/>
            <a:ext cx="5342554" cy="2432231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5026" y="229234"/>
            <a:ext cx="5632174" cy="2627405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7348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Concluding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Strings can use ' or " </a:t>
            </a:r>
            <a:r>
              <a:rPr lang="en-US" dirty="0" smtClean="0"/>
              <a:t>equivalently.</a:t>
            </a:r>
          </a:p>
          <a:p>
            <a:pPr lvl="1"/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'this'</a:t>
            </a:r>
            <a:r>
              <a:rPr lang="en-US" dirty="0" smtClean="0"/>
              <a:t> is the same as 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"this"</a:t>
            </a:r>
            <a:r>
              <a:rPr lang="en-US" dirty="0"/>
              <a:t>.</a:t>
            </a:r>
            <a:endParaRPr lang="en-US" b="1" dirty="0">
              <a:latin typeface="Courier New" charset="0"/>
              <a:ea typeface="Courier New" charset="0"/>
              <a:cs typeface="Courier New" charset="0"/>
            </a:endParaRPr>
          </a:p>
          <a:p>
            <a:pPr lvl="1"/>
            <a:r>
              <a:rPr lang="en-US" dirty="0" smtClean="0"/>
              <a:t>I’ll always use double quotes for </a:t>
            </a:r>
            <a:r>
              <a:rPr lang="en-US" dirty="0" err="1" smtClean="0"/>
              <a:t>si.mplicity</a:t>
            </a:r>
            <a:r>
              <a:rPr lang="en-US" dirty="0" smtClean="0"/>
              <a:t> + visibility.</a:t>
            </a:r>
          </a:p>
          <a:p>
            <a:r>
              <a:rPr lang="en-US" dirty="0" smtClean="0"/>
              <a:t>Tired of retyping variable names when using arithmetic operators?</a:t>
            </a:r>
          </a:p>
          <a:p>
            <a:pPr lvl="1"/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iNumber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 =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iNumber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 + 1</a:t>
            </a:r>
          </a:p>
          <a:p>
            <a:pPr lvl="1"/>
            <a:r>
              <a:rPr lang="en-US" dirty="0" smtClean="0"/>
              <a:t>Be constructively lazy! Use assignment operators instead: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iNumber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 += 1</a:t>
            </a:r>
          </a:p>
          <a:p>
            <a:pPr lvl="1"/>
            <a:r>
              <a:rPr lang="en-US" dirty="0" smtClean="0"/>
              <a:t>Available for all basic operators, e.g. </a:t>
            </a:r>
            <a:r>
              <a:rPr lang="en-US" b="1" dirty="0" err="1" smtClean="0">
                <a:latin typeface="Courier New" charset="0"/>
                <a:ea typeface="Courier New" charset="0"/>
                <a:cs typeface="Courier New" charset="0"/>
              </a:rPr>
              <a:t>dFloat</a:t>
            </a:r>
            <a:r>
              <a:rPr lang="en-US" b="1" dirty="0" smtClean="0">
                <a:latin typeface="Courier New" charset="0"/>
                <a:ea typeface="Courier New" charset="0"/>
                <a:cs typeface="Courier New" charset="0"/>
              </a:rPr>
              <a:t> /= 2</a:t>
            </a:r>
          </a:p>
          <a:p>
            <a:r>
              <a:rPr lang="en-US" dirty="0" smtClean="0"/>
              <a:t>What are those funny variable names? Hungarian notation.</a:t>
            </a:r>
          </a:p>
          <a:p>
            <a:pPr lvl="1"/>
            <a:r>
              <a:rPr lang="en-US" dirty="0" smtClean="0"/>
              <a:t>Helps you (not the computer) keep track of what’s in a variable.</a:t>
            </a:r>
          </a:p>
          <a:p>
            <a:pPr lvl="1"/>
            <a:r>
              <a:rPr lang="en-US" dirty="0" smtClean="0"/>
              <a:t>String = </a:t>
            </a:r>
            <a:r>
              <a:rPr lang="en-US" dirty="0" err="1" smtClean="0"/>
              <a:t>str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= </a:t>
            </a:r>
            <a:r>
              <a:rPr lang="en-US" dirty="0" err="1" smtClean="0"/>
              <a:t>i</a:t>
            </a:r>
            <a:r>
              <a:rPr lang="en-US" dirty="0" smtClean="0"/>
              <a:t>, float = d (for double), </a:t>
            </a:r>
            <a:r>
              <a:rPr lang="en-US" dirty="0" err="1" smtClean="0"/>
              <a:t>boolean</a:t>
            </a:r>
            <a:r>
              <a:rPr lang="en-US" dirty="0" smtClean="0"/>
              <a:t> = f (for flag)</a:t>
            </a:r>
          </a:p>
          <a:p>
            <a:pPr lvl="2"/>
            <a:r>
              <a:rPr lang="en-US" dirty="0" smtClean="0"/>
              <a:t>You’ll see others as they come along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Need some help? Read the docs!</a:t>
            </a:r>
          </a:p>
          <a:p>
            <a:pPr lvl="1"/>
            <a:r>
              <a:rPr lang="en-US" dirty="0" smtClean="0">
                <a:hlinkClick r:id="rId2"/>
              </a:rPr>
              <a:t>http://docs.python.org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1/24/17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07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Programming gets research done for you!</a:t>
            </a:r>
          </a:p>
          <a:p>
            <a:endParaRPr lang="en-US" sz="2600" dirty="0" smtClean="0"/>
          </a:p>
          <a:p>
            <a:r>
              <a:rPr lang="en-US" sz="2600" dirty="0" smtClean="0"/>
              <a:t>Python is one controlled language that can be used to instruct the computer.</a:t>
            </a:r>
          </a:p>
          <a:p>
            <a:endParaRPr lang="en-US" sz="2600" dirty="0" smtClean="0"/>
          </a:p>
          <a:p>
            <a:r>
              <a:rPr lang="en-US" sz="2600" dirty="0" smtClean="0"/>
              <a:t>Interpreted in a particular syntax describing data and instructions.</a:t>
            </a:r>
          </a:p>
          <a:p>
            <a:endParaRPr lang="en-US" sz="2600" dirty="0" smtClean="0"/>
          </a:p>
          <a:p>
            <a:r>
              <a:rPr lang="en-US" sz="2600" dirty="0" smtClean="0"/>
              <a:t>Instructions = functions, operators, keywords.</a:t>
            </a:r>
          </a:p>
          <a:p>
            <a:pPr lvl="1"/>
            <a:r>
              <a:rPr lang="en-US" sz="2200" b="1" dirty="0" smtClean="0">
                <a:latin typeface="Courier New" charset="0"/>
                <a:ea typeface="Courier New" charset="0"/>
                <a:cs typeface="Courier New" charset="0"/>
              </a:rPr>
              <a:t>1 + 2</a:t>
            </a:r>
            <a:r>
              <a:rPr lang="en-US" sz="2200" dirty="0" smtClean="0"/>
              <a:t> and </a:t>
            </a:r>
            <a:r>
              <a:rPr lang="en-US" sz="2200" b="1" dirty="0" smtClean="0">
                <a:latin typeface="Courier New" charset="0"/>
                <a:ea typeface="Courier New" charset="0"/>
                <a:cs typeface="Courier New" charset="0"/>
              </a:rPr>
              <a:t>function( arguments )</a:t>
            </a:r>
          </a:p>
          <a:p>
            <a:endParaRPr lang="en-US" sz="2600" dirty="0" smtClean="0"/>
          </a:p>
          <a:p>
            <a:r>
              <a:rPr lang="en-US" sz="2600" dirty="0" smtClean="0"/>
              <a:t>Data = strings, integers, floats, </a:t>
            </a:r>
            <a:r>
              <a:rPr lang="en-US" sz="2600" dirty="0" err="1" smtClean="0"/>
              <a:t>booleans</a:t>
            </a:r>
            <a:r>
              <a:rPr lang="en-US" sz="2600" dirty="0" smtClean="0"/>
              <a:t>, and more to come.</a:t>
            </a:r>
          </a:p>
          <a:p>
            <a:pPr lvl="1"/>
            <a:r>
              <a:rPr lang="en-US" sz="2200" dirty="0" smtClean="0"/>
              <a:t>Stored in variables, which are named buckets.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4C46-A4F9-FA45-8B40-AED09F8C18CF}" type="datetime1">
              <a:rPr lang="en-US" smtClean="0"/>
              <a:t>1/24/17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potx" id="{C45E4124-DA99-1A43-8055-4E333AA50834}" vid="{58D7D9E8-718A-B446-ACCE-02EB861CA9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532</TotalTime>
  <Words>977</Words>
  <Application>Microsoft Macintosh PowerPoint</Application>
  <PresentationFormat>Widescreen</PresentationFormat>
  <Paragraphs>129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Courier New</vt:lpstr>
      <vt:lpstr>LucidaGrande</vt:lpstr>
      <vt:lpstr>Mangal</vt:lpstr>
      <vt:lpstr>Wingdings</vt:lpstr>
      <vt:lpstr>Arial</vt:lpstr>
      <vt:lpstr>template</vt:lpstr>
      <vt:lpstr>Codecademy Python 1-2: basic syntax, strings, and output</vt:lpstr>
      <vt:lpstr>Programming</vt:lpstr>
      <vt:lpstr>Python</vt:lpstr>
      <vt:lpstr>Storing information: data and data types</vt:lpstr>
      <vt:lpstr>Manipulating information: instructions and functions</vt:lpstr>
      <vt:lpstr>Syntax and formatting</vt:lpstr>
      <vt:lpstr>Codecademy</vt:lpstr>
      <vt:lpstr>Concluding thoughts</vt:lpstr>
      <vt:lpstr>Summary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Genomic Data Manipulation</dc:title>
  <dc:creator>Curtis Huttenhower</dc:creator>
  <cp:lastModifiedBy>Curtis Huttenhower</cp:lastModifiedBy>
  <cp:revision>244</cp:revision>
  <dcterms:created xsi:type="dcterms:W3CDTF">2017-01-05T15:59:06Z</dcterms:created>
  <dcterms:modified xsi:type="dcterms:W3CDTF">2017-01-25T01:37:55Z</dcterms:modified>
</cp:coreProperties>
</file>