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13"/>
  </p:notesMasterIdLst>
  <p:sldIdLst>
    <p:sldId id="256" r:id="rId2"/>
    <p:sldId id="267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33"/>
  </p:normalViewPr>
  <p:slideViewPr>
    <p:cSldViewPr snapToGrid="0" snapToObjects="1">
      <p:cViewPr varScale="1">
        <p:scale>
          <a:sx n="96" d="100"/>
          <a:sy n="96" d="100"/>
        </p:scale>
        <p:origin x="912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huttenhower.sph.harvard.edu/bst28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uttenhower.sph.harvard.edu/bst28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ranzosa@hsph.harvard.edu" TargetMode="External"/><Relationship Id="rId4" Type="http://schemas.openxmlformats.org/officeDocument/2006/relationships/hyperlink" Target="mailto:xuz943@mail.harvard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huttenh@hsph.harvard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uttenhower.sph.harvard.edu/bst28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acticalcomputing.org/" TargetMode="External"/><Relationship Id="rId3" Type="http://schemas.openxmlformats.org/officeDocument/2006/relationships/hyperlink" Target="http://www.bioinfbook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BST281: Genomic Data Manipulation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Curtis Huttenhower (</a:t>
            </a:r>
            <a:r>
              <a:rPr lang="en-US" dirty="0" err="1" smtClean="0"/>
              <a:t>chuttenh@hsph.harvard.edu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Franzosa</a:t>
            </a:r>
            <a:r>
              <a:rPr lang="en-US" dirty="0" smtClean="0"/>
              <a:t> (</a:t>
            </a:r>
            <a:r>
              <a:rPr lang="en-US" dirty="0" err="1" smtClean="0"/>
              <a:t>franzosa@hsph.harvard.edu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and collaboration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submissions lose points geometrically:</a:t>
            </a:r>
          </a:p>
          <a:p>
            <a:pPr lvl="1"/>
            <a:r>
              <a:rPr lang="en-US" dirty="0" smtClean="0"/>
              <a:t>10% the first day, 25% the second, 60% the third, 100% the fourth.</a:t>
            </a:r>
          </a:p>
          <a:p>
            <a:pPr lvl="1"/>
            <a:r>
              <a:rPr lang="en-US" dirty="0" smtClean="0"/>
              <a:t>Extensions are generally fine </a:t>
            </a:r>
            <a:r>
              <a:rPr lang="en-US" u="sng" dirty="0" smtClean="0"/>
              <a:t>if requested at least one day in advance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Problem set structure and scoring is indicated within each assignment.</a:t>
            </a:r>
          </a:p>
          <a:p>
            <a:endParaRPr lang="en-US" sz="600" dirty="0" smtClean="0"/>
          </a:p>
          <a:p>
            <a:r>
              <a:rPr lang="en-US" dirty="0" smtClean="0"/>
              <a:t>On problem sets, please use common sense for collaboration:</a:t>
            </a:r>
          </a:p>
          <a:p>
            <a:pPr lvl="1"/>
            <a:r>
              <a:rPr lang="en-US" b="1" u="sng" dirty="0" smtClean="0"/>
              <a:t>Neither specific code nor text for written answers may be shared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 not show them to each other, even within group members.</a:t>
            </a:r>
          </a:p>
          <a:p>
            <a:pPr lvl="2"/>
            <a:r>
              <a:rPr lang="en-US" dirty="0" smtClean="0"/>
              <a:t>If you want to ask about specific code, send it privately to the TA.</a:t>
            </a:r>
          </a:p>
          <a:p>
            <a:pPr lvl="1"/>
            <a:r>
              <a:rPr lang="en-US" dirty="0" smtClean="0"/>
              <a:t>All problem sets are submitted individually and checked for duplication.</a:t>
            </a:r>
          </a:p>
          <a:p>
            <a:endParaRPr lang="en-US" sz="600" dirty="0" smtClean="0"/>
          </a:p>
          <a:p>
            <a:r>
              <a:rPr lang="en-US" dirty="0" smtClean="0"/>
              <a:t>However, we encourage discussion of questions </a:t>
            </a:r>
            <a:r>
              <a:rPr lang="en-US" i="1" dirty="0" smtClean="0"/>
              <a:t>about</a:t>
            </a:r>
            <a:r>
              <a:rPr lang="en-US" dirty="0" smtClean="0"/>
              <a:t> problem sets:</a:t>
            </a:r>
          </a:p>
          <a:p>
            <a:pPr lvl="1"/>
            <a:r>
              <a:rPr lang="en-US" dirty="0" smtClean="0"/>
              <a:t>These may (and should!) be posted on the course web discussion board.</a:t>
            </a:r>
          </a:p>
          <a:p>
            <a:pPr lvl="1"/>
            <a:r>
              <a:rPr lang="en-US" dirty="0" smtClean="0"/>
              <a:t>Feel free to address questions, without sharing the specifics of individual answers.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52A8-B132-B049-A32C-8E69AC9434AE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5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hlinkClick r:id="rId2"/>
              </a:rPr>
              <a:t>http://huttenhower.sph.harvard.edu/bst281</a:t>
            </a:r>
            <a:endParaRPr lang="en-US" sz="3000" dirty="0" smtClean="0"/>
          </a:p>
          <a:p>
            <a:pPr lvl="1"/>
            <a:r>
              <a:rPr lang="en-US" sz="2600" dirty="0" smtClean="0"/>
              <a:t>MW 3:30-5:20, plus lab</a:t>
            </a:r>
          </a:p>
          <a:p>
            <a:pPr lvl="1"/>
            <a:r>
              <a:rPr lang="en-US" sz="2600" dirty="0" smtClean="0"/>
              <a:t>Curtis, Eric, and </a:t>
            </a:r>
            <a:r>
              <a:rPr lang="en-US" sz="2600" dirty="0" err="1" smtClean="0"/>
              <a:t>Xue</a:t>
            </a:r>
            <a:endParaRPr lang="en-US" sz="2600" dirty="0" smtClean="0"/>
          </a:p>
          <a:p>
            <a:r>
              <a:rPr lang="en-US" sz="3000" dirty="0" smtClean="0"/>
              <a:t>Tools and concepts for high-quality quantitative biology research.</a:t>
            </a:r>
          </a:p>
          <a:p>
            <a:r>
              <a:rPr lang="en-US" sz="3000" dirty="0" smtClean="0"/>
              <a:t>Learn standard ‘omics analysis techniques and tools to create your own.</a:t>
            </a:r>
          </a:p>
          <a:p>
            <a:r>
              <a:rPr lang="en-US" sz="3000" dirty="0" smtClean="0"/>
              <a:t>Python programming from scratch, quantitative concepts, and bioinformatics.</a:t>
            </a:r>
          </a:p>
          <a:p>
            <a:r>
              <a:rPr lang="en-US" sz="3000" dirty="0" smtClean="0"/>
              <a:t>Two sessions each week, plus lab.</a:t>
            </a:r>
          </a:p>
          <a:p>
            <a:pPr lvl="1"/>
            <a:r>
              <a:rPr lang="en-US" sz="3000" dirty="0" smtClean="0"/>
              <a:t>Sessions are a mix of lectures and activities, labs are homework and technical details.</a:t>
            </a:r>
          </a:p>
          <a:p>
            <a:r>
              <a:rPr lang="en-US" sz="3000" dirty="0" smtClean="0"/>
              <a:t>Six biweekly problem sets, group journal club and final project.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4C46-A4F9-FA45-8B40-AED09F8C18CF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BST281: Genomic Data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Provide the conceptual understanding and technical tools to do high-quality quantitative biology research.</a:t>
            </a:r>
          </a:p>
          <a:p>
            <a:endParaRPr lang="en-US" dirty="0" smtClean="0"/>
          </a:p>
          <a:p>
            <a:r>
              <a:rPr lang="en-US" dirty="0" smtClean="0"/>
              <a:t>Overview of molecular assays, data, and analysis techniques.</a:t>
            </a:r>
          </a:p>
          <a:p>
            <a:pPr lvl="1"/>
            <a:r>
              <a:rPr lang="en-US" dirty="0" smtClean="0"/>
              <a:t>Ways to generate and obtain data, best practices for analysis.</a:t>
            </a:r>
          </a:p>
          <a:p>
            <a:r>
              <a:rPr lang="en-US" dirty="0" smtClean="0"/>
              <a:t>A little bit of statistics, a lot of computational techniques.</a:t>
            </a:r>
          </a:p>
          <a:p>
            <a:pPr lvl="1"/>
            <a:r>
              <a:rPr lang="en-US" dirty="0" smtClean="0"/>
              <a:t>No prior knowledge assumed, although it definitely doesn’t hurt.</a:t>
            </a:r>
          </a:p>
          <a:p>
            <a:pPr lvl="1"/>
            <a:r>
              <a:rPr lang="en-US" dirty="0" smtClean="0"/>
              <a:t>Python as a tool, but it’s just that </a:t>
            </a:r>
            <a:r>
              <a:rPr lang="mr-IN" dirty="0" smtClean="0"/>
              <a:t>–</a:t>
            </a:r>
            <a:r>
              <a:rPr lang="en-US" dirty="0" smtClean="0"/>
              <a:t> a tool, and only one representative.</a:t>
            </a:r>
          </a:p>
          <a:p>
            <a:r>
              <a:rPr lang="en-US" dirty="0" smtClean="0"/>
              <a:t>DNA sequencing, RNA-</a:t>
            </a:r>
            <a:r>
              <a:rPr lang="en-US" dirty="0" err="1" smtClean="0"/>
              <a:t>seq</a:t>
            </a:r>
            <a:r>
              <a:rPr lang="en-US" dirty="0" smtClean="0"/>
              <a:t> and microarrays, proteomics, epigenetics, knockout and synthetic genetics, biological networks, metagenomics, comparative genomics and </a:t>
            </a:r>
            <a:r>
              <a:rPr lang="en-US" dirty="0" err="1" smtClean="0"/>
              <a:t>phylogenetics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pPr lvl="1"/>
            <a:r>
              <a:rPr lang="en-US" dirty="0"/>
              <a:t>Lectures:		</a:t>
            </a:r>
            <a:r>
              <a:rPr lang="en-US" dirty="0" smtClean="0"/>
              <a:t>	MW</a:t>
            </a:r>
            <a:r>
              <a:rPr lang="en-US" dirty="0"/>
              <a:t>	3:30-5:20	</a:t>
            </a:r>
            <a:r>
              <a:rPr lang="en-US" dirty="0" err="1" smtClean="0"/>
              <a:t>Kresge</a:t>
            </a:r>
            <a:r>
              <a:rPr lang="en-US" dirty="0" smtClean="0"/>
              <a:t> LL6</a:t>
            </a:r>
          </a:p>
          <a:p>
            <a:pPr lvl="1"/>
            <a:r>
              <a:rPr lang="en-US" dirty="0"/>
              <a:t>Labs:		</a:t>
            </a:r>
            <a:r>
              <a:rPr lang="en-US" dirty="0" smtClean="0"/>
              <a:t>	</a:t>
            </a:r>
            <a:r>
              <a:rPr lang="en-US" dirty="0" smtClean="0"/>
              <a:t>M	5:30-7:20	FXB G11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Mandatory during problem sets, first ~3/4 of class.</a:t>
            </a:r>
          </a:p>
          <a:p>
            <a:r>
              <a:rPr lang="en-US" dirty="0" smtClean="0"/>
              <a:t>Instructors</a:t>
            </a:r>
          </a:p>
          <a:p>
            <a:pPr lvl="1"/>
            <a:r>
              <a:rPr lang="en-US" dirty="0"/>
              <a:t>Curtis Huttenhower	</a:t>
            </a:r>
            <a:r>
              <a:rPr lang="en-US" dirty="0" smtClean="0">
                <a:hlinkClick r:id="rId2"/>
              </a:rPr>
              <a:t>chuttenh@hsph.harvard.edu</a:t>
            </a:r>
            <a:endParaRPr lang="en-US" dirty="0" smtClean="0"/>
          </a:p>
          <a:p>
            <a:pPr lvl="2"/>
            <a:r>
              <a:rPr lang="en-US" dirty="0" smtClean="0"/>
              <a:t>Office hours:		</a:t>
            </a:r>
            <a:r>
              <a:rPr lang="en-US" dirty="0" smtClean="0"/>
              <a:t>M 10:00-11:00, SPH1 413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Eric </a:t>
            </a:r>
            <a:r>
              <a:rPr lang="en-US" dirty="0" err="1" smtClean="0"/>
              <a:t>Franzosa</a:t>
            </a:r>
            <a:r>
              <a:rPr lang="en-US" dirty="0" smtClean="0"/>
              <a:t>		</a:t>
            </a:r>
            <a:r>
              <a:rPr lang="en-US" dirty="0" smtClean="0">
                <a:hlinkClick r:id="rId3"/>
              </a:rPr>
              <a:t>franzosa@hsph.harvard.edu</a:t>
            </a:r>
            <a:endParaRPr lang="en-US" dirty="0" smtClean="0"/>
          </a:p>
          <a:p>
            <a:pPr lvl="2"/>
            <a:r>
              <a:rPr lang="en-US" dirty="0" smtClean="0"/>
              <a:t>Office hours:		</a:t>
            </a:r>
            <a:r>
              <a:rPr lang="en-US" dirty="0" smtClean="0"/>
              <a:t>M 10:00-11:00, SPH1 412</a:t>
            </a:r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 smtClean="0"/>
              <a:t>TA</a:t>
            </a:r>
          </a:p>
          <a:p>
            <a:pPr lvl="1"/>
            <a:r>
              <a:rPr lang="en-US" dirty="0" err="1" smtClean="0"/>
              <a:t>Xue</a:t>
            </a:r>
            <a:r>
              <a:rPr lang="en-US" dirty="0"/>
              <a:t> Zou			</a:t>
            </a:r>
            <a:r>
              <a:rPr lang="en-US" dirty="0" smtClean="0">
                <a:hlinkClick r:id="rId4"/>
              </a:rPr>
              <a:t>xuz943@mail.harvard.edu</a:t>
            </a:r>
            <a:endParaRPr lang="en-US" dirty="0" smtClean="0"/>
          </a:p>
          <a:p>
            <a:pPr lvl="2"/>
            <a:r>
              <a:rPr lang="en-US" dirty="0" smtClean="0"/>
              <a:t>Office hours:	</a:t>
            </a:r>
            <a:r>
              <a:rPr lang="en-US" smtClean="0"/>
              <a:t>	</a:t>
            </a:r>
            <a:r>
              <a:rPr lang="en-US" smtClean="0"/>
              <a:t>W 12:30-1:30, CLSB 11021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85D9-8F93-8547-AC49-37E338325DFD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http://huttenhower.sph.harvard.edu/bst281</a:t>
            </a:r>
            <a:endParaRPr lang="en-US" dirty="0" smtClean="0"/>
          </a:p>
          <a:p>
            <a:pPr lvl="1"/>
            <a:r>
              <a:rPr lang="en-US" dirty="0" smtClean="0"/>
              <a:t>Redirects to standard Canvas site.</a:t>
            </a:r>
          </a:p>
          <a:p>
            <a:pPr lvl="1"/>
            <a:r>
              <a:rPr lang="en-US" dirty="0" smtClean="0"/>
              <a:t>If you aren’t on Canvas that’s fine </a:t>
            </a:r>
            <a:r>
              <a:rPr lang="mr-IN" dirty="0" smtClean="0"/>
              <a:t>–</a:t>
            </a:r>
            <a:r>
              <a:rPr lang="en-US" dirty="0" smtClean="0"/>
              <a:t> email TA now / ASAP to register.</a:t>
            </a:r>
          </a:p>
          <a:p>
            <a:r>
              <a:rPr lang="en-US" dirty="0" smtClean="0"/>
              <a:t>Contains the entire calendar of topics and activities throughout the course.</a:t>
            </a:r>
          </a:p>
          <a:p>
            <a:endParaRPr lang="en-US" dirty="0" smtClean="0"/>
          </a:p>
          <a:p>
            <a:r>
              <a:rPr lang="en-US" dirty="0" smtClean="0"/>
              <a:t>All assignments and grades will be posted and submitted here.</a:t>
            </a:r>
          </a:p>
          <a:p>
            <a:pPr lvl="1"/>
            <a:r>
              <a:rPr lang="en-US" dirty="0" smtClean="0"/>
              <a:t>All assignments will be submitted as text files including Python and written material.</a:t>
            </a:r>
          </a:p>
          <a:p>
            <a:pPr lvl="1"/>
            <a:r>
              <a:rPr lang="en-US" dirty="0" smtClean="0"/>
              <a:t>Plus group presentations and analysis packages for journal club and final project.</a:t>
            </a:r>
          </a:p>
          <a:p>
            <a:endParaRPr lang="en-US" dirty="0" smtClean="0"/>
          </a:p>
          <a:p>
            <a:r>
              <a:rPr lang="en-US" dirty="0" smtClean="0"/>
              <a:t>Includes course announcements and discussion board.</a:t>
            </a:r>
          </a:p>
          <a:p>
            <a:pPr lvl="1"/>
            <a:r>
              <a:rPr lang="en-US" dirty="0" smtClean="0"/>
              <a:t>Please use the latter to discuss the course and questions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mr-IN" dirty="0" smtClean="0"/>
              <a:t>…</a:t>
            </a:r>
            <a:r>
              <a:rPr lang="en-US" dirty="0" smtClean="0"/>
              <a:t>but be cognizant of the collaboration policy </a:t>
            </a:r>
            <a:r>
              <a:rPr lang="mr-IN" dirty="0" smtClean="0"/>
              <a:t>–</a:t>
            </a:r>
            <a:r>
              <a:rPr lang="en-US" dirty="0" smtClean="0"/>
              <a:t> more on that later.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92F1-FAB0-2B4A-9A3E-F8A8D1EBC1A6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9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main components:</a:t>
            </a:r>
          </a:p>
          <a:p>
            <a:pPr lvl="1"/>
            <a:r>
              <a:rPr lang="en-US" dirty="0" smtClean="0"/>
              <a:t>Quantitative biology and ’omics.</a:t>
            </a:r>
          </a:p>
          <a:p>
            <a:pPr lvl="1"/>
            <a:r>
              <a:rPr lang="en-US" dirty="0" smtClean="0"/>
              <a:t>Computational tools (Python).</a:t>
            </a:r>
          </a:p>
          <a:p>
            <a:pPr lvl="1"/>
            <a:r>
              <a:rPr lang="en-US" dirty="0" smtClean="0"/>
              <a:t>Current research (journal club) midterm, and final project.</a:t>
            </a:r>
          </a:p>
          <a:p>
            <a:r>
              <a:rPr lang="en-US" dirty="0" smtClean="0"/>
              <a:t>Two books:</a:t>
            </a:r>
          </a:p>
          <a:p>
            <a:pPr lvl="1"/>
            <a:r>
              <a:rPr lang="en-US" dirty="0" smtClean="0">
                <a:hlinkClick r:id="rId2"/>
              </a:rPr>
              <a:t>Practical Computing for Biologists, Haddock and Dunn</a:t>
            </a:r>
            <a:r>
              <a:rPr lang="en-US" dirty="0" smtClean="0"/>
              <a:t>: mostly for the first 1/3.</a:t>
            </a:r>
          </a:p>
          <a:p>
            <a:pPr lvl="1"/>
            <a:r>
              <a:rPr lang="en-US" dirty="0" smtClean="0">
                <a:hlinkClick r:id="rId3"/>
              </a:rPr>
              <a:t>Bioinformatics and Functional Genomics, Pevsner</a:t>
            </a:r>
            <a:r>
              <a:rPr lang="en-US" dirty="0" smtClean="0"/>
              <a:t>: mostly for the second 1/3.</a:t>
            </a:r>
          </a:p>
          <a:p>
            <a:r>
              <a:rPr lang="en-US" u="sng" dirty="0" smtClean="0"/>
              <a:t>Six biweekly problem sets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Assigned every other Monday.</a:t>
            </a:r>
          </a:p>
          <a:p>
            <a:pPr lvl="1"/>
            <a:r>
              <a:rPr lang="en-US" u="sng" dirty="0" smtClean="0"/>
              <a:t>Due by end-of-day (midnight) next week’s Friday</a:t>
            </a:r>
            <a:r>
              <a:rPr lang="en-US" dirty="0" smtClean="0"/>
              <a:t> (~two weeks).</a:t>
            </a:r>
          </a:p>
          <a:p>
            <a:r>
              <a:rPr lang="en-US" dirty="0" smtClean="0"/>
              <a:t>Most material provided in slides (one per class segment).</a:t>
            </a:r>
          </a:p>
          <a:p>
            <a:pPr lvl="1"/>
            <a:r>
              <a:rPr lang="en-US" dirty="0" smtClean="0"/>
              <a:t>Plus a one-page summary of each class: takeaways, textbook readings, literature.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D8E0-CC18-BE4C-B3C8-26D77AE44919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3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14" y="1008086"/>
            <a:ext cx="5715000" cy="5247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087" y="1008086"/>
            <a:ext cx="5715000" cy="5241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78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two-hour sessions each week, plus lab</a:t>
            </a:r>
          </a:p>
          <a:p>
            <a:pPr lvl="1"/>
            <a:r>
              <a:rPr lang="en-US" dirty="0" smtClean="0"/>
              <a:t>Each session comprises at least two segments, with a ~5-10min break in between</a:t>
            </a:r>
          </a:p>
          <a:p>
            <a:pPr lvl="1"/>
            <a:r>
              <a:rPr lang="en-US" dirty="0" smtClean="0"/>
              <a:t>Breaks are intended to be halfway ~4:20 </a:t>
            </a:r>
            <a:r>
              <a:rPr lang="mr-IN" dirty="0" smtClean="0"/>
              <a:t>–</a:t>
            </a:r>
            <a:r>
              <a:rPr lang="en-US" dirty="0" smtClean="0"/>
              <a:t> if I miss them, </a:t>
            </a:r>
            <a:r>
              <a:rPr lang="en-US" u="sng" dirty="0" smtClean="0"/>
              <a:t>please remind me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Lectures are meant to be interactive </a:t>
            </a:r>
            <a:r>
              <a:rPr lang="mr-IN" dirty="0" smtClean="0"/>
              <a:t>–</a:t>
            </a:r>
            <a:r>
              <a:rPr lang="en-US" dirty="0" smtClean="0"/>
              <a:t> a conversation, not a speech!</a:t>
            </a:r>
          </a:p>
          <a:p>
            <a:pPr lvl="1"/>
            <a:r>
              <a:rPr lang="en-US" dirty="0" smtClean="0"/>
              <a:t>Please interrupt, ask questions, and feel free to direct discussion topics.</a:t>
            </a:r>
          </a:p>
          <a:p>
            <a:pPr lvl="1"/>
            <a:r>
              <a:rPr lang="en-US" dirty="0" smtClean="0"/>
              <a:t>Particularly when they touch on your own areas of research.</a:t>
            </a:r>
          </a:p>
          <a:p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u="sng" dirty="0" smtClean="0"/>
              <a:t>bring your laptops</a:t>
            </a:r>
            <a:r>
              <a:rPr lang="en-US" dirty="0" smtClean="0"/>
              <a:t> to class if at all possible.</a:t>
            </a:r>
          </a:p>
          <a:p>
            <a:pPr lvl="1"/>
            <a:r>
              <a:rPr lang="en-US" dirty="0" smtClean="0"/>
              <a:t>If not, let one of us know after class.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08BB-7525-F948-8DFC-52B118F7A604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1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while problem sets are outstanding.</a:t>
            </a:r>
          </a:p>
          <a:p>
            <a:pPr lvl="1"/>
            <a:r>
              <a:rPr lang="en-US" dirty="0" smtClean="0"/>
              <a:t>Optional but time and space still available during midterm / final projects.</a:t>
            </a:r>
          </a:p>
          <a:p>
            <a:endParaRPr lang="en-US" dirty="0" smtClean="0"/>
          </a:p>
          <a:p>
            <a:r>
              <a:rPr lang="en-US" dirty="0" smtClean="0"/>
              <a:t>Assignments will be </a:t>
            </a:r>
            <a:r>
              <a:rPr lang="en-US" u="sng" dirty="0" smtClean="0"/>
              <a:t>returned ~one week after submission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Each lab includes, in priority order:</a:t>
            </a:r>
          </a:p>
          <a:p>
            <a:pPr lvl="1"/>
            <a:r>
              <a:rPr lang="en-US" dirty="0" smtClean="0"/>
              <a:t>If an assignment just came back, review and discussion.</a:t>
            </a:r>
          </a:p>
          <a:p>
            <a:pPr lvl="1"/>
            <a:r>
              <a:rPr lang="en-US" dirty="0" smtClean="0"/>
              <a:t>Examples and discussion related to the currently outstanding problem set.</a:t>
            </a:r>
          </a:p>
          <a:p>
            <a:pPr lvl="2"/>
            <a:r>
              <a:rPr lang="en-US" dirty="0" smtClean="0"/>
              <a:t>Particularly for the technical details of programming.</a:t>
            </a:r>
          </a:p>
          <a:p>
            <a:pPr lvl="1"/>
            <a:r>
              <a:rPr lang="en-US" dirty="0" smtClean="0"/>
              <a:t>Continuation of in-class analysis activities.</a:t>
            </a:r>
          </a:p>
          <a:p>
            <a:pPr lvl="1"/>
            <a:r>
              <a:rPr lang="en-US" dirty="0" smtClean="0"/>
              <a:t>Additional lecture material or demonstrations from class topics.</a:t>
            </a:r>
          </a:p>
          <a:p>
            <a:pPr lvl="1"/>
            <a:r>
              <a:rPr lang="en-US" dirty="0" smtClean="0"/>
              <a:t>Free time for individual or small group work on assignments / projects.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20D-1D6D-6047-8958-49D15EE7DE86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Journal clubs and final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Midterm journal clubs and final projects are both group activities.</a:t>
            </a:r>
          </a:p>
          <a:p>
            <a:pPr lvl="1"/>
            <a:r>
              <a:rPr lang="en-US" sz="2000" dirty="0" smtClean="0"/>
              <a:t>2-5 people per group, 3-4 recommended.</a:t>
            </a:r>
          </a:p>
          <a:p>
            <a:pPr lvl="1"/>
            <a:r>
              <a:rPr lang="en-US" sz="2000" dirty="0" smtClean="0"/>
              <a:t>Do not have to be the same groups.</a:t>
            </a:r>
          </a:p>
          <a:p>
            <a:endParaRPr lang="en-US" sz="1000" dirty="0" smtClean="0"/>
          </a:p>
          <a:p>
            <a:r>
              <a:rPr lang="en-US" sz="2400" dirty="0" smtClean="0"/>
              <a:t>Journal clubs:</a:t>
            </a:r>
          </a:p>
          <a:p>
            <a:pPr lvl="1"/>
            <a:r>
              <a:rPr lang="en-US" sz="2000" dirty="0" smtClean="0"/>
              <a:t>Select a high-impact and/or recent publication that’s heavy on quantitative biology.</a:t>
            </a:r>
          </a:p>
          <a:p>
            <a:pPr lvl="1"/>
            <a:r>
              <a:rPr lang="en-US" sz="2000" dirty="0" smtClean="0"/>
              <a:t>Propose and get signoff from us.</a:t>
            </a:r>
          </a:p>
          <a:p>
            <a:pPr lvl="1"/>
            <a:r>
              <a:rPr lang="en-US" sz="2000" u="sng" dirty="0" smtClean="0"/>
              <a:t>Present</a:t>
            </a:r>
            <a:r>
              <a:rPr lang="en-US" sz="2000" dirty="0" smtClean="0"/>
              <a:t> and submit, as a group, a ~30min summary and discussion, plus questions.</a:t>
            </a:r>
          </a:p>
          <a:p>
            <a:endParaRPr lang="en-US" sz="1000" dirty="0" smtClean="0"/>
          </a:p>
          <a:p>
            <a:r>
              <a:rPr lang="en-US" sz="2400" dirty="0" smtClean="0"/>
              <a:t>Final projects:</a:t>
            </a:r>
          </a:p>
          <a:p>
            <a:pPr lvl="1"/>
            <a:r>
              <a:rPr lang="en-US" sz="2000" dirty="0" smtClean="0"/>
              <a:t>Generate a ~1-2 paragraph proposal for an appropriately-scoped ‘omics analysis.</a:t>
            </a:r>
          </a:p>
          <a:p>
            <a:pPr lvl="2"/>
            <a:r>
              <a:rPr lang="en-US" sz="1800" dirty="0" smtClean="0"/>
              <a:t>Using your own research data is fair game.</a:t>
            </a:r>
          </a:p>
          <a:p>
            <a:pPr lvl="1"/>
            <a:r>
              <a:rPr lang="en-US" sz="2000" dirty="0" smtClean="0"/>
              <a:t>Iterate, get signoff, and carry out the analysis.</a:t>
            </a:r>
          </a:p>
          <a:p>
            <a:pPr lvl="1"/>
            <a:r>
              <a:rPr lang="en-US" sz="2000" dirty="0" smtClean="0"/>
              <a:t>Present ~45min overview and discussion, plus questions.</a:t>
            </a:r>
          </a:p>
          <a:p>
            <a:pPr lvl="1"/>
            <a:r>
              <a:rPr lang="en-US" sz="2000" dirty="0" smtClean="0"/>
              <a:t>Submit </a:t>
            </a:r>
            <a:r>
              <a:rPr lang="en-US" sz="2000" u="sng" dirty="0" smtClean="0"/>
              <a:t>presentation, data and code package</a:t>
            </a:r>
            <a:r>
              <a:rPr lang="en-US" sz="2000" dirty="0" smtClean="0"/>
              <a:t>, and</a:t>
            </a:r>
            <a:r>
              <a:rPr lang="mr-IN" sz="2000" dirty="0" smtClean="0"/>
              <a:t>…</a:t>
            </a:r>
            <a:endParaRPr lang="en-US" sz="2000" dirty="0" smtClean="0"/>
          </a:p>
          <a:p>
            <a:pPr lvl="2"/>
            <a:r>
              <a:rPr lang="mr-IN" sz="1800" dirty="0" smtClean="0"/>
              <a:t>…</a:t>
            </a:r>
            <a:r>
              <a:rPr lang="en-US" sz="1800" u="sng" dirty="0" smtClean="0"/>
              <a:t>individual extended abstract </a:t>
            </a:r>
            <a:r>
              <a:rPr lang="en-US" sz="1800" u="sng" dirty="0" err="1" smtClean="0"/>
              <a:t>writeups</a:t>
            </a:r>
            <a:r>
              <a:rPr lang="en-US" sz="1800" dirty="0" smtClean="0"/>
              <a:t>: 2-4 pages, including 1-2 figures, plus references.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8606-E1B3-6740-981C-B868CC5CC868}" type="datetime1">
              <a:rPr lang="en-US" smtClean="0"/>
              <a:t>1/26/17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396</TotalTime>
  <Words>963</Words>
  <Application>Microsoft Macintosh PowerPoint</Application>
  <PresentationFormat>Widescreen</PresentationFormat>
  <Paragraphs>143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LucidaGrande</vt:lpstr>
      <vt:lpstr>Mangal</vt:lpstr>
      <vt:lpstr>Wingdings</vt:lpstr>
      <vt:lpstr>template</vt:lpstr>
      <vt:lpstr>BST281: Genomic Data Manipulation</vt:lpstr>
      <vt:lpstr>BST281: Genomic Data Manipulation</vt:lpstr>
      <vt:lpstr>Course overview</vt:lpstr>
      <vt:lpstr>Course web site</vt:lpstr>
      <vt:lpstr>Course structure</vt:lpstr>
      <vt:lpstr>Course structure</vt:lpstr>
      <vt:lpstr>Class structure</vt:lpstr>
      <vt:lpstr>Lab structure</vt:lpstr>
      <vt:lpstr>Journal clubs and final projects</vt:lpstr>
      <vt:lpstr>Assignment and collaboration policies</vt:lpstr>
      <vt:lpstr>Summary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Curtis Huttenhower</cp:lastModifiedBy>
  <cp:revision>117</cp:revision>
  <dcterms:created xsi:type="dcterms:W3CDTF">2017-01-05T15:59:06Z</dcterms:created>
  <dcterms:modified xsi:type="dcterms:W3CDTF">2017-01-26T17:55:03Z</dcterms:modified>
</cp:coreProperties>
</file>