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62"/>
  </p:notesMasterIdLst>
  <p:sldIdLst>
    <p:sldId id="256" r:id="rId6"/>
    <p:sldId id="267" r:id="rId7"/>
    <p:sldId id="314" r:id="rId8"/>
    <p:sldId id="268" r:id="rId9"/>
    <p:sldId id="269" r:id="rId10"/>
    <p:sldId id="271" r:id="rId11"/>
    <p:sldId id="272" r:id="rId12"/>
    <p:sldId id="275" r:id="rId13"/>
    <p:sldId id="277" r:id="rId14"/>
    <p:sldId id="278" r:id="rId15"/>
    <p:sldId id="315" r:id="rId16"/>
    <p:sldId id="280" r:id="rId17"/>
    <p:sldId id="281" r:id="rId18"/>
    <p:sldId id="330" r:id="rId19"/>
    <p:sldId id="316" r:id="rId20"/>
    <p:sldId id="279" r:id="rId21"/>
    <p:sldId id="282" r:id="rId22"/>
    <p:sldId id="283" r:id="rId23"/>
    <p:sldId id="284" r:id="rId24"/>
    <p:sldId id="285" r:id="rId25"/>
    <p:sldId id="317" r:id="rId26"/>
    <p:sldId id="286" r:id="rId27"/>
    <p:sldId id="288" r:id="rId28"/>
    <p:sldId id="289" r:id="rId29"/>
    <p:sldId id="290" r:id="rId30"/>
    <p:sldId id="291" r:id="rId31"/>
    <p:sldId id="292" r:id="rId32"/>
    <p:sldId id="294" r:id="rId33"/>
    <p:sldId id="293" r:id="rId34"/>
    <p:sldId id="298" r:id="rId35"/>
    <p:sldId id="326" r:id="rId36"/>
    <p:sldId id="327" r:id="rId37"/>
    <p:sldId id="318" r:id="rId38"/>
    <p:sldId id="295" r:id="rId39"/>
    <p:sldId id="296" r:id="rId40"/>
    <p:sldId id="297" r:id="rId41"/>
    <p:sldId id="299" r:id="rId42"/>
    <p:sldId id="311" r:id="rId43"/>
    <p:sldId id="308" r:id="rId44"/>
    <p:sldId id="312" r:id="rId45"/>
    <p:sldId id="304" r:id="rId46"/>
    <p:sldId id="313" r:id="rId47"/>
    <p:sldId id="309" r:id="rId48"/>
    <p:sldId id="324" r:id="rId49"/>
    <p:sldId id="319" r:id="rId50"/>
    <p:sldId id="320" r:id="rId51"/>
    <p:sldId id="321" r:id="rId52"/>
    <p:sldId id="322" r:id="rId53"/>
    <p:sldId id="323" r:id="rId54"/>
    <p:sldId id="325" r:id="rId55"/>
    <p:sldId id="266" r:id="rId56"/>
    <p:sldId id="336" r:id="rId57"/>
    <p:sldId id="332" r:id="rId58"/>
    <p:sldId id="333" r:id="rId59"/>
    <p:sldId id="335" r:id="rId60"/>
    <p:sldId id="32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33"/>
  </p:normalViewPr>
  <p:slideViewPr>
    <p:cSldViewPr snapToObjects="1">
      <p:cViewPr varScale="1">
        <p:scale>
          <a:sx n="118" d="100"/>
          <a:sy n="118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884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393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677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186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468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780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832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835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991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550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491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0728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732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232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589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09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889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1247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38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4628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7248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9771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589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4640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007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410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133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1596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292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41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7350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185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158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073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46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0071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4108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1338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159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2923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412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7350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185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158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073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Sequences:</a:t>
            </a:r>
            <a:br>
              <a:rPr lang="en-US" dirty="0" smtClean="0"/>
            </a:br>
            <a:r>
              <a:rPr lang="en-US" dirty="0" smtClean="0"/>
              <a:t>Concepts &amp;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Preview of future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Sequencing details (M04)</a:t>
            </a:r>
          </a:p>
          <a:p>
            <a:r>
              <a:rPr lang="en-US" sz="3200" dirty="0" smtClean="0"/>
              <a:t>Genome assembly and annotation (W05)</a:t>
            </a:r>
          </a:p>
          <a:p>
            <a:r>
              <a:rPr lang="en-US" sz="3200" dirty="0"/>
              <a:t>RNA expression and </a:t>
            </a:r>
            <a:r>
              <a:rPr lang="en-US" sz="3200" dirty="0" err="1" smtClean="0"/>
              <a:t>transcriptomics</a:t>
            </a:r>
            <a:r>
              <a:rPr lang="en-US" sz="3200" dirty="0" smtClean="0"/>
              <a:t> (M10)</a:t>
            </a:r>
          </a:p>
          <a:p>
            <a:r>
              <a:rPr lang="en-US" sz="3200" dirty="0" smtClean="0"/>
              <a:t>Protein structure and proteomics (W12)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5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</a:rPr>
              <a:t>FASTA files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9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FASTA files represent sequence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5406829"/>
          </a:xfrm>
        </p:spPr>
        <p:txBody>
          <a:bodyPr/>
          <a:lstStyle/>
          <a:p>
            <a:r>
              <a:rPr lang="en-US" sz="3200" dirty="0" smtClean="0"/>
              <a:t>Invented for use with the FASTA software in 1985</a:t>
            </a:r>
          </a:p>
          <a:p>
            <a:r>
              <a:rPr lang="en-US" sz="3200" dirty="0" smtClean="0"/>
              <a:t>FASTA software is antiquated, but the data format remains</a:t>
            </a:r>
          </a:p>
          <a:p>
            <a:r>
              <a:rPr lang="en-US" sz="3200" dirty="0" smtClean="0"/>
              <a:t>Should be pronounced “fast-A”, but “fast-ah” more common</a:t>
            </a:r>
          </a:p>
          <a:p>
            <a:r>
              <a:rPr lang="en-US" sz="3200" dirty="0" smtClean="0"/>
              <a:t>One-line headers (sequence descriptions) start with “&gt;”</a:t>
            </a:r>
          </a:p>
          <a:p>
            <a:r>
              <a:rPr lang="en-US" sz="3200" dirty="0" smtClean="0"/>
              <a:t>Sequence information follows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0271" y="4228452"/>
            <a:ext cx="2131459" cy="1792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&gt;Header1</a:t>
            </a:r>
          </a:p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...sequence1...</a:t>
            </a:r>
          </a:p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&gt;Header2</a:t>
            </a:r>
          </a:p>
          <a:p>
            <a:r>
              <a:rPr lang="en-US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sequence2...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&gt;Header3</a:t>
            </a:r>
          </a:p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...sequence3...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86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FASTA files represent sequence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1137213"/>
          </a:xfrm>
        </p:spPr>
        <p:txBody>
          <a:bodyPr/>
          <a:lstStyle/>
          <a:p>
            <a:r>
              <a:rPr lang="en-US" sz="3200" dirty="0" smtClean="0"/>
              <a:t>Sequence portion is whitespace insensitive</a:t>
            </a:r>
          </a:p>
          <a:p>
            <a:r>
              <a:rPr lang="en-US" sz="3200" dirty="0" smtClean="0"/>
              <a:t>Often lines of 70-80 characters, sometimes in blocks of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2739" y="2327421"/>
            <a:ext cx="7086522" cy="1792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&gt;HEADER1</a:t>
            </a:r>
            <a:endParaRPr lang="en-US" sz="14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AGCATTCGATAGCATTCGATAGCATTCGATAGCATTCGATAGCATTCGATAGCATTCGATAGCATTCGAT</a:t>
            </a:r>
          </a:p>
          <a:p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AGCATTCGATAGCATTCGATAGCATTCGATAGCATTCGATAGCATTCGATAGCATTCGATAGCATTCGAT</a:t>
            </a:r>
          </a:p>
          <a:p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AGCATTCGATAGCATTCGATAGCATTCGATAGCATTCGA</a:t>
            </a:r>
          </a:p>
          <a:p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&gt;HEADER2</a:t>
            </a:r>
            <a:endParaRPr lang="en-US" sz="14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AGCATTCGATAGCATTCGATAGCATTCGATAGCATTCGATAGCATTCGATAGCATTCGATAGCATTCGAT</a:t>
            </a:r>
          </a:p>
          <a:p>
            <a:r>
              <a:rPr lang="en-US" sz="14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AGCATTCGATAGCATTCGATAGCATTCGATAGCATTCGATAGCATTCGATAGCATTCGATAGCATTCGAT</a:t>
            </a:r>
          </a:p>
          <a:p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AGCATTCGATAGCATTCG</a:t>
            </a:r>
            <a:endParaRPr lang="en-US" sz="14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6270" y="4212006"/>
            <a:ext cx="11714922" cy="113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Headers often contain multiple piped (“|”) fields</a:t>
            </a:r>
          </a:p>
          <a:p>
            <a:endParaRPr lang="en-US" sz="3200" dirty="0"/>
          </a:p>
          <a:p>
            <a:endParaRPr lang="en-US" sz="3200" dirty="0" smtClean="0"/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First field suggests database-of-origin; here, </a:t>
            </a:r>
            <a:r>
              <a:rPr lang="en-US" sz="3200" dirty="0" err="1" smtClean="0">
                <a:solidFill>
                  <a:prstClr val="black"/>
                </a:solidFill>
              </a:rPr>
              <a:t>sp</a:t>
            </a:r>
            <a:r>
              <a:rPr lang="en-US" sz="3200" dirty="0" smtClean="0">
                <a:solidFill>
                  <a:prstClr val="black"/>
                </a:solidFill>
              </a:rPr>
              <a:t>=</a:t>
            </a:r>
            <a:r>
              <a:rPr lang="en-US" sz="3200" dirty="0" err="1" smtClean="0">
                <a:solidFill>
                  <a:prstClr val="black"/>
                </a:solidFill>
              </a:rPr>
              <a:t>swissprot</a:t>
            </a:r>
            <a:endParaRPr lang="en-US" sz="32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46672" y="4800585"/>
            <a:ext cx="8698657" cy="1019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&gt;sp|P04637|P53_HUMAN Cellular tumor antigen p53 OS=Homo sapiens GN=TP53 PE=1 SV=4</a:t>
            </a:r>
          </a:p>
          <a:p>
            <a:r>
              <a:rPr lang="en-US" sz="14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en-US" sz="14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&gt;sp|P49615|CDK5_MOUSE Cyclin-dependent-like kinase 5 OS=Mus </a:t>
            </a:r>
            <a:r>
              <a:rPr lang="en-US" sz="14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musculus</a:t>
            </a:r>
            <a:r>
              <a:rPr lang="en-US" sz="14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GN=Cdk5 PE=1 SV=1</a:t>
            </a:r>
          </a:p>
          <a:p>
            <a:r>
              <a:rPr lang="en-US" sz="14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3806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FASTA file extensions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1137213"/>
          </a:xfrm>
        </p:spPr>
        <p:txBody>
          <a:bodyPr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fasta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fas</a:t>
            </a:r>
            <a:endParaRPr lang="en-US" sz="3200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Generic extensions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fnt</a:t>
            </a:r>
            <a:endParaRPr lang="en-US" sz="3200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Generic nucleotide sequence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ffn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Protein-coding DNA sequence (e.g. ORFs)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RNA-coding sequences</a:t>
            </a:r>
          </a:p>
          <a:p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faa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Generic protein sequence</a:t>
            </a:r>
          </a:p>
        </p:txBody>
      </p:sp>
    </p:spTree>
    <p:extLst>
      <p:ext uri="{BB962C8B-B14F-4D97-AF65-F5344CB8AC3E}">
        <p14:creationId xmlns:p14="http://schemas.microsoft.com/office/powerpoint/2010/main" val="2729115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</a:rPr>
              <a:t>Sequence homology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04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sequence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Comparing biological sequences to quantify their similarity is one of the most fundamental concepts in biological data analysis</a:t>
            </a:r>
          </a:p>
          <a:p>
            <a:r>
              <a:rPr lang="en-US" sz="3200" dirty="0" smtClean="0"/>
              <a:t>Sequence similarity implies common evolutionary history</a:t>
            </a:r>
          </a:p>
          <a:p>
            <a:pPr lvl="1"/>
            <a:r>
              <a:rPr lang="en-US" dirty="0" smtClean="0"/>
              <a:t>Comparative genomics, </a:t>
            </a:r>
            <a:r>
              <a:rPr lang="en-US" dirty="0" err="1" smtClean="0"/>
              <a:t>phylogenetics</a:t>
            </a:r>
            <a:r>
              <a:rPr lang="en-US" dirty="0" smtClean="0"/>
              <a:t> (M10)</a:t>
            </a:r>
          </a:p>
          <a:p>
            <a:r>
              <a:rPr lang="en-US" sz="3200" dirty="0" smtClean="0"/>
              <a:t>Sequence similarity implies related molecular function</a:t>
            </a:r>
          </a:p>
          <a:p>
            <a:pPr lvl="1"/>
            <a:r>
              <a:rPr lang="en-US" dirty="0" smtClean="0"/>
              <a:t>Annotation transfer, functional profiling (W05, M07)</a:t>
            </a:r>
          </a:p>
          <a:p>
            <a:r>
              <a:rPr lang="en-US" sz="3200" dirty="0" smtClean="0"/>
              <a:t>Sequence similarity implies point of origin</a:t>
            </a:r>
          </a:p>
          <a:p>
            <a:pPr lvl="1"/>
            <a:r>
              <a:rPr lang="en-US" dirty="0" smtClean="0"/>
              <a:t>Sequence mapping (ubiquitous)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3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sequence similarity </a:t>
            </a:r>
            <a:r>
              <a:rPr lang="en-US" dirty="0" smtClean="0"/>
              <a:t>arise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82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Convergent </a:t>
            </a:r>
            <a:r>
              <a:rPr lang="en-US" sz="2400" u="sng" dirty="0" smtClean="0"/>
              <a:t>evolution / sequence “analogy”</a:t>
            </a:r>
            <a:endParaRPr lang="en-US" sz="2400" u="sng" dirty="0" smtClean="0"/>
          </a:p>
          <a:p>
            <a:pPr algn="ctr"/>
            <a:r>
              <a:rPr lang="en-US" sz="2000" dirty="0" smtClean="0"/>
              <a:t>Mostly applies to short sequences (motifs)</a:t>
            </a:r>
            <a:endParaRPr lang="en-US" sz="20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329" y="3573143"/>
            <a:ext cx="3667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883977" y="1902540"/>
            <a:ext cx="4812795" cy="1712168"/>
            <a:chOff x="419100" y="1950195"/>
            <a:chExt cx="8229600" cy="1712168"/>
          </a:xfrm>
        </p:grpSpPr>
        <p:cxnSp>
          <p:nvCxnSpPr>
            <p:cNvPr id="7" name="Straight Connector 6"/>
            <p:cNvCxnSpPr>
              <a:stCxn id="13" idx="2"/>
            </p:cNvCxnSpPr>
            <p:nvPr/>
          </p:nvCxnSpPr>
          <p:spPr>
            <a:xfrm rot="16200000" flipH="1">
              <a:off x="1924050" y="900113"/>
              <a:ext cx="1447800" cy="4076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2"/>
            </p:cNvCxnSpPr>
            <p:nvPr/>
          </p:nvCxnSpPr>
          <p:spPr>
            <a:xfrm rot="16200000" flipH="1">
              <a:off x="2724150" y="1700213"/>
              <a:ext cx="1447800" cy="2476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2"/>
            </p:cNvCxnSpPr>
            <p:nvPr/>
          </p:nvCxnSpPr>
          <p:spPr>
            <a:xfrm rot="16200000" flipH="1">
              <a:off x="3257550" y="2233613"/>
              <a:ext cx="1447800" cy="1409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2"/>
            </p:cNvCxnSpPr>
            <p:nvPr/>
          </p:nvCxnSpPr>
          <p:spPr>
            <a:xfrm rot="5400000">
              <a:off x="4362450" y="2538413"/>
              <a:ext cx="1447800" cy="8001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2"/>
            </p:cNvCxnSpPr>
            <p:nvPr/>
          </p:nvCxnSpPr>
          <p:spPr>
            <a:xfrm rot="5400000">
              <a:off x="5391150" y="1509713"/>
              <a:ext cx="1447800" cy="2857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9100" y="1985963"/>
              <a:ext cx="8229600" cy="228600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lumMod val="75000"/>
                    <a:lumOff val="2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1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8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83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05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23900" y="1985963"/>
              <a:ext cx="10668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666751" y="1958132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324100" y="1985963"/>
              <a:ext cx="838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90900" y="1985963"/>
              <a:ext cx="1600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600700" y="1985963"/>
              <a:ext cx="1143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658100" y="1985963"/>
              <a:ext cx="762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22479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3147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5524501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7581901" y="195972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04561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u="sng" dirty="0" smtClean="0">
                <a:solidFill>
                  <a:prstClr val="black"/>
                </a:solidFill>
              </a:rPr>
              <a:t>Divergent evolution </a:t>
            </a:r>
            <a:r>
              <a:rPr lang="en-US" sz="2400" u="sng" dirty="0">
                <a:solidFill>
                  <a:prstClr val="black"/>
                </a:solidFill>
              </a:rPr>
              <a:t>/ sequence </a:t>
            </a:r>
            <a:r>
              <a:rPr lang="en-US" sz="2400" u="sng" dirty="0" smtClean="0">
                <a:solidFill>
                  <a:prstClr val="black"/>
                </a:solidFill>
              </a:rPr>
              <a:t>homology</a:t>
            </a:r>
            <a:endParaRPr lang="en-US" sz="2400" u="sng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Most common cause of sequence similarity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9" y="1647847"/>
            <a:ext cx="4342971" cy="27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84" y="4505651"/>
            <a:ext cx="4343400" cy="20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75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sequence differences arise: DNA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9" y="1651872"/>
            <a:ext cx="4493346" cy="38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29" y="1297541"/>
            <a:ext cx="6977964" cy="45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sequence differences arise: </a:t>
            </a:r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69" y="1124720"/>
            <a:ext cx="7523548" cy="49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" y="1412755"/>
            <a:ext cx="3762181" cy="32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514" y="4753961"/>
            <a:ext cx="3225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Degeneracy in the genetic code causes protein sequence similarity to “decay” more slowly than DNA sequence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13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Biopolymers and the central dogma</a:t>
            </a:r>
          </a:p>
          <a:p>
            <a:r>
              <a:rPr lang="en-US" sz="3200" dirty="0"/>
              <a:t>Sequences as data &amp; the FASTA file format</a:t>
            </a:r>
          </a:p>
          <a:p>
            <a:r>
              <a:rPr lang="en-US" sz="3200" dirty="0" smtClean="0"/>
              <a:t>Sequence homology</a:t>
            </a:r>
            <a:endParaRPr lang="en-US" sz="3200" dirty="0"/>
          </a:p>
          <a:p>
            <a:r>
              <a:rPr lang="en-US" sz="3200" dirty="0"/>
              <a:t>Sequence alignment</a:t>
            </a:r>
          </a:p>
          <a:p>
            <a:r>
              <a:rPr lang="en-US" sz="3200" dirty="0"/>
              <a:t>BLAST as a homology search method</a:t>
            </a:r>
          </a:p>
          <a:p>
            <a:r>
              <a:rPr lang="en-US" sz="3200" dirty="0"/>
              <a:t>Dissecting a BLAST result</a:t>
            </a:r>
          </a:p>
          <a:p>
            <a:r>
              <a:rPr lang="en-US" sz="3200" dirty="0"/>
              <a:t>Sequence databases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7" y="1121400"/>
            <a:ext cx="4572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323" y="1082040"/>
            <a:ext cx="6491138" cy="5406829"/>
          </a:xfrm>
        </p:spPr>
        <p:txBody>
          <a:bodyPr/>
          <a:lstStyle/>
          <a:p>
            <a:r>
              <a:rPr lang="en-US" dirty="0" smtClean="0"/>
              <a:t>Dot plots compare a first sequence (cols) to a second sequence (rows)</a:t>
            </a:r>
          </a:p>
          <a:p>
            <a:r>
              <a:rPr lang="en-US" dirty="0" smtClean="0"/>
              <a:t>A dot indicates an identical position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Diagonals</a:t>
            </a:r>
            <a:r>
              <a:rPr lang="en-US" dirty="0" smtClean="0"/>
              <a:t> indicate runs of identical positions </a:t>
            </a:r>
            <a:r>
              <a:rPr lang="en-US" dirty="0" smtClean="0"/>
              <a:t>(support for homology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“</a:t>
            </a:r>
            <a:r>
              <a:rPr lang="en-US" dirty="0" smtClean="0">
                <a:solidFill>
                  <a:schemeClr val="accent6"/>
                </a:solidFill>
              </a:rPr>
              <a:t>jump</a:t>
            </a:r>
            <a:r>
              <a:rPr lang="en-US" dirty="0" smtClean="0"/>
              <a:t>” indicates an insertion in one sequence OR deletion from the other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1370" y="1700790"/>
            <a:ext cx="2707529" cy="276513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18899" y="4753961"/>
            <a:ext cx="1209747" cy="126735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446078" y="4235498"/>
            <a:ext cx="345642" cy="8064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217945" y="4581140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MQIFVKTLT-GKAIT</a:t>
            </a:r>
          </a:p>
          <a:p>
            <a:pPr algn="ctr"/>
            <a:r>
              <a:rPr lang="en-US" sz="2800" dirty="0"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MQIFAKTLSGGKVIT</a:t>
            </a:r>
          </a:p>
        </p:txBody>
      </p:sp>
    </p:spTree>
    <p:extLst>
      <p:ext uri="{BB962C8B-B14F-4D97-AF65-F5344CB8AC3E}">
        <p14:creationId xmlns:p14="http://schemas.microsoft.com/office/powerpoint/2010/main" val="3749566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</a:rPr>
              <a:t>Sequence alignment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44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Dot plots are a good tool for visualizing sequence homology, but they are impractical for actually building alignments</a:t>
            </a:r>
          </a:p>
          <a:p>
            <a:r>
              <a:rPr lang="en-US" sz="3200" dirty="0" smtClean="0"/>
              <a:t>The number of possible alignments for two sequences grows very rapidly (250M options for two sequences of length 12):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713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     +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3051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+++++ +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</a:t>
            </a:r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3382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+++++     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290752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93778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01026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72226" y="1109069"/>
            <a:ext cx="29718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Consider two DNA sequences:</a:t>
            </a:r>
          </a:p>
          <a:p>
            <a:pPr lvl="0" algn="ctr"/>
            <a:endParaRPr lang="en-US" sz="1200" dirty="0">
              <a:cs typeface="Courier New" pitchFamily="49" charset="0"/>
            </a:endParaRPr>
          </a:p>
          <a:p>
            <a:pPr lvl="0" algn="ctr"/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GATTACA </a:t>
            </a:r>
            <a:r>
              <a:rPr 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GATAGA 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226" y="2709269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An alignment is a path in this grid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22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75059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↑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79154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</a:t>
                      </a:r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72226" y="1109069"/>
            <a:ext cx="29718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Consider two DNA sequences:</a:t>
            </a:r>
          </a:p>
          <a:p>
            <a:pPr lvl="0" algn="ctr"/>
            <a:endParaRPr lang="en-US" sz="1200" dirty="0">
              <a:cs typeface="Courier New" pitchFamily="49" charset="0"/>
            </a:endParaRPr>
          </a:p>
          <a:p>
            <a:pPr lvl="0" algn="ctr"/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GATTACA </a:t>
            </a:r>
            <a:r>
              <a:rPr 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GATAGA 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226" y="2709269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An alignment is a path in this grid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2226" y="3717035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Another alignment path that is not as good (qualitatively)</a:t>
            </a:r>
            <a:endParaRPr lang="en-US" sz="2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9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85434"/>
              </p:ext>
            </p:extLst>
          </p:nvPr>
        </p:nvGraphicFramePr>
        <p:xfrm>
          <a:off x="5862424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13485"/>
              </p:ext>
            </p:extLst>
          </p:nvPr>
        </p:nvGraphicFramePr>
        <p:xfrm>
          <a:off x="5862424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scoring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 rot="2484942">
            <a:off x="6644726" y="1414948"/>
            <a:ext cx="1219200" cy="6858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484942">
            <a:off x="9805020" y="3895154"/>
            <a:ext cx="1219200" cy="685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01829" y="2362113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0629" y="5689394"/>
            <a:ext cx="1333697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</a:t>
            </a:r>
            <a:r>
              <a:rPr lang="en-US" sz="2600" dirty="0">
                <a:cs typeface="Courier New" pitchFamily="49" charset="0"/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11107848" y="4927394"/>
            <a:ext cx="460817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Our original alignment has a score of four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38539" y="6488870"/>
            <a:ext cx="2743200" cy="365125"/>
          </a:xfrm>
        </p:spPr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7083065" y="5670700"/>
            <a:ext cx="997628" cy="51525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10212461" y="5681846"/>
            <a:ext cx="997628" cy="51525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8330413" y="5681846"/>
            <a:ext cx="997628" cy="515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24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scoring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17829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↑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9086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</a:t>
                      </a:r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The alternate alignment is </a:t>
            </a:r>
            <a:r>
              <a:rPr lang="en-US" sz="2600" i="1" dirty="0" smtClean="0">
                <a:cs typeface="Courier New" pitchFamily="49" charset="0"/>
              </a:rPr>
              <a:t>quantitatively </a:t>
            </a:r>
            <a:r>
              <a:rPr lang="en-US" sz="2600" dirty="0" smtClean="0">
                <a:cs typeface="Courier New" pitchFamily="49" charset="0"/>
              </a:rPr>
              <a:t>worse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647" y="5689394"/>
            <a:ext cx="1736946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-1</a:t>
            </a:r>
            <a:endParaRPr lang="en-US" sz="26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92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best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27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7691" y="951899"/>
            <a:ext cx="11675769" cy="5406829"/>
          </a:xfrm>
        </p:spPr>
        <p:txBody>
          <a:bodyPr/>
          <a:lstStyle/>
          <a:p>
            <a:r>
              <a:rPr lang="en-US" sz="3200" dirty="0" smtClean="0"/>
              <a:t>Based on these ideas…</a:t>
            </a:r>
          </a:p>
          <a:p>
            <a:pPr lvl="1"/>
            <a:r>
              <a:rPr lang="en-US" sz="2800" dirty="0" smtClean="0"/>
              <a:t>Represent alignment as a path</a:t>
            </a:r>
          </a:p>
          <a:p>
            <a:pPr lvl="1"/>
            <a:r>
              <a:rPr lang="en-US" sz="2800" dirty="0" smtClean="0"/>
              <a:t>Scoring alignment “steps” according to biological realism</a:t>
            </a:r>
          </a:p>
          <a:p>
            <a:r>
              <a:rPr lang="en-US" sz="3200" dirty="0" smtClean="0"/>
              <a:t>We then “construct” the best, full alignment using shorter, previously constructed alignments</a:t>
            </a:r>
          </a:p>
          <a:p>
            <a:r>
              <a:rPr lang="en-US" sz="3200" dirty="0" smtClean="0"/>
              <a:t>We’ll skip the </a:t>
            </a:r>
            <a:r>
              <a:rPr lang="en-US" sz="3200" dirty="0"/>
              <a:t>details (</a:t>
            </a:r>
            <a:r>
              <a:rPr lang="en-US" sz="3200" dirty="0" smtClean="0"/>
              <a:t>Needleman–</a:t>
            </a:r>
            <a:r>
              <a:rPr lang="en-US" sz="3200" dirty="0" err="1" smtClean="0"/>
              <a:t>Wunsch</a:t>
            </a:r>
            <a:r>
              <a:rPr lang="en-US" sz="3200" dirty="0" smtClean="0"/>
              <a:t> Algorithm, 1970)</a:t>
            </a:r>
          </a:p>
          <a:p>
            <a:r>
              <a:rPr lang="en-US" sz="3200" dirty="0" smtClean="0"/>
              <a:t>Part of a family of computing problems (dynamic programming), another of which is shortest/quickest path (Google Maps)</a:t>
            </a:r>
          </a:p>
        </p:txBody>
      </p:sp>
    </p:spTree>
    <p:extLst>
      <p:ext uri="{BB962C8B-B14F-4D97-AF65-F5344CB8AC3E}">
        <p14:creationId xmlns:p14="http://schemas.microsoft.com/office/powerpoint/2010/main" val="1775477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best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28</a:t>
            </a:fld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8" y="1065181"/>
            <a:ext cx="6400800" cy="530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8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300" y="1009506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Global alignment</a:t>
            </a:r>
            <a:endParaRPr lang="en-US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94969" y="1009506"/>
            <a:ext cx="351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Semi-global alignment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112245" y="1009506"/>
            <a:ext cx="351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Local alignment</a:t>
            </a:r>
            <a:endParaRPr lang="en-US" sz="28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1084191" y="1816004"/>
            <a:ext cx="1728210" cy="2071953"/>
            <a:chOff x="1084191" y="1816004"/>
            <a:chExt cx="1728210" cy="2071953"/>
          </a:xfrm>
        </p:grpSpPr>
        <p:sp>
          <p:nvSpPr>
            <p:cNvPr id="6" name="Rectangle 5"/>
            <p:cNvSpPr/>
            <p:nvPr/>
          </p:nvSpPr>
          <p:spPr>
            <a:xfrm>
              <a:off x="1199405" y="1931218"/>
              <a:ext cx="1555389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99405" y="1816004"/>
              <a:ext cx="155538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84191" y="1954259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99405" y="1931218"/>
              <a:ext cx="286540" cy="403249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85945" y="2334467"/>
              <a:ext cx="288035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980" y="2334467"/>
              <a:ext cx="635172" cy="69128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09152" y="3025751"/>
              <a:ext cx="0" cy="11521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09152" y="3140965"/>
              <a:ext cx="345642" cy="345642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02589" y="3717035"/>
              <a:ext cx="12065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78457" y="3717035"/>
              <a:ext cx="145909" cy="0"/>
            </a:xfrm>
            <a:prstGeom prst="lin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09018" y="3717035"/>
              <a:ext cx="30338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92396" y="3887957"/>
              <a:ext cx="35265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954" y="3887957"/>
              <a:ext cx="352651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00605" y="3887957"/>
              <a:ext cx="911796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779376" y="2103133"/>
            <a:ext cx="1670603" cy="1757854"/>
            <a:chOff x="5779376" y="2103133"/>
            <a:chExt cx="1670603" cy="1757854"/>
          </a:xfrm>
        </p:grpSpPr>
        <p:cxnSp>
          <p:nvCxnSpPr>
            <p:cNvPr id="135" name="Straight Connector 134"/>
            <p:cNvCxnSpPr/>
            <p:nvPr/>
          </p:nvCxnSpPr>
          <p:spPr>
            <a:xfrm flipH="1">
              <a:off x="6970691" y="3713744"/>
              <a:ext cx="276528" cy="307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79" idx="6"/>
            </p:cNvCxnSpPr>
            <p:nvPr/>
          </p:nvCxnSpPr>
          <p:spPr>
            <a:xfrm flipH="1" flipV="1">
              <a:off x="6242823" y="3713121"/>
              <a:ext cx="593358" cy="124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6"/>
            </p:cNvCxnSpPr>
            <p:nvPr/>
          </p:nvCxnSpPr>
          <p:spPr>
            <a:xfrm flipH="1">
              <a:off x="5852043" y="3708513"/>
              <a:ext cx="276528" cy="307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 rot="16200000" flipH="1">
              <a:off x="6321685" y="1861662"/>
              <a:ext cx="701200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6200000" flipH="1">
              <a:off x="5428776" y="2639355"/>
              <a:ext cx="7012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6683805" y="1407367"/>
              <a:ext cx="0" cy="15323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6266832" y="2277240"/>
              <a:ext cx="213354" cy="26655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6419547" y="2612833"/>
              <a:ext cx="174478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6510167" y="2719019"/>
              <a:ext cx="267556" cy="274317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 rot="16200000" flipH="1">
              <a:off x="6168828" y="2103133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6200000" flipH="1">
              <a:off x="6721992" y="2108891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193276" y="3853702"/>
              <a:ext cx="29552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488800" y="3859153"/>
              <a:ext cx="128213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 rot="10800000">
              <a:off x="6836181" y="3645787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0800000">
              <a:off x="6128571" y="3639933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6617012" y="3860987"/>
              <a:ext cx="29552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747731" y="1715837"/>
            <a:ext cx="1899221" cy="2217198"/>
            <a:chOff x="8747731" y="1715837"/>
            <a:chExt cx="1899221" cy="221719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9091563" y="1787200"/>
              <a:ext cx="155538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9295784" y="3681934"/>
              <a:ext cx="691320" cy="187796"/>
              <a:chOff x="9094747" y="3679385"/>
              <a:chExt cx="1609812" cy="187796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9094747" y="3679385"/>
                <a:ext cx="1609812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9094747" y="3861730"/>
                <a:ext cx="1609812" cy="545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9054705" y="3679385"/>
              <a:ext cx="257157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747731" y="3861730"/>
              <a:ext cx="564131" cy="545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9976202" y="3679385"/>
              <a:ext cx="619049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976202" y="3861730"/>
              <a:ext cx="282065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9091563" y="1902414"/>
              <a:ext cx="1555389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8969663" y="1925455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9325214" y="2510535"/>
              <a:ext cx="635172" cy="69128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8901083" y="2472611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01083" y="3144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264561" y="1715837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9240615" y="361080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9918524" y="361080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9243282" y="379587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18524" y="379587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4342" y="1787200"/>
            <a:ext cx="1554463" cy="2145842"/>
            <a:chOff x="4084342" y="1787200"/>
            <a:chExt cx="1554463" cy="2145842"/>
          </a:xfrm>
        </p:grpSpPr>
        <p:sp>
          <p:nvSpPr>
            <p:cNvPr id="40" name="Rectangle 39"/>
            <p:cNvSpPr/>
            <p:nvPr/>
          </p:nvSpPr>
          <p:spPr>
            <a:xfrm>
              <a:off x="4571849" y="1902414"/>
              <a:ext cx="701200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571848" y="1787200"/>
              <a:ext cx="701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62715" y="1925455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86933" y="2248056"/>
              <a:ext cx="213354" cy="26655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08687" y="2514610"/>
              <a:ext cx="174478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05492" y="2514610"/>
              <a:ext cx="267556" cy="274317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75033" y="3717035"/>
              <a:ext cx="698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64" idx="2"/>
            </p:cNvCxnSpPr>
            <p:nvPr/>
          </p:nvCxnSpPr>
          <p:spPr>
            <a:xfrm flipV="1">
              <a:off x="4084342" y="3864462"/>
              <a:ext cx="424826" cy="52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815854" y="3859153"/>
              <a:ext cx="209811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65" idx="2"/>
            </p:cNvCxnSpPr>
            <p:nvPr/>
          </p:nvCxnSpPr>
          <p:spPr>
            <a:xfrm flipV="1">
              <a:off x="5025665" y="3862224"/>
              <a:ext cx="158745" cy="335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94135" y="218698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394135" y="2746000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09168" y="3795882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84410" y="3793644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endCxn id="64" idx="6"/>
            </p:cNvCxnSpPr>
            <p:nvPr/>
          </p:nvCxnSpPr>
          <p:spPr>
            <a:xfrm flipH="1" flipV="1">
              <a:off x="4646328" y="3864462"/>
              <a:ext cx="169526" cy="111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5336810" y="3853702"/>
              <a:ext cx="301995" cy="538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Box 156"/>
          <p:cNvSpPr txBox="1"/>
          <p:nvPr/>
        </p:nvSpPr>
        <p:spPr>
          <a:xfrm>
            <a:off x="335343" y="4160512"/>
            <a:ext cx="322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Must use all of both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Punishes gain/loss of information at the ends of sequences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627147" y="4160512"/>
            <a:ext cx="439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ignore the ends of one of the two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Helpful when aligning very short sequences (e.g. reads) to long sequences (e.g. genomes)</a:t>
            </a:r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8016219" y="4160512"/>
            <a:ext cx="4023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ignore the ends of both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Do sequences share a homologous </a:t>
            </a:r>
            <a:r>
              <a:rPr lang="en-US" sz="2400" b="1" dirty="0" smtClean="0"/>
              <a:t>region?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Most common 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Smith-Waterman algorithm</a:t>
            </a:r>
            <a:endParaRPr lang="en-US" sz="2400" i="1" dirty="0"/>
          </a:p>
        </p:txBody>
      </p:sp>
      <p:sp>
        <p:nvSpPr>
          <p:cNvPr id="123" name="Oval 122"/>
          <p:cNvSpPr/>
          <p:nvPr/>
        </p:nvSpPr>
        <p:spPr>
          <a:xfrm>
            <a:off x="9942470" y="1704967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7" grpId="0"/>
      <p:bldP spid="159" grpId="0"/>
      <p:bldP spid="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Biopolymers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9383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amino acid similarity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F:\20-Common-Amino-Acids-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b="12317"/>
          <a:stretch/>
        </p:blipFill>
        <p:spPr bwMode="auto">
          <a:xfrm>
            <a:off x="889053" y="1508781"/>
            <a:ext cx="10332607" cy="51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856780"/>
            <a:ext cx="11714922" cy="5406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Not all mismatches are equally “bad”</a:t>
            </a:r>
          </a:p>
        </p:txBody>
      </p:sp>
    </p:spTree>
    <p:extLst>
      <p:ext uri="{BB962C8B-B14F-4D97-AF65-F5344CB8AC3E}">
        <p14:creationId xmlns:p14="http://schemas.microsoft.com/office/powerpoint/2010/main" val="4000192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amino acid similarity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1143025"/>
            <a:ext cx="4302998" cy="54068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BLOSUM62 scores weight AA pairs based on evolutionary similarity</a:t>
            </a:r>
          </a:p>
          <a:p>
            <a:pPr>
              <a:lnSpc>
                <a:spcPct val="100000"/>
              </a:lnSpc>
            </a:pPr>
            <a:r>
              <a:rPr lang="en-US" dirty="0"/>
              <a:t>(</a:t>
            </a:r>
            <a:r>
              <a:rPr lang="en-US" i="1" dirty="0" smtClean="0"/>
              <a:t>which tends to mirror</a:t>
            </a:r>
            <a:br>
              <a:rPr lang="en-US" i="1" dirty="0" smtClean="0"/>
            </a:br>
            <a:r>
              <a:rPr lang="en-US" i="1" dirty="0" smtClean="0"/>
              <a:t>biochemical similarity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i,j</a:t>
            </a:r>
            <a:r>
              <a:rPr lang="en-US" dirty="0" smtClean="0"/>
              <a:t>) entry reflects the log likelihood of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 </a:t>
            </a:r>
            <a:r>
              <a:rPr lang="en-US" dirty="0" smtClean="0"/>
              <a:t> aligning to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j</a:t>
            </a:r>
            <a:r>
              <a:rPr lang="en-US" dirty="0" smtClean="0"/>
              <a:t> in two sequences that are 62% identical</a:t>
            </a:r>
          </a:p>
        </p:txBody>
      </p:sp>
      <p:pic>
        <p:nvPicPr>
          <p:cNvPr id="2050" name="Picture 2" descr="http://www.mathgon.com/Cours/TP/TP1/Blosum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6" y="1234464"/>
            <a:ext cx="7173151" cy="48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47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affine gap scoring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point substitutions, insertions and deletions often happen in chunks: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Penalizing each individual gap as a separate event is overly harsh</a:t>
            </a:r>
          </a:p>
          <a:p>
            <a:r>
              <a:rPr lang="en-US" dirty="0" smtClean="0"/>
              <a:t>Instead, use a large, negative “gap open” penalty (e.g. -4) and a smaller negative gap extension penalty (e.g. -1); this is called “</a:t>
            </a:r>
            <a:r>
              <a:rPr lang="en-US" i="1" dirty="0" smtClean="0"/>
              <a:t>affine gap scoring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169952" y="1926259"/>
            <a:ext cx="6535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AGGAC-----TAGGCATATGGGGGACT</a:t>
            </a:r>
          </a:p>
          <a:p>
            <a:r>
              <a:rPr lang="en-US" sz="2800" dirty="0" smtClean="0">
                <a:latin typeface="Consolas" pitchFamily="49" charset="0"/>
              </a:rPr>
              <a:t>AGGACGCATCTAGGCATATG---GACT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169952" y="5196547"/>
            <a:ext cx="6535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AGGAC</a:t>
            </a:r>
            <a:r>
              <a:rPr lang="en-US" sz="2800" dirty="0" smtClean="0">
                <a:solidFill>
                  <a:schemeClr val="accent2"/>
                </a:solidFill>
                <a:latin typeface="Consolas" pitchFamily="49" charset="0"/>
              </a:rPr>
              <a:t>-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itchFamily="49" charset="0"/>
              </a:rPr>
              <a:t>----</a:t>
            </a:r>
            <a:r>
              <a:rPr lang="en-US" sz="2800" dirty="0" smtClean="0">
                <a:latin typeface="Consolas" pitchFamily="49" charset="0"/>
              </a:rPr>
              <a:t>TAGGCATATGGGGGACT</a:t>
            </a:r>
          </a:p>
          <a:p>
            <a:r>
              <a:rPr lang="en-US" sz="2800" dirty="0" smtClean="0">
                <a:latin typeface="Consolas" pitchFamily="49" charset="0"/>
              </a:rPr>
              <a:t>AGGACGCATCTAGGCATATG</a:t>
            </a:r>
            <a:r>
              <a:rPr lang="en-US" sz="2800" dirty="0" smtClean="0">
                <a:solidFill>
                  <a:schemeClr val="accent2"/>
                </a:solidFill>
                <a:latin typeface="Consolas" pitchFamily="49" charset="0"/>
              </a:rPr>
              <a:t>-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itchFamily="49" charset="0"/>
              </a:rPr>
              <a:t>--</a:t>
            </a:r>
            <a:r>
              <a:rPr lang="en-US" sz="2800" dirty="0" smtClean="0">
                <a:latin typeface="Consolas" pitchFamily="49" charset="0"/>
              </a:rPr>
              <a:t>GACT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5910" y="4800585"/>
            <a:ext cx="558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-4 + -4 + -4 + -4 + -4  </a:t>
            </a:r>
            <a:r>
              <a:rPr lang="en-US" sz="2000" i="1" dirty="0" smtClean="0"/>
              <a:t>versus</a:t>
            </a:r>
            <a:r>
              <a:rPr lang="en-US" sz="2000" dirty="0" smtClean="0"/>
              <a:t>  -4 + -1 + -1 + -1 + -1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2976" y="6150654"/>
            <a:ext cx="558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-4 + -4 + -4  </a:t>
            </a:r>
            <a:r>
              <a:rPr lang="en-US" sz="2000" i="1" dirty="0" smtClean="0"/>
              <a:t>versus</a:t>
            </a:r>
            <a:r>
              <a:rPr lang="en-US" sz="2000" dirty="0" smtClean="0"/>
              <a:t>  -4 + -1 + -1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627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2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</a:rPr>
              <a:t>BLAST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39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versus homology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34</a:t>
            </a:fld>
            <a:endParaRPr lang="en-US"/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For two given sequences, pairwise alignment quantifies their similarity and provides an optimal alignment</a:t>
            </a:r>
          </a:p>
          <a:p>
            <a:r>
              <a:rPr lang="en-US" sz="3200" dirty="0" smtClean="0"/>
              <a:t>A more common problem is, for a given sequence (query), can you find homologous sequences in a sequence database?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which chromosome does my gene </a:t>
            </a:r>
            <a:r>
              <a:rPr lang="en-US" dirty="0" smtClean="0"/>
              <a:t>reside?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species have a copy of my gene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a subsequence of my gene found in other genes</a:t>
            </a:r>
            <a:r>
              <a:rPr lang="en-US" dirty="0" smtClean="0"/>
              <a:t>?</a:t>
            </a:r>
          </a:p>
          <a:p>
            <a:r>
              <a:rPr lang="en-US" sz="3200" dirty="0" smtClean="0"/>
              <a:t>Repeated, pairwise alignment is not an efficient solution here:</a:t>
            </a:r>
            <a:endParaRPr lang="en-US" sz="3200" dirty="0"/>
          </a:p>
          <a:p>
            <a:endParaRPr lang="en-US" sz="3200" u="sng" dirty="0" smtClean="0"/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1333500" y="5889432"/>
            <a:ext cx="12954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85016" y="5622732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Query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9800" y="4489912"/>
            <a:ext cx="2133600" cy="2047220"/>
            <a:chOff x="2209800" y="4489912"/>
            <a:chExt cx="2133600" cy="2047220"/>
          </a:xfrm>
        </p:grpSpPr>
        <p:sp>
          <p:nvSpPr>
            <p:cNvPr id="82" name="Rectangle 81"/>
            <p:cNvSpPr/>
            <p:nvPr/>
          </p:nvSpPr>
          <p:spPr>
            <a:xfrm>
              <a:off x="2209800" y="5241732"/>
              <a:ext cx="21336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211388" y="5013132"/>
              <a:ext cx="2132012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048000" y="4489912"/>
              <a:ext cx="532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438400" y="5394132"/>
              <a:ext cx="1143000" cy="909315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4489912"/>
            <a:ext cx="1219881" cy="2047220"/>
            <a:chOff x="4495800" y="4489912"/>
            <a:chExt cx="1219881" cy="2047220"/>
          </a:xfrm>
        </p:grpSpPr>
        <p:sp>
          <p:nvSpPr>
            <p:cNvPr id="89" name="Rectangle 88"/>
            <p:cNvSpPr/>
            <p:nvPr/>
          </p:nvSpPr>
          <p:spPr>
            <a:xfrm>
              <a:off x="4495800" y="5241732"/>
              <a:ext cx="12192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4497388" y="5013132"/>
              <a:ext cx="1218293" cy="2394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4876800" y="4489912"/>
              <a:ext cx="533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CC0066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CC0066"/>
                  </a:solidFill>
                  <a:latin typeface="Calibri" pitchFamily="34" charset="0"/>
                </a:rPr>
                <a:t>2</a:t>
              </a:r>
              <a:endParaRPr lang="en-US" baseline="-25000" dirty="0">
                <a:solidFill>
                  <a:srgbClr val="CC0066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4724401" y="5394133"/>
              <a:ext cx="304800" cy="3048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7400" y="4489912"/>
            <a:ext cx="1676741" cy="2047220"/>
            <a:chOff x="5867400" y="4489912"/>
            <a:chExt cx="1676741" cy="2047220"/>
          </a:xfrm>
        </p:grpSpPr>
        <p:sp>
          <p:nvSpPr>
            <p:cNvPr id="94" name="Rectangle 93"/>
            <p:cNvSpPr/>
            <p:nvPr/>
          </p:nvSpPr>
          <p:spPr>
            <a:xfrm>
              <a:off x="5867400" y="5241732"/>
              <a:ext cx="16764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5868988" y="5013132"/>
              <a:ext cx="1675153" cy="3573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6477000" y="4489912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3</a:t>
              </a:r>
              <a:endPara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096000" y="5851332"/>
              <a:ext cx="152400" cy="5334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6200" y="4489912"/>
            <a:ext cx="762000" cy="2047220"/>
            <a:chOff x="7696200" y="4489912"/>
            <a:chExt cx="762000" cy="2047220"/>
          </a:xfrm>
        </p:grpSpPr>
        <p:sp>
          <p:nvSpPr>
            <p:cNvPr id="98" name="Rectangle 97"/>
            <p:cNvSpPr/>
            <p:nvPr/>
          </p:nvSpPr>
          <p:spPr>
            <a:xfrm>
              <a:off x="7696200" y="5241732"/>
              <a:ext cx="6096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7697788" y="5013132"/>
              <a:ext cx="609147" cy="5334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696200" y="4489912"/>
              <a:ext cx="76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4</a:t>
              </a:r>
              <a:endParaRPr lang="en-US" baseline="-25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924800" y="6232332"/>
              <a:ext cx="152400" cy="1524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58200" y="4489912"/>
            <a:ext cx="1448312" cy="2047220"/>
            <a:chOff x="8458200" y="4489912"/>
            <a:chExt cx="1448312" cy="2047220"/>
          </a:xfrm>
        </p:grpSpPr>
        <p:sp>
          <p:nvSpPr>
            <p:cNvPr id="102" name="Rectangle 101"/>
            <p:cNvSpPr/>
            <p:nvPr/>
          </p:nvSpPr>
          <p:spPr>
            <a:xfrm>
              <a:off x="8458200" y="5241732"/>
              <a:ext cx="14478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8459788" y="5013132"/>
              <a:ext cx="1446724" cy="80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8915400" y="4489912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Calibri" pitchFamily="34" charset="0"/>
                </a:rPr>
                <a:t>5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448800" y="5394132"/>
              <a:ext cx="242208" cy="147315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F:\[BIOINFORMATICS]\ARCHIVES\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3002780"/>
            <a:ext cx="2675426" cy="10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31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BLAST: the </a:t>
            </a:r>
            <a:r>
              <a:rPr lang="en-US" u="sng" dirty="0" smtClean="0"/>
              <a:t>B</a:t>
            </a:r>
            <a:r>
              <a:rPr lang="en-US" dirty="0" smtClean="0"/>
              <a:t>asic </a:t>
            </a:r>
            <a:r>
              <a:rPr lang="en-US" u="sng" dirty="0" smtClean="0"/>
              <a:t>L</a:t>
            </a:r>
            <a:r>
              <a:rPr lang="en-US" dirty="0" smtClean="0"/>
              <a:t>ocal </a:t>
            </a:r>
            <a:r>
              <a:rPr lang="en-US" u="sng" dirty="0" smtClean="0"/>
              <a:t>A</a:t>
            </a:r>
            <a:r>
              <a:rPr lang="en-US" dirty="0" smtClean="0"/>
              <a:t>lignment </a:t>
            </a:r>
            <a:r>
              <a:rPr lang="en-US" u="sng" dirty="0" smtClean="0"/>
              <a:t>S</a:t>
            </a:r>
            <a:r>
              <a:rPr lang="en-US" dirty="0" smtClean="0"/>
              <a:t>earch </a:t>
            </a:r>
            <a:r>
              <a:rPr lang="en-US" u="sng" dirty="0" smtClean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87" y="1417342"/>
            <a:ext cx="52406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sx="101000" sy="101000" algn="t" rotWithShape="0">
              <a:prstClr val="black">
                <a:alpha val="26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27" y="1417342"/>
            <a:ext cx="535847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23308" y="5366879"/>
            <a:ext cx="3886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&gt;60K Citations since 1990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964608" y="5387733"/>
            <a:ext cx="3886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&gt;60K Citations since 1997</a:t>
            </a:r>
          </a:p>
        </p:txBody>
      </p:sp>
    </p:spTree>
    <p:extLst>
      <p:ext uri="{BB962C8B-B14F-4D97-AF65-F5344CB8AC3E}">
        <p14:creationId xmlns:p14="http://schemas.microsoft.com/office/powerpoint/2010/main" val="3012393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as a heuristic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36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The Needleman-</a:t>
            </a:r>
            <a:r>
              <a:rPr lang="en-US" sz="3200" dirty="0" err="1" smtClean="0"/>
              <a:t>Wunsch</a:t>
            </a:r>
            <a:r>
              <a:rPr lang="en-US" sz="3200" dirty="0" smtClean="0"/>
              <a:t> (global sequence alignment) algorithm is </a:t>
            </a:r>
            <a:r>
              <a:rPr lang="en-US" sz="3200" u="sng" dirty="0" smtClean="0"/>
              <a:t>guaranteed to find the optimal alignment</a:t>
            </a:r>
            <a:r>
              <a:rPr lang="en-US" sz="3200" dirty="0" smtClean="0"/>
              <a:t> between two sequences</a:t>
            </a:r>
          </a:p>
          <a:p>
            <a:r>
              <a:rPr lang="en-US" sz="3200" dirty="0" smtClean="0"/>
              <a:t>Repeated NW will find all optimal alignments between a query and a database (but this takes a very long time)</a:t>
            </a:r>
          </a:p>
          <a:p>
            <a:r>
              <a:rPr lang="en-US" sz="3200" dirty="0" smtClean="0"/>
              <a:t> In contrast, BLAST is a </a:t>
            </a:r>
            <a:r>
              <a:rPr lang="en-US" sz="3200" u="sng" dirty="0" smtClean="0"/>
              <a:t>heuristic</a:t>
            </a:r>
            <a:r>
              <a:rPr lang="en-US" sz="3200" dirty="0" smtClean="0"/>
              <a:t> algorithm</a:t>
            </a:r>
          </a:p>
          <a:p>
            <a:pPr lvl="1"/>
            <a:r>
              <a:rPr lang="en-US" dirty="0" smtClean="0"/>
              <a:t>Heuristic algorithms use “common sense” ideas to find a good, but not necessarily optimal, solution to a problem, typically in less time than the optimal approach (and often in cases where the “optimal” approach is not feasible)</a:t>
            </a:r>
          </a:p>
          <a:p>
            <a:r>
              <a:rPr lang="en-US" dirty="0" smtClean="0"/>
              <a:t>BLAST aims to find database sequences that are homologous to a query sequence, but isn’t guaranteed to find all such sequences, nor is it guaranteed to find the best (most similar) sequences</a:t>
            </a:r>
          </a:p>
          <a:p>
            <a:pPr lvl="1"/>
            <a:r>
              <a:rPr lang="en-US" dirty="0" smtClean="0"/>
              <a:t>But in practice its answers are very good</a:t>
            </a:r>
          </a:p>
        </p:txBody>
      </p:sp>
    </p:spTree>
    <p:extLst>
      <p:ext uri="{BB962C8B-B14F-4D97-AF65-F5344CB8AC3E}">
        <p14:creationId xmlns:p14="http://schemas.microsoft.com/office/powerpoint/2010/main" val="3449955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as a heuristic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37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4"/>
            <a:ext cx="11714922" cy="1448618"/>
          </a:xfrm>
        </p:spPr>
        <p:txBody>
          <a:bodyPr/>
          <a:lstStyle/>
          <a:p>
            <a:r>
              <a:rPr lang="en-US" sz="3200" dirty="0" smtClean="0"/>
              <a:t>The BLAST heuristic: a pair of sequences that are destined to align well tend to contain </a:t>
            </a:r>
            <a:r>
              <a:rPr lang="en-US" sz="3200" u="sng" dirty="0" smtClean="0"/>
              <a:t>short, gapless regions of high identity</a:t>
            </a:r>
            <a:endParaRPr lang="en-US" sz="3200" dirty="0"/>
          </a:p>
          <a:p>
            <a:r>
              <a:rPr lang="en-US" sz="3200" dirty="0" smtClean="0"/>
              <a:t>These regions are called alignment “</a:t>
            </a:r>
            <a:r>
              <a:rPr lang="en-US" sz="3200" u="sng" dirty="0" smtClean="0"/>
              <a:t>seeds</a:t>
            </a:r>
            <a:r>
              <a:rPr lang="en-US" sz="3200" dirty="0" smtClean="0"/>
              <a:t>”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66282" y="3141273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MQIFV</a:t>
            </a:r>
            <a:r>
              <a:rPr lang="en-US" sz="2800" b="1" dirty="0">
                <a:solidFill>
                  <a:schemeClr val="accent1"/>
                </a:solidFill>
                <a:latin typeface="Consolas" pitchFamily="49" charset="0"/>
              </a:rPr>
              <a:t>KTL</a:t>
            </a:r>
            <a:r>
              <a:rPr lang="en-US" sz="2800" dirty="0">
                <a:latin typeface="Consolas" pitchFamily="49" charset="0"/>
              </a:rPr>
              <a:t>T-GKAIT</a:t>
            </a:r>
          </a:p>
          <a:p>
            <a:pPr algn="ctr"/>
            <a:r>
              <a:rPr lang="en-US" sz="2800" dirty="0"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MQIFA</a:t>
            </a:r>
            <a:r>
              <a:rPr lang="en-US" sz="2800" b="1" dirty="0" smtClean="0">
                <a:solidFill>
                  <a:srgbClr val="C00000"/>
                </a:solidFill>
                <a:latin typeface="Consolas" pitchFamily="49" charset="0"/>
              </a:rPr>
              <a:t>KTL</a:t>
            </a:r>
            <a:r>
              <a:rPr lang="en-US" sz="2800" dirty="0" smtClean="0">
                <a:latin typeface="Consolas" pitchFamily="49" charset="0"/>
              </a:rPr>
              <a:t>SGGKVIT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43904" y="5166341"/>
            <a:ext cx="11714922" cy="144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dirty="0" smtClean="0"/>
              <a:t>Break query into “words” (substrings of length </a:t>
            </a:r>
            <a:r>
              <a:rPr lang="en-US" sz="3200" i="1" dirty="0" smtClean="0"/>
              <a:t>k</a:t>
            </a:r>
            <a:r>
              <a:rPr lang="en-US" sz="3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Find database sequences with a matching word (seed match)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Extend from the seed match to check for good alignment</a:t>
            </a:r>
          </a:p>
        </p:txBody>
      </p:sp>
    </p:spTree>
    <p:extLst>
      <p:ext uri="{BB962C8B-B14F-4D97-AF65-F5344CB8AC3E}">
        <p14:creationId xmlns:p14="http://schemas.microsoft.com/office/powerpoint/2010/main" val="510760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BLAST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60147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MGALEDVAL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255562" y="121847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69962" y="991459"/>
            <a:ext cx="222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Query sequence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24052" y="1874537"/>
            <a:ext cx="914400" cy="731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3299" y="1508781"/>
            <a:ext cx="304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Divided into k=3 words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58444" y="244965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XXXXXXXXXXXXX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137" y="2419807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XXXXX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LED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XXXXX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2009" y="2419807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XXMGA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LED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VVLXX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2281" y="2217011"/>
            <a:ext cx="240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1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5850" y="2197343"/>
            <a:ext cx="236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2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57281" y="2197343"/>
            <a:ext cx="286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3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2244" y="297287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don’t consider aligning to a database seq. w/o a seed match</a:t>
            </a:r>
            <a:endParaRPr lang="en-US" sz="24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7342" y="3176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MGA</a:t>
            </a:r>
            <a:r>
              <a:rPr lang="en-US" sz="2800" u="sng" dirty="0" smtClean="0">
                <a:solidFill>
                  <a:prstClr val="black"/>
                </a:solidFill>
                <a:effectLst/>
                <a:latin typeface="Consolas" pitchFamily="49" charset="0"/>
              </a:rPr>
              <a:t>LED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VAL</a:t>
            </a:r>
            <a:endParaRPr lang="en-US" dirty="0"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0214" y="3176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MGA</a:t>
            </a:r>
            <a:r>
              <a:rPr lang="en-US" sz="2800" u="sng" dirty="0" smtClean="0">
                <a:solidFill>
                  <a:prstClr val="black"/>
                </a:solidFill>
                <a:effectLst/>
                <a:latin typeface="Consolas" pitchFamily="49" charset="0"/>
              </a:rPr>
              <a:t>LED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VAL</a:t>
            </a:r>
            <a:endParaRPr lang="en-US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7342" y="2795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---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---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10214" y="2785595"/>
            <a:ext cx="195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effectLst/>
                <a:latin typeface="Consolas" pitchFamily="49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</a:t>
            </a:r>
            <a:r>
              <a:rPr lang="en-US" sz="2800" dirty="0" smtClean="0">
                <a:effectLst/>
                <a:latin typeface="Consolas" pitchFamily="49" charset="0"/>
              </a:rPr>
              <a:t>+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937" y="3684719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Extending this seed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suggests that a strong alignment is not likely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65809" y="369169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Extending this </a:t>
            </a:r>
            <a:r>
              <a:rPr lang="en-US" sz="2400" dirty="0" smtClean="0">
                <a:latin typeface="+mj-lt"/>
              </a:rPr>
              <a:t>seed identifies a good alignment</a:t>
            </a:r>
            <a:endParaRPr lang="en-US" sz="2400" dirty="0"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43904" y="5166341"/>
            <a:ext cx="11714922" cy="144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dirty="0" smtClean="0"/>
              <a:t>Break query into “words” (substrings of length </a:t>
            </a:r>
            <a:r>
              <a:rPr lang="en-US" sz="3200" i="1" dirty="0" smtClean="0"/>
              <a:t>k</a:t>
            </a:r>
            <a:r>
              <a:rPr lang="en-US" sz="3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Find database sequences with a matching word (seed match)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Extend from the seed match to check for good alignment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30" y="1417725"/>
            <a:ext cx="19507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MGA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GAL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ALE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</a:t>
            </a:r>
            <a:r>
              <a:rPr lang="en-US" sz="2800" u="sng" dirty="0">
                <a:solidFill>
                  <a:prstClr val="black"/>
                </a:solidFill>
                <a:latin typeface="Consolas" pitchFamily="49" charset="0"/>
              </a:rPr>
              <a:t>LED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EDV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 DVA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  VAL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5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fast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904" y="868708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We can pre-process the database (once!) to locate and store the positions of all possible words</a:t>
            </a:r>
            <a:endParaRPr lang="en-US" sz="2800" dirty="0">
              <a:latin typeface="Consolas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79130"/>
              </p:ext>
            </p:extLst>
          </p:nvPr>
        </p:nvGraphicFramePr>
        <p:xfrm>
          <a:off x="1143065" y="1905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5105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DICTIONARY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Key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Value</a:t>
                      </a:r>
                      <a:r>
                        <a:rPr lang="en-US" sz="2400" b="1" i="1" baseline="0" dirty="0" smtClean="0"/>
                        <a:t> (List of Positions)</a:t>
                      </a:r>
                      <a:endParaRPr lang="en-US" sz="2400" b="1" i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‘AAA’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[12,</a:t>
                      </a:r>
                      <a:r>
                        <a:rPr lang="en-US" sz="2400" baseline="0" dirty="0" smtClean="0"/>
                        <a:t> 37, 151, 1608]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‘AAC’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[77,</a:t>
                      </a:r>
                      <a:r>
                        <a:rPr lang="en-US" sz="2400" baseline="0" dirty="0" smtClean="0"/>
                        <a:t> 103, 909, 454, 1020, 667]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‘AAD’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 ] 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‘LED’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[1024, 2657]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28665" y="6164121"/>
            <a:ext cx="213201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5277" y="6096000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65" y="6164121"/>
            <a:ext cx="1218293" cy="2394"/>
          </a:xfrm>
          <a:prstGeom prst="straightConnector1">
            <a:avLst/>
          </a:prstGeom>
          <a:ln w="38100">
            <a:solidFill>
              <a:srgbClr val="CC006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94077" y="60960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CC0066"/>
                </a:solidFill>
                <a:latin typeface="Calibri" pitchFamily="34" charset="0"/>
              </a:rPr>
              <a:t>2</a:t>
            </a:r>
            <a:endParaRPr lang="en-US" baseline="-25000" dirty="0">
              <a:solidFill>
                <a:srgbClr val="CC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86265" y="6164121"/>
            <a:ext cx="1675153" cy="35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94277" y="60960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3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15065" y="6164121"/>
            <a:ext cx="609147" cy="533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91265" y="60960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4</a:t>
            </a: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65" y="6164121"/>
            <a:ext cx="1446724" cy="8079"/>
          </a:xfrm>
          <a:prstGeom prst="straightConnector1">
            <a:avLst/>
          </a:prstGeom>
          <a:ln w="38100">
            <a:solidFill>
              <a:srgbClr val="FF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32677" y="60960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2476565" y="5295900"/>
            <a:ext cx="914400" cy="6858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2476565" y="5295901"/>
            <a:ext cx="914400" cy="6858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5" idx="0"/>
          </p:cNvCxnSpPr>
          <p:nvPr/>
        </p:nvCxnSpPr>
        <p:spPr>
          <a:xfrm rot="16200000" flipH="1">
            <a:off x="4324415" y="4248150"/>
            <a:ext cx="914400" cy="27813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376146" y="1950706"/>
            <a:ext cx="4171455" cy="3947147"/>
          </a:xfrm>
        </p:spPr>
        <p:txBody>
          <a:bodyPr/>
          <a:lstStyle/>
          <a:p>
            <a:r>
              <a:rPr lang="en-US" dirty="0" smtClean="0"/>
              <a:t>“Dictionary lookup” of the words from our query is very fast</a:t>
            </a:r>
          </a:p>
          <a:p>
            <a:r>
              <a:rPr lang="en-US" dirty="0" smtClean="0"/>
              <a:t>Cataloging/organizing a database for later search is called “indexing”</a:t>
            </a:r>
          </a:p>
          <a:p>
            <a:r>
              <a:rPr lang="en-US" dirty="0" smtClean="0"/>
              <a:t>Indexing saves time on all subsequent searches: worth the effort!</a:t>
            </a:r>
          </a:p>
        </p:txBody>
      </p:sp>
    </p:spTree>
    <p:extLst>
      <p:ext uri="{BB962C8B-B14F-4D97-AF65-F5344CB8AC3E}">
        <p14:creationId xmlns:p14="http://schemas.microsoft.com/office/powerpoint/2010/main" val="2271047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Polymers &amp; biopolymers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1005705"/>
          </a:xfrm>
        </p:spPr>
        <p:txBody>
          <a:bodyPr/>
          <a:lstStyle/>
          <a:p>
            <a:r>
              <a:rPr lang="en-US" dirty="0" smtClean="0"/>
              <a:t>Polymer (</a:t>
            </a:r>
            <a:r>
              <a:rPr lang="en-US" i="1" dirty="0" smtClean="0"/>
              <a:t>n</a:t>
            </a:r>
            <a:r>
              <a:rPr lang="en-US" dirty="0"/>
              <a:t>): </a:t>
            </a:r>
            <a:r>
              <a:rPr lang="en-US" i="1" dirty="0"/>
              <a:t>a substance that has a molecular structure consisting chiefly or entirely of a large number of similar units bonded </a:t>
            </a:r>
            <a:r>
              <a:rPr lang="en-US" i="1" dirty="0" smtClean="0"/>
              <a:t>together.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ttps://upload.wikimedia.org/wikipedia/commons/1/10/Polystyrene_form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7" y="2138160"/>
            <a:ext cx="5949327" cy="13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6270" y="3717035"/>
            <a:ext cx="11714922" cy="100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Biopolymer (</a:t>
            </a:r>
            <a:r>
              <a:rPr lang="en-US" i="1" dirty="0" smtClean="0"/>
              <a:t>n</a:t>
            </a:r>
            <a:r>
              <a:rPr lang="en-US" dirty="0" smtClean="0"/>
              <a:t>): </a:t>
            </a:r>
            <a:r>
              <a:rPr lang="en-US" i="1" dirty="0"/>
              <a:t>a polymeric substance occurring in living organisms, e.g., a protein, cellulose, or DNA.</a:t>
            </a:r>
            <a:endParaRPr lang="en-US" i="1" dirty="0" smtClean="0"/>
          </a:p>
        </p:txBody>
      </p:sp>
      <p:pic>
        <p:nvPicPr>
          <p:cNvPr id="1028" name="Picture 4" descr="https://media1.shmoop.com/images/biology/biobook_biomol_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b="40927"/>
          <a:stretch/>
        </p:blipFill>
        <p:spPr bwMode="auto">
          <a:xfrm>
            <a:off x="3158043" y="4926782"/>
            <a:ext cx="6467475" cy="13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11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BLAST is fast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535575"/>
            <a:ext cx="5674583" cy="3870930"/>
          </a:xfrm>
        </p:spPr>
        <p:txBody>
          <a:bodyPr/>
          <a:lstStyle/>
          <a:p>
            <a:r>
              <a:rPr lang="en-US" sz="3200" dirty="0" smtClean="0"/>
              <a:t>Most database sequences that are evolutionarily </a:t>
            </a:r>
            <a:r>
              <a:rPr lang="en-US" sz="3200" u="sng" dirty="0" smtClean="0"/>
              <a:t>unrelated</a:t>
            </a:r>
            <a:r>
              <a:rPr lang="en-US" sz="3200" dirty="0" smtClean="0"/>
              <a:t> to our query will not contain a seed match</a:t>
            </a:r>
          </a:p>
          <a:p>
            <a:r>
              <a:rPr lang="en-US" sz="3200" dirty="0" smtClean="0"/>
              <a:t>As word size grows, the chance of a random match shrinks</a:t>
            </a:r>
          </a:p>
          <a:p>
            <a:r>
              <a:rPr lang="en-US" sz="3200" dirty="0" smtClean="0"/>
              <a:t>Database sequences without a matching word are skipped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77533" y="1044227"/>
            <a:ext cx="6007280" cy="4853626"/>
            <a:chOff x="5877533" y="228635"/>
            <a:chExt cx="6007280" cy="4853626"/>
          </a:xfrm>
        </p:grpSpPr>
        <p:sp>
          <p:nvSpPr>
            <p:cNvPr id="23" name="Rectangle 22"/>
            <p:cNvSpPr/>
            <p:nvPr/>
          </p:nvSpPr>
          <p:spPr>
            <a:xfrm>
              <a:off x="5877533" y="228635"/>
              <a:ext cx="588768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200" dirty="0" smtClean="0">
                  <a:solidFill>
                    <a:prstClr val="black"/>
                  </a:solidFill>
                  <a:latin typeface="Calibri" pitchFamily="34" charset="0"/>
                </a:rPr>
                <a:t>*Random protein alignment modeled as having 5% identity (1 in 20 matches)</a:t>
              </a:r>
              <a:endParaRPr lang="en-US" sz="22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5020" y="1051586"/>
              <a:ext cx="5959793" cy="40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5828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Sequences related to our query are not </a:t>
            </a:r>
            <a:r>
              <a:rPr lang="en-US" sz="3200" u="sng" dirty="0" smtClean="0"/>
              <a:t>guaranteed</a:t>
            </a:r>
            <a:r>
              <a:rPr lang="en-US" sz="3200" dirty="0" smtClean="0"/>
              <a:t> to contain a seed match, which will result in false negatives:</a:t>
            </a:r>
            <a:endParaRPr lang="en-US" sz="3200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heuristic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1200" y="2823527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VGKQ</a:t>
            </a:r>
            <a:r>
              <a:rPr lang="en-US" sz="2800" u="sng" dirty="0">
                <a:latin typeface="Consolas" pitchFamily="49" charset="0"/>
              </a:rPr>
              <a:t>LED</a:t>
            </a:r>
            <a:r>
              <a:rPr lang="en-US" sz="2800" dirty="0" smtClean="0">
                <a:latin typeface="Consolas" pitchFamily="49" charset="0"/>
              </a:rPr>
              <a:t>GRT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IPPDQQRLIFTLHLVLRLRG</a:t>
            </a:r>
            <a:r>
              <a:rPr lang="en-US" sz="2800" dirty="0">
                <a:latin typeface="Consolas" pitchFamily="49" charset="0"/>
              </a:rPr>
              <a:t>LSDYNIQKES</a:t>
            </a:r>
            <a:endParaRPr lang="en-US" sz="2800" dirty="0" smtClean="0">
              <a:solidFill>
                <a:srgbClr val="FF0000"/>
              </a:solidFill>
              <a:effectLst/>
              <a:latin typeface="Consolas" pitchFamily="49" charset="0"/>
            </a:endParaRPr>
          </a:p>
          <a:p>
            <a:r>
              <a:rPr lang="en-US" sz="2800" dirty="0" smtClean="0">
                <a:effectLst/>
                <a:latin typeface="Consolas" pitchFamily="49" charset="0"/>
              </a:rPr>
              <a:t>|||||||</a:t>
            </a:r>
            <a:r>
              <a:rPr lang="en-US" sz="2800" dirty="0" smtClean="0">
                <a:latin typeface="Consolas" pitchFamily="49" charset="0"/>
              </a:rPr>
              <a:t>||</a:t>
            </a:r>
            <a:r>
              <a:rPr lang="en-US" sz="2800" dirty="0" smtClean="0">
                <a:effectLst/>
                <a:latin typeface="Consolas" pitchFamily="49" charset="0"/>
              </a:rPr>
              <a:t>|                    ||||||||||</a:t>
            </a:r>
          </a:p>
          <a:p>
            <a:r>
              <a:rPr lang="en-US" sz="2800" dirty="0" smtClean="0">
                <a:latin typeface="Consolas" pitchFamily="49" charset="0"/>
              </a:rPr>
              <a:t>VGKQ</a:t>
            </a:r>
            <a:r>
              <a:rPr lang="en-US" sz="2800" u="sng" dirty="0" smtClean="0">
                <a:latin typeface="Consolas" pitchFamily="49" charset="0"/>
              </a:rPr>
              <a:t>LED</a:t>
            </a:r>
            <a:r>
              <a:rPr lang="en-US" sz="2800" dirty="0" smtClean="0">
                <a:latin typeface="Consolas" pitchFamily="49" charset="0"/>
              </a:rPr>
              <a:t>GRT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XXXXXXXXXXXXXXXXXXXX</a:t>
            </a:r>
            <a:r>
              <a:rPr lang="en-US" sz="2800" dirty="0">
                <a:latin typeface="Consolas" pitchFamily="49" charset="0"/>
              </a:rPr>
              <a:t>LSDYNIQKES</a:t>
            </a:r>
            <a:endParaRPr lang="en-US" sz="2800" dirty="0" smtClean="0">
              <a:solidFill>
                <a:srgbClr val="FF0000"/>
              </a:solidFill>
              <a:effectLst/>
              <a:latin typeface="Consolas" pitchFamily="49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660" y="2181151"/>
            <a:ext cx="10637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These two sequences have </a:t>
            </a:r>
            <a:r>
              <a:rPr lang="en-US" sz="2800" b="1" dirty="0" smtClean="0">
                <a:latin typeface="Calibri" pitchFamily="34" charset="0"/>
              </a:rPr>
              <a:t>50% identity </a:t>
            </a:r>
            <a:r>
              <a:rPr lang="en-US" sz="2800" dirty="0" smtClean="0">
                <a:latin typeface="Calibri" pitchFamily="34" charset="0"/>
              </a:rPr>
              <a:t>and </a:t>
            </a:r>
            <a:r>
              <a:rPr lang="en-US" sz="2800" b="1" dirty="0" smtClean="0">
                <a:latin typeface="Calibri" pitchFamily="34" charset="0"/>
              </a:rPr>
              <a:t>many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k=3 seeds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en-US" sz="2800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81200" y="4970053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P</a:t>
            </a:r>
            <a:r>
              <a:rPr lang="en-US" sz="2800" dirty="0" smtClean="0">
                <a:effectLst/>
                <a:latin typeface="Consolas" pitchFamily="49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F</a:t>
            </a:r>
            <a:r>
              <a:rPr lang="en-US" sz="2800" dirty="0" smtClean="0">
                <a:effectLst/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  <a:r>
              <a:rPr lang="en-US" sz="2800" dirty="0" smtClean="0">
                <a:effectLst/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E</a:t>
            </a:r>
            <a:r>
              <a:rPr lang="en-US" sz="2800" dirty="0" smtClean="0"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T</a:t>
            </a:r>
            <a:r>
              <a:rPr lang="en-US" sz="2800" dirty="0" smtClean="0"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S</a:t>
            </a:r>
            <a:r>
              <a:rPr lang="en-US" sz="2800" dirty="0" smtClean="0"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Y</a:t>
            </a:r>
            <a:r>
              <a:rPr lang="en-US" sz="2800" dirty="0" smtClean="0">
                <a:effectLst/>
                <a:latin typeface="Consolas" pitchFamily="49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K</a:t>
            </a:r>
            <a:r>
              <a:rPr lang="en-US" sz="2800" dirty="0" smtClean="0">
                <a:effectLst/>
                <a:latin typeface="Consolas" pitchFamily="49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S</a:t>
            </a:r>
            <a:r>
              <a:rPr lang="en-US" sz="2800" dirty="0" smtClean="0">
                <a:effectLst/>
                <a:latin typeface="Consolas" pitchFamily="49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</a:p>
          <a:p>
            <a:r>
              <a:rPr lang="en-US" sz="2800" dirty="0" smtClean="0">
                <a:latin typeface="Consolas" pitchFamily="49" charset="0"/>
              </a:rPr>
              <a:t>| | | | | | | | | | | | | | | | | | | | </a:t>
            </a:r>
            <a:endParaRPr lang="en-US" sz="2800" dirty="0" smtClean="0">
              <a:effectLst/>
              <a:latin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9223" y="4327678"/>
            <a:ext cx="975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These two sequences </a:t>
            </a:r>
            <a:r>
              <a:rPr lang="en-US" sz="2800" dirty="0" smtClean="0">
                <a:latin typeface="Calibri" pitchFamily="34" charset="0"/>
              </a:rPr>
              <a:t>also have </a:t>
            </a:r>
            <a:r>
              <a:rPr lang="en-US" sz="2800" b="1" dirty="0">
                <a:latin typeface="Calibri" pitchFamily="34" charset="0"/>
              </a:rPr>
              <a:t>50% identity </a:t>
            </a:r>
            <a:r>
              <a:rPr lang="en-US" sz="2800" dirty="0" smtClean="0">
                <a:latin typeface="Calibri" pitchFamily="34" charset="0"/>
              </a:rPr>
              <a:t>but </a:t>
            </a:r>
            <a:r>
              <a:rPr lang="en-US" sz="2800" b="1" dirty="0" smtClean="0">
                <a:latin typeface="Calibri" pitchFamily="34" charset="0"/>
              </a:rPr>
              <a:t>no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k=3 seeds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33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heuristic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42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8539" y="1356357"/>
            <a:ext cx="5674583" cy="4450057"/>
          </a:xfrm>
        </p:spPr>
        <p:txBody>
          <a:bodyPr/>
          <a:lstStyle/>
          <a:p>
            <a:r>
              <a:rPr lang="en-US" sz="3200" dirty="0" smtClean="0"/>
              <a:t>Seed hit probability varies…</a:t>
            </a:r>
          </a:p>
          <a:p>
            <a:pPr lvl="1"/>
            <a:r>
              <a:rPr lang="en-US" dirty="0" smtClean="0"/>
              <a:t>directly with alignment length</a:t>
            </a:r>
          </a:p>
          <a:p>
            <a:pPr lvl="1"/>
            <a:r>
              <a:rPr lang="en-US" dirty="0" smtClean="0"/>
              <a:t>inversely with seed length</a:t>
            </a:r>
          </a:p>
          <a:p>
            <a:pPr lvl="1"/>
            <a:r>
              <a:rPr lang="en-US" dirty="0" smtClean="0"/>
              <a:t>inversely with alignment identity</a:t>
            </a:r>
          </a:p>
          <a:p>
            <a:r>
              <a:rPr lang="en-US" dirty="0" smtClean="0"/>
              <a:t>Seed length can be tuned when running BLAST (uncommon)</a:t>
            </a:r>
          </a:p>
          <a:p>
            <a:r>
              <a:rPr lang="en-US" dirty="0" smtClean="0"/>
              <a:t>Defaults balance speed with detection probability</a:t>
            </a:r>
          </a:p>
          <a:p>
            <a:r>
              <a:rPr lang="en-US" dirty="0" smtClean="0"/>
              <a:t>In practice, results are very good, despite no guarantee of optimality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07715" y="1384614"/>
            <a:ext cx="5899921" cy="4393542"/>
            <a:chOff x="5907715" y="589921"/>
            <a:chExt cx="5899921" cy="439354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07715" y="993279"/>
              <a:ext cx="5899921" cy="399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8473414" y="589921"/>
              <a:ext cx="32262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*For seeds of length k=3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351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flavors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4045"/>
              </p:ext>
            </p:extLst>
          </p:nvPr>
        </p:nvGraphicFramePr>
        <p:xfrm>
          <a:off x="243904" y="2651737"/>
          <a:ext cx="11704192" cy="361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28"/>
                <a:gridCol w="3200365"/>
                <a:gridCol w="3200365"/>
                <a:gridCol w="4297634"/>
              </a:tblGrid>
              <a:tr h="5257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Query type / preprocessing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Database type / preprocessing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When to use it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blastp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homologous proteins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non-coding DNA search,</a:t>
                      </a:r>
                      <a:r>
                        <a:rPr lang="en-US" baseline="0" dirty="0" smtClean="0"/>
                        <a:t> large-scale (e.g. </a:t>
                      </a:r>
                      <a:r>
                        <a:rPr lang="en-US" baseline="0" dirty="0" err="1" smtClean="0"/>
                        <a:t>contig</a:t>
                      </a:r>
                      <a:r>
                        <a:rPr lang="en-US" baseline="0" dirty="0" smtClean="0"/>
                        <a:t> vs. genome) search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blastx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 coding potential/protein products of novel DNA/RNA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tblast</a:t>
                      </a:r>
                      <a:r>
                        <a:rPr lang="en-US" b="1" baseline="0" dirty="0" err="1" smtClean="0"/>
                        <a:t>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identify a protein of interest in a novel genome; uncommon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tblastx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identify remote </a:t>
                      </a:r>
                      <a:r>
                        <a:rPr lang="en-US" baseline="0" dirty="0" smtClean="0"/>
                        <a:t>homology in highly diverged coding sequence; uncommon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BLAST is available online </a:t>
            </a:r>
            <a:r>
              <a:rPr lang="en-US" sz="3200" dirty="0"/>
              <a:t>at </a:t>
            </a: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blast.ncbi.nlm.nih.gov/Blast.cgi</a:t>
            </a:r>
            <a:endParaRPr lang="en-US" sz="3200" dirty="0" smtClean="0"/>
          </a:p>
          <a:p>
            <a:r>
              <a:rPr lang="en-US" sz="3200" dirty="0" smtClean="0"/>
              <a:t>Can also download and run locally</a:t>
            </a:r>
          </a:p>
          <a:p>
            <a:r>
              <a:rPr lang="en-US" sz="3200" dirty="0" smtClean="0"/>
              <a:t>A variety of different online/offline programs exist:</a:t>
            </a:r>
          </a:p>
        </p:txBody>
      </p:sp>
    </p:spTree>
    <p:extLst>
      <p:ext uri="{BB962C8B-B14F-4D97-AF65-F5344CB8AC3E}">
        <p14:creationId xmlns:p14="http://schemas.microsoft.com/office/powerpoint/2010/main" val="160624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</a:rPr>
              <a:t>BLAST output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9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4203" y="1731276"/>
            <a:ext cx="5674583" cy="3917471"/>
          </a:xfrm>
        </p:spPr>
        <p:txBody>
          <a:bodyPr/>
          <a:lstStyle/>
          <a:p>
            <a:r>
              <a:rPr lang="en-US" sz="3200" dirty="0" smtClean="0"/>
              <a:t>Online BLAST produces some nice graphical output, but more often we’re interested in machine-readable (tabular) text</a:t>
            </a:r>
          </a:p>
          <a:p>
            <a:r>
              <a:rPr lang="en-US" sz="3200" dirty="0" smtClean="0"/>
              <a:t>We’ll examine some of these fields/statistics in the context of a hybrid BLAST output (human-readable text)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104" y="1051586"/>
            <a:ext cx="54006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508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Alignment of the query sequence to the “subject” (database) sequence; generally excluded from tabular output</a:t>
            </a:r>
          </a:p>
          <a:p>
            <a:r>
              <a:rPr lang="en-US" sz="3200" dirty="0" smtClean="0"/>
              <a:t>Start and end coordinates of the alignment within the query and subject sequences; these define “coverage”: i.e. how local vs. global the alignment 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5675" y="2148854"/>
            <a:ext cx="9820651" cy="16459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3685" y="2148854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69587" y="2575571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96000" y="2941327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99097" y="3345512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# and % of “identities” (positions that are the same between query and database); a measure of evolutionary divergence</a:t>
            </a:r>
          </a:p>
          <a:p>
            <a:r>
              <a:rPr lang="en-US" sz="3200" dirty="0" smtClean="0"/>
              <a:t># and % of “similarities” (different but “similar” amino acids); only applies to protein-level alignments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2611" y="1845734"/>
            <a:ext cx="3017487" cy="221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2976" y="1845734"/>
            <a:ext cx="3017487" cy="221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Expectation- or E-value: the # of alignments </a:t>
            </a:r>
            <a:r>
              <a:rPr lang="en-US" sz="3200" i="1" dirty="0" smtClean="0"/>
              <a:t>at least this strong </a:t>
            </a:r>
            <a:r>
              <a:rPr lang="en-US" sz="3200" dirty="0" smtClean="0"/>
              <a:t>expected by chance (given </a:t>
            </a:r>
            <a:r>
              <a:rPr lang="en-US" sz="3200" u="sng" dirty="0" smtClean="0"/>
              <a:t>score</a:t>
            </a:r>
            <a:r>
              <a:rPr lang="en-US" sz="3200" dirty="0" smtClean="0"/>
              <a:t> &amp; database size)</a:t>
            </a:r>
          </a:p>
          <a:p>
            <a:r>
              <a:rPr lang="en-US" sz="3200" dirty="0" smtClean="0"/>
              <a:t>A measure of the statistical significance of an alignment</a:t>
            </a:r>
          </a:p>
          <a:p>
            <a:r>
              <a:rPr lang="en-US" sz="3200" dirty="0" smtClean="0"/>
              <a:t>Small </a:t>
            </a:r>
            <a:r>
              <a:rPr lang="en-US" sz="3200" i="1" dirty="0" smtClean="0"/>
              <a:t>E</a:t>
            </a:r>
            <a:r>
              <a:rPr lang="en-US" sz="3200" dirty="0" smtClean="0"/>
              <a:t>-values can be interpreted similarly to </a:t>
            </a:r>
            <a:r>
              <a:rPr lang="en-US" sz="3200" i="1" dirty="0" smtClean="0"/>
              <a:t>P</a:t>
            </a:r>
            <a:r>
              <a:rPr lang="en-US" sz="3200" dirty="0" smtClean="0"/>
              <a:t>-values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1537" y="1631126"/>
            <a:ext cx="1798600" cy="2434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1172" y="1631126"/>
            <a:ext cx="2896664" cy="2434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BLAST </a:t>
            </a:r>
            <a:r>
              <a:rPr lang="en-US" dirty="0" smtClean="0"/>
              <a:t>hits (protein query / database)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59334"/>
              </p:ext>
            </p:extLst>
          </p:nvPr>
        </p:nvGraphicFramePr>
        <p:xfrm>
          <a:off x="1981245" y="1143025"/>
          <a:ext cx="8001000" cy="5257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2667000"/>
                <a:gridCol w="2667000"/>
              </a:tblGrid>
              <a:tr h="17525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 identity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 identity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 coverage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Your query*;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Population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variants;</a:t>
                      </a:r>
                      <a:endParaRPr 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Close homologs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Distant homologs,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pseudogenes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 </a:t>
                      </a:r>
                      <a:r>
                        <a:rPr lang="en-US" sz="2800" baseline="0" dirty="0" smtClean="0"/>
                        <a:t>coverage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Shared domain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Shared domain;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false positive?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313592" y="2127837"/>
            <a:ext cx="12904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13592" y="2402154"/>
            <a:ext cx="12904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10" y="2103156"/>
            <a:ext cx="15544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</a:rPr>
              <a:t>|| ||||| ||||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56762" y="2127837"/>
            <a:ext cx="12904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56762" y="2402154"/>
            <a:ext cx="12904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780" y="2103156"/>
            <a:ext cx="15544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</a:rPr>
              <a:t>|  ||    | 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29803" y="5702737"/>
            <a:ext cx="691320" cy="187796"/>
            <a:chOff x="9094747" y="3679385"/>
            <a:chExt cx="1609812" cy="1877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094747" y="3679385"/>
              <a:ext cx="16098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094747" y="3861730"/>
              <a:ext cx="1609812" cy="545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2688724" y="5700188"/>
            <a:ext cx="2571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1750" y="5882533"/>
            <a:ext cx="564131" cy="545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10221" y="5700188"/>
            <a:ext cx="619049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10221" y="5882533"/>
            <a:ext cx="28206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789" y="3885913"/>
            <a:ext cx="12065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11657" y="3885913"/>
            <a:ext cx="145909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42218" y="3885913"/>
            <a:ext cx="3033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25596" y="4056835"/>
            <a:ext cx="35265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1154" y="4056835"/>
            <a:ext cx="352651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3805" y="4056835"/>
            <a:ext cx="9117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74634" y="563160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52543" y="563160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7301" y="581667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52543" y="581667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1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Information-carrying biopolymers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2654" y="836685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(N)</a:t>
            </a:r>
            <a:r>
              <a:rPr lang="en-US" sz="2800" u="sng" dirty="0" err="1" smtClean="0"/>
              <a:t>ucleic</a:t>
            </a:r>
            <a:r>
              <a:rPr lang="en-US" sz="2800" u="sng" dirty="0" smtClean="0"/>
              <a:t> (A)</a:t>
            </a:r>
            <a:r>
              <a:rPr lang="en-US" sz="2800" u="sng" dirty="0" err="1" smtClean="0"/>
              <a:t>cids</a:t>
            </a:r>
            <a:endParaRPr lang="en-US" sz="28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253976" y="836685"/>
            <a:ext cx="554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Polypeptides (protein primary seq.)</a:t>
            </a:r>
            <a:endParaRPr lang="en-US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7265" y="1412755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(D)</a:t>
            </a:r>
            <a:r>
              <a:rPr lang="en-US" sz="2800" dirty="0" err="1" smtClean="0"/>
              <a:t>eoxyribo</a:t>
            </a:r>
            <a:r>
              <a:rPr lang="en-US" sz="2800" dirty="0" smtClean="0"/>
              <a:t>(N)(A)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8043" y="1412755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(R)</a:t>
            </a:r>
            <a:r>
              <a:rPr lang="en-US" sz="2800" dirty="0" err="1" smtClean="0"/>
              <a:t>ibo</a:t>
            </a:r>
            <a:r>
              <a:rPr lang="en-US" sz="2800" dirty="0" smtClean="0"/>
              <a:t>(N)(A)</a:t>
            </a:r>
            <a:endParaRPr lang="en-US" sz="2800" dirty="0"/>
          </a:p>
        </p:txBody>
      </p:sp>
      <p:pic>
        <p:nvPicPr>
          <p:cNvPr id="2050" name="Picture 2" descr="https://s0112493.pressbooks.com/wp-content/uploads/sites/39521/2015/03/comparis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9" t="6154" r="6569" b="6455"/>
          <a:stretch/>
        </p:blipFill>
        <p:spPr bwMode="auto">
          <a:xfrm>
            <a:off x="3521384" y="1950892"/>
            <a:ext cx="2459402" cy="4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0112493.pressbooks.com/wp-content/uploads/sites/39521/2015/03/comparis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6154" r="45181" b="6455"/>
          <a:stretch/>
        </p:blipFill>
        <p:spPr bwMode="auto">
          <a:xfrm>
            <a:off x="450514" y="1950892"/>
            <a:ext cx="3070870" cy="4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poundchem.com/wp-content/uploads/2014/09/20-Common-Amino-Acids-v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3"/>
          <a:stretch/>
        </p:blipFill>
        <p:spPr bwMode="auto">
          <a:xfrm>
            <a:off x="6384035" y="3031470"/>
            <a:ext cx="5297308" cy="32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igpictureeducation.com/sites/default/files/styles/bp_full_width/public/polypeptide.png?itok=Xy9rdWw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2"/>
          <a:stretch/>
        </p:blipFill>
        <p:spPr bwMode="auto">
          <a:xfrm>
            <a:off x="6590874" y="1492895"/>
            <a:ext cx="4935030" cy="13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/>
          <p:cNvSpPr txBox="1">
            <a:spLocks/>
          </p:cNvSpPr>
          <p:nvPr/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1C376A-F598-5B4F-A8D5-A35E8E160FA5}" type="datetime1">
              <a:rPr lang="en-US" smtClean="0"/>
              <a:pPr/>
              <a:t>1/30/2017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34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</a:rPr>
              <a:t>Sequence databases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9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databases: 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Browse sequence data online</a:t>
            </a:r>
          </a:p>
          <a:p>
            <a:r>
              <a:rPr lang="en-US" sz="3600" dirty="0" smtClean="0"/>
              <a:t>Download sequence data</a:t>
            </a:r>
          </a:p>
          <a:p>
            <a:pPr lvl="1"/>
            <a:r>
              <a:rPr lang="en-US" sz="2800" dirty="0" smtClean="0"/>
              <a:t>FTP access?</a:t>
            </a:r>
          </a:p>
          <a:p>
            <a:r>
              <a:rPr lang="en-US" sz="3600" dirty="0" smtClean="0"/>
              <a:t>Search data with embedded BLAST implementations</a:t>
            </a:r>
          </a:p>
          <a:p>
            <a:r>
              <a:rPr lang="en-US" sz="3600" dirty="0" smtClean="0"/>
              <a:t>Database versioning</a:t>
            </a:r>
          </a:p>
          <a:p>
            <a:pPr lvl="1"/>
            <a:r>
              <a:rPr lang="en-US" sz="3200" dirty="0" smtClean="0"/>
              <a:t>Sequence versioning?</a:t>
            </a:r>
          </a:p>
          <a:p>
            <a:r>
              <a:rPr lang="en-US" sz="3600" dirty="0" smtClean="0"/>
              <a:t>Systematic identifiers for sequences and regions</a:t>
            </a:r>
          </a:p>
          <a:p>
            <a:pPr lvl="1"/>
            <a:r>
              <a:rPr lang="en-US" sz="3200" dirty="0" smtClean="0"/>
              <a:t>Differ between databases</a:t>
            </a:r>
          </a:p>
          <a:p>
            <a:pPr lvl="1"/>
            <a:r>
              <a:rPr lang="en-US" sz="3200" dirty="0" smtClean="0"/>
              <a:t>The “ID-mapping”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61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www.ncbi.nlm.nih.gov/</a:t>
            </a:r>
            <a:r>
              <a:rPr lang="en-US" dirty="0"/>
              <a:t>genbank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NCBI comprehensive nucleotide sequence database</a:t>
            </a:r>
          </a:p>
          <a:p>
            <a:r>
              <a:rPr lang="en-US" dirty="0" smtClean="0"/>
              <a:t>If you sequence a new genome, it ends up here (with optional annotation)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2" y="2148854"/>
            <a:ext cx="11405176" cy="43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29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http://www.ncbi.nlm.nih.gov/</a:t>
            </a:r>
            <a:r>
              <a:rPr lang="en-US" dirty="0" smtClean="0"/>
              <a:t>refseq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NCBI curated sequence database</a:t>
            </a:r>
          </a:p>
          <a:p>
            <a:r>
              <a:rPr lang="en-US" dirty="0" smtClean="0"/>
              <a:t>Non-redundant and versioned genomes, genes, proteins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 bwMode="auto">
          <a:xfrm>
            <a:off x="394716" y="2164774"/>
            <a:ext cx="11402568" cy="43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1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5"/>
          <a:stretch/>
        </p:blipFill>
        <p:spPr bwMode="auto">
          <a:xfrm>
            <a:off x="394716" y="2144687"/>
            <a:ext cx="11402568" cy="43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 smtClean="0"/>
              <a:t>ensembl.org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EMBL-EBI sequence database and exploration site</a:t>
            </a:r>
          </a:p>
          <a:p>
            <a:r>
              <a:rPr lang="en-US" dirty="0" err="1" smtClean="0"/>
              <a:t>BioMart</a:t>
            </a:r>
            <a:r>
              <a:rPr lang="en-US" dirty="0" smtClean="0"/>
              <a:t> provides a programmatic interface to </a:t>
            </a:r>
            <a:r>
              <a:rPr lang="en-US" dirty="0" err="1" smtClean="0"/>
              <a:t>ensembl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6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 smtClean="0"/>
              <a:t>uniprot.org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EMBL-EBI protein sequence database</a:t>
            </a:r>
          </a:p>
          <a:p>
            <a:r>
              <a:rPr lang="en-US" dirty="0" smtClean="0"/>
              <a:t>All known protein sequences, nicely organized and annotated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6"/>
          <a:stretch/>
        </p:blipFill>
        <p:spPr bwMode="auto">
          <a:xfrm>
            <a:off x="394716" y="2423171"/>
            <a:ext cx="11402568" cy="394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6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Biopolymers and the central dogma</a:t>
            </a:r>
          </a:p>
          <a:p>
            <a:r>
              <a:rPr lang="en-US" sz="3200" dirty="0"/>
              <a:t>Sequences as data &amp; the FASTA file format</a:t>
            </a:r>
          </a:p>
          <a:p>
            <a:r>
              <a:rPr lang="en-US" sz="3200" dirty="0"/>
              <a:t>Sequence homology</a:t>
            </a:r>
          </a:p>
          <a:p>
            <a:r>
              <a:rPr lang="en-US" sz="3200" dirty="0"/>
              <a:t>Sequence alignment</a:t>
            </a:r>
          </a:p>
          <a:p>
            <a:r>
              <a:rPr lang="en-US" sz="3200" dirty="0"/>
              <a:t>BLAST as a homology search method</a:t>
            </a:r>
          </a:p>
          <a:p>
            <a:r>
              <a:rPr lang="en-US" sz="3200" dirty="0"/>
              <a:t>Dissecting a BLAST result</a:t>
            </a:r>
          </a:p>
          <a:p>
            <a:r>
              <a:rPr lang="en-US" sz="3200" dirty="0"/>
              <a:t>Sequence databases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9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flow in the central dogma: molecular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 descr="http://dnacamp.cgrb.oregonstate.edu/img/portfolio/Central_Dogm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8857" r="1691" b="6118"/>
          <a:stretch/>
        </p:blipFill>
        <p:spPr bwMode="auto">
          <a:xfrm>
            <a:off x="927344" y="1217417"/>
            <a:ext cx="10276885" cy="48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7344" y="3015397"/>
            <a:ext cx="3064590" cy="74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20145" y="3697529"/>
            <a:ext cx="5587878" cy="1919335"/>
            <a:chOff x="5750359" y="3477455"/>
            <a:chExt cx="5587878" cy="1919335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5750359" y="3477455"/>
              <a:ext cx="5587878" cy="1103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27478" y="4581140"/>
              <a:ext cx="3309728" cy="815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6310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flow in the central dogma: data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38046"/>
              </p:ext>
            </p:extLst>
          </p:nvPr>
        </p:nvGraphicFramePr>
        <p:xfrm>
          <a:off x="1775475" y="1619971"/>
          <a:ext cx="8237800" cy="8961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5’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CAA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GAT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3’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02406"/>
              </p:ext>
            </p:extLst>
          </p:nvPr>
        </p:nvGraphicFramePr>
        <p:xfrm>
          <a:off x="1775475" y="2606008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3’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CGA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CCT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CGT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GGT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CCT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GTT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CTA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CCT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5’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92279"/>
              </p:ext>
            </p:extLst>
          </p:nvPr>
        </p:nvGraphicFramePr>
        <p:xfrm>
          <a:off x="1775475" y="3592045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5’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CAA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3’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20229"/>
              </p:ext>
            </p:extLst>
          </p:nvPr>
        </p:nvGraphicFramePr>
        <p:xfrm>
          <a:off x="1775475" y="4578082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N-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Pro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Asp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-C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98704"/>
              </p:ext>
            </p:extLst>
          </p:nvPr>
        </p:nvGraphicFramePr>
        <p:xfrm>
          <a:off x="1775475" y="5564115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N-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-C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33082" y="1124720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DNA sequence: (+)(sense)(5’-3’)(Watson) strand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3082" y="2110757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DNA sequence: (-)(antisense)(3’-5’)(Crick) strand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3082" y="3096794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RNA sequence: transcript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3082" y="4082831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Protein translation (3-letter amino acid codes)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3082" y="5068868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Protein translation (1-letter amino acid codes)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61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novel sequence data: by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56" y="894292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Genomics (DNA-</a:t>
            </a:r>
            <a:r>
              <a:rPr lang="en-US" sz="2800" u="sng" dirty="0" err="1" smtClean="0"/>
              <a:t>seq</a:t>
            </a:r>
            <a:r>
              <a:rPr lang="en-US" sz="2800" u="sng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1" y="1585576"/>
            <a:ext cx="1670603" cy="17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3938" y="1931218"/>
            <a:ext cx="288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Phy</a:t>
            </a:r>
            <a:r>
              <a:rPr lang="en-US" sz="2000" dirty="0" smtClean="0"/>
              <a:t> X 174</a:t>
            </a:r>
          </a:p>
          <a:p>
            <a:r>
              <a:rPr lang="en-US" sz="2000" dirty="0" smtClean="0"/>
              <a:t>Sequenced 1977</a:t>
            </a:r>
          </a:p>
          <a:p>
            <a:r>
              <a:rPr lang="en-US" sz="2000" dirty="0" smtClean="0"/>
              <a:t>5,386 nucleotides</a:t>
            </a:r>
            <a:endParaRPr lang="en-US" sz="2000" dirty="0"/>
          </a:p>
        </p:txBody>
      </p:sp>
      <p:pic>
        <p:nvPicPr>
          <p:cNvPr id="1028" name="Picture 4" descr="Image result for human chromoso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6"/>
          <a:stretch/>
        </p:blipFill>
        <p:spPr bwMode="auto">
          <a:xfrm>
            <a:off x="430971" y="3429000"/>
            <a:ext cx="1824902" cy="25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7649" y="4293105"/>
            <a:ext cx="3447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Human genome</a:t>
            </a:r>
          </a:p>
          <a:p>
            <a:r>
              <a:rPr lang="en-US" sz="2000" dirty="0" smtClean="0"/>
              <a:t>“Sequenced” Feb. 2001</a:t>
            </a:r>
          </a:p>
          <a:p>
            <a:r>
              <a:rPr lang="en-US" sz="2000" dirty="0" smtClean="0"/>
              <a:t>24 chromosomes (molecules)</a:t>
            </a:r>
          </a:p>
          <a:p>
            <a:r>
              <a:rPr lang="en-US" sz="2000" dirty="0" smtClean="0">
                <a:latin typeface="Cambria" pitchFamily="18" charset="0"/>
              </a:rPr>
              <a:t>~</a:t>
            </a:r>
            <a:r>
              <a:rPr lang="en-US" sz="2000" dirty="0" smtClean="0"/>
              <a:t>3 billion nucleotides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8393" y="894292"/>
            <a:ext cx="535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smtClean="0"/>
              <a:t>de novo </a:t>
            </a:r>
            <a:r>
              <a:rPr lang="en-US" sz="2800" u="sng" dirty="0" err="1" smtClean="0"/>
              <a:t>transcriptomics</a:t>
            </a:r>
            <a:r>
              <a:rPr lang="en-US" sz="2800" u="sng" dirty="0" smtClean="0"/>
              <a:t> (RNA-</a:t>
            </a:r>
            <a:r>
              <a:rPr lang="en-US" sz="2800" u="sng" dirty="0" err="1" smtClean="0"/>
              <a:t>seq</a:t>
            </a:r>
            <a:r>
              <a:rPr lang="en-US" sz="2800" u="sng" dirty="0"/>
              <a:t>)</a:t>
            </a:r>
          </a:p>
        </p:txBody>
      </p:sp>
      <p:pic>
        <p:nvPicPr>
          <p:cNvPr id="1030" name="Picture 6" descr="http://images.slideplayer.com/15/4640874/slides/slide_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9366" r="6712" b="4912"/>
          <a:stretch/>
        </p:blipFill>
        <p:spPr bwMode="auto">
          <a:xfrm>
            <a:off x="6364192" y="1527969"/>
            <a:ext cx="4504228" cy="245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38393" y="4136777"/>
            <a:ext cx="51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Proteomics (mass spectrometry)</a:t>
            </a:r>
            <a:endParaRPr lang="en-US" sz="2800" u="sng" dirty="0"/>
          </a:p>
        </p:txBody>
      </p:sp>
      <p:pic>
        <p:nvPicPr>
          <p:cNvPr id="1036" name="Picture 12" descr="http://proteome-software.wikispaces.com/file/view/Spectrum.png/30656586/Spectr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06" y="4800407"/>
            <a:ext cx="5185571" cy="18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95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novel sequence data: </a:t>
            </a:r>
            <a:r>
              <a:rPr lang="en-US" i="1" dirty="0" smtClean="0"/>
              <a:t>in silico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4" y="3099737"/>
            <a:ext cx="5832042" cy="34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791132"/>
            <a:ext cx="9083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86" y="3084740"/>
            <a:ext cx="5832042" cy="351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47" y="2149210"/>
            <a:ext cx="9083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38539" y="894292"/>
            <a:ext cx="11714922" cy="10057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Much of the transcript (gene) and protein sequence data we have today comes from looking for coding sequences (open reading frames, ORFs) in genomes: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7894" y="2610657"/>
            <a:ext cx="5596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Genes can be encoded on the reverse strand as well!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2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3.xml><?xml version="1.0" encoding="utf-8"?>
<a:theme xmlns:a="http://schemas.openxmlformats.org/drawingml/2006/main" name="2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4.xml><?xml version="1.0" encoding="utf-8"?>
<a:theme xmlns:a="http://schemas.openxmlformats.org/drawingml/2006/main" name="3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5.xml><?xml version="1.0" encoding="utf-8"?>
<a:theme xmlns:a="http://schemas.openxmlformats.org/drawingml/2006/main" name="4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980</TotalTime>
  <Words>2860</Words>
  <Application>Microsoft Office PowerPoint</Application>
  <PresentationFormat>Custom</PresentationFormat>
  <Paragraphs>824</Paragraphs>
  <Slides>56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template</vt:lpstr>
      <vt:lpstr>1_template</vt:lpstr>
      <vt:lpstr>2_template</vt:lpstr>
      <vt:lpstr>3_template</vt:lpstr>
      <vt:lpstr>4_template</vt:lpstr>
      <vt:lpstr>Biological Sequences: Concepts &amp; Data</vt:lpstr>
      <vt:lpstr>Summary</vt:lpstr>
      <vt:lpstr>PowerPoint Presentation</vt:lpstr>
      <vt:lpstr>Polymers &amp; biopolymers</vt:lpstr>
      <vt:lpstr>Information-carrying biopolymers</vt:lpstr>
      <vt:lpstr>Information flow in the central dogma: molecular view</vt:lpstr>
      <vt:lpstr>Information flow in the central dogma: data view</vt:lpstr>
      <vt:lpstr>Generating novel sequence data: by experiment</vt:lpstr>
      <vt:lpstr>Generating novel sequence data: in silico</vt:lpstr>
      <vt:lpstr>Preview of future topics</vt:lpstr>
      <vt:lpstr>PowerPoint Presentation</vt:lpstr>
      <vt:lpstr>FASTA files represent sequence data</vt:lpstr>
      <vt:lpstr>FASTA files represent sequence data</vt:lpstr>
      <vt:lpstr>FASTA file extensions</vt:lpstr>
      <vt:lpstr>PowerPoint Presentation</vt:lpstr>
      <vt:lpstr>Biological sequence analysis</vt:lpstr>
      <vt:lpstr>How does sequence similarity arise?</vt:lpstr>
      <vt:lpstr>How sequence differences arise: DNA</vt:lpstr>
      <vt:lpstr>How sequence differences arise: Proteins</vt:lpstr>
      <vt:lpstr>Quantifying sequence similarity by alignment</vt:lpstr>
      <vt:lpstr>PowerPoint Presentation</vt:lpstr>
      <vt:lpstr>Quantifying sequence similarity by alignment</vt:lpstr>
      <vt:lpstr>Global alignment</vt:lpstr>
      <vt:lpstr>Global alignment</vt:lpstr>
      <vt:lpstr>Alignment scoring</vt:lpstr>
      <vt:lpstr>Alignment scoring</vt:lpstr>
      <vt:lpstr>Finding the best alignment</vt:lpstr>
      <vt:lpstr>Finding the best alignment</vt:lpstr>
      <vt:lpstr>Alignment strategies</vt:lpstr>
      <vt:lpstr>Advanced alignment scoring: amino acid similarity</vt:lpstr>
      <vt:lpstr>Advanced alignment scoring: amino acid similarity</vt:lpstr>
      <vt:lpstr>Advanced alignment scoring: affine gap scoring</vt:lpstr>
      <vt:lpstr>PowerPoint Presentation</vt:lpstr>
      <vt:lpstr>Alignment versus homology search</vt:lpstr>
      <vt:lpstr>Enter BLAST: the Basic Local Alignment Search Tool</vt:lpstr>
      <vt:lpstr>BLAST as a heuristic method</vt:lpstr>
      <vt:lpstr>BLAST as a heuristic method</vt:lpstr>
      <vt:lpstr>The BLAST algorithm</vt:lpstr>
      <vt:lpstr>Why BLAST is fast</vt:lpstr>
      <vt:lpstr>Why BLAST is fast</vt:lpstr>
      <vt:lpstr>Why BLAST is heuristic</vt:lpstr>
      <vt:lpstr>Why BLAST is heuristic</vt:lpstr>
      <vt:lpstr>BLAST flavors</vt:lpstr>
      <vt:lpstr>PowerPoint Presentation</vt:lpstr>
      <vt:lpstr>Interpreting BLAST output</vt:lpstr>
      <vt:lpstr>Interpreting BLAST output</vt:lpstr>
      <vt:lpstr>Interpreting BLAST output</vt:lpstr>
      <vt:lpstr>Interpreting BLAST output</vt:lpstr>
      <vt:lpstr>Interpreting BLAST hits (protein query / database)</vt:lpstr>
      <vt:lpstr>PowerPoint Presentation</vt:lpstr>
      <vt:lpstr>Sequence databases: common features</vt:lpstr>
      <vt:lpstr>http://www.ncbi.nlm.nih.gov/genbank</vt:lpstr>
      <vt:lpstr>http://www.ncbi.nlm.nih.gov/refseq</vt:lpstr>
      <vt:lpstr>http://ensembl.org</vt:lpstr>
      <vt:lpstr>http://uniprot.org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Eric Franzosa</cp:lastModifiedBy>
  <cp:revision>381</cp:revision>
  <dcterms:created xsi:type="dcterms:W3CDTF">2017-01-05T15:59:06Z</dcterms:created>
  <dcterms:modified xsi:type="dcterms:W3CDTF">2017-01-30T17:16:43Z</dcterms:modified>
</cp:coreProperties>
</file>