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g" ContentType="video/mpeg"/>
  <Default Extension="mp4" ContentType="video/mp4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44" r:id="rId1"/>
  </p:sldMasterIdLst>
  <p:notesMasterIdLst>
    <p:notesMasterId r:id="rId27"/>
  </p:notesMasterIdLst>
  <p:sldIdLst>
    <p:sldId id="256" r:id="rId2"/>
    <p:sldId id="289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82" r:id="rId15"/>
    <p:sldId id="278" r:id="rId16"/>
    <p:sldId id="279" r:id="rId17"/>
    <p:sldId id="280" r:id="rId18"/>
    <p:sldId id="285" r:id="rId19"/>
    <p:sldId id="281" r:id="rId20"/>
    <p:sldId id="283" r:id="rId21"/>
    <p:sldId id="284" r:id="rId22"/>
    <p:sldId id="286" r:id="rId23"/>
    <p:sldId id="287" r:id="rId24"/>
    <p:sldId id="288" r:id="rId25"/>
    <p:sldId id="26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50"/>
    <p:restoredTop sz="94633"/>
  </p:normalViewPr>
  <p:slideViewPr>
    <p:cSldViewPr snapToGrid="0" snapToObjects="1">
      <p:cViewPr varScale="1">
        <p:scale>
          <a:sx n="96" d="100"/>
          <a:sy n="96" d="100"/>
        </p:scale>
        <p:origin x="912" y="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" Type="http://schemas.openxmlformats.org/officeDocument/2006/relationships/image" Target="../media/image15.png"/><Relationship Id="rId2" Type="http://schemas.openxmlformats.org/officeDocument/2006/relationships/image" Target="../media/image1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78786-9B84-E947-8820-7E1CB9ABDCEA}" type="datetimeFigureOut">
              <a:rPr lang="en-US" smtClean="0"/>
              <a:t>2/12/17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335D2-6E04-3648-AD61-524203FBD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13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260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73011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5268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EBB3A-3F6B-224C-8852-F550807EB424}" type="datetime1">
              <a:rPr lang="en-US" smtClean="0"/>
              <a:t>2/12/17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977F8-AF0A-A442-A0AC-1287626547B1}" type="datetime1">
              <a:rPr lang="en-US" smtClean="0"/>
              <a:t>2/12/17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5363E-93AC-7F40-AA29-9E7536968F8A}" type="datetime1">
              <a:rPr lang="en-US" smtClean="0"/>
              <a:t>2/12/17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2/12/17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BC8F-0DFA-CF43-AF75-D35C7DAE1A67}" type="datetime1">
              <a:rPr lang="en-US" smtClean="0"/>
              <a:t>2/12/17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E3AC8-E917-7240-97EB-64EFC1A06C96}" type="datetime1">
              <a:rPr lang="en-US" smtClean="0"/>
              <a:t>2/12/17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2/12/17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08026-1BB1-3941-BE5E-D323B07E18A9}" type="datetime1">
              <a:rPr lang="en-US" smtClean="0"/>
              <a:t>2/12/17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7444D-7AD3-6F44-824C-A4C041676D98}" type="datetime1">
              <a:rPr lang="en-US" smtClean="0"/>
              <a:t>2/12/17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8A9C7-1789-DC4D-89FD-19B71522CE86}" type="datetime1">
              <a:rPr lang="en-US" smtClean="0"/>
              <a:t>2/12/17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539" y="229235"/>
            <a:ext cx="11714922" cy="6546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539" y="1082040"/>
            <a:ext cx="11714922" cy="54068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8539" y="6488870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6A2B9-2614-974A-BEFA-2B7A71A547EB}" type="datetime1">
              <a:rPr lang="en-US" smtClean="0"/>
              <a:t>2/12/17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888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10261" y="648887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6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huttenhower.sph.harvard.edu/bst281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5.bin"/><Relationship Id="rId20" Type="http://schemas.openxmlformats.org/officeDocument/2006/relationships/image" Target="../media/image23.png"/><Relationship Id="rId10" Type="http://schemas.openxmlformats.org/officeDocument/2006/relationships/image" Target="../media/image18.png"/><Relationship Id="rId11" Type="http://schemas.openxmlformats.org/officeDocument/2006/relationships/oleObject" Target="../embeddings/oleObject6.bin"/><Relationship Id="rId12" Type="http://schemas.openxmlformats.org/officeDocument/2006/relationships/image" Target="../media/image19.png"/><Relationship Id="rId13" Type="http://schemas.openxmlformats.org/officeDocument/2006/relationships/oleObject" Target="../embeddings/oleObject7.bin"/><Relationship Id="rId14" Type="http://schemas.openxmlformats.org/officeDocument/2006/relationships/image" Target="../media/image20.png"/><Relationship Id="rId15" Type="http://schemas.openxmlformats.org/officeDocument/2006/relationships/oleObject" Target="../embeddings/oleObject8.bin"/><Relationship Id="rId16" Type="http://schemas.openxmlformats.org/officeDocument/2006/relationships/image" Target="../media/image21.png"/><Relationship Id="rId17" Type="http://schemas.openxmlformats.org/officeDocument/2006/relationships/oleObject" Target="../embeddings/oleObject9.bin"/><Relationship Id="rId18" Type="http://schemas.openxmlformats.org/officeDocument/2006/relationships/image" Target="../media/image22.png"/><Relationship Id="rId19" Type="http://schemas.openxmlformats.org/officeDocument/2006/relationships/oleObject" Target="../embeddings/oleObject10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2.bin"/><Relationship Id="rId4" Type="http://schemas.openxmlformats.org/officeDocument/2006/relationships/image" Target="../media/image15.png"/><Relationship Id="rId5" Type="http://schemas.openxmlformats.org/officeDocument/2006/relationships/oleObject" Target="../embeddings/oleObject3.bin"/><Relationship Id="rId6" Type="http://schemas.openxmlformats.org/officeDocument/2006/relationships/image" Target="../media/image16.png"/><Relationship Id="rId7" Type="http://schemas.openxmlformats.org/officeDocument/2006/relationships/oleObject" Target="../embeddings/oleObject4.bin"/><Relationship Id="rId8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9.png"/><Relationship Id="rId1" Type="http://schemas.microsoft.com/office/2007/relationships/media" Target="../media/media2.mpg"/><Relationship Id="rId2" Type="http://schemas.openxmlformats.org/officeDocument/2006/relationships/video" Target="../media/media2.m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Sequencing technologies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Curtis Huttenhower (</a:t>
            </a:r>
            <a:r>
              <a:rPr lang="en-US" dirty="0" err="1" smtClean="0"/>
              <a:t>chuttenh@hsph.harvard.edu</a:t>
            </a:r>
            <a:r>
              <a:rPr lang="en-US" dirty="0" smtClean="0"/>
              <a:t>)</a:t>
            </a:r>
          </a:p>
          <a:p>
            <a:r>
              <a:rPr lang="en-US" dirty="0" smtClean="0"/>
              <a:t>Eric </a:t>
            </a:r>
            <a:r>
              <a:rPr lang="en-US" dirty="0" err="1" smtClean="0"/>
              <a:t>Franzosa</a:t>
            </a:r>
            <a:r>
              <a:rPr lang="en-US" dirty="0" smtClean="0"/>
              <a:t> (</a:t>
            </a:r>
            <a:r>
              <a:rPr lang="en-US" dirty="0" err="1" smtClean="0"/>
              <a:t>franzosa@hsph.harvard.edu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>
                <a:hlinkClick r:id="rId3"/>
              </a:rPr>
              <a:t>http://huttenhower.sph.harvard.edu/bst281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37680" y="5934670"/>
            <a:ext cx="27166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Slide elements courtesy of:</a:t>
            </a:r>
          </a:p>
          <a:p>
            <a:pPr algn="ctr"/>
            <a:r>
              <a:rPr lang="en-US" b="1" dirty="0" smtClean="0"/>
              <a:t>Oliver Hofmann</a:t>
            </a:r>
          </a:p>
          <a:p>
            <a:pPr algn="ctr"/>
            <a:r>
              <a:rPr lang="en-US" b="1" dirty="0" smtClean="0"/>
              <a:t>Cathy Ball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0701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Un-</a:t>
            </a:r>
            <a:r>
              <a:rPr lang="en-US" dirty="0" err="1" smtClean="0"/>
              <a:t>shotgunning</a:t>
            </a:r>
            <a:r>
              <a:rPr lang="en-US" dirty="0" smtClean="0"/>
              <a:t>: assembly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2/12/17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10</a:t>
            </a:fld>
            <a:endParaRPr lang="en-US"/>
          </a:p>
        </p:txBody>
      </p:sp>
      <p:grpSp>
        <p:nvGrpSpPr>
          <p:cNvPr id="71" name="Group 70"/>
          <p:cNvGrpSpPr/>
          <p:nvPr/>
        </p:nvGrpSpPr>
        <p:grpSpPr>
          <a:xfrm>
            <a:off x="1463040" y="1105518"/>
            <a:ext cx="9753600" cy="5565914"/>
            <a:chOff x="228600" y="1600200"/>
            <a:chExt cx="8763000" cy="5000626"/>
          </a:xfrm>
        </p:grpSpPr>
        <p:sp>
          <p:nvSpPr>
            <p:cNvPr id="6" name="Line 3"/>
            <p:cNvSpPr>
              <a:spLocks noChangeShapeType="1"/>
            </p:cNvSpPr>
            <p:nvPr/>
          </p:nvSpPr>
          <p:spPr bwMode="auto">
            <a:xfrm>
              <a:off x="1828800" y="4038600"/>
              <a:ext cx="914400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346" tIns="45675" rIns="91346" bIns="45675" anchor="ctr">
              <a:spAutoFit/>
            </a:bodyPr>
            <a:lstStyle/>
            <a:p>
              <a:endParaRPr lang="en-US" sz="2000"/>
            </a:p>
          </p:txBody>
        </p:sp>
        <p:sp>
          <p:nvSpPr>
            <p:cNvPr id="7" name="Line 4"/>
            <p:cNvSpPr>
              <a:spLocks noChangeShapeType="1"/>
            </p:cNvSpPr>
            <p:nvPr/>
          </p:nvSpPr>
          <p:spPr bwMode="auto">
            <a:xfrm>
              <a:off x="2743200" y="4038600"/>
              <a:ext cx="45720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346" tIns="45675" rIns="91346" bIns="45675" anchor="ctr">
              <a:spAutoFit/>
            </a:bodyPr>
            <a:lstStyle/>
            <a:p>
              <a:endParaRPr lang="en-US" sz="2000"/>
            </a:p>
          </p:txBody>
        </p:sp>
        <p:sp>
          <p:nvSpPr>
            <p:cNvPr id="8" name="Line 5"/>
            <p:cNvSpPr>
              <a:spLocks noChangeShapeType="1"/>
            </p:cNvSpPr>
            <p:nvPr/>
          </p:nvSpPr>
          <p:spPr bwMode="auto">
            <a:xfrm>
              <a:off x="7315200" y="4038600"/>
              <a:ext cx="914400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346" tIns="45675" rIns="91346" bIns="45675" anchor="ctr">
              <a:spAutoFit/>
            </a:bodyPr>
            <a:lstStyle/>
            <a:p>
              <a:endParaRPr lang="en-US" sz="2000"/>
            </a:p>
          </p:txBody>
        </p:sp>
        <p:sp>
          <p:nvSpPr>
            <p:cNvPr id="9" name="Line 6"/>
            <p:cNvSpPr>
              <a:spLocks noChangeShapeType="1"/>
            </p:cNvSpPr>
            <p:nvPr/>
          </p:nvSpPr>
          <p:spPr bwMode="auto">
            <a:xfrm>
              <a:off x="6858000" y="4343400"/>
              <a:ext cx="914400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346" tIns="45675" rIns="91346" bIns="45675" anchor="ctr">
              <a:spAutoFit/>
            </a:bodyPr>
            <a:lstStyle/>
            <a:p>
              <a:endParaRPr lang="en-US" sz="2000"/>
            </a:p>
          </p:txBody>
        </p:sp>
        <p:sp>
          <p:nvSpPr>
            <p:cNvPr id="10" name="Line 7"/>
            <p:cNvSpPr>
              <a:spLocks noChangeShapeType="1"/>
            </p:cNvSpPr>
            <p:nvPr/>
          </p:nvSpPr>
          <p:spPr bwMode="auto">
            <a:xfrm>
              <a:off x="7086600" y="4191000"/>
              <a:ext cx="914400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346" tIns="45675" rIns="91346" bIns="45675" anchor="ctr">
              <a:spAutoFit/>
            </a:bodyPr>
            <a:lstStyle/>
            <a:p>
              <a:endParaRPr lang="en-US" sz="2000"/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>
              <a:off x="7239000" y="4495800"/>
              <a:ext cx="914400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346" tIns="45675" rIns="91346" bIns="45675" anchor="ctr">
              <a:spAutoFit/>
            </a:bodyPr>
            <a:lstStyle/>
            <a:p>
              <a:endParaRPr lang="en-US" sz="2000"/>
            </a:p>
          </p:txBody>
        </p:sp>
        <p:sp>
          <p:nvSpPr>
            <p:cNvPr id="12" name="Line 9"/>
            <p:cNvSpPr>
              <a:spLocks noChangeShapeType="1"/>
            </p:cNvSpPr>
            <p:nvPr/>
          </p:nvSpPr>
          <p:spPr bwMode="auto">
            <a:xfrm>
              <a:off x="6705600" y="4648200"/>
              <a:ext cx="914400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346" tIns="45675" rIns="91346" bIns="45675" anchor="ctr">
              <a:spAutoFit/>
            </a:bodyPr>
            <a:lstStyle/>
            <a:p>
              <a:endParaRPr lang="en-US" sz="2000"/>
            </a:p>
          </p:txBody>
        </p:sp>
        <p:sp>
          <p:nvSpPr>
            <p:cNvPr id="13" name="Line 10"/>
            <p:cNvSpPr>
              <a:spLocks noChangeShapeType="1"/>
            </p:cNvSpPr>
            <p:nvPr/>
          </p:nvSpPr>
          <p:spPr bwMode="auto">
            <a:xfrm>
              <a:off x="6629400" y="4800600"/>
              <a:ext cx="914400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346" tIns="45675" rIns="91346" bIns="45675" anchor="ctr">
              <a:spAutoFit/>
            </a:bodyPr>
            <a:lstStyle/>
            <a:p>
              <a:endParaRPr lang="en-US" sz="2000"/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>
              <a:off x="6324600" y="4953000"/>
              <a:ext cx="914400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346" tIns="45675" rIns="91346" bIns="45675" anchor="ctr">
              <a:spAutoFit/>
            </a:bodyPr>
            <a:lstStyle/>
            <a:p>
              <a:endParaRPr lang="en-US" sz="2000"/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>
              <a:off x="5486400" y="5257800"/>
              <a:ext cx="914400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346" tIns="45675" rIns="91346" bIns="45675" anchor="ctr">
              <a:spAutoFit/>
            </a:bodyPr>
            <a:lstStyle/>
            <a:p>
              <a:endParaRPr lang="en-US" sz="2000"/>
            </a:p>
          </p:txBody>
        </p:sp>
        <p:sp>
          <p:nvSpPr>
            <p:cNvPr id="16" name="Line 13"/>
            <p:cNvSpPr>
              <a:spLocks noChangeShapeType="1"/>
            </p:cNvSpPr>
            <p:nvPr/>
          </p:nvSpPr>
          <p:spPr bwMode="auto">
            <a:xfrm>
              <a:off x="5867400" y="5105400"/>
              <a:ext cx="914400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346" tIns="45675" rIns="91346" bIns="45675" anchor="ctr">
              <a:spAutoFit/>
            </a:bodyPr>
            <a:lstStyle/>
            <a:p>
              <a:endParaRPr lang="en-US" sz="2000"/>
            </a:p>
          </p:txBody>
        </p:sp>
        <p:sp>
          <p:nvSpPr>
            <p:cNvPr id="17" name="Line 14"/>
            <p:cNvSpPr>
              <a:spLocks noChangeShapeType="1"/>
            </p:cNvSpPr>
            <p:nvPr/>
          </p:nvSpPr>
          <p:spPr bwMode="auto">
            <a:xfrm>
              <a:off x="5334000" y="5410200"/>
              <a:ext cx="914400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346" tIns="45675" rIns="91346" bIns="45675" anchor="ctr">
              <a:spAutoFit/>
            </a:bodyPr>
            <a:lstStyle/>
            <a:p>
              <a:endParaRPr lang="en-US" sz="2000"/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>
              <a:off x="5029200" y="5562600"/>
              <a:ext cx="914400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346" tIns="45675" rIns="91346" bIns="45675" anchor="ctr">
              <a:spAutoFit/>
            </a:bodyPr>
            <a:lstStyle/>
            <a:p>
              <a:endParaRPr lang="en-US" sz="2000"/>
            </a:p>
          </p:txBody>
        </p:sp>
        <p:sp>
          <p:nvSpPr>
            <p:cNvPr id="19" name="Line 16"/>
            <p:cNvSpPr>
              <a:spLocks noChangeShapeType="1"/>
            </p:cNvSpPr>
            <p:nvPr/>
          </p:nvSpPr>
          <p:spPr bwMode="auto">
            <a:xfrm>
              <a:off x="2514600" y="4343400"/>
              <a:ext cx="4343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346" tIns="45675" rIns="91346" bIns="45675" anchor="ctr">
              <a:spAutoFit/>
            </a:bodyPr>
            <a:lstStyle/>
            <a:p>
              <a:endParaRPr lang="en-US" sz="2000"/>
            </a:p>
          </p:txBody>
        </p:sp>
        <p:sp>
          <p:nvSpPr>
            <p:cNvPr id="20" name="Line 17"/>
            <p:cNvSpPr>
              <a:spLocks noChangeShapeType="1"/>
            </p:cNvSpPr>
            <p:nvPr/>
          </p:nvSpPr>
          <p:spPr bwMode="auto">
            <a:xfrm>
              <a:off x="3200400" y="4800600"/>
              <a:ext cx="35052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346" tIns="45675" rIns="91346" bIns="45675" anchor="ctr">
              <a:spAutoFit/>
            </a:bodyPr>
            <a:lstStyle/>
            <a:p>
              <a:endParaRPr lang="en-US" sz="2000"/>
            </a:p>
          </p:txBody>
        </p:sp>
        <p:sp>
          <p:nvSpPr>
            <p:cNvPr id="21" name="Line 18"/>
            <p:cNvSpPr>
              <a:spLocks noChangeShapeType="1"/>
            </p:cNvSpPr>
            <p:nvPr/>
          </p:nvSpPr>
          <p:spPr bwMode="auto">
            <a:xfrm>
              <a:off x="1143000" y="5105400"/>
              <a:ext cx="4724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346" tIns="45675" rIns="91346" bIns="45675" anchor="ctr">
              <a:spAutoFit/>
            </a:bodyPr>
            <a:lstStyle/>
            <a:p>
              <a:endParaRPr lang="en-US" sz="2000"/>
            </a:p>
          </p:txBody>
        </p:sp>
        <p:sp>
          <p:nvSpPr>
            <p:cNvPr id="22" name="Line 19"/>
            <p:cNvSpPr>
              <a:spLocks noChangeShapeType="1"/>
            </p:cNvSpPr>
            <p:nvPr/>
          </p:nvSpPr>
          <p:spPr bwMode="auto">
            <a:xfrm>
              <a:off x="7239000" y="4953000"/>
              <a:ext cx="838200" cy="0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prstDash val="sysDot"/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346" tIns="45675" rIns="91346" bIns="45675" anchor="ctr">
              <a:spAutoFit/>
            </a:bodyPr>
            <a:lstStyle/>
            <a:p>
              <a:endParaRPr lang="en-US" sz="2000"/>
            </a:p>
          </p:txBody>
        </p:sp>
        <p:sp>
          <p:nvSpPr>
            <p:cNvPr id="23" name="Line 20"/>
            <p:cNvSpPr>
              <a:spLocks noChangeShapeType="1"/>
            </p:cNvSpPr>
            <p:nvPr/>
          </p:nvSpPr>
          <p:spPr bwMode="auto">
            <a:xfrm>
              <a:off x="8153400" y="4495800"/>
              <a:ext cx="838200" cy="0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prstDash val="sysDot"/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346" tIns="45675" rIns="91346" bIns="45675" anchor="ctr">
              <a:spAutoFit/>
            </a:bodyPr>
            <a:lstStyle/>
            <a:p>
              <a:endParaRPr lang="en-US" sz="2000"/>
            </a:p>
          </p:txBody>
        </p:sp>
        <p:sp>
          <p:nvSpPr>
            <p:cNvPr id="24" name="Line 21"/>
            <p:cNvSpPr>
              <a:spLocks noChangeShapeType="1"/>
            </p:cNvSpPr>
            <p:nvPr/>
          </p:nvSpPr>
          <p:spPr bwMode="auto">
            <a:xfrm>
              <a:off x="8001000" y="4191000"/>
              <a:ext cx="838200" cy="0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prstDash val="sysDot"/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346" tIns="45675" rIns="91346" bIns="45675" anchor="ctr">
              <a:spAutoFit/>
            </a:bodyPr>
            <a:lstStyle/>
            <a:p>
              <a:endParaRPr lang="en-US" sz="2000"/>
            </a:p>
          </p:txBody>
        </p:sp>
        <p:sp>
          <p:nvSpPr>
            <p:cNvPr id="25" name="Line 22"/>
            <p:cNvSpPr>
              <a:spLocks noChangeShapeType="1"/>
            </p:cNvSpPr>
            <p:nvPr/>
          </p:nvSpPr>
          <p:spPr bwMode="auto">
            <a:xfrm>
              <a:off x="6400800" y="5257800"/>
              <a:ext cx="838200" cy="0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prstDash val="sysDot"/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346" tIns="45675" rIns="91346" bIns="45675" anchor="ctr">
              <a:spAutoFit/>
            </a:bodyPr>
            <a:lstStyle/>
            <a:p>
              <a:endParaRPr lang="en-US" sz="2000"/>
            </a:p>
          </p:txBody>
        </p:sp>
        <p:sp>
          <p:nvSpPr>
            <p:cNvPr id="26" name="Line 23"/>
            <p:cNvSpPr>
              <a:spLocks noChangeShapeType="1"/>
            </p:cNvSpPr>
            <p:nvPr/>
          </p:nvSpPr>
          <p:spPr bwMode="auto">
            <a:xfrm>
              <a:off x="5981700" y="5562600"/>
              <a:ext cx="838200" cy="0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prstDash val="sysDot"/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346" tIns="45675" rIns="91346" bIns="45675" anchor="ctr">
              <a:spAutoFit/>
            </a:bodyPr>
            <a:lstStyle/>
            <a:p>
              <a:endParaRPr lang="en-US" sz="2000"/>
            </a:p>
          </p:txBody>
        </p:sp>
        <p:sp>
          <p:nvSpPr>
            <p:cNvPr id="27" name="Line 24"/>
            <p:cNvSpPr>
              <a:spLocks noChangeShapeType="1"/>
            </p:cNvSpPr>
            <p:nvPr/>
          </p:nvSpPr>
          <p:spPr bwMode="auto">
            <a:xfrm>
              <a:off x="1600200" y="4343400"/>
              <a:ext cx="914400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346" tIns="45675" rIns="91346" bIns="45675" anchor="ctr">
              <a:spAutoFit/>
            </a:bodyPr>
            <a:lstStyle/>
            <a:p>
              <a:endParaRPr lang="en-US" sz="2000"/>
            </a:p>
          </p:txBody>
        </p:sp>
        <p:sp>
          <p:nvSpPr>
            <p:cNvPr id="28" name="Line 25"/>
            <p:cNvSpPr>
              <a:spLocks noChangeShapeType="1"/>
            </p:cNvSpPr>
            <p:nvPr/>
          </p:nvSpPr>
          <p:spPr bwMode="auto">
            <a:xfrm>
              <a:off x="2286000" y="4800600"/>
              <a:ext cx="914400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346" tIns="45675" rIns="91346" bIns="45675" anchor="ctr">
              <a:spAutoFit/>
            </a:bodyPr>
            <a:lstStyle/>
            <a:p>
              <a:endParaRPr lang="en-US" sz="2000"/>
            </a:p>
          </p:txBody>
        </p:sp>
        <p:sp>
          <p:nvSpPr>
            <p:cNvPr id="29" name="Line 26"/>
            <p:cNvSpPr>
              <a:spLocks noChangeShapeType="1"/>
            </p:cNvSpPr>
            <p:nvPr/>
          </p:nvSpPr>
          <p:spPr bwMode="auto">
            <a:xfrm>
              <a:off x="228600" y="5105400"/>
              <a:ext cx="914400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346" tIns="45675" rIns="91346" bIns="45675" anchor="ctr">
              <a:spAutoFit/>
            </a:bodyPr>
            <a:lstStyle/>
            <a:p>
              <a:endParaRPr lang="en-US" sz="2000"/>
            </a:p>
          </p:txBody>
        </p:sp>
        <p:sp>
          <p:nvSpPr>
            <p:cNvPr id="30" name="Line 27"/>
            <p:cNvSpPr>
              <a:spLocks noChangeShapeType="1"/>
            </p:cNvSpPr>
            <p:nvPr/>
          </p:nvSpPr>
          <p:spPr bwMode="auto">
            <a:xfrm>
              <a:off x="2438400" y="4495800"/>
              <a:ext cx="914400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346" tIns="45675" rIns="91346" bIns="45675" anchor="ctr">
              <a:spAutoFit/>
            </a:bodyPr>
            <a:lstStyle/>
            <a:p>
              <a:endParaRPr lang="en-US" sz="2000"/>
            </a:p>
          </p:txBody>
        </p:sp>
        <p:sp>
          <p:nvSpPr>
            <p:cNvPr id="31" name="Line 28"/>
            <p:cNvSpPr>
              <a:spLocks noChangeShapeType="1"/>
            </p:cNvSpPr>
            <p:nvPr/>
          </p:nvSpPr>
          <p:spPr bwMode="auto">
            <a:xfrm>
              <a:off x="1066800" y="4648200"/>
              <a:ext cx="914400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346" tIns="45675" rIns="91346" bIns="45675" anchor="ctr">
              <a:spAutoFit/>
            </a:bodyPr>
            <a:lstStyle/>
            <a:p>
              <a:endParaRPr lang="en-US" sz="2000"/>
            </a:p>
          </p:txBody>
        </p:sp>
        <p:sp>
          <p:nvSpPr>
            <p:cNvPr id="32" name="Line 29"/>
            <p:cNvSpPr>
              <a:spLocks noChangeShapeType="1"/>
            </p:cNvSpPr>
            <p:nvPr/>
          </p:nvSpPr>
          <p:spPr bwMode="auto">
            <a:xfrm>
              <a:off x="1295400" y="5410200"/>
              <a:ext cx="4038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346" tIns="45675" rIns="91346" bIns="45675" anchor="ctr">
              <a:spAutoFit/>
            </a:bodyPr>
            <a:lstStyle/>
            <a:p>
              <a:endParaRPr lang="en-US" sz="2000"/>
            </a:p>
          </p:txBody>
        </p:sp>
        <p:sp>
          <p:nvSpPr>
            <p:cNvPr id="33" name="Line 30"/>
            <p:cNvSpPr>
              <a:spLocks noChangeShapeType="1"/>
            </p:cNvSpPr>
            <p:nvPr/>
          </p:nvSpPr>
          <p:spPr bwMode="auto">
            <a:xfrm>
              <a:off x="1371600" y="4191000"/>
              <a:ext cx="914400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346" tIns="45675" rIns="91346" bIns="45675" anchor="ctr">
              <a:spAutoFit/>
            </a:bodyPr>
            <a:lstStyle/>
            <a:p>
              <a:endParaRPr lang="en-US" sz="2000"/>
            </a:p>
          </p:txBody>
        </p:sp>
        <p:sp>
          <p:nvSpPr>
            <p:cNvPr id="34" name="Line 31"/>
            <p:cNvSpPr>
              <a:spLocks noChangeShapeType="1"/>
            </p:cNvSpPr>
            <p:nvPr/>
          </p:nvSpPr>
          <p:spPr bwMode="auto">
            <a:xfrm>
              <a:off x="914400" y="4953000"/>
              <a:ext cx="914400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346" tIns="45675" rIns="91346" bIns="45675" anchor="ctr">
              <a:spAutoFit/>
            </a:bodyPr>
            <a:lstStyle/>
            <a:p>
              <a:endParaRPr lang="en-US" sz="2000"/>
            </a:p>
          </p:txBody>
        </p:sp>
        <p:sp>
          <p:nvSpPr>
            <p:cNvPr id="35" name="Line 32"/>
            <p:cNvSpPr>
              <a:spLocks noChangeShapeType="1"/>
            </p:cNvSpPr>
            <p:nvPr/>
          </p:nvSpPr>
          <p:spPr bwMode="auto">
            <a:xfrm>
              <a:off x="2895600" y="5257800"/>
              <a:ext cx="914400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346" tIns="45675" rIns="91346" bIns="45675" anchor="ctr">
              <a:spAutoFit/>
            </a:bodyPr>
            <a:lstStyle/>
            <a:p>
              <a:endParaRPr lang="en-US" sz="2000"/>
            </a:p>
          </p:txBody>
        </p:sp>
        <p:sp>
          <p:nvSpPr>
            <p:cNvPr id="36" name="Line 33"/>
            <p:cNvSpPr>
              <a:spLocks noChangeShapeType="1"/>
            </p:cNvSpPr>
            <p:nvPr/>
          </p:nvSpPr>
          <p:spPr bwMode="auto">
            <a:xfrm>
              <a:off x="304800" y="5410200"/>
              <a:ext cx="914400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346" tIns="45675" rIns="91346" bIns="45675" anchor="ctr">
              <a:spAutoFit/>
            </a:bodyPr>
            <a:lstStyle/>
            <a:p>
              <a:endParaRPr lang="en-US" sz="2000"/>
            </a:p>
          </p:txBody>
        </p:sp>
        <p:sp>
          <p:nvSpPr>
            <p:cNvPr id="37" name="Line 34"/>
            <p:cNvSpPr>
              <a:spLocks noChangeShapeType="1"/>
            </p:cNvSpPr>
            <p:nvPr/>
          </p:nvSpPr>
          <p:spPr bwMode="auto">
            <a:xfrm flipH="1">
              <a:off x="495300" y="4191000"/>
              <a:ext cx="838200" cy="0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prstDash val="sysDot"/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346" tIns="45675" rIns="91346" bIns="45675" anchor="ctr">
              <a:spAutoFit/>
            </a:bodyPr>
            <a:lstStyle/>
            <a:p>
              <a:endParaRPr lang="en-US" sz="2000"/>
            </a:p>
          </p:txBody>
        </p:sp>
        <p:sp>
          <p:nvSpPr>
            <p:cNvPr id="38" name="Line 35"/>
            <p:cNvSpPr>
              <a:spLocks noChangeShapeType="1"/>
            </p:cNvSpPr>
            <p:nvPr/>
          </p:nvSpPr>
          <p:spPr bwMode="auto">
            <a:xfrm flipH="1">
              <a:off x="228600" y="4648200"/>
              <a:ext cx="838200" cy="0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prstDash val="sysDot"/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346" tIns="45675" rIns="91346" bIns="45675" anchor="ctr">
              <a:spAutoFit/>
            </a:bodyPr>
            <a:lstStyle/>
            <a:p>
              <a:endParaRPr lang="en-US" sz="2000"/>
            </a:p>
          </p:txBody>
        </p:sp>
        <p:sp>
          <p:nvSpPr>
            <p:cNvPr id="39" name="Line 36"/>
            <p:cNvSpPr>
              <a:spLocks noChangeShapeType="1"/>
            </p:cNvSpPr>
            <p:nvPr/>
          </p:nvSpPr>
          <p:spPr bwMode="auto">
            <a:xfrm>
              <a:off x="3124200" y="5562600"/>
              <a:ext cx="914400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346" tIns="45675" rIns="91346" bIns="45675" anchor="ctr">
              <a:spAutoFit/>
            </a:bodyPr>
            <a:lstStyle/>
            <a:p>
              <a:endParaRPr lang="en-US" sz="2000"/>
            </a:p>
          </p:txBody>
        </p:sp>
        <p:grpSp>
          <p:nvGrpSpPr>
            <p:cNvPr id="40" name="Group 37"/>
            <p:cNvGrpSpPr>
              <a:grpSpLocks/>
            </p:cNvGrpSpPr>
            <p:nvPr/>
          </p:nvGrpSpPr>
          <p:grpSpPr bwMode="auto">
            <a:xfrm>
              <a:off x="228600" y="3032122"/>
              <a:ext cx="8001000" cy="414338"/>
              <a:chOff x="144" y="1910"/>
              <a:chExt cx="5040" cy="261"/>
            </a:xfrm>
          </p:grpSpPr>
          <p:sp>
            <p:nvSpPr>
              <p:cNvPr id="41" name="Line 38"/>
              <p:cNvSpPr>
                <a:spLocks noChangeShapeType="1"/>
              </p:cNvSpPr>
              <p:nvPr/>
            </p:nvSpPr>
            <p:spPr bwMode="auto">
              <a:xfrm>
                <a:off x="144" y="2160"/>
                <a:ext cx="2400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 sz="2000"/>
              </a:p>
            </p:txBody>
          </p:sp>
          <p:sp>
            <p:nvSpPr>
              <p:cNvPr id="42" name="Line 39"/>
              <p:cNvSpPr>
                <a:spLocks noChangeShapeType="1"/>
              </p:cNvSpPr>
              <p:nvPr/>
            </p:nvSpPr>
            <p:spPr bwMode="auto">
              <a:xfrm>
                <a:off x="3168" y="2160"/>
                <a:ext cx="2016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 sz="2000"/>
              </a:p>
            </p:txBody>
          </p:sp>
          <p:sp>
            <p:nvSpPr>
              <p:cNvPr id="43" name="Text Box 40"/>
              <p:cNvSpPr txBox="1">
                <a:spLocks noChangeArrowheads="1"/>
              </p:cNvSpPr>
              <p:nvPr/>
            </p:nvSpPr>
            <p:spPr bwMode="auto">
              <a:xfrm>
                <a:off x="1426" y="1910"/>
                <a:ext cx="609" cy="2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1pPr>
                <a:lvl2pPr marL="37931725" indent="-37474525"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2pPr>
                <a:lvl3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3pPr>
                <a:lvl4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4pPr>
                <a:lvl5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2400" dirty="0" err="1" smtClean="0">
                    <a:latin typeface="Arial" pitchFamily="34" charset="0"/>
                  </a:rPr>
                  <a:t>Contig</a:t>
                </a:r>
                <a:endParaRPr lang="en-US" sz="2400" dirty="0">
                  <a:latin typeface="Arial" pitchFamily="34" charset="0"/>
                </a:endParaRPr>
              </a:p>
            </p:txBody>
          </p:sp>
          <p:sp>
            <p:nvSpPr>
              <p:cNvPr id="44" name="Text Box 41"/>
              <p:cNvSpPr txBox="1">
                <a:spLocks noChangeArrowheads="1"/>
              </p:cNvSpPr>
              <p:nvPr/>
            </p:nvSpPr>
            <p:spPr bwMode="auto">
              <a:xfrm>
                <a:off x="3686" y="1910"/>
                <a:ext cx="609" cy="2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1pPr>
                <a:lvl2pPr marL="37931725" indent="-37474525"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2pPr>
                <a:lvl3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3pPr>
                <a:lvl4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4pPr>
                <a:lvl5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400" dirty="0" err="1" smtClean="0">
                    <a:latin typeface="Arial" pitchFamily="34" charset="0"/>
                  </a:rPr>
                  <a:t>Contig</a:t>
                </a:r>
                <a:endParaRPr lang="en-US" sz="2400" dirty="0">
                  <a:latin typeface="Arial" pitchFamily="34" charset="0"/>
                </a:endParaRPr>
              </a:p>
            </p:txBody>
          </p:sp>
          <p:sp>
            <p:nvSpPr>
              <p:cNvPr id="45" name="Text Box 42"/>
              <p:cNvSpPr txBox="1">
                <a:spLocks noChangeArrowheads="1"/>
              </p:cNvSpPr>
              <p:nvPr/>
            </p:nvSpPr>
            <p:spPr bwMode="auto">
              <a:xfrm>
                <a:off x="2674" y="1910"/>
                <a:ext cx="396" cy="2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1pPr>
                <a:lvl2pPr marL="37931725" indent="-37474525"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2pPr>
                <a:lvl3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3pPr>
                <a:lvl4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4pPr>
                <a:lvl5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400" smtClean="0">
                    <a:latin typeface="Arial" pitchFamily="34" charset="0"/>
                  </a:rPr>
                  <a:t>gap</a:t>
                </a:r>
                <a:endParaRPr lang="en-US" sz="2400">
                  <a:latin typeface="Arial" pitchFamily="34" charset="0"/>
                </a:endParaRPr>
              </a:p>
            </p:txBody>
          </p:sp>
        </p:grpSp>
        <p:grpSp>
          <p:nvGrpSpPr>
            <p:cNvPr id="46" name="Group 43"/>
            <p:cNvGrpSpPr>
              <a:grpSpLocks/>
            </p:cNvGrpSpPr>
            <p:nvPr/>
          </p:nvGrpSpPr>
          <p:grpSpPr bwMode="auto">
            <a:xfrm>
              <a:off x="228600" y="1600200"/>
              <a:ext cx="8001000" cy="1828800"/>
              <a:chOff x="144" y="1008"/>
              <a:chExt cx="5040" cy="1152"/>
            </a:xfrm>
          </p:grpSpPr>
          <p:sp>
            <p:nvSpPr>
              <p:cNvPr id="47" name="Line 44"/>
              <p:cNvSpPr>
                <a:spLocks noChangeShapeType="1"/>
              </p:cNvSpPr>
              <p:nvPr/>
            </p:nvSpPr>
            <p:spPr bwMode="auto">
              <a:xfrm flipV="1">
                <a:off x="144" y="1584"/>
                <a:ext cx="2160" cy="5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sz="2000"/>
              </a:p>
            </p:txBody>
          </p:sp>
          <p:sp>
            <p:nvSpPr>
              <p:cNvPr id="48" name="Line 45"/>
              <p:cNvSpPr>
                <a:spLocks noChangeShapeType="1"/>
              </p:cNvSpPr>
              <p:nvPr/>
            </p:nvSpPr>
            <p:spPr bwMode="auto">
              <a:xfrm flipV="1">
                <a:off x="2544" y="1584"/>
                <a:ext cx="240" cy="5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sz="2000"/>
              </a:p>
            </p:txBody>
          </p:sp>
          <p:sp>
            <p:nvSpPr>
              <p:cNvPr id="49" name="Line 46"/>
              <p:cNvSpPr>
                <a:spLocks noChangeShapeType="1"/>
              </p:cNvSpPr>
              <p:nvPr/>
            </p:nvSpPr>
            <p:spPr bwMode="auto">
              <a:xfrm flipH="1" flipV="1">
                <a:off x="2976" y="1584"/>
                <a:ext cx="192" cy="5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sz="2000"/>
              </a:p>
            </p:txBody>
          </p:sp>
          <p:sp>
            <p:nvSpPr>
              <p:cNvPr id="50" name="Line 47"/>
              <p:cNvSpPr>
                <a:spLocks noChangeShapeType="1"/>
              </p:cNvSpPr>
              <p:nvPr/>
            </p:nvSpPr>
            <p:spPr bwMode="auto">
              <a:xfrm flipH="1" flipV="1">
                <a:off x="3360" y="1584"/>
                <a:ext cx="1824" cy="5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sz="2000"/>
              </a:p>
            </p:txBody>
          </p:sp>
          <p:sp>
            <p:nvSpPr>
              <p:cNvPr id="51" name="Line 48"/>
              <p:cNvSpPr>
                <a:spLocks noChangeShapeType="1"/>
              </p:cNvSpPr>
              <p:nvPr/>
            </p:nvSpPr>
            <p:spPr bwMode="auto">
              <a:xfrm>
                <a:off x="2304" y="1584"/>
                <a:ext cx="480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sz="2000"/>
              </a:p>
            </p:txBody>
          </p:sp>
          <p:sp>
            <p:nvSpPr>
              <p:cNvPr id="52" name="Line 49"/>
              <p:cNvSpPr>
                <a:spLocks noChangeShapeType="1"/>
              </p:cNvSpPr>
              <p:nvPr/>
            </p:nvSpPr>
            <p:spPr bwMode="auto">
              <a:xfrm>
                <a:off x="2976" y="1584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sz="2000"/>
              </a:p>
            </p:txBody>
          </p:sp>
          <p:sp>
            <p:nvSpPr>
              <p:cNvPr id="53" name="Arc 50"/>
              <p:cNvSpPr>
                <a:spLocks/>
              </p:cNvSpPr>
              <p:nvPr/>
            </p:nvSpPr>
            <p:spPr bwMode="auto">
              <a:xfrm flipH="1">
                <a:off x="2828" y="1423"/>
                <a:ext cx="105" cy="226"/>
              </a:xfrm>
              <a:custGeom>
                <a:avLst/>
                <a:gdLst>
                  <a:gd name="T0" fmla="*/ 0 w 43199"/>
                  <a:gd name="T1" fmla="*/ 0 h 21600"/>
                  <a:gd name="T2" fmla="*/ 0 w 43199"/>
                  <a:gd name="T3" fmla="*/ 0 h 21600"/>
                  <a:gd name="T4" fmla="*/ 0 w 4319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43199"/>
                  <a:gd name="T10" fmla="*/ 0 h 21600"/>
                  <a:gd name="T11" fmla="*/ 43199 w 4319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199" h="21600" fill="none" extrusionOk="0">
                    <a:moveTo>
                      <a:pt x="-1" y="21598"/>
                    </a:moveTo>
                    <a:cubicBezTo>
                      <a:pt x="-1" y="9670"/>
                      <a:pt x="9670" y="-1"/>
                      <a:pt x="21599" y="-1"/>
                    </a:cubicBezTo>
                    <a:cubicBezTo>
                      <a:pt x="33528" y="-1"/>
                      <a:pt x="43199" y="9670"/>
                      <a:pt x="43199" y="21600"/>
                    </a:cubicBezTo>
                  </a:path>
                  <a:path w="43199" h="21600" stroke="0" extrusionOk="0">
                    <a:moveTo>
                      <a:pt x="-1" y="21598"/>
                    </a:moveTo>
                    <a:cubicBezTo>
                      <a:pt x="-1" y="9670"/>
                      <a:pt x="9670" y="-1"/>
                      <a:pt x="21599" y="-1"/>
                    </a:cubicBezTo>
                    <a:cubicBezTo>
                      <a:pt x="33528" y="-1"/>
                      <a:pt x="43199" y="9670"/>
                      <a:pt x="43199" y="21600"/>
                    </a:cubicBezTo>
                    <a:lnTo>
                      <a:pt x="21599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algn="ctr" eaLnBrk="0" hangingPunct="0"/>
                <a:endParaRPr lang="en-US" sz="2000"/>
              </a:p>
            </p:txBody>
          </p:sp>
          <p:sp>
            <p:nvSpPr>
              <p:cNvPr id="54" name="Line 51"/>
              <p:cNvSpPr>
                <a:spLocks noChangeShapeType="1"/>
              </p:cNvSpPr>
              <p:nvPr/>
            </p:nvSpPr>
            <p:spPr bwMode="auto">
              <a:xfrm>
                <a:off x="576" y="1584"/>
                <a:ext cx="960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sz="2000"/>
              </a:p>
            </p:txBody>
          </p:sp>
          <p:sp>
            <p:nvSpPr>
              <p:cNvPr id="55" name="Line 52"/>
              <p:cNvSpPr>
                <a:spLocks noChangeShapeType="1"/>
              </p:cNvSpPr>
              <p:nvPr/>
            </p:nvSpPr>
            <p:spPr bwMode="auto">
              <a:xfrm>
                <a:off x="1872" y="1584"/>
                <a:ext cx="240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sz="2000"/>
              </a:p>
            </p:txBody>
          </p:sp>
          <p:sp>
            <p:nvSpPr>
              <p:cNvPr id="56" name="Arc 53"/>
              <p:cNvSpPr>
                <a:spLocks/>
              </p:cNvSpPr>
              <p:nvPr/>
            </p:nvSpPr>
            <p:spPr bwMode="auto">
              <a:xfrm flipH="1">
                <a:off x="1536" y="1420"/>
                <a:ext cx="336" cy="233"/>
              </a:xfrm>
              <a:custGeom>
                <a:avLst/>
                <a:gdLst>
                  <a:gd name="T0" fmla="*/ 0 w 43199"/>
                  <a:gd name="T1" fmla="*/ 0 h 21600"/>
                  <a:gd name="T2" fmla="*/ 0 w 43199"/>
                  <a:gd name="T3" fmla="*/ 0 h 21600"/>
                  <a:gd name="T4" fmla="*/ 0 w 4319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43199"/>
                  <a:gd name="T10" fmla="*/ 0 h 21600"/>
                  <a:gd name="T11" fmla="*/ 43199 w 4319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199" h="21600" fill="none" extrusionOk="0">
                    <a:moveTo>
                      <a:pt x="-1" y="21598"/>
                    </a:moveTo>
                    <a:cubicBezTo>
                      <a:pt x="-1" y="9670"/>
                      <a:pt x="9670" y="-1"/>
                      <a:pt x="21599" y="-1"/>
                    </a:cubicBezTo>
                    <a:cubicBezTo>
                      <a:pt x="33528" y="-1"/>
                      <a:pt x="43199" y="9670"/>
                      <a:pt x="43199" y="21600"/>
                    </a:cubicBezTo>
                  </a:path>
                  <a:path w="43199" h="21600" stroke="0" extrusionOk="0">
                    <a:moveTo>
                      <a:pt x="-1" y="21598"/>
                    </a:moveTo>
                    <a:cubicBezTo>
                      <a:pt x="-1" y="9670"/>
                      <a:pt x="9670" y="-1"/>
                      <a:pt x="21599" y="-1"/>
                    </a:cubicBezTo>
                    <a:cubicBezTo>
                      <a:pt x="33528" y="-1"/>
                      <a:pt x="43199" y="9670"/>
                      <a:pt x="43199" y="21600"/>
                    </a:cubicBezTo>
                    <a:lnTo>
                      <a:pt x="21599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pPr algn="ctr" eaLnBrk="0" hangingPunct="0"/>
                <a:endParaRPr lang="en-US" sz="2000"/>
              </a:p>
            </p:txBody>
          </p:sp>
          <p:sp>
            <p:nvSpPr>
              <p:cNvPr id="57" name="Arc 54"/>
              <p:cNvSpPr>
                <a:spLocks/>
              </p:cNvSpPr>
              <p:nvPr/>
            </p:nvSpPr>
            <p:spPr bwMode="auto">
              <a:xfrm flipH="1">
                <a:off x="2156" y="1423"/>
                <a:ext cx="105" cy="226"/>
              </a:xfrm>
              <a:custGeom>
                <a:avLst/>
                <a:gdLst>
                  <a:gd name="T0" fmla="*/ 0 w 43199"/>
                  <a:gd name="T1" fmla="*/ 0 h 21600"/>
                  <a:gd name="T2" fmla="*/ 0 w 43199"/>
                  <a:gd name="T3" fmla="*/ 0 h 21600"/>
                  <a:gd name="T4" fmla="*/ 0 w 4319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43199"/>
                  <a:gd name="T10" fmla="*/ 0 h 21600"/>
                  <a:gd name="T11" fmla="*/ 43199 w 4319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199" h="21600" fill="none" extrusionOk="0">
                    <a:moveTo>
                      <a:pt x="-1" y="21598"/>
                    </a:moveTo>
                    <a:cubicBezTo>
                      <a:pt x="-1" y="9670"/>
                      <a:pt x="9670" y="-1"/>
                      <a:pt x="21599" y="-1"/>
                    </a:cubicBezTo>
                    <a:cubicBezTo>
                      <a:pt x="33528" y="-1"/>
                      <a:pt x="43199" y="9670"/>
                      <a:pt x="43199" y="21600"/>
                    </a:cubicBezTo>
                  </a:path>
                  <a:path w="43199" h="21600" stroke="0" extrusionOk="0">
                    <a:moveTo>
                      <a:pt x="-1" y="21598"/>
                    </a:moveTo>
                    <a:cubicBezTo>
                      <a:pt x="-1" y="9670"/>
                      <a:pt x="9670" y="-1"/>
                      <a:pt x="21599" y="-1"/>
                    </a:cubicBezTo>
                    <a:cubicBezTo>
                      <a:pt x="33528" y="-1"/>
                      <a:pt x="43199" y="9670"/>
                      <a:pt x="43199" y="21600"/>
                    </a:cubicBezTo>
                    <a:lnTo>
                      <a:pt x="21599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algn="ctr" eaLnBrk="0" hangingPunct="0"/>
                <a:endParaRPr lang="en-US" sz="2000"/>
              </a:p>
            </p:txBody>
          </p:sp>
          <p:sp>
            <p:nvSpPr>
              <p:cNvPr id="58" name="Line 55"/>
              <p:cNvSpPr>
                <a:spLocks noChangeShapeType="1"/>
              </p:cNvSpPr>
              <p:nvPr/>
            </p:nvSpPr>
            <p:spPr bwMode="auto">
              <a:xfrm>
                <a:off x="3648" y="1584"/>
                <a:ext cx="960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sz="2000"/>
              </a:p>
            </p:txBody>
          </p:sp>
          <p:sp>
            <p:nvSpPr>
              <p:cNvPr id="59" name="Line 56"/>
              <p:cNvSpPr>
                <a:spLocks noChangeShapeType="1"/>
              </p:cNvSpPr>
              <p:nvPr/>
            </p:nvSpPr>
            <p:spPr bwMode="auto">
              <a:xfrm>
                <a:off x="4800" y="1584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sz="2000"/>
              </a:p>
            </p:txBody>
          </p:sp>
          <p:sp>
            <p:nvSpPr>
              <p:cNvPr id="60" name="Arc 57"/>
              <p:cNvSpPr>
                <a:spLocks/>
              </p:cNvSpPr>
              <p:nvPr/>
            </p:nvSpPr>
            <p:spPr bwMode="auto">
              <a:xfrm flipH="1">
                <a:off x="4652" y="1423"/>
                <a:ext cx="105" cy="226"/>
              </a:xfrm>
              <a:custGeom>
                <a:avLst/>
                <a:gdLst>
                  <a:gd name="T0" fmla="*/ 0 w 43199"/>
                  <a:gd name="T1" fmla="*/ 0 h 21600"/>
                  <a:gd name="T2" fmla="*/ 0 w 43199"/>
                  <a:gd name="T3" fmla="*/ 0 h 21600"/>
                  <a:gd name="T4" fmla="*/ 0 w 4319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43199"/>
                  <a:gd name="T10" fmla="*/ 0 h 21600"/>
                  <a:gd name="T11" fmla="*/ 43199 w 4319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199" h="21600" fill="none" extrusionOk="0">
                    <a:moveTo>
                      <a:pt x="-1" y="21598"/>
                    </a:moveTo>
                    <a:cubicBezTo>
                      <a:pt x="-1" y="9670"/>
                      <a:pt x="9670" y="-1"/>
                      <a:pt x="21599" y="-1"/>
                    </a:cubicBezTo>
                    <a:cubicBezTo>
                      <a:pt x="33528" y="-1"/>
                      <a:pt x="43199" y="9670"/>
                      <a:pt x="43199" y="21600"/>
                    </a:cubicBezTo>
                  </a:path>
                  <a:path w="43199" h="21600" stroke="0" extrusionOk="0">
                    <a:moveTo>
                      <a:pt x="-1" y="21598"/>
                    </a:moveTo>
                    <a:cubicBezTo>
                      <a:pt x="-1" y="9670"/>
                      <a:pt x="9670" y="-1"/>
                      <a:pt x="21599" y="-1"/>
                    </a:cubicBezTo>
                    <a:cubicBezTo>
                      <a:pt x="33528" y="-1"/>
                      <a:pt x="43199" y="9670"/>
                      <a:pt x="43199" y="21600"/>
                    </a:cubicBezTo>
                    <a:lnTo>
                      <a:pt x="21599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algn="ctr" eaLnBrk="0" hangingPunct="0"/>
                <a:endParaRPr lang="en-US" sz="2000"/>
              </a:p>
            </p:txBody>
          </p:sp>
          <p:sp>
            <p:nvSpPr>
              <p:cNvPr id="61" name="Arc 58"/>
              <p:cNvSpPr>
                <a:spLocks/>
              </p:cNvSpPr>
              <p:nvPr/>
            </p:nvSpPr>
            <p:spPr bwMode="auto">
              <a:xfrm flipH="1">
                <a:off x="3360" y="1420"/>
                <a:ext cx="288" cy="233"/>
              </a:xfrm>
              <a:custGeom>
                <a:avLst/>
                <a:gdLst>
                  <a:gd name="T0" fmla="*/ 0 w 43199"/>
                  <a:gd name="T1" fmla="*/ 0 h 21600"/>
                  <a:gd name="T2" fmla="*/ 0 w 43199"/>
                  <a:gd name="T3" fmla="*/ 0 h 21600"/>
                  <a:gd name="T4" fmla="*/ 0 w 4319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43199"/>
                  <a:gd name="T10" fmla="*/ 0 h 21600"/>
                  <a:gd name="T11" fmla="*/ 43199 w 4319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199" h="21600" fill="none" extrusionOk="0">
                    <a:moveTo>
                      <a:pt x="-1" y="21598"/>
                    </a:moveTo>
                    <a:cubicBezTo>
                      <a:pt x="-1" y="9670"/>
                      <a:pt x="9670" y="-1"/>
                      <a:pt x="21599" y="-1"/>
                    </a:cubicBezTo>
                    <a:cubicBezTo>
                      <a:pt x="33528" y="-1"/>
                      <a:pt x="43199" y="9670"/>
                      <a:pt x="43199" y="21600"/>
                    </a:cubicBezTo>
                  </a:path>
                  <a:path w="43199" h="21600" stroke="0" extrusionOk="0">
                    <a:moveTo>
                      <a:pt x="-1" y="21598"/>
                    </a:moveTo>
                    <a:cubicBezTo>
                      <a:pt x="-1" y="9670"/>
                      <a:pt x="9670" y="-1"/>
                      <a:pt x="21599" y="-1"/>
                    </a:cubicBezTo>
                    <a:cubicBezTo>
                      <a:pt x="33528" y="-1"/>
                      <a:pt x="43199" y="9670"/>
                      <a:pt x="43199" y="21600"/>
                    </a:cubicBezTo>
                    <a:lnTo>
                      <a:pt x="21599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pPr algn="ctr" eaLnBrk="0" hangingPunct="0"/>
                <a:endParaRPr lang="en-US" sz="2000"/>
              </a:p>
            </p:txBody>
          </p:sp>
          <p:sp>
            <p:nvSpPr>
              <p:cNvPr id="62" name="Text Box 59"/>
              <p:cNvSpPr txBox="1">
                <a:spLocks noChangeArrowheads="1"/>
              </p:cNvSpPr>
              <p:nvPr/>
            </p:nvSpPr>
            <p:spPr bwMode="auto">
              <a:xfrm>
                <a:off x="2519" y="1008"/>
                <a:ext cx="731" cy="2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1pPr>
                <a:lvl2pPr marL="37931725" indent="-37474525"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2pPr>
                <a:lvl3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3pPr>
                <a:lvl4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4pPr>
                <a:lvl5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2400" dirty="0" smtClean="0">
                    <a:latin typeface="Arial" pitchFamily="34" charset="0"/>
                  </a:rPr>
                  <a:t>Scaffold</a:t>
                </a:r>
                <a:endParaRPr lang="en-US" sz="2400" dirty="0">
                  <a:latin typeface="Arial" pitchFamily="34" charset="0"/>
                </a:endParaRPr>
              </a:p>
            </p:txBody>
          </p:sp>
        </p:grpSp>
        <p:grpSp>
          <p:nvGrpSpPr>
            <p:cNvPr id="63" name="Group 60"/>
            <p:cNvGrpSpPr>
              <a:grpSpLocks/>
            </p:cNvGrpSpPr>
            <p:nvPr/>
          </p:nvGrpSpPr>
          <p:grpSpPr bwMode="auto">
            <a:xfrm>
              <a:off x="228603" y="3429000"/>
              <a:ext cx="8542339" cy="3171826"/>
              <a:chOff x="144" y="2160"/>
              <a:chExt cx="5381" cy="1998"/>
            </a:xfrm>
          </p:grpSpPr>
          <p:sp>
            <p:nvSpPr>
              <p:cNvPr id="64" name="Line 61"/>
              <p:cNvSpPr>
                <a:spLocks noChangeShapeType="1"/>
              </p:cNvSpPr>
              <p:nvPr/>
            </p:nvSpPr>
            <p:spPr bwMode="auto">
              <a:xfrm flipV="1">
                <a:off x="144" y="2160"/>
                <a:ext cx="0" cy="172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sz="2000"/>
              </a:p>
            </p:txBody>
          </p:sp>
          <p:sp>
            <p:nvSpPr>
              <p:cNvPr id="65" name="Line 62"/>
              <p:cNvSpPr>
                <a:spLocks noChangeShapeType="1"/>
              </p:cNvSpPr>
              <p:nvPr/>
            </p:nvSpPr>
            <p:spPr bwMode="auto">
              <a:xfrm flipV="1">
                <a:off x="2544" y="2160"/>
                <a:ext cx="0" cy="172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sz="2000"/>
              </a:p>
            </p:txBody>
          </p:sp>
          <p:sp>
            <p:nvSpPr>
              <p:cNvPr id="66" name="Line 63"/>
              <p:cNvSpPr>
                <a:spLocks noChangeShapeType="1"/>
              </p:cNvSpPr>
              <p:nvPr/>
            </p:nvSpPr>
            <p:spPr bwMode="auto">
              <a:xfrm flipV="1">
                <a:off x="3168" y="2160"/>
                <a:ext cx="0" cy="172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sz="2000"/>
              </a:p>
            </p:txBody>
          </p:sp>
          <p:sp>
            <p:nvSpPr>
              <p:cNvPr id="67" name="Line 64"/>
              <p:cNvSpPr>
                <a:spLocks noChangeShapeType="1"/>
              </p:cNvSpPr>
              <p:nvPr/>
            </p:nvSpPr>
            <p:spPr bwMode="auto">
              <a:xfrm flipV="1">
                <a:off x="5184" y="2160"/>
                <a:ext cx="0" cy="172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sz="2000"/>
              </a:p>
            </p:txBody>
          </p:sp>
          <p:sp>
            <p:nvSpPr>
              <p:cNvPr id="68" name="Text Box 65"/>
              <p:cNvSpPr txBox="1">
                <a:spLocks noChangeArrowheads="1"/>
              </p:cNvSpPr>
              <p:nvPr/>
            </p:nvSpPr>
            <p:spPr bwMode="auto">
              <a:xfrm>
                <a:off x="2534" y="3759"/>
                <a:ext cx="730" cy="2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1pPr>
                <a:lvl2pPr marL="37931725" indent="-37474525"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2pPr>
                <a:lvl3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3pPr>
                <a:lvl4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4pPr>
                <a:lvl5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400">
                    <a:latin typeface="Monaco" charset="0"/>
                  </a:rPr>
                  <a:t>NNNNNN</a:t>
                </a:r>
              </a:p>
            </p:txBody>
          </p:sp>
          <p:sp>
            <p:nvSpPr>
              <p:cNvPr id="69" name="Line 66"/>
              <p:cNvSpPr>
                <a:spLocks noChangeShapeType="1"/>
              </p:cNvSpPr>
              <p:nvPr/>
            </p:nvSpPr>
            <p:spPr bwMode="auto">
              <a:xfrm flipH="1" flipV="1">
                <a:off x="3216" y="3984"/>
                <a:ext cx="240" cy="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 sz="2000"/>
              </a:p>
            </p:txBody>
          </p:sp>
          <p:sp>
            <p:nvSpPr>
              <p:cNvPr id="70" name="Text Box 67"/>
              <p:cNvSpPr txBox="1">
                <a:spLocks noChangeArrowheads="1"/>
              </p:cNvSpPr>
              <p:nvPr/>
            </p:nvSpPr>
            <p:spPr bwMode="auto">
              <a:xfrm>
                <a:off x="3456" y="3984"/>
                <a:ext cx="2069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1pPr>
                <a:lvl2pPr marL="37931725" indent="-37474525"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2pPr>
                <a:lvl3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3pPr>
                <a:lvl4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4pPr>
                <a:lvl5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>
                    <a:latin typeface="Arial" pitchFamily="34" charset="0"/>
                  </a:rPr>
                  <a:t>number of N's in sequence = estimated size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2127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Library insert sizes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2/12/17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11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2011680" y="1493520"/>
            <a:ext cx="7955280" cy="0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011680" y="1783080"/>
            <a:ext cx="7955280" cy="0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011680" y="1188720"/>
            <a:ext cx="2667000" cy="0"/>
          </a:xfrm>
          <a:prstGeom prst="straightConnector1">
            <a:avLst/>
          </a:prstGeom>
          <a:ln w="635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7299960" y="2072640"/>
            <a:ext cx="2667000" cy="0"/>
          </a:xfrm>
          <a:prstGeom prst="straightConnector1">
            <a:avLst/>
          </a:prstGeom>
          <a:ln w="635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Left Brace 11"/>
          <p:cNvSpPr/>
          <p:nvPr/>
        </p:nvSpPr>
        <p:spPr>
          <a:xfrm rot="16200000">
            <a:off x="3178699" y="1380379"/>
            <a:ext cx="411480" cy="2588481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e 12"/>
          <p:cNvSpPr/>
          <p:nvPr/>
        </p:nvSpPr>
        <p:spPr>
          <a:xfrm rot="16200000">
            <a:off x="5799980" y="1942574"/>
            <a:ext cx="411480" cy="2588481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733940" y="3442555"/>
            <a:ext cx="1300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Read length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426765" y="3442555"/>
            <a:ext cx="1123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Insert size</a:t>
            </a:r>
            <a:endParaRPr lang="en-US" dirty="0"/>
          </a:p>
        </p:txBody>
      </p:sp>
      <p:grpSp>
        <p:nvGrpSpPr>
          <p:cNvPr id="67" name="Group 66"/>
          <p:cNvGrpSpPr/>
          <p:nvPr/>
        </p:nvGrpSpPr>
        <p:grpSpPr>
          <a:xfrm>
            <a:off x="2090198" y="4917413"/>
            <a:ext cx="8077200" cy="1632417"/>
            <a:chOff x="533400" y="2177583"/>
            <a:chExt cx="8077200" cy="1632417"/>
          </a:xfrm>
        </p:grpSpPr>
        <p:sp>
          <p:nvSpPr>
            <p:cNvPr id="16" name="Rectangle 77"/>
            <p:cNvSpPr>
              <a:spLocks noChangeArrowheads="1"/>
            </p:cNvSpPr>
            <p:nvPr/>
          </p:nvSpPr>
          <p:spPr bwMode="auto">
            <a:xfrm>
              <a:off x="533400" y="2558584"/>
              <a:ext cx="8077200" cy="36924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lIns="91346" tIns="45675" rIns="91346" bIns="45675" anchor="ctr">
              <a:spAutoFit/>
            </a:bodyPr>
            <a:lstStyle/>
            <a:p>
              <a:pPr algn="ctr" eaLnBrk="0" hangingPunct="0"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17" name="Line 20"/>
            <p:cNvSpPr>
              <a:spLocks noChangeShapeType="1"/>
            </p:cNvSpPr>
            <p:nvPr/>
          </p:nvSpPr>
          <p:spPr bwMode="auto">
            <a:xfrm>
              <a:off x="914400" y="2514600"/>
              <a:ext cx="457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346" tIns="45675" rIns="91346" bIns="45675" anchor="ctr">
              <a:spAutoFit/>
            </a:bodyPr>
            <a:lstStyle/>
            <a:p>
              <a:endParaRPr lang="en-US"/>
            </a:p>
          </p:txBody>
        </p:sp>
        <p:sp>
          <p:nvSpPr>
            <p:cNvPr id="18" name="Line 22"/>
            <p:cNvSpPr>
              <a:spLocks noChangeShapeType="1"/>
            </p:cNvSpPr>
            <p:nvPr/>
          </p:nvSpPr>
          <p:spPr bwMode="auto">
            <a:xfrm>
              <a:off x="1066800" y="2667000"/>
              <a:ext cx="457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346" tIns="45675" rIns="91346" bIns="45675" anchor="ctr">
              <a:spAutoFit/>
            </a:bodyPr>
            <a:lstStyle/>
            <a:p>
              <a:endParaRPr lang="en-US"/>
            </a:p>
          </p:txBody>
        </p:sp>
        <p:sp>
          <p:nvSpPr>
            <p:cNvPr id="19" name="Line 23"/>
            <p:cNvSpPr>
              <a:spLocks noChangeShapeType="1"/>
            </p:cNvSpPr>
            <p:nvPr/>
          </p:nvSpPr>
          <p:spPr bwMode="auto">
            <a:xfrm>
              <a:off x="1371600" y="2819400"/>
              <a:ext cx="457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346" tIns="45675" rIns="91346" bIns="45675" anchor="ctr">
              <a:spAutoFit/>
            </a:bodyPr>
            <a:lstStyle/>
            <a:p>
              <a:endParaRPr lang="en-US"/>
            </a:p>
          </p:txBody>
        </p:sp>
        <p:sp>
          <p:nvSpPr>
            <p:cNvPr id="20" name="Line 24"/>
            <p:cNvSpPr>
              <a:spLocks noChangeShapeType="1"/>
            </p:cNvSpPr>
            <p:nvPr/>
          </p:nvSpPr>
          <p:spPr bwMode="auto">
            <a:xfrm>
              <a:off x="1600200" y="2971800"/>
              <a:ext cx="457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346" tIns="45675" rIns="91346" bIns="45675" anchor="ctr">
              <a:spAutoFit/>
            </a:bodyPr>
            <a:lstStyle/>
            <a:p>
              <a:endParaRPr lang="en-US"/>
            </a:p>
          </p:txBody>
        </p:sp>
        <p:sp>
          <p:nvSpPr>
            <p:cNvPr id="21" name="Line 25"/>
            <p:cNvSpPr>
              <a:spLocks noChangeShapeType="1"/>
            </p:cNvSpPr>
            <p:nvPr/>
          </p:nvSpPr>
          <p:spPr bwMode="auto">
            <a:xfrm>
              <a:off x="1600200" y="3124200"/>
              <a:ext cx="457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346" tIns="45675" rIns="91346" bIns="45675" anchor="ctr">
              <a:spAutoFit/>
            </a:bodyPr>
            <a:lstStyle/>
            <a:p>
              <a:endParaRPr lang="en-US"/>
            </a:p>
          </p:txBody>
        </p:sp>
        <p:sp>
          <p:nvSpPr>
            <p:cNvPr id="22" name="Line 26"/>
            <p:cNvSpPr>
              <a:spLocks noChangeShapeType="1"/>
            </p:cNvSpPr>
            <p:nvPr/>
          </p:nvSpPr>
          <p:spPr bwMode="auto">
            <a:xfrm>
              <a:off x="1752600" y="3276600"/>
              <a:ext cx="457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346" tIns="45675" rIns="91346" bIns="45675" anchor="ctr">
              <a:spAutoFit/>
            </a:bodyPr>
            <a:lstStyle/>
            <a:p>
              <a:endParaRPr lang="en-US"/>
            </a:p>
          </p:txBody>
        </p:sp>
        <p:sp>
          <p:nvSpPr>
            <p:cNvPr id="23" name="Line 27"/>
            <p:cNvSpPr>
              <a:spLocks noChangeShapeType="1"/>
            </p:cNvSpPr>
            <p:nvPr/>
          </p:nvSpPr>
          <p:spPr bwMode="auto">
            <a:xfrm>
              <a:off x="1905000" y="3429000"/>
              <a:ext cx="457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346" tIns="45675" rIns="91346" bIns="45675" anchor="ctr">
              <a:spAutoFit/>
            </a:bodyPr>
            <a:lstStyle/>
            <a:p>
              <a:endParaRPr lang="en-US"/>
            </a:p>
          </p:txBody>
        </p:sp>
        <p:sp>
          <p:nvSpPr>
            <p:cNvPr id="24" name="Line 28"/>
            <p:cNvSpPr>
              <a:spLocks noChangeShapeType="1"/>
            </p:cNvSpPr>
            <p:nvPr/>
          </p:nvSpPr>
          <p:spPr bwMode="auto">
            <a:xfrm>
              <a:off x="1600200" y="2514600"/>
              <a:ext cx="457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346" tIns="45675" rIns="91346" bIns="45675" anchor="ctr">
              <a:spAutoFit/>
            </a:bodyPr>
            <a:lstStyle/>
            <a:p>
              <a:endParaRPr lang="en-US"/>
            </a:p>
          </p:txBody>
        </p:sp>
        <p:sp>
          <p:nvSpPr>
            <p:cNvPr id="25" name="Line 29"/>
            <p:cNvSpPr>
              <a:spLocks noChangeShapeType="1"/>
            </p:cNvSpPr>
            <p:nvPr/>
          </p:nvSpPr>
          <p:spPr bwMode="auto">
            <a:xfrm>
              <a:off x="1828800" y="2667000"/>
              <a:ext cx="457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346" tIns="45675" rIns="91346" bIns="45675" anchor="ctr">
              <a:spAutoFit/>
            </a:bodyPr>
            <a:lstStyle/>
            <a:p>
              <a:endParaRPr lang="en-US"/>
            </a:p>
          </p:txBody>
        </p:sp>
        <p:sp>
          <p:nvSpPr>
            <p:cNvPr id="26" name="Line 30"/>
            <p:cNvSpPr>
              <a:spLocks noChangeShapeType="1"/>
            </p:cNvSpPr>
            <p:nvPr/>
          </p:nvSpPr>
          <p:spPr bwMode="auto">
            <a:xfrm>
              <a:off x="2057400" y="2819400"/>
              <a:ext cx="457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346" tIns="45675" rIns="91346" bIns="45675" anchor="ctr">
              <a:spAutoFit/>
            </a:bodyPr>
            <a:lstStyle/>
            <a:p>
              <a:endParaRPr lang="en-US"/>
            </a:p>
          </p:txBody>
        </p:sp>
        <p:sp>
          <p:nvSpPr>
            <p:cNvPr id="27" name="Line 31"/>
            <p:cNvSpPr>
              <a:spLocks noChangeShapeType="1"/>
            </p:cNvSpPr>
            <p:nvPr/>
          </p:nvSpPr>
          <p:spPr bwMode="auto">
            <a:xfrm>
              <a:off x="2133600" y="2971800"/>
              <a:ext cx="457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346" tIns="45675" rIns="91346" bIns="45675" anchor="ctr">
              <a:spAutoFit/>
            </a:bodyPr>
            <a:lstStyle/>
            <a:p>
              <a:endParaRPr lang="en-US"/>
            </a:p>
          </p:txBody>
        </p:sp>
        <p:sp>
          <p:nvSpPr>
            <p:cNvPr id="28" name="Line 32"/>
            <p:cNvSpPr>
              <a:spLocks noChangeShapeType="1"/>
            </p:cNvSpPr>
            <p:nvPr/>
          </p:nvSpPr>
          <p:spPr bwMode="auto">
            <a:xfrm>
              <a:off x="2286000" y="3124200"/>
              <a:ext cx="457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346" tIns="45675" rIns="91346" bIns="45675" anchor="ctr">
              <a:spAutoFit/>
            </a:bodyPr>
            <a:lstStyle/>
            <a:p>
              <a:endParaRPr lang="en-US"/>
            </a:p>
          </p:txBody>
        </p:sp>
        <p:sp>
          <p:nvSpPr>
            <p:cNvPr id="29" name="Line 33"/>
            <p:cNvSpPr>
              <a:spLocks noChangeShapeType="1"/>
            </p:cNvSpPr>
            <p:nvPr/>
          </p:nvSpPr>
          <p:spPr bwMode="auto">
            <a:xfrm>
              <a:off x="2514600" y="3276600"/>
              <a:ext cx="457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346" tIns="45675" rIns="91346" bIns="45675" anchor="ctr">
              <a:spAutoFit/>
            </a:bodyPr>
            <a:lstStyle/>
            <a:p>
              <a:endParaRPr lang="en-US"/>
            </a:p>
          </p:txBody>
        </p:sp>
        <p:sp>
          <p:nvSpPr>
            <p:cNvPr id="30" name="Line 34"/>
            <p:cNvSpPr>
              <a:spLocks noChangeShapeType="1"/>
            </p:cNvSpPr>
            <p:nvPr/>
          </p:nvSpPr>
          <p:spPr bwMode="auto">
            <a:xfrm>
              <a:off x="2590800" y="3429000"/>
              <a:ext cx="457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346" tIns="45675" rIns="91346" bIns="45675" anchor="ctr">
              <a:spAutoFit/>
            </a:bodyPr>
            <a:lstStyle/>
            <a:p>
              <a:endParaRPr lang="en-US"/>
            </a:p>
          </p:txBody>
        </p:sp>
        <p:sp>
          <p:nvSpPr>
            <p:cNvPr id="31" name="Line 35"/>
            <p:cNvSpPr>
              <a:spLocks noChangeShapeType="1"/>
            </p:cNvSpPr>
            <p:nvPr/>
          </p:nvSpPr>
          <p:spPr bwMode="auto">
            <a:xfrm>
              <a:off x="2438400" y="2514600"/>
              <a:ext cx="457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346" tIns="45675" rIns="91346" bIns="45675" anchor="ctr">
              <a:spAutoFit/>
            </a:bodyPr>
            <a:lstStyle/>
            <a:p>
              <a:endParaRPr lang="en-US"/>
            </a:p>
          </p:txBody>
        </p:sp>
        <p:sp>
          <p:nvSpPr>
            <p:cNvPr id="32" name="Line 36"/>
            <p:cNvSpPr>
              <a:spLocks noChangeShapeType="1"/>
            </p:cNvSpPr>
            <p:nvPr/>
          </p:nvSpPr>
          <p:spPr bwMode="auto">
            <a:xfrm>
              <a:off x="2667000" y="2667000"/>
              <a:ext cx="457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346" tIns="45675" rIns="91346" bIns="45675" anchor="ctr">
              <a:spAutoFit/>
            </a:bodyPr>
            <a:lstStyle/>
            <a:p>
              <a:endParaRPr lang="en-US"/>
            </a:p>
          </p:txBody>
        </p:sp>
        <p:sp>
          <p:nvSpPr>
            <p:cNvPr id="33" name="Line 37"/>
            <p:cNvSpPr>
              <a:spLocks noChangeShapeType="1"/>
            </p:cNvSpPr>
            <p:nvPr/>
          </p:nvSpPr>
          <p:spPr bwMode="auto">
            <a:xfrm>
              <a:off x="2819400" y="2819400"/>
              <a:ext cx="457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346" tIns="45675" rIns="91346" bIns="45675" anchor="ctr">
              <a:spAutoFit/>
            </a:bodyPr>
            <a:lstStyle/>
            <a:p>
              <a:endParaRPr lang="en-US"/>
            </a:p>
          </p:txBody>
        </p:sp>
        <p:sp>
          <p:nvSpPr>
            <p:cNvPr id="34" name="Line 38"/>
            <p:cNvSpPr>
              <a:spLocks noChangeShapeType="1"/>
            </p:cNvSpPr>
            <p:nvPr/>
          </p:nvSpPr>
          <p:spPr bwMode="auto">
            <a:xfrm>
              <a:off x="2819400" y="2971800"/>
              <a:ext cx="457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346" tIns="45675" rIns="91346" bIns="45675" anchor="ctr">
              <a:spAutoFit/>
            </a:bodyPr>
            <a:lstStyle/>
            <a:p>
              <a:endParaRPr lang="en-US"/>
            </a:p>
          </p:txBody>
        </p:sp>
        <p:sp>
          <p:nvSpPr>
            <p:cNvPr id="35" name="Line 39"/>
            <p:cNvSpPr>
              <a:spLocks noChangeShapeType="1"/>
            </p:cNvSpPr>
            <p:nvPr/>
          </p:nvSpPr>
          <p:spPr bwMode="auto">
            <a:xfrm>
              <a:off x="3048000" y="3124200"/>
              <a:ext cx="457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346" tIns="45675" rIns="91346" bIns="45675" anchor="ctr">
              <a:spAutoFit/>
            </a:bodyPr>
            <a:lstStyle/>
            <a:p>
              <a:endParaRPr lang="en-US"/>
            </a:p>
          </p:txBody>
        </p:sp>
        <p:sp>
          <p:nvSpPr>
            <p:cNvPr id="36" name="Line 40"/>
            <p:cNvSpPr>
              <a:spLocks noChangeShapeType="1"/>
            </p:cNvSpPr>
            <p:nvPr/>
          </p:nvSpPr>
          <p:spPr bwMode="auto">
            <a:xfrm>
              <a:off x="3276600" y="3276600"/>
              <a:ext cx="457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346" tIns="45675" rIns="91346" bIns="45675" anchor="ctr">
              <a:spAutoFit/>
            </a:bodyPr>
            <a:lstStyle/>
            <a:p>
              <a:endParaRPr lang="en-US"/>
            </a:p>
          </p:txBody>
        </p:sp>
        <p:sp>
          <p:nvSpPr>
            <p:cNvPr id="37" name="Line 41"/>
            <p:cNvSpPr>
              <a:spLocks noChangeShapeType="1"/>
            </p:cNvSpPr>
            <p:nvPr/>
          </p:nvSpPr>
          <p:spPr bwMode="auto">
            <a:xfrm>
              <a:off x="3429000" y="3429000"/>
              <a:ext cx="457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346" tIns="45675" rIns="91346" bIns="45675" anchor="ctr">
              <a:spAutoFit/>
            </a:bodyPr>
            <a:lstStyle/>
            <a:p>
              <a:endParaRPr lang="en-US"/>
            </a:p>
          </p:txBody>
        </p:sp>
        <p:sp>
          <p:nvSpPr>
            <p:cNvPr id="38" name="Line 42"/>
            <p:cNvSpPr>
              <a:spLocks noChangeShapeType="1"/>
            </p:cNvSpPr>
            <p:nvPr/>
          </p:nvSpPr>
          <p:spPr bwMode="auto">
            <a:xfrm>
              <a:off x="5410200" y="2514600"/>
              <a:ext cx="457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346" tIns="45675" rIns="91346" bIns="45675" anchor="ctr">
              <a:spAutoFit/>
            </a:bodyPr>
            <a:lstStyle/>
            <a:p>
              <a:endParaRPr lang="en-US"/>
            </a:p>
          </p:txBody>
        </p:sp>
        <p:sp>
          <p:nvSpPr>
            <p:cNvPr id="39" name="Line 43"/>
            <p:cNvSpPr>
              <a:spLocks noChangeShapeType="1"/>
            </p:cNvSpPr>
            <p:nvPr/>
          </p:nvSpPr>
          <p:spPr bwMode="auto">
            <a:xfrm>
              <a:off x="5638800" y="2667000"/>
              <a:ext cx="457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346" tIns="45675" rIns="91346" bIns="45675" anchor="ctr">
              <a:spAutoFit/>
            </a:bodyPr>
            <a:lstStyle/>
            <a:p>
              <a:endParaRPr lang="en-US"/>
            </a:p>
          </p:txBody>
        </p:sp>
        <p:sp>
          <p:nvSpPr>
            <p:cNvPr id="40" name="Line 44"/>
            <p:cNvSpPr>
              <a:spLocks noChangeShapeType="1"/>
            </p:cNvSpPr>
            <p:nvPr/>
          </p:nvSpPr>
          <p:spPr bwMode="auto">
            <a:xfrm>
              <a:off x="5867400" y="2819400"/>
              <a:ext cx="457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346" tIns="45675" rIns="91346" bIns="45675" anchor="ctr">
              <a:spAutoFit/>
            </a:bodyPr>
            <a:lstStyle/>
            <a:p>
              <a:endParaRPr lang="en-US"/>
            </a:p>
          </p:txBody>
        </p:sp>
        <p:sp>
          <p:nvSpPr>
            <p:cNvPr id="41" name="Line 45"/>
            <p:cNvSpPr>
              <a:spLocks noChangeShapeType="1"/>
            </p:cNvSpPr>
            <p:nvPr/>
          </p:nvSpPr>
          <p:spPr bwMode="auto">
            <a:xfrm>
              <a:off x="6096000" y="2971800"/>
              <a:ext cx="457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346" tIns="45675" rIns="91346" bIns="45675" anchor="ctr">
              <a:spAutoFit/>
            </a:bodyPr>
            <a:lstStyle/>
            <a:p>
              <a:endParaRPr lang="en-US"/>
            </a:p>
          </p:txBody>
        </p:sp>
        <p:sp>
          <p:nvSpPr>
            <p:cNvPr id="42" name="Line 46"/>
            <p:cNvSpPr>
              <a:spLocks noChangeShapeType="1"/>
            </p:cNvSpPr>
            <p:nvPr/>
          </p:nvSpPr>
          <p:spPr bwMode="auto">
            <a:xfrm>
              <a:off x="6096000" y="3124200"/>
              <a:ext cx="457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346" tIns="45675" rIns="91346" bIns="45675" anchor="ctr">
              <a:spAutoFit/>
            </a:bodyPr>
            <a:lstStyle/>
            <a:p>
              <a:endParaRPr lang="en-US"/>
            </a:p>
          </p:txBody>
        </p:sp>
        <p:sp>
          <p:nvSpPr>
            <p:cNvPr id="43" name="Line 47"/>
            <p:cNvSpPr>
              <a:spLocks noChangeShapeType="1"/>
            </p:cNvSpPr>
            <p:nvPr/>
          </p:nvSpPr>
          <p:spPr bwMode="auto">
            <a:xfrm>
              <a:off x="6248400" y="3276600"/>
              <a:ext cx="457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346" tIns="45675" rIns="91346" bIns="45675" anchor="ctr">
              <a:spAutoFit/>
            </a:bodyPr>
            <a:lstStyle/>
            <a:p>
              <a:endParaRPr lang="en-US"/>
            </a:p>
          </p:txBody>
        </p:sp>
        <p:sp>
          <p:nvSpPr>
            <p:cNvPr id="44" name="Line 48"/>
            <p:cNvSpPr>
              <a:spLocks noChangeShapeType="1"/>
            </p:cNvSpPr>
            <p:nvPr/>
          </p:nvSpPr>
          <p:spPr bwMode="auto">
            <a:xfrm>
              <a:off x="6324600" y="3429000"/>
              <a:ext cx="457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346" tIns="45675" rIns="91346" bIns="45675" anchor="ctr">
              <a:spAutoFit/>
            </a:bodyPr>
            <a:lstStyle/>
            <a:p>
              <a:endParaRPr lang="en-US"/>
            </a:p>
          </p:txBody>
        </p:sp>
        <p:sp>
          <p:nvSpPr>
            <p:cNvPr id="45" name="Line 49"/>
            <p:cNvSpPr>
              <a:spLocks noChangeShapeType="1"/>
            </p:cNvSpPr>
            <p:nvPr/>
          </p:nvSpPr>
          <p:spPr bwMode="auto">
            <a:xfrm>
              <a:off x="6096000" y="2514600"/>
              <a:ext cx="457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346" tIns="45675" rIns="91346" bIns="45675" anchor="ctr">
              <a:spAutoFit/>
            </a:bodyPr>
            <a:lstStyle/>
            <a:p>
              <a:endParaRPr lang="en-US"/>
            </a:p>
          </p:txBody>
        </p:sp>
        <p:sp>
          <p:nvSpPr>
            <p:cNvPr id="46" name="Line 50"/>
            <p:cNvSpPr>
              <a:spLocks noChangeShapeType="1"/>
            </p:cNvSpPr>
            <p:nvPr/>
          </p:nvSpPr>
          <p:spPr bwMode="auto">
            <a:xfrm>
              <a:off x="6324600" y="2667000"/>
              <a:ext cx="457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346" tIns="45675" rIns="91346" bIns="45675" anchor="ctr">
              <a:spAutoFit/>
            </a:bodyPr>
            <a:lstStyle/>
            <a:p>
              <a:endParaRPr lang="en-US"/>
            </a:p>
          </p:txBody>
        </p:sp>
        <p:sp>
          <p:nvSpPr>
            <p:cNvPr id="47" name="Line 51"/>
            <p:cNvSpPr>
              <a:spLocks noChangeShapeType="1"/>
            </p:cNvSpPr>
            <p:nvPr/>
          </p:nvSpPr>
          <p:spPr bwMode="auto">
            <a:xfrm>
              <a:off x="6477000" y="2819400"/>
              <a:ext cx="457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346" tIns="45675" rIns="91346" bIns="45675" anchor="ctr">
              <a:spAutoFit/>
            </a:bodyPr>
            <a:lstStyle/>
            <a:p>
              <a:endParaRPr lang="en-US"/>
            </a:p>
          </p:txBody>
        </p:sp>
        <p:sp>
          <p:nvSpPr>
            <p:cNvPr id="48" name="Line 52"/>
            <p:cNvSpPr>
              <a:spLocks noChangeShapeType="1"/>
            </p:cNvSpPr>
            <p:nvPr/>
          </p:nvSpPr>
          <p:spPr bwMode="auto">
            <a:xfrm>
              <a:off x="6629400" y="2971800"/>
              <a:ext cx="457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346" tIns="45675" rIns="91346" bIns="45675" anchor="ctr">
              <a:spAutoFit/>
            </a:bodyPr>
            <a:lstStyle/>
            <a:p>
              <a:endParaRPr lang="en-US"/>
            </a:p>
          </p:txBody>
        </p:sp>
        <p:sp>
          <p:nvSpPr>
            <p:cNvPr id="49" name="Line 53"/>
            <p:cNvSpPr>
              <a:spLocks noChangeShapeType="1"/>
            </p:cNvSpPr>
            <p:nvPr/>
          </p:nvSpPr>
          <p:spPr bwMode="auto">
            <a:xfrm>
              <a:off x="6934200" y="3124200"/>
              <a:ext cx="457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346" tIns="45675" rIns="91346" bIns="45675" anchor="ctr">
              <a:spAutoFit/>
            </a:bodyPr>
            <a:lstStyle/>
            <a:p>
              <a:endParaRPr lang="en-US"/>
            </a:p>
          </p:txBody>
        </p:sp>
        <p:sp>
          <p:nvSpPr>
            <p:cNvPr id="50" name="Line 54"/>
            <p:cNvSpPr>
              <a:spLocks noChangeShapeType="1"/>
            </p:cNvSpPr>
            <p:nvPr/>
          </p:nvSpPr>
          <p:spPr bwMode="auto">
            <a:xfrm>
              <a:off x="7010400" y="3276600"/>
              <a:ext cx="457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346" tIns="45675" rIns="91346" bIns="45675" anchor="ctr">
              <a:spAutoFit/>
            </a:bodyPr>
            <a:lstStyle/>
            <a:p>
              <a:endParaRPr lang="en-US"/>
            </a:p>
          </p:txBody>
        </p:sp>
        <p:sp>
          <p:nvSpPr>
            <p:cNvPr id="51" name="Line 55"/>
            <p:cNvSpPr>
              <a:spLocks noChangeShapeType="1"/>
            </p:cNvSpPr>
            <p:nvPr/>
          </p:nvSpPr>
          <p:spPr bwMode="auto">
            <a:xfrm>
              <a:off x="7086600" y="3429000"/>
              <a:ext cx="457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346" tIns="45675" rIns="91346" bIns="45675" anchor="ctr">
              <a:spAutoFit/>
            </a:bodyPr>
            <a:lstStyle/>
            <a:p>
              <a:endParaRPr lang="en-US"/>
            </a:p>
          </p:txBody>
        </p:sp>
        <p:sp>
          <p:nvSpPr>
            <p:cNvPr id="52" name="Line 56"/>
            <p:cNvSpPr>
              <a:spLocks noChangeShapeType="1"/>
            </p:cNvSpPr>
            <p:nvPr/>
          </p:nvSpPr>
          <p:spPr bwMode="auto">
            <a:xfrm>
              <a:off x="6858000" y="2514600"/>
              <a:ext cx="457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346" tIns="45675" rIns="91346" bIns="45675" anchor="ctr">
              <a:spAutoFit/>
            </a:bodyPr>
            <a:lstStyle/>
            <a:p>
              <a:endParaRPr lang="en-US"/>
            </a:p>
          </p:txBody>
        </p:sp>
        <p:sp>
          <p:nvSpPr>
            <p:cNvPr id="53" name="Line 57"/>
            <p:cNvSpPr>
              <a:spLocks noChangeShapeType="1"/>
            </p:cNvSpPr>
            <p:nvPr/>
          </p:nvSpPr>
          <p:spPr bwMode="auto">
            <a:xfrm>
              <a:off x="7162800" y="2667000"/>
              <a:ext cx="457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346" tIns="45675" rIns="91346" bIns="45675" anchor="ctr">
              <a:spAutoFit/>
            </a:bodyPr>
            <a:lstStyle/>
            <a:p>
              <a:endParaRPr lang="en-US"/>
            </a:p>
          </p:txBody>
        </p:sp>
        <p:sp>
          <p:nvSpPr>
            <p:cNvPr id="54" name="Line 58"/>
            <p:cNvSpPr>
              <a:spLocks noChangeShapeType="1"/>
            </p:cNvSpPr>
            <p:nvPr/>
          </p:nvSpPr>
          <p:spPr bwMode="auto">
            <a:xfrm>
              <a:off x="7239000" y="2819400"/>
              <a:ext cx="457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346" tIns="45675" rIns="91346" bIns="45675" anchor="ctr">
              <a:spAutoFit/>
            </a:bodyPr>
            <a:lstStyle/>
            <a:p>
              <a:endParaRPr lang="en-US"/>
            </a:p>
          </p:txBody>
        </p:sp>
        <p:sp>
          <p:nvSpPr>
            <p:cNvPr id="55" name="Line 59"/>
            <p:cNvSpPr>
              <a:spLocks noChangeShapeType="1"/>
            </p:cNvSpPr>
            <p:nvPr/>
          </p:nvSpPr>
          <p:spPr bwMode="auto">
            <a:xfrm>
              <a:off x="7315200" y="2971800"/>
              <a:ext cx="457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346" tIns="45675" rIns="91346" bIns="45675" anchor="ctr">
              <a:spAutoFit/>
            </a:bodyPr>
            <a:lstStyle/>
            <a:p>
              <a:endParaRPr lang="en-US"/>
            </a:p>
          </p:txBody>
        </p:sp>
        <p:sp>
          <p:nvSpPr>
            <p:cNvPr id="56" name="Line 60"/>
            <p:cNvSpPr>
              <a:spLocks noChangeShapeType="1"/>
            </p:cNvSpPr>
            <p:nvPr/>
          </p:nvSpPr>
          <p:spPr bwMode="auto">
            <a:xfrm>
              <a:off x="7543800" y="3124200"/>
              <a:ext cx="457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346" tIns="45675" rIns="91346" bIns="45675" anchor="ctr">
              <a:spAutoFit/>
            </a:bodyPr>
            <a:lstStyle/>
            <a:p>
              <a:endParaRPr lang="en-US"/>
            </a:p>
          </p:txBody>
        </p:sp>
        <p:sp>
          <p:nvSpPr>
            <p:cNvPr id="57" name="Line 61"/>
            <p:cNvSpPr>
              <a:spLocks noChangeShapeType="1"/>
            </p:cNvSpPr>
            <p:nvPr/>
          </p:nvSpPr>
          <p:spPr bwMode="auto">
            <a:xfrm>
              <a:off x="7772400" y="3276600"/>
              <a:ext cx="457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346" tIns="45675" rIns="91346" bIns="45675" anchor="ctr">
              <a:spAutoFit/>
            </a:bodyPr>
            <a:lstStyle/>
            <a:p>
              <a:endParaRPr lang="en-US"/>
            </a:p>
          </p:txBody>
        </p:sp>
        <p:sp>
          <p:nvSpPr>
            <p:cNvPr id="58" name="Line 62"/>
            <p:cNvSpPr>
              <a:spLocks noChangeShapeType="1"/>
            </p:cNvSpPr>
            <p:nvPr/>
          </p:nvSpPr>
          <p:spPr bwMode="auto">
            <a:xfrm>
              <a:off x="7924800" y="3429000"/>
              <a:ext cx="457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346" tIns="45675" rIns="91346" bIns="45675" anchor="ctr">
              <a:spAutoFit/>
            </a:bodyPr>
            <a:lstStyle/>
            <a:p>
              <a:endParaRPr lang="en-US"/>
            </a:p>
          </p:txBody>
        </p:sp>
        <p:sp>
          <p:nvSpPr>
            <p:cNvPr id="59" name="Line 63"/>
            <p:cNvSpPr>
              <a:spLocks noChangeShapeType="1"/>
            </p:cNvSpPr>
            <p:nvPr/>
          </p:nvSpPr>
          <p:spPr bwMode="auto">
            <a:xfrm>
              <a:off x="914400" y="3810000"/>
              <a:ext cx="29718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346" tIns="45675" rIns="91346" bIns="45675" anchor="ctr">
              <a:spAutoFit/>
            </a:bodyPr>
            <a:lstStyle/>
            <a:p>
              <a:endParaRPr lang="en-US"/>
            </a:p>
          </p:txBody>
        </p:sp>
        <p:sp>
          <p:nvSpPr>
            <p:cNvPr id="60" name="Line 64"/>
            <p:cNvSpPr>
              <a:spLocks noChangeShapeType="1"/>
            </p:cNvSpPr>
            <p:nvPr/>
          </p:nvSpPr>
          <p:spPr bwMode="auto">
            <a:xfrm>
              <a:off x="5410200" y="3810000"/>
              <a:ext cx="29718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346" tIns="45675" rIns="91346" bIns="45675" anchor="ctr">
              <a:spAutoFit/>
            </a:bodyPr>
            <a:lstStyle/>
            <a:p>
              <a:endParaRPr lang="en-US"/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auto">
            <a:xfrm>
              <a:off x="4251134" y="2253780"/>
              <a:ext cx="184541" cy="369241"/>
            </a:xfrm>
            <a:custGeom>
              <a:avLst/>
              <a:gdLst>
                <a:gd name="T0" fmla="*/ 0 w 2880"/>
                <a:gd name="T1" fmla="*/ 2147483647 h 672"/>
                <a:gd name="T2" fmla="*/ 2147483647 w 2880"/>
                <a:gd name="T3" fmla="*/ 2147483647 h 672"/>
                <a:gd name="T4" fmla="*/ 2147483647 w 2880"/>
                <a:gd name="T5" fmla="*/ 2147483647 h 672"/>
                <a:gd name="T6" fmla="*/ 0 60000 65536"/>
                <a:gd name="T7" fmla="*/ 0 60000 65536"/>
                <a:gd name="T8" fmla="*/ 0 60000 65536"/>
                <a:gd name="T9" fmla="*/ 0 w 2880"/>
                <a:gd name="T10" fmla="*/ 0 h 672"/>
                <a:gd name="T11" fmla="*/ 2880 w 2880"/>
                <a:gd name="T12" fmla="*/ 672 h 6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80" h="672">
                  <a:moveTo>
                    <a:pt x="0" y="384"/>
                  </a:moveTo>
                  <a:cubicBezTo>
                    <a:pt x="552" y="192"/>
                    <a:pt x="1104" y="0"/>
                    <a:pt x="1584" y="48"/>
                  </a:cubicBezTo>
                  <a:cubicBezTo>
                    <a:pt x="2064" y="96"/>
                    <a:pt x="2664" y="568"/>
                    <a:pt x="2880" y="672"/>
                  </a:cubicBezTo>
                </a:path>
              </a:pathLst>
            </a:custGeom>
            <a:noFill/>
            <a:ln w="19050">
              <a:solidFill>
                <a:srgbClr val="E20D0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346" tIns="45675" rIns="91346" bIns="45675" anchor="ctr">
              <a:spAutoFit/>
            </a:bodyPr>
            <a:lstStyle/>
            <a:p>
              <a:pPr algn="ctr" eaLnBrk="0" hangingPunct="0"/>
              <a:endParaRPr lang="en-US"/>
            </a:p>
          </p:txBody>
        </p:sp>
        <p:sp>
          <p:nvSpPr>
            <p:cNvPr id="62" name="Freeform 68"/>
            <p:cNvSpPr>
              <a:spLocks/>
            </p:cNvSpPr>
            <p:nvPr/>
          </p:nvSpPr>
          <p:spPr bwMode="auto">
            <a:xfrm>
              <a:off x="2362200" y="2291883"/>
              <a:ext cx="4495800" cy="369241"/>
            </a:xfrm>
            <a:custGeom>
              <a:avLst/>
              <a:gdLst>
                <a:gd name="T0" fmla="*/ 0 w 1920"/>
                <a:gd name="T1" fmla="*/ 2147483647 h 1200"/>
                <a:gd name="T2" fmla="*/ 2147483647 w 1920"/>
                <a:gd name="T3" fmla="*/ 2147483647 h 1200"/>
                <a:gd name="T4" fmla="*/ 2147483647 w 1920"/>
                <a:gd name="T5" fmla="*/ 2147483647 h 1200"/>
                <a:gd name="T6" fmla="*/ 0 60000 65536"/>
                <a:gd name="T7" fmla="*/ 0 60000 65536"/>
                <a:gd name="T8" fmla="*/ 0 60000 65536"/>
                <a:gd name="T9" fmla="*/ 0 w 1920"/>
                <a:gd name="T10" fmla="*/ 0 h 1200"/>
                <a:gd name="T11" fmla="*/ 1920 w 1920"/>
                <a:gd name="T12" fmla="*/ 1200 h 1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20" h="1200">
                  <a:moveTo>
                    <a:pt x="0" y="1200"/>
                  </a:moveTo>
                  <a:cubicBezTo>
                    <a:pt x="368" y="696"/>
                    <a:pt x="736" y="192"/>
                    <a:pt x="1056" y="96"/>
                  </a:cubicBezTo>
                  <a:cubicBezTo>
                    <a:pt x="1376" y="0"/>
                    <a:pt x="1776" y="536"/>
                    <a:pt x="1920" y="624"/>
                  </a:cubicBezTo>
                </a:path>
              </a:pathLst>
            </a:custGeom>
            <a:noFill/>
            <a:ln w="19050">
              <a:solidFill>
                <a:srgbClr val="E20D0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346" tIns="45675" rIns="91346" bIns="45675" anchor="ctr">
              <a:spAutoFit/>
            </a:bodyPr>
            <a:lstStyle/>
            <a:p>
              <a:pPr algn="ctr" eaLnBrk="0" hangingPunct="0"/>
              <a:endParaRPr lang="en-US"/>
            </a:p>
          </p:txBody>
        </p:sp>
        <p:sp>
          <p:nvSpPr>
            <p:cNvPr id="63" name="Freeform 71"/>
            <p:cNvSpPr>
              <a:spLocks/>
            </p:cNvSpPr>
            <p:nvPr/>
          </p:nvSpPr>
          <p:spPr bwMode="auto">
            <a:xfrm>
              <a:off x="1371600" y="2177583"/>
              <a:ext cx="1143000" cy="369241"/>
            </a:xfrm>
            <a:custGeom>
              <a:avLst/>
              <a:gdLst>
                <a:gd name="T0" fmla="*/ 2147483647 w 1104"/>
                <a:gd name="T1" fmla="*/ 2147483647 h 192"/>
                <a:gd name="T2" fmla="*/ 2147483647 w 1104"/>
                <a:gd name="T3" fmla="*/ 0 h 192"/>
                <a:gd name="T4" fmla="*/ 0 w 1104"/>
                <a:gd name="T5" fmla="*/ 2147483647 h 192"/>
                <a:gd name="T6" fmla="*/ 0 60000 65536"/>
                <a:gd name="T7" fmla="*/ 0 60000 65536"/>
                <a:gd name="T8" fmla="*/ 0 60000 65536"/>
                <a:gd name="T9" fmla="*/ 0 w 1104"/>
                <a:gd name="T10" fmla="*/ 0 h 192"/>
                <a:gd name="T11" fmla="*/ 1104 w 1104"/>
                <a:gd name="T12" fmla="*/ 192 h 1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04" h="192">
                  <a:moveTo>
                    <a:pt x="1104" y="192"/>
                  </a:moveTo>
                  <a:cubicBezTo>
                    <a:pt x="908" y="96"/>
                    <a:pt x="712" y="0"/>
                    <a:pt x="528" y="0"/>
                  </a:cubicBezTo>
                  <a:cubicBezTo>
                    <a:pt x="344" y="0"/>
                    <a:pt x="172" y="96"/>
                    <a:pt x="0" y="192"/>
                  </a:cubicBez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346" tIns="45675" rIns="91346" bIns="45675" anchor="ctr">
              <a:spAutoFit/>
            </a:bodyPr>
            <a:lstStyle/>
            <a:p>
              <a:pPr algn="ctr" eaLnBrk="0" hangingPunct="0"/>
              <a:endParaRPr lang="en-US"/>
            </a:p>
          </p:txBody>
        </p:sp>
        <p:sp>
          <p:nvSpPr>
            <p:cNvPr id="64" name="Freeform 72"/>
            <p:cNvSpPr>
              <a:spLocks/>
            </p:cNvSpPr>
            <p:nvPr/>
          </p:nvSpPr>
          <p:spPr bwMode="auto">
            <a:xfrm>
              <a:off x="2209800" y="2939580"/>
              <a:ext cx="1066800" cy="369241"/>
            </a:xfrm>
            <a:custGeom>
              <a:avLst/>
              <a:gdLst>
                <a:gd name="T0" fmla="*/ 2147483647 w 1104"/>
                <a:gd name="T1" fmla="*/ 2147483647 h 192"/>
                <a:gd name="T2" fmla="*/ 2147483647 w 1104"/>
                <a:gd name="T3" fmla="*/ 0 h 192"/>
                <a:gd name="T4" fmla="*/ 0 w 1104"/>
                <a:gd name="T5" fmla="*/ 2147483647 h 192"/>
                <a:gd name="T6" fmla="*/ 0 60000 65536"/>
                <a:gd name="T7" fmla="*/ 0 60000 65536"/>
                <a:gd name="T8" fmla="*/ 0 60000 65536"/>
                <a:gd name="T9" fmla="*/ 0 w 1104"/>
                <a:gd name="T10" fmla="*/ 0 h 192"/>
                <a:gd name="T11" fmla="*/ 1104 w 1104"/>
                <a:gd name="T12" fmla="*/ 192 h 1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04" h="192">
                  <a:moveTo>
                    <a:pt x="1104" y="192"/>
                  </a:moveTo>
                  <a:cubicBezTo>
                    <a:pt x="908" y="96"/>
                    <a:pt x="712" y="0"/>
                    <a:pt x="528" y="0"/>
                  </a:cubicBezTo>
                  <a:cubicBezTo>
                    <a:pt x="344" y="0"/>
                    <a:pt x="172" y="96"/>
                    <a:pt x="0" y="192"/>
                  </a:cubicBez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346" tIns="45675" rIns="91346" bIns="45675" anchor="ctr">
              <a:spAutoFit/>
            </a:bodyPr>
            <a:lstStyle/>
            <a:p>
              <a:pPr algn="ctr" eaLnBrk="0" hangingPunct="0"/>
              <a:endParaRPr lang="en-US"/>
            </a:p>
          </p:txBody>
        </p:sp>
        <p:sp>
          <p:nvSpPr>
            <p:cNvPr id="65" name="Freeform 73"/>
            <p:cNvSpPr>
              <a:spLocks/>
            </p:cNvSpPr>
            <p:nvPr/>
          </p:nvSpPr>
          <p:spPr bwMode="auto">
            <a:xfrm>
              <a:off x="6705600" y="2939580"/>
              <a:ext cx="1066800" cy="369241"/>
            </a:xfrm>
            <a:custGeom>
              <a:avLst/>
              <a:gdLst>
                <a:gd name="T0" fmla="*/ 2147483647 w 1104"/>
                <a:gd name="T1" fmla="*/ 2147483647 h 192"/>
                <a:gd name="T2" fmla="*/ 2147483647 w 1104"/>
                <a:gd name="T3" fmla="*/ 0 h 192"/>
                <a:gd name="T4" fmla="*/ 0 w 1104"/>
                <a:gd name="T5" fmla="*/ 2147483647 h 192"/>
                <a:gd name="T6" fmla="*/ 0 60000 65536"/>
                <a:gd name="T7" fmla="*/ 0 60000 65536"/>
                <a:gd name="T8" fmla="*/ 0 60000 65536"/>
                <a:gd name="T9" fmla="*/ 0 w 1104"/>
                <a:gd name="T10" fmla="*/ 0 h 192"/>
                <a:gd name="T11" fmla="*/ 1104 w 1104"/>
                <a:gd name="T12" fmla="*/ 192 h 1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04" h="192">
                  <a:moveTo>
                    <a:pt x="1104" y="192"/>
                  </a:moveTo>
                  <a:cubicBezTo>
                    <a:pt x="908" y="96"/>
                    <a:pt x="712" y="0"/>
                    <a:pt x="528" y="0"/>
                  </a:cubicBezTo>
                  <a:cubicBezTo>
                    <a:pt x="344" y="0"/>
                    <a:pt x="172" y="96"/>
                    <a:pt x="0" y="192"/>
                  </a:cubicBez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346" tIns="45675" rIns="91346" bIns="45675" anchor="ctr">
              <a:spAutoFit/>
            </a:bodyPr>
            <a:lstStyle/>
            <a:p>
              <a:pPr algn="ctr" eaLnBrk="0" hangingPunct="0"/>
              <a:endParaRPr lang="en-US"/>
            </a:p>
          </p:txBody>
        </p:sp>
        <p:sp>
          <p:nvSpPr>
            <p:cNvPr id="66" name="Freeform 74"/>
            <p:cNvSpPr>
              <a:spLocks/>
            </p:cNvSpPr>
            <p:nvPr/>
          </p:nvSpPr>
          <p:spPr bwMode="auto">
            <a:xfrm>
              <a:off x="6553200" y="2787184"/>
              <a:ext cx="990600" cy="369241"/>
            </a:xfrm>
            <a:custGeom>
              <a:avLst/>
              <a:gdLst>
                <a:gd name="T0" fmla="*/ 2147483647 w 1104"/>
                <a:gd name="T1" fmla="*/ 2147483647 h 192"/>
                <a:gd name="T2" fmla="*/ 2147483647 w 1104"/>
                <a:gd name="T3" fmla="*/ 0 h 192"/>
                <a:gd name="T4" fmla="*/ 0 w 1104"/>
                <a:gd name="T5" fmla="*/ 2147483647 h 192"/>
                <a:gd name="T6" fmla="*/ 0 60000 65536"/>
                <a:gd name="T7" fmla="*/ 0 60000 65536"/>
                <a:gd name="T8" fmla="*/ 0 60000 65536"/>
                <a:gd name="T9" fmla="*/ 0 w 1104"/>
                <a:gd name="T10" fmla="*/ 0 h 192"/>
                <a:gd name="T11" fmla="*/ 1104 w 1104"/>
                <a:gd name="T12" fmla="*/ 192 h 1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04" h="192">
                  <a:moveTo>
                    <a:pt x="1104" y="192"/>
                  </a:moveTo>
                  <a:cubicBezTo>
                    <a:pt x="908" y="96"/>
                    <a:pt x="712" y="0"/>
                    <a:pt x="528" y="0"/>
                  </a:cubicBezTo>
                  <a:cubicBezTo>
                    <a:pt x="344" y="0"/>
                    <a:pt x="172" y="96"/>
                    <a:pt x="0" y="192"/>
                  </a:cubicBez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346" tIns="45675" rIns="91346" bIns="45675" anchor="ctr">
              <a:spAutoFit/>
            </a:bodyPr>
            <a:lstStyle/>
            <a:p>
              <a:pPr algn="ctr" eaLnBrk="0" hangingPunct="0"/>
              <a:endParaRPr lang="en-US"/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5924599" y="3979527"/>
            <a:ext cx="61651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Short inserts = local assembly</a:t>
            </a:r>
          </a:p>
          <a:p>
            <a:pPr algn="ctr"/>
            <a:r>
              <a:rPr lang="en-US" sz="2400" dirty="0" smtClean="0"/>
              <a:t>Long inserts = repeat jumping = global assembly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5978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Making it go faster, step one: pyrosequencing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2/12/17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12</a:t>
            </a:fld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5615015" y="904817"/>
            <a:ext cx="6517400" cy="5724589"/>
            <a:chOff x="2612735" y="904817"/>
            <a:chExt cx="6517400" cy="5724589"/>
          </a:xfrm>
        </p:grpSpPr>
        <p:grpSp>
          <p:nvGrpSpPr>
            <p:cNvPr id="6" name="Group 30"/>
            <p:cNvGrpSpPr>
              <a:grpSpLocks/>
            </p:cNvGrpSpPr>
            <p:nvPr/>
          </p:nvGrpSpPr>
          <p:grpSpPr bwMode="auto">
            <a:xfrm>
              <a:off x="3057579" y="904817"/>
              <a:ext cx="1733496" cy="1360546"/>
              <a:chOff x="3429000" y="904795"/>
              <a:chExt cx="1732280" cy="1360885"/>
            </a:xfrm>
          </p:grpSpPr>
          <p:pic>
            <p:nvPicPr>
              <p:cNvPr id="7" name="Picture 26" descr="Screen shot 2010-01-04 at 11.13.34 AM.pn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29000" y="1066800"/>
                <a:ext cx="1732280" cy="1198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Rectangle 27"/>
              <p:cNvSpPr>
                <a:spLocks noChangeArrowheads="1"/>
              </p:cNvSpPr>
              <p:nvPr/>
            </p:nvSpPr>
            <p:spPr bwMode="auto">
              <a:xfrm>
                <a:off x="3451000" y="904795"/>
                <a:ext cx="184601" cy="4002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pPr algn="ctr" eaLnBrk="0" hangingPunct="0"/>
                <a:endParaRPr lang="en-US" sz="2000"/>
              </a:p>
            </p:txBody>
          </p:sp>
        </p:grpSp>
        <p:sp>
          <p:nvSpPr>
            <p:cNvPr id="9" name="TextBox 40"/>
            <p:cNvSpPr txBox="1">
              <a:spLocks noChangeArrowheads="1"/>
            </p:cNvSpPr>
            <p:nvPr/>
          </p:nvSpPr>
          <p:spPr bwMode="auto">
            <a:xfrm>
              <a:off x="5176680" y="1447801"/>
              <a:ext cx="3683960" cy="338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46" tIns="45675" rIns="91346" bIns="45675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US" sz="1600"/>
                <a:t>Adaptor DNA adapter ends plus beads</a:t>
              </a:r>
            </a:p>
          </p:txBody>
        </p:sp>
        <p:grpSp>
          <p:nvGrpSpPr>
            <p:cNvPr id="10" name="Group 19"/>
            <p:cNvGrpSpPr>
              <a:grpSpLocks/>
            </p:cNvGrpSpPr>
            <p:nvPr/>
          </p:nvGrpSpPr>
          <p:grpSpPr bwMode="auto">
            <a:xfrm>
              <a:off x="2612735" y="2265363"/>
              <a:ext cx="6517400" cy="2189162"/>
              <a:chOff x="2612735" y="2265680"/>
              <a:chExt cx="6517400" cy="2189480"/>
            </a:xfrm>
          </p:grpSpPr>
          <p:grpSp>
            <p:nvGrpSpPr>
              <p:cNvPr id="11" name="Group 35"/>
              <p:cNvGrpSpPr>
                <a:grpSpLocks/>
              </p:cNvGrpSpPr>
              <p:nvPr/>
            </p:nvGrpSpPr>
            <p:grpSpPr bwMode="auto">
              <a:xfrm>
                <a:off x="2612735" y="2768600"/>
                <a:ext cx="2546931" cy="1686560"/>
                <a:chOff x="3222335" y="2362200"/>
                <a:chExt cx="2546931" cy="1686560"/>
              </a:xfrm>
            </p:grpSpPr>
            <p:pic>
              <p:nvPicPr>
                <p:cNvPr id="15" name="Picture 29" descr="Screen shot 2010-01-04 at 11.13.54 AM.png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45180" y="2362200"/>
                  <a:ext cx="2369820" cy="16865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6" name="Rectangle 33"/>
                <p:cNvSpPr>
                  <a:spLocks noChangeArrowheads="1"/>
                </p:cNvSpPr>
                <p:nvPr/>
              </p:nvSpPr>
              <p:spPr bwMode="auto">
                <a:xfrm>
                  <a:off x="3222335" y="3038417"/>
                  <a:ext cx="184731" cy="4001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 algn="ctr" eaLnBrk="0" hangingPunct="0"/>
                  <a:endParaRPr lang="en-US" sz="2000"/>
                </a:p>
              </p:txBody>
            </p:sp>
            <p:sp>
              <p:nvSpPr>
                <p:cNvPr id="17" name="Rectangle 34"/>
                <p:cNvSpPr>
                  <a:spLocks noChangeArrowheads="1"/>
                </p:cNvSpPr>
                <p:nvPr/>
              </p:nvSpPr>
              <p:spPr bwMode="auto">
                <a:xfrm>
                  <a:off x="5584535" y="3114625"/>
                  <a:ext cx="184731" cy="4001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 algn="ctr" eaLnBrk="0" hangingPunct="0"/>
                  <a:endParaRPr lang="en-US" sz="2000"/>
                </a:p>
              </p:txBody>
            </p:sp>
          </p:grpSp>
          <p:cxnSp>
            <p:nvCxnSpPr>
              <p:cNvPr id="12" name="Straight Connector 38"/>
              <p:cNvCxnSpPr>
                <a:cxnSpLocks noChangeShapeType="1"/>
              </p:cNvCxnSpPr>
              <p:nvPr/>
            </p:nvCxnSpPr>
            <p:spPr bwMode="auto">
              <a:xfrm rot="5400000">
                <a:off x="3670935" y="2515235"/>
                <a:ext cx="502920" cy="381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3" name="TextBox 41"/>
              <p:cNvSpPr txBox="1">
                <a:spLocks noChangeArrowheads="1"/>
              </p:cNvSpPr>
              <p:nvPr/>
            </p:nvSpPr>
            <p:spPr bwMode="auto">
              <a:xfrm>
                <a:off x="5176680" y="3505200"/>
                <a:ext cx="3953455" cy="3386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1pPr>
                <a:lvl2pPr marL="37931725" indent="-37474525"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2pPr>
                <a:lvl3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3pPr>
                <a:lvl4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4pPr>
                <a:lvl5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9pPr>
              </a:lstStyle>
              <a:p>
                <a:pPr algn="ctr"/>
                <a:r>
                  <a:rPr lang="en-US" sz="1600"/>
                  <a:t>~ 1 DNA molecule and 1 bead per droplet</a:t>
                </a:r>
              </a:p>
            </p:txBody>
          </p:sp>
          <p:sp>
            <p:nvSpPr>
              <p:cNvPr id="14" name="TextBox 44"/>
              <p:cNvSpPr txBox="1">
                <a:spLocks noChangeArrowheads="1"/>
              </p:cNvSpPr>
              <p:nvPr/>
            </p:nvSpPr>
            <p:spPr bwMode="auto">
              <a:xfrm>
                <a:off x="4167939" y="2362200"/>
                <a:ext cx="2622834" cy="3386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1pPr>
                <a:lvl2pPr marL="37931725" indent="-37474525"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2pPr>
                <a:lvl3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3pPr>
                <a:lvl4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4pPr>
                <a:lvl5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600"/>
                  <a:t>Make water-in-oil emulsion</a:t>
                </a:r>
              </a:p>
            </p:txBody>
          </p:sp>
        </p:grpSp>
        <p:grpSp>
          <p:nvGrpSpPr>
            <p:cNvPr id="18" name="Group 20"/>
            <p:cNvGrpSpPr>
              <a:grpSpLocks/>
            </p:cNvGrpSpPr>
            <p:nvPr/>
          </p:nvGrpSpPr>
          <p:grpSpPr bwMode="auto">
            <a:xfrm>
              <a:off x="2617505" y="4525969"/>
              <a:ext cx="5998322" cy="2103437"/>
              <a:chOff x="2617820" y="4526280"/>
              <a:chExt cx="5997991" cy="2103120"/>
            </a:xfrm>
          </p:grpSpPr>
          <p:grpSp>
            <p:nvGrpSpPr>
              <p:cNvPr id="19" name="Group 36"/>
              <p:cNvGrpSpPr>
                <a:grpSpLocks/>
              </p:cNvGrpSpPr>
              <p:nvPr/>
            </p:nvGrpSpPr>
            <p:grpSpPr bwMode="auto">
              <a:xfrm>
                <a:off x="2617820" y="4958080"/>
                <a:ext cx="2558700" cy="1671320"/>
                <a:chOff x="3298540" y="4648200"/>
                <a:chExt cx="2558700" cy="1671320"/>
              </a:xfrm>
            </p:grpSpPr>
            <p:pic>
              <p:nvPicPr>
                <p:cNvPr id="23" name="Picture 31" descr="Screen shot 2010-01-04 at 11.14.13 AM.png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9000" y="4648200"/>
                  <a:ext cx="2428240" cy="16713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4" name="Rectangle 32"/>
                <p:cNvSpPr>
                  <a:spLocks noChangeArrowheads="1"/>
                </p:cNvSpPr>
                <p:nvPr/>
              </p:nvSpPr>
              <p:spPr bwMode="auto">
                <a:xfrm>
                  <a:off x="3298540" y="5400676"/>
                  <a:ext cx="184721" cy="40005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 algn="ctr" eaLnBrk="0" hangingPunct="0"/>
                  <a:endParaRPr lang="en-US" sz="2000"/>
                </a:p>
              </p:txBody>
            </p:sp>
          </p:grpSp>
          <p:cxnSp>
            <p:nvCxnSpPr>
              <p:cNvPr id="20" name="Straight Connector 39"/>
              <p:cNvCxnSpPr>
                <a:cxnSpLocks noChangeShapeType="1"/>
              </p:cNvCxnSpPr>
              <p:nvPr/>
            </p:nvCxnSpPr>
            <p:spPr bwMode="auto">
              <a:xfrm rot="5400000">
                <a:off x="3670513" y="4775835"/>
                <a:ext cx="502920" cy="381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1" name="TextBox 45"/>
              <p:cNvSpPr txBox="1">
                <a:spLocks noChangeArrowheads="1"/>
              </p:cNvSpPr>
              <p:nvPr/>
            </p:nvSpPr>
            <p:spPr bwMode="auto">
              <a:xfrm>
                <a:off x="4168169" y="4572000"/>
                <a:ext cx="1515075" cy="3385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1pPr>
                <a:lvl2pPr marL="37931725" indent="-37474525"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2pPr>
                <a:lvl3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3pPr>
                <a:lvl4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4pPr>
                <a:lvl5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600" dirty="0" smtClean="0"/>
                  <a:t>Emulsion PCR</a:t>
                </a:r>
                <a:endParaRPr lang="en-US" sz="1600" dirty="0"/>
              </a:p>
            </p:txBody>
          </p:sp>
          <p:sp>
            <p:nvSpPr>
              <p:cNvPr id="22" name="TextBox 46"/>
              <p:cNvSpPr txBox="1">
                <a:spLocks noChangeArrowheads="1"/>
              </p:cNvSpPr>
              <p:nvPr/>
            </p:nvSpPr>
            <p:spPr bwMode="auto">
              <a:xfrm>
                <a:off x="5176856" y="5715000"/>
                <a:ext cx="3438955" cy="5846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1pPr>
                <a:lvl2pPr marL="37931725" indent="-37474525"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2pPr>
                <a:lvl3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3pPr>
                <a:lvl4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4pPr>
                <a:lvl5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9pPr>
              </a:lstStyle>
              <a:p>
                <a:pPr algn="ctr"/>
                <a:r>
                  <a:rPr lang="en-US" sz="1600"/>
                  <a:t>Most beads with with multiple copies of individual DNA molecules </a:t>
                </a:r>
              </a:p>
            </p:txBody>
          </p:sp>
        </p:grpSp>
      </p:grpSp>
      <p:sp>
        <p:nvSpPr>
          <p:cNvPr id="26" name="TextBox 25"/>
          <p:cNvSpPr txBox="1"/>
          <p:nvPr/>
        </p:nvSpPr>
        <p:spPr>
          <a:xfrm>
            <a:off x="137160" y="1644429"/>
            <a:ext cx="5494222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454 was the first “high-throughput” or “next-generation” sequencing technology.</a:t>
            </a:r>
          </a:p>
          <a:p>
            <a:pPr algn="ctr"/>
            <a:endParaRPr lang="en-US" sz="6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Still sequencing by synthesis.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Leveraged beads + plates from microarrays.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PCR, not cloning (</a:t>
            </a:r>
            <a:r>
              <a:rPr lang="en-US" sz="2000" b="1" dirty="0" smtClean="0">
                <a:solidFill>
                  <a:schemeClr val="accent1"/>
                </a:solidFill>
              </a:rPr>
              <a:t>why?</a:t>
            </a:r>
            <a:r>
              <a:rPr lang="en-US" sz="2000" dirty="0" smtClean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~Millions of reads, ~hundreds of </a:t>
            </a:r>
            <a:r>
              <a:rPr lang="en-US" sz="2000" dirty="0" err="1" smtClean="0"/>
              <a:t>nt</a:t>
            </a:r>
            <a:r>
              <a:rPr lang="en-US" sz="2000" dirty="0" smtClean="0"/>
              <a:t>,</a:t>
            </a:r>
            <a:br>
              <a:rPr lang="en-US" sz="2000" dirty="0" smtClean="0"/>
            </a:br>
            <a:r>
              <a:rPr lang="en-US" sz="2000" dirty="0" smtClean="0"/>
              <a:t>~hours / run.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u="sng" dirty="0" smtClean="0"/>
              <a:t>Pyrosequencing</a:t>
            </a:r>
            <a:r>
              <a:rPr lang="en-US" sz="2000" dirty="0" smtClean="0"/>
              <a:t>: reactions labeled</a:t>
            </a:r>
            <a:br>
              <a:rPr lang="en-US" sz="2000" dirty="0" smtClean="0"/>
            </a:br>
            <a:r>
              <a:rPr lang="en-US" sz="2000" dirty="0" smtClean="0"/>
              <a:t>using luminescence.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3001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454 sequencing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2/12/17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3" descr="Screen shot 2010-01-04 at 1.29.41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840" y="990600"/>
            <a:ext cx="1981200" cy="129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3807782" y="1524000"/>
            <a:ext cx="2066402" cy="307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6" tIns="45675" rIns="91346" bIns="45675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9pPr>
          </a:lstStyle>
          <a:p>
            <a:r>
              <a:rPr lang="en-US"/>
              <a:t>Beads loaded into wells</a:t>
            </a:r>
          </a:p>
        </p:txBody>
      </p:sp>
      <p:grpSp>
        <p:nvGrpSpPr>
          <p:cNvPr id="8" name="Group 12"/>
          <p:cNvGrpSpPr>
            <a:grpSpLocks/>
          </p:cNvGrpSpPr>
          <p:nvPr/>
        </p:nvGrpSpPr>
        <p:grpSpPr bwMode="auto">
          <a:xfrm>
            <a:off x="1402715" y="2416182"/>
            <a:ext cx="3873546" cy="1897063"/>
            <a:chOff x="3596640" y="2415540"/>
            <a:chExt cx="3874340" cy="1897380"/>
          </a:xfrm>
        </p:grpSpPr>
        <p:pic>
          <p:nvPicPr>
            <p:cNvPr id="9" name="Picture 8" descr="Screen shot 2010-01-04 at 1.30.01 PM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6640" y="3002280"/>
              <a:ext cx="1950720" cy="13106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" name="Straight Connector 7"/>
            <p:cNvCxnSpPr>
              <a:cxnSpLocks noChangeShapeType="1"/>
            </p:cNvCxnSpPr>
            <p:nvPr/>
          </p:nvCxnSpPr>
          <p:spPr bwMode="auto">
            <a:xfrm rot="5400000">
              <a:off x="4343400" y="2643346"/>
              <a:ext cx="457200" cy="15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" name="TextBox 10"/>
            <p:cNvSpPr txBox="1">
              <a:spLocks noChangeArrowheads="1"/>
            </p:cNvSpPr>
            <p:nvPr/>
          </p:nvSpPr>
          <p:spPr bwMode="auto">
            <a:xfrm>
              <a:off x="6002007" y="3505200"/>
              <a:ext cx="1468973" cy="307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9pPr>
            </a:lstStyle>
            <a:p>
              <a:r>
                <a:rPr lang="en-US"/>
                <a:t>Enzymes added</a:t>
              </a:r>
            </a:p>
          </p:txBody>
        </p:sp>
      </p:grpSp>
      <p:grpSp>
        <p:nvGrpSpPr>
          <p:cNvPr id="12" name="Group 13"/>
          <p:cNvGrpSpPr>
            <a:grpSpLocks/>
          </p:cNvGrpSpPr>
          <p:nvPr/>
        </p:nvGrpSpPr>
        <p:grpSpPr bwMode="auto">
          <a:xfrm>
            <a:off x="1259840" y="4441833"/>
            <a:ext cx="4769626" cy="2220913"/>
            <a:chOff x="3454400" y="4442460"/>
            <a:chExt cx="4769626" cy="2220807"/>
          </a:xfrm>
        </p:grpSpPr>
        <p:pic>
          <p:nvPicPr>
            <p:cNvPr id="13" name="Picture 5" descr="Screen shot 2010-01-04 at 1.30.20 PM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24670" b="57367"/>
            <a:stretch>
              <a:fillRect/>
            </a:stretch>
          </p:blipFill>
          <p:spPr bwMode="auto">
            <a:xfrm>
              <a:off x="3454400" y="5029200"/>
              <a:ext cx="2235200" cy="1634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Straight Connector 8"/>
            <p:cNvCxnSpPr>
              <a:cxnSpLocks noChangeShapeType="1"/>
            </p:cNvCxnSpPr>
            <p:nvPr/>
          </p:nvCxnSpPr>
          <p:spPr bwMode="auto">
            <a:xfrm rot="5400000">
              <a:off x="4343400" y="4670266"/>
              <a:ext cx="457200" cy="15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" name="TextBox 11"/>
            <p:cNvSpPr txBox="1">
              <a:spLocks noChangeArrowheads="1"/>
            </p:cNvSpPr>
            <p:nvPr/>
          </p:nvSpPr>
          <p:spPr bwMode="auto">
            <a:xfrm>
              <a:off x="6002007" y="5715000"/>
              <a:ext cx="2222019" cy="307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9pPr>
            </a:lstStyle>
            <a:p>
              <a:r>
                <a:rPr lang="en-US"/>
                <a:t>Sequencing gives off light</a:t>
              </a:r>
            </a:p>
          </p:txBody>
        </p:sp>
      </p:grpSp>
      <p:pic>
        <p:nvPicPr>
          <p:cNvPr id="16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503" y="2175569"/>
            <a:ext cx="6237217" cy="295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285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454 might be dead, but their marketing lives on</a:t>
            </a:r>
            <a:endParaRPr lang="en-US" dirty="0"/>
          </a:p>
        </p:txBody>
      </p:sp>
      <p:pic>
        <p:nvPicPr>
          <p:cNvPr id="6" name="454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1650" y="1082675"/>
            <a:ext cx="8648700" cy="540543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2/12/17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7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Making it go faster, step two: Illumina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2/12/17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15</a:t>
            </a:fld>
            <a:endParaRPr lang="en-US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701791" y="1391110"/>
            <a:ext cx="1646220" cy="955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1346" tIns="45675" rIns="91346" bIns="45675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sz="1600" b="1"/>
              <a:t>DNA</a:t>
            </a:r>
            <a:br>
              <a:rPr lang="en-GB" sz="1600" b="1"/>
            </a:br>
            <a:r>
              <a:rPr lang="en-GB" sz="1600" b="1"/>
              <a:t>(0.1-1.0 ug)</a:t>
            </a:r>
            <a:br>
              <a:rPr lang="en-GB" sz="1600" b="1"/>
            </a:br>
            <a:r>
              <a:rPr lang="en-GB" sz="1600" b="1"/>
              <a:t> </a:t>
            </a:r>
          </a:p>
        </p:txBody>
      </p:sp>
      <p:sp>
        <p:nvSpPr>
          <p:cNvPr id="8" name="Freeform 4"/>
          <p:cNvSpPr>
            <a:spLocks/>
          </p:cNvSpPr>
          <p:nvPr/>
        </p:nvSpPr>
        <p:spPr bwMode="auto">
          <a:xfrm>
            <a:off x="4578111" y="1869282"/>
            <a:ext cx="3547951" cy="424500"/>
          </a:xfrm>
          <a:custGeom>
            <a:avLst/>
            <a:gdLst>
              <a:gd name="T0" fmla="*/ 2147483647 w 1554"/>
              <a:gd name="T1" fmla="*/ 0 h 1194"/>
              <a:gd name="T2" fmla="*/ 2147483647 w 1554"/>
              <a:gd name="T3" fmla="*/ 2147483647 h 1194"/>
              <a:gd name="T4" fmla="*/ 2147483647 w 1554"/>
              <a:gd name="T5" fmla="*/ 2147483647 h 1194"/>
              <a:gd name="T6" fmla="*/ 2147483647 w 1554"/>
              <a:gd name="T7" fmla="*/ 2147483647 h 1194"/>
              <a:gd name="T8" fmla="*/ 2147483647 w 1554"/>
              <a:gd name="T9" fmla="*/ 2147483647 h 1194"/>
              <a:gd name="T10" fmla="*/ 2147483647 w 1554"/>
              <a:gd name="T11" fmla="*/ 2147483647 h 1194"/>
              <a:gd name="T12" fmla="*/ 2147483647 w 1554"/>
              <a:gd name="T13" fmla="*/ 2147483647 h 1194"/>
              <a:gd name="T14" fmla="*/ 2147483647 w 1554"/>
              <a:gd name="T15" fmla="*/ 2147483647 h 1194"/>
              <a:gd name="T16" fmla="*/ 2147483647 w 1554"/>
              <a:gd name="T17" fmla="*/ 2147483647 h 1194"/>
              <a:gd name="T18" fmla="*/ 2147483647 w 1554"/>
              <a:gd name="T19" fmla="*/ 2147483647 h 1194"/>
              <a:gd name="T20" fmla="*/ 2147483647 w 1554"/>
              <a:gd name="T21" fmla="*/ 2147483647 h 1194"/>
              <a:gd name="T22" fmla="*/ 2147483647 w 1554"/>
              <a:gd name="T23" fmla="*/ 2147483647 h 1194"/>
              <a:gd name="T24" fmla="*/ 2147483647 w 1554"/>
              <a:gd name="T25" fmla="*/ 2147483647 h 1194"/>
              <a:gd name="T26" fmla="*/ 2147483647 w 1554"/>
              <a:gd name="T27" fmla="*/ 2147483647 h 1194"/>
              <a:gd name="T28" fmla="*/ 2147483647 w 1554"/>
              <a:gd name="T29" fmla="*/ 2147483647 h 1194"/>
              <a:gd name="T30" fmla="*/ 2147483647 w 1554"/>
              <a:gd name="T31" fmla="*/ 2147483647 h 1194"/>
              <a:gd name="T32" fmla="*/ 2147483647 w 1554"/>
              <a:gd name="T33" fmla="*/ 2147483647 h 1194"/>
              <a:gd name="T34" fmla="*/ 2147483647 w 1554"/>
              <a:gd name="T35" fmla="*/ 2147483647 h 1194"/>
              <a:gd name="T36" fmla="*/ 2147483647 w 1554"/>
              <a:gd name="T37" fmla="*/ 2147483647 h 1194"/>
              <a:gd name="T38" fmla="*/ 2147483647 w 1554"/>
              <a:gd name="T39" fmla="*/ 2147483647 h 1194"/>
              <a:gd name="T40" fmla="*/ 2147483647 w 1554"/>
              <a:gd name="T41" fmla="*/ 2147483647 h 1194"/>
              <a:gd name="T42" fmla="*/ 2147483647 w 1554"/>
              <a:gd name="T43" fmla="*/ 2147483647 h 1194"/>
              <a:gd name="T44" fmla="*/ 2147483647 w 1554"/>
              <a:gd name="T45" fmla="*/ 2147483647 h 1194"/>
              <a:gd name="T46" fmla="*/ 2147483647 w 1554"/>
              <a:gd name="T47" fmla="*/ 2147483647 h 1194"/>
              <a:gd name="T48" fmla="*/ 2147483647 w 1554"/>
              <a:gd name="T49" fmla="*/ 2147483647 h 1194"/>
              <a:gd name="T50" fmla="*/ 2147483647 w 1554"/>
              <a:gd name="T51" fmla="*/ 2147483647 h 1194"/>
              <a:gd name="T52" fmla="*/ 2147483647 w 1554"/>
              <a:gd name="T53" fmla="*/ 2147483647 h 1194"/>
              <a:gd name="T54" fmla="*/ 2147483647 w 1554"/>
              <a:gd name="T55" fmla="*/ 2147483647 h 1194"/>
              <a:gd name="T56" fmla="*/ 2147483647 w 1554"/>
              <a:gd name="T57" fmla="*/ 0 h 119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554"/>
              <a:gd name="T88" fmla="*/ 0 h 1194"/>
              <a:gd name="T89" fmla="*/ 1554 w 1554"/>
              <a:gd name="T90" fmla="*/ 1194 h 1194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554" h="1194">
                <a:moveTo>
                  <a:pt x="192" y="0"/>
                </a:moveTo>
                <a:cubicBezTo>
                  <a:pt x="435" y="2"/>
                  <a:pt x="1134" y="36"/>
                  <a:pt x="1554" y="42"/>
                </a:cubicBezTo>
                <a:cubicBezTo>
                  <a:pt x="1398" y="228"/>
                  <a:pt x="723" y="1016"/>
                  <a:pt x="552" y="1194"/>
                </a:cubicBezTo>
                <a:cubicBezTo>
                  <a:pt x="536" y="1170"/>
                  <a:pt x="548" y="1131"/>
                  <a:pt x="528" y="1110"/>
                </a:cubicBezTo>
                <a:cubicBezTo>
                  <a:pt x="516" y="1097"/>
                  <a:pt x="492" y="1106"/>
                  <a:pt x="474" y="1104"/>
                </a:cubicBezTo>
                <a:cubicBezTo>
                  <a:pt x="448" y="1100"/>
                  <a:pt x="422" y="1096"/>
                  <a:pt x="396" y="1092"/>
                </a:cubicBezTo>
                <a:cubicBezTo>
                  <a:pt x="388" y="1086"/>
                  <a:pt x="380" y="1079"/>
                  <a:pt x="372" y="1074"/>
                </a:cubicBezTo>
                <a:cubicBezTo>
                  <a:pt x="364" y="1069"/>
                  <a:pt x="350" y="1071"/>
                  <a:pt x="348" y="1062"/>
                </a:cubicBezTo>
                <a:cubicBezTo>
                  <a:pt x="338" y="1026"/>
                  <a:pt x="362" y="997"/>
                  <a:pt x="372" y="966"/>
                </a:cubicBezTo>
                <a:cubicBezTo>
                  <a:pt x="360" y="907"/>
                  <a:pt x="338" y="935"/>
                  <a:pt x="288" y="918"/>
                </a:cubicBezTo>
                <a:cubicBezTo>
                  <a:pt x="282" y="899"/>
                  <a:pt x="281" y="895"/>
                  <a:pt x="270" y="876"/>
                </a:cubicBezTo>
                <a:cubicBezTo>
                  <a:pt x="263" y="864"/>
                  <a:pt x="246" y="840"/>
                  <a:pt x="246" y="840"/>
                </a:cubicBezTo>
                <a:cubicBezTo>
                  <a:pt x="248" y="818"/>
                  <a:pt x="255" y="796"/>
                  <a:pt x="252" y="774"/>
                </a:cubicBezTo>
                <a:cubicBezTo>
                  <a:pt x="246" y="719"/>
                  <a:pt x="190" y="721"/>
                  <a:pt x="150" y="714"/>
                </a:cubicBezTo>
                <a:cubicBezTo>
                  <a:pt x="125" y="697"/>
                  <a:pt x="133" y="680"/>
                  <a:pt x="108" y="666"/>
                </a:cubicBezTo>
                <a:cubicBezTo>
                  <a:pt x="97" y="660"/>
                  <a:pt x="72" y="654"/>
                  <a:pt x="72" y="654"/>
                </a:cubicBezTo>
                <a:cubicBezTo>
                  <a:pt x="0" y="582"/>
                  <a:pt x="76" y="480"/>
                  <a:pt x="120" y="414"/>
                </a:cubicBezTo>
                <a:cubicBezTo>
                  <a:pt x="112" y="376"/>
                  <a:pt x="122" y="388"/>
                  <a:pt x="90" y="366"/>
                </a:cubicBezTo>
                <a:cubicBezTo>
                  <a:pt x="78" y="358"/>
                  <a:pt x="54" y="342"/>
                  <a:pt x="54" y="342"/>
                </a:cubicBezTo>
                <a:cubicBezTo>
                  <a:pt x="50" y="334"/>
                  <a:pt x="47" y="325"/>
                  <a:pt x="42" y="318"/>
                </a:cubicBezTo>
                <a:cubicBezTo>
                  <a:pt x="37" y="311"/>
                  <a:pt x="28" y="307"/>
                  <a:pt x="24" y="300"/>
                </a:cubicBezTo>
                <a:cubicBezTo>
                  <a:pt x="17" y="287"/>
                  <a:pt x="17" y="272"/>
                  <a:pt x="12" y="258"/>
                </a:cubicBezTo>
                <a:cubicBezTo>
                  <a:pt x="14" y="242"/>
                  <a:pt x="11" y="224"/>
                  <a:pt x="18" y="210"/>
                </a:cubicBezTo>
                <a:cubicBezTo>
                  <a:pt x="22" y="202"/>
                  <a:pt x="36" y="204"/>
                  <a:pt x="42" y="198"/>
                </a:cubicBezTo>
                <a:cubicBezTo>
                  <a:pt x="53" y="187"/>
                  <a:pt x="57" y="169"/>
                  <a:pt x="66" y="156"/>
                </a:cubicBezTo>
                <a:cubicBezTo>
                  <a:pt x="68" y="126"/>
                  <a:pt x="65" y="95"/>
                  <a:pt x="72" y="66"/>
                </a:cubicBezTo>
                <a:cubicBezTo>
                  <a:pt x="74" y="59"/>
                  <a:pt x="86" y="60"/>
                  <a:pt x="90" y="54"/>
                </a:cubicBezTo>
                <a:cubicBezTo>
                  <a:pt x="95" y="47"/>
                  <a:pt x="91" y="36"/>
                  <a:pt x="96" y="30"/>
                </a:cubicBezTo>
                <a:cubicBezTo>
                  <a:pt x="119" y="1"/>
                  <a:pt x="176" y="47"/>
                  <a:pt x="192" y="0"/>
                </a:cubicBezTo>
                <a:close/>
              </a:path>
            </a:pathLst>
          </a:custGeom>
          <a:solidFill>
            <a:srgbClr val="EAEAEA"/>
          </a:solidFill>
          <a:ln>
            <a:noFill/>
          </a:ln>
          <a:effectLst>
            <a:prstShdw prst="shdw17" dist="38100" dir="5400000">
              <a:srgbClr val="8C8C8C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46" tIns="45675" rIns="91346" bIns="45675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 rot="5400000" flipV="1">
            <a:off x="6620373" y="2717938"/>
            <a:ext cx="151481" cy="49277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sy="50000" kx="-2453608" rotWithShape="0">
              <a:schemeClr val="bg2">
                <a:alpha val="50000"/>
              </a:schemeClr>
            </a:outerShdw>
          </a:effectLst>
        </p:spPr>
        <p:txBody>
          <a:bodyPr wrap="none" lIns="91346" tIns="45675" rIns="91346" bIns="45675" anchor="ctr"/>
          <a:lstStyle/>
          <a:p>
            <a:pPr algn="ctr" eaLnBrk="0" hangingPunct="0">
              <a:defRPr/>
            </a:pPr>
            <a:endParaRPr lang="en-US">
              <a:latin typeface="Arial" pitchFamily="34" charset="0"/>
              <a:ea typeface="+mn-ea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 rot="5400000" flipV="1">
            <a:off x="6080153" y="2982574"/>
            <a:ext cx="147831" cy="49278"/>
          </a:xfrm>
          <a:prstGeom prst="rect">
            <a:avLst/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sy="50000" kx="-2453608" rotWithShape="0">
              <a:schemeClr val="bg2">
                <a:alpha val="50000"/>
              </a:schemeClr>
            </a:outerShdw>
          </a:effectLst>
        </p:spPr>
        <p:txBody>
          <a:bodyPr wrap="none" lIns="91346" tIns="45675" rIns="91346" bIns="45675" anchor="ctr"/>
          <a:lstStyle/>
          <a:p>
            <a:pPr algn="ctr" eaLnBrk="0" hangingPunct="0">
              <a:defRPr/>
            </a:pPr>
            <a:endParaRPr lang="en-US">
              <a:latin typeface="Arial" pitchFamily="34" charset="0"/>
              <a:ea typeface="+mn-ea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 rot="5400000" flipV="1">
            <a:off x="5482438" y="3275500"/>
            <a:ext cx="149656" cy="49277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sy="50000" kx="-2453608" rotWithShape="0">
              <a:schemeClr val="bg2">
                <a:alpha val="50000"/>
              </a:schemeClr>
            </a:outerShdw>
          </a:effectLst>
        </p:spPr>
        <p:txBody>
          <a:bodyPr wrap="none" lIns="91346" tIns="45675" rIns="91346" bIns="45675" anchor="ctr"/>
          <a:lstStyle/>
          <a:p>
            <a:pPr algn="ctr" eaLnBrk="0" hangingPunct="0">
              <a:defRPr/>
            </a:pPr>
            <a:endParaRPr lang="en-US">
              <a:latin typeface="Arial" pitchFamily="34" charset="0"/>
              <a:ea typeface="+mn-ea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 rot="5400000" flipV="1">
            <a:off x="6236194" y="2313684"/>
            <a:ext cx="146006" cy="49277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sy="50000" kx="-2453608" rotWithShape="0">
              <a:schemeClr val="bg2">
                <a:alpha val="50000"/>
              </a:schemeClr>
            </a:outerShdw>
          </a:effectLst>
        </p:spPr>
        <p:txBody>
          <a:bodyPr wrap="none" lIns="91346" tIns="45675" rIns="91346" bIns="45675" anchor="ctr"/>
          <a:lstStyle/>
          <a:p>
            <a:pPr algn="ctr" eaLnBrk="0" hangingPunct="0">
              <a:defRPr/>
            </a:pPr>
            <a:endParaRPr lang="en-US">
              <a:latin typeface="Arial" pitchFamily="34" charset="0"/>
              <a:ea typeface="+mn-ea"/>
            </a:endParaRP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 rot="5400000" flipV="1">
            <a:off x="5286242" y="2761749"/>
            <a:ext cx="151481" cy="49278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sy="50000" kx="-2453608" rotWithShape="0">
              <a:schemeClr val="bg2">
                <a:alpha val="50000"/>
              </a:schemeClr>
            </a:outerShdw>
          </a:effectLst>
        </p:spPr>
        <p:txBody>
          <a:bodyPr wrap="none" lIns="91346" tIns="45675" rIns="91346" bIns="45675" anchor="ctr"/>
          <a:lstStyle/>
          <a:p>
            <a:pPr algn="ctr" eaLnBrk="0" hangingPunct="0">
              <a:defRPr/>
            </a:pPr>
            <a:endParaRPr lang="en-US">
              <a:latin typeface="Arial" pitchFamily="34" charset="0"/>
              <a:ea typeface="+mn-ea"/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 rot="5400000" flipV="1">
            <a:off x="5262517" y="2365698"/>
            <a:ext cx="147831" cy="49278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sy="50000" kx="-2453608" rotWithShape="0">
              <a:schemeClr val="bg2">
                <a:alpha val="50000"/>
              </a:schemeClr>
            </a:outerShdw>
          </a:effectLst>
        </p:spPr>
        <p:txBody>
          <a:bodyPr wrap="none" lIns="91346" tIns="45675" rIns="91346" bIns="45675" anchor="ctr"/>
          <a:lstStyle/>
          <a:p>
            <a:pPr algn="ctr" eaLnBrk="0" hangingPunct="0">
              <a:defRPr/>
            </a:pPr>
            <a:endParaRPr lang="en-US">
              <a:latin typeface="Arial" pitchFamily="34" charset="0"/>
              <a:ea typeface="+mn-ea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 rot="5400000" flipV="1">
            <a:off x="6306460" y="3232617"/>
            <a:ext cx="147832" cy="49278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sy="50000" kx="-2453608" rotWithShape="0">
              <a:schemeClr val="bg2">
                <a:alpha val="50000"/>
              </a:schemeClr>
            </a:outerShdw>
          </a:effectLst>
        </p:spPr>
        <p:txBody>
          <a:bodyPr wrap="none" lIns="91346" tIns="45675" rIns="91346" bIns="45675" anchor="ctr"/>
          <a:lstStyle/>
          <a:p>
            <a:pPr algn="ctr" eaLnBrk="0" hangingPunct="0">
              <a:defRPr/>
            </a:pPr>
            <a:endParaRPr lang="en-US">
              <a:latin typeface="Arial" pitchFamily="34" charset="0"/>
              <a:ea typeface="+mn-ea"/>
            </a:endParaRPr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 rot="5400000" flipV="1">
            <a:off x="6551020" y="2159463"/>
            <a:ext cx="147832" cy="49278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sy="50000" kx="-2453608" rotWithShape="0">
              <a:schemeClr val="bg2">
                <a:alpha val="50000"/>
              </a:schemeClr>
            </a:outerShdw>
          </a:effectLst>
        </p:spPr>
        <p:txBody>
          <a:bodyPr wrap="none" lIns="91346" tIns="45675" rIns="91346" bIns="45675" anchor="ctr"/>
          <a:lstStyle/>
          <a:p>
            <a:pPr algn="ctr" eaLnBrk="0" hangingPunct="0">
              <a:defRPr/>
            </a:pPr>
            <a:endParaRPr lang="en-US">
              <a:latin typeface="Arial" pitchFamily="34" charset="0"/>
              <a:ea typeface="+mn-ea"/>
            </a:endParaRPr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auto">
          <a:xfrm rot="5400000" flipV="1">
            <a:off x="6788280" y="2237949"/>
            <a:ext cx="147831" cy="49278"/>
          </a:xfrm>
          <a:prstGeom prst="rect">
            <a:avLst/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sy="50000" kx="-2453608" rotWithShape="0">
              <a:schemeClr val="bg2">
                <a:alpha val="50000"/>
              </a:schemeClr>
            </a:outerShdw>
          </a:effectLst>
        </p:spPr>
        <p:txBody>
          <a:bodyPr wrap="none" lIns="91346" tIns="45675" rIns="91346" bIns="45675" anchor="ctr"/>
          <a:lstStyle/>
          <a:p>
            <a:pPr algn="ctr" eaLnBrk="0" hangingPunct="0">
              <a:defRPr/>
            </a:pPr>
            <a:endParaRPr lang="en-US">
              <a:latin typeface="Arial" pitchFamily="34" charset="0"/>
              <a:ea typeface="+mn-ea"/>
            </a:endParaRPr>
          </a:p>
        </p:txBody>
      </p:sp>
      <p:sp>
        <p:nvSpPr>
          <p:cNvPr id="18" name="Rectangle 14"/>
          <p:cNvSpPr>
            <a:spLocks noChangeArrowheads="1"/>
          </p:cNvSpPr>
          <p:nvPr/>
        </p:nvSpPr>
        <p:spPr bwMode="auto">
          <a:xfrm rot="5400000" flipV="1">
            <a:off x="5111034" y="2798242"/>
            <a:ext cx="147832" cy="49277"/>
          </a:xfrm>
          <a:prstGeom prst="rect">
            <a:avLst/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sy="50000" kx="-2453608" rotWithShape="0">
              <a:schemeClr val="bg2">
                <a:alpha val="50000"/>
              </a:schemeClr>
            </a:outerShdw>
          </a:effectLst>
        </p:spPr>
        <p:txBody>
          <a:bodyPr wrap="none" lIns="91346" tIns="45675" rIns="91346" bIns="45675" anchor="ctr"/>
          <a:lstStyle/>
          <a:p>
            <a:pPr algn="ctr" eaLnBrk="0" hangingPunct="0">
              <a:defRPr/>
            </a:pPr>
            <a:endParaRPr lang="en-US">
              <a:latin typeface="Arial" pitchFamily="34" charset="0"/>
              <a:ea typeface="+mn-ea"/>
            </a:endParaRPr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 rot="5400000" flipV="1">
            <a:off x="5411261" y="2939695"/>
            <a:ext cx="149656" cy="49278"/>
          </a:xfrm>
          <a:prstGeom prst="rect">
            <a:avLst/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sy="50000" kx="-2453608" rotWithShape="0">
              <a:schemeClr val="bg2">
                <a:alpha val="50000"/>
              </a:schemeClr>
            </a:outerShdw>
          </a:effectLst>
        </p:spPr>
        <p:txBody>
          <a:bodyPr wrap="none" lIns="91346" tIns="45675" rIns="91346" bIns="45675" anchor="ctr"/>
          <a:lstStyle/>
          <a:p>
            <a:pPr algn="ctr" eaLnBrk="0" hangingPunct="0">
              <a:defRPr/>
            </a:pPr>
            <a:endParaRPr lang="en-US">
              <a:latin typeface="Arial" pitchFamily="34" charset="0"/>
              <a:ea typeface="+mn-ea"/>
            </a:endParaRP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 rot="5400000" flipV="1">
            <a:off x="5292630" y="3244474"/>
            <a:ext cx="146006" cy="49278"/>
          </a:xfrm>
          <a:prstGeom prst="rect">
            <a:avLst/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sy="50000" kx="-2453608" rotWithShape="0">
              <a:schemeClr val="bg2">
                <a:alpha val="50000"/>
              </a:schemeClr>
            </a:outerShdw>
          </a:effectLst>
        </p:spPr>
        <p:txBody>
          <a:bodyPr wrap="none" lIns="91346" tIns="45675" rIns="91346" bIns="45675" anchor="ctr"/>
          <a:lstStyle/>
          <a:p>
            <a:pPr algn="ctr" eaLnBrk="0" hangingPunct="0">
              <a:defRPr/>
            </a:pPr>
            <a:endParaRPr lang="en-US">
              <a:latin typeface="Arial" pitchFamily="34" charset="0"/>
              <a:ea typeface="+mn-ea"/>
            </a:endParaRPr>
          </a:p>
        </p:txBody>
      </p:sp>
      <p:sp>
        <p:nvSpPr>
          <p:cNvPr id="21" name="Rectangle 17"/>
          <p:cNvSpPr>
            <a:spLocks noChangeArrowheads="1"/>
          </p:cNvSpPr>
          <p:nvPr/>
        </p:nvSpPr>
        <p:spPr bwMode="auto">
          <a:xfrm rot="5400000" flipV="1">
            <a:off x="4829972" y="2068211"/>
            <a:ext cx="147832" cy="49277"/>
          </a:xfrm>
          <a:prstGeom prst="rect">
            <a:avLst/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sy="50000" kx="-2453608" rotWithShape="0">
              <a:schemeClr val="bg2">
                <a:alpha val="50000"/>
              </a:schemeClr>
            </a:outerShdw>
          </a:effectLst>
        </p:spPr>
        <p:txBody>
          <a:bodyPr wrap="none" lIns="91346" tIns="45675" rIns="91346" bIns="45675" anchor="ctr"/>
          <a:lstStyle/>
          <a:p>
            <a:pPr algn="ctr" eaLnBrk="0" hangingPunct="0">
              <a:defRPr/>
            </a:pPr>
            <a:endParaRPr lang="en-US">
              <a:latin typeface="Arial" pitchFamily="34" charset="0"/>
              <a:ea typeface="+mn-ea"/>
            </a:endParaRPr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 rot="5400000" flipV="1">
            <a:off x="5596505" y="2520833"/>
            <a:ext cx="151481" cy="49278"/>
          </a:xfrm>
          <a:prstGeom prst="rect">
            <a:avLst/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sy="50000" kx="-2453608" rotWithShape="0">
              <a:schemeClr val="bg2">
                <a:alpha val="50000"/>
              </a:schemeClr>
            </a:outerShdw>
          </a:effectLst>
        </p:spPr>
        <p:txBody>
          <a:bodyPr wrap="none" lIns="91346" tIns="45675" rIns="91346" bIns="45675" anchor="ctr"/>
          <a:lstStyle/>
          <a:p>
            <a:pPr algn="ctr" eaLnBrk="0" hangingPunct="0">
              <a:defRPr/>
            </a:pPr>
            <a:endParaRPr lang="en-US">
              <a:latin typeface="Arial" pitchFamily="34" charset="0"/>
              <a:ea typeface="+mn-ea"/>
            </a:endParaRPr>
          </a:p>
        </p:txBody>
      </p:sp>
      <p:sp>
        <p:nvSpPr>
          <p:cNvPr id="23" name="Rectangle 19"/>
          <p:cNvSpPr>
            <a:spLocks noChangeArrowheads="1"/>
          </p:cNvSpPr>
          <p:nvPr/>
        </p:nvSpPr>
        <p:spPr bwMode="auto">
          <a:xfrm rot="5400000" flipV="1">
            <a:off x="5163049" y="2129350"/>
            <a:ext cx="146006" cy="49277"/>
          </a:xfrm>
          <a:prstGeom prst="rect">
            <a:avLst/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sy="50000" kx="-2453608" rotWithShape="0">
              <a:schemeClr val="bg2">
                <a:alpha val="50000"/>
              </a:schemeClr>
            </a:outerShdw>
          </a:effectLst>
        </p:spPr>
        <p:txBody>
          <a:bodyPr wrap="none" lIns="91346" tIns="45675" rIns="91346" bIns="45675" anchor="ctr"/>
          <a:lstStyle/>
          <a:p>
            <a:pPr algn="ctr" eaLnBrk="0" hangingPunct="0">
              <a:defRPr/>
            </a:pPr>
            <a:endParaRPr lang="en-US">
              <a:latin typeface="Arial" pitchFamily="34" charset="0"/>
              <a:ea typeface="+mn-ea"/>
            </a:endParaRPr>
          </a:p>
        </p:txBody>
      </p:sp>
      <p:sp>
        <p:nvSpPr>
          <p:cNvPr id="24" name="Rectangle 20"/>
          <p:cNvSpPr>
            <a:spLocks noChangeArrowheads="1"/>
          </p:cNvSpPr>
          <p:nvPr/>
        </p:nvSpPr>
        <p:spPr bwMode="auto">
          <a:xfrm rot="5400000" flipV="1">
            <a:off x="5531717" y="3629565"/>
            <a:ext cx="149656" cy="49278"/>
          </a:xfrm>
          <a:prstGeom prst="rect">
            <a:avLst/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sy="50000" kx="-2453608" rotWithShape="0">
              <a:schemeClr val="bg2">
                <a:alpha val="50000"/>
              </a:schemeClr>
            </a:outerShdw>
          </a:effectLst>
        </p:spPr>
        <p:txBody>
          <a:bodyPr wrap="none" lIns="91346" tIns="45675" rIns="91346" bIns="45675" anchor="ctr"/>
          <a:lstStyle/>
          <a:p>
            <a:pPr algn="ctr" eaLnBrk="0" hangingPunct="0">
              <a:defRPr/>
            </a:pPr>
            <a:endParaRPr lang="en-US">
              <a:latin typeface="Arial" pitchFamily="34" charset="0"/>
              <a:ea typeface="+mn-ea"/>
            </a:endParaRPr>
          </a:p>
        </p:txBody>
      </p:sp>
      <p:sp>
        <p:nvSpPr>
          <p:cNvPr id="25" name="Rectangle 21"/>
          <p:cNvSpPr>
            <a:spLocks noChangeArrowheads="1"/>
          </p:cNvSpPr>
          <p:nvPr/>
        </p:nvSpPr>
        <p:spPr bwMode="auto">
          <a:xfrm rot="5400000" flipV="1">
            <a:off x="6273609" y="2820148"/>
            <a:ext cx="147832" cy="49278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sy="50000" kx="-2453608" rotWithShape="0">
              <a:schemeClr val="bg2">
                <a:alpha val="50000"/>
              </a:schemeClr>
            </a:outerShdw>
          </a:effectLst>
        </p:spPr>
        <p:txBody>
          <a:bodyPr wrap="none" lIns="91346" tIns="45675" rIns="91346" bIns="45675" anchor="ctr"/>
          <a:lstStyle/>
          <a:p>
            <a:pPr algn="ctr" eaLnBrk="0" hangingPunct="0">
              <a:defRPr/>
            </a:pPr>
            <a:endParaRPr lang="en-US">
              <a:latin typeface="Arial" pitchFamily="34" charset="0"/>
              <a:ea typeface="+mn-ea"/>
            </a:endParaRPr>
          </a:p>
        </p:txBody>
      </p:sp>
      <p:sp>
        <p:nvSpPr>
          <p:cNvPr id="26" name="Rectangle 22"/>
          <p:cNvSpPr>
            <a:spLocks noChangeArrowheads="1"/>
          </p:cNvSpPr>
          <p:nvPr/>
        </p:nvSpPr>
        <p:spPr bwMode="auto">
          <a:xfrm rot="5400000" flipV="1">
            <a:off x="5438636" y="2076425"/>
            <a:ext cx="149656" cy="49277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sy="50000" kx="-2453608" rotWithShape="0">
              <a:schemeClr val="bg2">
                <a:alpha val="50000"/>
              </a:schemeClr>
            </a:outerShdw>
          </a:effectLst>
        </p:spPr>
        <p:txBody>
          <a:bodyPr wrap="none" lIns="91346" tIns="45675" rIns="91346" bIns="45675" anchor="ctr"/>
          <a:lstStyle/>
          <a:p>
            <a:pPr algn="ctr" eaLnBrk="0" hangingPunct="0">
              <a:defRPr/>
            </a:pPr>
            <a:endParaRPr lang="en-US">
              <a:latin typeface="Arial" pitchFamily="34" charset="0"/>
              <a:ea typeface="+mn-ea"/>
            </a:endParaRPr>
          </a:p>
        </p:txBody>
      </p:sp>
      <p:sp>
        <p:nvSpPr>
          <p:cNvPr id="27" name="Rectangle 23"/>
          <p:cNvSpPr>
            <a:spLocks noChangeArrowheads="1"/>
          </p:cNvSpPr>
          <p:nvPr/>
        </p:nvSpPr>
        <p:spPr bwMode="auto">
          <a:xfrm rot="5400000" flipV="1">
            <a:off x="4845485" y="2802807"/>
            <a:ext cx="149656" cy="49278"/>
          </a:xfrm>
          <a:prstGeom prst="rect">
            <a:avLst/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sy="50000" kx="-2453608" rotWithShape="0">
              <a:schemeClr val="bg2">
                <a:alpha val="50000"/>
              </a:schemeClr>
            </a:outerShdw>
          </a:effectLst>
        </p:spPr>
        <p:txBody>
          <a:bodyPr wrap="none" lIns="91346" tIns="45675" rIns="91346" bIns="45675" anchor="ctr"/>
          <a:lstStyle/>
          <a:p>
            <a:pPr algn="ctr" eaLnBrk="0" hangingPunct="0">
              <a:defRPr/>
            </a:pPr>
            <a:endParaRPr lang="en-US">
              <a:latin typeface="Arial" pitchFamily="34" charset="0"/>
              <a:ea typeface="+mn-ea"/>
            </a:endParaRPr>
          </a:p>
        </p:txBody>
      </p:sp>
      <p:sp>
        <p:nvSpPr>
          <p:cNvPr id="28" name="Rectangle 24"/>
          <p:cNvSpPr>
            <a:spLocks noChangeArrowheads="1"/>
          </p:cNvSpPr>
          <p:nvPr/>
        </p:nvSpPr>
        <p:spPr bwMode="auto">
          <a:xfrm rot="5400000" flipV="1">
            <a:off x="4968679" y="2639462"/>
            <a:ext cx="147831" cy="49277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sy="50000" kx="-2453608" rotWithShape="0">
              <a:schemeClr val="bg2">
                <a:alpha val="50000"/>
              </a:schemeClr>
            </a:outerShdw>
          </a:effectLst>
        </p:spPr>
        <p:txBody>
          <a:bodyPr wrap="none" lIns="91346" tIns="45675" rIns="91346" bIns="45675" anchor="ctr"/>
          <a:lstStyle/>
          <a:p>
            <a:pPr algn="ctr" eaLnBrk="0" hangingPunct="0">
              <a:defRPr/>
            </a:pPr>
            <a:endParaRPr lang="en-US">
              <a:latin typeface="Arial" pitchFamily="34" charset="0"/>
              <a:ea typeface="+mn-ea"/>
            </a:endParaRPr>
          </a:p>
        </p:txBody>
      </p:sp>
      <p:sp>
        <p:nvSpPr>
          <p:cNvPr id="29" name="Rectangle 25"/>
          <p:cNvSpPr>
            <a:spLocks noChangeArrowheads="1"/>
          </p:cNvSpPr>
          <p:nvPr/>
        </p:nvSpPr>
        <p:spPr bwMode="auto">
          <a:xfrm rot="5400000" flipV="1">
            <a:off x="5684108" y="2247068"/>
            <a:ext cx="147832" cy="49277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sy="50000" kx="-2453608" rotWithShape="0">
              <a:schemeClr val="bg2">
                <a:alpha val="50000"/>
              </a:schemeClr>
            </a:outerShdw>
          </a:effectLst>
        </p:spPr>
        <p:txBody>
          <a:bodyPr wrap="none" lIns="91346" tIns="45675" rIns="91346" bIns="45675" anchor="ctr"/>
          <a:lstStyle/>
          <a:p>
            <a:pPr algn="ctr" eaLnBrk="0" hangingPunct="0">
              <a:defRPr/>
            </a:pPr>
            <a:endParaRPr lang="en-US">
              <a:latin typeface="Arial" pitchFamily="34" charset="0"/>
              <a:ea typeface="+mn-ea"/>
            </a:endParaRPr>
          </a:p>
        </p:txBody>
      </p:sp>
      <p:grpSp>
        <p:nvGrpSpPr>
          <p:cNvPr id="30" name="Group 26"/>
          <p:cNvGrpSpPr>
            <a:grpSpLocks/>
          </p:cNvGrpSpPr>
          <p:nvPr/>
        </p:nvGrpSpPr>
        <p:grpSpPr bwMode="auto">
          <a:xfrm>
            <a:off x="5923194" y="1714156"/>
            <a:ext cx="49277" cy="1396184"/>
            <a:chOff x="971" y="1548"/>
            <a:chExt cx="27" cy="689"/>
          </a:xfrm>
        </p:grpSpPr>
        <p:sp>
          <p:nvSpPr>
            <p:cNvPr id="31" name="Rectangle 27"/>
            <p:cNvSpPr>
              <a:spLocks noChangeArrowheads="1"/>
            </p:cNvSpPr>
            <p:nvPr/>
          </p:nvSpPr>
          <p:spPr bwMode="auto">
            <a:xfrm rot="5400000">
              <a:off x="648" y="1887"/>
              <a:ext cx="673" cy="27"/>
            </a:xfrm>
            <a:prstGeom prst="rect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sy="50000" kx="-2453608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latin typeface="Arial" pitchFamily="34" charset="0"/>
                <a:ea typeface="+mn-ea"/>
              </a:endParaRPr>
            </a:p>
          </p:txBody>
        </p:sp>
        <p:sp>
          <p:nvSpPr>
            <p:cNvPr id="32" name="Rectangle 28"/>
            <p:cNvSpPr>
              <a:spLocks noChangeArrowheads="1"/>
            </p:cNvSpPr>
            <p:nvPr/>
          </p:nvSpPr>
          <p:spPr bwMode="auto">
            <a:xfrm rot="5400000">
              <a:off x="807" y="1872"/>
              <a:ext cx="356" cy="27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33" name="Rectangle 29"/>
            <p:cNvSpPr>
              <a:spLocks noChangeArrowheads="1"/>
            </p:cNvSpPr>
            <p:nvPr/>
          </p:nvSpPr>
          <p:spPr bwMode="auto">
            <a:xfrm rot="5400000">
              <a:off x="905" y="1614"/>
              <a:ext cx="160" cy="27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</p:grpSp>
      <p:sp>
        <p:nvSpPr>
          <p:cNvPr id="34" name="Rectangle 30"/>
          <p:cNvSpPr>
            <a:spLocks noChangeArrowheads="1"/>
          </p:cNvSpPr>
          <p:nvPr/>
        </p:nvSpPr>
        <p:spPr bwMode="auto">
          <a:xfrm rot="5400000" flipV="1">
            <a:off x="4942216" y="2280832"/>
            <a:ext cx="149656" cy="49277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sy="50000" kx="-2453608" rotWithShape="0">
              <a:schemeClr val="bg2">
                <a:alpha val="50000"/>
              </a:schemeClr>
            </a:outerShdw>
          </a:effectLst>
        </p:spPr>
        <p:txBody>
          <a:bodyPr wrap="none" lIns="91346" tIns="45675" rIns="91346" bIns="45675" anchor="ctr"/>
          <a:lstStyle/>
          <a:p>
            <a:pPr algn="ctr" eaLnBrk="0" hangingPunct="0">
              <a:defRPr/>
            </a:pPr>
            <a:endParaRPr lang="en-US">
              <a:latin typeface="Arial" pitchFamily="34" charset="0"/>
              <a:ea typeface="+mn-ea"/>
            </a:endParaRPr>
          </a:p>
        </p:txBody>
      </p:sp>
      <p:grpSp>
        <p:nvGrpSpPr>
          <p:cNvPr id="35" name="Group 31"/>
          <p:cNvGrpSpPr>
            <a:grpSpLocks/>
          </p:cNvGrpSpPr>
          <p:nvPr/>
        </p:nvGrpSpPr>
        <p:grpSpPr bwMode="auto">
          <a:xfrm>
            <a:off x="6689726" y="1391117"/>
            <a:ext cx="49277" cy="1188126"/>
            <a:chOff x="971" y="1548"/>
            <a:chExt cx="27" cy="689"/>
          </a:xfrm>
        </p:grpSpPr>
        <p:sp>
          <p:nvSpPr>
            <p:cNvPr id="36" name="Rectangle 32"/>
            <p:cNvSpPr>
              <a:spLocks noChangeArrowheads="1"/>
            </p:cNvSpPr>
            <p:nvPr/>
          </p:nvSpPr>
          <p:spPr bwMode="auto">
            <a:xfrm rot="5400000">
              <a:off x="648" y="1887"/>
              <a:ext cx="673" cy="27"/>
            </a:xfrm>
            <a:prstGeom prst="rect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sy="50000" kx="-2453608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latin typeface="Arial" pitchFamily="34" charset="0"/>
                <a:ea typeface="+mn-ea"/>
              </a:endParaRPr>
            </a:p>
          </p:txBody>
        </p:sp>
        <p:sp>
          <p:nvSpPr>
            <p:cNvPr id="37" name="Rectangle 33"/>
            <p:cNvSpPr>
              <a:spLocks noChangeArrowheads="1"/>
            </p:cNvSpPr>
            <p:nvPr/>
          </p:nvSpPr>
          <p:spPr bwMode="auto">
            <a:xfrm rot="5400000">
              <a:off x="807" y="1872"/>
              <a:ext cx="356" cy="27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38" name="Rectangle 34"/>
            <p:cNvSpPr>
              <a:spLocks noChangeArrowheads="1"/>
            </p:cNvSpPr>
            <p:nvPr/>
          </p:nvSpPr>
          <p:spPr bwMode="auto">
            <a:xfrm rot="5400000">
              <a:off x="905" y="1614"/>
              <a:ext cx="160" cy="27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</p:grpSp>
      <p:sp>
        <p:nvSpPr>
          <p:cNvPr id="39" name="Rectangle 35"/>
          <p:cNvSpPr>
            <a:spLocks noChangeArrowheads="1"/>
          </p:cNvSpPr>
          <p:nvPr/>
        </p:nvSpPr>
        <p:spPr bwMode="auto">
          <a:xfrm rot="5400000" flipV="1">
            <a:off x="5954221" y="3391392"/>
            <a:ext cx="147831" cy="49277"/>
          </a:xfrm>
          <a:prstGeom prst="rect">
            <a:avLst/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sy="50000" kx="-2453608" rotWithShape="0">
              <a:schemeClr val="bg2">
                <a:alpha val="50000"/>
              </a:schemeClr>
            </a:outerShdw>
          </a:effectLst>
        </p:spPr>
        <p:txBody>
          <a:bodyPr wrap="none" lIns="91346" tIns="45675" rIns="91346" bIns="45675" anchor="ctr"/>
          <a:lstStyle/>
          <a:p>
            <a:pPr algn="ctr" eaLnBrk="0" hangingPunct="0">
              <a:defRPr/>
            </a:pPr>
            <a:endParaRPr lang="en-US">
              <a:latin typeface="Arial" pitchFamily="34" charset="0"/>
              <a:ea typeface="+mn-ea"/>
            </a:endParaRPr>
          </a:p>
        </p:txBody>
      </p:sp>
      <p:sp>
        <p:nvSpPr>
          <p:cNvPr id="40" name="Rectangle 36"/>
          <p:cNvSpPr>
            <a:spLocks noChangeArrowheads="1"/>
          </p:cNvSpPr>
          <p:nvPr/>
        </p:nvSpPr>
        <p:spPr bwMode="auto">
          <a:xfrm rot="5400000" flipV="1">
            <a:off x="7109496" y="2533605"/>
            <a:ext cx="147831" cy="49278"/>
          </a:xfrm>
          <a:prstGeom prst="rect">
            <a:avLst/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sy="50000" kx="-2453608" rotWithShape="0">
              <a:schemeClr val="bg2">
                <a:alpha val="50000"/>
              </a:schemeClr>
            </a:outerShdw>
          </a:effectLst>
        </p:spPr>
        <p:txBody>
          <a:bodyPr wrap="none" lIns="91346" tIns="45675" rIns="91346" bIns="45675" anchor="ctr"/>
          <a:lstStyle/>
          <a:p>
            <a:pPr algn="ctr" eaLnBrk="0" hangingPunct="0">
              <a:defRPr/>
            </a:pPr>
            <a:endParaRPr lang="en-US">
              <a:latin typeface="Arial" pitchFamily="34" charset="0"/>
              <a:ea typeface="+mn-ea"/>
            </a:endParaRPr>
          </a:p>
        </p:txBody>
      </p:sp>
      <p:sp>
        <p:nvSpPr>
          <p:cNvPr id="41" name="Rectangle 37"/>
          <p:cNvSpPr>
            <a:spLocks noChangeArrowheads="1"/>
          </p:cNvSpPr>
          <p:nvPr/>
        </p:nvSpPr>
        <p:spPr bwMode="auto">
          <a:xfrm rot="5400000" flipV="1">
            <a:off x="6540070" y="2999005"/>
            <a:ext cx="191634" cy="4927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sy="50000" kx="-2453608" rotWithShape="0">
              <a:schemeClr val="bg2">
                <a:alpha val="50000"/>
              </a:schemeClr>
            </a:outerShdw>
          </a:effectLst>
        </p:spPr>
        <p:txBody>
          <a:bodyPr wrap="none" lIns="91346" tIns="45675" rIns="91346" bIns="45675" anchor="ctr"/>
          <a:lstStyle/>
          <a:p>
            <a:pPr algn="ctr" eaLnBrk="0" hangingPunct="0">
              <a:defRPr/>
            </a:pPr>
            <a:endParaRPr lang="en-US">
              <a:latin typeface="Arial" pitchFamily="34" charset="0"/>
              <a:ea typeface="+mn-ea"/>
            </a:endParaRPr>
          </a:p>
        </p:txBody>
      </p:sp>
      <p:sp>
        <p:nvSpPr>
          <p:cNvPr id="42" name="Rectangle 38"/>
          <p:cNvSpPr>
            <a:spLocks noChangeArrowheads="1"/>
          </p:cNvSpPr>
          <p:nvPr/>
        </p:nvSpPr>
        <p:spPr bwMode="auto">
          <a:xfrm rot="5400000" flipV="1">
            <a:off x="7303865" y="2466989"/>
            <a:ext cx="182508" cy="49278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sy="50000" kx="-2453608" rotWithShape="0">
              <a:schemeClr val="bg2">
                <a:alpha val="50000"/>
              </a:schemeClr>
            </a:outerShdw>
          </a:effectLst>
        </p:spPr>
        <p:txBody>
          <a:bodyPr wrap="none" lIns="91346" tIns="45675" rIns="91346" bIns="45675" anchor="ctr"/>
          <a:lstStyle/>
          <a:p>
            <a:pPr algn="ctr" eaLnBrk="0" hangingPunct="0">
              <a:defRPr/>
            </a:pPr>
            <a:endParaRPr lang="en-US">
              <a:latin typeface="Arial" pitchFamily="34" charset="0"/>
              <a:ea typeface="+mn-ea"/>
            </a:endParaRPr>
          </a:p>
        </p:txBody>
      </p:sp>
      <p:sp>
        <p:nvSpPr>
          <p:cNvPr id="43" name="Rectangle 39"/>
          <p:cNvSpPr>
            <a:spLocks noChangeArrowheads="1"/>
          </p:cNvSpPr>
          <p:nvPr/>
        </p:nvSpPr>
        <p:spPr bwMode="auto">
          <a:xfrm rot="5400000" flipV="1">
            <a:off x="5663120" y="3448882"/>
            <a:ext cx="146006" cy="49277"/>
          </a:xfrm>
          <a:prstGeom prst="rect">
            <a:avLst/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sy="50000" kx="-2453608" rotWithShape="0">
              <a:schemeClr val="bg2">
                <a:alpha val="50000"/>
              </a:schemeClr>
            </a:outerShdw>
          </a:effectLst>
        </p:spPr>
        <p:txBody>
          <a:bodyPr wrap="none" lIns="91346" tIns="45675" rIns="91346" bIns="45675" anchor="ctr"/>
          <a:lstStyle/>
          <a:p>
            <a:pPr algn="ctr" eaLnBrk="0" hangingPunct="0">
              <a:defRPr/>
            </a:pPr>
            <a:endParaRPr lang="en-US">
              <a:latin typeface="Arial" pitchFamily="34" charset="0"/>
              <a:ea typeface="+mn-ea"/>
            </a:endParaRPr>
          </a:p>
        </p:txBody>
      </p:sp>
      <p:sp>
        <p:nvSpPr>
          <p:cNvPr id="44" name="Rectangle 40"/>
          <p:cNvSpPr>
            <a:spLocks noChangeArrowheads="1"/>
          </p:cNvSpPr>
          <p:nvPr/>
        </p:nvSpPr>
        <p:spPr bwMode="auto">
          <a:xfrm rot="5400000" flipV="1">
            <a:off x="5784488" y="3586674"/>
            <a:ext cx="147832" cy="49278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sy="50000" kx="-2453608" rotWithShape="0">
              <a:schemeClr val="bg2">
                <a:alpha val="50000"/>
              </a:schemeClr>
            </a:outerShdw>
          </a:effectLst>
        </p:spPr>
        <p:txBody>
          <a:bodyPr wrap="none" lIns="91346" tIns="45675" rIns="91346" bIns="45675" anchor="ctr"/>
          <a:lstStyle/>
          <a:p>
            <a:pPr algn="ctr" eaLnBrk="0" hangingPunct="0">
              <a:defRPr/>
            </a:pPr>
            <a:endParaRPr lang="en-US">
              <a:latin typeface="Arial" pitchFamily="34" charset="0"/>
              <a:ea typeface="+mn-ea"/>
            </a:endParaRPr>
          </a:p>
        </p:txBody>
      </p:sp>
      <p:sp>
        <p:nvSpPr>
          <p:cNvPr id="45" name="Rectangle 41"/>
          <p:cNvSpPr>
            <a:spLocks noChangeArrowheads="1"/>
          </p:cNvSpPr>
          <p:nvPr/>
        </p:nvSpPr>
        <p:spPr bwMode="auto">
          <a:xfrm rot="5400000" flipV="1">
            <a:off x="7045616" y="2086461"/>
            <a:ext cx="147832" cy="49277"/>
          </a:xfrm>
          <a:prstGeom prst="rect">
            <a:avLst/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sy="50000" kx="-2453608" rotWithShape="0">
              <a:schemeClr val="bg2">
                <a:alpha val="50000"/>
              </a:schemeClr>
            </a:outerShdw>
          </a:effectLst>
        </p:spPr>
        <p:txBody>
          <a:bodyPr wrap="none" lIns="91346" tIns="45675" rIns="91346" bIns="45675" anchor="ctr"/>
          <a:lstStyle/>
          <a:p>
            <a:pPr algn="ctr" eaLnBrk="0" hangingPunct="0">
              <a:defRPr/>
            </a:pPr>
            <a:endParaRPr lang="en-US">
              <a:latin typeface="Arial" pitchFamily="34" charset="0"/>
              <a:ea typeface="+mn-ea"/>
            </a:endParaRPr>
          </a:p>
        </p:txBody>
      </p:sp>
      <p:sp>
        <p:nvSpPr>
          <p:cNvPr id="46" name="Rectangle 42"/>
          <p:cNvSpPr>
            <a:spLocks noChangeArrowheads="1"/>
          </p:cNvSpPr>
          <p:nvPr/>
        </p:nvSpPr>
        <p:spPr bwMode="auto">
          <a:xfrm rot="5400000" flipV="1">
            <a:off x="7481812" y="2062735"/>
            <a:ext cx="147831" cy="49278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sy="50000" kx="-2453608" rotWithShape="0">
              <a:schemeClr val="bg2">
                <a:alpha val="50000"/>
              </a:schemeClr>
            </a:outerShdw>
          </a:effectLst>
        </p:spPr>
        <p:txBody>
          <a:bodyPr wrap="none" lIns="91346" tIns="45675" rIns="91346" bIns="45675" anchor="ctr"/>
          <a:lstStyle/>
          <a:p>
            <a:pPr algn="ctr" eaLnBrk="0" hangingPunct="0">
              <a:defRPr/>
            </a:pPr>
            <a:endParaRPr lang="en-US">
              <a:latin typeface="Arial" pitchFamily="34" charset="0"/>
              <a:ea typeface="+mn-ea"/>
            </a:endParaRPr>
          </a:p>
        </p:txBody>
      </p:sp>
      <p:sp>
        <p:nvSpPr>
          <p:cNvPr id="47" name="Text Box 43"/>
          <p:cNvSpPr txBox="1">
            <a:spLocks noChangeArrowheads="1"/>
          </p:cNvSpPr>
          <p:nvPr/>
        </p:nvSpPr>
        <p:spPr bwMode="auto">
          <a:xfrm>
            <a:off x="1564908" y="3971773"/>
            <a:ext cx="1934582" cy="107712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6" tIns="45675" rIns="91346" bIns="45675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1600" b="1" dirty="0"/>
              <a:t>Sample </a:t>
            </a:r>
            <a:r>
              <a:rPr lang="en-US" sz="1600" b="1" dirty="0" smtClean="0"/>
              <a:t>preparation</a:t>
            </a:r>
          </a:p>
          <a:p>
            <a:pPr algn="ctr"/>
            <a:r>
              <a:rPr lang="en-US" sz="1600" b="1" dirty="0" smtClean="0"/>
              <a:t>(fragmentation +</a:t>
            </a:r>
            <a:br>
              <a:rPr lang="en-US" sz="1600" b="1" dirty="0" smtClean="0"/>
            </a:br>
            <a:r>
              <a:rPr lang="en-US" sz="1600" b="1" dirty="0" smtClean="0"/>
              <a:t>ligation)</a:t>
            </a:r>
            <a:endParaRPr lang="en-US" sz="1600" b="1" dirty="0"/>
          </a:p>
        </p:txBody>
      </p:sp>
      <p:grpSp>
        <p:nvGrpSpPr>
          <p:cNvPr id="48" name="Group 44"/>
          <p:cNvGrpSpPr>
            <a:grpSpLocks/>
          </p:cNvGrpSpPr>
          <p:nvPr/>
        </p:nvGrpSpPr>
        <p:grpSpPr bwMode="auto">
          <a:xfrm>
            <a:off x="2420869" y="2164939"/>
            <a:ext cx="69353" cy="1631619"/>
            <a:chOff x="546" y="1308"/>
            <a:chExt cx="38" cy="894"/>
          </a:xfrm>
        </p:grpSpPr>
        <p:sp>
          <p:nvSpPr>
            <p:cNvPr id="49" name="Rectangle 45"/>
            <p:cNvSpPr>
              <a:spLocks noChangeArrowheads="1"/>
            </p:cNvSpPr>
            <p:nvPr/>
          </p:nvSpPr>
          <p:spPr bwMode="auto">
            <a:xfrm rot="5400000">
              <a:off x="458" y="1396"/>
              <a:ext cx="214" cy="3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50" name="Rectangle 46"/>
            <p:cNvSpPr>
              <a:spLocks noChangeArrowheads="1"/>
            </p:cNvSpPr>
            <p:nvPr/>
          </p:nvSpPr>
          <p:spPr bwMode="auto">
            <a:xfrm rot="5400000">
              <a:off x="458" y="2076"/>
              <a:ext cx="214" cy="38"/>
            </a:xfrm>
            <a:prstGeom prst="rect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</p:grpSp>
      <p:sp>
        <p:nvSpPr>
          <p:cNvPr id="51" name="Rectangle 47"/>
          <p:cNvSpPr>
            <a:spLocks noChangeArrowheads="1"/>
          </p:cNvSpPr>
          <p:nvPr/>
        </p:nvSpPr>
        <p:spPr bwMode="auto">
          <a:xfrm rot="5400000">
            <a:off x="2022090" y="2954285"/>
            <a:ext cx="866912" cy="69353"/>
          </a:xfrm>
          <a:prstGeom prst="rect">
            <a:avLst/>
          </a:prstGeom>
          <a:solidFill>
            <a:srgbClr val="96969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46" tIns="45675" rIns="91346" bIns="45675" anchor="ctr"/>
          <a:lstStyle/>
          <a:p>
            <a:pPr algn="ctr" eaLnBrk="0" hangingPunct="0"/>
            <a:endParaRPr lang="en-US"/>
          </a:p>
        </p:txBody>
      </p:sp>
      <p:sp>
        <p:nvSpPr>
          <p:cNvPr id="52" name="Line 48"/>
          <p:cNvSpPr>
            <a:spLocks noChangeShapeType="1"/>
          </p:cNvSpPr>
          <p:nvPr/>
        </p:nvSpPr>
        <p:spPr bwMode="auto">
          <a:xfrm>
            <a:off x="3065122" y="2858469"/>
            <a:ext cx="80850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46" tIns="45675" rIns="91346" bIns="45675"/>
          <a:lstStyle/>
          <a:p>
            <a:endParaRPr lang="en-US"/>
          </a:p>
        </p:txBody>
      </p:sp>
      <p:sp>
        <p:nvSpPr>
          <p:cNvPr id="53" name="Rectangle 49"/>
          <p:cNvSpPr>
            <a:spLocks noChangeArrowheads="1"/>
          </p:cNvSpPr>
          <p:nvPr/>
        </p:nvSpPr>
        <p:spPr bwMode="auto">
          <a:xfrm rot="5400000" flipV="1">
            <a:off x="5132936" y="3077479"/>
            <a:ext cx="147831" cy="49277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sy="50000" kx="-2453608" rotWithShape="0">
              <a:schemeClr val="bg2">
                <a:alpha val="50000"/>
              </a:schemeClr>
            </a:outerShdw>
          </a:effectLst>
        </p:spPr>
        <p:txBody>
          <a:bodyPr wrap="none" lIns="91346" tIns="45675" rIns="91346" bIns="45675" anchor="ctr"/>
          <a:lstStyle/>
          <a:p>
            <a:pPr algn="ctr" eaLnBrk="0" hangingPunct="0">
              <a:defRPr/>
            </a:pPr>
            <a:endParaRPr lang="en-US">
              <a:latin typeface="Arial" pitchFamily="34" charset="0"/>
              <a:ea typeface="+mn-ea"/>
            </a:endParaRPr>
          </a:p>
        </p:txBody>
      </p:sp>
      <p:grpSp>
        <p:nvGrpSpPr>
          <p:cNvPr id="54" name="Group 50"/>
          <p:cNvGrpSpPr>
            <a:grpSpLocks/>
          </p:cNvGrpSpPr>
          <p:nvPr/>
        </p:nvGrpSpPr>
        <p:grpSpPr bwMode="auto">
          <a:xfrm>
            <a:off x="5609291" y="1215899"/>
            <a:ext cx="1412610" cy="1954659"/>
            <a:chOff x="1560" y="2614"/>
            <a:chExt cx="1017" cy="1514"/>
          </a:xfrm>
        </p:grpSpPr>
        <p:grpSp>
          <p:nvGrpSpPr>
            <p:cNvPr id="55" name="Group 51"/>
            <p:cNvGrpSpPr>
              <a:grpSpLocks/>
            </p:cNvGrpSpPr>
            <p:nvPr/>
          </p:nvGrpSpPr>
          <p:grpSpPr bwMode="auto">
            <a:xfrm>
              <a:off x="1731" y="2942"/>
              <a:ext cx="33" cy="1082"/>
              <a:chOff x="971" y="1548"/>
              <a:chExt cx="27" cy="689"/>
            </a:xfrm>
          </p:grpSpPr>
          <p:sp>
            <p:nvSpPr>
              <p:cNvPr id="131" name="Rectangle 52"/>
              <p:cNvSpPr>
                <a:spLocks noChangeArrowheads="1"/>
              </p:cNvSpPr>
              <p:nvPr/>
            </p:nvSpPr>
            <p:spPr bwMode="auto">
              <a:xfrm rot="5400000">
                <a:off x="642" y="1887"/>
                <a:ext cx="672" cy="27"/>
              </a:xfrm>
              <a:prstGeom prst="rect">
                <a:avLst/>
              </a:prstGeom>
              <a:solidFill>
                <a:srgbClr val="66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sy="50000" kx="-2453608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132" name="Rectangle 53"/>
              <p:cNvSpPr>
                <a:spLocks noChangeArrowheads="1"/>
              </p:cNvSpPr>
              <p:nvPr/>
            </p:nvSpPr>
            <p:spPr bwMode="auto">
              <a:xfrm rot="5400000">
                <a:off x="807" y="1872"/>
                <a:ext cx="356" cy="27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/>
              </a:p>
            </p:txBody>
          </p:sp>
          <p:sp>
            <p:nvSpPr>
              <p:cNvPr id="133" name="Rectangle 54"/>
              <p:cNvSpPr>
                <a:spLocks noChangeArrowheads="1"/>
              </p:cNvSpPr>
              <p:nvPr/>
            </p:nvSpPr>
            <p:spPr bwMode="auto">
              <a:xfrm rot="5400000">
                <a:off x="905" y="1614"/>
                <a:ext cx="160" cy="27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/>
              </a:p>
            </p:txBody>
          </p:sp>
        </p:grpSp>
        <p:grpSp>
          <p:nvGrpSpPr>
            <p:cNvPr id="56" name="Group 55"/>
            <p:cNvGrpSpPr>
              <a:grpSpLocks/>
            </p:cNvGrpSpPr>
            <p:nvPr/>
          </p:nvGrpSpPr>
          <p:grpSpPr bwMode="auto">
            <a:xfrm>
              <a:off x="2305" y="2641"/>
              <a:ext cx="35" cy="920"/>
              <a:chOff x="971" y="1548"/>
              <a:chExt cx="27" cy="689"/>
            </a:xfrm>
          </p:grpSpPr>
          <p:sp>
            <p:nvSpPr>
              <p:cNvPr id="128" name="Rectangle 56"/>
              <p:cNvSpPr>
                <a:spLocks noChangeArrowheads="1"/>
              </p:cNvSpPr>
              <p:nvPr/>
            </p:nvSpPr>
            <p:spPr bwMode="auto">
              <a:xfrm rot="5400000">
                <a:off x="648" y="1887"/>
                <a:ext cx="673" cy="27"/>
              </a:xfrm>
              <a:prstGeom prst="rect">
                <a:avLst/>
              </a:prstGeom>
              <a:solidFill>
                <a:srgbClr val="66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sy="50000" kx="-2453608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129" name="Rectangle 57"/>
              <p:cNvSpPr>
                <a:spLocks noChangeArrowheads="1"/>
              </p:cNvSpPr>
              <p:nvPr/>
            </p:nvSpPr>
            <p:spPr bwMode="auto">
              <a:xfrm rot="5400000">
                <a:off x="807" y="1872"/>
                <a:ext cx="356" cy="27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/>
              </a:p>
            </p:txBody>
          </p:sp>
          <p:sp>
            <p:nvSpPr>
              <p:cNvPr id="130" name="Rectangle 58"/>
              <p:cNvSpPr>
                <a:spLocks noChangeArrowheads="1"/>
              </p:cNvSpPr>
              <p:nvPr/>
            </p:nvSpPr>
            <p:spPr bwMode="auto">
              <a:xfrm rot="5400000">
                <a:off x="905" y="1614"/>
                <a:ext cx="160" cy="27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/>
              </a:p>
            </p:txBody>
          </p:sp>
        </p:grpSp>
        <p:grpSp>
          <p:nvGrpSpPr>
            <p:cNvPr id="57" name="Group 59"/>
            <p:cNvGrpSpPr>
              <a:grpSpLocks/>
            </p:cNvGrpSpPr>
            <p:nvPr/>
          </p:nvGrpSpPr>
          <p:grpSpPr bwMode="auto">
            <a:xfrm>
              <a:off x="1560" y="2614"/>
              <a:ext cx="1017" cy="1514"/>
              <a:chOff x="3504" y="527"/>
              <a:chExt cx="791" cy="1340"/>
            </a:xfrm>
          </p:grpSpPr>
          <p:grpSp>
            <p:nvGrpSpPr>
              <p:cNvPr id="58" name="Group 60"/>
              <p:cNvGrpSpPr>
                <a:grpSpLocks/>
              </p:cNvGrpSpPr>
              <p:nvPr/>
            </p:nvGrpSpPr>
            <p:grpSpPr bwMode="auto">
              <a:xfrm>
                <a:off x="3504" y="781"/>
                <a:ext cx="365" cy="1086"/>
                <a:chOff x="3504" y="781"/>
                <a:chExt cx="365" cy="1086"/>
              </a:xfrm>
            </p:grpSpPr>
            <p:grpSp>
              <p:nvGrpSpPr>
                <p:cNvPr id="96" name="Group 61"/>
                <p:cNvGrpSpPr>
                  <a:grpSpLocks/>
                </p:cNvGrpSpPr>
                <p:nvPr/>
              </p:nvGrpSpPr>
              <p:grpSpPr bwMode="auto">
                <a:xfrm>
                  <a:off x="3548" y="781"/>
                  <a:ext cx="25" cy="958"/>
                  <a:chOff x="971" y="1548"/>
                  <a:chExt cx="27" cy="689"/>
                </a:xfrm>
              </p:grpSpPr>
              <p:sp>
                <p:nvSpPr>
                  <p:cNvPr id="125" name="Rectangle 62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648" y="1891"/>
                    <a:ext cx="673" cy="18"/>
                  </a:xfrm>
                  <a:prstGeom prst="rect">
                    <a:avLst/>
                  </a:prstGeom>
                  <a:solidFill>
                    <a:srgbClr val="6699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>
                    <a:outerShdw sy="50000" kx="-2453608" rotWithShape="0">
                      <a:schemeClr val="bg2">
                        <a:alpha val="50000"/>
                      </a:schemeClr>
                    </a:outerShdw>
                  </a:effectLst>
                </p:spPr>
                <p:txBody>
                  <a:bodyPr wrap="none" anchor="ctr"/>
                  <a:lstStyle/>
                  <a:p>
                    <a:pPr algn="ctr" eaLnBrk="0" hangingPunct="0">
                      <a:defRPr/>
                    </a:pPr>
                    <a:endParaRPr lang="en-US">
                      <a:latin typeface="Arial" pitchFamily="34" charset="0"/>
                      <a:ea typeface="+mn-ea"/>
                    </a:endParaRPr>
                  </a:p>
                </p:txBody>
              </p:sp>
              <p:sp>
                <p:nvSpPr>
                  <p:cNvPr id="126" name="Rectangle 63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807" y="1872"/>
                    <a:ext cx="356" cy="27"/>
                  </a:xfrm>
                  <a:prstGeom prst="rect">
                    <a:avLst/>
                  </a:prstGeom>
                  <a:solidFill>
                    <a:srgbClr val="969696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/>
                  </a:p>
                </p:txBody>
              </p:sp>
              <p:sp>
                <p:nvSpPr>
                  <p:cNvPr id="127" name="Rectangle 64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905" y="1614"/>
                    <a:ext cx="160" cy="27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/>
                  </a:p>
                </p:txBody>
              </p:sp>
            </p:grpSp>
            <p:grpSp>
              <p:nvGrpSpPr>
                <p:cNvPr id="97" name="Group 65"/>
                <p:cNvGrpSpPr>
                  <a:grpSpLocks/>
                </p:cNvGrpSpPr>
                <p:nvPr/>
              </p:nvGrpSpPr>
              <p:grpSpPr bwMode="auto">
                <a:xfrm>
                  <a:off x="3504" y="823"/>
                  <a:ext cx="27" cy="974"/>
                  <a:chOff x="971" y="1548"/>
                  <a:chExt cx="27" cy="689"/>
                </a:xfrm>
              </p:grpSpPr>
              <p:sp>
                <p:nvSpPr>
                  <p:cNvPr id="122" name="Rectangle 66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648" y="1887"/>
                    <a:ext cx="673" cy="27"/>
                  </a:xfrm>
                  <a:prstGeom prst="rect">
                    <a:avLst/>
                  </a:prstGeom>
                  <a:solidFill>
                    <a:srgbClr val="6699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>
                    <a:outerShdw sy="50000" kx="-2453608" rotWithShape="0">
                      <a:schemeClr val="bg2">
                        <a:alpha val="50000"/>
                      </a:schemeClr>
                    </a:outerShdw>
                  </a:effectLst>
                </p:spPr>
                <p:txBody>
                  <a:bodyPr wrap="none" anchor="ctr"/>
                  <a:lstStyle/>
                  <a:p>
                    <a:pPr algn="ctr" eaLnBrk="0" hangingPunct="0">
                      <a:defRPr/>
                    </a:pPr>
                    <a:endParaRPr lang="en-US">
                      <a:latin typeface="Arial" pitchFamily="34" charset="0"/>
                      <a:ea typeface="+mn-ea"/>
                    </a:endParaRPr>
                  </a:p>
                </p:txBody>
              </p:sp>
              <p:sp>
                <p:nvSpPr>
                  <p:cNvPr id="123" name="Rectangle 67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807" y="1872"/>
                    <a:ext cx="356" cy="27"/>
                  </a:xfrm>
                  <a:prstGeom prst="rect">
                    <a:avLst/>
                  </a:prstGeom>
                  <a:solidFill>
                    <a:srgbClr val="969696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/>
                  </a:p>
                </p:txBody>
              </p:sp>
              <p:sp>
                <p:nvSpPr>
                  <p:cNvPr id="124" name="Rectangle 68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905" y="1614"/>
                    <a:ext cx="160" cy="27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/>
                  </a:p>
                </p:txBody>
              </p:sp>
            </p:grpSp>
            <p:grpSp>
              <p:nvGrpSpPr>
                <p:cNvPr id="98" name="Group 69"/>
                <p:cNvGrpSpPr>
                  <a:grpSpLocks/>
                </p:cNvGrpSpPr>
                <p:nvPr/>
              </p:nvGrpSpPr>
              <p:grpSpPr bwMode="auto">
                <a:xfrm>
                  <a:off x="3580" y="863"/>
                  <a:ext cx="27" cy="974"/>
                  <a:chOff x="971" y="1548"/>
                  <a:chExt cx="27" cy="689"/>
                </a:xfrm>
              </p:grpSpPr>
              <p:sp>
                <p:nvSpPr>
                  <p:cNvPr id="119" name="Rectangle 70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660" y="1875"/>
                    <a:ext cx="673" cy="51"/>
                  </a:xfrm>
                  <a:prstGeom prst="rect">
                    <a:avLst/>
                  </a:prstGeom>
                  <a:solidFill>
                    <a:srgbClr val="6699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>
                    <a:outerShdw sy="50000" kx="-2453608" rotWithShape="0">
                      <a:schemeClr val="bg2">
                        <a:alpha val="50000"/>
                      </a:schemeClr>
                    </a:outerShdw>
                  </a:effectLst>
                </p:spPr>
                <p:txBody>
                  <a:bodyPr wrap="none" anchor="ctr"/>
                  <a:lstStyle/>
                  <a:p>
                    <a:pPr algn="ctr" eaLnBrk="0" hangingPunct="0">
                      <a:defRPr/>
                    </a:pPr>
                    <a:endParaRPr lang="en-US">
                      <a:latin typeface="Arial" pitchFamily="34" charset="0"/>
                      <a:ea typeface="+mn-ea"/>
                    </a:endParaRPr>
                  </a:p>
                </p:txBody>
              </p:sp>
              <p:sp>
                <p:nvSpPr>
                  <p:cNvPr id="120" name="Rectangle 71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807" y="1872"/>
                    <a:ext cx="356" cy="27"/>
                  </a:xfrm>
                  <a:prstGeom prst="rect">
                    <a:avLst/>
                  </a:prstGeom>
                  <a:solidFill>
                    <a:srgbClr val="969696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/>
                  </a:p>
                </p:txBody>
              </p:sp>
              <p:sp>
                <p:nvSpPr>
                  <p:cNvPr id="121" name="Rectangle 72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905" y="1614"/>
                    <a:ext cx="160" cy="27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/>
                  </a:p>
                </p:txBody>
              </p:sp>
            </p:grpSp>
            <p:grpSp>
              <p:nvGrpSpPr>
                <p:cNvPr id="99" name="Group 73"/>
                <p:cNvGrpSpPr>
                  <a:grpSpLocks/>
                </p:cNvGrpSpPr>
                <p:nvPr/>
              </p:nvGrpSpPr>
              <p:grpSpPr bwMode="auto">
                <a:xfrm>
                  <a:off x="3620" y="909"/>
                  <a:ext cx="25" cy="958"/>
                  <a:chOff x="971" y="1548"/>
                  <a:chExt cx="27" cy="689"/>
                </a:xfrm>
              </p:grpSpPr>
              <p:sp>
                <p:nvSpPr>
                  <p:cNvPr id="116" name="Rectangle 74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638" y="1870"/>
                    <a:ext cx="678" cy="55"/>
                  </a:xfrm>
                  <a:prstGeom prst="rect">
                    <a:avLst/>
                  </a:prstGeom>
                  <a:solidFill>
                    <a:srgbClr val="6699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>
                    <a:outerShdw sy="50000" kx="-2453608" rotWithShape="0">
                      <a:schemeClr val="bg2">
                        <a:alpha val="50000"/>
                      </a:schemeClr>
                    </a:outerShdw>
                  </a:effectLst>
                </p:spPr>
                <p:txBody>
                  <a:bodyPr wrap="none" anchor="ctr"/>
                  <a:lstStyle/>
                  <a:p>
                    <a:pPr algn="ctr" eaLnBrk="0" hangingPunct="0">
                      <a:defRPr/>
                    </a:pPr>
                    <a:endParaRPr lang="en-US">
                      <a:latin typeface="Arial" pitchFamily="34" charset="0"/>
                      <a:ea typeface="+mn-ea"/>
                    </a:endParaRPr>
                  </a:p>
                </p:txBody>
              </p:sp>
              <p:sp>
                <p:nvSpPr>
                  <p:cNvPr id="117" name="Rectangle 75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807" y="1872"/>
                    <a:ext cx="356" cy="27"/>
                  </a:xfrm>
                  <a:prstGeom prst="rect">
                    <a:avLst/>
                  </a:prstGeom>
                  <a:solidFill>
                    <a:srgbClr val="969696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/>
                  </a:p>
                </p:txBody>
              </p:sp>
              <p:sp>
                <p:nvSpPr>
                  <p:cNvPr id="118" name="Rectangle 76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905" y="1614"/>
                    <a:ext cx="160" cy="27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/>
                  </a:p>
                </p:txBody>
              </p:sp>
            </p:grpSp>
            <p:grpSp>
              <p:nvGrpSpPr>
                <p:cNvPr id="100" name="Group 77"/>
                <p:cNvGrpSpPr>
                  <a:grpSpLocks/>
                </p:cNvGrpSpPr>
                <p:nvPr/>
              </p:nvGrpSpPr>
              <p:grpSpPr bwMode="auto">
                <a:xfrm>
                  <a:off x="3704" y="835"/>
                  <a:ext cx="27" cy="974"/>
                  <a:chOff x="971" y="1548"/>
                  <a:chExt cx="27" cy="689"/>
                </a:xfrm>
              </p:grpSpPr>
              <p:sp>
                <p:nvSpPr>
                  <p:cNvPr id="113" name="Rectangle 78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634" y="1889"/>
                    <a:ext cx="674" cy="27"/>
                  </a:xfrm>
                  <a:prstGeom prst="rect">
                    <a:avLst/>
                  </a:prstGeom>
                  <a:solidFill>
                    <a:srgbClr val="6699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>
                    <a:outerShdw sy="50000" kx="-2453608" rotWithShape="0">
                      <a:schemeClr val="bg2">
                        <a:alpha val="50000"/>
                      </a:schemeClr>
                    </a:outerShdw>
                  </a:effectLst>
                </p:spPr>
                <p:txBody>
                  <a:bodyPr wrap="none" anchor="ctr"/>
                  <a:lstStyle/>
                  <a:p>
                    <a:pPr algn="ctr" eaLnBrk="0" hangingPunct="0">
                      <a:defRPr/>
                    </a:pPr>
                    <a:endParaRPr lang="en-US">
                      <a:latin typeface="Arial" pitchFamily="34" charset="0"/>
                      <a:ea typeface="+mn-ea"/>
                    </a:endParaRPr>
                  </a:p>
                </p:txBody>
              </p:sp>
              <p:sp>
                <p:nvSpPr>
                  <p:cNvPr id="114" name="Rectangle 79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807" y="1872"/>
                    <a:ext cx="356" cy="27"/>
                  </a:xfrm>
                  <a:prstGeom prst="rect">
                    <a:avLst/>
                  </a:prstGeom>
                  <a:solidFill>
                    <a:srgbClr val="969696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/>
                  </a:p>
                </p:txBody>
              </p:sp>
              <p:sp>
                <p:nvSpPr>
                  <p:cNvPr id="115" name="Rectangle 80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905" y="1614"/>
                    <a:ext cx="160" cy="27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/>
                  </a:p>
                </p:txBody>
              </p:sp>
            </p:grpSp>
            <p:grpSp>
              <p:nvGrpSpPr>
                <p:cNvPr id="101" name="Group 81"/>
                <p:cNvGrpSpPr>
                  <a:grpSpLocks/>
                </p:cNvGrpSpPr>
                <p:nvPr/>
              </p:nvGrpSpPr>
              <p:grpSpPr bwMode="auto">
                <a:xfrm>
                  <a:off x="3752" y="883"/>
                  <a:ext cx="27" cy="974"/>
                  <a:chOff x="971" y="1548"/>
                  <a:chExt cx="27" cy="689"/>
                </a:xfrm>
              </p:grpSpPr>
              <p:sp>
                <p:nvSpPr>
                  <p:cNvPr id="110" name="Rectangle 82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648" y="1887"/>
                    <a:ext cx="673" cy="27"/>
                  </a:xfrm>
                  <a:prstGeom prst="rect">
                    <a:avLst/>
                  </a:prstGeom>
                  <a:solidFill>
                    <a:srgbClr val="6699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>
                    <a:outerShdw sy="50000" kx="-2453608" rotWithShape="0">
                      <a:schemeClr val="bg2">
                        <a:alpha val="50000"/>
                      </a:schemeClr>
                    </a:outerShdw>
                  </a:effectLst>
                </p:spPr>
                <p:txBody>
                  <a:bodyPr wrap="none" anchor="ctr"/>
                  <a:lstStyle/>
                  <a:p>
                    <a:pPr algn="ctr" eaLnBrk="0" hangingPunct="0">
                      <a:defRPr/>
                    </a:pPr>
                    <a:endParaRPr lang="en-US">
                      <a:latin typeface="Arial" pitchFamily="34" charset="0"/>
                      <a:ea typeface="+mn-ea"/>
                    </a:endParaRPr>
                  </a:p>
                </p:txBody>
              </p:sp>
              <p:sp>
                <p:nvSpPr>
                  <p:cNvPr id="111" name="Rectangle 83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807" y="1872"/>
                    <a:ext cx="356" cy="27"/>
                  </a:xfrm>
                  <a:prstGeom prst="rect">
                    <a:avLst/>
                  </a:prstGeom>
                  <a:solidFill>
                    <a:srgbClr val="969696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/>
                  </a:p>
                </p:txBody>
              </p:sp>
              <p:sp>
                <p:nvSpPr>
                  <p:cNvPr id="112" name="Rectangle 84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905" y="1614"/>
                    <a:ext cx="160" cy="27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/>
                  </a:p>
                </p:txBody>
              </p:sp>
            </p:grpSp>
            <p:grpSp>
              <p:nvGrpSpPr>
                <p:cNvPr id="102" name="Group 85"/>
                <p:cNvGrpSpPr>
                  <a:grpSpLocks/>
                </p:cNvGrpSpPr>
                <p:nvPr/>
              </p:nvGrpSpPr>
              <p:grpSpPr bwMode="auto">
                <a:xfrm>
                  <a:off x="3812" y="871"/>
                  <a:ext cx="27" cy="974"/>
                  <a:chOff x="971" y="1548"/>
                  <a:chExt cx="27" cy="689"/>
                </a:xfrm>
              </p:grpSpPr>
              <p:sp>
                <p:nvSpPr>
                  <p:cNvPr id="107" name="Rectangle 86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660" y="1872"/>
                    <a:ext cx="673" cy="51"/>
                  </a:xfrm>
                  <a:prstGeom prst="rect">
                    <a:avLst/>
                  </a:prstGeom>
                  <a:solidFill>
                    <a:srgbClr val="6699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>
                    <a:outerShdw sy="50000" kx="-2453608" rotWithShape="0">
                      <a:schemeClr val="bg2">
                        <a:alpha val="50000"/>
                      </a:schemeClr>
                    </a:outerShdw>
                  </a:effectLst>
                </p:spPr>
                <p:txBody>
                  <a:bodyPr wrap="none" anchor="ctr"/>
                  <a:lstStyle/>
                  <a:p>
                    <a:pPr algn="ctr" eaLnBrk="0" hangingPunct="0">
                      <a:defRPr/>
                    </a:pPr>
                    <a:endParaRPr lang="en-US">
                      <a:latin typeface="Arial" pitchFamily="34" charset="0"/>
                      <a:ea typeface="+mn-ea"/>
                    </a:endParaRPr>
                  </a:p>
                </p:txBody>
              </p:sp>
              <p:sp>
                <p:nvSpPr>
                  <p:cNvPr id="108" name="Rectangle 87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807" y="1872"/>
                    <a:ext cx="356" cy="27"/>
                  </a:xfrm>
                  <a:prstGeom prst="rect">
                    <a:avLst/>
                  </a:prstGeom>
                  <a:solidFill>
                    <a:srgbClr val="969696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/>
                  </a:p>
                </p:txBody>
              </p:sp>
              <p:sp>
                <p:nvSpPr>
                  <p:cNvPr id="109" name="Rectangle 88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905" y="1614"/>
                    <a:ext cx="160" cy="27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/>
                  </a:p>
                </p:txBody>
              </p:sp>
            </p:grpSp>
            <p:grpSp>
              <p:nvGrpSpPr>
                <p:cNvPr id="103" name="Group 89"/>
                <p:cNvGrpSpPr>
                  <a:grpSpLocks/>
                </p:cNvGrpSpPr>
                <p:nvPr/>
              </p:nvGrpSpPr>
              <p:grpSpPr bwMode="auto">
                <a:xfrm>
                  <a:off x="3844" y="837"/>
                  <a:ext cx="25" cy="958"/>
                  <a:chOff x="971" y="1548"/>
                  <a:chExt cx="27" cy="689"/>
                </a:xfrm>
              </p:grpSpPr>
              <p:sp>
                <p:nvSpPr>
                  <p:cNvPr id="104" name="Rectangle 90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650" y="1891"/>
                    <a:ext cx="669" cy="18"/>
                  </a:xfrm>
                  <a:prstGeom prst="rect">
                    <a:avLst/>
                  </a:prstGeom>
                  <a:solidFill>
                    <a:srgbClr val="6699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>
                    <a:outerShdw sy="50000" kx="-2453608" rotWithShape="0">
                      <a:schemeClr val="bg2">
                        <a:alpha val="50000"/>
                      </a:schemeClr>
                    </a:outerShdw>
                  </a:effectLst>
                </p:spPr>
                <p:txBody>
                  <a:bodyPr wrap="none" anchor="ctr"/>
                  <a:lstStyle/>
                  <a:p>
                    <a:pPr algn="ctr" eaLnBrk="0" hangingPunct="0">
                      <a:defRPr/>
                    </a:pPr>
                    <a:endParaRPr lang="en-US">
                      <a:latin typeface="Arial" pitchFamily="34" charset="0"/>
                      <a:ea typeface="+mn-ea"/>
                    </a:endParaRPr>
                  </a:p>
                </p:txBody>
              </p:sp>
              <p:sp>
                <p:nvSpPr>
                  <p:cNvPr id="105" name="Rectangle 91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807" y="1872"/>
                    <a:ext cx="356" cy="27"/>
                  </a:xfrm>
                  <a:prstGeom prst="rect">
                    <a:avLst/>
                  </a:prstGeom>
                  <a:solidFill>
                    <a:srgbClr val="969696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/>
                  </a:p>
                </p:txBody>
              </p:sp>
              <p:sp>
                <p:nvSpPr>
                  <p:cNvPr id="106" name="Rectangle 92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905" y="1614"/>
                    <a:ext cx="160" cy="27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/>
                  </a:p>
                </p:txBody>
              </p:sp>
            </p:grpSp>
          </p:grpSp>
          <p:grpSp>
            <p:nvGrpSpPr>
              <p:cNvPr id="59" name="Group 93"/>
              <p:cNvGrpSpPr>
                <a:grpSpLocks/>
              </p:cNvGrpSpPr>
              <p:nvPr/>
            </p:nvGrpSpPr>
            <p:grpSpPr bwMode="auto">
              <a:xfrm>
                <a:off x="3932" y="527"/>
                <a:ext cx="363" cy="936"/>
                <a:chOff x="3932" y="527"/>
                <a:chExt cx="363" cy="936"/>
              </a:xfrm>
            </p:grpSpPr>
            <p:grpSp>
              <p:nvGrpSpPr>
                <p:cNvPr id="60" name="Group 94"/>
                <p:cNvGrpSpPr>
                  <a:grpSpLocks/>
                </p:cNvGrpSpPr>
                <p:nvPr/>
              </p:nvGrpSpPr>
              <p:grpSpPr bwMode="auto">
                <a:xfrm>
                  <a:off x="3932" y="567"/>
                  <a:ext cx="25" cy="821"/>
                  <a:chOff x="971" y="1548"/>
                  <a:chExt cx="27" cy="689"/>
                </a:xfrm>
              </p:grpSpPr>
              <p:sp>
                <p:nvSpPr>
                  <p:cNvPr id="93" name="Rectangle 95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648" y="1886"/>
                    <a:ext cx="672" cy="18"/>
                  </a:xfrm>
                  <a:prstGeom prst="rect">
                    <a:avLst/>
                  </a:prstGeom>
                  <a:solidFill>
                    <a:srgbClr val="6699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>
                    <a:outerShdw sy="50000" kx="-2453608" rotWithShape="0">
                      <a:schemeClr val="bg2">
                        <a:alpha val="50000"/>
                      </a:schemeClr>
                    </a:outerShdw>
                  </a:effectLst>
                </p:spPr>
                <p:txBody>
                  <a:bodyPr wrap="none" anchor="ctr"/>
                  <a:lstStyle/>
                  <a:p>
                    <a:pPr algn="ctr" eaLnBrk="0" hangingPunct="0">
                      <a:defRPr/>
                    </a:pPr>
                    <a:endParaRPr lang="en-US">
                      <a:latin typeface="Arial" pitchFamily="34" charset="0"/>
                      <a:ea typeface="+mn-ea"/>
                    </a:endParaRPr>
                  </a:p>
                </p:txBody>
              </p:sp>
              <p:sp>
                <p:nvSpPr>
                  <p:cNvPr id="94" name="Rectangle 96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807" y="1872"/>
                    <a:ext cx="356" cy="27"/>
                  </a:xfrm>
                  <a:prstGeom prst="rect">
                    <a:avLst/>
                  </a:prstGeom>
                  <a:solidFill>
                    <a:srgbClr val="969696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/>
                  </a:p>
                </p:txBody>
              </p:sp>
              <p:sp>
                <p:nvSpPr>
                  <p:cNvPr id="95" name="Rectangle 97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905" y="1614"/>
                    <a:ext cx="160" cy="27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/>
                  </a:p>
                </p:txBody>
              </p:sp>
            </p:grpSp>
            <p:grpSp>
              <p:nvGrpSpPr>
                <p:cNvPr id="61" name="Group 98"/>
                <p:cNvGrpSpPr>
                  <a:grpSpLocks/>
                </p:cNvGrpSpPr>
                <p:nvPr/>
              </p:nvGrpSpPr>
              <p:grpSpPr bwMode="auto">
                <a:xfrm>
                  <a:off x="3972" y="527"/>
                  <a:ext cx="27" cy="814"/>
                  <a:chOff x="971" y="1548"/>
                  <a:chExt cx="27" cy="689"/>
                </a:xfrm>
              </p:grpSpPr>
              <p:sp>
                <p:nvSpPr>
                  <p:cNvPr id="90" name="Rectangle 99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649" y="1879"/>
                    <a:ext cx="684" cy="51"/>
                  </a:xfrm>
                  <a:prstGeom prst="rect">
                    <a:avLst/>
                  </a:prstGeom>
                  <a:solidFill>
                    <a:srgbClr val="6699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>
                    <a:outerShdw sy="50000" kx="-2453608" rotWithShape="0">
                      <a:schemeClr val="bg2">
                        <a:alpha val="50000"/>
                      </a:schemeClr>
                    </a:outerShdw>
                  </a:effectLst>
                </p:spPr>
                <p:txBody>
                  <a:bodyPr wrap="none" anchor="ctr"/>
                  <a:lstStyle/>
                  <a:p>
                    <a:pPr algn="ctr" eaLnBrk="0" hangingPunct="0">
                      <a:defRPr/>
                    </a:pPr>
                    <a:endParaRPr lang="en-US">
                      <a:latin typeface="Arial" pitchFamily="34" charset="0"/>
                      <a:ea typeface="+mn-ea"/>
                    </a:endParaRPr>
                  </a:p>
                </p:txBody>
              </p:sp>
              <p:sp>
                <p:nvSpPr>
                  <p:cNvPr id="91" name="Rectangle 100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807" y="1872"/>
                    <a:ext cx="356" cy="27"/>
                  </a:xfrm>
                  <a:prstGeom prst="rect">
                    <a:avLst/>
                  </a:prstGeom>
                  <a:solidFill>
                    <a:srgbClr val="969696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/>
                  </a:p>
                </p:txBody>
              </p:sp>
              <p:sp>
                <p:nvSpPr>
                  <p:cNvPr id="92" name="Rectangle 101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905" y="1614"/>
                    <a:ext cx="160" cy="27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/>
                  </a:p>
                </p:txBody>
              </p:sp>
            </p:grpSp>
            <p:grpSp>
              <p:nvGrpSpPr>
                <p:cNvPr id="62" name="Group 102"/>
                <p:cNvGrpSpPr>
                  <a:grpSpLocks/>
                </p:cNvGrpSpPr>
                <p:nvPr/>
              </p:nvGrpSpPr>
              <p:grpSpPr bwMode="auto">
                <a:xfrm>
                  <a:off x="4016" y="557"/>
                  <a:ext cx="25" cy="820"/>
                  <a:chOff x="971" y="1548"/>
                  <a:chExt cx="27" cy="689"/>
                </a:xfrm>
              </p:grpSpPr>
              <p:sp>
                <p:nvSpPr>
                  <p:cNvPr id="87" name="Rectangle 103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653" y="1878"/>
                    <a:ext cx="672" cy="33"/>
                  </a:xfrm>
                  <a:prstGeom prst="rect">
                    <a:avLst/>
                  </a:prstGeom>
                  <a:solidFill>
                    <a:srgbClr val="6699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>
                    <a:outerShdw sy="50000" kx="-2453608" rotWithShape="0">
                      <a:schemeClr val="bg2">
                        <a:alpha val="50000"/>
                      </a:schemeClr>
                    </a:outerShdw>
                  </a:effectLst>
                </p:spPr>
                <p:txBody>
                  <a:bodyPr wrap="none" anchor="ctr"/>
                  <a:lstStyle/>
                  <a:p>
                    <a:pPr algn="ctr" eaLnBrk="0" hangingPunct="0">
                      <a:defRPr/>
                    </a:pPr>
                    <a:endParaRPr lang="en-US">
                      <a:latin typeface="Arial" pitchFamily="34" charset="0"/>
                      <a:ea typeface="+mn-ea"/>
                    </a:endParaRPr>
                  </a:p>
                </p:txBody>
              </p:sp>
              <p:sp>
                <p:nvSpPr>
                  <p:cNvPr id="88" name="Rectangle 104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807" y="1872"/>
                    <a:ext cx="356" cy="27"/>
                  </a:xfrm>
                  <a:prstGeom prst="rect">
                    <a:avLst/>
                  </a:prstGeom>
                  <a:solidFill>
                    <a:srgbClr val="969696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/>
                  </a:p>
                </p:txBody>
              </p:sp>
              <p:sp>
                <p:nvSpPr>
                  <p:cNvPr id="89" name="Rectangle 105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905" y="1614"/>
                    <a:ext cx="160" cy="27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/>
                  </a:p>
                </p:txBody>
              </p:sp>
            </p:grpSp>
            <p:grpSp>
              <p:nvGrpSpPr>
                <p:cNvPr id="63" name="Group 106"/>
                <p:cNvGrpSpPr>
                  <a:grpSpLocks/>
                </p:cNvGrpSpPr>
                <p:nvPr/>
              </p:nvGrpSpPr>
              <p:grpSpPr bwMode="auto">
                <a:xfrm>
                  <a:off x="4028" y="619"/>
                  <a:ext cx="27" cy="814"/>
                  <a:chOff x="971" y="1548"/>
                  <a:chExt cx="27" cy="689"/>
                </a:xfrm>
              </p:grpSpPr>
              <p:sp>
                <p:nvSpPr>
                  <p:cNvPr id="84" name="Rectangle 107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643" y="1904"/>
                    <a:ext cx="656" cy="27"/>
                  </a:xfrm>
                  <a:prstGeom prst="rect">
                    <a:avLst/>
                  </a:prstGeom>
                  <a:solidFill>
                    <a:srgbClr val="6699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>
                    <a:outerShdw sy="50000" kx="-2453608" rotWithShape="0">
                      <a:schemeClr val="bg2">
                        <a:alpha val="50000"/>
                      </a:schemeClr>
                    </a:outerShdw>
                  </a:effectLst>
                </p:spPr>
                <p:txBody>
                  <a:bodyPr wrap="none" anchor="ctr"/>
                  <a:lstStyle/>
                  <a:p>
                    <a:pPr algn="ctr" eaLnBrk="0" hangingPunct="0">
                      <a:defRPr/>
                    </a:pPr>
                    <a:endParaRPr lang="en-US">
                      <a:latin typeface="Arial" pitchFamily="34" charset="0"/>
                      <a:ea typeface="+mn-ea"/>
                    </a:endParaRPr>
                  </a:p>
                </p:txBody>
              </p:sp>
              <p:sp>
                <p:nvSpPr>
                  <p:cNvPr id="85" name="Rectangle 108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807" y="1872"/>
                    <a:ext cx="356" cy="27"/>
                  </a:xfrm>
                  <a:prstGeom prst="rect">
                    <a:avLst/>
                  </a:prstGeom>
                  <a:solidFill>
                    <a:srgbClr val="969696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/>
                  </a:p>
                </p:txBody>
              </p:sp>
              <p:sp>
                <p:nvSpPr>
                  <p:cNvPr id="86" name="Rectangle 109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905" y="1614"/>
                    <a:ext cx="160" cy="27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/>
                  </a:p>
                </p:txBody>
              </p:sp>
            </p:grpSp>
            <p:grpSp>
              <p:nvGrpSpPr>
                <p:cNvPr id="64" name="Group 110"/>
                <p:cNvGrpSpPr>
                  <a:grpSpLocks/>
                </p:cNvGrpSpPr>
                <p:nvPr/>
              </p:nvGrpSpPr>
              <p:grpSpPr bwMode="auto">
                <a:xfrm>
                  <a:off x="4136" y="571"/>
                  <a:ext cx="25" cy="820"/>
                  <a:chOff x="971" y="1548"/>
                  <a:chExt cx="27" cy="689"/>
                </a:xfrm>
              </p:grpSpPr>
              <p:sp>
                <p:nvSpPr>
                  <p:cNvPr id="81" name="Rectangle 111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652" y="1883"/>
                    <a:ext cx="672" cy="23"/>
                  </a:xfrm>
                  <a:prstGeom prst="rect">
                    <a:avLst/>
                  </a:prstGeom>
                  <a:solidFill>
                    <a:srgbClr val="6699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>
                    <a:outerShdw sy="50000" kx="-2453608" rotWithShape="0">
                      <a:schemeClr val="bg2">
                        <a:alpha val="50000"/>
                      </a:schemeClr>
                    </a:outerShdw>
                  </a:effectLst>
                </p:spPr>
                <p:txBody>
                  <a:bodyPr wrap="none" anchor="ctr"/>
                  <a:lstStyle/>
                  <a:p>
                    <a:pPr algn="ctr" eaLnBrk="0" hangingPunct="0">
                      <a:defRPr/>
                    </a:pPr>
                    <a:endParaRPr lang="en-US">
                      <a:latin typeface="Arial" pitchFamily="34" charset="0"/>
                      <a:ea typeface="+mn-ea"/>
                    </a:endParaRPr>
                  </a:p>
                </p:txBody>
              </p:sp>
              <p:sp>
                <p:nvSpPr>
                  <p:cNvPr id="82" name="Rectangle 112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807" y="1872"/>
                    <a:ext cx="356" cy="27"/>
                  </a:xfrm>
                  <a:prstGeom prst="rect">
                    <a:avLst/>
                  </a:prstGeom>
                  <a:solidFill>
                    <a:srgbClr val="969696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/>
                  </a:p>
                </p:txBody>
              </p:sp>
              <p:sp>
                <p:nvSpPr>
                  <p:cNvPr id="83" name="Rectangle 113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905" y="1614"/>
                    <a:ext cx="160" cy="27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/>
                  </a:p>
                </p:txBody>
              </p:sp>
            </p:grpSp>
            <p:grpSp>
              <p:nvGrpSpPr>
                <p:cNvPr id="65" name="Group 114"/>
                <p:cNvGrpSpPr>
                  <a:grpSpLocks/>
                </p:cNvGrpSpPr>
                <p:nvPr/>
              </p:nvGrpSpPr>
              <p:grpSpPr bwMode="auto">
                <a:xfrm>
                  <a:off x="4160" y="643"/>
                  <a:ext cx="25" cy="820"/>
                  <a:chOff x="971" y="1548"/>
                  <a:chExt cx="27" cy="689"/>
                </a:xfrm>
              </p:grpSpPr>
              <p:sp>
                <p:nvSpPr>
                  <p:cNvPr id="78" name="Rectangle 115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648" y="1886"/>
                    <a:ext cx="672" cy="18"/>
                  </a:xfrm>
                  <a:prstGeom prst="rect">
                    <a:avLst/>
                  </a:prstGeom>
                  <a:solidFill>
                    <a:srgbClr val="6699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>
                    <a:outerShdw sy="50000" kx="-2453608" rotWithShape="0">
                      <a:schemeClr val="bg2">
                        <a:alpha val="50000"/>
                      </a:schemeClr>
                    </a:outerShdw>
                  </a:effectLst>
                </p:spPr>
                <p:txBody>
                  <a:bodyPr wrap="none" anchor="ctr"/>
                  <a:lstStyle/>
                  <a:p>
                    <a:pPr algn="ctr" eaLnBrk="0" hangingPunct="0">
                      <a:defRPr/>
                    </a:pPr>
                    <a:endParaRPr lang="en-US">
                      <a:latin typeface="Arial" pitchFamily="34" charset="0"/>
                      <a:ea typeface="+mn-ea"/>
                    </a:endParaRPr>
                  </a:p>
                </p:txBody>
              </p:sp>
              <p:sp>
                <p:nvSpPr>
                  <p:cNvPr id="79" name="Rectangle 116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807" y="1872"/>
                    <a:ext cx="356" cy="27"/>
                  </a:xfrm>
                  <a:prstGeom prst="rect">
                    <a:avLst/>
                  </a:prstGeom>
                  <a:solidFill>
                    <a:srgbClr val="969696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/>
                  </a:p>
                </p:txBody>
              </p:sp>
              <p:sp>
                <p:nvSpPr>
                  <p:cNvPr id="80" name="Rectangle 117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905" y="1614"/>
                    <a:ext cx="160" cy="27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/>
                  </a:p>
                </p:txBody>
              </p:sp>
            </p:grpSp>
            <p:grpSp>
              <p:nvGrpSpPr>
                <p:cNvPr id="66" name="Group 118"/>
                <p:cNvGrpSpPr>
                  <a:grpSpLocks/>
                </p:cNvGrpSpPr>
                <p:nvPr/>
              </p:nvGrpSpPr>
              <p:grpSpPr bwMode="auto">
                <a:xfrm>
                  <a:off x="4196" y="627"/>
                  <a:ext cx="27" cy="814"/>
                  <a:chOff x="971" y="1548"/>
                  <a:chExt cx="27" cy="689"/>
                </a:xfrm>
              </p:grpSpPr>
              <p:sp>
                <p:nvSpPr>
                  <p:cNvPr id="75" name="Rectangle 119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659" y="1869"/>
                    <a:ext cx="663" cy="51"/>
                  </a:xfrm>
                  <a:prstGeom prst="rect">
                    <a:avLst/>
                  </a:prstGeom>
                  <a:solidFill>
                    <a:srgbClr val="6699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>
                    <a:outerShdw sy="50000" kx="-2453608" rotWithShape="0">
                      <a:schemeClr val="bg2">
                        <a:alpha val="50000"/>
                      </a:schemeClr>
                    </a:outerShdw>
                  </a:effectLst>
                </p:spPr>
                <p:txBody>
                  <a:bodyPr wrap="none" anchor="ctr"/>
                  <a:lstStyle/>
                  <a:p>
                    <a:pPr algn="ctr" eaLnBrk="0" hangingPunct="0">
                      <a:defRPr/>
                    </a:pPr>
                    <a:endParaRPr lang="en-US">
                      <a:latin typeface="Arial" pitchFamily="34" charset="0"/>
                      <a:ea typeface="+mn-ea"/>
                    </a:endParaRPr>
                  </a:p>
                </p:txBody>
              </p:sp>
              <p:sp>
                <p:nvSpPr>
                  <p:cNvPr id="76" name="Rectangle 120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807" y="1872"/>
                    <a:ext cx="356" cy="27"/>
                  </a:xfrm>
                  <a:prstGeom prst="rect">
                    <a:avLst/>
                  </a:prstGeom>
                  <a:solidFill>
                    <a:srgbClr val="969696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/>
                  </a:p>
                </p:txBody>
              </p:sp>
              <p:sp>
                <p:nvSpPr>
                  <p:cNvPr id="77" name="Rectangle 121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905" y="1614"/>
                    <a:ext cx="160" cy="27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/>
                  </a:p>
                </p:txBody>
              </p:sp>
            </p:grpSp>
            <p:grpSp>
              <p:nvGrpSpPr>
                <p:cNvPr id="67" name="Group 122"/>
                <p:cNvGrpSpPr>
                  <a:grpSpLocks/>
                </p:cNvGrpSpPr>
                <p:nvPr/>
              </p:nvGrpSpPr>
              <p:grpSpPr bwMode="auto">
                <a:xfrm>
                  <a:off x="4228" y="591"/>
                  <a:ext cx="25" cy="821"/>
                  <a:chOff x="971" y="1548"/>
                  <a:chExt cx="27" cy="689"/>
                </a:xfrm>
              </p:grpSpPr>
              <p:sp>
                <p:nvSpPr>
                  <p:cNvPr id="72" name="Rectangle 123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650" y="1871"/>
                    <a:ext cx="668" cy="42"/>
                  </a:xfrm>
                  <a:prstGeom prst="rect">
                    <a:avLst/>
                  </a:prstGeom>
                  <a:solidFill>
                    <a:srgbClr val="6699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>
                    <a:outerShdw sy="50000" kx="-2453608" rotWithShape="0">
                      <a:schemeClr val="bg2">
                        <a:alpha val="50000"/>
                      </a:schemeClr>
                    </a:outerShdw>
                  </a:effectLst>
                </p:spPr>
                <p:txBody>
                  <a:bodyPr wrap="none" anchor="ctr"/>
                  <a:lstStyle/>
                  <a:p>
                    <a:pPr algn="ctr" eaLnBrk="0" hangingPunct="0">
                      <a:defRPr/>
                    </a:pPr>
                    <a:endParaRPr lang="en-US">
                      <a:latin typeface="Arial" pitchFamily="34" charset="0"/>
                      <a:ea typeface="+mn-ea"/>
                    </a:endParaRPr>
                  </a:p>
                </p:txBody>
              </p:sp>
              <p:sp>
                <p:nvSpPr>
                  <p:cNvPr id="73" name="Rectangle 124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807" y="1872"/>
                    <a:ext cx="356" cy="27"/>
                  </a:xfrm>
                  <a:prstGeom prst="rect">
                    <a:avLst/>
                  </a:prstGeom>
                  <a:solidFill>
                    <a:srgbClr val="969696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/>
                  </a:p>
                </p:txBody>
              </p:sp>
              <p:sp>
                <p:nvSpPr>
                  <p:cNvPr id="74" name="Rectangle 125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905" y="1614"/>
                    <a:ext cx="160" cy="27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/>
                  </a:p>
                </p:txBody>
              </p:sp>
            </p:grpSp>
            <p:grpSp>
              <p:nvGrpSpPr>
                <p:cNvPr id="68" name="Group 126"/>
                <p:cNvGrpSpPr>
                  <a:grpSpLocks/>
                </p:cNvGrpSpPr>
                <p:nvPr/>
              </p:nvGrpSpPr>
              <p:grpSpPr bwMode="auto">
                <a:xfrm>
                  <a:off x="4268" y="575"/>
                  <a:ext cx="27" cy="814"/>
                  <a:chOff x="971" y="1548"/>
                  <a:chExt cx="27" cy="689"/>
                </a:xfrm>
              </p:grpSpPr>
              <p:sp>
                <p:nvSpPr>
                  <p:cNvPr id="69" name="Rectangle 127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643" y="1892"/>
                    <a:ext cx="683" cy="27"/>
                  </a:xfrm>
                  <a:prstGeom prst="rect">
                    <a:avLst/>
                  </a:prstGeom>
                  <a:solidFill>
                    <a:srgbClr val="6699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>
                    <a:outerShdw sy="50000" kx="-2453608" rotWithShape="0">
                      <a:schemeClr val="bg2">
                        <a:alpha val="50000"/>
                      </a:schemeClr>
                    </a:outerShdw>
                  </a:effectLst>
                </p:spPr>
                <p:txBody>
                  <a:bodyPr wrap="none" anchor="ctr"/>
                  <a:lstStyle/>
                  <a:p>
                    <a:pPr algn="ctr" eaLnBrk="0" hangingPunct="0">
                      <a:defRPr/>
                    </a:pPr>
                    <a:endParaRPr lang="en-US">
                      <a:latin typeface="Arial" pitchFamily="34" charset="0"/>
                      <a:ea typeface="+mn-ea"/>
                    </a:endParaRPr>
                  </a:p>
                </p:txBody>
              </p:sp>
              <p:sp>
                <p:nvSpPr>
                  <p:cNvPr id="70" name="Rectangle 128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807" y="1872"/>
                    <a:ext cx="356" cy="27"/>
                  </a:xfrm>
                  <a:prstGeom prst="rect">
                    <a:avLst/>
                  </a:prstGeom>
                  <a:solidFill>
                    <a:srgbClr val="969696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/>
                  </a:p>
                </p:txBody>
              </p:sp>
              <p:sp>
                <p:nvSpPr>
                  <p:cNvPr id="71" name="Rectangle 129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905" y="1614"/>
                    <a:ext cx="160" cy="27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/>
                  </a:p>
                </p:txBody>
              </p:sp>
            </p:grpSp>
          </p:grpSp>
        </p:grpSp>
      </p:grpSp>
      <p:sp>
        <p:nvSpPr>
          <p:cNvPr id="134" name="Text Box 130"/>
          <p:cNvSpPr txBox="1">
            <a:spLocks noChangeArrowheads="1"/>
          </p:cNvSpPr>
          <p:nvPr/>
        </p:nvSpPr>
        <p:spPr bwMode="auto">
          <a:xfrm>
            <a:off x="4561417" y="4167411"/>
            <a:ext cx="3120883" cy="58468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1346" tIns="45675" rIns="91346" bIns="45675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sz="1600" b="1" dirty="0"/>
              <a:t>Cluster </a:t>
            </a:r>
            <a:r>
              <a:rPr lang="en-GB" sz="1600" b="1" dirty="0" smtClean="0"/>
              <a:t>growth</a:t>
            </a:r>
            <a:br>
              <a:rPr lang="en-GB" sz="1600" b="1" dirty="0" smtClean="0"/>
            </a:br>
            <a:r>
              <a:rPr lang="en-GB" sz="1600" b="1" dirty="0" smtClean="0"/>
              <a:t>(“polonies”)</a:t>
            </a:r>
            <a:endParaRPr lang="en-GB" sz="1600" b="1" dirty="0"/>
          </a:p>
        </p:txBody>
      </p:sp>
      <p:grpSp>
        <p:nvGrpSpPr>
          <p:cNvPr id="135" name="Group 131"/>
          <p:cNvGrpSpPr>
            <a:grpSpLocks/>
          </p:cNvGrpSpPr>
          <p:nvPr/>
        </p:nvGrpSpPr>
        <p:grpSpPr bwMode="auto">
          <a:xfrm>
            <a:off x="8888965" y="688452"/>
            <a:ext cx="1304931" cy="4117375"/>
            <a:chOff x="4186" y="379"/>
            <a:chExt cx="715" cy="2256"/>
          </a:xfrm>
        </p:grpSpPr>
        <p:sp>
          <p:nvSpPr>
            <p:cNvPr id="136" name="Text Box 132"/>
            <p:cNvSpPr txBox="1">
              <a:spLocks noChangeArrowheads="1"/>
            </p:cNvSpPr>
            <p:nvPr/>
          </p:nvSpPr>
          <p:spPr bwMode="auto">
            <a:xfrm>
              <a:off x="4602" y="2461"/>
              <a:ext cx="19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GB" sz="1200" b="1"/>
                <a:t>5’</a:t>
              </a:r>
            </a:p>
          </p:txBody>
        </p:sp>
        <p:grpSp>
          <p:nvGrpSpPr>
            <p:cNvPr id="137" name="Group 133"/>
            <p:cNvGrpSpPr>
              <a:grpSpLocks/>
            </p:cNvGrpSpPr>
            <p:nvPr/>
          </p:nvGrpSpPr>
          <p:grpSpPr bwMode="auto">
            <a:xfrm>
              <a:off x="4588" y="379"/>
              <a:ext cx="313" cy="2097"/>
              <a:chOff x="4588" y="379"/>
              <a:chExt cx="313" cy="2097"/>
            </a:xfrm>
          </p:grpSpPr>
          <p:sp>
            <p:nvSpPr>
              <p:cNvPr id="175" name="Oval 134" descr="Dark downward diagonal"/>
              <p:cNvSpPr>
                <a:spLocks noChangeArrowheads="1"/>
              </p:cNvSpPr>
              <p:nvPr/>
            </p:nvSpPr>
            <p:spPr bwMode="auto">
              <a:xfrm rot="5400000">
                <a:off x="4451" y="1178"/>
                <a:ext cx="584" cy="309"/>
              </a:xfrm>
              <a:prstGeom prst="ellipse">
                <a:avLst/>
              </a:prstGeom>
              <a:pattFill prst="dkDnDiag">
                <a:fgClr>
                  <a:schemeClr val="accent1"/>
                </a:fgClr>
                <a:bgClr>
                  <a:srgbClr val="FFFFFF"/>
                </a:bgClr>
              </a:pattFill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/>
              </a:p>
            </p:txBody>
          </p:sp>
          <p:grpSp>
            <p:nvGrpSpPr>
              <p:cNvPr id="176" name="Group 135"/>
              <p:cNvGrpSpPr>
                <a:grpSpLocks/>
              </p:cNvGrpSpPr>
              <p:nvPr/>
            </p:nvGrpSpPr>
            <p:grpSpPr bwMode="auto">
              <a:xfrm>
                <a:off x="4742" y="545"/>
                <a:ext cx="64" cy="553"/>
                <a:chOff x="4742" y="545"/>
                <a:chExt cx="64" cy="553"/>
              </a:xfrm>
            </p:grpSpPr>
            <p:grpSp>
              <p:nvGrpSpPr>
                <p:cNvPr id="216" name="Group 136"/>
                <p:cNvGrpSpPr>
                  <a:grpSpLocks/>
                </p:cNvGrpSpPr>
                <p:nvPr/>
              </p:nvGrpSpPr>
              <p:grpSpPr bwMode="auto">
                <a:xfrm rot="5400000">
                  <a:off x="4635" y="652"/>
                  <a:ext cx="277" cy="64"/>
                  <a:chOff x="464" y="2072"/>
                  <a:chExt cx="640" cy="152"/>
                </a:xfrm>
              </p:grpSpPr>
              <p:sp>
                <p:nvSpPr>
                  <p:cNvPr id="222" name="Oval 137"/>
                  <p:cNvSpPr>
                    <a:spLocks noChangeArrowheads="1"/>
                  </p:cNvSpPr>
                  <p:nvPr/>
                </p:nvSpPr>
                <p:spPr bwMode="auto">
                  <a:xfrm>
                    <a:off x="944" y="2072"/>
                    <a:ext cx="160" cy="152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/>
                  </a:p>
                </p:txBody>
              </p:sp>
              <p:sp>
                <p:nvSpPr>
                  <p:cNvPr id="223" name="Oval 138"/>
                  <p:cNvSpPr>
                    <a:spLocks noChangeArrowheads="1"/>
                  </p:cNvSpPr>
                  <p:nvPr/>
                </p:nvSpPr>
                <p:spPr bwMode="auto">
                  <a:xfrm>
                    <a:off x="784" y="2072"/>
                    <a:ext cx="160" cy="152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/>
                  </a:p>
                </p:txBody>
              </p:sp>
              <p:sp>
                <p:nvSpPr>
                  <p:cNvPr id="224" name="Oval 139"/>
                  <p:cNvSpPr>
                    <a:spLocks noChangeArrowheads="1"/>
                  </p:cNvSpPr>
                  <p:nvPr/>
                </p:nvSpPr>
                <p:spPr bwMode="auto">
                  <a:xfrm>
                    <a:off x="624" y="2072"/>
                    <a:ext cx="160" cy="152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/>
                  </a:p>
                </p:txBody>
              </p:sp>
              <p:sp>
                <p:nvSpPr>
                  <p:cNvPr id="225" name="Oval 140"/>
                  <p:cNvSpPr>
                    <a:spLocks noChangeArrowheads="1"/>
                  </p:cNvSpPr>
                  <p:nvPr/>
                </p:nvSpPr>
                <p:spPr bwMode="auto">
                  <a:xfrm>
                    <a:off x="464" y="2072"/>
                    <a:ext cx="160" cy="152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/>
                  </a:p>
                </p:txBody>
              </p:sp>
            </p:grpSp>
            <p:grpSp>
              <p:nvGrpSpPr>
                <p:cNvPr id="217" name="Group 141"/>
                <p:cNvGrpSpPr>
                  <a:grpSpLocks/>
                </p:cNvGrpSpPr>
                <p:nvPr/>
              </p:nvGrpSpPr>
              <p:grpSpPr bwMode="auto">
                <a:xfrm rot="5400000">
                  <a:off x="4636" y="928"/>
                  <a:ext cx="276" cy="64"/>
                  <a:chOff x="464" y="2072"/>
                  <a:chExt cx="640" cy="152"/>
                </a:xfrm>
              </p:grpSpPr>
              <p:sp>
                <p:nvSpPr>
                  <p:cNvPr id="218" name="Oval 142"/>
                  <p:cNvSpPr>
                    <a:spLocks noChangeArrowheads="1"/>
                  </p:cNvSpPr>
                  <p:nvPr/>
                </p:nvSpPr>
                <p:spPr bwMode="auto">
                  <a:xfrm>
                    <a:off x="944" y="2072"/>
                    <a:ext cx="160" cy="152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/>
                  </a:p>
                </p:txBody>
              </p:sp>
              <p:sp>
                <p:nvSpPr>
                  <p:cNvPr id="219" name="Oval 143"/>
                  <p:cNvSpPr>
                    <a:spLocks noChangeArrowheads="1"/>
                  </p:cNvSpPr>
                  <p:nvPr/>
                </p:nvSpPr>
                <p:spPr bwMode="auto">
                  <a:xfrm>
                    <a:off x="784" y="2072"/>
                    <a:ext cx="160" cy="152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/>
                  </a:p>
                </p:txBody>
              </p:sp>
              <p:sp>
                <p:nvSpPr>
                  <p:cNvPr id="220" name="Oval 144"/>
                  <p:cNvSpPr>
                    <a:spLocks noChangeArrowheads="1"/>
                  </p:cNvSpPr>
                  <p:nvPr/>
                </p:nvSpPr>
                <p:spPr bwMode="auto">
                  <a:xfrm>
                    <a:off x="624" y="2072"/>
                    <a:ext cx="160" cy="152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/>
                  </a:p>
                </p:txBody>
              </p:sp>
              <p:sp>
                <p:nvSpPr>
                  <p:cNvPr id="221" name="Oval 145"/>
                  <p:cNvSpPr>
                    <a:spLocks noChangeArrowheads="1"/>
                  </p:cNvSpPr>
                  <p:nvPr/>
                </p:nvSpPr>
                <p:spPr bwMode="auto">
                  <a:xfrm>
                    <a:off x="464" y="2072"/>
                    <a:ext cx="160" cy="152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/>
                  </a:p>
                </p:txBody>
              </p:sp>
            </p:grpSp>
          </p:grpSp>
          <p:sp>
            <p:nvSpPr>
              <p:cNvPr id="177" name="Text Box 146"/>
              <p:cNvSpPr txBox="1">
                <a:spLocks noChangeArrowheads="1"/>
              </p:cNvSpPr>
              <p:nvPr/>
            </p:nvSpPr>
            <p:spPr bwMode="auto">
              <a:xfrm>
                <a:off x="4704" y="379"/>
                <a:ext cx="197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1pPr>
                <a:lvl2pPr marL="37931725" indent="-37474525"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2pPr>
                <a:lvl3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3pPr>
                <a:lvl4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4pPr>
                <a:lvl5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9pPr>
              </a:lstStyle>
              <a:p>
                <a:pPr algn="ctr"/>
                <a:r>
                  <a:rPr lang="en-GB" sz="1200" b="1"/>
                  <a:t>5’</a:t>
                </a:r>
              </a:p>
            </p:txBody>
          </p:sp>
          <p:sp>
            <p:nvSpPr>
              <p:cNvPr id="178" name="Text Box 147"/>
              <p:cNvSpPr txBox="1">
                <a:spLocks noChangeArrowheads="1"/>
              </p:cNvSpPr>
              <p:nvPr/>
            </p:nvSpPr>
            <p:spPr bwMode="auto">
              <a:xfrm>
                <a:off x="4588" y="379"/>
                <a:ext cx="197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1pPr>
                <a:lvl2pPr marL="37931725" indent="-37474525"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2pPr>
                <a:lvl3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3pPr>
                <a:lvl4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4pPr>
                <a:lvl5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9pPr>
              </a:lstStyle>
              <a:p>
                <a:pPr algn="ctr"/>
                <a:r>
                  <a:rPr lang="en-GB" sz="1200" b="1"/>
                  <a:t>3’</a:t>
                </a:r>
              </a:p>
            </p:txBody>
          </p:sp>
          <p:grpSp>
            <p:nvGrpSpPr>
              <p:cNvPr id="179" name="Group 148"/>
              <p:cNvGrpSpPr>
                <a:grpSpLocks/>
              </p:cNvGrpSpPr>
              <p:nvPr/>
            </p:nvGrpSpPr>
            <p:grpSpPr bwMode="auto">
              <a:xfrm>
                <a:off x="4661" y="544"/>
                <a:ext cx="63" cy="1932"/>
                <a:chOff x="4637" y="552"/>
                <a:chExt cx="63" cy="1932"/>
              </a:xfrm>
            </p:grpSpPr>
            <p:grpSp>
              <p:nvGrpSpPr>
                <p:cNvPr id="180" name="Group 149"/>
                <p:cNvGrpSpPr>
                  <a:grpSpLocks/>
                </p:cNvGrpSpPr>
                <p:nvPr/>
              </p:nvGrpSpPr>
              <p:grpSpPr bwMode="auto">
                <a:xfrm rot="5400000">
                  <a:off x="4254" y="1763"/>
                  <a:ext cx="829" cy="63"/>
                  <a:chOff x="504" y="2072"/>
                  <a:chExt cx="1920" cy="152"/>
                </a:xfrm>
              </p:grpSpPr>
              <p:grpSp>
                <p:nvGrpSpPr>
                  <p:cNvPr id="201" name="Group 150"/>
                  <p:cNvGrpSpPr>
                    <a:grpSpLocks/>
                  </p:cNvGrpSpPr>
                  <p:nvPr/>
                </p:nvGrpSpPr>
                <p:grpSpPr bwMode="auto">
                  <a:xfrm>
                    <a:off x="1784" y="2072"/>
                    <a:ext cx="640" cy="152"/>
                    <a:chOff x="464" y="2072"/>
                    <a:chExt cx="640" cy="152"/>
                  </a:xfrm>
                </p:grpSpPr>
                <p:sp>
                  <p:nvSpPr>
                    <p:cNvPr id="212" name="Oval 1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44" y="2072"/>
                      <a:ext cx="160" cy="152"/>
                    </a:xfrm>
                    <a:prstGeom prst="ellipse">
                      <a:avLst/>
                    </a:prstGeom>
                    <a:solidFill>
                      <a:srgbClr val="969696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 eaLnBrk="0" hangingPunct="0"/>
                      <a:endParaRPr lang="en-US"/>
                    </a:p>
                  </p:txBody>
                </p:sp>
                <p:sp>
                  <p:nvSpPr>
                    <p:cNvPr id="213" name="Oval 1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84" y="2072"/>
                      <a:ext cx="160" cy="152"/>
                    </a:xfrm>
                    <a:prstGeom prst="ellipse">
                      <a:avLst/>
                    </a:prstGeom>
                    <a:solidFill>
                      <a:srgbClr val="969696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 eaLnBrk="0" hangingPunct="0"/>
                      <a:endParaRPr lang="en-US"/>
                    </a:p>
                  </p:txBody>
                </p:sp>
                <p:sp>
                  <p:nvSpPr>
                    <p:cNvPr id="214" name="Oval 1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24" y="2072"/>
                      <a:ext cx="160" cy="152"/>
                    </a:xfrm>
                    <a:prstGeom prst="ellipse">
                      <a:avLst/>
                    </a:prstGeom>
                    <a:solidFill>
                      <a:srgbClr val="969696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 eaLnBrk="0" hangingPunct="0"/>
                      <a:endParaRPr lang="en-US"/>
                    </a:p>
                  </p:txBody>
                </p:sp>
                <p:sp>
                  <p:nvSpPr>
                    <p:cNvPr id="215" name="Oval 1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4" y="2072"/>
                      <a:ext cx="160" cy="152"/>
                    </a:xfrm>
                    <a:prstGeom prst="ellipse">
                      <a:avLst/>
                    </a:prstGeom>
                    <a:solidFill>
                      <a:srgbClr val="969696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 eaLnBrk="0" hangingPunct="0"/>
                      <a:endParaRPr lang="en-US"/>
                    </a:p>
                  </p:txBody>
                </p:sp>
              </p:grpSp>
              <p:grpSp>
                <p:nvGrpSpPr>
                  <p:cNvPr id="202" name="Group 155"/>
                  <p:cNvGrpSpPr>
                    <a:grpSpLocks/>
                  </p:cNvGrpSpPr>
                  <p:nvPr/>
                </p:nvGrpSpPr>
                <p:grpSpPr bwMode="auto">
                  <a:xfrm>
                    <a:off x="504" y="2072"/>
                    <a:ext cx="640" cy="152"/>
                    <a:chOff x="464" y="2072"/>
                    <a:chExt cx="640" cy="152"/>
                  </a:xfrm>
                </p:grpSpPr>
                <p:sp>
                  <p:nvSpPr>
                    <p:cNvPr id="208" name="Oval 1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44" y="2072"/>
                      <a:ext cx="160" cy="152"/>
                    </a:xfrm>
                    <a:prstGeom prst="ellipse">
                      <a:avLst/>
                    </a:prstGeom>
                    <a:solidFill>
                      <a:srgbClr val="969696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 eaLnBrk="0" hangingPunct="0"/>
                      <a:endParaRPr lang="en-US"/>
                    </a:p>
                  </p:txBody>
                </p:sp>
                <p:sp>
                  <p:nvSpPr>
                    <p:cNvPr id="209" name="Oval 1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84" y="2072"/>
                      <a:ext cx="160" cy="152"/>
                    </a:xfrm>
                    <a:prstGeom prst="ellipse">
                      <a:avLst/>
                    </a:prstGeom>
                    <a:solidFill>
                      <a:srgbClr val="969696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 eaLnBrk="0" hangingPunct="0"/>
                      <a:endParaRPr lang="en-US"/>
                    </a:p>
                  </p:txBody>
                </p:sp>
                <p:sp>
                  <p:nvSpPr>
                    <p:cNvPr id="210" name="Oval 1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24" y="2072"/>
                      <a:ext cx="160" cy="152"/>
                    </a:xfrm>
                    <a:prstGeom prst="ellipse">
                      <a:avLst/>
                    </a:prstGeom>
                    <a:solidFill>
                      <a:srgbClr val="969696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 eaLnBrk="0" hangingPunct="0"/>
                      <a:endParaRPr lang="en-US"/>
                    </a:p>
                  </p:txBody>
                </p:sp>
                <p:sp>
                  <p:nvSpPr>
                    <p:cNvPr id="211" name="Oval 1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4" y="2072"/>
                      <a:ext cx="160" cy="152"/>
                    </a:xfrm>
                    <a:prstGeom prst="ellipse">
                      <a:avLst/>
                    </a:prstGeom>
                    <a:solidFill>
                      <a:srgbClr val="969696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 eaLnBrk="0" hangingPunct="0"/>
                      <a:endParaRPr lang="en-US"/>
                    </a:p>
                  </p:txBody>
                </p:sp>
              </p:grpSp>
              <p:grpSp>
                <p:nvGrpSpPr>
                  <p:cNvPr id="203" name="Group 160"/>
                  <p:cNvGrpSpPr>
                    <a:grpSpLocks/>
                  </p:cNvGrpSpPr>
                  <p:nvPr/>
                </p:nvGrpSpPr>
                <p:grpSpPr bwMode="auto">
                  <a:xfrm>
                    <a:off x="1144" y="2072"/>
                    <a:ext cx="640" cy="152"/>
                    <a:chOff x="464" y="2072"/>
                    <a:chExt cx="640" cy="152"/>
                  </a:xfrm>
                </p:grpSpPr>
                <p:sp>
                  <p:nvSpPr>
                    <p:cNvPr id="204" name="Oval 1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44" y="2072"/>
                      <a:ext cx="160" cy="152"/>
                    </a:xfrm>
                    <a:prstGeom prst="ellipse">
                      <a:avLst/>
                    </a:prstGeom>
                    <a:solidFill>
                      <a:srgbClr val="969696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 eaLnBrk="0" hangingPunct="0"/>
                      <a:endParaRPr lang="en-US"/>
                    </a:p>
                  </p:txBody>
                </p:sp>
                <p:sp>
                  <p:nvSpPr>
                    <p:cNvPr id="205" name="Oval 1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84" y="2072"/>
                      <a:ext cx="160" cy="152"/>
                    </a:xfrm>
                    <a:prstGeom prst="ellipse">
                      <a:avLst/>
                    </a:prstGeom>
                    <a:solidFill>
                      <a:srgbClr val="969696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 eaLnBrk="0" hangingPunct="0"/>
                      <a:endParaRPr lang="en-US"/>
                    </a:p>
                  </p:txBody>
                </p:sp>
                <p:sp>
                  <p:nvSpPr>
                    <p:cNvPr id="206" name="Oval 1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24" y="2072"/>
                      <a:ext cx="160" cy="152"/>
                    </a:xfrm>
                    <a:prstGeom prst="ellipse">
                      <a:avLst/>
                    </a:prstGeom>
                    <a:solidFill>
                      <a:srgbClr val="969696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 eaLnBrk="0" hangingPunct="0"/>
                      <a:endParaRPr lang="en-US"/>
                    </a:p>
                  </p:txBody>
                </p:sp>
                <p:sp>
                  <p:nvSpPr>
                    <p:cNvPr id="207" name="Oval 1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4" y="2072"/>
                      <a:ext cx="160" cy="152"/>
                    </a:xfrm>
                    <a:prstGeom prst="ellipse">
                      <a:avLst/>
                    </a:prstGeom>
                    <a:solidFill>
                      <a:srgbClr val="969696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 eaLnBrk="0" hangingPunct="0"/>
                      <a:endParaRPr lang="en-US"/>
                    </a:p>
                  </p:txBody>
                </p:sp>
              </p:grpSp>
            </p:grpSp>
            <p:grpSp>
              <p:nvGrpSpPr>
                <p:cNvPr id="181" name="Group 165"/>
                <p:cNvGrpSpPr>
                  <a:grpSpLocks/>
                </p:cNvGrpSpPr>
                <p:nvPr/>
              </p:nvGrpSpPr>
              <p:grpSpPr bwMode="auto">
                <a:xfrm rot="5400000">
                  <a:off x="4531" y="1210"/>
                  <a:ext cx="276" cy="63"/>
                  <a:chOff x="464" y="2072"/>
                  <a:chExt cx="640" cy="152"/>
                </a:xfrm>
              </p:grpSpPr>
              <p:sp>
                <p:nvSpPr>
                  <p:cNvPr id="197" name="Oval 166"/>
                  <p:cNvSpPr>
                    <a:spLocks noChangeArrowheads="1"/>
                  </p:cNvSpPr>
                  <p:nvPr/>
                </p:nvSpPr>
                <p:spPr bwMode="auto">
                  <a:xfrm>
                    <a:off x="944" y="2072"/>
                    <a:ext cx="160" cy="152"/>
                  </a:xfrm>
                  <a:prstGeom prst="ellipse">
                    <a:avLst/>
                  </a:prstGeom>
                  <a:solidFill>
                    <a:srgbClr val="969696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/>
                  </a:p>
                </p:txBody>
              </p:sp>
              <p:sp>
                <p:nvSpPr>
                  <p:cNvPr id="198" name="Oval 167"/>
                  <p:cNvSpPr>
                    <a:spLocks noChangeArrowheads="1"/>
                  </p:cNvSpPr>
                  <p:nvPr/>
                </p:nvSpPr>
                <p:spPr bwMode="auto">
                  <a:xfrm>
                    <a:off x="784" y="2072"/>
                    <a:ext cx="160" cy="152"/>
                  </a:xfrm>
                  <a:prstGeom prst="ellipse">
                    <a:avLst/>
                  </a:prstGeom>
                  <a:solidFill>
                    <a:srgbClr val="969696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/>
                  </a:p>
                </p:txBody>
              </p:sp>
              <p:sp>
                <p:nvSpPr>
                  <p:cNvPr id="199" name="Oval 168"/>
                  <p:cNvSpPr>
                    <a:spLocks noChangeArrowheads="1"/>
                  </p:cNvSpPr>
                  <p:nvPr/>
                </p:nvSpPr>
                <p:spPr bwMode="auto">
                  <a:xfrm>
                    <a:off x="624" y="2072"/>
                    <a:ext cx="160" cy="152"/>
                  </a:xfrm>
                  <a:prstGeom prst="ellipse">
                    <a:avLst/>
                  </a:prstGeom>
                  <a:solidFill>
                    <a:srgbClr val="969696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/>
                  </a:p>
                </p:txBody>
              </p:sp>
              <p:sp>
                <p:nvSpPr>
                  <p:cNvPr id="200" name="Oval 169"/>
                  <p:cNvSpPr>
                    <a:spLocks noChangeArrowheads="1"/>
                  </p:cNvSpPr>
                  <p:nvPr/>
                </p:nvSpPr>
                <p:spPr bwMode="auto">
                  <a:xfrm>
                    <a:off x="464" y="2072"/>
                    <a:ext cx="160" cy="152"/>
                  </a:xfrm>
                  <a:prstGeom prst="ellipse">
                    <a:avLst/>
                  </a:prstGeom>
                  <a:solidFill>
                    <a:srgbClr val="969696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/>
                  </a:p>
                </p:txBody>
              </p:sp>
            </p:grpSp>
            <p:grpSp>
              <p:nvGrpSpPr>
                <p:cNvPr id="182" name="Group 170"/>
                <p:cNvGrpSpPr>
                  <a:grpSpLocks/>
                </p:cNvGrpSpPr>
                <p:nvPr/>
              </p:nvGrpSpPr>
              <p:grpSpPr bwMode="auto">
                <a:xfrm rot="5400000">
                  <a:off x="4531" y="658"/>
                  <a:ext cx="276" cy="63"/>
                  <a:chOff x="464" y="2072"/>
                  <a:chExt cx="640" cy="152"/>
                </a:xfrm>
              </p:grpSpPr>
              <p:sp>
                <p:nvSpPr>
                  <p:cNvPr id="193" name="Oval 171"/>
                  <p:cNvSpPr>
                    <a:spLocks noChangeArrowheads="1"/>
                  </p:cNvSpPr>
                  <p:nvPr/>
                </p:nvSpPr>
                <p:spPr bwMode="auto">
                  <a:xfrm>
                    <a:off x="944" y="2072"/>
                    <a:ext cx="160" cy="152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/>
                  </a:p>
                </p:txBody>
              </p:sp>
              <p:sp>
                <p:nvSpPr>
                  <p:cNvPr id="194" name="Oval 172"/>
                  <p:cNvSpPr>
                    <a:spLocks noChangeArrowheads="1"/>
                  </p:cNvSpPr>
                  <p:nvPr/>
                </p:nvSpPr>
                <p:spPr bwMode="auto">
                  <a:xfrm>
                    <a:off x="784" y="2072"/>
                    <a:ext cx="160" cy="152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/>
                  </a:p>
                </p:txBody>
              </p:sp>
              <p:sp>
                <p:nvSpPr>
                  <p:cNvPr id="195" name="Oval 173"/>
                  <p:cNvSpPr>
                    <a:spLocks noChangeArrowheads="1"/>
                  </p:cNvSpPr>
                  <p:nvPr/>
                </p:nvSpPr>
                <p:spPr bwMode="auto">
                  <a:xfrm>
                    <a:off x="624" y="2072"/>
                    <a:ext cx="160" cy="152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/>
                  </a:p>
                </p:txBody>
              </p:sp>
              <p:sp>
                <p:nvSpPr>
                  <p:cNvPr id="196" name="Oval 174"/>
                  <p:cNvSpPr>
                    <a:spLocks noChangeArrowheads="1"/>
                  </p:cNvSpPr>
                  <p:nvPr/>
                </p:nvSpPr>
                <p:spPr bwMode="auto">
                  <a:xfrm>
                    <a:off x="464" y="2072"/>
                    <a:ext cx="160" cy="152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/>
                  </a:p>
                </p:txBody>
              </p:sp>
            </p:grpSp>
            <p:grpSp>
              <p:nvGrpSpPr>
                <p:cNvPr id="183" name="Group 175"/>
                <p:cNvGrpSpPr>
                  <a:grpSpLocks/>
                </p:cNvGrpSpPr>
                <p:nvPr/>
              </p:nvGrpSpPr>
              <p:grpSpPr bwMode="auto">
                <a:xfrm rot="5400000">
                  <a:off x="4531" y="934"/>
                  <a:ext cx="276" cy="63"/>
                  <a:chOff x="464" y="2072"/>
                  <a:chExt cx="640" cy="152"/>
                </a:xfrm>
              </p:grpSpPr>
              <p:sp>
                <p:nvSpPr>
                  <p:cNvPr id="189" name="Oval 176"/>
                  <p:cNvSpPr>
                    <a:spLocks noChangeArrowheads="1"/>
                  </p:cNvSpPr>
                  <p:nvPr/>
                </p:nvSpPr>
                <p:spPr bwMode="auto">
                  <a:xfrm>
                    <a:off x="944" y="2072"/>
                    <a:ext cx="160" cy="152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/>
                  </a:p>
                </p:txBody>
              </p:sp>
              <p:sp>
                <p:nvSpPr>
                  <p:cNvPr id="190" name="Oval 177"/>
                  <p:cNvSpPr>
                    <a:spLocks noChangeArrowheads="1"/>
                  </p:cNvSpPr>
                  <p:nvPr/>
                </p:nvSpPr>
                <p:spPr bwMode="auto">
                  <a:xfrm>
                    <a:off x="784" y="2072"/>
                    <a:ext cx="160" cy="152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/>
                  </a:p>
                </p:txBody>
              </p:sp>
              <p:sp>
                <p:nvSpPr>
                  <p:cNvPr id="191" name="Oval 178"/>
                  <p:cNvSpPr>
                    <a:spLocks noChangeArrowheads="1"/>
                  </p:cNvSpPr>
                  <p:nvPr/>
                </p:nvSpPr>
                <p:spPr bwMode="auto">
                  <a:xfrm>
                    <a:off x="624" y="2072"/>
                    <a:ext cx="160" cy="152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/>
                  </a:p>
                </p:txBody>
              </p:sp>
              <p:sp>
                <p:nvSpPr>
                  <p:cNvPr id="192" name="Oval 179"/>
                  <p:cNvSpPr>
                    <a:spLocks noChangeArrowheads="1"/>
                  </p:cNvSpPr>
                  <p:nvPr/>
                </p:nvSpPr>
                <p:spPr bwMode="auto">
                  <a:xfrm>
                    <a:off x="464" y="2072"/>
                    <a:ext cx="160" cy="152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/>
                  </a:p>
                </p:txBody>
              </p:sp>
            </p:grpSp>
            <p:grpSp>
              <p:nvGrpSpPr>
                <p:cNvPr id="184" name="Group 180"/>
                <p:cNvGrpSpPr>
                  <a:grpSpLocks/>
                </p:cNvGrpSpPr>
                <p:nvPr/>
              </p:nvGrpSpPr>
              <p:grpSpPr bwMode="auto">
                <a:xfrm rot="5400000">
                  <a:off x="4531" y="2314"/>
                  <a:ext cx="276" cy="63"/>
                  <a:chOff x="464" y="2072"/>
                  <a:chExt cx="640" cy="152"/>
                </a:xfrm>
              </p:grpSpPr>
              <p:sp>
                <p:nvSpPr>
                  <p:cNvPr id="185" name="Oval 181"/>
                  <p:cNvSpPr>
                    <a:spLocks noChangeArrowheads="1"/>
                  </p:cNvSpPr>
                  <p:nvPr/>
                </p:nvSpPr>
                <p:spPr bwMode="auto">
                  <a:xfrm>
                    <a:off x="944" y="2072"/>
                    <a:ext cx="160" cy="15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 cap="rnd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/>
                  </a:p>
                </p:txBody>
              </p:sp>
              <p:sp>
                <p:nvSpPr>
                  <p:cNvPr id="186" name="Oval 182"/>
                  <p:cNvSpPr>
                    <a:spLocks noChangeArrowheads="1"/>
                  </p:cNvSpPr>
                  <p:nvPr/>
                </p:nvSpPr>
                <p:spPr bwMode="auto">
                  <a:xfrm>
                    <a:off x="784" y="2072"/>
                    <a:ext cx="160" cy="152"/>
                  </a:xfrm>
                  <a:prstGeom prst="ellipse">
                    <a:avLst/>
                  </a:prstGeom>
                  <a:solidFill>
                    <a:srgbClr val="EAEAEA"/>
                  </a:solidFill>
                  <a:ln w="9525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/>
                  </a:p>
                </p:txBody>
              </p:sp>
              <p:sp>
                <p:nvSpPr>
                  <p:cNvPr id="187" name="Oval 183"/>
                  <p:cNvSpPr>
                    <a:spLocks noChangeArrowheads="1"/>
                  </p:cNvSpPr>
                  <p:nvPr/>
                </p:nvSpPr>
                <p:spPr bwMode="auto">
                  <a:xfrm>
                    <a:off x="624" y="2072"/>
                    <a:ext cx="160" cy="152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/>
                  </a:p>
                </p:txBody>
              </p:sp>
              <p:sp>
                <p:nvSpPr>
                  <p:cNvPr id="188" name="Oval 184"/>
                  <p:cNvSpPr>
                    <a:spLocks noChangeArrowheads="1"/>
                  </p:cNvSpPr>
                  <p:nvPr/>
                </p:nvSpPr>
                <p:spPr bwMode="auto">
                  <a:xfrm>
                    <a:off x="464" y="2072"/>
                    <a:ext cx="160" cy="152"/>
                  </a:xfrm>
                  <a:prstGeom prst="ellipse">
                    <a:avLst/>
                  </a:prstGeom>
                  <a:solidFill>
                    <a:srgbClr val="969696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/>
                  </a:p>
                </p:txBody>
              </p:sp>
            </p:grpSp>
          </p:grpSp>
        </p:grpSp>
        <p:grpSp>
          <p:nvGrpSpPr>
            <p:cNvPr id="138" name="Group 185"/>
            <p:cNvGrpSpPr>
              <a:grpSpLocks/>
            </p:cNvGrpSpPr>
            <p:nvPr/>
          </p:nvGrpSpPr>
          <p:grpSpPr bwMode="auto">
            <a:xfrm>
              <a:off x="4186" y="972"/>
              <a:ext cx="313" cy="1323"/>
              <a:chOff x="219" y="2052"/>
              <a:chExt cx="313" cy="1323"/>
            </a:xfrm>
          </p:grpSpPr>
          <p:grpSp>
            <p:nvGrpSpPr>
              <p:cNvPr id="139" name="Group 186"/>
              <p:cNvGrpSpPr>
                <a:grpSpLocks/>
              </p:cNvGrpSpPr>
              <p:nvPr/>
            </p:nvGrpSpPr>
            <p:grpSpPr bwMode="auto">
              <a:xfrm>
                <a:off x="365" y="2056"/>
                <a:ext cx="167" cy="136"/>
                <a:chOff x="365" y="3028"/>
                <a:chExt cx="167" cy="136"/>
              </a:xfrm>
            </p:grpSpPr>
            <p:sp>
              <p:nvSpPr>
                <p:cNvPr id="173" name="Oval 187"/>
                <p:cNvSpPr>
                  <a:spLocks noChangeArrowheads="1"/>
                </p:cNvSpPr>
                <p:nvPr/>
              </p:nvSpPr>
              <p:spPr bwMode="auto">
                <a:xfrm rot="5400000">
                  <a:off x="405" y="3061"/>
                  <a:ext cx="69" cy="64"/>
                </a:xfrm>
                <a:prstGeom prst="ellipse">
                  <a:avLst/>
                </a:prstGeom>
                <a:solidFill>
                  <a:srgbClr val="99CC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/>
                </a:p>
              </p:txBody>
            </p:sp>
            <p:sp>
              <p:nvSpPr>
                <p:cNvPr id="174" name="Text Box 188"/>
                <p:cNvSpPr txBox="1">
                  <a:spLocks noChangeArrowheads="1"/>
                </p:cNvSpPr>
                <p:nvPr/>
              </p:nvSpPr>
              <p:spPr bwMode="auto">
                <a:xfrm>
                  <a:off x="365" y="3028"/>
                  <a:ext cx="167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1pPr>
                  <a:lvl2pPr marL="37931725" indent="-37474525" eaLnBrk="0" hangingPunct="0"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2pPr>
                  <a:lvl3pPr eaLnBrk="0" hangingPunct="0"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3pPr>
                  <a:lvl4pPr eaLnBrk="0" hangingPunct="0"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4pPr>
                  <a:lvl5pPr eaLnBrk="0" hangingPunct="0"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9pPr>
                </a:lstStyle>
                <a:p>
                  <a:pPr algn="ctr"/>
                  <a:r>
                    <a:rPr lang="en-GB" sz="800" b="1">
                      <a:solidFill>
                        <a:schemeClr val="tx2"/>
                      </a:solidFill>
                    </a:rPr>
                    <a:t>G</a:t>
                  </a:r>
                </a:p>
              </p:txBody>
            </p:sp>
          </p:grpSp>
          <p:grpSp>
            <p:nvGrpSpPr>
              <p:cNvPr id="140" name="Group 189"/>
              <p:cNvGrpSpPr>
                <a:grpSpLocks/>
              </p:cNvGrpSpPr>
              <p:nvPr/>
            </p:nvGrpSpPr>
            <p:grpSpPr bwMode="auto">
              <a:xfrm>
                <a:off x="278" y="2375"/>
                <a:ext cx="156" cy="136"/>
                <a:chOff x="230" y="2883"/>
                <a:chExt cx="156" cy="136"/>
              </a:xfrm>
            </p:grpSpPr>
            <p:sp>
              <p:nvSpPr>
                <p:cNvPr id="171" name="Oval 190"/>
                <p:cNvSpPr>
                  <a:spLocks noChangeArrowheads="1"/>
                </p:cNvSpPr>
                <p:nvPr/>
              </p:nvSpPr>
              <p:spPr bwMode="auto">
                <a:xfrm rot="5400000">
                  <a:off x="274" y="2912"/>
                  <a:ext cx="69" cy="64"/>
                </a:xfrm>
                <a:prstGeom prst="ellipse">
                  <a:avLst/>
                </a:prstGeom>
                <a:solidFill>
                  <a:srgbClr val="66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/>
                </a:p>
              </p:txBody>
            </p:sp>
            <p:sp>
              <p:nvSpPr>
                <p:cNvPr id="172" name="Text Box 191"/>
                <p:cNvSpPr txBox="1">
                  <a:spLocks noChangeArrowheads="1"/>
                </p:cNvSpPr>
                <p:nvPr/>
              </p:nvSpPr>
              <p:spPr bwMode="auto">
                <a:xfrm>
                  <a:off x="230" y="2883"/>
                  <a:ext cx="156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1pPr>
                  <a:lvl2pPr marL="37931725" indent="-37474525" eaLnBrk="0" hangingPunct="0"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2pPr>
                  <a:lvl3pPr eaLnBrk="0" hangingPunct="0"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3pPr>
                  <a:lvl4pPr eaLnBrk="0" hangingPunct="0"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4pPr>
                  <a:lvl5pPr eaLnBrk="0" hangingPunct="0"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9pPr>
                </a:lstStyle>
                <a:p>
                  <a:pPr algn="ctr"/>
                  <a:r>
                    <a:rPr lang="en-GB" sz="800" b="1">
                      <a:solidFill>
                        <a:schemeClr val="tx2"/>
                      </a:solidFill>
                    </a:rPr>
                    <a:t>T</a:t>
                  </a:r>
                </a:p>
              </p:txBody>
            </p:sp>
          </p:grpSp>
          <p:grpSp>
            <p:nvGrpSpPr>
              <p:cNvPr id="141" name="Group 192"/>
              <p:cNvGrpSpPr>
                <a:grpSpLocks/>
              </p:cNvGrpSpPr>
              <p:nvPr/>
            </p:nvGrpSpPr>
            <p:grpSpPr bwMode="auto">
              <a:xfrm>
                <a:off x="224" y="2185"/>
                <a:ext cx="163" cy="136"/>
                <a:chOff x="224" y="2185"/>
                <a:chExt cx="163" cy="136"/>
              </a:xfrm>
            </p:grpSpPr>
            <p:sp>
              <p:nvSpPr>
                <p:cNvPr id="169" name="Oval 193"/>
                <p:cNvSpPr>
                  <a:spLocks noChangeArrowheads="1"/>
                </p:cNvSpPr>
                <p:nvPr/>
              </p:nvSpPr>
              <p:spPr bwMode="auto">
                <a:xfrm rot="5400000">
                  <a:off x="271" y="2223"/>
                  <a:ext cx="69" cy="64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/>
                </a:p>
              </p:txBody>
            </p:sp>
            <p:sp>
              <p:nvSpPr>
                <p:cNvPr id="170" name="Text Box 194"/>
                <p:cNvSpPr txBox="1">
                  <a:spLocks noChangeArrowheads="1"/>
                </p:cNvSpPr>
                <p:nvPr/>
              </p:nvSpPr>
              <p:spPr bwMode="auto">
                <a:xfrm>
                  <a:off x="224" y="2185"/>
                  <a:ext cx="163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1pPr>
                  <a:lvl2pPr marL="37931725" indent="-37474525" eaLnBrk="0" hangingPunct="0"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2pPr>
                  <a:lvl3pPr eaLnBrk="0" hangingPunct="0"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3pPr>
                  <a:lvl4pPr eaLnBrk="0" hangingPunct="0"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4pPr>
                  <a:lvl5pPr eaLnBrk="0" hangingPunct="0"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9pPr>
                </a:lstStyle>
                <a:p>
                  <a:pPr algn="ctr"/>
                  <a:r>
                    <a:rPr lang="en-GB" sz="800" b="1">
                      <a:solidFill>
                        <a:schemeClr val="tx2"/>
                      </a:solidFill>
                    </a:rPr>
                    <a:t>C</a:t>
                  </a:r>
                </a:p>
              </p:txBody>
            </p:sp>
          </p:grpSp>
          <p:grpSp>
            <p:nvGrpSpPr>
              <p:cNvPr id="142" name="Group 195"/>
              <p:cNvGrpSpPr>
                <a:grpSpLocks/>
              </p:cNvGrpSpPr>
              <p:nvPr/>
            </p:nvGrpSpPr>
            <p:grpSpPr bwMode="auto">
              <a:xfrm>
                <a:off x="229" y="2052"/>
                <a:ext cx="163" cy="136"/>
                <a:chOff x="349" y="2800"/>
                <a:chExt cx="163" cy="136"/>
              </a:xfrm>
            </p:grpSpPr>
            <p:sp>
              <p:nvSpPr>
                <p:cNvPr id="167" name="Oval 196"/>
                <p:cNvSpPr>
                  <a:spLocks noChangeArrowheads="1"/>
                </p:cNvSpPr>
                <p:nvPr/>
              </p:nvSpPr>
              <p:spPr bwMode="auto">
                <a:xfrm rot="5400000">
                  <a:off x="395" y="2835"/>
                  <a:ext cx="69" cy="6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/>
                </a:p>
              </p:txBody>
            </p:sp>
            <p:sp>
              <p:nvSpPr>
                <p:cNvPr id="168" name="Text Box 197"/>
                <p:cNvSpPr txBox="1">
                  <a:spLocks noChangeArrowheads="1"/>
                </p:cNvSpPr>
                <p:nvPr/>
              </p:nvSpPr>
              <p:spPr bwMode="auto">
                <a:xfrm>
                  <a:off x="349" y="2800"/>
                  <a:ext cx="163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1pPr>
                  <a:lvl2pPr marL="37931725" indent="-37474525" eaLnBrk="0" hangingPunct="0"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2pPr>
                  <a:lvl3pPr eaLnBrk="0" hangingPunct="0"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3pPr>
                  <a:lvl4pPr eaLnBrk="0" hangingPunct="0"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4pPr>
                  <a:lvl5pPr eaLnBrk="0" hangingPunct="0"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9pPr>
                </a:lstStyle>
                <a:p>
                  <a:pPr algn="ctr"/>
                  <a:r>
                    <a:rPr lang="en-GB" sz="800" b="1">
                      <a:solidFill>
                        <a:schemeClr val="tx2"/>
                      </a:solidFill>
                    </a:rPr>
                    <a:t>A</a:t>
                  </a:r>
                </a:p>
              </p:txBody>
            </p:sp>
          </p:grpSp>
          <p:grpSp>
            <p:nvGrpSpPr>
              <p:cNvPr id="143" name="Group 198"/>
              <p:cNvGrpSpPr>
                <a:grpSpLocks/>
              </p:cNvGrpSpPr>
              <p:nvPr/>
            </p:nvGrpSpPr>
            <p:grpSpPr bwMode="auto">
              <a:xfrm>
                <a:off x="365" y="3028"/>
                <a:ext cx="167" cy="136"/>
                <a:chOff x="365" y="3028"/>
                <a:chExt cx="167" cy="136"/>
              </a:xfrm>
            </p:grpSpPr>
            <p:sp>
              <p:nvSpPr>
                <p:cNvPr id="165" name="Oval 199"/>
                <p:cNvSpPr>
                  <a:spLocks noChangeArrowheads="1"/>
                </p:cNvSpPr>
                <p:nvPr/>
              </p:nvSpPr>
              <p:spPr bwMode="auto">
                <a:xfrm rot="5400000">
                  <a:off x="405" y="3061"/>
                  <a:ext cx="69" cy="64"/>
                </a:xfrm>
                <a:prstGeom prst="ellipse">
                  <a:avLst/>
                </a:prstGeom>
                <a:solidFill>
                  <a:srgbClr val="99CC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/>
                </a:p>
              </p:txBody>
            </p:sp>
            <p:sp>
              <p:nvSpPr>
                <p:cNvPr id="166" name="Text Box 200"/>
                <p:cNvSpPr txBox="1">
                  <a:spLocks noChangeArrowheads="1"/>
                </p:cNvSpPr>
                <p:nvPr/>
              </p:nvSpPr>
              <p:spPr bwMode="auto">
                <a:xfrm>
                  <a:off x="365" y="3028"/>
                  <a:ext cx="167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1pPr>
                  <a:lvl2pPr marL="37931725" indent="-37474525" eaLnBrk="0" hangingPunct="0"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2pPr>
                  <a:lvl3pPr eaLnBrk="0" hangingPunct="0"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3pPr>
                  <a:lvl4pPr eaLnBrk="0" hangingPunct="0"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4pPr>
                  <a:lvl5pPr eaLnBrk="0" hangingPunct="0"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9pPr>
                </a:lstStyle>
                <a:p>
                  <a:pPr algn="ctr"/>
                  <a:r>
                    <a:rPr lang="en-GB" sz="800" b="1">
                      <a:solidFill>
                        <a:schemeClr val="tx2"/>
                      </a:solidFill>
                    </a:rPr>
                    <a:t>G</a:t>
                  </a:r>
                </a:p>
              </p:txBody>
            </p:sp>
          </p:grpSp>
          <p:grpSp>
            <p:nvGrpSpPr>
              <p:cNvPr id="144" name="Group 201"/>
              <p:cNvGrpSpPr>
                <a:grpSpLocks/>
              </p:cNvGrpSpPr>
              <p:nvPr/>
            </p:nvGrpSpPr>
            <p:grpSpPr bwMode="auto">
              <a:xfrm>
                <a:off x="230" y="2883"/>
                <a:ext cx="156" cy="136"/>
                <a:chOff x="230" y="2883"/>
                <a:chExt cx="156" cy="136"/>
              </a:xfrm>
            </p:grpSpPr>
            <p:sp>
              <p:nvSpPr>
                <p:cNvPr id="163" name="Oval 202"/>
                <p:cNvSpPr>
                  <a:spLocks noChangeArrowheads="1"/>
                </p:cNvSpPr>
                <p:nvPr/>
              </p:nvSpPr>
              <p:spPr bwMode="auto">
                <a:xfrm rot="5400000">
                  <a:off x="274" y="2912"/>
                  <a:ext cx="69" cy="64"/>
                </a:xfrm>
                <a:prstGeom prst="ellipse">
                  <a:avLst/>
                </a:prstGeom>
                <a:solidFill>
                  <a:srgbClr val="66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/>
                </a:p>
              </p:txBody>
            </p:sp>
            <p:sp>
              <p:nvSpPr>
                <p:cNvPr id="164" name="Text Box 203"/>
                <p:cNvSpPr txBox="1">
                  <a:spLocks noChangeArrowheads="1"/>
                </p:cNvSpPr>
                <p:nvPr/>
              </p:nvSpPr>
              <p:spPr bwMode="auto">
                <a:xfrm>
                  <a:off x="230" y="2883"/>
                  <a:ext cx="156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1pPr>
                  <a:lvl2pPr marL="37931725" indent="-37474525" eaLnBrk="0" hangingPunct="0"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2pPr>
                  <a:lvl3pPr eaLnBrk="0" hangingPunct="0"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3pPr>
                  <a:lvl4pPr eaLnBrk="0" hangingPunct="0"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4pPr>
                  <a:lvl5pPr eaLnBrk="0" hangingPunct="0"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9pPr>
                </a:lstStyle>
                <a:p>
                  <a:pPr algn="ctr"/>
                  <a:r>
                    <a:rPr lang="en-GB" sz="800" b="1">
                      <a:solidFill>
                        <a:schemeClr val="tx2"/>
                      </a:solidFill>
                    </a:rPr>
                    <a:t>T</a:t>
                  </a:r>
                </a:p>
              </p:txBody>
            </p:sp>
          </p:grpSp>
          <p:grpSp>
            <p:nvGrpSpPr>
              <p:cNvPr id="145" name="Group 204"/>
              <p:cNvGrpSpPr>
                <a:grpSpLocks/>
              </p:cNvGrpSpPr>
              <p:nvPr/>
            </p:nvGrpSpPr>
            <p:grpSpPr bwMode="auto">
              <a:xfrm>
                <a:off x="219" y="3037"/>
                <a:ext cx="163" cy="136"/>
                <a:chOff x="219" y="3037"/>
                <a:chExt cx="163" cy="136"/>
              </a:xfrm>
            </p:grpSpPr>
            <p:sp>
              <p:nvSpPr>
                <p:cNvPr id="161" name="Oval 205"/>
                <p:cNvSpPr>
                  <a:spLocks noChangeArrowheads="1"/>
                </p:cNvSpPr>
                <p:nvPr/>
              </p:nvSpPr>
              <p:spPr bwMode="auto">
                <a:xfrm rot="5400000">
                  <a:off x="263" y="3075"/>
                  <a:ext cx="69" cy="64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/>
                </a:p>
              </p:txBody>
            </p:sp>
            <p:sp>
              <p:nvSpPr>
                <p:cNvPr id="162" name="Text Box 206"/>
                <p:cNvSpPr txBox="1">
                  <a:spLocks noChangeArrowheads="1"/>
                </p:cNvSpPr>
                <p:nvPr/>
              </p:nvSpPr>
              <p:spPr bwMode="auto">
                <a:xfrm>
                  <a:off x="219" y="3037"/>
                  <a:ext cx="163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1pPr>
                  <a:lvl2pPr marL="37931725" indent="-37474525" eaLnBrk="0" hangingPunct="0"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2pPr>
                  <a:lvl3pPr eaLnBrk="0" hangingPunct="0"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3pPr>
                  <a:lvl4pPr eaLnBrk="0" hangingPunct="0"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4pPr>
                  <a:lvl5pPr eaLnBrk="0" hangingPunct="0"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9pPr>
                </a:lstStyle>
                <a:p>
                  <a:pPr algn="ctr"/>
                  <a:r>
                    <a:rPr lang="en-GB" sz="800" b="1">
                      <a:solidFill>
                        <a:schemeClr val="tx2"/>
                      </a:solidFill>
                    </a:rPr>
                    <a:t>C</a:t>
                  </a:r>
                </a:p>
              </p:txBody>
            </p:sp>
          </p:grpSp>
          <p:grpSp>
            <p:nvGrpSpPr>
              <p:cNvPr id="146" name="Group 207"/>
              <p:cNvGrpSpPr>
                <a:grpSpLocks/>
              </p:cNvGrpSpPr>
              <p:nvPr/>
            </p:nvGrpSpPr>
            <p:grpSpPr bwMode="auto">
              <a:xfrm>
                <a:off x="349" y="2800"/>
                <a:ext cx="163" cy="136"/>
                <a:chOff x="349" y="2800"/>
                <a:chExt cx="163" cy="136"/>
              </a:xfrm>
            </p:grpSpPr>
            <p:sp>
              <p:nvSpPr>
                <p:cNvPr id="159" name="Oval 208"/>
                <p:cNvSpPr>
                  <a:spLocks noChangeArrowheads="1"/>
                </p:cNvSpPr>
                <p:nvPr/>
              </p:nvSpPr>
              <p:spPr bwMode="auto">
                <a:xfrm rot="5400000">
                  <a:off x="395" y="2835"/>
                  <a:ext cx="69" cy="6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/>
                </a:p>
              </p:txBody>
            </p:sp>
            <p:sp>
              <p:nvSpPr>
                <p:cNvPr id="160" name="Text Box 209"/>
                <p:cNvSpPr txBox="1">
                  <a:spLocks noChangeArrowheads="1"/>
                </p:cNvSpPr>
                <p:nvPr/>
              </p:nvSpPr>
              <p:spPr bwMode="auto">
                <a:xfrm>
                  <a:off x="349" y="2800"/>
                  <a:ext cx="163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1pPr>
                  <a:lvl2pPr marL="37931725" indent="-37474525" eaLnBrk="0" hangingPunct="0"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2pPr>
                  <a:lvl3pPr eaLnBrk="0" hangingPunct="0"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3pPr>
                  <a:lvl4pPr eaLnBrk="0" hangingPunct="0"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4pPr>
                  <a:lvl5pPr eaLnBrk="0" hangingPunct="0"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9pPr>
                </a:lstStyle>
                <a:p>
                  <a:pPr algn="ctr"/>
                  <a:r>
                    <a:rPr lang="en-GB" sz="800" b="1">
                      <a:solidFill>
                        <a:schemeClr val="tx2"/>
                      </a:solidFill>
                    </a:rPr>
                    <a:t>A</a:t>
                  </a:r>
                </a:p>
              </p:txBody>
            </p:sp>
          </p:grpSp>
          <p:grpSp>
            <p:nvGrpSpPr>
              <p:cNvPr id="147" name="Group 210"/>
              <p:cNvGrpSpPr>
                <a:grpSpLocks/>
              </p:cNvGrpSpPr>
              <p:nvPr/>
            </p:nvGrpSpPr>
            <p:grpSpPr bwMode="auto">
              <a:xfrm>
                <a:off x="269" y="2632"/>
                <a:ext cx="167" cy="136"/>
                <a:chOff x="365" y="3028"/>
                <a:chExt cx="167" cy="136"/>
              </a:xfrm>
            </p:grpSpPr>
            <p:sp>
              <p:nvSpPr>
                <p:cNvPr id="157" name="Oval 211"/>
                <p:cNvSpPr>
                  <a:spLocks noChangeArrowheads="1"/>
                </p:cNvSpPr>
                <p:nvPr/>
              </p:nvSpPr>
              <p:spPr bwMode="auto">
                <a:xfrm rot="5400000">
                  <a:off x="405" y="3061"/>
                  <a:ext cx="69" cy="64"/>
                </a:xfrm>
                <a:prstGeom prst="ellipse">
                  <a:avLst/>
                </a:prstGeom>
                <a:solidFill>
                  <a:srgbClr val="99CC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/>
                </a:p>
              </p:txBody>
            </p:sp>
            <p:sp>
              <p:nvSpPr>
                <p:cNvPr id="158" name="Text Box 212"/>
                <p:cNvSpPr txBox="1">
                  <a:spLocks noChangeArrowheads="1"/>
                </p:cNvSpPr>
                <p:nvPr/>
              </p:nvSpPr>
              <p:spPr bwMode="auto">
                <a:xfrm>
                  <a:off x="365" y="3028"/>
                  <a:ext cx="167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1pPr>
                  <a:lvl2pPr marL="37931725" indent="-37474525" eaLnBrk="0" hangingPunct="0"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2pPr>
                  <a:lvl3pPr eaLnBrk="0" hangingPunct="0"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3pPr>
                  <a:lvl4pPr eaLnBrk="0" hangingPunct="0"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4pPr>
                  <a:lvl5pPr eaLnBrk="0" hangingPunct="0"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9pPr>
                </a:lstStyle>
                <a:p>
                  <a:pPr algn="ctr"/>
                  <a:r>
                    <a:rPr lang="en-GB" sz="800" b="1">
                      <a:solidFill>
                        <a:schemeClr val="tx2"/>
                      </a:solidFill>
                    </a:rPr>
                    <a:t>G</a:t>
                  </a:r>
                </a:p>
              </p:txBody>
            </p:sp>
          </p:grpSp>
          <p:grpSp>
            <p:nvGrpSpPr>
              <p:cNvPr id="148" name="Group 213"/>
              <p:cNvGrpSpPr>
                <a:grpSpLocks/>
              </p:cNvGrpSpPr>
              <p:nvPr/>
            </p:nvGrpSpPr>
            <p:grpSpPr bwMode="auto">
              <a:xfrm>
                <a:off x="310" y="3239"/>
                <a:ext cx="156" cy="136"/>
                <a:chOff x="230" y="2883"/>
                <a:chExt cx="156" cy="136"/>
              </a:xfrm>
            </p:grpSpPr>
            <p:sp>
              <p:nvSpPr>
                <p:cNvPr id="155" name="Oval 214"/>
                <p:cNvSpPr>
                  <a:spLocks noChangeArrowheads="1"/>
                </p:cNvSpPr>
                <p:nvPr/>
              </p:nvSpPr>
              <p:spPr bwMode="auto">
                <a:xfrm rot="5400000">
                  <a:off x="274" y="2912"/>
                  <a:ext cx="69" cy="64"/>
                </a:xfrm>
                <a:prstGeom prst="ellipse">
                  <a:avLst/>
                </a:prstGeom>
                <a:solidFill>
                  <a:srgbClr val="66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/>
                </a:p>
              </p:txBody>
            </p:sp>
            <p:sp>
              <p:nvSpPr>
                <p:cNvPr id="156" name="Text Box 215"/>
                <p:cNvSpPr txBox="1">
                  <a:spLocks noChangeArrowheads="1"/>
                </p:cNvSpPr>
                <p:nvPr/>
              </p:nvSpPr>
              <p:spPr bwMode="auto">
                <a:xfrm>
                  <a:off x="230" y="2883"/>
                  <a:ext cx="156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1pPr>
                  <a:lvl2pPr marL="37931725" indent="-37474525" eaLnBrk="0" hangingPunct="0"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2pPr>
                  <a:lvl3pPr eaLnBrk="0" hangingPunct="0"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3pPr>
                  <a:lvl4pPr eaLnBrk="0" hangingPunct="0"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4pPr>
                  <a:lvl5pPr eaLnBrk="0" hangingPunct="0"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9pPr>
                </a:lstStyle>
                <a:p>
                  <a:pPr algn="ctr"/>
                  <a:r>
                    <a:rPr lang="en-GB" sz="800" b="1">
                      <a:solidFill>
                        <a:schemeClr val="tx2"/>
                      </a:solidFill>
                    </a:rPr>
                    <a:t>T</a:t>
                  </a:r>
                </a:p>
              </p:txBody>
            </p:sp>
          </p:grpSp>
          <p:grpSp>
            <p:nvGrpSpPr>
              <p:cNvPr id="149" name="Group 216"/>
              <p:cNvGrpSpPr>
                <a:grpSpLocks/>
              </p:cNvGrpSpPr>
              <p:nvPr/>
            </p:nvGrpSpPr>
            <p:grpSpPr bwMode="auto">
              <a:xfrm>
                <a:off x="323" y="2497"/>
                <a:ext cx="163" cy="136"/>
                <a:chOff x="323" y="2497"/>
                <a:chExt cx="163" cy="136"/>
              </a:xfrm>
            </p:grpSpPr>
            <p:sp>
              <p:nvSpPr>
                <p:cNvPr id="153" name="Oval 217"/>
                <p:cNvSpPr>
                  <a:spLocks noChangeArrowheads="1"/>
                </p:cNvSpPr>
                <p:nvPr/>
              </p:nvSpPr>
              <p:spPr bwMode="auto">
                <a:xfrm rot="5400000">
                  <a:off x="367" y="2535"/>
                  <a:ext cx="69" cy="64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/>
                </a:p>
              </p:txBody>
            </p:sp>
            <p:sp>
              <p:nvSpPr>
                <p:cNvPr id="154" name="Text Box 218"/>
                <p:cNvSpPr txBox="1">
                  <a:spLocks noChangeArrowheads="1"/>
                </p:cNvSpPr>
                <p:nvPr/>
              </p:nvSpPr>
              <p:spPr bwMode="auto">
                <a:xfrm>
                  <a:off x="323" y="2497"/>
                  <a:ext cx="163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1pPr>
                  <a:lvl2pPr marL="37931725" indent="-37474525" eaLnBrk="0" hangingPunct="0"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2pPr>
                  <a:lvl3pPr eaLnBrk="0" hangingPunct="0"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3pPr>
                  <a:lvl4pPr eaLnBrk="0" hangingPunct="0"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4pPr>
                  <a:lvl5pPr eaLnBrk="0" hangingPunct="0"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9pPr>
                </a:lstStyle>
                <a:p>
                  <a:pPr algn="ctr"/>
                  <a:r>
                    <a:rPr lang="en-GB" sz="800" b="1">
                      <a:solidFill>
                        <a:schemeClr val="tx2"/>
                      </a:solidFill>
                    </a:rPr>
                    <a:t>C</a:t>
                  </a:r>
                </a:p>
              </p:txBody>
            </p:sp>
          </p:grpSp>
          <p:grpSp>
            <p:nvGrpSpPr>
              <p:cNvPr id="150" name="Group 219"/>
              <p:cNvGrpSpPr>
                <a:grpSpLocks/>
              </p:cNvGrpSpPr>
              <p:nvPr/>
            </p:nvGrpSpPr>
            <p:grpSpPr bwMode="auto">
              <a:xfrm>
                <a:off x="349" y="2244"/>
                <a:ext cx="163" cy="136"/>
                <a:chOff x="349" y="2800"/>
                <a:chExt cx="163" cy="136"/>
              </a:xfrm>
            </p:grpSpPr>
            <p:sp>
              <p:nvSpPr>
                <p:cNvPr id="151" name="Oval 220"/>
                <p:cNvSpPr>
                  <a:spLocks noChangeArrowheads="1"/>
                </p:cNvSpPr>
                <p:nvPr/>
              </p:nvSpPr>
              <p:spPr bwMode="auto">
                <a:xfrm rot="5400000">
                  <a:off x="395" y="2835"/>
                  <a:ext cx="69" cy="6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/>
                </a:p>
              </p:txBody>
            </p:sp>
            <p:sp>
              <p:nvSpPr>
                <p:cNvPr id="152" name="Text Box 221"/>
                <p:cNvSpPr txBox="1">
                  <a:spLocks noChangeArrowheads="1"/>
                </p:cNvSpPr>
                <p:nvPr/>
              </p:nvSpPr>
              <p:spPr bwMode="auto">
                <a:xfrm>
                  <a:off x="349" y="2800"/>
                  <a:ext cx="163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1pPr>
                  <a:lvl2pPr marL="37931725" indent="-37474525" eaLnBrk="0" hangingPunct="0"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2pPr>
                  <a:lvl3pPr eaLnBrk="0" hangingPunct="0"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3pPr>
                  <a:lvl4pPr eaLnBrk="0" hangingPunct="0"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4pPr>
                  <a:lvl5pPr eaLnBrk="0" hangingPunct="0"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Helvetica" charset="0"/>
                      <a:ea typeface="ＭＳ Ｐゴシック" pitchFamily="34" charset="-128"/>
                    </a:defRPr>
                  </a:lvl9pPr>
                </a:lstStyle>
                <a:p>
                  <a:pPr algn="ctr"/>
                  <a:r>
                    <a:rPr lang="en-GB" sz="800" b="1">
                      <a:solidFill>
                        <a:schemeClr val="tx2"/>
                      </a:solidFill>
                    </a:rPr>
                    <a:t>A</a:t>
                  </a:r>
                </a:p>
              </p:txBody>
            </p:sp>
          </p:grpSp>
        </p:grpSp>
      </p:grpSp>
      <p:grpSp>
        <p:nvGrpSpPr>
          <p:cNvPr id="226" name="Group 222"/>
          <p:cNvGrpSpPr>
            <a:grpSpLocks/>
          </p:cNvGrpSpPr>
          <p:nvPr/>
        </p:nvGrpSpPr>
        <p:grpSpPr bwMode="auto">
          <a:xfrm>
            <a:off x="9814292" y="2201452"/>
            <a:ext cx="341279" cy="2398153"/>
            <a:chOff x="-402" y="1835"/>
            <a:chExt cx="187" cy="1314"/>
          </a:xfrm>
        </p:grpSpPr>
        <p:sp>
          <p:nvSpPr>
            <p:cNvPr id="227" name="Oval 223"/>
            <p:cNvSpPr>
              <a:spLocks noChangeArrowheads="1"/>
            </p:cNvSpPr>
            <p:nvPr/>
          </p:nvSpPr>
          <p:spPr bwMode="auto">
            <a:xfrm rot="5400000">
              <a:off x="-355" y="2080"/>
              <a:ext cx="69" cy="64"/>
            </a:xfrm>
            <a:prstGeom prst="ellipse">
              <a:avLst/>
            </a:prstGeom>
            <a:solidFill>
              <a:srgbClr val="FF7C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228" name="Text Box 224"/>
            <p:cNvSpPr txBox="1">
              <a:spLocks noChangeArrowheads="1"/>
            </p:cNvSpPr>
            <p:nvPr/>
          </p:nvSpPr>
          <p:spPr bwMode="auto">
            <a:xfrm>
              <a:off x="-400" y="2044"/>
              <a:ext cx="16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GB" sz="800" b="1">
                  <a:solidFill>
                    <a:schemeClr val="tx2"/>
                  </a:solidFill>
                </a:rPr>
                <a:t>C</a:t>
              </a:r>
            </a:p>
          </p:txBody>
        </p:sp>
        <p:sp>
          <p:nvSpPr>
            <p:cNvPr id="229" name="Oval 225"/>
            <p:cNvSpPr>
              <a:spLocks noChangeArrowheads="1"/>
            </p:cNvSpPr>
            <p:nvPr/>
          </p:nvSpPr>
          <p:spPr bwMode="auto">
            <a:xfrm rot="5400000">
              <a:off x="-356" y="2356"/>
              <a:ext cx="69" cy="6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230" name="Text Box 226"/>
            <p:cNvSpPr txBox="1">
              <a:spLocks noChangeArrowheads="1"/>
            </p:cNvSpPr>
            <p:nvPr/>
          </p:nvSpPr>
          <p:spPr bwMode="auto">
            <a:xfrm>
              <a:off x="-400" y="2317"/>
              <a:ext cx="16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GB" sz="800" b="1">
                  <a:solidFill>
                    <a:schemeClr val="tx2"/>
                  </a:solidFill>
                </a:rPr>
                <a:t>A</a:t>
              </a:r>
            </a:p>
          </p:txBody>
        </p:sp>
        <p:sp>
          <p:nvSpPr>
            <p:cNvPr id="231" name="Oval 227"/>
            <p:cNvSpPr>
              <a:spLocks noChangeArrowheads="1"/>
            </p:cNvSpPr>
            <p:nvPr/>
          </p:nvSpPr>
          <p:spPr bwMode="auto">
            <a:xfrm rot="5400000">
              <a:off x="-355" y="2150"/>
              <a:ext cx="69" cy="64"/>
            </a:xfrm>
            <a:prstGeom prst="ellipse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232" name="Text Box 228"/>
            <p:cNvSpPr txBox="1">
              <a:spLocks noChangeArrowheads="1"/>
            </p:cNvSpPr>
            <p:nvPr/>
          </p:nvSpPr>
          <p:spPr bwMode="auto">
            <a:xfrm>
              <a:off x="-393" y="2113"/>
              <a:ext cx="16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GB" sz="800" b="1">
                  <a:solidFill>
                    <a:schemeClr val="tx2"/>
                  </a:solidFill>
                </a:rPr>
                <a:t>G</a:t>
              </a:r>
            </a:p>
          </p:txBody>
        </p:sp>
        <p:sp>
          <p:nvSpPr>
            <p:cNvPr id="233" name="Oval 229"/>
            <p:cNvSpPr>
              <a:spLocks noChangeArrowheads="1"/>
            </p:cNvSpPr>
            <p:nvPr/>
          </p:nvSpPr>
          <p:spPr bwMode="auto">
            <a:xfrm rot="5400000">
              <a:off x="-356" y="1943"/>
              <a:ext cx="69" cy="64"/>
            </a:xfrm>
            <a:prstGeom prst="ellipse">
              <a:avLst/>
            </a:prstGeom>
            <a:solidFill>
              <a:srgbClr val="66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234" name="Text Box 230"/>
            <p:cNvSpPr txBox="1">
              <a:spLocks noChangeArrowheads="1"/>
            </p:cNvSpPr>
            <p:nvPr/>
          </p:nvSpPr>
          <p:spPr bwMode="auto">
            <a:xfrm>
              <a:off x="-400" y="1910"/>
              <a:ext cx="15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GB" sz="800" b="1">
                  <a:solidFill>
                    <a:schemeClr val="tx2"/>
                  </a:solidFill>
                </a:rPr>
                <a:t>T</a:t>
              </a:r>
            </a:p>
          </p:txBody>
        </p:sp>
        <p:sp>
          <p:nvSpPr>
            <p:cNvPr id="235" name="Oval 231"/>
            <p:cNvSpPr>
              <a:spLocks noChangeArrowheads="1"/>
            </p:cNvSpPr>
            <p:nvPr/>
          </p:nvSpPr>
          <p:spPr bwMode="auto">
            <a:xfrm rot="5400000">
              <a:off x="-355" y="1871"/>
              <a:ext cx="69" cy="64"/>
            </a:xfrm>
            <a:prstGeom prst="ellipse">
              <a:avLst/>
            </a:prstGeom>
            <a:solidFill>
              <a:srgbClr val="FF7C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236" name="Text Box 232"/>
            <p:cNvSpPr txBox="1">
              <a:spLocks noChangeArrowheads="1"/>
            </p:cNvSpPr>
            <p:nvPr/>
          </p:nvSpPr>
          <p:spPr bwMode="auto">
            <a:xfrm>
              <a:off x="-400" y="1835"/>
              <a:ext cx="16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GB" sz="800" b="1">
                  <a:solidFill>
                    <a:schemeClr val="tx2"/>
                  </a:solidFill>
                </a:rPr>
                <a:t>C</a:t>
              </a:r>
            </a:p>
          </p:txBody>
        </p:sp>
        <p:sp>
          <p:nvSpPr>
            <p:cNvPr id="237" name="Oval 233"/>
            <p:cNvSpPr>
              <a:spLocks noChangeArrowheads="1"/>
            </p:cNvSpPr>
            <p:nvPr/>
          </p:nvSpPr>
          <p:spPr bwMode="auto">
            <a:xfrm rot="5400000">
              <a:off x="-356" y="2012"/>
              <a:ext cx="69" cy="6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238" name="Text Box 234"/>
            <p:cNvSpPr txBox="1">
              <a:spLocks noChangeArrowheads="1"/>
            </p:cNvSpPr>
            <p:nvPr/>
          </p:nvSpPr>
          <p:spPr bwMode="auto">
            <a:xfrm>
              <a:off x="-400" y="1973"/>
              <a:ext cx="16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GB" sz="800" b="1">
                  <a:solidFill>
                    <a:schemeClr val="tx2"/>
                  </a:solidFill>
                </a:rPr>
                <a:t>A</a:t>
              </a:r>
            </a:p>
          </p:txBody>
        </p:sp>
        <p:sp>
          <p:nvSpPr>
            <p:cNvPr id="239" name="Oval 235"/>
            <p:cNvSpPr>
              <a:spLocks noChangeArrowheads="1"/>
            </p:cNvSpPr>
            <p:nvPr/>
          </p:nvSpPr>
          <p:spPr bwMode="auto">
            <a:xfrm rot="5400000">
              <a:off x="-356" y="2289"/>
              <a:ext cx="69" cy="64"/>
            </a:xfrm>
            <a:prstGeom prst="ellipse">
              <a:avLst/>
            </a:prstGeom>
            <a:solidFill>
              <a:srgbClr val="66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240" name="Text Box 236"/>
            <p:cNvSpPr txBox="1">
              <a:spLocks noChangeArrowheads="1"/>
            </p:cNvSpPr>
            <p:nvPr/>
          </p:nvSpPr>
          <p:spPr bwMode="auto">
            <a:xfrm>
              <a:off x="-400" y="2256"/>
              <a:ext cx="15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GB" sz="800" b="1">
                  <a:solidFill>
                    <a:schemeClr val="tx2"/>
                  </a:solidFill>
                </a:rPr>
                <a:t>T</a:t>
              </a:r>
            </a:p>
          </p:txBody>
        </p:sp>
        <p:sp>
          <p:nvSpPr>
            <p:cNvPr id="241" name="Oval 237"/>
            <p:cNvSpPr>
              <a:spLocks noChangeArrowheads="1"/>
            </p:cNvSpPr>
            <p:nvPr/>
          </p:nvSpPr>
          <p:spPr bwMode="auto">
            <a:xfrm rot="5400000">
              <a:off x="-355" y="2495"/>
              <a:ext cx="69" cy="64"/>
            </a:xfrm>
            <a:prstGeom prst="ellipse">
              <a:avLst/>
            </a:prstGeom>
            <a:solidFill>
              <a:srgbClr val="FF7C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242" name="Text Box 238"/>
            <p:cNvSpPr txBox="1">
              <a:spLocks noChangeArrowheads="1"/>
            </p:cNvSpPr>
            <p:nvPr/>
          </p:nvSpPr>
          <p:spPr bwMode="auto">
            <a:xfrm>
              <a:off x="-400" y="2459"/>
              <a:ext cx="16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GB" sz="800" b="1">
                  <a:solidFill>
                    <a:schemeClr val="tx2"/>
                  </a:solidFill>
                </a:rPr>
                <a:t>C</a:t>
              </a:r>
            </a:p>
          </p:txBody>
        </p:sp>
        <p:sp>
          <p:nvSpPr>
            <p:cNvPr id="243" name="Oval 239"/>
            <p:cNvSpPr>
              <a:spLocks noChangeArrowheads="1"/>
            </p:cNvSpPr>
            <p:nvPr/>
          </p:nvSpPr>
          <p:spPr bwMode="auto">
            <a:xfrm rot="5400000">
              <a:off x="-354" y="2218"/>
              <a:ext cx="69" cy="6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244" name="Text Box 240"/>
            <p:cNvSpPr txBox="1">
              <a:spLocks noChangeArrowheads="1"/>
            </p:cNvSpPr>
            <p:nvPr/>
          </p:nvSpPr>
          <p:spPr bwMode="auto">
            <a:xfrm>
              <a:off x="-401" y="2179"/>
              <a:ext cx="16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GB" sz="800" b="1">
                  <a:solidFill>
                    <a:schemeClr val="tx2"/>
                  </a:solidFill>
                </a:rPr>
                <a:t>A</a:t>
              </a:r>
            </a:p>
          </p:txBody>
        </p:sp>
        <p:sp>
          <p:nvSpPr>
            <p:cNvPr id="245" name="Oval 241"/>
            <p:cNvSpPr>
              <a:spLocks noChangeArrowheads="1"/>
            </p:cNvSpPr>
            <p:nvPr/>
          </p:nvSpPr>
          <p:spPr bwMode="auto">
            <a:xfrm rot="5400000">
              <a:off x="-355" y="2565"/>
              <a:ext cx="69" cy="64"/>
            </a:xfrm>
            <a:prstGeom prst="ellipse">
              <a:avLst/>
            </a:prstGeom>
            <a:solidFill>
              <a:srgbClr val="FF7C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246" name="Text Box 242"/>
            <p:cNvSpPr txBox="1">
              <a:spLocks noChangeArrowheads="1"/>
            </p:cNvSpPr>
            <p:nvPr/>
          </p:nvSpPr>
          <p:spPr bwMode="auto">
            <a:xfrm>
              <a:off x="-400" y="2529"/>
              <a:ext cx="16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GB" sz="800" b="1">
                  <a:solidFill>
                    <a:schemeClr val="tx2"/>
                  </a:solidFill>
                </a:rPr>
                <a:t>C</a:t>
              </a:r>
            </a:p>
          </p:txBody>
        </p:sp>
        <p:sp>
          <p:nvSpPr>
            <p:cNvPr id="247" name="Oval 243"/>
            <p:cNvSpPr>
              <a:spLocks noChangeArrowheads="1"/>
            </p:cNvSpPr>
            <p:nvPr/>
          </p:nvSpPr>
          <p:spPr bwMode="auto">
            <a:xfrm rot="5400000">
              <a:off x="-355" y="2426"/>
              <a:ext cx="69" cy="64"/>
            </a:xfrm>
            <a:prstGeom prst="ellipse">
              <a:avLst/>
            </a:prstGeom>
            <a:solidFill>
              <a:srgbClr val="FF7C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248" name="Text Box 244"/>
            <p:cNvSpPr txBox="1">
              <a:spLocks noChangeArrowheads="1"/>
            </p:cNvSpPr>
            <p:nvPr/>
          </p:nvSpPr>
          <p:spPr bwMode="auto">
            <a:xfrm>
              <a:off x="-400" y="2389"/>
              <a:ext cx="185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GB" sz="800" b="1">
                  <a:solidFill>
                    <a:schemeClr val="tx2"/>
                  </a:solidFill>
                </a:rPr>
                <a:t>C</a:t>
              </a:r>
            </a:p>
          </p:txBody>
        </p:sp>
        <p:sp>
          <p:nvSpPr>
            <p:cNvPr id="249" name="Oval 245"/>
            <p:cNvSpPr>
              <a:spLocks noChangeArrowheads="1"/>
            </p:cNvSpPr>
            <p:nvPr/>
          </p:nvSpPr>
          <p:spPr bwMode="auto">
            <a:xfrm rot="5400000">
              <a:off x="-354" y="2768"/>
              <a:ext cx="69" cy="64"/>
            </a:xfrm>
            <a:prstGeom prst="ellipse">
              <a:avLst/>
            </a:prstGeom>
            <a:solidFill>
              <a:srgbClr val="66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250" name="Text Box 246"/>
            <p:cNvSpPr txBox="1">
              <a:spLocks noChangeArrowheads="1"/>
            </p:cNvSpPr>
            <p:nvPr/>
          </p:nvSpPr>
          <p:spPr bwMode="auto">
            <a:xfrm>
              <a:off x="-397" y="2735"/>
              <a:ext cx="15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GB" sz="800" b="1">
                  <a:solidFill>
                    <a:schemeClr val="tx2"/>
                  </a:solidFill>
                </a:rPr>
                <a:t>T</a:t>
              </a:r>
            </a:p>
          </p:txBody>
        </p:sp>
        <p:sp>
          <p:nvSpPr>
            <p:cNvPr id="251" name="Oval 247"/>
            <p:cNvSpPr>
              <a:spLocks noChangeArrowheads="1"/>
            </p:cNvSpPr>
            <p:nvPr/>
          </p:nvSpPr>
          <p:spPr bwMode="auto">
            <a:xfrm rot="5400000">
              <a:off x="-351" y="2698"/>
              <a:ext cx="69" cy="6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252" name="Text Box 248"/>
            <p:cNvSpPr txBox="1">
              <a:spLocks noChangeArrowheads="1"/>
            </p:cNvSpPr>
            <p:nvPr/>
          </p:nvSpPr>
          <p:spPr bwMode="auto">
            <a:xfrm>
              <a:off x="-398" y="2659"/>
              <a:ext cx="16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GB" sz="800" b="1">
                  <a:solidFill>
                    <a:schemeClr val="tx2"/>
                  </a:solidFill>
                </a:rPr>
                <a:t>A</a:t>
              </a:r>
            </a:p>
          </p:txBody>
        </p:sp>
        <p:sp>
          <p:nvSpPr>
            <p:cNvPr id="253" name="Oval 249"/>
            <p:cNvSpPr>
              <a:spLocks noChangeArrowheads="1"/>
            </p:cNvSpPr>
            <p:nvPr/>
          </p:nvSpPr>
          <p:spPr bwMode="auto">
            <a:xfrm rot="5400000">
              <a:off x="-352" y="2630"/>
              <a:ext cx="69" cy="64"/>
            </a:xfrm>
            <a:prstGeom prst="ellipse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254" name="Text Box 250"/>
            <p:cNvSpPr txBox="1">
              <a:spLocks noChangeArrowheads="1"/>
            </p:cNvSpPr>
            <p:nvPr/>
          </p:nvSpPr>
          <p:spPr bwMode="auto">
            <a:xfrm>
              <a:off x="-391" y="2593"/>
              <a:ext cx="16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GB" sz="800" b="1">
                  <a:solidFill>
                    <a:schemeClr val="tx2"/>
                  </a:solidFill>
                </a:rPr>
                <a:t>G</a:t>
              </a:r>
            </a:p>
          </p:txBody>
        </p:sp>
        <p:sp>
          <p:nvSpPr>
            <p:cNvPr id="255" name="Oval 251"/>
            <p:cNvSpPr>
              <a:spLocks noChangeArrowheads="1"/>
            </p:cNvSpPr>
            <p:nvPr/>
          </p:nvSpPr>
          <p:spPr bwMode="auto">
            <a:xfrm rot="5400000">
              <a:off x="-355" y="2837"/>
              <a:ext cx="69" cy="6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256" name="Text Box 252"/>
            <p:cNvSpPr txBox="1">
              <a:spLocks noChangeArrowheads="1"/>
            </p:cNvSpPr>
            <p:nvPr/>
          </p:nvSpPr>
          <p:spPr bwMode="auto">
            <a:xfrm>
              <a:off x="-400" y="2801"/>
              <a:ext cx="16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GB" sz="800" b="1">
                  <a:solidFill>
                    <a:schemeClr val="tx2"/>
                  </a:solidFill>
                </a:rPr>
                <a:t>C</a:t>
              </a:r>
            </a:p>
          </p:txBody>
        </p:sp>
        <p:sp>
          <p:nvSpPr>
            <p:cNvPr id="257" name="Oval 253"/>
            <p:cNvSpPr>
              <a:spLocks noChangeArrowheads="1"/>
            </p:cNvSpPr>
            <p:nvPr/>
          </p:nvSpPr>
          <p:spPr bwMode="auto">
            <a:xfrm rot="5400000">
              <a:off x="-355" y="2907"/>
              <a:ext cx="69" cy="64"/>
            </a:xfrm>
            <a:prstGeom prst="ellipse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258" name="Text Box 254"/>
            <p:cNvSpPr txBox="1">
              <a:spLocks noChangeArrowheads="1"/>
            </p:cNvSpPr>
            <p:nvPr/>
          </p:nvSpPr>
          <p:spPr bwMode="auto">
            <a:xfrm>
              <a:off x="-393" y="2870"/>
              <a:ext cx="16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GB" sz="800" b="1">
                  <a:solidFill>
                    <a:schemeClr val="tx2"/>
                  </a:solidFill>
                </a:rPr>
                <a:t>G</a:t>
              </a:r>
            </a:p>
          </p:txBody>
        </p:sp>
        <p:sp>
          <p:nvSpPr>
            <p:cNvPr id="259" name="Oval 255"/>
            <p:cNvSpPr>
              <a:spLocks noChangeArrowheads="1"/>
            </p:cNvSpPr>
            <p:nvPr/>
          </p:nvSpPr>
          <p:spPr bwMode="auto">
            <a:xfrm rot="5400000">
              <a:off x="-356" y="3046"/>
              <a:ext cx="69" cy="64"/>
            </a:xfrm>
            <a:prstGeom prst="ellipse">
              <a:avLst/>
            </a:prstGeom>
            <a:solidFill>
              <a:srgbClr val="66FF99"/>
            </a:solidFill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260" name="Text Box 256"/>
            <p:cNvSpPr txBox="1">
              <a:spLocks noChangeArrowheads="1"/>
            </p:cNvSpPr>
            <p:nvPr/>
          </p:nvSpPr>
          <p:spPr bwMode="auto">
            <a:xfrm>
              <a:off x="-402" y="3013"/>
              <a:ext cx="15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GB" sz="800" b="1">
                  <a:solidFill>
                    <a:schemeClr val="tx2"/>
                  </a:solidFill>
                </a:rPr>
                <a:t>T</a:t>
              </a:r>
            </a:p>
          </p:txBody>
        </p:sp>
        <p:sp>
          <p:nvSpPr>
            <p:cNvPr id="261" name="Oval 257"/>
            <p:cNvSpPr>
              <a:spLocks noChangeArrowheads="1"/>
            </p:cNvSpPr>
            <p:nvPr/>
          </p:nvSpPr>
          <p:spPr bwMode="auto">
            <a:xfrm rot="5400000">
              <a:off x="-354" y="2975"/>
              <a:ext cx="69" cy="6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262" name="Text Box 258"/>
            <p:cNvSpPr txBox="1">
              <a:spLocks noChangeArrowheads="1"/>
            </p:cNvSpPr>
            <p:nvPr/>
          </p:nvSpPr>
          <p:spPr bwMode="auto">
            <a:xfrm>
              <a:off x="-398" y="2936"/>
              <a:ext cx="16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GB" sz="800" b="1">
                  <a:solidFill>
                    <a:schemeClr val="tx2"/>
                  </a:solidFill>
                </a:rPr>
                <a:t>A</a:t>
              </a:r>
            </a:p>
          </p:txBody>
        </p:sp>
        <p:sp>
          <p:nvSpPr>
            <p:cNvPr id="263" name="Oval 259"/>
            <p:cNvSpPr>
              <a:spLocks noChangeArrowheads="1"/>
            </p:cNvSpPr>
            <p:nvPr/>
          </p:nvSpPr>
          <p:spPr bwMode="auto">
            <a:xfrm rot="5400000">
              <a:off x="-354" y="2838"/>
              <a:ext cx="69" cy="63"/>
            </a:xfrm>
            <a:prstGeom prst="ellipse">
              <a:avLst/>
            </a:prstGeom>
            <a:solidFill>
              <a:srgbClr val="FF7C8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264" name="Oval 260"/>
            <p:cNvSpPr>
              <a:spLocks noChangeArrowheads="1"/>
            </p:cNvSpPr>
            <p:nvPr/>
          </p:nvSpPr>
          <p:spPr bwMode="auto">
            <a:xfrm rot="5400000">
              <a:off x="-353" y="2909"/>
              <a:ext cx="68" cy="62"/>
            </a:xfrm>
            <a:prstGeom prst="ellipse">
              <a:avLst/>
            </a:prstGeom>
            <a:solidFill>
              <a:srgbClr val="DDDDDD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ysDot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265" name="Oval 261"/>
            <p:cNvSpPr>
              <a:spLocks noChangeArrowheads="1"/>
            </p:cNvSpPr>
            <p:nvPr/>
          </p:nvSpPr>
          <p:spPr bwMode="auto">
            <a:xfrm rot="5400000">
              <a:off x="-355" y="3047"/>
              <a:ext cx="69" cy="63"/>
            </a:xfrm>
            <a:prstGeom prst="ellipse">
              <a:avLst/>
            </a:prstGeom>
            <a:solidFill>
              <a:srgbClr val="F8F8F8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ysDot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266" name="Oval 262"/>
            <p:cNvSpPr>
              <a:spLocks noChangeArrowheads="1"/>
            </p:cNvSpPr>
            <p:nvPr/>
          </p:nvSpPr>
          <p:spPr bwMode="auto">
            <a:xfrm rot="5400000">
              <a:off x="-352" y="2976"/>
              <a:ext cx="68" cy="63"/>
            </a:xfrm>
            <a:prstGeom prst="ellipse">
              <a:avLst/>
            </a:prstGeom>
            <a:solidFill>
              <a:srgbClr val="EAEAEA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ysDot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</p:grpSp>
      <p:grpSp>
        <p:nvGrpSpPr>
          <p:cNvPr id="267" name="Group 263"/>
          <p:cNvGrpSpPr>
            <a:grpSpLocks/>
          </p:cNvGrpSpPr>
          <p:nvPr/>
        </p:nvGrpSpPr>
        <p:grpSpPr bwMode="auto">
          <a:xfrm>
            <a:off x="9825429" y="2071821"/>
            <a:ext cx="304789" cy="248209"/>
            <a:chOff x="4699" y="1137"/>
            <a:chExt cx="167" cy="136"/>
          </a:xfrm>
        </p:grpSpPr>
        <p:sp>
          <p:nvSpPr>
            <p:cNvPr id="268" name="Oval 264"/>
            <p:cNvSpPr>
              <a:spLocks noChangeArrowheads="1"/>
            </p:cNvSpPr>
            <p:nvPr/>
          </p:nvSpPr>
          <p:spPr bwMode="auto">
            <a:xfrm rot="5400000">
              <a:off x="4741" y="1170"/>
              <a:ext cx="68" cy="64"/>
            </a:xfrm>
            <a:prstGeom prst="ellipse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269" name="Text Box 265"/>
            <p:cNvSpPr txBox="1">
              <a:spLocks noChangeArrowheads="1"/>
            </p:cNvSpPr>
            <p:nvPr/>
          </p:nvSpPr>
          <p:spPr bwMode="auto">
            <a:xfrm>
              <a:off x="4699" y="1137"/>
              <a:ext cx="16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GB" sz="800" b="1">
                  <a:solidFill>
                    <a:schemeClr val="tx2"/>
                  </a:solidFill>
                </a:rPr>
                <a:t>G</a:t>
              </a:r>
            </a:p>
          </p:txBody>
        </p:sp>
      </p:grpSp>
      <p:grpSp>
        <p:nvGrpSpPr>
          <p:cNvPr id="270" name="Group 266"/>
          <p:cNvGrpSpPr>
            <a:grpSpLocks/>
          </p:cNvGrpSpPr>
          <p:nvPr/>
        </p:nvGrpSpPr>
        <p:grpSpPr bwMode="auto">
          <a:xfrm>
            <a:off x="9816077" y="1946015"/>
            <a:ext cx="284712" cy="248213"/>
            <a:chOff x="729" y="2150"/>
            <a:chExt cx="156" cy="136"/>
          </a:xfrm>
        </p:grpSpPr>
        <p:sp>
          <p:nvSpPr>
            <p:cNvPr id="271" name="Oval 267"/>
            <p:cNvSpPr>
              <a:spLocks noChangeArrowheads="1"/>
            </p:cNvSpPr>
            <p:nvPr/>
          </p:nvSpPr>
          <p:spPr bwMode="auto">
            <a:xfrm rot="5400000">
              <a:off x="772" y="2183"/>
              <a:ext cx="69" cy="63"/>
            </a:xfrm>
            <a:prstGeom prst="ellipse">
              <a:avLst/>
            </a:prstGeom>
            <a:solidFill>
              <a:srgbClr val="66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272" name="Text Box 268"/>
            <p:cNvSpPr txBox="1">
              <a:spLocks noChangeArrowheads="1"/>
            </p:cNvSpPr>
            <p:nvPr/>
          </p:nvSpPr>
          <p:spPr bwMode="auto">
            <a:xfrm>
              <a:off x="729" y="2150"/>
              <a:ext cx="15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GB" sz="800" b="1">
                  <a:solidFill>
                    <a:schemeClr val="tx2"/>
                  </a:solidFill>
                </a:rPr>
                <a:t>T</a:t>
              </a:r>
            </a:p>
          </p:txBody>
        </p:sp>
      </p:grpSp>
      <p:grpSp>
        <p:nvGrpSpPr>
          <p:cNvPr id="281" name="Group 277"/>
          <p:cNvGrpSpPr>
            <a:grpSpLocks/>
          </p:cNvGrpSpPr>
          <p:nvPr/>
        </p:nvGrpSpPr>
        <p:grpSpPr bwMode="auto">
          <a:xfrm>
            <a:off x="1717124" y="5324521"/>
            <a:ext cx="691704" cy="941740"/>
            <a:chOff x="223" y="3075"/>
            <a:chExt cx="379" cy="516"/>
          </a:xfrm>
        </p:grpSpPr>
        <p:graphicFrame>
          <p:nvGraphicFramePr>
            <p:cNvPr id="282" name="Object 278"/>
            <p:cNvGraphicFramePr>
              <a:graphicFrameLocks noChangeAspect="1"/>
            </p:cNvGraphicFramePr>
            <p:nvPr/>
          </p:nvGraphicFramePr>
          <p:xfrm>
            <a:off x="241" y="3267"/>
            <a:ext cx="361" cy="3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30" name="Photo Editor Photo" r:id="rId3" imgW="1325995" imgH="1135478" progId="">
                    <p:embed/>
                  </p:oleObj>
                </mc:Choice>
                <mc:Fallback>
                  <p:oleObj name="Photo Editor Photo" r:id="rId3" imgW="1325995" imgH="113547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1" y="3267"/>
                          <a:ext cx="361" cy="3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3" name="Text Box 279"/>
            <p:cNvSpPr txBox="1">
              <a:spLocks noChangeArrowheads="1"/>
            </p:cNvSpPr>
            <p:nvPr/>
          </p:nvSpPr>
          <p:spPr bwMode="auto">
            <a:xfrm>
              <a:off x="223" y="3075"/>
              <a:ext cx="19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GB" sz="1600">
                  <a:latin typeface="Verdana" pitchFamily="34" charset="0"/>
                </a:rPr>
                <a:t>1</a:t>
              </a:r>
            </a:p>
          </p:txBody>
        </p:sp>
      </p:grpSp>
      <p:grpSp>
        <p:nvGrpSpPr>
          <p:cNvPr id="284" name="Group 280"/>
          <p:cNvGrpSpPr>
            <a:grpSpLocks/>
          </p:cNvGrpSpPr>
          <p:nvPr/>
        </p:nvGrpSpPr>
        <p:grpSpPr bwMode="auto">
          <a:xfrm>
            <a:off x="2397886" y="5324528"/>
            <a:ext cx="695354" cy="943564"/>
            <a:chOff x="596" y="3075"/>
            <a:chExt cx="381" cy="517"/>
          </a:xfrm>
        </p:grpSpPr>
        <p:graphicFrame>
          <p:nvGraphicFramePr>
            <p:cNvPr id="285" name="Object 281"/>
            <p:cNvGraphicFramePr>
              <a:graphicFrameLocks noChangeAspect="1"/>
            </p:cNvGraphicFramePr>
            <p:nvPr/>
          </p:nvGraphicFramePr>
          <p:xfrm>
            <a:off x="616" y="3268"/>
            <a:ext cx="361" cy="3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31" name="Photo Editor Photo" r:id="rId5" imgW="1325995" imgH="1135478" progId="">
                    <p:embed/>
                  </p:oleObj>
                </mc:Choice>
                <mc:Fallback>
                  <p:oleObj name="Photo Editor Photo" r:id="rId5" imgW="1325995" imgH="113547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6" y="3268"/>
                          <a:ext cx="361" cy="3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6" name="Text Box 282"/>
            <p:cNvSpPr txBox="1">
              <a:spLocks noChangeArrowheads="1"/>
            </p:cNvSpPr>
            <p:nvPr/>
          </p:nvSpPr>
          <p:spPr bwMode="auto">
            <a:xfrm>
              <a:off x="596" y="3075"/>
              <a:ext cx="19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GB" sz="1600">
                  <a:latin typeface="Verdana" pitchFamily="34" charset="0"/>
                </a:rPr>
                <a:t>2</a:t>
              </a:r>
            </a:p>
          </p:txBody>
        </p:sp>
      </p:grpSp>
      <p:grpSp>
        <p:nvGrpSpPr>
          <p:cNvPr id="287" name="Group 283"/>
          <p:cNvGrpSpPr>
            <a:grpSpLocks/>
          </p:cNvGrpSpPr>
          <p:nvPr/>
        </p:nvGrpSpPr>
        <p:grpSpPr bwMode="auto">
          <a:xfrm>
            <a:off x="3087756" y="5324521"/>
            <a:ext cx="4832803" cy="949040"/>
            <a:chOff x="974" y="3075"/>
            <a:chExt cx="2648" cy="520"/>
          </a:xfrm>
        </p:grpSpPr>
        <p:grpSp>
          <p:nvGrpSpPr>
            <p:cNvPr id="288" name="Group 284"/>
            <p:cNvGrpSpPr>
              <a:grpSpLocks/>
            </p:cNvGrpSpPr>
            <p:nvPr/>
          </p:nvGrpSpPr>
          <p:grpSpPr bwMode="auto">
            <a:xfrm>
              <a:off x="974" y="3075"/>
              <a:ext cx="377" cy="516"/>
              <a:chOff x="974" y="3075"/>
              <a:chExt cx="377" cy="516"/>
            </a:xfrm>
          </p:grpSpPr>
          <p:graphicFrame>
            <p:nvGraphicFramePr>
              <p:cNvPr id="302" name="Object 285"/>
              <p:cNvGraphicFramePr>
                <a:graphicFrameLocks noChangeAspect="1"/>
              </p:cNvGraphicFramePr>
              <p:nvPr/>
            </p:nvGraphicFramePr>
            <p:xfrm>
              <a:off x="991" y="3267"/>
              <a:ext cx="360" cy="32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532" name="Photo Editor Photo" r:id="rId7" imgW="1325995" imgH="1135478" progId="">
                      <p:embed/>
                    </p:oleObj>
                  </mc:Choice>
                  <mc:Fallback>
                    <p:oleObj name="Photo Editor Photo" r:id="rId7" imgW="1325995" imgH="1135478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91" y="3267"/>
                            <a:ext cx="360" cy="32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03" name="Text Box 286"/>
              <p:cNvSpPr txBox="1">
                <a:spLocks noChangeArrowheads="1"/>
              </p:cNvSpPr>
              <p:nvPr/>
            </p:nvSpPr>
            <p:spPr bwMode="auto">
              <a:xfrm>
                <a:off x="974" y="3075"/>
                <a:ext cx="198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1pPr>
                <a:lvl2pPr marL="37931725" indent="-37474525"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2pPr>
                <a:lvl3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3pPr>
                <a:lvl4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4pPr>
                <a:lvl5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9pPr>
              </a:lstStyle>
              <a:p>
                <a:pPr algn="ctr"/>
                <a:r>
                  <a:rPr lang="en-GB" sz="1600">
                    <a:latin typeface="Verdana" pitchFamily="34" charset="0"/>
                  </a:rPr>
                  <a:t>3</a:t>
                </a:r>
              </a:p>
            </p:txBody>
          </p:sp>
        </p:grpSp>
        <p:graphicFrame>
          <p:nvGraphicFramePr>
            <p:cNvPr id="289" name="Object 287"/>
            <p:cNvGraphicFramePr>
              <a:graphicFrameLocks noChangeAspect="1"/>
            </p:cNvGraphicFramePr>
            <p:nvPr/>
          </p:nvGraphicFramePr>
          <p:xfrm>
            <a:off x="2511" y="3268"/>
            <a:ext cx="360" cy="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33" name="Photo Editor Photo" r:id="rId9" imgW="1325995" imgH="1135478" progId="">
                    <p:embed/>
                  </p:oleObj>
                </mc:Choice>
                <mc:Fallback>
                  <p:oleObj name="Photo Editor Photo" r:id="rId9" imgW="1325995" imgH="113547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11" y="3268"/>
                          <a:ext cx="360" cy="3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90" name="Text Box 288"/>
            <p:cNvSpPr txBox="1">
              <a:spLocks noChangeArrowheads="1"/>
            </p:cNvSpPr>
            <p:nvPr/>
          </p:nvSpPr>
          <p:spPr bwMode="auto">
            <a:xfrm>
              <a:off x="2488" y="3075"/>
              <a:ext cx="19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GB" sz="1600">
                  <a:latin typeface="Verdana" pitchFamily="34" charset="0"/>
                </a:rPr>
                <a:t>7</a:t>
              </a:r>
            </a:p>
          </p:txBody>
        </p:sp>
        <p:graphicFrame>
          <p:nvGraphicFramePr>
            <p:cNvPr id="291" name="Object 289"/>
            <p:cNvGraphicFramePr>
              <a:graphicFrameLocks noChangeAspect="1"/>
            </p:cNvGraphicFramePr>
            <p:nvPr/>
          </p:nvGraphicFramePr>
          <p:xfrm>
            <a:off x="2886" y="3268"/>
            <a:ext cx="361" cy="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34" name="Photo Editor Photo" r:id="rId11" imgW="1325995" imgH="1135478" progId="">
                    <p:embed/>
                  </p:oleObj>
                </mc:Choice>
                <mc:Fallback>
                  <p:oleObj name="Photo Editor Photo" r:id="rId11" imgW="1325995" imgH="113547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6" y="3268"/>
                          <a:ext cx="361" cy="3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92" name="Text Box 290"/>
            <p:cNvSpPr txBox="1">
              <a:spLocks noChangeArrowheads="1"/>
            </p:cNvSpPr>
            <p:nvPr/>
          </p:nvSpPr>
          <p:spPr bwMode="auto">
            <a:xfrm>
              <a:off x="2867" y="3075"/>
              <a:ext cx="19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GB" sz="1600">
                  <a:latin typeface="Verdana" pitchFamily="34" charset="0"/>
                </a:rPr>
                <a:t>8</a:t>
              </a:r>
            </a:p>
          </p:txBody>
        </p:sp>
        <p:graphicFrame>
          <p:nvGraphicFramePr>
            <p:cNvPr id="293" name="Object 291"/>
            <p:cNvGraphicFramePr>
              <a:graphicFrameLocks noChangeAspect="1"/>
            </p:cNvGraphicFramePr>
            <p:nvPr/>
          </p:nvGraphicFramePr>
          <p:xfrm>
            <a:off x="3261" y="3268"/>
            <a:ext cx="361" cy="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35" name="Photo Editor Photo" r:id="rId13" imgW="1325995" imgH="1135478" progId="">
                    <p:embed/>
                  </p:oleObj>
                </mc:Choice>
                <mc:Fallback>
                  <p:oleObj name="Photo Editor Photo" r:id="rId13" imgW="1325995" imgH="113547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61" y="3268"/>
                          <a:ext cx="361" cy="3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94" name="Text Box 292"/>
            <p:cNvSpPr txBox="1">
              <a:spLocks noChangeArrowheads="1"/>
            </p:cNvSpPr>
            <p:nvPr/>
          </p:nvSpPr>
          <p:spPr bwMode="auto">
            <a:xfrm>
              <a:off x="3242" y="3075"/>
              <a:ext cx="19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GB" sz="1600">
                  <a:latin typeface="Verdana" pitchFamily="34" charset="0"/>
                </a:rPr>
                <a:t>9</a:t>
              </a:r>
            </a:p>
          </p:txBody>
        </p:sp>
        <p:grpSp>
          <p:nvGrpSpPr>
            <p:cNvPr id="295" name="Group 293"/>
            <p:cNvGrpSpPr>
              <a:grpSpLocks/>
            </p:cNvGrpSpPr>
            <p:nvPr/>
          </p:nvGrpSpPr>
          <p:grpSpPr bwMode="auto">
            <a:xfrm>
              <a:off x="1350" y="3075"/>
              <a:ext cx="380" cy="520"/>
              <a:chOff x="1350" y="3075"/>
              <a:chExt cx="380" cy="520"/>
            </a:xfrm>
          </p:grpSpPr>
          <p:graphicFrame>
            <p:nvGraphicFramePr>
              <p:cNvPr id="300" name="Object 294"/>
              <p:cNvGraphicFramePr>
                <a:graphicFrameLocks noChangeAspect="1"/>
              </p:cNvGraphicFramePr>
              <p:nvPr/>
            </p:nvGraphicFramePr>
            <p:xfrm>
              <a:off x="1370" y="3270"/>
              <a:ext cx="360" cy="3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536" name="Photo Editor Photo" r:id="rId15" imgW="1325995" imgH="1135478" progId="">
                      <p:embed/>
                    </p:oleObj>
                  </mc:Choice>
                  <mc:Fallback>
                    <p:oleObj name="Photo Editor Photo" r:id="rId15" imgW="1325995" imgH="1135478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70" y="3270"/>
                            <a:ext cx="360" cy="32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01" name="Text Box 295"/>
              <p:cNvSpPr txBox="1">
                <a:spLocks noChangeArrowheads="1"/>
              </p:cNvSpPr>
              <p:nvPr/>
            </p:nvSpPr>
            <p:spPr bwMode="auto">
              <a:xfrm>
                <a:off x="1350" y="3075"/>
                <a:ext cx="198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1pPr>
                <a:lvl2pPr marL="37931725" indent="-37474525"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2pPr>
                <a:lvl3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3pPr>
                <a:lvl4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4pPr>
                <a:lvl5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9pPr>
              </a:lstStyle>
              <a:p>
                <a:pPr algn="ctr"/>
                <a:r>
                  <a:rPr lang="en-GB" sz="1600">
                    <a:latin typeface="Verdana" pitchFamily="34" charset="0"/>
                  </a:rPr>
                  <a:t>4</a:t>
                </a:r>
              </a:p>
            </p:txBody>
          </p:sp>
        </p:grpSp>
        <p:graphicFrame>
          <p:nvGraphicFramePr>
            <p:cNvPr id="296" name="Object 296"/>
            <p:cNvGraphicFramePr>
              <a:graphicFrameLocks noChangeAspect="1"/>
            </p:cNvGraphicFramePr>
            <p:nvPr/>
          </p:nvGraphicFramePr>
          <p:xfrm>
            <a:off x="1747" y="3270"/>
            <a:ext cx="360" cy="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37" name="Photo Editor Photo" r:id="rId17" imgW="1325995" imgH="1135478" progId="">
                    <p:embed/>
                  </p:oleObj>
                </mc:Choice>
                <mc:Fallback>
                  <p:oleObj name="Photo Editor Photo" r:id="rId17" imgW="1325995" imgH="113547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47" y="3270"/>
                          <a:ext cx="360" cy="3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97" name="Text Box 297"/>
            <p:cNvSpPr txBox="1">
              <a:spLocks noChangeArrowheads="1"/>
            </p:cNvSpPr>
            <p:nvPr/>
          </p:nvSpPr>
          <p:spPr bwMode="auto">
            <a:xfrm>
              <a:off x="1728" y="3075"/>
              <a:ext cx="19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GB" sz="1600">
                  <a:latin typeface="Verdana" pitchFamily="34" charset="0"/>
                </a:rPr>
                <a:t>5</a:t>
              </a:r>
            </a:p>
          </p:txBody>
        </p:sp>
        <p:graphicFrame>
          <p:nvGraphicFramePr>
            <p:cNvPr id="298" name="Object 298"/>
            <p:cNvGraphicFramePr>
              <a:graphicFrameLocks noChangeAspect="1"/>
            </p:cNvGraphicFramePr>
            <p:nvPr/>
          </p:nvGraphicFramePr>
          <p:xfrm>
            <a:off x="2123" y="3270"/>
            <a:ext cx="360" cy="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38" name="Photo Editor Photo" r:id="rId19" imgW="1325995" imgH="1135478" progId="">
                    <p:embed/>
                  </p:oleObj>
                </mc:Choice>
                <mc:Fallback>
                  <p:oleObj name="Photo Editor Photo" r:id="rId19" imgW="1325995" imgH="113547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23" y="3270"/>
                          <a:ext cx="360" cy="3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99" name="Text Box 299"/>
            <p:cNvSpPr txBox="1">
              <a:spLocks noChangeArrowheads="1"/>
            </p:cNvSpPr>
            <p:nvPr/>
          </p:nvSpPr>
          <p:spPr bwMode="auto">
            <a:xfrm>
              <a:off x="2101" y="3075"/>
              <a:ext cx="19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GB" sz="1600">
                  <a:latin typeface="Verdana" pitchFamily="34" charset="0"/>
                </a:rPr>
                <a:t>6</a:t>
              </a:r>
            </a:p>
          </p:txBody>
        </p:sp>
      </p:grpSp>
      <p:sp>
        <p:nvSpPr>
          <p:cNvPr id="305" name="Text Box 301"/>
          <p:cNvSpPr txBox="1">
            <a:spLocks noChangeArrowheads="1"/>
          </p:cNvSpPr>
          <p:nvPr/>
        </p:nvSpPr>
        <p:spPr bwMode="auto">
          <a:xfrm>
            <a:off x="1196977" y="6465196"/>
            <a:ext cx="3120883" cy="389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1346" tIns="45675" rIns="91346" bIns="45675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sz="1600" b="1"/>
              <a:t>Image acquisition </a:t>
            </a:r>
          </a:p>
        </p:txBody>
      </p:sp>
      <p:grpSp>
        <p:nvGrpSpPr>
          <p:cNvPr id="306" name="Group 302"/>
          <p:cNvGrpSpPr>
            <a:grpSpLocks/>
          </p:cNvGrpSpPr>
          <p:nvPr/>
        </p:nvGrpSpPr>
        <p:grpSpPr bwMode="auto">
          <a:xfrm>
            <a:off x="1903280" y="5669471"/>
            <a:ext cx="9203865" cy="1158925"/>
            <a:chOff x="325" y="3261"/>
            <a:chExt cx="5043" cy="635"/>
          </a:xfrm>
        </p:grpSpPr>
        <p:sp>
          <p:nvSpPr>
            <p:cNvPr id="307" name="Text Box 303"/>
            <p:cNvSpPr txBox="1">
              <a:spLocks noChangeArrowheads="1"/>
            </p:cNvSpPr>
            <p:nvPr/>
          </p:nvSpPr>
          <p:spPr bwMode="auto">
            <a:xfrm>
              <a:off x="3658" y="3684"/>
              <a:ext cx="171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GB" sz="1600" b="1" dirty="0"/>
                <a:t>Base calling </a:t>
              </a:r>
            </a:p>
          </p:txBody>
        </p:sp>
        <p:grpSp>
          <p:nvGrpSpPr>
            <p:cNvPr id="308" name="Group 304"/>
            <p:cNvGrpSpPr>
              <a:grpSpLocks/>
            </p:cNvGrpSpPr>
            <p:nvPr/>
          </p:nvGrpSpPr>
          <p:grpSpPr bwMode="auto">
            <a:xfrm>
              <a:off x="325" y="3261"/>
              <a:ext cx="4873" cy="155"/>
              <a:chOff x="1029" y="3773"/>
              <a:chExt cx="4873" cy="155"/>
            </a:xfrm>
          </p:grpSpPr>
          <p:sp>
            <p:nvSpPr>
              <p:cNvPr id="309" name="Oval 305"/>
              <p:cNvSpPr>
                <a:spLocks noChangeArrowheads="1"/>
              </p:cNvSpPr>
              <p:nvPr/>
            </p:nvSpPr>
            <p:spPr bwMode="auto">
              <a:xfrm>
                <a:off x="1029" y="3822"/>
                <a:ext cx="70" cy="72"/>
              </a:xfrm>
              <a:prstGeom prst="ellipse">
                <a:avLst/>
              </a:prstGeom>
              <a:noFill/>
              <a:ln w="28575">
                <a:solidFill>
                  <a:srgbClr val="CCE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/>
              </a:p>
            </p:txBody>
          </p:sp>
          <p:sp>
            <p:nvSpPr>
              <p:cNvPr id="310" name="Oval 306"/>
              <p:cNvSpPr>
                <a:spLocks noChangeArrowheads="1"/>
              </p:cNvSpPr>
              <p:nvPr/>
            </p:nvSpPr>
            <p:spPr bwMode="auto">
              <a:xfrm>
                <a:off x="1396" y="3823"/>
                <a:ext cx="69" cy="72"/>
              </a:xfrm>
              <a:prstGeom prst="ellipse">
                <a:avLst/>
              </a:prstGeom>
              <a:noFill/>
              <a:ln w="28575">
                <a:solidFill>
                  <a:srgbClr val="CCE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/>
              </a:p>
            </p:txBody>
          </p:sp>
          <p:sp>
            <p:nvSpPr>
              <p:cNvPr id="311" name="Oval 307"/>
              <p:cNvSpPr>
                <a:spLocks noChangeArrowheads="1"/>
              </p:cNvSpPr>
              <p:nvPr/>
            </p:nvSpPr>
            <p:spPr bwMode="auto">
              <a:xfrm>
                <a:off x="1779" y="3816"/>
                <a:ext cx="69" cy="73"/>
              </a:xfrm>
              <a:prstGeom prst="ellipse">
                <a:avLst/>
              </a:prstGeom>
              <a:noFill/>
              <a:ln w="28575">
                <a:solidFill>
                  <a:srgbClr val="CCE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/>
              </a:p>
            </p:txBody>
          </p:sp>
          <p:sp>
            <p:nvSpPr>
              <p:cNvPr id="312" name="Oval 308"/>
              <p:cNvSpPr>
                <a:spLocks noChangeArrowheads="1"/>
              </p:cNvSpPr>
              <p:nvPr/>
            </p:nvSpPr>
            <p:spPr bwMode="auto">
              <a:xfrm>
                <a:off x="3291" y="3819"/>
                <a:ext cx="69" cy="73"/>
              </a:xfrm>
              <a:prstGeom prst="ellipse">
                <a:avLst/>
              </a:prstGeom>
              <a:noFill/>
              <a:ln w="28575">
                <a:solidFill>
                  <a:srgbClr val="CCE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/>
              </a:p>
            </p:txBody>
          </p:sp>
          <p:sp>
            <p:nvSpPr>
              <p:cNvPr id="313" name="Oval 309"/>
              <p:cNvSpPr>
                <a:spLocks noChangeArrowheads="1"/>
              </p:cNvSpPr>
              <p:nvPr/>
            </p:nvSpPr>
            <p:spPr bwMode="auto">
              <a:xfrm>
                <a:off x="3679" y="3824"/>
                <a:ext cx="70" cy="73"/>
              </a:xfrm>
              <a:prstGeom prst="ellipse">
                <a:avLst/>
              </a:prstGeom>
              <a:noFill/>
              <a:ln w="28575">
                <a:solidFill>
                  <a:srgbClr val="CCE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/>
              </a:p>
            </p:txBody>
          </p:sp>
          <p:sp>
            <p:nvSpPr>
              <p:cNvPr id="314" name="Oval 310"/>
              <p:cNvSpPr>
                <a:spLocks noChangeArrowheads="1"/>
              </p:cNvSpPr>
              <p:nvPr/>
            </p:nvSpPr>
            <p:spPr bwMode="auto">
              <a:xfrm>
                <a:off x="4043" y="3825"/>
                <a:ext cx="69" cy="73"/>
              </a:xfrm>
              <a:prstGeom prst="ellipse">
                <a:avLst/>
              </a:prstGeom>
              <a:noFill/>
              <a:ln w="28575">
                <a:solidFill>
                  <a:srgbClr val="CCE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/>
              </a:p>
            </p:txBody>
          </p:sp>
          <p:sp>
            <p:nvSpPr>
              <p:cNvPr id="315" name="Oval 311"/>
              <p:cNvSpPr>
                <a:spLocks noChangeArrowheads="1"/>
              </p:cNvSpPr>
              <p:nvPr/>
            </p:nvSpPr>
            <p:spPr bwMode="auto">
              <a:xfrm>
                <a:off x="2156" y="3826"/>
                <a:ext cx="69" cy="73"/>
              </a:xfrm>
              <a:prstGeom prst="ellipse">
                <a:avLst/>
              </a:prstGeom>
              <a:noFill/>
              <a:ln w="28575">
                <a:solidFill>
                  <a:srgbClr val="CCE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/>
              </a:p>
            </p:txBody>
          </p:sp>
          <p:sp>
            <p:nvSpPr>
              <p:cNvPr id="316" name="Oval 312"/>
              <p:cNvSpPr>
                <a:spLocks noChangeArrowheads="1"/>
              </p:cNvSpPr>
              <p:nvPr/>
            </p:nvSpPr>
            <p:spPr bwMode="auto">
              <a:xfrm>
                <a:off x="2535" y="3819"/>
                <a:ext cx="69" cy="73"/>
              </a:xfrm>
              <a:prstGeom prst="ellipse">
                <a:avLst/>
              </a:prstGeom>
              <a:noFill/>
              <a:ln w="28575">
                <a:solidFill>
                  <a:srgbClr val="CCE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/>
              </a:p>
            </p:txBody>
          </p:sp>
          <p:sp>
            <p:nvSpPr>
              <p:cNvPr id="317" name="Oval 313"/>
              <p:cNvSpPr>
                <a:spLocks noChangeArrowheads="1"/>
              </p:cNvSpPr>
              <p:nvPr/>
            </p:nvSpPr>
            <p:spPr bwMode="auto">
              <a:xfrm>
                <a:off x="2911" y="3817"/>
                <a:ext cx="69" cy="73"/>
              </a:xfrm>
              <a:prstGeom prst="ellipse">
                <a:avLst/>
              </a:prstGeom>
              <a:noFill/>
              <a:ln w="28575">
                <a:solidFill>
                  <a:srgbClr val="CCE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/>
              </a:p>
            </p:txBody>
          </p:sp>
          <p:grpSp>
            <p:nvGrpSpPr>
              <p:cNvPr id="318" name="Group 314"/>
              <p:cNvGrpSpPr>
                <a:grpSpLocks/>
              </p:cNvGrpSpPr>
              <p:nvPr/>
            </p:nvGrpSpPr>
            <p:grpSpPr bwMode="auto">
              <a:xfrm>
                <a:off x="4462" y="3773"/>
                <a:ext cx="1440" cy="155"/>
                <a:chOff x="4230" y="3781"/>
                <a:chExt cx="1440" cy="155"/>
              </a:xfrm>
            </p:grpSpPr>
            <p:grpSp>
              <p:nvGrpSpPr>
                <p:cNvPr id="319" name="Group 315"/>
                <p:cNvGrpSpPr>
                  <a:grpSpLocks/>
                </p:cNvGrpSpPr>
                <p:nvPr/>
              </p:nvGrpSpPr>
              <p:grpSpPr bwMode="auto">
                <a:xfrm>
                  <a:off x="4421" y="3781"/>
                  <a:ext cx="1249" cy="155"/>
                  <a:chOff x="4421" y="3781"/>
                  <a:chExt cx="1249" cy="155"/>
                </a:xfrm>
              </p:grpSpPr>
              <p:sp>
                <p:nvSpPr>
                  <p:cNvPr id="321" name="Rectangle 320"/>
                  <p:cNvSpPr>
                    <a:spLocks noChangeArrowheads="1"/>
                  </p:cNvSpPr>
                  <p:nvPr/>
                </p:nvSpPr>
                <p:spPr bwMode="auto">
                  <a:xfrm>
                    <a:off x="4446" y="3813"/>
                    <a:ext cx="1005" cy="93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/>
                  </a:p>
                </p:txBody>
              </p:sp>
              <p:sp>
                <p:nvSpPr>
                  <p:cNvPr id="322" name="Text Box 31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421" y="3781"/>
                    <a:ext cx="1249" cy="1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1400">
                        <a:solidFill>
                          <a:schemeClr val="tx1"/>
                        </a:solidFill>
                        <a:latin typeface="Helvetica" charset="0"/>
                        <a:ea typeface="ＭＳ Ｐゴシック" pitchFamily="34" charset="-128"/>
                      </a:defRPr>
                    </a:lvl1pPr>
                    <a:lvl2pPr marL="37931725" indent="-37474525" eaLnBrk="0" hangingPunct="0">
                      <a:defRPr sz="1400">
                        <a:solidFill>
                          <a:schemeClr val="tx1"/>
                        </a:solidFill>
                        <a:latin typeface="Helvetica" charset="0"/>
                        <a:ea typeface="ＭＳ Ｐゴシック" pitchFamily="34" charset="-128"/>
                      </a:defRPr>
                    </a:lvl2pPr>
                    <a:lvl3pPr eaLnBrk="0" hangingPunct="0">
                      <a:defRPr sz="1400">
                        <a:solidFill>
                          <a:schemeClr val="tx1"/>
                        </a:solidFill>
                        <a:latin typeface="Helvetica" charset="0"/>
                        <a:ea typeface="ＭＳ Ｐゴシック" pitchFamily="34" charset="-128"/>
                      </a:defRPr>
                    </a:lvl3pPr>
                    <a:lvl4pPr eaLnBrk="0" hangingPunct="0">
                      <a:defRPr sz="1400">
                        <a:solidFill>
                          <a:schemeClr val="tx1"/>
                        </a:solidFill>
                        <a:latin typeface="Helvetica" charset="0"/>
                        <a:ea typeface="ＭＳ Ｐゴシック" pitchFamily="34" charset="-128"/>
                      </a:defRPr>
                    </a:lvl4pPr>
                    <a:lvl5pPr eaLnBrk="0" hangingPunct="0">
                      <a:defRPr sz="1400">
                        <a:solidFill>
                          <a:schemeClr val="tx1"/>
                        </a:solidFill>
                        <a:latin typeface="Helvetica" charset="0"/>
                        <a:ea typeface="ＭＳ Ｐゴシック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>
                        <a:solidFill>
                          <a:schemeClr val="tx1"/>
                        </a:solidFill>
                        <a:latin typeface="Helvetica" charset="0"/>
                        <a:ea typeface="ＭＳ Ｐゴシック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>
                        <a:solidFill>
                          <a:schemeClr val="tx1"/>
                        </a:solidFill>
                        <a:latin typeface="Helvetica" charset="0"/>
                        <a:ea typeface="ＭＳ Ｐゴシック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>
                        <a:solidFill>
                          <a:schemeClr val="tx1"/>
                        </a:solidFill>
                        <a:latin typeface="Helvetica" charset="0"/>
                        <a:ea typeface="ＭＳ Ｐゴシック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>
                        <a:solidFill>
                          <a:schemeClr val="tx1"/>
                        </a:solidFill>
                        <a:latin typeface="Helvetica" charset="0"/>
                        <a:ea typeface="ＭＳ Ｐゴシック" pitchFamily="34" charset="-128"/>
                      </a:defRPr>
                    </a:lvl9pPr>
                  </a:lstStyle>
                  <a:p>
                    <a:pPr algn="ctr"/>
                    <a:r>
                      <a:rPr lang="en-GB" sz="1000" b="1">
                        <a:solidFill>
                          <a:srgbClr val="00FF00"/>
                        </a:solidFill>
                        <a:latin typeface="Courier New" pitchFamily="49" charset="0"/>
                      </a:rPr>
                      <a:t>T</a:t>
                    </a:r>
                    <a:r>
                      <a:rPr lang="en-GB" sz="1000" b="1">
                        <a:latin typeface="Courier New" pitchFamily="49" charset="0"/>
                      </a:rPr>
                      <a:t> </a:t>
                    </a:r>
                    <a:r>
                      <a:rPr lang="en-GB" sz="1000" b="1">
                        <a:solidFill>
                          <a:srgbClr val="6666FF"/>
                        </a:solidFill>
                        <a:latin typeface="Courier New" pitchFamily="49" charset="0"/>
                      </a:rPr>
                      <a:t>G</a:t>
                    </a:r>
                    <a:r>
                      <a:rPr lang="en-GB" sz="1000" b="1">
                        <a:latin typeface="Courier New" pitchFamily="49" charset="0"/>
                      </a:rPr>
                      <a:t> </a:t>
                    </a:r>
                    <a:r>
                      <a:rPr lang="en-GB" sz="1000" b="1">
                        <a:solidFill>
                          <a:srgbClr val="FF3300"/>
                        </a:solidFill>
                        <a:latin typeface="Courier New" pitchFamily="49" charset="0"/>
                      </a:rPr>
                      <a:t>C</a:t>
                    </a:r>
                    <a:r>
                      <a:rPr lang="en-GB" sz="1000" b="1">
                        <a:latin typeface="Courier New" pitchFamily="49" charset="0"/>
                      </a:rPr>
                      <a:t> </a:t>
                    </a:r>
                    <a:r>
                      <a:rPr lang="en-GB" sz="1000" b="1">
                        <a:solidFill>
                          <a:srgbClr val="00FF00"/>
                        </a:solidFill>
                        <a:latin typeface="Courier New" pitchFamily="49" charset="0"/>
                      </a:rPr>
                      <a:t>T</a:t>
                    </a:r>
                    <a:r>
                      <a:rPr lang="en-GB" sz="1000" b="1">
                        <a:latin typeface="Courier New" pitchFamily="49" charset="0"/>
                      </a:rPr>
                      <a:t> </a:t>
                    </a:r>
                    <a:r>
                      <a:rPr lang="en-GB" sz="1000" b="1">
                        <a:solidFill>
                          <a:srgbClr val="FFCC00"/>
                        </a:solidFill>
                        <a:latin typeface="Courier New" pitchFamily="49" charset="0"/>
                      </a:rPr>
                      <a:t>A</a:t>
                    </a:r>
                    <a:r>
                      <a:rPr lang="en-GB" sz="1000" b="1">
                        <a:latin typeface="Courier New" pitchFamily="49" charset="0"/>
                      </a:rPr>
                      <a:t> </a:t>
                    </a:r>
                    <a:r>
                      <a:rPr lang="en-GB" sz="1000" b="1">
                        <a:solidFill>
                          <a:srgbClr val="FF3300"/>
                        </a:solidFill>
                        <a:latin typeface="Courier New" pitchFamily="49" charset="0"/>
                      </a:rPr>
                      <a:t>C</a:t>
                    </a:r>
                    <a:r>
                      <a:rPr lang="en-GB" sz="1000" b="1">
                        <a:latin typeface="Courier New" pitchFamily="49" charset="0"/>
                      </a:rPr>
                      <a:t> </a:t>
                    </a:r>
                    <a:r>
                      <a:rPr lang="en-GB" sz="1000" b="1">
                        <a:solidFill>
                          <a:srgbClr val="6666FF"/>
                        </a:solidFill>
                        <a:latin typeface="Courier New" pitchFamily="49" charset="0"/>
                      </a:rPr>
                      <a:t>G</a:t>
                    </a:r>
                    <a:r>
                      <a:rPr lang="en-GB" sz="1000" b="1">
                        <a:latin typeface="Courier New" pitchFamily="49" charset="0"/>
                      </a:rPr>
                      <a:t> </a:t>
                    </a:r>
                    <a:r>
                      <a:rPr lang="en-GB" sz="1000" b="1">
                        <a:solidFill>
                          <a:srgbClr val="FFCC00"/>
                        </a:solidFill>
                        <a:latin typeface="Courier New" pitchFamily="49" charset="0"/>
                      </a:rPr>
                      <a:t>A</a:t>
                    </a:r>
                    <a:r>
                      <a:rPr lang="en-GB" sz="1000" b="1">
                        <a:latin typeface="Courier New" pitchFamily="49" charset="0"/>
                      </a:rPr>
                      <a:t> </a:t>
                    </a:r>
                    <a:r>
                      <a:rPr lang="en-GB" sz="1000" b="1">
                        <a:solidFill>
                          <a:srgbClr val="00FF00"/>
                        </a:solidFill>
                        <a:latin typeface="Courier New" pitchFamily="49" charset="0"/>
                      </a:rPr>
                      <a:t>T </a:t>
                    </a:r>
                    <a:r>
                      <a:rPr lang="en-GB" sz="1000" b="1">
                        <a:solidFill>
                          <a:schemeClr val="folHlink"/>
                        </a:solidFill>
                        <a:latin typeface="Courier New" pitchFamily="49" charset="0"/>
                      </a:rPr>
                      <a:t>…</a:t>
                    </a:r>
                  </a:p>
                </p:txBody>
              </p:sp>
            </p:grpSp>
            <p:sp>
              <p:nvSpPr>
                <p:cNvPr id="320" name="Line 318"/>
                <p:cNvSpPr>
                  <a:spLocks noChangeShapeType="1"/>
                </p:cNvSpPr>
                <p:nvPr/>
              </p:nvSpPr>
              <p:spPr bwMode="auto">
                <a:xfrm>
                  <a:off x="4230" y="3860"/>
                  <a:ext cx="129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323" name="Text Box 319"/>
          <p:cNvSpPr txBox="1">
            <a:spLocks noChangeArrowheads="1"/>
          </p:cNvSpPr>
          <p:nvPr/>
        </p:nvSpPr>
        <p:spPr bwMode="auto">
          <a:xfrm>
            <a:off x="8348731" y="4807655"/>
            <a:ext cx="3120883" cy="584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1346" tIns="45675" rIns="91346" bIns="45675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sz="1600" b="1" dirty="0" smtClean="0"/>
              <a:t>Sequencing</a:t>
            </a:r>
            <a:br>
              <a:rPr lang="en-GB" sz="1600" b="1" dirty="0" smtClean="0"/>
            </a:br>
            <a:r>
              <a:rPr lang="en-GB" sz="1600" b="1" dirty="0" smtClean="0"/>
              <a:t>(fluorescence)</a:t>
            </a:r>
          </a:p>
        </p:txBody>
      </p:sp>
      <p:sp>
        <p:nvSpPr>
          <p:cNvPr id="324" name="Line 320"/>
          <p:cNvSpPr>
            <a:spLocks noChangeShapeType="1"/>
          </p:cNvSpPr>
          <p:nvPr/>
        </p:nvSpPr>
        <p:spPr bwMode="auto">
          <a:xfrm>
            <a:off x="7766522" y="2858469"/>
            <a:ext cx="80850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46" tIns="45675" rIns="91346" bIns="45675"/>
          <a:lstStyle/>
          <a:p>
            <a:endParaRPr lang="en-US"/>
          </a:p>
        </p:txBody>
      </p:sp>
      <p:grpSp>
        <p:nvGrpSpPr>
          <p:cNvPr id="325" name="Group 321"/>
          <p:cNvGrpSpPr>
            <a:grpSpLocks/>
          </p:cNvGrpSpPr>
          <p:nvPr/>
        </p:nvGrpSpPr>
        <p:grpSpPr bwMode="auto">
          <a:xfrm>
            <a:off x="5861141" y="2570117"/>
            <a:ext cx="795734" cy="538398"/>
            <a:chOff x="3082" y="1689"/>
            <a:chExt cx="436" cy="295"/>
          </a:xfrm>
        </p:grpSpPr>
        <p:grpSp>
          <p:nvGrpSpPr>
            <p:cNvPr id="326" name="Group 322"/>
            <p:cNvGrpSpPr>
              <a:grpSpLocks/>
            </p:cNvGrpSpPr>
            <p:nvPr/>
          </p:nvGrpSpPr>
          <p:grpSpPr bwMode="auto">
            <a:xfrm flipH="1">
              <a:off x="3082" y="1689"/>
              <a:ext cx="436" cy="200"/>
              <a:chOff x="2227" y="1421"/>
              <a:chExt cx="424" cy="253"/>
            </a:xfrm>
          </p:grpSpPr>
          <p:grpSp>
            <p:nvGrpSpPr>
              <p:cNvPr id="328" name="Group 327"/>
              <p:cNvGrpSpPr>
                <a:grpSpLocks/>
              </p:cNvGrpSpPr>
              <p:nvPr/>
            </p:nvGrpSpPr>
            <p:grpSpPr bwMode="auto">
              <a:xfrm>
                <a:off x="2227" y="1421"/>
                <a:ext cx="214" cy="253"/>
                <a:chOff x="2227" y="1421"/>
                <a:chExt cx="214" cy="253"/>
              </a:xfrm>
            </p:grpSpPr>
            <p:cxnSp>
              <p:nvCxnSpPr>
                <p:cNvPr id="333" name="AutoShape 324"/>
                <p:cNvCxnSpPr>
                  <a:cxnSpLocks noChangeShapeType="1"/>
                </p:cNvCxnSpPr>
                <p:nvPr/>
              </p:nvCxnSpPr>
              <p:spPr bwMode="auto">
                <a:xfrm rot="-5400000">
                  <a:off x="2219" y="1452"/>
                  <a:ext cx="240" cy="203"/>
                </a:xfrm>
                <a:prstGeom prst="curvedConnector2">
                  <a:avLst/>
                </a:prstGeom>
                <a:noFill/>
                <a:ln w="38100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34" name="AutoShape 325"/>
                <p:cNvCxnSpPr>
                  <a:cxnSpLocks noChangeShapeType="1"/>
                </p:cNvCxnSpPr>
                <p:nvPr/>
              </p:nvCxnSpPr>
              <p:spPr bwMode="auto">
                <a:xfrm rot="-5400000">
                  <a:off x="2208" y="1440"/>
                  <a:ext cx="251" cy="214"/>
                </a:xfrm>
                <a:prstGeom prst="curvedConnector2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35" name="AutoShape 326"/>
                <p:cNvCxnSpPr>
                  <a:cxnSpLocks noChangeShapeType="1"/>
                </p:cNvCxnSpPr>
                <p:nvPr/>
              </p:nvCxnSpPr>
              <p:spPr bwMode="auto">
                <a:xfrm rot="-5400000">
                  <a:off x="2233" y="1464"/>
                  <a:ext cx="224" cy="187"/>
                </a:xfrm>
                <a:prstGeom prst="curvedConnector2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329" name="Group 327"/>
              <p:cNvGrpSpPr>
                <a:grpSpLocks/>
              </p:cNvGrpSpPr>
              <p:nvPr/>
            </p:nvGrpSpPr>
            <p:grpSpPr bwMode="auto">
              <a:xfrm flipH="1">
                <a:off x="2437" y="1421"/>
                <a:ext cx="214" cy="253"/>
                <a:chOff x="2227" y="1421"/>
                <a:chExt cx="214" cy="253"/>
              </a:xfrm>
            </p:grpSpPr>
            <p:cxnSp>
              <p:nvCxnSpPr>
                <p:cNvPr id="330" name="AutoShape 328"/>
                <p:cNvCxnSpPr>
                  <a:cxnSpLocks noChangeShapeType="1"/>
                </p:cNvCxnSpPr>
                <p:nvPr/>
              </p:nvCxnSpPr>
              <p:spPr bwMode="auto">
                <a:xfrm rot="-5400000">
                  <a:off x="2219" y="1452"/>
                  <a:ext cx="240" cy="203"/>
                </a:xfrm>
                <a:prstGeom prst="curvedConnector2">
                  <a:avLst/>
                </a:prstGeom>
                <a:noFill/>
                <a:ln w="38100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31" name="AutoShape 329"/>
                <p:cNvCxnSpPr>
                  <a:cxnSpLocks noChangeShapeType="1"/>
                </p:cNvCxnSpPr>
                <p:nvPr/>
              </p:nvCxnSpPr>
              <p:spPr bwMode="auto">
                <a:xfrm rot="-5400000">
                  <a:off x="2208" y="1440"/>
                  <a:ext cx="251" cy="214"/>
                </a:xfrm>
                <a:prstGeom prst="curvedConnector2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32" name="AutoShape 330"/>
                <p:cNvCxnSpPr>
                  <a:cxnSpLocks noChangeShapeType="1"/>
                </p:cNvCxnSpPr>
                <p:nvPr/>
              </p:nvCxnSpPr>
              <p:spPr bwMode="auto">
                <a:xfrm rot="-5400000">
                  <a:off x="2233" y="1464"/>
                  <a:ext cx="224" cy="187"/>
                </a:xfrm>
                <a:prstGeom prst="curvedConnector2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sp>
          <p:nvSpPr>
            <p:cNvPr id="327" name="Rectangle 331"/>
            <p:cNvSpPr>
              <a:spLocks noChangeArrowheads="1"/>
            </p:cNvSpPr>
            <p:nvPr/>
          </p:nvSpPr>
          <p:spPr bwMode="auto">
            <a:xfrm rot="5400000">
              <a:off x="3045" y="1924"/>
              <a:ext cx="99" cy="21"/>
            </a:xfrm>
            <a:prstGeom prst="rect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</p:grpSp>
      <p:grpSp>
        <p:nvGrpSpPr>
          <p:cNvPr id="336" name="Group 332"/>
          <p:cNvGrpSpPr>
            <a:grpSpLocks/>
          </p:cNvGrpSpPr>
          <p:nvPr/>
        </p:nvGrpSpPr>
        <p:grpSpPr bwMode="auto">
          <a:xfrm>
            <a:off x="5937794" y="2639459"/>
            <a:ext cx="642427" cy="474520"/>
            <a:chOff x="3124" y="1730"/>
            <a:chExt cx="352" cy="260"/>
          </a:xfrm>
        </p:grpSpPr>
        <p:grpSp>
          <p:nvGrpSpPr>
            <p:cNvPr id="337" name="Group 333"/>
            <p:cNvGrpSpPr>
              <a:grpSpLocks/>
            </p:cNvGrpSpPr>
            <p:nvPr/>
          </p:nvGrpSpPr>
          <p:grpSpPr bwMode="auto">
            <a:xfrm flipH="1">
              <a:off x="3124" y="1730"/>
              <a:ext cx="352" cy="179"/>
              <a:chOff x="2227" y="1421"/>
              <a:chExt cx="424" cy="253"/>
            </a:xfrm>
          </p:grpSpPr>
          <p:grpSp>
            <p:nvGrpSpPr>
              <p:cNvPr id="340" name="Group 334"/>
              <p:cNvGrpSpPr>
                <a:grpSpLocks/>
              </p:cNvGrpSpPr>
              <p:nvPr/>
            </p:nvGrpSpPr>
            <p:grpSpPr bwMode="auto">
              <a:xfrm>
                <a:off x="2227" y="1421"/>
                <a:ext cx="214" cy="253"/>
                <a:chOff x="2227" y="1421"/>
                <a:chExt cx="214" cy="253"/>
              </a:xfrm>
            </p:grpSpPr>
            <p:cxnSp>
              <p:nvCxnSpPr>
                <p:cNvPr id="345" name="AutoShape 335"/>
                <p:cNvCxnSpPr>
                  <a:cxnSpLocks noChangeShapeType="1"/>
                </p:cNvCxnSpPr>
                <p:nvPr/>
              </p:nvCxnSpPr>
              <p:spPr bwMode="auto">
                <a:xfrm rot="-5400000">
                  <a:off x="2219" y="1452"/>
                  <a:ext cx="240" cy="203"/>
                </a:xfrm>
                <a:prstGeom prst="curvedConnector2">
                  <a:avLst/>
                </a:prstGeom>
                <a:noFill/>
                <a:ln w="38100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46" name="AutoShape 336"/>
                <p:cNvCxnSpPr>
                  <a:cxnSpLocks noChangeShapeType="1"/>
                </p:cNvCxnSpPr>
                <p:nvPr/>
              </p:nvCxnSpPr>
              <p:spPr bwMode="auto">
                <a:xfrm rot="-5400000">
                  <a:off x="2208" y="1440"/>
                  <a:ext cx="251" cy="214"/>
                </a:xfrm>
                <a:prstGeom prst="curvedConnector2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47" name="AutoShape 337"/>
                <p:cNvCxnSpPr>
                  <a:cxnSpLocks noChangeShapeType="1"/>
                </p:cNvCxnSpPr>
                <p:nvPr/>
              </p:nvCxnSpPr>
              <p:spPr bwMode="auto">
                <a:xfrm rot="-5400000">
                  <a:off x="2233" y="1464"/>
                  <a:ext cx="224" cy="187"/>
                </a:xfrm>
                <a:prstGeom prst="curvedConnector2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341" name="Group 338"/>
              <p:cNvGrpSpPr>
                <a:grpSpLocks/>
              </p:cNvGrpSpPr>
              <p:nvPr/>
            </p:nvGrpSpPr>
            <p:grpSpPr bwMode="auto">
              <a:xfrm flipH="1">
                <a:off x="2437" y="1421"/>
                <a:ext cx="214" cy="253"/>
                <a:chOff x="2227" y="1421"/>
                <a:chExt cx="214" cy="253"/>
              </a:xfrm>
            </p:grpSpPr>
            <p:cxnSp>
              <p:nvCxnSpPr>
                <p:cNvPr id="342" name="AutoShape 339"/>
                <p:cNvCxnSpPr>
                  <a:cxnSpLocks noChangeShapeType="1"/>
                </p:cNvCxnSpPr>
                <p:nvPr/>
              </p:nvCxnSpPr>
              <p:spPr bwMode="auto">
                <a:xfrm rot="-5400000">
                  <a:off x="2219" y="1452"/>
                  <a:ext cx="240" cy="203"/>
                </a:xfrm>
                <a:prstGeom prst="curvedConnector2">
                  <a:avLst/>
                </a:prstGeom>
                <a:noFill/>
                <a:ln w="38100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43" name="AutoShape 340"/>
                <p:cNvCxnSpPr>
                  <a:cxnSpLocks noChangeShapeType="1"/>
                </p:cNvCxnSpPr>
                <p:nvPr/>
              </p:nvCxnSpPr>
              <p:spPr bwMode="auto">
                <a:xfrm rot="-5400000">
                  <a:off x="2208" y="1440"/>
                  <a:ext cx="251" cy="214"/>
                </a:xfrm>
                <a:prstGeom prst="curvedConnector2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44" name="AutoShape 341"/>
                <p:cNvCxnSpPr>
                  <a:cxnSpLocks noChangeShapeType="1"/>
                </p:cNvCxnSpPr>
                <p:nvPr/>
              </p:nvCxnSpPr>
              <p:spPr bwMode="auto">
                <a:xfrm rot="-5400000">
                  <a:off x="2233" y="1464"/>
                  <a:ext cx="224" cy="187"/>
                </a:xfrm>
                <a:prstGeom prst="curvedConnector2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sp>
          <p:nvSpPr>
            <p:cNvPr id="338" name="Rectangle 342"/>
            <p:cNvSpPr>
              <a:spLocks noChangeArrowheads="1"/>
            </p:cNvSpPr>
            <p:nvPr/>
          </p:nvSpPr>
          <p:spPr bwMode="auto">
            <a:xfrm rot="16200000" flipH="1">
              <a:off x="3414" y="1928"/>
              <a:ext cx="103" cy="2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339" name="Rectangle 343"/>
            <p:cNvSpPr>
              <a:spLocks noChangeArrowheads="1"/>
            </p:cNvSpPr>
            <p:nvPr/>
          </p:nvSpPr>
          <p:spPr bwMode="auto">
            <a:xfrm rot="5400000">
              <a:off x="3085" y="1924"/>
              <a:ext cx="99" cy="21"/>
            </a:xfrm>
            <a:prstGeom prst="rect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</p:grpSp>
      <p:grpSp>
        <p:nvGrpSpPr>
          <p:cNvPr id="348" name="Group 344"/>
          <p:cNvGrpSpPr>
            <a:grpSpLocks/>
          </p:cNvGrpSpPr>
          <p:nvPr/>
        </p:nvGrpSpPr>
        <p:grpSpPr bwMode="auto">
          <a:xfrm>
            <a:off x="6624023" y="2046310"/>
            <a:ext cx="795734" cy="538397"/>
            <a:chOff x="3082" y="1689"/>
            <a:chExt cx="436" cy="295"/>
          </a:xfrm>
        </p:grpSpPr>
        <p:grpSp>
          <p:nvGrpSpPr>
            <p:cNvPr id="349" name="Group 345"/>
            <p:cNvGrpSpPr>
              <a:grpSpLocks/>
            </p:cNvGrpSpPr>
            <p:nvPr/>
          </p:nvGrpSpPr>
          <p:grpSpPr bwMode="auto">
            <a:xfrm flipH="1">
              <a:off x="3082" y="1689"/>
              <a:ext cx="436" cy="200"/>
              <a:chOff x="2227" y="1421"/>
              <a:chExt cx="424" cy="253"/>
            </a:xfrm>
          </p:grpSpPr>
          <p:grpSp>
            <p:nvGrpSpPr>
              <p:cNvPr id="351" name="Group 350"/>
              <p:cNvGrpSpPr>
                <a:grpSpLocks/>
              </p:cNvGrpSpPr>
              <p:nvPr/>
            </p:nvGrpSpPr>
            <p:grpSpPr bwMode="auto">
              <a:xfrm>
                <a:off x="2227" y="1421"/>
                <a:ext cx="214" cy="253"/>
                <a:chOff x="2227" y="1421"/>
                <a:chExt cx="214" cy="253"/>
              </a:xfrm>
            </p:grpSpPr>
            <p:cxnSp>
              <p:nvCxnSpPr>
                <p:cNvPr id="356" name="AutoShape 347"/>
                <p:cNvCxnSpPr>
                  <a:cxnSpLocks noChangeShapeType="1"/>
                </p:cNvCxnSpPr>
                <p:nvPr/>
              </p:nvCxnSpPr>
              <p:spPr bwMode="auto">
                <a:xfrm rot="-5400000">
                  <a:off x="2219" y="1452"/>
                  <a:ext cx="240" cy="203"/>
                </a:xfrm>
                <a:prstGeom prst="curvedConnector2">
                  <a:avLst/>
                </a:prstGeom>
                <a:noFill/>
                <a:ln w="38100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57" name="AutoShape 348"/>
                <p:cNvCxnSpPr>
                  <a:cxnSpLocks noChangeShapeType="1"/>
                </p:cNvCxnSpPr>
                <p:nvPr/>
              </p:nvCxnSpPr>
              <p:spPr bwMode="auto">
                <a:xfrm rot="-5400000">
                  <a:off x="2208" y="1440"/>
                  <a:ext cx="251" cy="214"/>
                </a:xfrm>
                <a:prstGeom prst="curvedConnector2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58" name="AutoShape 349"/>
                <p:cNvCxnSpPr>
                  <a:cxnSpLocks noChangeShapeType="1"/>
                </p:cNvCxnSpPr>
                <p:nvPr/>
              </p:nvCxnSpPr>
              <p:spPr bwMode="auto">
                <a:xfrm rot="-5400000">
                  <a:off x="2233" y="1464"/>
                  <a:ext cx="224" cy="187"/>
                </a:xfrm>
                <a:prstGeom prst="curvedConnector2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352" name="Group 350"/>
              <p:cNvGrpSpPr>
                <a:grpSpLocks/>
              </p:cNvGrpSpPr>
              <p:nvPr/>
            </p:nvGrpSpPr>
            <p:grpSpPr bwMode="auto">
              <a:xfrm flipH="1">
                <a:off x="2437" y="1421"/>
                <a:ext cx="214" cy="253"/>
                <a:chOff x="2227" y="1421"/>
                <a:chExt cx="214" cy="253"/>
              </a:xfrm>
            </p:grpSpPr>
            <p:cxnSp>
              <p:nvCxnSpPr>
                <p:cNvPr id="353" name="AutoShape 351"/>
                <p:cNvCxnSpPr>
                  <a:cxnSpLocks noChangeShapeType="1"/>
                </p:cNvCxnSpPr>
                <p:nvPr/>
              </p:nvCxnSpPr>
              <p:spPr bwMode="auto">
                <a:xfrm rot="-5400000">
                  <a:off x="2219" y="1452"/>
                  <a:ext cx="240" cy="203"/>
                </a:xfrm>
                <a:prstGeom prst="curvedConnector2">
                  <a:avLst/>
                </a:prstGeom>
                <a:noFill/>
                <a:ln w="38100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54" name="AutoShape 352"/>
                <p:cNvCxnSpPr>
                  <a:cxnSpLocks noChangeShapeType="1"/>
                </p:cNvCxnSpPr>
                <p:nvPr/>
              </p:nvCxnSpPr>
              <p:spPr bwMode="auto">
                <a:xfrm rot="-5400000">
                  <a:off x="2208" y="1440"/>
                  <a:ext cx="251" cy="214"/>
                </a:xfrm>
                <a:prstGeom prst="curvedConnector2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55" name="AutoShape 353"/>
                <p:cNvCxnSpPr>
                  <a:cxnSpLocks noChangeShapeType="1"/>
                </p:cNvCxnSpPr>
                <p:nvPr/>
              </p:nvCxnSpPr>
              <p:spPr bwMode="auto">
                <a:xfrm rot="-5400000">
                  <a:off x="2233" y="1464"/>
                  <a:ext cx="224" cy="187"/>
                </a:xfrm>
                <a:prstGeom prst="curvedConnector2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sp>
          <p:nvSpPr>
            <p:cNvPr id="350" name="Rectangle 354"/>
            <p:cNvSpPr>
              <a:spLocks noChangeArrowheads="1"/>
            </p:cNvSpPr>
            <p:nvPr/>
          </p:nvSpPr>
          <p:spPr bwMode="auto">
            <a:xfrm rot="5400000">
              <a:off x="3045" y="1924"/>
              <a:ext cx="99" cy="21"/>
            </a:xfrm>
            <a:prstGeom prst="rect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</p:grpSp>
      <p:grpSp>
        <p:nvGrpSpPr>
          <p:cNvPr id="359" name="Group 355"/>
          <p:cNvGrpSpPr>
            <a:grpSpLocks/>
          </p:cNvGrpSpPr>
          <p:nvPr/>
        </p:nvGrpSpPr>
        <p:grpSpPr bwMode="auto">
          <a:xfrm>
            <a:off x="6695201" y="2121137"/>
            <a:ext cx="642427" cy="474520"/>
            <a:chOff x="3124" y="1730"/>
            <a:chExt cx="352" cy="260"/>
          </a:xfrm>
        </p:grpSpPr>
        <p:grpSp>
          <p:nvGrpSpPr>
            <p:cNvPr id="360" name="Group 356"/>
            <p:cNvGrpSpPr>
              <a:grpSpLocks/>
            </p:cNvGrpSpPr>
            <p:nvPr/>
          </p:nvGrpSpPr>
          <p:grpSpPr bwMode="auto">
            <a:xfrm flipH="1">
              <a:off x="3124" y="1730"/>
              <a:ext cx="352" cy="179"/>
              <a:chOff x="2227" y="1421"/>
              <a:chExt cx="424" cy="253"/>
            </a:xfrm>
          </p:grpSpPr>
          <p:grpSp>
            <p:nvGrpSpPr>
              <p:cNvPr id="363" name="Group 357"/>
              <p:cNvGrpSpPr>
                <a:grpSpLocks/>
              </p:cNvGrpSpPr>
              <p:nvPr/>
            </p:nvGrpSpPr>
            <p:grpSpPr bwMode="auto">
              <a:xfrm>
                <a:off x="2227" y="1421"/>
                <a:ext cx="214" cy="253"/>
                <a:chOff x="2227" y="1421"/>
                <a:chExt cx="214" cy="253"/>
              </a:xfrm>
            </p:grpSpPr>
            <p:cxnSp>
              <p:nvCxnSpPr>
                <p:cNvPr id="368" name="AutoShape 358"/>
                <p:cNvCxnSpPr>
                  <a:cxnSpLocks noChangeShapeType="1"/>
                </p:cNvCxnSpPr>
                <p:nvPr/>
              </p:nvCxnSpPr>
              <p:spPr bwMode="auto">
                <a:xfrm rot="-5400000">
                  <a:off x="2219" y="1452"/>
                  <a:ext cx="240" cy="203"/>
                </a:xfrm>
                <a:prstGeom prst="curvedConnector2">
                  <a:avLst/>
                </a:prstGeom>
                <a:noFill/>
                <a:ln w="38100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69" name="AutoShape 359"/>
                <p:cNvCxnSpPr>
                  <a:cxnSpLocks noChangeShapeType="1"/>
                </p:cNvCxnSpPr>
                <p:nvPr/>
              </p:nvCxnSpPr>
              <p:spPr bwMode="auto">
                <a:xfrm rot="-5400000">
                  <a:off x="2208" y="1440"/>
                  <a:ext cx="251" cy="214"/>
                </a:xfrm>
                <a:prstGeom prst="curvedConnector2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70" name="AutoShape 360"/>
                <p:cNvCxnSpPr>
                  <a:cxnSpLocks noChangeShapeType="1"/>
                </p:cNvCxnSpPr>
                <p:nvPr/>
              </p:nvCxnSpPr>
              <p:spPr bwMode="auto">
                <a:xfrm rot="-5400000">
                  <a:off x="2233" y="1464"/>
                  <a:ext cx="224" cy="187"/>
                </a:xfrm>
                <a:prstGeom prst="curvedConnector2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364" name="Group 361"/>
              <p:cNvGrpSpPr>
                <a:grpSpLocks/>
              </p:cNvGrpSpPr>
              <p:nvPr/>
            </p:nvGrpSpPr>
            <p:grpSpPr bwMode="auto">
              <a:xfrm flipH="1">
                <a:off x="2437" y="1421"/>
                <a:ext cx="214" cy="253"/>
                <a:chOff x="2227" y="1421"/>
                <a:chExt cx="214" cy="253"/>
              </a:xfrm>
            </p:grpSpPr>
            <p:cxnSp>
              <p:nvCxnSpPr>
                <p:cNvPr id="365" name="AutoShape 362"/>
                <p:cNvCxnSpPr>
                  <a:cxnSpLocks noChangeShapeType="1"/>
                </p:cNvCxnSpPr>
                <p:nvPr/>
              </p:nvCxnSpPr>
              <p:spPr bwMode="auto">
                <a:xfrm rot="-5400000">
                  <a:off x="2219" y="1452"/>
                  <a:ext cx="240" cy="203"/>
                </a:xfrm>
                <a:prstGeom prst="curvedConnector2">
                  <a:avLst/>
                </a:prstGeom>
                <a:noFill/>
                <a:ln w="38100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66" name="AutoShape 363"/>
                <p:cNvCxnSpPr>
                  <a:cxnSpLocks noChangeShapeType="1"/>
                </p:cNvCxnSpPr>
                <p:nvPr/>
              </p:nvCxnSpPr>
              <p:spPr bwMode="auto">
                <a:xfrm rot="-5400000">
                  <a:off x="2208" y="1440"/>
                  <a:ext cx="251" cy="214"/>
                </a:xfrm>
                <a:prstGeom prst="curvedConnector2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67" name="AutoShape 364"/>
                <p:cNvCxnSpPr>
                  <a:cxnSpLocks noChangeShapeType="1"/>
                </p:cNvCxnSpPr>
                <p:nvPr/>
              </p:nvCxnSpPr>
              <p:spPr bwMode="auto">
                <a:xfrm rot="-5400000">
                  <a:off x="2233" y="1464"/>
                  <a:ext cx="224" cy="187"/>
                </a:xfrm>
                <a:prstGeom prst="curvedConnector2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sp>
          <p:nvSpPr>
            <p:cNvPr id="361" name="Rectangle 365"/>
            <p:cNvSpPr>
              <a:spLocks noChangeArrowheads="1"/>
            </p:cNvSpPr>
            <p:nvPr/>
          </p:nvSpPr>
          <p:spPr bwMode="auto">
            <a:xfrm rot="16200000" flipH="1">
              <a:off x="3414" y="1928"/>
              <a:ext cx="103" cy="2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362" name="Rectangle 366"/>
            <p:cNvSpPr>
              <a:spLocks noChangeArrowheads="1"/>
            </p:cNvSpPr>
            <p:nvPr/>
          </p:nvSpPr>
          <p:spPr bwMode="auto">
            <a:xfrm rot="5400000">
              <a:off x="3085" y="1924"/>
              <a:ext cx="99" cy="21"/>
            </a:xfrm>
            <a:prstGeom prst="rect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62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use one capillary when you can use millions?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2/12/17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16</a:t>
            </a:fld>
            <a:endParaRPr lang="en-US"/>
          </a:p>
        </p:txBody>
      </p:sp>
      <p:pic>
        <p:nvPicPr>
          <p:cNvPr id="8" name="Picture 13" descr="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740" y="548640"/>
            <a:ext cx="1342520" cy="134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2" descr="1"/>
          <p:cNvSpPr>
            <a:spLocks noChangeArrowheads="1"/>
          </p:cNvSpPr>
          <p:nvPr/>
        </p:nvSpPr>
        <p:spPr bwMode="auto">
          <a:xfrm>
            <a:off x="2039619" y="868680"/>
            <a:ext cx="7823868" cy="5946140"/>
          </a:xfrm>
          <a:prstGeom prst="flowChartAlternateProcess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6" tIns="45675" rIns="91346" bIns="45675" anchor="ctr"/>
          <a:lstStyle/>
          <a:p>
            <a:pPr algn="ctr" eaLnBrk="0" hangingPunct="0"/>
            <a:endParaRPr lang="en-US"/>
          </a:p>
        </p:txBody>
      </p:sp>
      <p:sp>
        <p:nvSpPr>
          <p:cNvPr id="13" name="AutoShape 3" descr="1"/>
          <p:cNvSpPr>
            <a:spLocks noChangeArrowheads="1"/>
          </p:cNvSpPr>
          <p:nvPr/>
        </p:nvSpPr>
        <p:spPr bwMode="auto">
          <a:xfrm>
            <a:off x="6975769" y="2604156"/>
            <a:ext cx="4182213" cy="3499403"/>
          </a:xfrm>
          <a:prstGeom prst="flowChartAlternateProcess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6" tIns="45675" rIns="91346" bIns="45675" anchor="ctr"/>
          <a:lstStyle/>
          <a:p>
            <a:pPr algn="ctr" eaLnBrk="0" hangingPunct="0"/>
            <a:endParaRPr lang="en-US"/>
          </a:p>
        </p:txBody>
      </p:sp>
      <p:sp>
        <p:nvSpPr>
          <p:cNvPr id="14" name="AutoShape 4"/>
          <p:cNvSpPr>
            <a:spLocks noChangeArrowheads="1"/>
          </p:cNvSpPr>
          <p:nvPr/>
        </p:nvSpPr>
        <p:spPr bwMode="auto">
          <a:xfrm>
            <a:off x="6966879" y="2410343"/>
            <a:ext cx="4191103" cy="800856"/>
          </a:xfrm>
          <a:prstGeom prst="flowChartAlternateProces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6" tIns="45675" rIns="91346" bIns="45675">
            <a:spAutoFit/>
          </a:bodyPr>
          <a:lstStyle/>
          <a:p>
            <a:pPr algn="ctr" eaLnBrk="0" hangingPunct="0"/>
            <a:r>
              <a:rPr lang="en-US" b="1">
                <a:solidFill>
                  <a:schemeClr val="bg1"/>
                </a:solidFill>
              </a:rPr>
              <a:t>250+ Million Clusters </a:t>
            </a:r>
          </a:p>
          <a:p>
            <a:pPr algn="ctr" eaLnBrk="0" hangingPunct="0"/>
            <a:r>
              <a:rPr lang="en-US" b="1">
                <a:solidFill>
                  <a:schemeClr val="bg1"/>
                </a:solidFill>
              </a:rPr>
              <a:t>Per Flow Cell</a:t>
            </a:r>
          </a:p>
        </p:txBody>
      </p:sp>
      <p:sp>
        <p:nvSpPr>
          <p:cNvPr id="15" name="AutoShape 5"/>
          <p:cNvSpPr>
            <a:spLocks noChangeArrowheads="1"/>
          </p:cNvSpPr>
          <p:nvPr/>
        </p:nvSpPr>
        <p:spPr bwMode="auto">
          <a:xfrm>
            <a:off x="8147572" y="3896883"/>
            <a:ext cx="1289160" cy="1054444"/>
          </a:xfrm>
          <a:prstGeom prst="flowChartAlternateProcess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46" tIns="45675" rIns="91346" bIns="45675" anchor="ctr"/>
          <a:lstStyle/>
          <a:p>
            <a:pPr algn="ctr" eaLnBrk="0" hangingPunct="0"/>
            <a:endParaRPr lang="en-US"/>
          </a:p>
        </p:txBody>
      </p:sp>
      <p:grpSp>
        <p:nvGrpSpPr>
          <p:cNvPr id="16" name="Group 6"/>
          <p:cNvGrpSpPr>
            <a:grpSpLocks/>
          </p:cNvGrpSpPr>
          <p:nvPr/>
        </p:nvGrpSpPr>
        <p:grpSpPr bwMode="auto">
          <a:xfrm>
            <a:off x="7694142" y="5100688"/>
            <a:ext cx="2135561" cy="496105"/>
            <a:chOff x="3572" y="3108"/>
            <a:chExt cx="1201" cy="279"/>
          </a:xfrm>
        </p:grpSpPr>
        <p:sp>
          <p:nvSpPr>
            <p:cNvPr id="17" name="AutoShape 7"/>
            <p:cNvSpPr>
              <a:spLocks noChangeArrowheads="1"/>
            </p:cNvSpPr>
            <p:nvPr/>
          </p:nvSpPr>
          <p:spPr bwMode="auto">
            <a:xfrm>
              <a:off x="3572" y="3108"/>
              <a:ext cx="1201" cy="279"/>
            </a:xfrm>
            <a:prstGeom prst="flowChartAlternateProcess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2000" b="1"/>
                <a:t>20 Microns</a:t>
              </a:r>
            </a:p>
          </p:txBody>
        </p:sp>
        <p:sp>
          <p:nvSpPr>
            <p:cNvPr id="18" name="Line 8"/>
            <p:cNvSpPr>
              <a:spLocks noChangeShapeType="1"/>
            </p:cNvSpPr>
            <p:nvPr/>
          </p:nvSpPr>
          <p:spPr bwMode="auto">
            <a:xfrm>
              <a:off x="3869" y="3335"/>
              <a:ext cx="66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9"/>
          <p:cNvGrpSpPr>
            <a:grpSpLocks/>
          </p:cNvGrpSpPr>
          <p:nvPr/>
        </p:nvGrpSpPr>
        <p:grpSpPr bwMode="auto">
          <a:xfrm>
            <a:off x="2489492" y="6025337"/>
            <a:ext cx="2190683" cy="496105"/>
            <a:chOff x="645" y="3628"/>
            <a:chExt cx="1232" cy="279"/>
          </a:xfrm>
        </p:grpSpPr>
        <p:sp>
          <p:nvSpPr>
            <p:cNvPr id="20" name="AutoShape 10"/>
            <p:cNvSpPr>
              <a:spLocks noChangeArrowheads="1"/>
            </p:cNvSpPr>
            <p:nvPr/>
          </p:nvSpPr>
          <p:spPr bwMode="auto">
            <a:xfrm>
              <a:off x="645" y="3628"/>
              <a:ext cx="1232" cy="279"/>
            </a:xfrm>
            <a:prstGeom prst="flowChartAlternateProcess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2000" b="1" dirty="0"/>
                <a:t>100 Microns</a:t>
              </a:r>
            </a:p>
          </p:txBody>
        </p:sp>
        <p:sp>
          <p:nvSpPr>
            <p:cNvPr id="21" name="Line 11"/>
            <p:cNvSpPr>
              <a:spLocks noChangeShapeType="1"/>
            </p:cNvSpPr>
            <p:nvPr/>
          </p:nvSpPr>
          <p:spPr bwMode="auto">
            <a:xfrm>
              <a:off x="838" y="3857"/>
              <a:ext cx="878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4654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 smtClean="0"/>
              <a:t>Why use one million when you can use eight (or more)?</a:t>
            </a:r>
            <a:endParaRPr lang="en-US" sz="3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2/12/17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17</a:t>
            </a:fld>
            <a:endParaRPr lang="en-US"/>
          </a:p>
        </p:txBody>
      </p:sp>
      <p:graphicFrame>
        <p:nvGraphicFramePr>
          <p:cNvPr id="6" name="Group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3153223"/>
              </p:ext>
            </p:extLst>
          </p:nvPr>
        </p:nvGraphicFramePr>
        <p:xfrm>
          <a:off x="2301240" y="2072640"/>
          <a:ext cx="1666872" cy="3657600"/>
        </p:xfrm>
        <a:graphic>
          <a:graphicData uri="http://schemas.openxmlformats.org/drawingml/2006/table">
            <a:tbl>
              <a:tblPr/>
              <a:tblGrid>
                <a:gridCol w="208359"/>
                <a:gridCol w="208359"/>
                <a:gridCol w="208359"/>
                <a:gridCol w="208359"/>
                <a:gridCol w="208359"/>
                <a:gridCol w="208359"/>
                <a:gridCol w="208359"/>
                <a:gridCol w="208359"/>
              </a:tblGrid>
              <a:tr h="3657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75" marR="9147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75" marR="914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75" marR="914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75" marR="914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75" marR="914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75" marR="914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75" marR="914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75" marR="914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 Box 70"/>
          <p:cNvSpPr txBox="1">
            <a:spLocks noChangeArrowheads="1"/>
          </p:cNvSpPr>
          <p:nvPr/>
        </p:nvSpPr>
        <p:spPr bwMode="auto">
          <a:xfrm>
            <a:off x="2021874" y="1309200"/>
            <a:ext cx="2114493" cy="307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6" tIns="45675" rIns="91346" bIns="45675" anchor="ctr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/>
              <a:t>Reagents flowed in here</a:t>
            </a:r>
          </a:p>
        </p:txBody>
      </p:sp>
      <p:sp>
        <p:nvSpPr>
          <p:cNvPr id="8" name="Line 71"/>
          <p:cNvSpPr>
            <a:spLocks noChangeShapeType="1"/>
          </p:cNvSpPr>
          <p:nvPr/>
        </p:nvSpPr>
        <p:spPr bwMode="auto">
          <a:xfrm>
            <a:off x="2377440" y="1615440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46" tIns="45675" rIns="91346" bIns="45675" anchor="ctr">
            <a:spAutoFit/>
          </a:bodyPr>
          <a:lstStyle/>
          <a:p>
            <a:endParaRPr lang="en-US"/>
          </a:p>
        </p:txBody>
      </p:sp>
      <p:sp>
        <p:nvSpPr>
          <p:cNvPr id="9" name="Line 72"/>
          <p:cNvSpPr>
            <a:spLocks noChangeShapeType="1"/>
          </p:cNvSpPr>
          <p:nvPr/>
        </p:nvSpPr>
        <p:spPr bwMode="auto">
          <a:xfrm>
            <a:off x="2590165" y="1615440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46" tIns="45675" rIns="91346" bIns="45675" anchor="ctr">
            <a:spAutoFit/>
          </a:bodyPr>
          <a:lstStyle/>
          <a:p>
            <a:endParaRPr lang="en-US"/>
          </a:p>
        </p:txBody>
      </p:sp>
      <p:sp>
        <p:nvSpPr>
          <p:cNvPr id="10" name="Line 73"/>
          <p:cNvSpPr>
            <a:spLocks noChangeShapeType="1"/>
          </p:cNvSpPr>
          <p:nvPr/>
        </p:nvSpPr>
        <p:spPr bwMode="auto">
          <a:xfrm>
            <a:off x="2801303" y="1615440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46" tIns="45675" rIns="91346" bIns="45675" anchor="ctr">
            <a:spAutoFit/>
          </a:bodyPr>
          <a:lstStyle/>
          <a:p>
            <a:endParaRPr lang="en-US"/>
          </a:p>
        </p:txBody>
      </p:sp>
      <p:sp>
        <p:nvSpPr>
          <p:cNvPr id="11" name="Line 74"/>
          <p:cNvSpPr>
            <a:spLocks noChangeShapeType="1"/>
          </p:cNvSpPr>
          <p:nvPr/>
        </p:nvSpPr>
        <p:spPr bwMode="auto">
          <a:xfrm>
            <a:off x="3014028" y="1615440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46" tIns="45675" rIns="91346" bIns="45675" anchor="ctr">
            <a:spAutoFit/>
          </a:bodyPr>
          <a:lstStyle/>
          <a:p>
            <a:endParaRPr lang="en-US"/>
          </a:p>
        </p:txBody>
      </p:sp>
      <p:sp>
        <p:nvSpPr>
          <p:cNvPr id="12" name="Line 75"/>
          <p:cNvSpPr>
            <a:spLocks noChangeShapeType="1"/>
          </p:cNvSpPr>
          <p:nvPr/>
        </p:nvSpPr>
        <p:spPr bwMode="auto">
          <a:xfrm>
            <a:off x="3226753" y="1615440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46" tIns="45675" rIns="91346" bIns="45675" anchor="ctr">
            <a:spAutoFit/>
          </a:bodyPr>
          <a:lstStyle/>
          <a:p>
            <a:endParaRPr lang="en-US"/>
          </a:p>
        </p:txBody>
      </p:sp>
      <p:sp>
        <p:nvSpPr>
          <p:cNvPr id="13" name="Line 76"/>
          <p:cNvSpPr>
            <a:spLocks noChangeShapeType="1"/>
          </p:cNvSpPr>
          <p:nvPr/>
        </p:nvSpPr>
        <p:spPr bwMode="auto">
          <a:xfrm>
            <a:off x="3439478" y="1615440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46" tIns="45675" rIns="91346" bIns="45675" anchor="ctr">
            <a:spAutoFit/>
          </a:bodyPr>
          <a:lstStyle/>
          <a:p>
            <a:endParaRPr lang="en-US"/>
          </a:p>
        </p:txBody>
      </p:sp>
      <p:sp>
        <p:nvSpPr>
          <p:cNvPr id="14" name="Line 77"/>
          <p:cNvSpPr>
            <a:spLocks noChangeShapeType="1"/>
          </p:cNvSpPr>
          <p:nvPr/>
        </p:nvSpPr>
        <p:spPr bwMode="auto">
          <a:xfrm>
            <a:off x="3650615" y="1615440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46" tIns="45675" rIns="91346" bIns="45675" anchor="ctr">
            <a:spAutoFit/>
          </a:bodyPr>
          <a:lstStyle/>
          <a:p>
            <a:endParaRPr lang="en-US"/>
          </a:p>
        </p:txBody>
      </p:sp>
      <p:sp>
        <p:nvSpPr>
          <p:cNvPr id="15" name="Line 78"/>
          <p:cNvSpPr>
            <a:spLocks noChangeShapeType="1"/>
          </p:cNvSpPr>
          <p:nvPr/>
        </p:nvSpPr>
        <p:spPr bwMode="auto">
          <a:xfrm>
            <a:off x="3863340" y="1615440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46" tIns="45675" rIns="91346" bIns="45675" anchor="ctr">
            <a:spAutoFit/>
          </a:bodyPr>
          <a:lstStyle/>
          <a:p>
            <a:endParaRPr lang="en-US"/>
          </a:p>
        </p:txBody>
      </p:sp>
      <p:sp>
        <p:nvSpPr>
          <p:cNvPr id="16" name="Freeform 82"/>
          <p:cNvSpPr>
            <a:spLocks/>
          </p:cNvSpPr>
          <p:nvPr/>
        </p:nvSpPr>
        <p:spPr bwMode="auto">
          <a:xfrm>
            <a:off x="2987040" y="5850423"/>
            <a:ext cx="1371600" cy="369241"/>
          </a:xfrm>
          <a:custGeom>
            <a:avLst/>
            <a:gdLst>
              <a:gd name="T0" fmla="*/ 0 w 528"/>
              <a:gd name="T1" fmla="*/ 0 h 192"/>
              <a:gd name="T2" fmla="*/ 2147483647 w 528"/>
              <a:gd name="T3" fmla="*/ 2147483647 h 192"/>
              <a:gd name="T4" fmla="*/ 2147483647 w 528"/>
              <a:gd name="T5" fmla="*/ 2147483647 h 192"/>
              <a:gd name="T6" fmla="*/ 0 60000 65536"/>
              <a:gd name="T7" fmla="*/ 0 60000 65536"/>
              <a:gd name="T8" fmla="*/ 0 60000 65536"/>
              <a:gd name="T9" fmla="*/ 0 w 528"/>
              <a:gd name="T10" fmla="*/ 0 h 192"/>
              <a:gd name="T11" fmla="*/ 528 w 528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28" h="192">
                <a:moveTo>
                  <a:pt x="0" y="0"/>
                </a:moveTo>
                <a:cubicBezTo>
                  <a:pt x="4" y="56"/>
                  <a:pt x="8" y="112"/>
                  <a:pt x="96" y="144"/>
                </a:cubicBezTo>
                <a:cubicBezTo>
                  <a:pt x="184" y="176"/>
                  <a:pt x="456" y="184"/>
                  <a:pt x="528" y="192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46" tIns="45675" rIns="91346" bIns="45675" anchor="ctr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17" name="Text Box 86"/>
          <p:cNvSpPr txBox="1">
            <a:spLocks noChangeArrowheads="1"/>
          </p:cNvSpPr>
          <p:nvPr/>
        </p:nvSpPr>
        <p:spPr bwMode="auto">
          <a:xfrm>
            <a:off x="4431407" y="6033600"/>
            <a:ext cx="1189559" cy="307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6" tIns="45675" rIns="91346" bIns="45675" anchor="ctr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/>
              <a:t>Out to waste</a:t>
            </a:r>
          </a:p>
        </p:txBody>
      </p:sp>
      <p:pic>
        <p:nvPicPr>
          <p:cNvPr id="18" name="Picture 43" descr="illumina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840" y="2148840"/>
            <a:ext cx="128270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44"/>
          <p:cNvSpPr>
            <a:spLocks noChangeArrowheads="1"/>
          </p:cNvSpPr>
          <p:nvPr/>
        </p:nvSpPr>
        <p:spPr bwMode="auto">
          <a:xfrm>
            <a:off x="3771074" y="2002324"/>
            <a:ext cx="184541" cy="369241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46" tIns="45675" rIns="91346" bIns="45675" anchor="ctr">
            <a:spAutoFit/>
          </a:bodyPr>
          <a:lstStyle/>
          <a:p>
            <a:pPr algn="ctr" eaLnBrk="0" hangingPunct="0"/>
            <a:endParaRPr lang="en-US"/>
          </a:p>
        </p:txBody>
      </p:sp>
      <p:grpSp>
        <p:nvGrpSpPr>
          <p:cNvPr id="20" name="Group 114"/>
          <p:cNvGrpSpPr>
            <a:grpSpLocks/>
          </p:cNvGrpSpPr>
          <p:nvPr/>
        </p:nvGrpSpPr>
        <p:grpSpPr bwMode="auto">
          <a:xfrm>
            <a:off x="5409597" y="2225060"/>
            <a:ext cx="946155" cy="1131890"/>
            <a:chOff x="1814" y="1564"/>
            <a:chExt cx="596" cy="713"/>
          </a:xfrm>
        </p:grpSpPr>
        <p:sp>
          <p:nvSpPr>
            <p:cNvPr id="21" name="Rectangle 105"/>
            <p:cNvSpPr>
              <a:spLocks noChangeArrowheads="1"/>
            </p:cNvSpPr>
            <p:nvPr/>
          </p:nvSpPr>
          <p:spPr bwMode="auto">
            <a:xfrm>
              <a:off x="1814" y="1564"/>
              <a:ext cx="116" cy="233"/>
            </a:xfrm>
            <a:prstGeom prst="rect">
              <a:avLst/>
            </a:prstGeom>
            <a:solidFill>
              <a:srgbClr val="D7D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algn="ctr" eaLnBrk="0" hangingPunct="0"/>
              <a:endParaRPr lang="en-US"/>
            </a:p>
          </p:txBody>
        </p:sp>
        <p:sp>
          <p:nvSpPr>
            <p:cNvPr id="22" name="Rectangle 106"/>
            <p:cNvSpPr>
              <a:spLocks noChangeArrowheads="1"/>
            </p:cNvSpPr>
            <p:nvPr/>
          </p:nvSpPr>
          <p:spPr bwMode="auto">
            <a:xfrm>
              <a:off x="2054" y="1564"/>
              <a:ext cx="116" cy="233"/>
            </a:xfrm>
            <a:prstGeom prst="rect">
              <a:avLst/>
            </a:prstGeom>
            <a:solidFill>
              <a:srgbClr val="D7D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algn="ctr" eaLnBrk="0" hangingPunct="0"/>
              <a:endParaRPr lang="en-US"/>
            </a:p>
          </p:txBody>
        </p:sp>
        <p:sp>
          <p:nvSpPr>
            <p:cNvPr id="23" name="Rectangle 107"/>
            <p:cNvSpPr>
              <a:spLocks noChangeArrowheads="1"/>
            </p:cNvSpPr>
            <p:nvPr/>
          </p:nvSpPr>
          <p:spPr bwMode="auto">
            <a:xfrm>
              <a:off x="2294" y="1564"/>
              <a:ext cx="116" cy="233"/>
            </a:xfrm>
            <a:prstGeom prst="rect">
              <a:avLst/>
            </a:prstGeom>
            <a:solidFill>
              <a:srgbClr val="D7D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algn="ctr" eaLnBrk="0" hangingPunct="0"/>
              <a:endParaRPr lang="en-US"/>
            </a:p>
          </p:txBody>
        </p:sp>
        <p:sp>
          <p:nvSpPr>
            <p:cNvPr id="24" name="Rectangle 108"/>
            <p:cNvSpPr>
              <a:spLocks noChangeArrowheads="1"/>
            </p:cNvSpPr>
            <p:nvPr/>
          </p:nvSpPr>
          <p:spPr bwMode="auto">
            <a:xfrm>
              <a:off x="1814" y="1804"/>
              <a:ext cx="116" cy="233"/>
            </a:xfrm>
            <a:prstGeom prst="rect">
              <a:avLst/>
            </a:prstGeom>
            <a:solidFill>
              <a:srgbClr val="D7D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algn="ctr" eaLnBrk="0" hangingPunct="0"/>
              <a:endParaRPr lang="en-US"/>
            </a:p>
          </p:txBody>
        </p:sp>
        <p:sp>
          <p:nvSpPr>
            <p:cNvPr id="25" name="Rectangle 109"/>
            <p:cNvSpPr>
              <a:spLocks noChangeArrowheads="1"/>
            </p:cNvSpPr>
            <p:nvPr/>
          </p:nvSpPr>
          <p:spPr bwMode="auto">
            <a:xfrm>
              <a:off x="2054" y="1804"/>
              <a:ext cx="116" cy="233"/>
            </a:xfrm>
            <a:prstGeom prst="rect">
              <a:avLst/>
            </a:prstGeom>
            <a:solidFill>
              <a:srgbClr val="D7D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algn="ctr" eaLnBrk="0" hangingPunct="0"/>
              <a:endParaRPr lang="en-US"/>
            </a:p>
          </p:txBody>
        </p:sp>
        <p:sp>
          <p:nvSpPr>
            <p:cNvPr id="26" name="Rectangle 110"/>
            <p:cNvSpPr>
              <a:spLocks noChangeArrowheads="1"/>
            </p:cNvSpPr>
            <p:nvPr/>
          </p:nvSpPr>
          <p:spPr bwMode="auto">
            <a:xfrm>
              <a:off x="2294" y="1804"/>
              <a:ext cx="116" cy="233"/>
            </a:xfrm>
            <a:prstGeom prst="rect">
              <a:avLst/>
            </a:prstGeom>
            <a:solidFill>
              <a:srgbClr val="D7D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algn="ctr" eaLnBrk="0" hangingPunct="0"/>
              <a:endParaRPr lang="en-US"/>
            </a:p>
          </p:txBody>
        </p:sp>
        <p:sp>
          <p:nvSpPr>
            <p:cNvPr id="27" name="Rectangle 111"/>
            <p:cNvSpPr>
              <a:spLocks noChangeArrowheads="1"/>
            </p:cNvSpPr>
            <p:nvPr/>
          </p:nvSpPr>
          <p:spPr bwMode="auto">
            <a:xfrm>
              <a:off x="1814" y="2044"/>
              <a:ext cx="116" cy="233"/>
            </a:xfrm>
            <a:prstGeom prst="rect">
              <a:avLst/>
            </a:prstGeom>
            <a:solidFill>
              <a:srgbClr val="D7D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algn="ctr" eaLnBrk="0" hangingPunct="0"/>
              <a:endParaRPr lang="en-US"/>
            </a:p>
          </p:txBody>
        </p:sp>
        <p:sp>
          <p:nvSpPr>
            <p:cNvPr id="28" name="Rectangle 112"/>
            <p:cNvSpPr>
              <a:spLocks noChangeArrowheads="1"/>
            </p:cNvSpPr>
            <p:nvPr/>
          </p:nvSpPr>
          <p:spPr bwMode="auto">
            <a:xfrm>
              <a:off x="2054" y="2044"/>
              <a:ext cx="116" cy="233"/>
            </a:xfrm>
            <a:prstGeom prst="rect">
              <a:avLst/>
            </a:prstGeom>
            <a:solidFill>
              <a:srgbClr val="D7D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algn="ctr" eaLnBrk="0" hangingPunct="0"/>
              <a:endParaRPr lang="en-US"/>
            </a:p>
          </p:txBody>
        </p:sp>
        <p:sp>
          <p:nvSpPr>
            <p:cNvPr id="29" name="Rectangle 113"/>
            <p:cNvSpPr>
              <a:spLocks noChangeArrowheads="1"/>
            </p:cNvSpPr>
            <p:nvPr/>
          </p:nvSpPr>
          <p:spPr bwMode="auto">
            <a:xfrm>
              <a:off x="2294" y="2044"/>
              <a:ext cx="116" cy="233"/>
            </a:xfrm>
            <a:prstGeom prst="rect">
              <a:avLst/>
            </a:prstGeom>
            <a:solidFill>
              <a:srgbClr val="D7D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algn="ctr" eaLnBrk="0" hangingPunct="0"/>
              <a:endParaRPr lang="en-US"/>
            </a:p>
          </p:txBody>
        </p:sp>
      </p:grpSp>
      <p:sp>
        <p:nvSpPr>
          <p:cNvPr id="30" name="Rectangle 115"/>
          <p:cNvSpPr>
            <a:spLocks noChangeArrowheads="1"/>
          </p:cNvSpPr>
          <p:nvPr/>
        </p:nvSpPr>
        <p:spPr bwMode="auto">
          <a:xfrm>
            <a:off x="5349240" y="2224573"/>
            <a:ext cx="304800" cy="36924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6" tIns="45675" rIns="91346" bIns="45675" anchor="ctr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31" name="Rectangle 116"/>
          <p:cNvSpPr>
            <a:spLocks noChangeArrowheads="1"/>
          </p:cNvSpPr>
          <p:nvPr/>
        </p:nvSpPr>
        <p:spPr bwMode="auto">
          <a:xfrm>
            <a:off x="5349240" y="2605570"/>
            <a:ext cx="304800" cy="36924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6" tIns="45675" rIns="91346" bIns="45675" anchor="ctr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32" name="Rectangle 117"/>
          <p:cNvSpPr>
            <a:spLocks noChangeArrowheads="1"/>
          </p:cNvSpPr>
          <p:nvPr/>
        </p:nvSpPr>
        <p:spPr bwMode="auto">
          <a:xfrm>
            <a:off x="5349240" y="2986570"/>
            <a:ext cx="304800" cy="36924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6" tIns="45675" rIns="91346" bIns="45675" anchor="ctr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33" name="Rectangle 119"/>
          <p:cNvSpPr>
            <a:spLocks noChangeArrowheads="1"/>
          </p:cNvSpPr>
          <p:nvPr/>
        </p:nvSpPr>
        <p:spPr bwMode="auto">
          <a:xfrm>
            <a:off x="5273040" y="3322771"/>
            <a:ext cx="1600200" cy="1754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6" tIns="45675" rIns="91346" bIns="45675" anchor="ctr">
            <a:spAutoFit/>
          </a:bodyPr>
          <a:lstStyle/>
          <a:p>
            <a:pPr eaLnBrk="0" hangingPunct="0"/>
            <a:r>
              <a:rPr lang="en-US"/>
              <a:t>Image for each channel is actually tiled (four images per panel, one for each color)</a:t>
            </a:r>
          </a:p>
        </p:txBody>
      </p:sp>
      <p:sp>
        <p:nvSpPr>
          <p:cNvPr id="34" name="Rectangle 45"/>
          <p:cNvSpPr>
            <a:spLocks noChangeArrowheads="1"/>
          </p:cNvSpPr>
          <p:nvPr/>
        </p:nvSpPr>
        <p:spPr bwMode="auto">
          <a:xfrm>
            <a:off x="5273040" y="2573824"/>
            <a:ext cx="1219200" cy="369241"/>
          </a:xfrm>
          <a:prstGeom prst="rect">
            <a:avLst/>
          </a:prstGeom>
          <a:noFill/>
          <a:ln w="476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46" tIns="45675" rIns="91346" bIns="45675" anchor="ctr">
            <a:spAutoFit/>
          </a:bodyPr>
          <a:lstStyle/>
          <a:p>
            <a:pPr algn="ctr" eaLnBrk="0" hangingPunct="0"/>
            <a:endParaRPr lang="en-US"/>
          </a:p>
        </p:txBody>
      </p:sp>
      <p:cxnSp>
        <p:nvCxnSpPr>
          <p:cNvPr id="35" name="Straight Arrow Connector 48"/>
          <p:cNvCxnSpPr>
            <a:cxnSpLocks noChangeShapeType="1"/>
          </p:cNvCxnSpPr>
          <p:nvPr/>
        </p:nvCxnSpPr>
        <p:spPr bwMode="auto">
          <a:xfrm>
            <a:off x="6416040" y="2756853"/>
            <a:ext cx="1676400" cy="1587"/>
          </a:xfrm>
          <a:prstGeom prst="straightConnector1">
            <a:avLst/>
          </a:prstGeom>
          <a:noFill/>
          <a:ln w="476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" name="Straight Arrow Connector 53"/>
          <p:cNvCxnSpPr>
            <a:cxnSpLocks noChangeShapeType="1"/>
          </p:cNvCxnSpPr>
          <p:nvPr/>
        </p:nvCxnSpPr>
        <p:spPr bwMode="auto">
          <a:xfrm>
            <a:off x="3977640" y="2225041"/>
            <a:ext cx="1219200" cy="381000"/>
          </a:xfrm>
          <a:prstGeom prst="straightConnector1">
            <a:avLst/>
          </a:prstGeom>
          <a:noFill/>
          <a:ln w="444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56385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High-throughput sequencing error profiles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2/12/17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18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012235" y="1447800"/>
            <a:ext cx="10657051" cy="3698596"/>
            <a:chOff x="1515156" y="1750433"/>
            <a:chExt cx="6295344" cy="2184836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991" r="1813"/>
            <a:stretch>
              <a:fillRect/>
            </a:stretch>
          </p:blipFill>
          <p:spPr bwMode="auto">
            <a:xfrm>
              <a:off x="1515156" y="1750433"/>
              <a:ext cx="6295344" cy="2005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4"/>
            <p:cNvSpPr>
              <a:spLocks/>
            </p:cNvSpPr>
            <p:nvPr/>
          </p:nvSpPr>
          <p:spPr bwMode="auto">
            <a:xfrm>
              <a:off x="3268823" y="3596712"/>
              <a:ext cx="144430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200" dirty="0">
                  <a:solidFill>
                    <a:srgbClr val="2D323E"/>
                  </a:solidFill>
                  <a:ea typeface="Helvetica Neue Light" charset="0"/>
                  <a:cs typeface="Helvetica Neue Light" charset="0"/>
                  <a:sym typeface="Helvetica Neue Light" charset="0"/>
                </a:rPr>
                <a:t>De-phasing</a:t>
              </a:r>
            </a:p>
          </p:txBody>
        </p:sp>
        <p:sp>
          <p:nvSpPr>
            <p:cNvPr id="8" name="Rectangle 5"/>
            <p:cNvSpPr>
              <a:spLocks/>
            </p:cNvSpPr>
            <p:nvPr/>
          </p:nvSpPr>
          <p:spPr bwMode="auto">
            <a:xfrm>
              <a:off x="4660148" y="3596712"/>
              <a:ext cx="153888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200">
                  <a:solidFill>
                    <a:srgbClr val="2D323E"/>
                  </a:solidFill>
                  <a:ea typeface="Helvetica Neue Light" charset="0"/>
                  <a:cs typeface="Helvetica Neue Light" charset="0"/>
                  <a:sym typeface="Helvetica Neue Light" charset="0"/>
                </a:rPr>
                <a:t>Degradation</a:t>
              </a:r>
            </a:p>
          </p:txBody>
        </p:sp>
        <p:sp>
          <p:nvSpPr>
            <p:cNvPr id="9" name="Rectangle 6"/>
            <p:cNvSpPr>
              <a:spLocks/>
            </p:cNvSpPr>
            <p:nvPr/>
          </p:nvSpPr>
          <p:spPr bwMode="auto">
            <a:xfrm>
              <a:off x="6365968" y="3596715"/>
              <a:ext cx="117660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200">
                  <a:solidFill>
                    <a:srgbClr val="2D323E"/>
                  </a:solidFill>
                  <a:ea typeface="Helvetica Neue Light" charset="0"/>
                  <a:cs typeface="Helvetica Neue Light" charset="0"/>
                  <a:sym typeface="Helvetica Neue Light" charset="0"/>
                </a:rPr>
                <a:t>Crosstalk</a:t>
              </a:r>
            </a:p>
          </p:txBody>
        </p:sp>
      </p:grpSp>
      <p:pic>
        <p:nvPicPr>
          <p:cNvPr id="11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87" y="4811814"/>
            <a:ext cx="3538755" cy="167705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44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Illumina sequencing: how it really works</a:t>
            </a:r>
            <a:endParaRPr lang="en-US" dirty="0"/>
          </a:p>
        </p:txBody>
      </p:sp>
      <p:pic>
        <p:nvPicPr>
          <p:cNvPr id="6" name="illumina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1413" y="1082675"/>
            <a:ext cx="7370762" cy="540543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2/12/17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74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Midterm: journal club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Sign up for a journal club presentation by </a:t>
            </a:r>
            <a:r>
              <a:rPr lang="en-US" b="1" u="sng" dirty="0" smtClean="0"/>
              <a:t>end of day Wednesday!</a:t>
            </a:r>
          </a:p>
          <a:p>
            <a:endParaRPr lang="en-US" sz="600" dirty="0" smtClean="0"/>
          </a:p>
          <a:p>
            <a:r>
              <a:rPr lang="en-US" dirty="0" smtClean="0"/>
              <a:t>Email instructional team with:</a:t>
            </a:r>
          </a:p>
          <a:p>
            <a:pPr lvl="1"/>
            <a:r>
              <a:rPr lang="en-US" dirty="0" smtClean="0"/>
              <a:t>Group members (2-5, names + </a:t>
            </a:r>
            <a:r>
              <a:rPr lang="en-US" dirty="0" err="1" smtClean="0"/>
              <a:t>CCed</a:t>
            </a:r>
            <a:r>
              <a:rPr lang="en-US" dirty="0" smtClean="0"/>
              <a:t>).</a:t>
            </a:r>
          </a:p>
          <a:p>
            <a:pPr lvl="1"/>
            <a:r>
              <a:rPr lang="en-US" dirty="0" smtClean="0"/>
              <a:t>Paper to present.</a:t>
            </a:r>
          </a:p>
          <a:p>
            <a:pPr lvl="1"/>
            <a:r>
              <a:rPr lang="en-US" dirty="0" smtClean="0"/>
              <a:t>~2-4 sentence justification.</a:t>
            </a:r>
          </a:p>
          <a:p>
            <a:pPr lvl="2"/>
            <a:r>
              <a:rPr lang="en-US" dirty="0" smtClean="0"/>
              <a:t>Recent and/or high-impact quantitative biology.</a:t>
            </a:r>
          </a:p>
          <a:p>
            <a:pPr lvl="1"/>
            <a:r>
              <a:rPr lang="en-US" dirty="0" smtClean="0"/>
              <a:t>Date of presentation (March 1, 6, 8).</a:t>
            </a:r>
          </a:p>
          <a:p>
            <a:pPr lvl="2"/>
            <a:r>
              <a:rPr lang="en-US" dirty="0" smtClean="0"/>
              <a:t>3-4 presentations / day.</a:t>
            </a:r>
          </a:p>
          <a:p>
            <a:pPr lvl="2"/>
            <a:r>
              <a:rPr lang="en-US" dirty="0" smtClean="0"/>
              <a:t>First come, first served.</a:t>
            </a:r>
          </a:p>
          <a:p>
            <a:endParaRPr lang="en-US" sz="600" dirty="0" smtClean="0"/>
          </a:p>
          <a:p>
            <a:r>
              <a:rPr lang="en-US" dirty="0" smtClean="0"/>
              <a:t>20 minute presentation + 5 minutes questions.</a:t>
            </a:r>
          </a:p>
          <a:p>
            <a:pPr lvl="1"/>
            <a:r>
              <a:rPr lang="en-US" dirty="0" smtClean="0"/>
              <a:t>All group members must present.</a:t>
            </a:r>
          </a:p>
          <a:p>
            <a:pPr lvl="1"/>
            <a:r>
              <a:rPr lang="en-US" dirty="0" smtClean="0"/>
              <a:t>Background, overview/results, methods, discussion/interpretation, questions.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2/12/17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3104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Making reads longer, step one: Pacific Biosciences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2/12/17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61" y="2392680"/>
            <a:ext cx="11861800" cy="3558540"/>
          </a:xfrm>
          <a:prstGeom prst="rect">
            <a:avLst/>
          </a:prstGeom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821638" y="6588883"/>
            <a:ext cx="3602163" cy="199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46" tIns="45675" rIns="91346" bIns="45675">
            <a:spAutoFit/>
          </a:bodyPr>
          <a:lstStyle/>
          <a:p>
            <a:pPr eaLnBrk="0" hangingPunct="0"/>
            <a:r>
              <a:rPr lang="en-US" sz="700" dirty="0" err="1" smtClean="0">
                <a:latin typeface="Arial" pitchFamily="34" charset="0"/>
              </a:rPr>
              <a:t>Eid</a:t>
            </a:r>
            <a:r>
              <a:rPr lang="en-US" sz="700" dirty="0" smtClean="0">
                <a:latin typeface="Arial" pitchFamily="34" charset="0"/>
              </a:rPr>
              <a:t> 2009</a:t>
            </a:r>
            <a:endParaRPr lang="en-US" sz="700" dirty="0">
              <a:latin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31326" y="2208014"/>
            <a:ext cx="4566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mtClean="0"/>
              <a:t>Still light: </a:t>
            </a:r>
            <a:r>
              <a:rPr lang="en-US" dirty="0" smtClean="0"/>
              <a:t>gridded fluorescent reaction readout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138299" y="1458790"/>
            <a:ext cx="5915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Single Molecule Real Time (SMRT) sequencing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8510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Making reads longer, step two: Oxford </a:t>
            </a:r>
            <a:r>
              <a:rPr lang="en-US" dirty="0" err="1" smtClean="0"/>
              <a:t>Nanopore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2/12/17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926" y="977140"/>
            <a:ext cx="5556149" cy="5880859"/>
          </a:xfrm>
          <a:prstGeom prst="rect">
            <a:avLst/>
          </a:prstGeom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821638" y="6588883"/>
            <a:ext cx="3602163" cy="199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46" tIns="45675" rIns="91346" bIns="45675">
            <a:spAutoFit/>
          </a:bodyPr>
          <a:lstStyle/>
          <a:p>
            <a:pPr eaLnBrk="0" hangingPunct="0"/>
            <a:r>
              <a:rPr lang="en-US" sz="700" dirty="0" smtClean="0">
                <a:latin typeface="Arial" pitchFamily="34" charset="0"/>
              </a:rPr>
              <a:t>MIT Technology Review 2012</a:t>
            </a:r>
            <a:endParaRPr lang="en-US" sz="7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06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High-throughput sequencing: 2011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6137233"/>
              </p:ext>
            </p:extLst>
          </p:nvPr>
        </p:nvGraphicFramePr>
        <p:xfrm>
          <a:off x="238125" y="1082675"/>
          <a:ext cx="11715750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2625"/>
                <a:gridCol w="1952625"/>
                <a:gridCol w="1952625"/>
                <a:gridCol w="1952625"/>
                <a:gridCol w="1952625"/>
                <a:gridCol w="195262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Platform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Read length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Gnt</a:t>
                      </a:r>
                      <a:r>
                        <a:rPr lang="en-US" sz="2400" baseline="0" dirty="0" smtClean="0"/>
                        <a:t> / run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Time / run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Cost /</a:t>
                      </a:r>
                      <a:r>
                        <a:rPr lang="en-US" sz="2400" baseline="0" dirty="0" smtClean="0"/>
                        <a:t> run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Error rate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Sanger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0.0001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 hour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$10k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0.001%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454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 hours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Illumina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75-100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18-35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 days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0.1%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 err="1" smtClean="0"/>
                        <a:t>SOLiD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30-50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 days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 err="1" smtClean="0"/>
                        <a:t>Helicos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2/12/17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71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High-throughput sequencing: 2013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5596475"/>
              </p:ext>
            </p:extLst>
          </p:nvPr>
        </p:nvGraphicFramePr>
        <p:xfrm>
          <a:off x="238125" y="1082675"/>
          <a:ext cx="11715750" cy="3870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2625"/>
                <a:gridCol w="1952625"/>
                <a:gridCol w="1952625"/>
                <a:gridCol w="1952625"/>
                <a:gridCol w="1952625"/>
                <a:gridCol w="195262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Platform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Read length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Gnt</a:t>
                      </a:r>
                      <a:r>
                        <a:rPr lang="en-US" sz="2400" baseline="0" dirty="0" smtClean="0"/>
                        <a:t> / run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Time / run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Cost /</a:t>
                      </a:r>
                      <a:r>
                        <a:rPr lang="en-US" sz="2400" baseline="0" dirty="0" smtClean="0"/>
                        <a:t> run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Error rate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Sanger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0.0001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 hour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$10k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0.001%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454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700-1000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 day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$5-10k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Illumina </a:t>
                      </a:r>
                      <a:r>
                        <a:rPr lang="en-US" sz="2200" b="1" dirty="0" err="1" smtClean="0"/>
                        <a:t>HiSeq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100-200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500-750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 week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$20-25k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0.1%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 err="1" smtClean="0"/>
                        <a:t>SOLiD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 err="1" smtClean="0"/>
                        <a:t>Helicos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Illumina </a:t>
                      </a:r>
                      <a:r>
                        <a:rPr lang="en-US" sz="2200" b="1" dirty="0" err="1" smtClean="0"/>
                        <a:t>MiSeq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150-250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1-2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 day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0.1%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Ion</a:t>
                      </a:r>
                      <a:r>
                        <a:rPr lang="en-US" sz="2200" b="1" baseline="0" dirty="0" smtClean="0"/>
                        <a:t> Torrent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200-400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 hours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$0.5-1k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Pac Bio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500-1500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0.1-0.5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 hours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$2k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2/12/17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94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High-throughput sequencing: 2017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7816328"/>
              </p:ext>
            </p:extLst>
          </p:nvPr>
        </p:nvGraphicFramePr>
        <p:xfrm>
          <a:off x="238125" y="1082675"/>
          <a:ext cx="11715750" cy="472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2625"/>
                <a:gridCol w="1952625"/>
                <a:gridCol w="1952625"/>
                <a:gridCol w="1952625"/>
                <a:gridCol w="1952625"/>
                <a:gridCol w="195262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Platform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Read length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Gnt</a:t>
                      </a:r>
                      <a:r>
                        <a:rPr lang="en-US" sz="2400" baseline="0" dirty="0" smtClean="0"/>
                        <a:t> / run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Time / run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Cost /</a:t>
                      </a:r>
                      <a:r>
                        <a:rPr lang="en-US" sz="2400" baseline="0" dirty="0" smtClean="0"/>
                        <a:t> run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Error rate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Sanger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0.0001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 hour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$10k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0.001%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454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Illumina </a:t>
                      </a:r>
                      <a:r>
                        <a:rPr lang="en-US" sz="2200" b="1" dirty="0" err="1" smtClean="0"/>
                        <a:t>HiSeq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100-200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 week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$15k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0.1%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 err="1" smtClean="0"/>
                        <a:t>SOLiD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 err="1" smtClean="0"/>
                        <a:t>Helicos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Illumina </a:t>
                      </a:r>
                      <a:r>
                        <a:rPr lang="en-US" sz="2200" b="1" dirty="0" err="1" smtClean="0"/>
                        <a:t>MiSeq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150-300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 day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0.1%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Ion</a:t>
                      </a:r>
                      <a:r>
                        <a:rPr lang="en-US" sz="2200" b="1" baseline="0" dirty="0" smtClean="0"/>
                        <a:t> Torrent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Pac Bio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10000-50000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1-5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0.5-1 day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$5k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0.1-1%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Illumina </a:t>
                      </a:r>
                      <a:r>
                        <a:rPr lang="en-US" sz="2200" b="1" dirty="0" err="1" smtClean="0"/>
                        <a:t>NxSeq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100-150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 day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$10k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0.1%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 err="1" smtClean="0"/>
                        <a:t>Nanopore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1000-10000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1-2 days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$0.5-1k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1-10%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2/12/17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6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dirty="0" smtClean="0"/>
              <a:t>Sequencing is free!</a:t>
            </a:r>
          </a:p>
          <a:p>
            <a:pPr lvl="1"/>
            <a:r>
              <a:rPr lang="en-US" sz="2600" dirty="0" smtClean="0"/>
              <a:t>Ok, well, not quite, but close</a:t>
            </a:r>
            <a:r>
              <a:rPr lang="mr-IN" sz="2600" dirty="0" smtClean="0"/>
              <a:t>…</a:t>
            </a:r>
            <a:endParaRPr lang="en-US" sz="2600" dirty="0" smtClean="0"/>
          </a:p>
          <a:p>
            <a:endParaRPr lang="en-US" sz="600" dirty="0" smtClean="0"/>
          </a:p>
          <a:p>
            <a:r>
              <a:rPr lang="en-US" sz="3000" dirty="0" smtClean="0"/>
              <a:t>Many different technologies, but</a:t>
            </a:r>
            <a:r>
              <a:rPr lang="mr-IN" sz="3000" dirty="0" smtClean="0"/>
              <a:t>…</a:t>
            </a:r>
            <a:endParaRPr lang="en-US" sz="3000" dirty="0" smtClean="0"/>
          </a:p>
          <a:p>
            <a:pPr lvl="1"/>
            <a:r>
              <a:rPr lang="en-US" sz="2600" dirty="0" smtClean="0"/>
              <a:t>All descended from radiolabeled southern blots.</a:t>
            </a:r>
          </a:p>
          <a:p>
            <a:pPr lvl="1"/>
            <a:r>
              <a:rPr lang="en-US" sz="2600" dirty="0" smtClean="0"/>
              <a:t>Most use sequencing by synthesis.</a:t>
            </a:r>
          </a:p>
          <a:p>
            <a:endParaRPr lang="en-US" sz="600" dirty="0" smtClean="0"/>
          </a:p>
          <a:p>
            <a:r>
              <a:rPr lang="en-US" sz="3000" dirty="0" smtClean="0"/>
              <a:t>All rely on shotgun sequencing.</a:t>
            </a:r>
          </a:p>
          <a:p>
            <a:pPr lvl="1"/>
            <a:r>
              <a:rPr lang="en-US" sz="2600" dirty="0" smtClean="0"/>
              <a:t>Although read length is increasing quickly.</a:t>
            </a:r>
          </a:p>
          <a:p>
            <a:endParaRPr lang="en-US" sz="600" dirty="0" smtClean="0"/>
          </a:p>
          <a:p>
            <a:r>
              <a:rPr lang="en-US" sz="3000" dirty="0" smtClean="0"/>
              <a:t>All produce reads with characteristic errors.</a:t>
            </a:r>
          </a:p>
          <a:p>
            <a:endParaRPr lang="en-US" sz="600" dirty="0" smtClean="0"/>
          </a:p>
          <a:p>
            <a:r>
              <a:rPr lang="en-US" sz="3000" dirty="0" smtClean="0"/>
              <a:t>Short + error-prone reads dictate analysis strategies </a:t>
            </a:r>
            <a:r>
              <a:rPr lang="mr-IN" sz="3000" dirty="0" smtClean="0"/>
              <a:t>–</a:t>
            </a:r>
            <a:r>
              <a:rPr lang="en-US" sz="3000" dirty="0" smtClean="0"/>
              <a:t> more next!</a:t>
            </a:r>
            <a:endParaRPr lang="en-US" sz="3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F4C46-A4F9-FA45-8B40-AED09F8C18CF}" type="datetime1">
              <a:rPr lang="en-US" smtClean="0"/>
              <a:t>2/12/17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6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 the old days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2/12/17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0" r="48749" b="28369"/>
          <a:stretch>
            <a:fillRect/>
          </a:stretch>
        </p:blipFill>
        <p:spPr bwMode="auto">
          <a:xfrm>
            <a:off x="1484244" y="3360984"/>
            <a:ext cx="4499596" cy="3011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8" r="48749" b="59084"/>
          <a:stretch>
            <a:fillRect/>
          </a:stretch>
        </p:blipFill>
        <p:spPr bwMode="auto">
          <a:xfrm>
            <a:off x="5867310" y="1322255"/>
            <a:ext cx="4681420" cy="192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r="48999" b="78339"/>
          <a:stretch>
            <a:fillRect/>
          </a:stretch>
        </p:blipFill>
        <p:spPr bwMode="auto">
          <a:xfrm>
            <a:off x="302723" y="940581"/>
            <a:ext cx="4004234" cy="2100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t="72546" r="50000"/>
          <a:stretch>
            <a:fillRect/>
          </a:stretch>
        </p:blipFill>
        <p:spPr bwMode="auto">
          <a:xfrm>
            <a:off x="6993082" y="3480748"/>
            <a:ext cx="4434357" cy="277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7098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Sequencing by radiolabeled synthesis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2/12/17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</a:t>
            </a:fld>
            <a:endParaRPr lang="en-US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821638" y="6588883"/>
            <a:ext cx="3602163" cy="199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46" tIns="45675" rIns="91346" bIns="45675">
            <a:spAutoFit/>
          </a:bodyPr>
          <a:lstStyle/>
          <a:p>
            <a:pPr eaLnBrk="0" hangingPunct="0"/>
            <a:r>
              <a:rPr lang="en-US" sz="700">
                <a:latin typeface="Arial" pitchFamily="34" charset="0"/>
              </a:rPr>
              <a:t>Recombinant DNA: Genes and Genomes. </a:t>
            </a:r>
            <a:r>
              <a:rPr lang="en-US" sz="700" dirty="0">
                <a:latin typeface="Arial" pitchFamily="34" charset="0"/>
              </a:rPr>
              <a:t>3rd Edition (Dec06).  WH Freeman Press.</a:t>
            </a:r>
          </a:p>
        </p:txBody>
      </p:sp>
      <p:grpSp>
        <p:nvGrpSpPr>
          <p:cNvPr id="7" name="Group 46"/>
          <p:cNvGrpSpPr>
            <a:grpSpLocks/>
          </p:cNvGrpSpPr>
          <p:nvPr/>
        </p:nvGrpSpPr>
        <p:grpSpPr bwMode="auto">
          <a:xfrm>
            <a:off x="4025376" y="4591844"/>
            <a:ext cx="4124862" cy="2001135"/>
            <a:chOff x="1632" y="2970"/>
            <a:chExt cx="2288" cy="1110"/>
          </a:xfrm>
        </p:grpSpPr>
        <p:pic>
          <p:nvPicPr>
            <p:cNvPr id="8" name="Picture 7" descr="Sanger sequenci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979" t="62598" r="15302"/>
            <a:stretch>
              <a:fillRect/>
            </a:stretch>
          </p:blipFill>
          <p:spPr bwMode="auto">
            <a:xfrm>
              <a:off x="3696" y="3120"/>
              <a:ext cx="224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9" descr="Sanger sequenci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81" t="62338" r="34741" b="12727"/>
            <a:stretch>
              <a:fillRect/>
            </a:stretch>
          </p:blipFill>
          <p:spPr bwMode="auto">
            <a:xfrm>
              <a:off x="2065" y="2970"/>
              <a:ext cx="1419" cy="1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1632" y="3744"/>
              <a:ext cx="100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sz="900">
                  <a:latin typeface="Arial" pitchFamily="34" charset="0"/>
                </a:rPr>
                <a:t>Expose gel to x-ray film (to make an “auto-radiogram”)</a:t>
              </a:r>
            </a:p>
          </p:txBody>
        </p:sp>
      </p:grpSp>
      <p:pic>
        <p:nvPicPr>
          <p:cNvPr id="11" name="Picture 27" descr="Sanger sequenc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" t="14423" b="73178"/>
          <a:stretch>
            <a:fillRect/>
          </a:stretch>
        </p:blipFill>
        <p:spPr bwMode="auto">
          <a:xfrm>
            <a:off x="3028425" y="1170081"/>
            <a:ext cx="6491970" cy="923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7926026" y="879994"/>
            <a:ext cx="1688780" cy="349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6" tIns="45675" rIns="91346" bIns="45675" anchor="ctr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/>
              <a:t>Template (Crick)</a:t>
            </a:r>
          </a:p>
        </p:txBody>
      </p:sp>
      <p:sp>
        <p:nvSpPr>
          <p:cNvPr id="13" name="Line 32"/>
          <p:cNvSpPr>
            <a:spLocks noChangeShapeType="1"/>
          </p:cNvSpPr>
          <p:nvPr/>
        </p:nvSpPr>
        <p:spPr bwMode="auto">
          <a:xfrm flipH="1">
            <a:off x="7140657" y="1054700"/>
            <a:ext cx="778820" cy="17307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46" tIns="45675" rIns="91346" bIns="45675" anchor="ctr">
            <a:spAutoFit/>
          </a:bodyPr>
          <a:lstStyle/>
          <a:p>
            <a:endParaRPr lang="en-US"/>
          </a:p>
        </p:txBody>
      </p:sp>
      <p:grpSp>
        <p:nvGrpSpPr>
          <p:cNvPr id="14" name="Group 47"/>
          <p:cNvGrpSpPr>
            <a:grpSpLocks/>
          </p:cNvGrpSpPr>
          <p:nvPr/>
        </p:nvGrpSpPr>
        <p:grpSpPr bwMode="auto">
          <a:xfrm>
            <a:off x="1450946" y="3650768"/>
            <a:ext cx="9800150" cy="1034821"/>
            <a:chOff x="204" y="2448"/>
            <a:chExt cx="5436" cy="574"/>
          </a:xfrm>
        </p:grpSpPr>
        <p:pic>
          <p:nvPicPr>
            <p:cNvPr id="15" name="Picture 14" descr="Sanger sequenci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18" t="49684" b="36415"/>
            <a:stretch>
              <a:fillRect/>
            </a:stretch>
          </p:blipFill>
          <p:spPr bwMode="auto">
            <a:xfrm>
              <a:off x="1248" y="2448"/>
              <a:ext cx="3505" cy="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12"/>
            <p:cNvSpPr>
              <a:spLocks noChangeArrowheads="1"/>
            </p:cNvSpPr>
            <p:nvPr/>
          </p:nvSpPr>
          <p:spPr bwMode="auto">
            <a:xfrm>
              <a:off x="4728" y="2467"/>
              <a:ext cx="912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sz="1000" dirty="0">
                  <a:solidFill>
                    <a:srgbClr val="FD0D13"/>
                  </a:solidFill>
                  <a:latin typeface="Arial" pitchFamily="34" charset="0"/>
                </a:rPr>
                <a:t>A nested series of DNA fragments ending in the base specified by the terminator-</a:t>
              </a:r>
              <a:r>
                <a:rPr lang="en-US" sz="1000" dirty="0" err="1">
                  <a:solidFill>
                    <a:srgbClr val="FD0D13"/>
                  </a:solidFill>
                  <a:latin typeface="Arial" pitchFamily="34" charset="0"/>
                </a:rPr>
                <a:t>ddNTP</a:t>
              </a:r>
              <a:endParaRPr lang="en-US" sz="1000" dirty="0">
                <a:solidFill>
                  <a:srgbClr val="FD0D13"/>
                </a:solidFill>
                <a:latin typeface="Arial" pitchFamily="34" charset="0"/>
              </a:endParaRPr>
            </a:p>
          </p:txBody>
        </p:sp>
        <p:sp>
          <p:nvSpPr>
            <p:cNvPr id="17" name="AutoShape 13"/>
            <p:cNvSpPr>
              <a:spLocks/>
            </p:cNvSpPr>
            <p:nvPr/>
          </p:nvSpPr>
          <p:spPr bwMode="auto">
            <a:xfrm>
              <a:off x="4665" y="2616"/>
              <a:ext cx="48" cy="288"/>
            </a:xfrm>
            <a:prstGeom prst="rightBrace">
              <a:avLst>
                <a:gd name="adj1" fmla="val 50000"/>
                <a:gd name="adj2" fmla="val 50000"/>
              </a:avLst>
            </a:prstGeom>
            <a:noFill/>
            <a:ln w="9525">
              <a:solidFill>
                <a:srgbClr val="FD0D1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18" name="Text Box 33"/>
            <p:cNvSpPr txBox="1">
              <a:spLocks noChangeArrowheads="1"/>
            </p:cNvSpPr>
            <p:nvPr/>
          </p:nvSpPr>
          <p:spPr bwMode="auto">
            <a:xfrm>
              <a:off x="204" y="2543"/>
              <a:ext cx="551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US"/>
                <a:t>Watsons</a:t>
              </a:r>
            </a:p>
          </p:txBody>
        </p:sp>
        <p:sp>
          <p:nvSpPr>
            <p:cNvPr id="19" name="Line 34"/>
            <p:cNvSpPr>
              <a:spLocks noChangeShapeType="1"/>
            </p:cNvSpPr>
            <p:nvPr/>
          </p:nvSpPr>
          <p:spPr bwMode="auto">
            <a:xfrm>
              <a:off x="768" y="2640"/>
              <a:ext cx="384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3160021" y="2316144"/>
            <a:ext cx="6230561" cy="41932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6" tIns="45675" rIns="91346" bIns="45675" anchor="ctr">
            <a:spAutoFit/>
          </a:bodyPr>
          <a:lstStyle/>
          <a:p>
            <a:pPr algn="ctr" eaLnBrk="0" hangingPunct="0"/>
            <a:endParaRPr lang="en-US"/>
          </a:p>
        </p:txBody>
      </p:sp>
      <p:pic>
        <p:nvPicPr>
          <p:cNvPr id="21" name="Picture 26" descr="Sanger sequenc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5" t="29147" b="49928"/>
          <a:stretch>
            <a:fillRect/>
          </a:stretch>
        </p:blipFill>
        <p:spPr bwMode="auto">
          <a:xfrm>
            <a:off x="3706278" y="2093127"/>
            <a:ext cx="5814108" cy="1557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44"/>
          <p:cNvSpPr txBox="1">
            <a:spLocks noChangeArrowheads="1"/>
          </p:cNvSpPr>
          <p:nvPr/>
        </p:nvSpPr>
        <p:spPr bwMode="auto">
          <a:xfrm>
            <a:off x="1688916" y="1652643"/>
            <a:ext cx="1471105" cy="1328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6" tIns="45675" rIns="91346" bIns="45675" anchor="ctr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9pPr>
          </a:lstStyle>
          <a:p>
            <a:pPr algn="r"/>
            <a:r>
              <a:rPr lang="en-US"/>
              <a:t>very low concentration of ddNTPs compared to dNTPs</a:t>
            </a:r>
          </a:p>
        </p:txBody>
      </p:sp>
      <p:sp>
        <p:nvSpPr>
          <p:cNvPr id="23" name="Line 45"/>
          <p:cNvSpPr>
            <a:spLocks noChangeShapeType="1"/>
          </p:cNvSpPr>
          <p:nvPr/>
        </p:nvSpPr>
        <p:spPr bwMode="auto">
          <a:xfrm>
            <a:off x="3160021" y="2266200"/>
            <a:ext cx="519213" cy="17307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46" tIns="45675" rIns="91346" bIns="45675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87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You took radiation safety training, right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2/12/17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6" name="Object 2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980179154"/>
              </p:ext>
            </p:extLst>
          </p:nvPr>
        </p:nvGraphicFramePr>
        <p:xfrm>
          <a:off x="4229445" y="755374"/>
          <a:ext cx="1366027" cy="61026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" name="Bitmap Image" r:id="rId3" imgW="1219370" imgH="5447619" progId="PBrush">
                  <p:embed/>
                </p:oleObj>
              </mc:Choice>
              <mc:Fallback>
                <p:oleObj name="Bitmap Image" r:id="rId3" imgW="1219370" imgH="5447619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9445" y="755374"/>
                        <a:ext cx="1366027" cy="61026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843178" y="2292626"/>
            <a:ext cx="417608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Wouldn’t it be nice if this were</a:t>
            </a:r>
            <a:r>
              <a:rPr lang="mr-IN" sz="2400" i="1" dirty="0" smtClean="0"/>
              <a:t>…</a:t>
            </a:r>
            <a:endParaRPr lang="en-US" sz="2400" i="1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Smaller?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Less noisy?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In one lane?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Not radioactive???</a:t>
            </a:r>
            <a:endParaRPr lang="en-US" sz="2400" dirty="0"/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5437817" y="1454427"/>
            <a:ext cx="314325" cy="229284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6" tIns="45675" rIns="91346" bIns="45675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1100"/>
              <a:t>CAAGTGTCTTAAC</a:t>
            </a:r>
          </a:p>
        </p:txBody>
      </p:sp>
    </p:spTree>
    <p:extLst>
      <p:ext uri="{BB962C8B-B14F-4D97-AF65-F5344CB8AC3E}">
        <p14:creationId xmlns:p14="http://schemas.microsoft.com/office/powerpoint/2010/main" val="87516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Sequencing by fluorescently labeled synthesis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2/12/17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</a:t>
            </a:fld>
            <a:endParaRPr lang="en-US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821638" y="6588883"/>
            <a:ext cx="3602163" cy="199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46" tIns="45675" rIns="91346" bIns="45675">
            <a:spAutoFit/>
          </a:bodyPr>
          <a:lstStyle/>
          <a:p>
            <a:pPr eaLnBrk="0" hangingPunct="0"/>
            <a:r>
              <a:rPr lang="en-US" sz="700" dirty="0">
                <a:latin typeface="Arial" pitchFamily="34" charset="0"/>
              </a:rPr>
              <a:t>Recombinant DNA: Genes and Genomes. 3rd Edition (Dec06).  WH Freeman Press.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762265" y="1224041"/>
            <a:ext cx="11244204" cy="5564806"/>
            <a:chOff x="847260" y="1308100"/>
            <a:chExt cx="8467184" cy="4190445"/>
          </a:xfrm>
        </p:grpSpPr>
        <p:pic>
          <p:nvPicPr>
            <p:cNvPr id="7" name="Picture 11" descr="lan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1308100"/>
              <a:ext cx="62992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12"/>
            <p:cNvSpPr txBox="1">
              <a:spLocks noChangeArrowheads="1"/>
            </p:cNvSpPr>
            <p:nvPr/>
          </p:nvSpPr>
          <p:spPr bwMode="auto">
            <a:xfrm>
              <a:off x="847260" y="1431927"/>
              <a:ext cx="988716" cy="254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46" tIns="45675" rIns="91346" bIns="45675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9pPr>
            </a:lstStyle>
            <a:p>
              <a:pPr algn="r"/>
              <a:r>
                <a:rPr lang="en-US" sz="1600" b="1"/>
                <a:t>Lane signal</a:t>
              </a:r>
            </a:p>
          </p:txBody>
        </p:sp>
        <p:sp>
          <p:nvSpPr>
            <p:cNvPr id="9" name="Text Box 13"/>
            <p:cNvSpPr txBox="1">
              <a:spLocks noChangeArrowheads="1"/>
            </p:cNvSpPr>
            <p:nvPr/>
          </p:nvSpPr>
          <p:spPr bwMode="auto">
            <a:xfrm>
              <a:off x="1251878" y="4038600"/>
              <a:ext cx="542184" cy="254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46" tIns="45675" rIns="91346" bIns="45675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9pPr>
            </a:lstStyle>
            <a:p>
              <a:pPr algn="r"/>
              <a:r>
                <a:rPr lang="en-US" sz="1600" b="1"/>
                <a:t>Trace</a:t>
              </a:r>
            </a:p>
          </p:txBody>
        </p:sp>
        <p:pic>
          <p:nvPicPr>
            <p:cNvPr id="10" name="Picture 14" descr="trac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29000"/>
              <a:ext cx="6350000" cy="149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6"/>
            <p:cNvSpPr>
              <a:spLocks noChangeArrowheads="1"/>
            </p:cNvSpPr>
            <p:nvPr/>
          </p:nvSpPr>
          <p:spPr bwMode="auto">
            <a:xfrm>
              <a:off x="2590800" y="1871337"/>
              <a:ext cx="6191505" cy="338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46" tIns="45675" rIns="91346" bIns="45675" anchor="ctr">
              <a:spAutoFit/>
            </a:bodyPr>
            <a:lstStyle/>
            <a:p>
              <a:pPr eaLnBrk="0" hangingPunct="0"/>
              <a:r>
                <a:rPr lang="en-US" sz="1600"/>
                <a:t>(Real fluorescent signals from a lane/capillary are much uglier than this).</a:t>
              </a:r>
            </a:p>
          </p:txBody>
        </p:sp>
        <p:sp>
          <p:nvSpPr>
            <p:cNvPr id="12" name="Line 17"/>
            <p:cNvSpPr>
              <a:spLocks noChangeShapeType="1"/>
            </p:cNvSpPr>
            <p:nvPr/>
          </p:nvSpPr>
          <p:spPr bwMode="auto">
            <a:xfrm>
              <a:off x="2362200" y="2057400"/>
              <a:ext cx="0" cy="13716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346" tIns="45675" rIns="91346" bIns="45675" anchor="ctr">
              <a:spAutoFit/>
            </a:bodyPr>
            <a:lstStyle/>
            <a:p>
              <a:endParaRPr lang="en-US"/>
            </a:p>
          </p:txBody>
        </p:sp>
        <p:sp>
          <p:nvSpPr>
            <p:cNvPr id="13" name="Text Box 15"/>
            <p:cNvSpPr txBox="1">
              <a:spLocks noChangeArrowheads="1"/>
            </p:cNvSpPr>
            <p:nvPr/>
          </p:nvSpPr>
          <p:spPr bwMode="auto">
            <a:xfrm>
              <a:off x="1828800" y="2511800"/>
              <a:ext cx="6400800" cy="5231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46" tIns="45675" rIns="91346" bIns="45675" anchor="ctr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9pPr>
            </a:lstStyle>
            <a:p>
              <a:r>
                <a:rPr lang="en-US"/>
                <a:t>A bunch of magic to boost signal/noise, correct for dye-effects, mobility differences, etc, generates the ‘final’ trace (for each capillary of the run)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129713" y="5129213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483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Sanger sequencing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2/12/17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7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552844" y="1175860"/>
            <a:ext cx="8850112" cy="5572537"/>
            <a:chOff x="551460" y="1219200"/>
            <a:chExt cx="8363940" cy="5266415"/>
          </a:xfrm>
        </p:grpSpPr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914400" y="5089529"/>
              <a:ext cx="8001000" cy="1396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46" tIns="45675" rIns="91346" bIns="45675">
              <a:spAutoFit/>
            </a:bodyPr>
            <a:lstStyle/>
            <a:p>
              <a:pPr eaLnBrk="0" hangingPunct="0"/>
              <a:r>
                <a:rPr lang="en-US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...  0  3 20 25 40 88 95 99 99 99 99 99 ...  10  </a:t>
              </a:r>
              <a:r>
                <a:rPr lang="en-US" dirty="0" smtClean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0   </a:t>
              </a:r>
              <a:r>
                <a:rPr lang="en-US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0 ...</a:t>
              </a:r>
            </a:p>
            <a:p>
              <a:pPr eaLnBrk="0" hangingPunct="0"/>
              <a:endParaRPr lang="en-US" dirty="0">
                <a:solidFill>
                  <a:srgbClr val="0000FF"/>
                </a:solidFill>
                <a:latin typeface="Courier" charset="0"/>
              </a:endParaRPr>
            </a:p>
            <a:p>
              <a:pPr eaLnBrk="0" hangingPunct="0"/>
              <a:r>
                <a:rPr lang="en-US" dirty="0">
                  <a:solidFill>
                    <a:srgbClr val="0000FF"/>
                  </a:solidFill>
                  <a:latin typeface="Geneva" charset="0"/>
                </a:rPr>
                <a:t>Quality score = -10 * log(probability of error)</a:t>
              </a:r>
            </a:p>
            <a:p>
              <a:pPr eaLnBrk="0" hangingPunct="0"/>
              <a:r>
                <a:rPr lang="en-US" dirty="0">
                  <a:solidFill>
                    <a:srgbClr val="0000FF"/>
                  </a:solidFill>
                  <a:latin typeface="Geneva" charset="0"/>
                </a:rPr>
                <a:t>For Q20, probability of error = 1/100</a:t>
              </a:r>
            </a:p>
            <a:p>
              <a:pPr eaLnBrk="0" hangingPunct="0"/>
              <a:r>
                <a:rPr lang="en-US" dirty="0">
                  <a:solidFill>
                    <a:srgbClr val="0000FF"/>
                  </a:solidFill>
                  <a:latin typeface="Geneva" charset="0"/>
                </a:rPr>
                <a:t>For Q99, probability of error ~10</a:t>
              </a:r>
              <a:r>
                <a:rPr lang="en-US" baseline="30000" dirty="0">
                  <a:solidFill>
                    <a:srgbClr val="0000FF"/>
                  </a:solidFill>
                  <a:latin typeface="Geneva" charset="0"/>
                </a:rPr>
                <a:t>-10</a:t>
              </a:r>
            </a:p>
          </p:txBody>
        </p:sp>
        <p:pic>
          <p:nvPicPr>
            <p:cNvPr id="7" name="Picture 10" descr="trac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799"/>
            <a:stretch>
              <a:fillRect/>
            </a:stretch>
          </p:blipFill>
          <p:spPr bwMode="auto">
            <a:xfrm>
              <a:off x="2925572" y="1219200"/>
              <a:ext cx="3225800" cy="149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11"/>
            <p:cNvSpPr>
              <a:spLocks noChangeArrowheads="1"/>
            </p:cNvSpPr>
            <p:nvPr/>
          </p:nvSpPr>
          <p:spPr bwMode="auto">
            <a:xfrm>
              <a:off x="551460" y="2173182"/>
              <a:ext cx="1579968" cy="378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46" tIns="45675" rIns="91346" bIns="45675" anchor="ctr">
              <a:spAutoFit/>
            </a:bodyPr>
            <a:lstStyle/>
            <a:p>
              <a:pPr algn="ctr" eaLnBrk="0" hangingPunct="0"/>
              <a:r>
                <a:rPr lang="en-US" sz="2000" dirty="0"/>
                <a:t>ugly over here</a:t>
              </a:r>
            </a:p>
          </p:txBody>
        </p:sp>
        <p:sp>
          <p:nvSpPr>
            <p:cNvPr id="9" name="Rectangle 12"/>
            <p:cNvSpPr>
              <a:spLocks noChangeArrowheads="1"/>
            </p:cNvSpPr>
            <p:nvPr/>
          </p:nvSpPr>
          <p:spPr bwMode="auto">
            <a:xfrm>
              <a:off x="6718473" y="2173182"/>
              <a:ext cx="1661774" cy="378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46" tIns="45675" rIns="91346" bIns="45675" anchor="ctr">
              <a:spAutoFit/>
            </a:bodyPr>
            <a:lstStyle/>
            <a:p>
              <a:pPr algn="ctr" eaLnBrk="0" hangingPunct="0"/>
              <a:r>
                <a:rPr lang="en-US" sz="2000"/>
                <a:t>ugly over there</a:t>
              </a:r>
            </a:p>
          </p:txBody>
        </p:sp>
        <p:grpSp>
          <p:nvGrpSpPr>
            <p:cNvPr id="10" name="Group 15"/>
            <p:cNvGrpSpPr>
              <a:grpSpLocks/>
            </p:cNvGrpSpPr>
            <p:nvPr/>
          </p:nvGrpSpPr>
          <p:grpSpPr bwMode="auto">
            <a:xfrm>
              <a:off x="914400" y="2895608"/>
              <a:ext cx="8001000" cy="2058988"/>
              <a:chOff x="576" y="1824"/>
              <a:chExt cx="5040" cy="1297"/>
            </a:xfrm>
          </p:grpSpPr>
          <p:sp>
            <p:nvSpPr>
              <p:cNvPr id="11" name="Text Box 6"/>
              <p:cNvSpPr txBox="1">
                <a:spLocks noChangeArrowheads="1"/>
              </p:cNvSpPr>
              <p:nvPr/>
            </p:nvSpPr>
            <p:spPr bwMode="auto">
              <a:xfrm>
                <a:off x="576" y="2736"/>
                <a:ext cx="5040" cy="3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1pPr>
                <a:lvl2pPr marL="37931725" indent="-37474525"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2pPr>
                <a:lvl3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3pPr>
                <a:lvl4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4pPr>
                <a:lvl5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800" dirty="0">
                    <a:latin typeface="Courier New" pitchFamily="49" charset="0"/>
                    <a:cs typeface="Courier New" pitchFamily="49" charset="0"/>
                  </a:rPr>
                  <a:t>... 44 45 46 47 48 49 50 51 52 53 54 55 ... 718 719 720 ...</a:t>
                </a:r>
              </a:p>
              <a:p>
                <a:r>
                  <a:rPr lang="en-US" sz="1800" dirty="0">
                    <a:latin typeface="Courier New" pitchFamily="49" charset="0"/>
                    <a:cs typeface="Courier New" pitchFamily="49" charset="0"/>
                  </a:rPr>
                  <a:t>...  N  A  G  C  G  T  </a:t>
                </a:r>
                <a:r>
                  <a:rPr lang="en-US" sz="1800" dirty="0" err="1">
                    <a:latin typeface="Courier New" pitchFamily="49" charset="0"/>
                    <a:cs typeface="Courier New" pitchFamily="49" charset="0"/>
                  </a:rPr>
                  <a:t>T</a:t>
                </a:r>
                <a:r>
                  <a:rPr lang="en-US" sz="1800" dirty="0">
                    <a:latin typeface="Courier New" pitchFamily="49" charset="0"/>
                    <a:cs typeface="Courier New" pitchFamily="49" charset="0"/>
                  </a:rPr>
                  <a:t>  C  </a:t>
                </a:r>
                <a:r>
                  <a:rPr lang="en-US" sz="1800" dirty="0" err="1">
                    <a:latin typeface="Courier New" pitchFamily="49" charset="0"/>
                    <a:cs typeface="Courier New" pitchFamily="49" charset="0"/>
                  </a:rPr>
                  <a:t>C</a:t>
                </a:r>
                <a:r>
                  <a:rPr lang="en-US" sz="1800" dirty="0">
                    <a:latin typeface="Courier New" pitchFamily="49" charset="0"/>
                    <a:cs typeface="Courier New" pitchFamily="49" charset="0"/>
                  </a:rPr>
                  <a:t>  G  C  G ...  A   N   </a:t>
                </a:r>
                <a:r>
                  <a:rPr lang="en-US" sz="1800" dirty="0" err="1">
                    <a:latin typeface="Courier New" pitchFamily="49" charset="0"/>
                    <a:cs typeface="Courier New" pitchFamily="49" charset="0"/>
                  </a:rPr>
                  <a:t>N</a:t>
                </a:r>
                <a:r>
                  <a:rPr lang="en-US" sz="1800" dirty="0">
                    <a:latin typeface="Courier New" pitchFamily="49" charset="0"/>
                    <a:cs typeface="Courier New" pitchFamily="49" charset="0"/>
                  </a:rPr>
                  <a:t>  ...</a:t>
                </a:r>
              </a:p>
            </p:txBody>
          </p:sp>
          <p:sp>
            <p:nvSpPr>
              <p:cNvPr id="12" name="Line 14"/>
              <p:cNvSpPr>
                <a:spLocks noChangeShapeType="1"/>
              </p:cNvSpPr>
              <p:nvPr/>
            </p:nvSpPr>
            <p:spPr bwMode="auto">
              <a:xfrm>
                <a:off x="2880" y="1824"/>
                <a:ext cx="0" cy="81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sz="2000"/>
              </a:p>
            </p:txBody>
          </p:sp>
          <p:sp>
            <p:nvSpPr>
              <p:cNvPr id="13" name="Text Box 13"/>
              <p:cNvSpPr txBox="1">
                <a:spLocks noChangeArrowheads="1"/>
              </p:cNvSpPr>
              <p:nvPr/>
            </p:nvSpPr>
            <p:spPr bwMode="auto">
              <a:xfrm>
                <a:off x="2015" y="2023"/>
                <a:ext cx="1721" cy="2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1pPr>
                <a:lvl2pPr marL="37931725" indent="-37474525"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2pPr>
                <a:lvl3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3pPr>
                <a:lvl4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4pPr>
                <a:lvl5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9pPr>
              </a:lstStyle>
              <a:p>
                <a:pPr algn="ctr"/>
                <a:r>
                  <a:rPr lang="en-US" sz="2400" dirty="0"/>
                  <a:t>Base Caller (</a:t>
                </a:r>
                <a:r>
                  <a:rPr lang="en-US" sz="2400" dirty="0" err="1"/>
                  <a:t>Phred</a:t>
                </a:r>
                <a:r>
                  <a:rPr lang="en-US" sz="2400" dirty="0"/>
                  <a:t>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1270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to make the nails fit the hammer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2/12/17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8539" y="1086678"/>
            <a:ext cx="352507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Sanger sequencing only maintains quality up to ~1knt or so.</a:t>
            </a:r>
          </a:p>
          <a:p>
            <a:pPr algn="ctr"/>
            <a:endParaRPr lang="en-US" sz="6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Why?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What can we do about it?</a:t>
            </a:r>
            <a:endParaRPr lang="en-US" sz="2000" dirty="0"/>
          </a:p>
        </p:txBody>
      </p:sp>
      <p:grpSp>
        <p:nvGrpSpPr>
          <p:cNvPr id="79" name="Group 78"/>
          <p:cNvGrpSpPr/>
          <p:nvPr/>
        </p:nvGrpSpPr>
        <p:grpSpPr>
          <a:xfrm>
            <a:off x="2276056" y="1086678"/>
            <a:ext cx="9677405" cy="5623716"/>
            <a:chOff x="2276056" y="1086678"/>
            <a:chExt cx="9677405" cy="5623716"/>
          </a:xfrm>
        </p:grpSpPr>
        <p:sp>
          <p:nvSpPr>
            <p:cNvPr id="7" name="Rectangle 3"/>
            <p:cNvSpPr>
              <a:spLocks noChangeArrowheads="1"/>
            </p:cNvSpPr>
            <p:nvPr/>
          </p:nvSpPr>
          <p:spPr bwMode="auto">
            <a:xfrm>
              <a:off x="5163521" y="1086678"/>
              <a:ext cx="3081744" cy="369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46" tIns="45675" rIns="91346" bIns="45675">
              <a:spAutoFit/>
            </a:bodyPr>
            <a:lstStyle/>
            <a:p>
              <a:pPr algn="ctr" eaLnBrk="0" hangingPunct="0"/>
              <a:r>
                <a:rPr lang="en-US" dirty="0"/>
                <a:t>Hierarchical Shotgun Approach</a:t>
              </a:r>
            </a:p>
          </p:txBody>
        </p:sp>
        <p:sp>
          <p:nvSpPr>
            <p:cNvPr id="8" name="Freeform 4"/>
            <p:cNvSpPr>
              <a:spLocks noChangeArrowheads="1"/>
            </p:cNvSpPr>
            <p:nvPr/>
          </p:nvSpPr>
          <p:spPr bwMode="auto">
            <a:xfrm>
              <a:off x="6611328" y="1590243"/>
              <a:ext cx="184541" cy="369241"/>
            </a:xfrm>
            <a:custGeom>
              <a:avLst/>
              <a:gdLst>
                <a:gd name="T0" fmla="*/ 0 w 3219809"/>
                <a:gd name="T1" fmla="*/ 0 h 1050586"/>
                <a:gd name="T2" fmla="*/ 3219809 w 3219809"/>
                <a:gd name="T3" fmla="*/ 1050586 h 1050586"/>
              </a:gdLst>
              <a:ahLst/>
              <a:cxnLst/>
              <a:rect l="T0" t="T1" r="T2" b="T3"/>
              <a:pathLst>
                <a:path w="3219809" h="1050586">
                  <a:moveTo>
                    <a:pt x="982765" y="193410"/>
                  </a:moveTo>
                  <a:cubicBezTo>
                    <a:pt x="991361" y="217049"/>
                    <a:pt x="997700" y="241635"/>
                    <a:pt x="1008552" y="264327"/>
                  </a:cubicBezTo>
                  <a:cubicBezTo>
                    <a:pt x="1021433" y="291260"/>
                    <a:pt x="1037587" y="316545"/>
                    <a:pt x="1053680" y="341691"/>
                  </a:cubicBezTo>
                  <a:cubicBezTo>
                    <a:pt x="1071996" y="370310"/>
                    <a:pt x="1089753" y="399563"/>
                    <a:pt x="1111701" y="425502"/>
                  </a:cubicBezTo>
                  <a:cubicBezTo>
                    <a:pt x="1162306" y="485310"/>
                    <a:pt x="1225507" y="542431"/>
                    <a:pt x="1298659" y="573783"/>
                  </a:cubicBezTo>
                  <a:cubicBezTo>
                    <a:pt x="1322688" y="584081"/>
                    <a:pt x="1350234" y="582379"/>
                    <a:pt x="1376021" y="586677"/>
                  </a:cubicBezTo>
                  <a:cubicBezTo>
                    <a:pt x="1410404" y="578081"/>
                    <a:pt x="1446952" y="575656"/>
                    <a:pt x="1479170" y="560889"/>
                  </a:cubicBezTo>
                  <a:cubicBezTo>
                    <a:pt x="1494765" y="553741"/>
                    <a:pt x="1563008" y="483496"/>
                    <a:pt x="1575872" y="470631"/>
                  </a:cubicBezTo>
                  <a:cubicBezTo>
                    <a:pt x="1582319" y="457737"/>
                    <a:pt x="1589247" y="445073"/>
                    <a:pt x="1595212" y="431949"/>
                  </a:cubicBezTo>
                  <a:cubicBezTo>
                    <a:pt x="1641701" y="329669"/>
                    <a:pt x="1566264" y="379074"/>
                    <a:pt x="1833744" y="464184"/>
                  </a:cubicBezTo>
                  <a:lnTo>
                    <a:pt x="2117404" y="554442"/>
                  </a:lnTo>
                  <a:cubicBezTo>
                    <a:pt x="2141042" y="569485"/>
                    <a:pt x="2169969" y="578397"/>
                    <a:pt x="2188319" y="599571"/>
                  </a:cubicBezTo>
                  <a:cubicBezTo>
                    <a:pt x="2199925" y="612963"/>
                    <a:pt x="2202144" y="633450"/>
                    <a:pt x="2201213" y="651147"/>
                  </a:cubicBezTo>
                  <a:cubicBezTo>
                    <a:pt x="2198041" y="711410"/>
                    <a:pt x="2162202" y="767399"/>
                    <a:pt x="2110957" y="799428"/>
                  </a:cubicBezTo>
                  <a:cubicBezTo>
                    <a:pt x="1994674" y="872107"/>
                    <a:pt x="1911513" y="853071"/>
                    <a:pt x="1775723" y="857451"/>
                  </a:cubicBezTo>
                  <a:cubicBezTo>
                    <a:pt x="1691914" y="840259"/>
                    <a:pt x="1606357" y="830073"/>
                    <a:pt x="1524297" y="805875"/>
                  </a:cubicBezTo>
                  <a:cubicBezTo>
                    <a:pt x="1384680" y="764705"/>
                    <a:pt x="1201654" y="685660"/>
                    <a:pt x="1079467" y="599571"/>
                  </a:cubicBezTo>
                  <a:cubicBezTo>
                    <a:pt x="1044686" y="575065"/>
                    <a:pt x="1019297" y="539399"/>
                    <a:pt x="989212" y="509313"/>
                  </a:cubicBezTo>
                  <a:cubicBezTo>
                    <a:pt x="980616" y="487823"/>
                    <a:pt x="963424" y="467988"/>
                    <a:pt x="963424" y="444843"/>
                  </a:cubicBezTo>
                  <a:cubicBezTo>
                    <a:pt x="963424" y="419690"/>
                    <a:pt x="971426" y="391712"/>
                    <a:pt x="989212" y="373926"/>
                  </a:cubicBezTo>
                  <a:cubicBezTo>
                    <a:pt x="1035350" y="327787"/>
                    <a:pt x="1156608" y="337404"/>
                    <a:pt x="1201957" y="335244"/>
                  </a:cubicBezTo>
                  <a:cubicBezTo>
                    <a:pt x="1298659" y="345989"/>
                    <a:pt x="1397129" y="346167"/>
                    <a:pt x="1492063" y="367479"/>
                  </a:cubicBezTo>
                  <a:cubicBezTo>
                    <a:pt x="1507183" y="370873"/>
                    <a:pt x="1522362" y="391336"/>
                    <a:pt x="1517850" y="406161"/>
                  </a:cubicBezTo>
                  <a:cubicBezTo>
                    <a:pt x="1505181" y="447789"/>
                    <a:pt x="1482179" y="490238"/>
                    <a:pt x="1446936" y="515760"/>
                  </a:cubicBezTo>
                  <a:cubicBezTo>
                    <a:pt x="1414843" y="539001"/>
                    <a:pt x="1369574" y="532952"/>
                    <a:pt x="1330893" y="541548"/>
                  </a:cubicBezTo>
                  <a:cubicBezTo>
                    <a:pt x="1227744" y="537250"/>
                    <a:pt x="1124189" y="538760"/>
                    <a:pt x="1021446" y="528654"/>
                  </a:cubicBezTo>
                  <a:cubicBezTo>
                    <a:pt x="992357" y="525793"/>
                    <a:pt x="949151" y="529732"/>
                    <a:pt x="937637" y="502866"/>
                  </a:cubicBezTo>
                  <a:cubicBezTo>
                    <a:pt x="928799" y="482244"/>
                    <a:pt x="979680" y="484215"/>
                    <a:pt x="1002105" y="483525"/>
                  </a:cubicBezTo>
                  <a:cubicBezTo>
                    <a:pt x="1259865" y="475594"/>
                    <a:pt x="1517850" y="479227"/>
                    <a:pt x="1775723" y="477078"/>
                  </a:cubicBezTo>
                  <a:cubicBezTo>
                    <a:pt x="1917050" y="464964"/>
                    <a:pt x="2079990" y="453391"/>
                    <a:pt x="2220553" y="431949"/>
                  </a:cubicBezTo>
                  <a:cubicBezTo>
                    <a:pt x="2274714" y="423687"/>
                    <a:pt x="2328000" y="410459"/>
                    <a:pt x="2381724" y="399714"/>
                  </a:cubicBezTo>
                  <a:cubicBezTo>
                    <a:pt x="2411809" y="386820"/>
                    <a:pt x="2445979" y="380915"/>
                    <a:pt x="2471979" y="361032"/>
                  </a:cubicBezTo>
                  <a:cubicBezTo>
                    <a:pt x="2492471" y="345361"/>
                    <a:pt x="2495295" y="284098"/>
                    <a:pt x="2497766" y="264327"/>
                  </a:cubicBezTo>
                  <a:cubicBezTo>
                    <a:pt x="2487021" y="236390"/>
                    <a:pt x="2480489" y="206443"/>
                    <a:pt x="2465532" y="180516"/>
                  </a:cubicBezTo>
                  <a:cubicBezTo>
                    <a:pt x="2421850" y="104798"/>
                    <a:pt x="2358271" y="46834"/>
                    <a:pt x="2272128" y="19341"/>
                  </a:cubicBezTo>
                  <a:cubicBezTo>
                    <a:pt x="2216513" y="1591"/>
                    <a:pt x="2156085" y="6447"/>
                    <a:pt x="2098064" y="0"/>
                  </a:cubicBezTo>
                  <a:cubicBezTo>
                    <a:pt x="1927582" y="30444"/>
                    <a:pt x="1730112" y="7092"/>
                    <a:pt x="1614553" y="161175"/>
                  </a:cubicBezTo>
                  <a:cubicBezTo>
                    <a:pt x="1585578" y="199810"/>
                    <a:pt x="1580170" y="251433"/>
                    <a:pt x="1562978" y="296562"/>
                  </a:cubicBezTo>
                  <a:cubicBezTo>
                    <a:pt x="1571574" y="343840"/>
                    <a:pt x="1569605" y="394328"/>
                    <a:pt x="1588765" y="438396"/>
                  </a:cubicBezTo>
                  <a:cubicBezTo>
                    <a:pt x="1655992" y="593023"/>
                    <a:pt x="1729899" y="632771"/>
                    <a:pt x="1878872" y="709170"/>
                  </a:cubicBezTo>
                  <a:cubicBezTo>
                    <a:pt x="1981578" y="761841"/>
                    <a:pt x="2194766" y="851004"/>
                    <a:pt x="2194766" y="851004"/>
                  </a:cubicBezTo>
                  <a:cubicBezTo>
                    <a:pt x="2144871" y="1050586"/>
                    <a:pt x="2188102" y="913644"/>
                    <a:pt x="1646787" y="838110"/>
                  </a:cubicBezTo>
                  <a:cubicBezTo>
                    <a:pt x="1547666" y="824279"/>
                    <a:pt x="1452869" y="788387"/>
                    <a:pt x="1356680" y="760746"/>
                  </a:cubicBezTo>
                  <a:cubicBezTo>
                    <a:pt x="1163930" y="705356"/>
                    <a:pt x="849858" y="607567"/>
                    <a:pt x="692658" y="509313"/>
                  </a:cubicBezTo>
                  <a:lnTo>
                    <a:pt x="641084" y="477078"/>
                  </a:lnTo>
                  <a:cubicBezTo>
                    <a:pt x="757474" y="472422"/>
                    <a:pt x="909090" y="467368"/>
                    <a:pt x="1021446" y="457737"/>
                  </a:cubicBezTo>
                  <a:cubicBezTo>
                    <a:pt x="1098999" y="451089"/>
                    <a:pt x="1176044" y="439329"/>
                    <a:pt x="1253531" y="431949"/>
                  </a:cubicBezTo>
                  <a:cubicBezTo>
                    <a:pt x="1341714" y="423550"/>
                    <a:pt x="1446489" y="417944"/>
                    <a:pt x="1537191" y="412608"/>
                  </a:cubicBezTo>
                  <a:cubicBezTo>
                    <a:pt x="1556531" y="414757"/>
                    <a:pt x="1576334" y="414335"/>
                    <a:pt x="1595212" y="419055"/>
                  </a:cubicBezTo>
                  <a:cubicBezTo>
                    <a:pt x="1602729" y="420934"/>
                    <a:pt x="1611406" y="424868"/>
                    <a:pt x="1614553" y="431949"/>
                  </a:cubicBezTo>
                  <a:cubicBezTo>
                    <a:pt x="1620725" y="445835"/>
                    <a:pt x="1617315" y="462336"/>
                    <a:pt x="1621000" y="477078"/>
                  </a:cubicBezTo>
                  <a:cubicBezTo>
                    <a:pt x="1631180" y="517800"/>
                    <a:pt x="1657306" y="584302"/>
                    <a:pt x="1685468" y="612465"/>
                  </a:cubicBezTo>
                  <a:cubicBezTo>
                    <a:pt x="1742479" y="669478"/>
                    <a:pt x="1779933" y="658816"/>
                    <a:pt x="1853085" y="664041"/>
                  </a:cubicBezTo>
                  <a:cubicBezTo>
                    <a:pt x="1885319" y="648998"/>
                    <a:pt x="1921593" y="640601"/>
                    <a:pt x="1949787" y="618912"/>
                  </a:cubicBezTo>
                  <a:cubicBezTo>
                    <a:pt x="2022738" y="562794"/>
                    <a:pt x="2024631" y="524099"/>
                    <a:pt x="2052936" y="444843"/>
                  </a:cubicBezTo>
                  <a:cubicBezTo>
                    <a:pt x="2050787" y="408310"/>
                    <a:pt x="2060080" y="369223"/>
                    <a:pt x="2046489" y="335244"/>
                  </a:cubicBezTo>
                  <a:cubicBezTo>
                    <a:pt x="2002952" y="226397"/>
                    <a:pt x="1902554" y="167603"/>
                    <a:pt x="1801510" y="122493"/>
                  </a:cubicBezTo>
                  <a:cubicBezTo>
                    <a:pt x="1737593" y="93958"/>
                    <a:pt x="1670732" y="69364"/>
                    <a:pt x="1601659" y="58023"/>
                  </a:cubicBezTo>
                  <a:cubicBezTo>
                    <a:pt x="1525290" y="45484"/>
                    <a:pt x="1446936" y="53725"/>
                    <a:pt x="1369574" y="51576"/>
                  </a:cubicBezTo>
                  <a:cubicBezTo>
                    <a:pt x="1256274" y="64906"/>
                    <a:pt x="1111761" y="54037"/>
                    <a:pt x="1021446" y="148281"/>
                  </a:cubicBezTo>
                  <a:cubicBezTo>
                    <a:pt x="1001608" y="168982"/>
                    <a:pt x="1008552" y="204155"/>
                    <a:pt x="1002105" y="232092"/>
                  </a:cubicBezTo>
                  <a:cubicBezTo>
                    <a:pt x="1065977" y="345644"/>
                    <a:pt x="1062460" y="363173"/>
                    <a:pt x="1182616" y="451290"/>
                  </a:cubicBezTo>
                  <a:cubicBezTo>
                    <a:pt x="1234632" y="489436"/>
                    <a:pt x="1295338" y="514123"/>
                    <a:pt x="1350233" y="547995"/>
                  </a:cubicBezTo>
                  <a:cubicBezTo>
                    <a:pt x="1478492" y="627136"/>
                    <a:pt x="1458750" y="614372"/>
                    <a:pt x="1543638" y="689829"/>
                  </a:cubicBezTo>
                  <a:cubicBezTo>
                    <a:pt x="1545787" y="700574"/>
                    <a:pt x="1555723" y="712668"/>
                    <a:pt x="1550085" y="722064"/>
                  </a:cubicBezTo>
                  <a:cubicBezTo>
                    <a:pt x="1517947" y="775629"/>
                    <a:pt x="1421102" y="758713"/>
                    <a:pt x="1382467" y="760746"/>
                  </a:cubicBezTo>
                  <a:cubicBezTo>
                    <a:pt x="1317999" y="754299"/>
                    <a:pt x="1251855" y="757370"/>
                    <a:pt x="1189063" y="741405"/>
                  </a:cubicBezTo>
                  <a:cubicBezTo>
                    <a:pt x="1081866" y="714151"/>
                    <a:pt x="981905" y="652819"/>
                    <a:pt x="886063" y="599571"/>
                  </a:cubicBezTo>
                  <a:cubicBezTo>
                    <a:pt x="864214" y="555872"/>
                    <a:pt x="835257" y="517534"/>
                    <a:pt x="847382" y="464184"/>
                  </a:cubicBezTo>
                  <a:cubicBezTo>
                    <a:pt x="853349" y="437927"/>
                    <a:pt x="868914" y="414027"/>
                    <a:pt x="886063" y="393267"/>
                  </a:cubicBezTo>
                  <a:cubicBezTo>
                    <a:pt x="934044" y="335183"/>
                    <a:pt x="1008247" y="282245"/>
                    <a:pt x="1079467" y="257880"/>
                  </a:cubicBezTo>
                  <a:cubicBezTo>
                    <a:pt x="1122933" y="243010"/>
                    <a:pt x="1169722" y="240688"/>
                    <a:pt x="1214850" y="232092"/>
                  </a:cubicBezTo>
                  <a:cubicBezTo>
                    <a:pt x="1402201" y="246504"/>
                    <a:pt x="1404938" y="228202"/>
                    <a:pt x="1588765" y="335244"/>
                  </a:cubicBezTo>
                  <a:cubicBezTo>
                    <a:pt x="1694357" y="396730"/>
                    <a:pt x="1790845" y="472664"/>
                    <a:pt x="1891766" y="541548"/>
                  </a:cubicBezTo>
                  <a:cubicBezTo>
                    <a:pt x="1984527" y="604863"/>
                    <a:pt x="1974459" y="611378"/>
                    <a:pt x="2065830" y="638253"/>
                  </a:cubicBezTo>
                  <a:cubicBezTo>
                    <a:pt x="2078370" y="641941"/>
                    <a:pt x="2091617" y="642551"/>
                    <a:pt x="2104511" y="644700"/>
                  </a:cubicBezTo>
                  <a:cubicBezTo>
                    <a:pt x="2117404" y="640402"/>
                    <a:pt x="2133581" y="641416"/>
                    <a:pt x="2143191" y="631806"/>
                  </a:cubicBezTo>
                  <a:cubicBezTo>
                    <a:pt x="2175063" y="599933"/>
                    <a:pt x="2182837" y="506314"/>
                    <a:pt x="2188319" y="477078"/>
                  </a:cubicBezTo>
                  <a:cubicBezTo>
                    <a:pt x="2184021" y="444843"/>
                    <a:pt x="2189054" y="409900"/>
                    <a:pt x="2175426" y="380373"/>
                  </a:cubicBezTo>
                  <a:cubicBezTo>
                    <a:pt x="2162039" y="351366"/>
                    <a:pt x="2137802" y="326776"/>
                    <a:pt x="2110957" y="309456"/>
                  </a:cubicBezTo>
                  <a:cubicBezTo>
                    <a:pt x="1990203" y="231549"/>
                    <a:pt x="1914574" y="245714"/>
                    <a:pt x="1769276" y="232092"/>
                  </a:cubicBezTo>
                  <a:cubicBezTo>
                    <a:pt x="1567509" y="248021"/>
                    <a:pt x="1506254" y="225251"/>
                    <a:pt x="1337340" y="335244"/>
                  </a:cubicBezTo>
                  <a:cubicBezTo>
                    <a:pt x="1300390" y="359305"/>
                    <a:pt x="1277169" y="399714"/>
                    <a:pt x="1247084" y="431949"/>
                  </a:cubicBezTo>
                  <a:cubicBezTo>
                    <a:pt x="1238488" y="462035"/>
                    <a:pt x="1222455" y="490939"/>
                    <a:pt x="1221297" y="522207"/>
                  </a:cubicBezTo>
                  <a:cubicBezTo>
                    <a:pt x="1218246" y="604583"/>
                    <a:pt x="1267788" y="649397"/>
                    <a:pt x="1330893" y="696276"/>
                  </a:cubicBezTo>
                  <a:cubicBezTo>
                    <a:pt x="1372616" y="727271"/>
                    <a:pt x="1421899" y="746580"/>
                    <a:pt x="1466276" y="773640"/>
                  </a:cubicBezTo>
                  <a:cubicBezTo>
                    <a:pt x="1588145" y="847953"/>
                    <a:pt x="1565444" y="831935"/>
                    <a:pt x="1640340" y="896133"/>
                  </a:cubicBezTo>
                  <a:cubicBezTo>
                    <a:pt x="1618851" y="902580"/>
                    <a:pt x="1598275" y="914263"/>
                    <a:pt x="1575872" y="915474"/>
                  </a:cubicBezTo>
                  <a:cubicBezTo>
                    <a:pt x="1398865" y="925042"/>
                    <a:pt x="1290585" y="889996"/>
                    <a:pt x="1111701" y="831663"/>
                  </a:cubicBezTo>
                  <a:cubicBezTo>
                    <a:pt x="981904" y="789337"/>
                    <a:pt x="745672" y="702598"/>
                    <a:pt x="621743" y="612465"/>
                  </a:cubicBezTo>
                  <a:cubicBezTo>
                    <a:pt x="583627" y="584744"/>
                    <a:pt x="557275" y="543697"/>
                    <a:pt x="525041" y="509313"/>
                  </a:cubicBezTo>
                  <a:cubicBezTo>
                    <a:pt x="518594" y="485674"/>
                    <a:pt x="492110" y="458783"/>
                    <a:pt x="505701" y="438396"/>
                  </a:cubicBezTo>
                  <a:cubicBezTo>
                    <a:pt x="516947" y="421527"/>
                    <a:pt x="517711" y="488561"/>
                    <a:pt x="537935" y="489972"/>
                  </a:cubicBezTo>
                  <a:cubicBezTo>
                    <a:pt x="620099" y="495705"/>
                    <a:pt x="700880" y="465099"/>
                    <a:pt x="782914" y="457737"/>
                  </a:cubicBezTo>
                  <a:cubicBezTo>
                    <a:pt x="868634" y="450044"/>
                    <a:pt x="954829" y="449141"/>
                    <a:pt x="1040786" y="444843"/>
                  </a:cubicBezTo>
                  <a:lnTo>
                    <a:pt x="1550085" y="451290"/>
                  </a:lnTo>
                  <a:cubicBezTo>
                    <a:pt x="1602298" y="452294"/>
                    <a:pt x="1771485" y="460293"/>
                    <a:pt x="1833744" y="464184"/>
                  </a:cubicBezTo>
                  <a:cubicBezTo>
                    <a:pt x="1861708" y="465932"/>
                    <a:pt x="1889580" y="469032"/>
                    <a:pt x="1917553" y="470631"/>
                  </a:cubicBezTo>
                  <a:cubicBezTo>
                    <a:pt x="1964801" y="473331"/>
                    <a:pt x="2012106" y="474929"/>
                    <a:pt x="2059383" y="477078"/>
                  </a:cubicBezTo>
                  <a:cubicBezTo>
                    <a:pt x="2135286" y="490879"/>
                    <a:pt x="2187658" y="498001"/>
                    <a:pt x="2265681" y="528654"/>
                  </a:cubicBezTo>
                  <a:lnTo>
                    <a:pt x="2446192" y="599571"/>
                  </a:lnTo>
                  <a:cubicBezTo>
                    <a:pt x="2476277" y="625359"/>
                    <a:pt x="2511080" y="646494"/>
                    <a:pt x="2536447" y="676935"/>
                  </a:cubicBezTo>
                  <a:cubicBezTo>
                    <a:pt x="2611494" y="766995"/>
                    <a:pt x="2617408" y="824554"/>
                    <a:pt x="2652490" y="934815"/>
                  </a:cubicBezTo>
                  <a:cubicBezTo>
                    <a:pt x="2652149" y="938912"/>
                    <a:pt x="2663839" y="1031520"/>
                    <a:pt x="2620256" y="1031520"/>
                  </a:cubicBezTo>
                  <a:cubicBezTo>
                    <a:pt x="2593675" y="1031520"/>
                    <a:pt x="2568681" y="1018626"/>
                    <a:pt x="2542894" y="1012179"/>
                  </a:cubicBezTo>
                  <a:cubicBezTo>
                    <a:pt x="2405589" y="935286"/>
                    <a:pt x="2363103" y="921382"/>
                    <a:pt x="2246340" y="818769"/>
                  </a:cubicBezTo>
                  <a:cubicBezTo>
                    <a:pt x="2217782" y="793672"/>
                    <a:pt x="2194766" y="762895"/>
                    <a:pt x="2168979" y="734958"/>
                  </a:cubicBezTo>
                  <a:cubicBezTo>
                    <a:pt x="2156085" y="704872"/>
                    <a:pt x="2138237" y="676455"/>
                    <a:pt x="2130298" y="644700"/>
                  </a:cubicBezTo>
                  <a:cubicBezTo>
                    <a:pt x="2122983" y="615438"/>
                    <a:pt x="2121776" y="584533"/>
                    <a:pt x="2123851" y="554442"/>
                  </a:cubicBezTo>
                  <a:cubicBezTo>
                    <a:pt x="2128948" y="480524"/>
                    <a:pt x="2148257" y="418083"/>
                    <a:pt x="2207660" y="367479"/>
                  </a:cubicBezTo>
                  <a:cubicBezTo>
                    <a:pt x="2239126" y="340674"/>
                    <a:pt x="2277550" y="320950"/>
                    <a:pt x="2317255" y="309456"/>
                  </a:cubicBezTo>
                  <a:cubicBezTo>
                    <a:pt x="2360799" y="296851"/>
                    <a:pt x="2407511" y="300860"/>
                    <a:pt x="2452639" y="296562"/>
                  </a:cubicBezTo>
                  <a:cubicBezTo>
                    <a:pt x="2493469" y="303009"/>
                    <a:pt x="2535694" y="303509"/>
                    <a:pt x="2575128" y="315903"/>
                  </a:cubicBezTo>
                  <a:cubicBezTo>
                    <a:pt x="2654248" y="340770"/>
                    <a:pt x="2702967" y="383655"/>
                    <a:pt x="2762086" y="438396"/>
                  </a:cubicBezTo>
                  <a:cubicBezTo>
                    <a:pt x="2793305" y="467303"/>
                    <a:pt x="2824075" y="496853"/>
                    <a:pt x="2852341" y="528654"/>
                  </a:cubicBezTo>
                  <a:cubicBezTo>
                    <a:pt x="2910105" y="593640"/>
                    <a:pt x="2964120" y="661863"/>
                    <a:pt x="3019958" y="728511"/>
                  </a:cubicBezTo>
                  <a:cubicBezTo>
                    <a:pt x="3030737" y="741376"/>
                    <a:pt x="3065766" y="777065"/>
                    <a:pt x="3052192" y="767193"/>
                  </a:cubicBezTo>
                  <a:cubicBezTo>
                    <a:pt x="3028554" y="750001"/>
                    <a:pt x="3007420" y="728689"/>
                    <a:pt x="2981277" y="715617"/>
                  </a:cubicBezTo>
                  <a:cubicBezTo>
                    <a:pt x="2916666" y="683311"/>
                    <a:pt x="2849733" y="655310"/>
                    <a:pt x="2781426" y="631806"/>
                  </a:cubicBezTo>
                  <a:cubicBezTo>
                    <a:pt x="2694726" y="601973"/>
                    <a:pt x="2382327" y="518165"/>
                    <a:pt x="2239894" y="457737"/>
                  </a:cubicBezTo>
                  <a:cubicBezTo>
                    <a:pt x="2215106" y="447221"/>
                    <a:pt x="2192617" y="431949"/>
                    <a:pt x="2168979" y="419055"/>
                  </a:cubicBezTo>
                  <a:cubicBezTo>
                    <a:pt x="2181873" y="410459"/>
                    <a:pt x="2193034" y="398386"/>
                    <a:pt x="2207660" y="393267"/>
                  </a:cubicBezTo>
                  <a:cubicBezTo>
                    <a:pt x="2293996" y="363048"/>
                    <a:pt x="2325523" y="375379"/>
                    <a:pt x="2420404" y="380373"/>
                  </a:cubicBezTo>
                  <a:cubicBezTo>
                    <a:pt x="2450489" y="395416"/>
                    <a:pt x="2485031" y="403717"/>
                    <a:pt x="2510660" y="425502"/>
                  </a:cubicBezTo>
                  <a:cubicBezTo>
                    <a:pt x="2563061" y="470044"/>
                    <a:pt x="2563288" y="529624"/>
                    <a:pt x="2510660" y="580230"/>
                  </a:cubicBezTo>
                  <a:cubicBezTo>
                    <a:pt x="2434465" y="653496"/>
                    <a:pt x="2315486" y="667044"/>
                    <a:pt x="2220553" y="689829"/>
                  </a:cubicBezTo>
                  <a:cubicBezTo>
                    <a:pt x="2087279" y="671446"/>
                    <a:pt x="2011562" y="677808"/>
                    <a:pt x="1898213" y="606018"/>
                  </a:cubicBezTo>
                  <a:cubicBezTo>
                    <a:pt x="1873788" y="590548"/>
                    <a:pt x="1859532" y="563038"/>
                    <a:pt x="1840191" y="541548"/>
                  </a:cubicBezTo>
                  <a:cubicBezTo>
                    <a:pt x="1833744" y="522207"/>
                    <a:pt x="1825520" y="503370"/>
                    <a:pt x="1820851" y="483525"/>
                  </a:cubicBezTo>
                  <a:cubicBezTo>
                    <a:pt x="1820726" y="482996"/>
                    <a:pt x="1814811" y="418156"/>
                    <a:pt x="1807957" y="406161"/>
                  </a:cubicBezTo>
                  <a:cubicBezTo>
                    <a:pt x="1803434" y="398245"/>
                    <a:pt x="1797185" y="389936"/>
                    <a:pt x="1788617" y="386820"/>
                  </a:cubicBezTo>
                  <a:cubicBezTo>
                    <a:pt x="1772335" y="380899"/>
                    <a:pt x="1754234" y="382522"/>
                    <a:pt x="1737042" y="380373"/>
                  </a:cubicBezTo>
                  <a:cubicBezTo>
                    <a:pt x="1655382" y="384671"/>
                    <a:pt x="1573585" y="386873"/>
                    <a:pt x="1492063" y="393267"/>
                  </a:cubicBezTo>
                  <a:cubicBezTo>
                    <a:pt x="1463885" y="395477"/>
                    <a:pt x="1428241" y="386175"/>
                    <a:pt x="1408255" y="406161"/>
                  </a:cubicBezTo>
                  <a:cubicBezTo>
                    <a:pt x="1395272" y="419144"/>
                    <a:pt x="1442638" y="419055"/>
                    <a:pt x="1459829" y="425502"/>
                  </a:cubicBezTo>
                  <a:cubicBezTo>
                    <a:pt x="1558680" y="423353"/>
                    <a:pt x="1657887" y="427695"/>
                    <a:pt x="1756383" y="419055"/>
                  </a:cubicBezTo>
                  <a:cubicBezTo>
                    <a:pt x="1781440" y="416857"/>
                    <a:pt x="1812874" y="413873"/>
                    <a:pt x="1827298" y="393267"/>
                  </a:cubicBezTo>
                  <a:cubicBezTo>
                    <a:pt x="1836184" y="380571"/>
                    <a:pt x="1815782" y="360623"/>
                    <a:pt x="1801510" y="354585"/>
                  </a:cubicBezTo>
                  <a:cubicBezTo>
                    <a:pt x="1756860" y="335694"/>
                    <a:pt x="1707764" y="328555"/>
                    <a:pt x="1659680" y="322350"/>
                  </a:cubicBezTo>
                  <a:cubicBezTo>
                    <a:pt x="1525103" y="304985"/>
                    <a:pt x="1225107" y="295490"/>
                    <a:pt x="1098808" y="290115"/>
                  </a:cubicBezTo>
                  <a:cubicBezTo>
                    <a:pt x="969872" y="307307"/>
                    <a:pt x="839848" y="317719"/>
                    <a:pt x="711999" y="341691"/>
                  </a:cubicBezTo>
                  <a:cubicBezTo>
                    <a:pt x="661430" y="351173"/>
                    <a:pt x="698363" y="410816"/>
                    <a:pt x="711999" y="425502"/>
                  </a:cubicBezTo>
                  <a:cubicBezTo>
                    <a:pt x="727054" y="441715"/>
                    <a:pt x="749769" y="448826"/>
                    <a:pt x="770020" y="457737"/>
                  </a:cubicBezTo>
                  <a:cubicBezTo>
                    <a:pt x="879715" y="506004"/>
                    <a:pt x="898596" y="501716"/>
                    <a:pt x="1027893" y="528654"/>
                  </a:cubicBezTo>
                  <a:cubicBezTo>
                    <a:pt x="1094510" y="513611"/>
                    <a:pt x="1190721" y="540913"/>
                    <a:pt x="1227744" y="483525"/>
                  </a:cubicBezTo>
                  <a:cubicBezTo>
                    <a:pt x="1293464" y="381656"/>
                    <a:pt x="1051278" y="258179"/>
                    <a:pt x="1014999" y="244986"/>
                  </a:cubicBezTo>
                  <a:cubicBezTo>
                    <a:pt x="855230" y="186887"/>
                    <a:pt x="731223" y="197937"/>
                    <a:pt x="563722" y="193410"/>
                  </a:cubicBezTo>
                  <a:cubicBezTo>
                    <a:pt x="359168" y="204467"/>
                    <a:pt x="313822" y="185821"/>
                    <a:pt x="131785" y="270774"/>
                  </a:cubicBezTo>
                  <a:cubicBezTo>
                    <a:pt x="95562" y="287678"/>
                    <a:pt x="67317" y="318052"/>
                    <a:pt x="35083" y="341691"/>
                  </a:cubicBezTo>
                  <a:cubicBezTo>
                    <a:pt x="21883" y="385692"/>
                    <a:pt x="0" y="429526"/>
                    <a:pt x="22190" y="477078"/>
                  </a:cubicBezTo>
                  <a:cubicBezTo>
                    <a:pt x="26926" y="487227"/>
                    <a:pt x="73021" y="508942"/>
                    <a:pt x="86658" y="515760"/>
                  </a:cubicBezTo>
                  <a:cubicBezTo>
                    <a:pt x="80402" y="528272"/>
                    <a:pt x="49831" y="587521"/>
                    <a:pt x="47977" y="599571"/>
                  </a:cubicBezTo>
                  <a:cubicBezTo>
                    <a:pt x="40641" y="647262"/>
                    <a:pt x="88244" y="679318"/>
                    <a:pt x="125339" y="696276"/>
                  </a:cubicBezTo>
                  <a:cubicBezTo>
                    <a:pt x="248510" y="752584"/>
                    <a:pt x="332882" y="745048"/>
                    <a:pt x="467020" y="754299"/>
                  </a:cubicBezTo>
                  <a:cubicBezTo>
                    <a:pt x="772996" y="740391"/>
                    <a:pt x="1116762" y="719264"/>
                    <a:pt x="1427595" y="722064"/>
                  </a:cubicBezTo>
                  <a:cubicBezTo>
                    <a:pt x="1535124" y="723033"/>
                    <a:pt x="1642489" y="730660"/>
                    <a:pt x="1749936" y="734958"/>
                  </a:cubicBezTo>
                  <a:cubicBezTo>
                    <a:pt x="1805808" y="747852"/>
                    <a:pt x="1863345" y="754947"/>
                    <a:pt x="1917553" y="773640"/>
                  </a:cubicBezTo>
                  <a:cubicBezTo>
                    <a:pt x="1962788" y="789239"/>
                    <a:pt x="1917856" y="888589"/>
                    <a:pt x="1917553" y="889686"/>
                  </a:cubicBezTo>
                  <a:cubicBezTo>
                    <a:pt x="1908517" y="922441"/>
                    <a:pt x="1906545" y="959858"/>
                    <a:pt x="1885319" y="986391"/>
                  </a:cubicBezTo>
                  <a:cubicBezTo>
                    <a:pt x="1876723" y="997136"/>
                    <a:pt x="1872653" y="1014482"/>
                    <a:pt x="1859532" y="1018626"/>
                  </a:cubicBezTo>
                  <a:cubicBezTo>
                    <a:pt x="1828726" y="1028355"/>
                    <a:pt x="1795063" y="1022924"/>
                    <a:pt x="1762829" y="1025073"/>
                  </a:cubicBezTo>
                  <a:cubicBezTo>
                    <a:pt x="1704808" y="1020775"/>
                    <a:pt x="1645739" y="1023967"/>
                    <a:pt x="1588765" y="1012179"/>
                  </a:cubicBezTo>
                  <a:cubicBezTo>
                    <a:pt x="1407313" y="974636"/>
                    <a:pt x="1366173" y="934714"/>
                    <a:pt x="1208403" y="844557"/>
                  </a:cubicBezTo>
                  <a:cubicBezTo>
                    <a:pt x="1189063" y="818769"/>
                    <a:pt x="1148731" y="799385"/>
                    <a:pt x="1150382" y="767193"/>
                  </a:cubicBezTo>
                  <a:cubicBezTo>
                    <a:pt x="1158478" y="609325"/>
                    <a:pt x="1259634" y="545379"/>
                    <a:pt x="1388914" y="489972"/>
                  </a:cubicBezTo>
                  <a:cubicBezTo>
                    <a:pt x="1465157" y="457295"/>
                    <a:pt x="1545768" y="433530"/>
                    <a:pt x="1627446" y="419055"/>
                  </a:cubicBezTo>
                  <a:cubicBezTo>
                    <a:pt x="1716543" y="403265"/>
                    <a:pt x="1807957" y="406161"/>
                    <a:pt x="1898213" y="399714"/>
                  </a:cubicBezTo>
                  <a:cubicBezTo>
                    <a:pt x="1975575" y="419055"/>
                    <a:pt x="2057994" y="424106"/>
                    <a:pt x="2130298" y="457737"/>
                  </a:cubicBezTo>
                  <a:cubicBezTo>
                    <a:pt x="2155704" y="469554"/>
                    <a:pt x="2172088" y="500834"/>
                    <a:pt x="2175426" y="528654"/>
                  </a:cubicBezTo>
                  <a:cubicBezTo>
                    <a:pt x="2187412" y="628546"/>
                    <a:pt x="2080814" y="681357"/>
                    <a:pt x="2007808" y="709170"/>
                  </a:cubicBezTo>
                  <a:cubicBezTo>
                    <a:pt x="1786399" y="793519"/>
                    <a:pt x="1688162" y="774870"/>
                    <a:pt x="1453382" y="780087"/>
                  </a:cubicBezTo>
                  <a:cubicBezTo>
                    <a:pt x="1206514" y="742106"/>
                    <a:pt x="1215977" y="767599"/>
                    <a:pt x="1008552" y="651147"/>
                  </a:cubicBezTo>
                  <a:cubicBezTo>
                    <a:pt x="947746" y="617009"/>
                    <a:pt x="889403" y="578079"/>
                    <a:pt x="834488" y="535101"/>
                  </a:cubicBezTo>
                  <a:cubicBezTo>
                    <a:pt x="790196" y="500437"/>
                    <a:pt x="660163" y="397229"/>
                    <a:pt x="711999" y="419055"/>
                  </a:cubicBezTo>
                  <a:cubicBezTo>
                    <a:pt x="799499" y="455898"/>
                    <a:pt x="905728" y="503173"/>
                    <a:pt x="995659" y="528654"/>
                  </a:cubicBezTo>
                  <a:cubicBezTo>
                    <a:pt x="1163005" y="576070"/>
                    <a:pt x="1292748" y="594198"/>
                    <a:pt x="1466276" y="612465"/>
                  </a:cubicBezTo>
                  <a:cubicBezTo>
                    <a:pt x="1547740" y="621040"/>
                    <a:pt x="1629705" y="624092"/>
                    <a:pt x="1711255" y="631806"/>
                  </a:cubicBezTo>
                  <a:cubicBezTo>
                    <a:pt x="1788747" y="639137"/>
                    <a:pt x="1865868" y="650062"/>
                    <a:pt x="1943340" y="657594"/>
                  </a:cubicBezTo>
                  <a:cubicBezTo>
                    <a:pt x="2020606" y="665106"/>
                    <a:pt x="2098115" y="669906"/>
                    <a:pt x="2175426" y="676935"/>
                  </a:cubicBezTo>
                  <a:lnTo>
                    <a:pt x="2368830" y="696276"/>
                  </a:lnTo>
                  <a:cubicBezTo>
                    <a:pt x="2479245" y="733082"/>
                    <a:pt x="2502306" y="737825"/>
                    <a:pt x="2600915" y="780087"/>
                  </a:cubicBezTo>
                  <a:cubicBezTo>
                    <a:pt x="2614165" y="785766"/>
                    <a:pt x="2626211" y="794074"/>
                    <a:pt x="2639596" y="799428"/>
                  </a:cubicBezTo>
                  <a:cubicBezTo>
                    <a:pt x="2658524" y="807000"/>
                    <a:pt x="2697617" y="818769"/>
                    <a:pt x="2697617" y="818769"/>
                  </a:cubicBezTo>
                  <a:cubicBezTo>
                    <a:pt x="2770681" y="810173"/>
                    <a:pt x="2845866" y="812456"/>
                    <a:pt x="2916809" y="792981"/>
                  </a:cubicBezTo>
                  <a:cubicBezTo>
                    <a:pt x="2998339" y="770599"/>
                    <a:pt x="3054340" y="700576"/>
                    <a:pt x="3110214" y="644700"/>
                  </a:cubicBezTo>
                  <a:cubicBezTo>
                    <a:pt x="3112363" y="616763"/>
                    <a:pt x="3124965" y="587649"/>
                    <a:pt x="3116660" y="560889"/>
                  </a:cubicBezTo>
                  <a:cubicBezTo>
                    <a:pt x="3077813" y="435713"/>
                    <a:pt x="2977825" y="407674"/>
                    <a:pt x="2858788" y="367479"/>
                  </a:cubicBezTo>
                  <a:cubicBezTo>
                    <a:pt x="2584478" y="274852"/>
                    <a:pt x="2455364" y="278777"/>
                    <a:pt x="2156085" y="244986"/>
                  </a:cubicBezTo>
                  <a:cubicBezTo>
                    <a:pt x="2001361" y="262178"/>
                    <a:pt x="1843603" y="261556"/>
                    <a:pt x="1691914" y="296562"/>
                  </a:cubicBezTo>
                  <a:cubicBezTo>
                    <a:pt x="1625456" y="311899"/>
                    <a:pt x="1660724" y="423618"/>
                    <a:pt x="1679021" y="444843"/>
                  </a:cubicBezTo>
                  <a:cubicBezTo>
                    <a:pt x="1716064" y="487815"/>
                    <a:pt x="1764598" y="520827"/>
                    <a:pt x="1814404" y="547995"/>
                  </a:cubicBezTo>
                  <a:cubicBezTo>
                    <a:pt x="1947080" y="620366"/>
                    <a:pt x="2131004" y="672975"/>
                    <a:pt x="2278575" y="696276"/>
                  </a:cubicBezTo>
                  <a:cubicBezTo>
                    <a:pt x="2356333" y="708554"/>
                    <a:pt x="2681476" y="724154"/>
                    <a:pt x="2762086" y="728511"/>
                  </a:cubicBezTo>
                  <a:cubicBezTo>
                    <a:pt x="2841964" y="715898"/>
                    <a:pt x="3035312" y="716105"/>
                    <a:pt x="2762086" y="612465"/>
                  </a:cubicBezTo>
                  <a:cubicBezTo>
                    <a:pt x="2628327" y="561727"/>
                    <a:pt x="2383859" y="561150"/>
                    <a:pt x="2246340" y="554442"/>
                  </a:cubicBezTo>
                  <a:cubicBezTo>
                    <a:pt x="2162532" y="558740"/>
                    <a:pt x="2077414" y="551968"/>
                    <a:pt x="1994915" y="567336"/>
                  </a:cubicBezTo>
                  <a:cubicBezTo>
                    <a:pt x="1857060" y="593016"/>
                    <a:pt x="1724088" y="640180"/>
                    <a:pt x="1588765" y="676935"/>
                  </a:cubicBezTo>
                  <a:cubicBezTo>
                    <a:pt x="1550023" y="687458"/>
                    <a:pt x="1510808" y="696475"/>
                    <a:pt x="1472723" y="709170"/>
                  </a:cubicBezTo>
                  <a:cubicBezTo>
                    <a:pt x="1453382" y="715617"/>
                    <a:pt x="1434602" y="724088"/>
                    <a:pt x="1414701" y="728511"/>
                  </a:cubicBezTo>
                  <a:cubicBezTo>
                    <a:pt x="1395705" y="732732"/>
                    <a:pt x="1376020" y="732809"/>
                    <a:pt x="1356680" y="734958"/>
                  </a:cubicBezTo>
                  <a:lnTo>
                    <a:pt x="1118148" y="715617"/>
                  </a:lnTo>
                  <a:lnTo>
                    <a:pt x="750680" y="689829"/>
                  </a:lnTo>
                  <a:cubicBezTo>
                    <a:pt x="709779" y="686272"/>
                    <a:pt x="669020" y="681233"/>
                    <a:pt x="628190" y="676935"/>
                  </a:cubicBezTo>
                  <a:cubicBezTo>
                    <a:pt x="577282" y="662389"/>
                    <a:pt x="516268" y="647248"/>
                    <a:pt x="467020" y="625359"/>
                  </a:cubicBezTo>
                  <a:cubicBezTo>
                    <a:pt x="451188" y="618322"/>
                    <a:pt x="436935" y="608167"/>
                    <a:pt x="421892" y="599571"/>
                  </a:cubicBezTo>
                  <a:cubicBezTo>
                    <a:pt x="430488" y="582379"/>
                    <a:pt x="436030" y="563284"/>
                    <a:pt x="447679" y="547995"/>
                  </a:cubicBezTo>
                  <a:cubicBezTo>
                    <a:pt x="497301" y="482864"/>
                    <a:pt x="585739" y="407377"/>
                    <a:pt x="647531" y="361032"/>
                  </a:cubicBezTo>
                  <a:cubicBezTo>
                    <a:pt x="682341" y="334924"/>
                    <a:pt x="794905" y="268526"/>
                    <a:pt x="757126" y="290115"/>
                  </a:cubicBezTo>
                  <a:cubicBezTo>
                    <a:pt x="679810" y="334297"/>
                    <a:pt x="650048" y="345872"/>
                    <a:pt x="583062" y="406161"/>
                  </a:cubicBezTo>
                  <a:cubicBezTo>
                    <a:pt x="566083" y="421443"/>
                    <a:pt x="552977" y="440545"/>
                    <a:pt x="537935" y="457737"/>
                  </a:cubicBezTo>
                  <a:cubicBezTo>
                    <a:pt x="574467" y="459886"/>
                    <a:pt x="610944" y="464962"/>
                    <a:pt x="647531" y="464184"/>
                  </a:cubicBezTo>
                  <a:cubicBezTo>
                    <a:pt x="826644" y="460373"/>
                    <a:pt x="893158" y="440407"/>
                    <a:pt x="1079467" y="425502"/>
                  </a:cubicBezTo>
                  <a:cubicBezTo>
                    <a:pt x="1160979" y="418981"/>
                    <a:pt x="1242786" y="416906"/>
                    <a:pt x="1324446" y="412608"/>
                  </a:cubicBezTo>
                  <a:cubicBezTo>
                    <a:pt x="1447886" y="417017"/>
                    <a:pt x="1476909" y="402812"/>
                    <a:pt x="1569425" y="438396"/>
                  </a:cubicBezTo>
                  <a:cubicBezTo>
                    <a:pt x="1576657" y="441177"/>
                    <a:pt x="1582318" y="446992"/>
                    <a:pt x="1588765" y="451290"/>
                  </a:cubicBezTo>
                  <a:cubicBezTo>
                    <a:pt x="1593063" y="464184"/>
                    <a:pt x="1598993" y="476644"/>
                    <a:pt x="1601659" y="489972"/>
                  </a:cubicBezTo>
                  <a:cubicBezTo>
                    <a:pt x="1605475" y="509054"/>
                    <a:pt x="1601053" y="529858"/>
                    <a:pt x="1608106" y="547995"/>
                  </a:cubicBezTo>
                  <a:cubicBezTo>
                    <a:pt x="1616531" y="569659"/>
                    <a:pt x="1628747" y="591360"/>
                    <a:pt x="1646787" y="606018"/>
                  </a:cubicBezTo>
                  <a:cubicBezTo>
                    <a:pt x="1687787" y="639331"/>
                    <a:pt x="1755246" y="634948"/>
                    <a:pt x="1801510" y="638253"/>
                  </a:cubicBezTo>
                  <a:cubicBezTo>
                    <a:pt x="1913432" y="607163"/>
                    <a:pt x="1937337" y="614563"/>
                    <a:pt x="2027149" y="528654"/>
                  </a:cubicBezTo>
                  <a:cubicBezTo>
                    <a:pt x="2045259" y="511331"/>
                    <a:pt x="2052936" y="485674"/>
                    <a:pt x="2065830" y="464184"/>
                  </a:cubicBezTo>
                  <a:cubicBezTo>
                    <a:pt x="1991250" y="357639"/>
                    <a:pt x="2015738" y="368668"/>
                    <a:pt x="1827298" y="315903"/>
                  </a:cubicBezTo>
                  <a:cubicBezTo>
                    <a:pt x="1631396" y="261049"/>
                    <a:pt x="1460319" y="258964"/>
                    <a:pt x="1259978" y="244986"/>
                  </a:cubicBezTo>
                  <a:cubicBezTo>
                    <a:pt x="1095117" y="259117"/>
                    <a:pt x="1011932" y="247668"/>
                    <a:pt x="866722" y="322350"/>
                  </a:cubicBezTo>
                  <a:cubicBezTo>
                    <a:pt x="842399" y="334860"/>
                    <a:pt x="828041" y="361032"/>
                    <a:pt x="808701" y="380373"/>
                  </a:cubicBezTo>
                  <a:cubicBezTo>
                    <a:pt x="806552" y="397565"/>
                    <a:pt x="795657" y="415928"/>
                    <a:pt x="802254" y="431949"/>
                  </a:cubicBezTo>
                  <a:cubicBezTo>
                    <a:pt x="826770" y="491488"/>
                    <a:pt x="920446" y="528734"/>
                    <a:pt x="969871" y="541548"/>
                  </a:cubicBezTo>
                  <a:cubicBezTo>
                    <a:pt x="1175600" y="594887"/>
                    <a:pt x="1298443" y="582199"/>
                    <a:pt x="1517850" y="586677"/>
                  </a:cubicBezTo>
                  <a:cubicBezTo>
                    <a:pt x="1708855" y="573033"/>
                    <a:pt x="1799942" y="585171"/>
                    <a:pt x="1969127" y="515760"/>
                  </a:cubicBezTo>
                  <a:cubicBezTo>
                    <a:pt x="1996169" y="504666"/>
                    <a:pt x="2016404" y="481376"/>
                    <a:pt x="2040042" y="464184"/>
                  </a:cubicBezTo>
                  <a:cubicBezTo>
                    <a:pt x="2008964" y="402024"/>
                    <a:pt x="2017781" y="398488"/>
                    <a:pt x="1911106" y="380373"/>
                  </a:cubicBezTo>
                  <a:cubicBezTo>
                    <a:pt x="1844020" y="368981"/>
                    <a:pt x="1478095" y="362456"/>
                    <a:pt x="1421148" y="361032"/>
                  </a:cubicBezTo>
                  <a:cubicBezTo>
                    <a:pt x="1358829" y="380373"/>
                    <a:pt x="1293436" y="391710"/>
                    <a:pt x="1234191" y="419055"/>
                  </a:cubicBezTo>
                  <a:cubicBezTo>
                    <a:pt x="1207941" y="431171"/>
                    <a:pt x="1171243" y="448207"/>
                    <a:pt x="1169723" y="477078"/>
                  </a:cubicBezTo>
                  <a:cubicBezTo>
                    <a:pt x="1168203" y="505949"/>
                    <a:pt x="1200821" y="531012"/>
                    <a:pt x="1227744" y="541548"/>
                  </a:cubicBezTo>
                  <a:cubicBezTo>
                    <a:pt x="1303499" y="571192"/>
                    <a:pt x="1385709" y="581882"/>
                    <a:pt x="1466276" y="593124"/>
                  </a:cubicBezTo>
                  <a:cubicBezTo>
                    <a:pt x="1678205" y="622696"/>
                    <a:pt x="1911305" y="620850"/>
                    <a:pt x="2123851" y="631806"/>
                  </a:cubicBezTo>
                  <a:cubicBezTo>
                    <a:pt x="2218498" y="636685"/>
                    <a:pt x="2312958" y="644700"/>
                    <a:pt x="2407511" y="651147"/>
                  </a:cubicBezTo>
                  <a:cubicBezTo>
                    <a:pt x="2476277" y="664041"/>
                    <a:pt x="2547710" y="666896"/>
                    <a:pt x="2613809" y="689829"/>
                  </a:cubicBezTo>
                  <a:cubicBezTo>
                    <a:pt x="2654918" y="704092"/>
                    <a:pt x="2697035" y="726134"/>
                    <a:pt x="2723405" y="760746"/>
                  </a:cubicBezTo>
                  <a:cubicBezTo>
                    <a:pt x="2757428" y="805402"/>
                    <a:pt x="2651860" y="910783"/>
                    <a:pt x="2646043" y="915474"/>
                  </a:cubicBezTo>
                  <a:cubicBezTo>
                    <a:pt x="2564188" y="981488"/>
                    <a:pt x="2472260" y="1000661"/>
                    <a:pt x="2375277" y="1031520"/>
                  </a:cubicBezTo>
                  <a:cubicBezTo>
                    <a:pt x="2280724" y="1020775"/>
                    <a:pt x="2184738" y="1018890"/>
                    <a:pt x="2091617" y="999285"/>
                  </a:cubicBezTo>
                  <a:cubicBezTo>
                    <a:pt x="2020461" y="984304"/>
                    <a:pt x="1954674" y="950220"/>
                    <a:pt x="1885319" y="928368"/>
                  </a:cubicBezTo>
                  <a:cubicBezTo>
                    <a:pt x="1797760" y="900780"/>
                    <a:pt x="1710257" y="872472"/>
                    <a:pt x="1621000" y="851004"/>
                  </a:cubicBezTo>
                  <a:cubicBezTo>
                    <a:pt x="1454630" y="810990"/>
                    <a:pt x="1307108" y="795919"/>
                    <a:pt x="1137488" y="780087"/>
                  </a:cubicBezTo>
                  <a:cubicBezTo>
                    <a:pt x="999430" y="767201"/>
                    <a:pt x="806884" y="754029"/>
                    <a:pt x="666871" y="747852"/>
                  </a:cubicBezTo>
                  <a:cubicBezTo>
                    <a:pt x="595992" y="744725"/>
                    <a:pt x="525041" y="743554"/>
                    <a:pt x="454126" y="741405"/>
                  </a:cubicBezTo>
                  <a:cubicBezTo>
                    <a:pt x="387509" y="734958"/>
                    <a:pt x="320668" y="730514"/>
                    <a:pt x="254275" y="722064"/>
                  </a:cubicBezTo>
                  <a:cubicBezTo>
                    <a:pt x="137345" y="707182"/>
                    <a:pt x="131543" y="704274"/>
                    <a:pt x="47977" y="683382"/>
                  </a:cubicBezTo>
                  <a:cubicBezTo>
                    <a:pt x="43679" y="670488"/>
                    <a:pt x="34466" y="658277"/>
                    <a:pt x="35083" y="644700"/>
                  </a:cubicBezTo>
                  <a:cubicBezTo>
                    <a:pt x="40341" y="529017"/>
                    <a:pt x="48463" y="569343"/>
                    <a:pt x="80211" y="489972"/>
                  </a:cubicBezTo>
                  <a:cubicBezTo>
                    <a:pt x="92238" y="459903"/>
                    <a:pt x="88507" y="436547"/>
                    <a:pt x="112445" y="412608"/>
                  </a:cubicBezTo>
                  <a:cubicBezTo>
                    <a:pt x="119240" y="405812"/>
                    <a:pt x="129636" y="404012"/>
                    <a:pt x="138232" y="399714"/>
                  </a:cubicBezTo>
                  <a:cubicBezTo>
                    <a:pt x="283997" y="436155"/>
                    <a:pt x="41630" y="374109"/>
                    <a:pt x="479913" y="541548"/>
                  </a:cubicBezTo>
                  <a:cubicBezTo>
                    <a:pt x="564345" y="573804"/>
                    <a:pt x="650305" y="602636"/>
                    <a:pt x="737786" y="625359"/>
                  </a:cubicBezTo>
                  <a:cubicBezTo>
                    <a:pt x="906512" y="669185"/>
                    <a:pt x="1002659" y="673122"/>
                    <a:pt x="1169723" y="689829"/>
                  </a:cubicBezTo>
                  <a:cubicBezTo>
                    <a:pt x="1210553" y="683382"/>
                    <a:pt x="1333548" y="670488"/>
                    <a:pt x="1292212" y="670488"/>
                  </a:cubicBezTo>
                  <a:cubicBezTo>
                    <a:pt x="1077434" y="670488"/>
                    <a:pt x="1096071" y="668507"/>
                    <a:pt x="976318" y="702723"/>
                  </a:cubicBezTo>
                  <a:cubicBezTo>
                    <a:pt x="1005575" y="669809"/>
                    <a:pt x="1066845" y="604113"/>
                    <a:pt x="1085914" y="567336"/>
                  </a:cubicBezTo>
                  <a:cubicBezTo>
                    <a:pt x="1101555" y="537171"/>
                    <a:pt x="1107403" y="502866"/>
                    <a:pt x="1118148" y="470631"/>
                  </a:cubicBezTo>
                  <a:cubicBezTo>
                    <a:pt x="1110709" y="373926"/>
                    <a:pt x="1150239" y="299742"/>
                    <a:pt x="1053680" y="270774"/>
                  </a:cubicBezTo>
                  <a:cubicBezTo>
                    <a:pt x="1028895" y="263338"/>
                    <a:pt x="1002105" y="266476"/>
                    <a:pt x="976318" y="264327"/>
                  </a:cubicBezTo>
                  <a:cubicBezTo>
                    <a:pt x="927776" y="268061"/>
                    <a:pt x="855438" y="264839"/>
                    <a:pt x="815148" y="303009"/>
                  </a:cubicBezTo>
                  <a:cubicBezTo>
                    <a:pt x="792114" y="324831"/>
                    <a:pt x="785063" y="358883"/>
                    <a:pt x="770020" y="386820"/>
                  </a:cubicBezTo>
                  <a:cubicBezTo>
                    <a:pt x="778616" y="395416"/>
                    <a:pt x="784383" y="408454"/>
                    <a:pt x="795807" y="412608"/>
                  </a:cubicBezTo>
                  <a:cubicBezTo>
                    <a:pt x="895236" y="448765"/>
                    <a:pt x="986803" y="441073"/>
                    <a:pt x="1092361" y="444843"/>
                  </a:cubicBezTo>
                  <a:cubicBezTo>
                    <a:pt x="1152531" y="440545"/>
                    <a:pt x="1213488" y="442554"/>
                    <a:pt x="1272872" y="431949"/>
                  </a:cubicBezTo>
                  <a:cubicBezTo>
                    <a:pt x="1412851" y="406952"/>
                    <a:pt x="1759881" y="264683"/>
                    <a:pt x="1833744" y="244986"/>
                  </a:cubicBezTo>
                  <a:cubicBezTo>
                    <a:pt x="2068884" y="182280"/>
                    <a:pt x="1960759" y="200049"/>
                    <a:pt x="2156085" y="180516"/>
                  </a:cubicBezTo>
                  <a:cubicBezTo>
                    <a:pt x="2171128" y="182665"/>
                    <a:pt x="2186933" y="181770"/>
                    <a:pt x="2201213" y="186963"/>
                  </a:cubicBezTo>
                  <a:cubicBezTo>
                    <a:pt x="2221969" y="194511"/>
                    <a:pt x="2240828" y="223590"/>
                    <a:pt x="2252787" y="238539"/>
                  </a:cubicBezTo>
                  <a:cubicBezTo>
                    <a:pt x="2502446" y="221895"/>
                    <a:pt x="2185038" y="244691"/>
                    <a:pt x="2459085" y="219198"/>
                  </a:cubicBezTo>
                  <a:cubicBezTo>
                    <a:pt x="2609486" y="205207"/>
                    <a:pt x="2633982" y="206001"/>
                    <a:pt x="2781426" y="199857"/>
                  </a:cubicBezTo>
                  <a:cubicBezTo>
                    <a:pt x="2807213" y="208453"/>
                    <a:pt x="2844382" y="202594"/>
                    <a:pt x="2858788" y="225645"/>
                  </a:cubicBezTo>
                  <a:cubicBezTo>
                    <a:pt x="2872644" y="247815"/>
                    <a:pt x="2856130" y="278953"/>
                    <a:pt x="2845894" y="303009"/>
                  </a:cubicBezTo>
                  <a:cubicBezTo>
                    <a:pt x="2812778" y="380834"/>
                    <a:pt x="2729852" y="528654"/>
                    <a:pt x="2729852" y="528654"/>
                  </a:cubicBezTo>
                  <a:cubicBezTo>
                    <a:pt x="2800024" y="608854"/>
                    <a:pt x="2756349" y="581163"/>
                    <a:pt x="2897469" y="599571"/>
                  </a:cubicBezTo>
                  <a:cubicBezTo>
                    <a:pt x="3004778" y="613568"/>
                    <a:pt x="3219809" y="638253"/>
                    <a:pt x="3219809" y="638253"/>
                  </a:cubicBezTo>
                  <a:cubicBezTo>
                    <a:pt x="3054077" y="661930"/>
                    <a:pt x="3039179" y="668165"/>
                    <a:pt x="2839447" y="670488"/>
                  </a:cubicBezTo>
                  <a:lnTo>
                    <a:pt x="2530000" y="664041"/>
                  </a:lnTo>
                  <a:lnTo>
                    <a:pt x="1801510" y="599571"/>
                  </a:lnTo>
                  <a:cubicBezTo>
                    <a:pt x="1715062" y="590530"/>
                    <a:pt x="1628821" y="578173"/>
                    <a:pt x="1543638" y="560889"/>
                  </a:cubicBezTo>
                  <a:cubicBezTo>
                    <a:pt x="1443101" y="540490"/>
                    <a:pt x="1298336" y="492969"/>
                    <a:pt x="1201957" y="451290"/>
                  </a:cubicBezTo>
                  <a:cubicBezTo>
                    <a:pt x="1172834" y="438696"/>
                    <a:pt x="1146084" y="421204"/>
                    <a:pt x="1118148" y="406161"/>
                  </a:cubicBezTo>
                  <a:cubicBezTo>
                    <a:pt x="1109552" y="393267"/>
                    <a:pt x="1097924" y="381943"/>
                    <a:pt x="1092361" y="367479"/>
                  </a:cubicBezTo>
                  <a:cubicBezTo>
                    <a:pt x="1086906" y="353296"/>
                    <a:pt x="1089600" y="337092"/>
                    <a:pt x="1085914" y="322350"/>
                  </a:cubicBezTo>
                  <a:cubicBezTo>
                    <a:pt x="1083107" y="311123"/>
                    <a:pt x="1077318" y="300860"/>
                    <a:pt x="1073020" y="290115"/>
                  </a:cubicBezTo>
                  <a:cubicBezTo>
                    <a:pt x="1034339" y="294413"/>
                    <a:pt x="994106" y="291340"/>
                    <a:pt x="956978" y="303009"/>
                  </a:cubicBezTo>
                  <a:cubicBezTo>
                    <a:pt x="917544" y="315403"/>
                    <a:pt x="884354" y="342546"/>
                    <a:pt x="847382" y="361032"/>
                  </a:cubicBezTo>
                  <a:cubicBezTo>
                    <a:pt x="806973" y="381237"/>
                    <a:pt x="766418" y="401258"/>
                    <a:pt x="724892" y="419055"/>
                  </a:cubicBezTo>
                  <a:cubicBezTo>
                    <a:pt x="646033" y="452853"/>
                    <a:pt x="486360" y="515760"/>
                    <a:pt x="486360" y="515760"/>
                  </a:cubicBezTo>
                  <a:cubicBezTo>
                    <a:pt x="479913" y="522207"/>
                    <a:pt x="459726" y="529631"/>
                    <a:pt x="467020" y="535101"/>
                  </a:cubicBezTo>
                  <a:cubicBezTo>
                    <a:pt x="486621" y="549802"/>
                    <a:pt x="513866" y="549857"/>
                    <a:pt x="537935" y="554442"/>
                  </a:cubicBezTo>
                  <a:cubicBezTo>
                    <a:pt x="559150" y="558483"/>
                    <a:pt x="580973" y="558210"/>
                    <a:pt x="602403" y="560889"/>
                  </a:cubicBezTo>
                  <a:cubicBezTo>
                    <a:pt x="632559" y="564659"/>
                    <a:pt x="662573" y="569485"/>
                    <a:pt x="692658" y="573783"/>
                  </a:cubicBezTo>
                  <a:cubicBezTo>
                    <a:pt x="690509" y="588826"/>
                    <a:pt x="696406" y="607644"/>
                    <a:pt x="686211" y="618912"/>
                  </a:cubicBezTo>
                  <a:cubicBezTo>
                    <a:pt x="653334" y="655251"/>
                    <a:pt x="597351" y="668396"/>
                    <a:pt x="570169" y="709170"/>
                  </a:cubicBezTo>
                  <a:lnTo>
                    <a:pt x="557275" y="728511"/>
                  </a:lnTo>
                  <a:cubicBezTo>
                    <a:pt x="565871" y="732809"/>
                    <a:pt x="573991" y="738230"/>
                    <a:pt x="583062" y="741405"/>
                  </a:cubicBezTo>
                  <a:cubicBezTo>
                    <a:pt x="617062" y="753305"/>
                    <a:pt x="651002" y="766027"/>
                    <a:pt x="686211" y="773640"/>
                  </a:cubicBezTo>
                  <a:cubicBezTo>
                    <a:pt x="790156" y="796115"/>
                    <a:pt x="857330" y="794605"/>
                    <a:pt x="963424" y="799428"/>
                  </a:cubicBezTo>
                  <a:lnTo>
                    <a:pt x="1163276" y="792981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346" tIns="45675" rIns="91346" bIns="45675" anchor="ctr">
              <a:spAutoFit/>
            </a:bodyPr>
            <a:lstStyle/>
            <a:p>
              <a:pPr algn="ctr" eaLnBrk="0" hangingPunct="0"/>
              <a:endParaRPr lang="en-US"/>
            </a:p>
          </p:txBody>
        </p:sp>
        <p:sp>
          <p:nvSpPr>
            <p:cNvPr id="9" name="TextBox 74"/>
            <p:cNvSpPr txBox="1">
              <a:spLocks noChangeArrowheads="1"/>
            </p:cNvSpPr>
            <p:nvPr/>
          </p:nvSpPr>
          <p:spPr bwMode="auto">
            <a:xfrm>
              <a:off x="11389071" y="1616903"/>
              <a:ext cx="564388" cy="307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46" tIns="45675" rIns="91346" bIns="45675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9pPr>
            </a:lstStyle>
            <a:p>
              <a:pPr algn="r"/>
              <a:r>
                <a:rPr lang="en-US" dirty="0" smtClean="0"/>
                <a:t>DNA</a:t>
              </a:r>
              <a:endParaRPr lang="en-US" dirty="0"/>
            </a:p>
          </p:txBody>
        </p:sp>
        <p:grpSp>
          <p:nvGrpSpPr>
            <p:cNvPr id="10" name="Group 69"/>
            <p:cNvGrpSpPr>
              <a:grpSpLocks/>
            </p:cNvGrpSpPr>
            <p:nvPr/>
          </p:nvGrpSpPr>
          <p:grpSpPr bwMode="auto">
            <a:xfrm>
              <a:off x="4983963" y="2382073"/>
              <a:ext cx="6969494" cy="1200387"/>
              <a:chOff x="2022080" y="2667000"/>
              <a:chExt cx="6969520" cy="1201070"/>
            </a:xfrm>
          </p:grpSpPr>
          <p:grpSp>
            <p:nvGrpSpPr>
              <p:cNvPr id="11" name="Group 26"/>
              <p:cNvGrpSpPr>
                <a:grpSpLocks/>
              </p:cNvGrpSpPr>
              <p:nvPr/>
            </p:nvGrpSpPr>
            <p:grpSpPr bwMode="auto">
              <a:xfrm>
                <a:off x="2022080" y="2689429"/>
                <a:ext cx="3300418" cy="1178641"/>
                <a:chOff x="2628190" y="2597111"/>
                <a:chExt cx="3300418" cy="1178641"/>
              </a:xfrm>
            </p:grpSpPr>
            <p:sp>
              <p:nvSpPr>
                <p:cNvPr id="14" name="Freeform 13"/>
                <p:cNvSpPr>
                  <a:spLocks noChangeArrowheads="1"/>
                </p:cNvSpPr>
                <p:nvPr/>
              </p:nvSpPr>
              <p:spPr bwMode="auto">
                <a:xfrm>
                  <a:off x="3134507" y="2597111"/>
                  <a:ext cx="184732" cy="369542"/>
                </a:xfrm>
                <a:custGeom>
                  <a:avLst/>
                  <a:gdLst>
                    <a:gd name="T0" fmla="*/ 0 w 355056"/>
                    <a:gd name="T1" fmla="*/ 0 h 109600"/>
                    <a:gd name="T2" fmla="*/ 296554 w 355056"/>
                    <a:gd name="T3" fmla="*/ 6447 h 109600"/>
                    <a:gd name="T4" fmla="*/ 322341 w 355056"/>
                    <a:gd name="T5" fmla="*/ 12894 h 109600"/>
                    <a:gd name="T6" fmla="*/ 354575 w 355056"/>
                    <a:gd name="T7" fmla="*/ 51577 h 109600"/>
                    <a:gd name="T8" fmla="*/ 348128 w 355056"/>
                    <a:gd name="T9" fmla="*/ 90259 h 109600"/>
                    <a:gd name="T10" fmla="*/ 283660 w 355056"/>
                    <a:gd name="T11" fmla="*/ 109600 h 109600"/>
                    <a:gd name="T12" fmla="*/ 206298 w 355056"/>
                    <a:gd name="T13" fmla="*/ 90259 h 109600"/>
                    <a:gd name="T14" fmla="*/ 186958 w 355056"/>
                    <a:gd name="T15" fmla="*/ 83812 h 109600"/>
                    <a:gd name="T16" fmla="*/ 161170 w 355056"/>
                    <a:gd name="T17" fmla="*/ 83812 h 10960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55056"/>
                    <a:gd name="T28" fmla="*/ 0 h 109600"/>
                    <a:gd name="T29" fmla="*/ 355056 w 355056"/>
                    <a:gd name="T30" fmla="*/ 109600 h 10960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55056" h="109600">
                      <a:moveTo>
                        <a:pt x="0" y="0"/>
                      </a:moveTo>
                      <a:lnTo>
                        <a:pt x="296554" y="6447"/>
                      </a:lnTo>
                      <a:cubicBezTo>
                        <a:pt x="305407" y="6801"/>
                        <a:pt x="314648" y="8498"/>
                        <a:pt x="322341" y="12894"/>
                      </a:cubicBezTo>
                      <a:cubicBezTo>
                        <a:pt x="335703" y="20530"/>
                        <a:pt x="346360" y="39254"/>
                        <a:pt x="354575" y="51577"/>
                      </a:cubicBezTo>
                      <a:cubicBezTo>
                        <a:pt x="352426" y="64471"/>
                        <a:pt x="355056" y="79174"/>
                        <a:pt x="348128" y="90259"/>
                      </a:cubicBezTo>
                      <a:cubicBezTo>
                        <a:pt x="339412" y="104205"/>
                        <a:pt x="292699" y="108093"/>
                        <a:pt x="283660" y="109600"/>
                      </a:cubicBezTo>
                      <a:lnTo>
                        <a:pt x="206298" y="90259"/>
                      </a:lnTo>
                      <a:cubicBezTo>
                        <a:pt x="199732" y="88508"/>
                        <a:pt x="193685" y="84773"/>
                        <a:pt x="186958" y="83812"/>
                      </a:cubicBezTo>
                      <a:cubicBezTo>
                        <a:pt x="178448" y="82596"/>
                        <a:pt x="169766" y="83812"/>
                        <a:pt x="161170" y="83812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 algn="ctr" eaLnBrk="0" hangingPunct="0"/>
                  <a:endParaRPr lang="en-US"/>
                </a:p>
              </p:txBody>
            </p:sp>
            <p:sp>
              <p:nvSpPr>
                <p:cNvPr id="15" name="Freeform 14"/>
                <p:cNvSpPr>
                  <a:spLocks noChangeArrowheads="1"/>
                </p:cNvSpPr>
                <p:nvPr/>
              </p:nvSpPr>
              <p:spPr bwMode="auto">
                <a:xfrm>
                  <a:off x="3630931" y="2626590"/>
                  <a:ext cx="184732" cy="369542"/>
                </a:xfrm>
                <a:custGeom>
                  <a:avLst/>
                  <a:gdLst>
                    <a:gd name="T0" fmla="*/ 0 w 277734"/>
                    <a:gd name="T1" fmla="*/ 0 h 116979"/>
                    <a:gd name="T2" fmla="*/ 109595 w 277734"/>
                    <a:gd name="T3" fmla="*/ 45129 h 116979"/>
                    <a:gd name="T4" fmla="*/ 128936 w 277734"/>
                    <a:gd name="T5" fmla="*/ 64470 h 116979"/>
                    <a:gd name="T6" fmla="*/ 186957 w 277734"/>
                    <a:gd name="T7" fmla="*/ 109599 h 116979"/>
                    <a:gd name="T8" fmla="*/ 206298 w 277734"/>
                    <a:gd name="T9" fmla="*/ 116046 h 116979"/>
                    <a:gd name="T10" fmla="*/ 251425 w 277734"/>
                    <a:gd name="T11" fmla="*/ 109599 h 116979"/>
                    <a:gd name="T12" fmla="*/ 264319 w 277734"/>
                    <a:gd name="T13" fmla="*/ 83811 h 116979"/>
                    <a:gd name="T14" fmla="*/ 270766 w 277734"/>
                    <a:gd name="T15" fmla="*/ 64470 h 116979"/>
                    <a:gd name="T16" fmla="*/ 277213 w 277734"/>
                    <a:gd name="T17" fmla="*/ 32235 h 11697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77734"/>
                    <a:gd name="T28" fmla="*/ 0 h 116979"/>
                    <a:gd name="T29" fmla="*/ 277734 w 277734"/>
                    <a:gd name="T30" fmla="*/ 116979 h 116979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77734" h="116979">
                      <a:moveTo>
                        <a:pt x="0" y="0"/>
                      </a:moveTo>
                      <a:cubicBezTo>
                        <a:pt x="41914" y="13972"/>
                        <a:pt x="67193" y="20898"/>
                        <a:pt x="109595" y="45129"/>
                      </a:cubicBezTo>
                      <a:cubicBezTo>
                        <a:pt x="117511" y="49653"/>
                        <a:pt x="122122" y="58413"/>
                        <a:pt x="128936" y="64470"/>
                      </a:cubicBezTo>
                      <a:cubicBezTo>
                        <a:pt x="136270" y="70990"/>
                        <a:pt x="170871" y="101556"/>
                        <a:pt x="186957" y="109599"/>
                      </a:cubicBezTo>
                      <a:cubicBezTo>
                        <a:pt x="193035" y="112638"/>
                        <a:pt x="199851" y="113897"/>
                        <a:pt x="206298" y="116046"/>
                      </a:cubicBezTo>
                      <a:cubicBezTo>
                        <a:pt x="221340" y="113897"/>
                        <a:pt x="238142" y="116979"/>
                        <a:pt x="251425" y="109599"/>
                      </a:cubicBezTo>
                      <a:cubicBezTo>
                        <a:pt x="259826" y="104932"/>
                        <a:pt x="260533" y="92645"/>
                        <a:pt x="264319" y="83811"/>
                      </a:cubicBezTo>
                      <a:cubicBezTo>
                        <a:pt x="266996" y="77565"/>
                        <a:pt x="268899" y="71004"/>
                        <a:pt x="270766" y="64470"/>
                      </a:cubicBezTo>
                      <a:cubicBezTo>
                        <a:pt x="277734" y="40081"/>
                        <a:pt x="277213" y="46698"/>
                        <a:pt x="277213" y="32235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 algn="ctr" eaLnBrk="0" hangingPunct="0"/>
                  <a:endParaRPr lang="en-US"/>
                </a:p>
              </p:txBody>
            </p:sp>
            <p:sp>
              <p:nvSpPr>
                <p:cNvPr id="16" name="Freeform 15"/>
                <p:cNvSpPr>
                  <a:spLocks noChangeArrowheads="1"/>
                </p:cNvSpPr>
                <p:nvPr/>
              </p:nvSpPr>
              <p:spPr bwMode="auto">
                <a:xfrm>
                  <a:off x="3695138" y="2888826"/>
                  <a:ext cx="184732" cy="369542"/>
                </a:xfrm>
                <a:custGeom>
                  <a:avLst/>
                  <a:gdLst>
                    <a:gd name="T0" fmla="*/ 0 w 1050831"/>
                    <a:gd name="T1" fmla="*/ 0 h 74116"/>
                    <a:gd name="T2" fmla="*/ 58021 w 1050831"/>
                    <a:gd name="T3" fmla="*/ 12894 h 74116"/>
                    <a:gd name="T4" fmla="*/ 238532 w 1050831"/>
                    <a:gd name="T5" fmla="*/ 38682 h 74116"/>
                    <a:gd name="T6" fmla="*/ 348128 w 1050831"/>
                    <a:gd name="T7" fmla="*/ 45129 h 74116"/>
                    <a:gd name="T8" fmla="*/ 618894 w 1050831"/>
                    <a:gd name="T9" fmla="*/ 70917 h 74116"/>
                    <a:gd name="T10" fmla="*/ 1050831 w 1050831"/>
                    <a:gd name="T11" fmla="*/ 70917 h 741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50831"/>
                    <a:gd name="T19" fmla="*/ 0 h 74116"/>
                    <a:gd name="T20" fmla="*/ 1050831 w 1050831"/>
                    <a:gd name="T21" fmla="*/ 74116 h 7411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50831" h="74116">
                      <a:moveTo>
                        <a:pt x="0" y="0"/>
                      </a:moveTo>
                      <a:cubicBezTo>
                        <a:pt x="19340" y="4298"/>
                        <a:pt x="38559" y="9187"/>
                        <a:pt x="58021" y="12894"/>
                      </a:cubicBezTo>
                      <a:cubicBezTo>
                        <a:pt x="109541" y="22708"/>
                        <a:pt x="188995" y="34179"/>
                        <a:pt x="238532" y="38682"/>
                      </a:cubicBezTo>
                      <a:cubicBezTo>
                        <a:pt x="274977" y="41995"/>
                        <a:pt x="311659" y="42090"/>
                        <a:pt x="348128" y="45129"/>
                      </a:cubicBezTo>
                      <a:cubicBezTo>
                        <a:pt x="415788" y="50768"/>
                        <a:pt x="555596" y="69510"/>
                        <a:pt x="618894" y="70917"/>
                      </a:cubicBezTo>
                      <a:cubicBezTo>
                        <a:pt x="762837" y="74116"/>
                        <a:pt x="906852" y="70917"/>
                        <a:pt x="1050831" y="70917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 algn="ctr" eaLnBrk="0" hangingPunct="0"/>
                  <a:endParaRPr lang="en-US"/>
                </a:p>
              </p:txBody>
            </p:sp>
            <p:sp>
              <p:nvSpPr>
                <p:cNvPr id="17" name="Freeform 16"/>
                <p:cNvSpPr>
                  <a:spLocks noChangeArrowheads="1"/>
                </p:cNvSpPr>
                <p:nvPr/>
              </p:nvSpPr>
              <p:spPr bwMode="auto">
                <a:xfrm>
                  <a:off x="4459087" y="2677699"/>
                  <a:ext cx="184732" cy="369542"/>
                </a:xfrm>
                <a:custGeom>
                  <a:avLst/>
                  <a:gdLst>
                    <a:gd name="T0" fmla="*/ 0 w 734937"/>
                    <a:gd name="T1" fmla="*/ 128940 h 128940"/>
                    <a:gd name="T2" fmla="*/ 25788 w 734937"/>
                    <a:gd name="T3" fmla="*/ 109599 h 128940"/>
                    <a:gd name="T4" fmla="*/ 154724 w 734937"/>
                    <a:gd name="T5" fmla="*/ 58023 h 128940"/>
                    <a:gd name="T6" fmla="*/ 406150 w 734937"/>
                    <a:gd name="T7" fmla="*/ 0 h 128940"/>
                    <a:gd name="T8" fmla="*/ 541533 w 734937"/>
                    <a:gd name="T9" fmla="*/ 19341 h 128940"/>
                    <a:gd name="T10" fmla="*/ 586660 w 734937"/>
                    <a:gd name="T11" fmla="*/ 64470 h 128940"/>
                    <a:gd name="T12" fmla="*/ 625341 w 734937"/>
                    <a:gd name="T13" fmla="*/ 77364 h 128940"/>
                    <a:gd name="T14" fmla="*/ 734937 w 734937"/>
                    <a:gd name="T15" fmla="*/ 90258 h 12894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34937"/>
                    <a:gd name="T25" fmla="*/ 0 h 128940"/>
                    <a:gd name="T26" fmla="*/ 734937 w 734937"/>
                    <a:gd name="T27" fmla="*/ 128940 h 12894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34937" h="128940">
                      <a:moveTo>
                        <a:pt x="0" y="128940"/>
                      </a:moveTo>
                      <a:cubicBezTo>
                        <a:pt x="8596" y="122493"/>
                        <a:pt x="16327" y="114693"/>
                        <a:pt x="25788" y="109599"/>
                      </a:cubicBezTo>
                      <a:cubicBezTo>
                        <a:pt x="55270" y="93724"/>
                        <a:pt x="125152" y="67122"/>
                        <a:pt x="154724" y="58023"/>
                      </a:cubicBezTo>
                      <a:cubicBezTo>
                        <a:pt x="337443" y="1800"/>
                        <a:pt x="280733" y="11402"/>
                        <a:pt x="406150" y="0"/>
                      </a:cubicBezTo>
                      <a:cubicBezTo>
                        <a:pt x="451278" y="6447"/>
                        <a:pt x="496905" y="10043"/>
                        <a:pt x="541533" y="19341"/>
                      </a:cubicBezTo>
                      <a:cubicBezTo>
                        <a:pt x="562911" y="23795"/>
                        <a:pt x="572745" y="54729"/>
                        <a:pt x="586660" y="64470"/>
                      </a:cubicBezTo>
                      <a:cubicBezTo>
                        <a:pt x="597794" y="72264"/>
                        <a:pt x="612351" y="73367"/>
                        <a:pt x="625341" y="77364"/>
                      </a:cubicBezTo>
                      <a:cubicBezTo>
                        <a:pt x="686432" y="96162"/>
                        <a:pt x="661279" y="90258"/>
                        <a:pt x="734937" y="90258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 algn="ctr" eaLnBrk="0" hangingPunct="0"/>
                  <a:endParaRPr lang="en-US"/>
                </a:p>
              </p:txBody>
            </p:sp>
            <p:sp>
              <p:nvSpPr>
                <p:cNvPr id="18" name="Freeform 17"/>
                <p:cNvSpPr>
                  <a:spLocks noChangeArrowheads="1"/>
                </p:cNvSpPr>
                <p:nvPr/>
              </p:nvSpPr>
              <p:spPr bwMode="auto">
                <a:xfrm>
                  <a:off x="4803615" y="3032631"/>
                  <a:ext cx="184732" cy="369542"/>
                </a:xfrm>
                <a:custGeom>
                  <a:avLst/>
                  <a:gdLst>
                    <a:gd name="T0" fmla="*/ 7197 w 458474"/>
                    <a:gd name="T1" fmla="*/ 0 h 90952"/>
                    <a:gd name="T2" fmla="*/ 750 w 458474"/>
                    <a:gd name="T3" fmla="*/ 19341 h 90952"/>
                    <a:gd name="T4" fmla="*/ 52325 w 458474"/>
                    <a:gd name="T5" fmla="*/ 83811 h 90952"/>
                    <a:gd name="T6" fmla="*/ 97453 w 458474"/>
                    <a:gd name="T7" fmla="*/ 90258 h 90952"/>
                    <a:gd name="T8" fmla="*/ 355325 w 458474"/>
                    <a:gd name="T9" fmla="*/ 83811 h 90952"/>
                    <a:gd name="T10" fmla="*/ 406900 w 458474"/>
                    <a:gd name="T11" fmla="*/ 64470 h 90952"/>
                    <a:gd name="T12" fmla="*/ 432687 w 458474"/>
                    <a:gd name="T13" fmla="*/ 58023 h 90952"/>
                    <a:gd name="T14" fmla="*/ 458474 w 458474"/>
                    <a:gd name="T15" fmla="*/ 51576 h 9095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458474"/>
                    <a:gd name="T25" fmla="*/ 0 h 90952"/>
                    <a:gd name="T26" fmla="*/ 458474 w 458474"/>
                    <a:gd name="T27" fmla="*/ 90952 h 9095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458474" h="90952">
                      <a:moveTo>
                        <a:pt x="7197" y="0"/>
                      </a:moveTo>
                      <a:cubicBezTo>
                        <a:pt x="5048" y="6447"/>
                        <a:pt x="0" y="12587"/>
                        <a:pt x="750" y="19341"/>
                      </a:cubicBezTo>
                      <a:cubicBezTo>
                        <a:pt x="4716" y="55039"/>
                        <a:pt x="18101" y="70648"/>
                        <a:pt x="52325" y="83811"/>
                      </a:cubicBezTo>
                      <a:cubicBezTo>
                        <a:pt x="66508" y="89266"/>
                        <a:pt x="82410" y="88109"/>
                        <a:pt x="97453" y="90258"/>
                      </a:cubicBezTo>
                      <a:cubicBezTo>
                        <a:pt x="183410" y="88109"/>
                        <a:pt x="269638" y="90952"/>
                        <a:pt x="355325" y="83811"/>
                      </a:cubicBezTo>
                      <a:cubicBezTo>
                        <a:pt x="373622" y="82286"/>
                        <a:pt x="389482" y="70276"/>
                        <a:pt x="406900" y="64470"/>
                      </a:cubicBezTo>
                      <a:cubicBezTo>
                        <a:pt x="415306" y="61668"/>
                        <a:pt x="424168" y="60457"/>
                        <a:pt x="432687" y="58023"/>
                      </a:cubicBezTo>
                      <a:cubicBezTo>
                        <a:pt x="457629" y="50896"/>
                        <a:pt x="444105" y="51576"/>
                        <a:pt x="458474" y="51576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 algn="ctr" eaLnBrk="0" hangingPunct="0"/>
                  <a:endParaRPr lang="en-US"/>
                </a:p>
              </p:txBody>
            </p:sp>
            <p:sp>
              <p:nvSpPr>
                <p:cNvPr id="19" name="Freeform 18"/>
                <p:cNvSpPr>
                  <a:spLocks noChangeArrowheads="1"/>
                </p:cNvSpPr>
                <p:nvPr/>
              </p:nvSpPr>
              <p:spPr bwMode="auto">
                <a:xfrm>
                  <a:off x="5592321" y="2815731"/>
                  <a:ext cx="184732" cy="369542"/>
                </a:xfrm>
                <a:custGeom>
                  <a:avLst/>
                  <a:gdLst>
                    <a:gd name="T0" fmla="*/ 2810 w 995620"/>
                    <a:gd name="T1" fmla="*/ 7605 h 329955"/>
                    <a:gd name="T2" fmla="*/ 112406 w 995620"/>
                    <a:gd name="T3" fmla="*/ 123651 h 329955"/>
                    <a:gd name="T4" fmla="*/ 176874 w 995620"/>
                    <a:gd name="T5" fmla="*/ 194568 h 329955"/>
                    <a:gd name="T6" fmla="*/ 325151 w 995620"/>
                    <a:gd name="T7" fmla="*/ 304167 h 329955"/>
                    <a:gd name="T8" fmla="*/ 447641 w 995620"/>
                    <a:gd name="T9" fmla="*/ 329955 h 329955"/>
                    <a:gd name="T10" fmla="*/ 595917 w 995620"/>
                    <a:gd name="T11" fmla="*/ 304167 h 329955"/>
                    <a:gd name="T12" fmla="*/ 802215 w 995620"/>
                    <a:gd name="T13" fmla="*/ 181674 h 329955"/>
                    <a:gd name="T14" fmla="*/ 873130 w 995620"/>
                    <a:gd name="T15" fmla="*/ 142992 h 329955"/>
                    <a:gd name="T16" fmla="*/ 995620 w 995620"/>
                    <a:gd name="T17" fmla="*/ 97863 h 32995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995620"/>
                    <a:gd name="T28" fmla="*/ 0 h 329955"/>
                    <a:gd name="T29" fmla="*/ 995620 w 995620"/>
                    <a:gd name="T30" fmla="*/ 329955 h 329955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995620" h="329955">
                      <a:moveTo>
                        <a:pt x="2810" y="7605"/>
                      </a:moveTo>
                      <a:cubicBezTo>
                        <a:pt x="82516" y="39488"/>
                        <a:pt x="0" y="0"/>
                        <a:pt x="112406" y="123651"/>
                      </a:cubicBezTo>
                      <a:cubicBezTo>
                        <a:pt x="133895" y="147290"/>
                        <a:pt x="153765" y="172509"/>
                        <a:pt x="176874" y="194568"/>
                      </a:cubicBezTo>
                      <a:cubicBezTo>
                        <a:pt x="213724" y="229744"/>
                        <a:pt x="277698" y="280440"/>
                        <a:pt x="325151" y="304167"/>
                      </a:cubicBezTo>
                      <a:cubicBezTo>
                        <a:pt x="370949" y="327066"/>
                        <a:pt x="397541" y="324945"/>
                        <a:pt x="447641" y="329955"/>
                      </a:cubicBezTo>
                      <a:cubicBezTo>
                        <a:pt x="494603" y="325686"/>
                        <a:pt x="551997" y="324131"/>
                        <a:pt x="595917" y="304167"/>
                      </a:cubicBezTo>
                      <a:cubicBezTo>
                        <a:pt x="689698" y="261538"/>
                        <a:pt x="722991" y="228490"/>
                        <a:pt x="802215" y="181674"/>
                      </a:cubicBezTo>
                      <a:cubicBezTo>
                        <a:pt x="825396" y="167976"/>
                        <a:pt x="848424" y="153698"/>
                        <a:pt x="873130" y="142992"/>
                      </a:cubicBezTo>
                      <a:cubicBezTo>
                        <a:pt x="913055" y="125691"/>
                        <a:pt x="995620" y="97863"/>
                        <a:pt x="995620" y="97863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 algn="ctr" eaLnBrk="0" hangingPunct="0"/>
                  <a:endParaRPr lang="en-US"/>
                </a:p>
              </p:txBody>
            </p:sp>
            <p:sp>
              <p:nvSpPr>
                <p:cNvPr id="20" name="Freeform 19"/>
                <p:cNvSpPr>
                  <a:spLocks noChangeArrowheads="1"/>
                </p:cNvSpPr>
                <p:nvPr/>
              </p:nvSpPr>
              <p:spPr bwMode="auto">
                <a:xfrm>
                  <a:off x="3311550" y="3038731"/>
                  <a:ext cx="184732" cy="369542"/>
                </a:xfrm>
                <a:custGeom>
                  <a:avLst/>
                  <a:gdLst>
                    <a:gd name="T0" fmla="*/ 0 w 812298"/>
                    <a:gd name="T1" fmla="*/ 0 h 90258"/>
                    <a:gd name="T2" fmla="*/ 135383 w 812298"/>
                    <a:gd name="T3" fmla="*/ 58023 h 90258"/>
                    <a:gd name="T4" fmla="*/ 199851 w 812298"/>
                    <a:gd name="T5" fmla="*/ 64470 h 90258"/>
                    <a:gd name="T6" fmla="*/ 303000 w 812298"/>
                    <a:gd name="T7" fmla="*/ 70917 h 90258"/>
                    <a:gd name="T8" fmla="*/ 586660 w 812298"/>
                    <a:gd name="T9" fmla="*/ 90258 h 90258"/>
                    <a:gd name="T10" fmla="*/ 812298 w 812298"/>
                    <a:gd name="T11" fmla="*/ 83811 h 9025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12298"/>
                    <a:gd name="T19" fmla="*/ 0 h 90258"/>
                    <a:gd name="T20" fmla="*/ 812298 w 812298"/>
                    <a:gd name="T21" fmla="*/ 90258 h 9025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12298" h="90258">
                      <a:moveTo>
                        <a:pt x="0" y="0"/>
                      </a:moveTo>
                      <a:cubicBezTo>
                        <a:pt x="51187" y="30713"/>
                        <a:pt x="57237" y="36983"/>
                        <a:pt x="135383" y="58023"/>
                      </a:cubicBezTo>
                      <a:cubicBezTo>
                        <a:pt x="156237" y="63638"/>
                        <a:pt x="178318" y="62814"/>
                        <a:pt x="199851" y="64470"/>
                      </a:cubicBezTo>
                      <a:cubicBezTo>
                        <a:pt x="234200" y="67112"/>
                        <a:pt x="268603" y="69006"/>
                        <a:pt x="303000" y="70917"/>
                      </a:cubicBezTo>
                      <a:cubicBezTo>
                        <a:pt x="519750" y="82959"/>
                        <a:pt x="345606" y="70170"/>
                        <a:pt x="586660" y="90258"/>
                      </a:cubicBezTo>
                      <a:lnTo>
                        <a:pt x="812298" y="83811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 algn="ctr" eaLnBrk="0" hangingPunct="0"/>
                  <a:endParaRPr lang="en-US"/>
                </a:p>
              </p:txBody>
            </p:sp>
            <p:sp>
              <p:nvSpPr>
                <p:cNvPr id="21" name="Freeform 20"/>
                <p:cNvSpPr>
                  <a:spLocks noChangeArrowheads="1"/>
                </p:cNvSpPr>
                <p:nvPr/>
              </p:nvSpPr>
              <p:spPr bwMode="auto">
                <a:xfrm>
                  <a:off x="4418142" y="3180574"/>
                  <a:ext cx="184732" cy="369542"/>
                </a:xfrm>
                <a:custGeom>
                  <a:avLst/>
                  <a:gdLst>
                    <a:gd name="T0" fmla="*/ 0 w 769093"/>
                    <a:gd name="T1" fmla="*/ 0 h 270774"/>
                    <a:gd name="T2" fmla="*/ 32234 w 769093"/>
                    <a:gd name="T3" fmla="*/ 32235 h 270774"/>
                    <a:gd name="T4" fmla="*/ 148277 w 769093"/>
                    <a:gd name="T5" fmla="*/ 199857 h 270774"/>
                    <a:gd name="T6" fmla="*/ 186958 w 769093"/>
                    <a:gd name="T7" fmla="*/ 244986 h 270774"/>
                    <a:gd name="T8" fmla="*/ 206298 w 769093"/>
                    <a:gd name="T9" fmla="*/ 264327 h 270774"/>
                    <a:gd name="T10" fmla="*/ 232085 w 769093"/>
                    <a:gd name="T11" fmla="*/ 270774 h 270774"/>
                    <a:gd name="T12" fmla="*/ 638235 w 769093"/>
                    <a:gd name="T13" fmla="*/ 238539 h 270774"/>
                    <a:gd name="T14" fmla="*/ 741384 w 769093"/>
                    <a:gd name="T15" fmla="*/ 219198 h 270774"/>
                    <a:gd name="T16" fmla="*/ 767171 w 769093"/>
                    <a:gd name="T17" fmla="*/ 212751 h 2707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769093"/>
                    <a:gd name="T28" fmla="*/ 0 h 270774"/>
                    <a:gd name="T29" fmla="*/ 769093 w 769093"/>
                    <a:gd name="T30" fmla="*/ 270774 h 27077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769093" h="270774">
                      <a:moveTo>
                        <a:pt x="0" y="0"/>
                      </a:moveTo>
                      <a:cubicBezTo>
                        <a:pt x="10745" y="10745"/>
                        <a:pt x="23180" y="20031"/>
                        <a:pt x="32234" y="32235"/>
                      </a:cubicBezTo>
                      <a:cubicBezTo>
                        <a:pt x="72725" y="86811"/>
                        <a:pt x="104052" y="148260"/>
                        <a:pt x="148277" y="199857"/>
                      </a:cubicBezTo>
                      <a:cubicBezTo>
                        <a:pt x="161171" y="214900"/>
                        <a:pt x="173704" y="230259"/>
                        <a:pt x="186958" y="244986"/>
                      </a:cubicBezTo>
                      <a:cubicBezTo>
                        <a:pt x="193057" y="251763"/>
                        <a:pt x="198382" y="259803"/>
                        <a:pt x="206298" y="264327"/>
                      </a:cubicBezTo>
                      <a:cubicBezTo>
                        <a:pt x="213991" y="268723"/>
                        <a:pt x="223489" y="268625"/>
                        <a:pt x="232085" y="270774"/>
                      </a:cubicBezTo>
                      <a:cubicBezTo>
                        <a:pt x="354253" y="264956"/>
                        <a:pt x="530749" y="258693"/>
                        <a:pt x="638235" y="238539"/>
                      </a:cubicBezTo>
                      <a:lnTo>
                        <a:pt x="741384" y="219198"/>
                      </a:lnTo>
                      <a:cubicBezTo>
                        <a:pt x="769093" y="205343"/>
                        <a:pt x="767171" y="196694"/>
                        <a:pt x="767171" y="212751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 algn="ctr" eaLnBrk="0" hangingPunct="0"/>
                  <a:endParaRPr lang="en-US"/>
                </a:p>
              </p:txBody>
            </p:sp>
            <p:sp>
              <p:nvSpPr>
                <p:cNvPr id="22" name="Freeform 21"/>
                <p:cNvSpPr>
                  <a:spLocks noChangeArrowheads="1"/>
                </p:cNvSpPr>
                <p:nvPr/>
              </p:nvSpPr>
              <p:spPr bwMode="auto">
                <a:xfrm>
                  <a:off x="2628190" y="2732499"/>
                  <a:ext cx="184732" cy="369542"/>
                </a:xfrm>
                <a:custGeom>
                  <a:avLst/>
                  <a:gdLst>
                    <a:gd name="T0" fmla="*/ 0 w 412596"/>
                    <a:gd name="T1" fmla="*/ 122493 h 122493"/>
                    <a:gd name="T2" fmla="*/ 51574 w 412596"/>
                    <a:gd name="T3" fmla="*/ 109599 h 122493"/>
                    <a:gd name="T4" fmla="*/ 186957 w 412596"/>
                    <a:gd name="T5" fmla="*/ 51576 h 122493"/>
                    <a:gd name="T6" fmla="*/ 257872 w 412596"/>
                    <a:gd name="T7" fmla="*/ 19341 h 122493"/>
                    <a:gd name="T8" fmla="*/ 309447 w 412596"/>
                    <a:gd name="T9" fmla="*/ 0 h 122493"/>
                    <a:gd name="T10" fmla="*/ 335234 w 412596"/>
                    <a:gd name="T11" fmla="*/ 12894 h 122493"/>
                    <a:gd name="T12" fmla="*/ 373915 w 412596"/>
                    <a:gd name="T13" fmla="*/ 38682 h 122493"/>
                    <a:gd name="T14" fmla="*/ 412596 w 412596"/>
                    <a:gd name="T15" fmla="*/ 58023 h 12249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412596"/>
                    <a:gd name="T25" fmla="*/ 0 h 122493"/>
                    <a:gd name="T26" fmla="*/ 412596 w 412596"/>
                    <a:gd name="T27" fmla="*/ 122493 h 122493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412596" h="122493">
                      <a:moveTo>
                        <a:pt x="0" y="122493"/>
                      </a:moveTo>
                      <a:cubicBezTo>
                        <a:pt x="17191" y="118195"/>
                        <a:pt x="35005" y="115884"/>
                        <a:pt x="51574" y="109599"/>
                      </a:cubicBezTo>
                      <a:cubicBezTo>
                        <a:pt x="97480" y="92186"/>
                        <a:pt x="141976" y="71256"/>
                        <a:pt x="186957" y="51576"/>
                      </a:cubicBezTo>
                      <a:cubicBezTo>
                        <a:pt x="210746" y="41168"/>
                        <a:pt x="233763" y="28985"/>
                        <a:pt x="257872" y="19341"/>
                      </a:cubicBezTo>
                      <a:cubicBezTo>
                        <a:pt x="296416" y="3923"/>
                        <a:pt x="279127" y="10107"/>
                        <a:pt x="309447" y="0"/>
                      </a:cubicBezTo>
                      <a:cubicBezTo>
                        <a:pt x="318043" y="4298"/>
                        <a:pt x="326993" y="7949"/>
                        <a:pt x="335234" y="12894"/>
                      </a:cubicBezTo>
                      <a:cubicBezTo>
                        <a:pt x="348522" y="20867"/>
                        <a:pt x="360055" y="31752"/>
                        <a:pt x="373915" y="38682"/>
                      </a:cubicBezTo>
                      <a:lnTo>
                        <a:pt x="412596" y="58023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 algn="ctr" eaLnBrk="0" hangingPunct="0"/>
                  <a:endParaRPr lang="en-US"/>
                </a:p>
              </p:txBody>
            </p:sp>
            <p:sp>
              <p:nvSpPr>
                <p:cNvPr id="23" name="Freeform 22"/>
                <p:cNvSpPr>
                  <a:spLocks noChangeArrowheads="1"/>
                </p:cNvSpPr>
                <p:nvPr/>
              </p:nvSpPr>
              <p:spPr bwMode="auto">
                <a:xfrm>
                  <a:off x="5335853" y="3257938"/>
                  <a:ext cx="184732" cy="369542"/>
                </a:xfrm>
                <a:custGeom>
                  <a:avLst/>
                  <a:gdLst>
                    <a:gd name="T0" fmla="*/ 0 w 309447"/>
                    <a:gd name="T1" fmla="*/ 0 h 116046"/>
                    <a:gd name="T2" fmla="*/ 45128 w 309447"/>
                    <a:gd name="T3" fmla="*/ 45129 h 116046"/>
                    <a:gd name="T4" fmla="*/ 199851 w 309447"/>
                    <a:gd name="T5" fmla="*/ 116046 h 116046"/>
                    <a:gd name="T6" fmla="*/ 225638 w 309447"/>
                    <a:gd name="T7" fmla="*/ 103152 h 116046"/>
                    <a:gd name="T8" fmla="*/ 244979 w 309447"/>
                    <a:gd name="T9" fmla="*/ 77364 h 116046"/>
                    <a:gd name="T10" fmla="*/ 309447 w 309447"/>
                    <a:gd name="T11" fmla="*/ 70917 h 11604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09447"/>
                    <a:gd name="T19" fmla="*/ 0 h 116046"/>
                    <a:gd name="T20" fmla="*/ 309447 w 309447"/>
                    <a:gd name="T21" fmla="*/ 116046 h 11604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09447" h="116046">
                      <a:moveTo>
                        <a:pt x="0" y="0"/>
                      </a:moveTo>
                      <a:cubicBezTo>
                        <a:pt x="15568" y="23352"/>
                        <a:pt x="15650" y="27709"/>
                        <a:pt x="45128" y="45129"/>
                      </a:cubicBezTo>
                      <a:cubicBezTo>
                        <a:pt x="143680" y="103366"/>
                        <a:pt x="124391" y="94485"/>
                        <a:pt x="199851" y="116046"/>
                      </a:cubicBezTo>
                      <a:cubicBezTo>
                        <a:pt x="208447" y="111748"/>
                        <a:pt x="218341" y="109406"/>
                        <a:pt x="225638" y="103152"/>
                      </a:cubicBezTo>
                      <a:cubicBezTo>
                        <a:pt x="233796" y="96159"/>
                        <a:pt x="236235" y="83609"/>
                        <a:pt x="244979" y="77364"/>
                      </a:cubicBezTo>
                      <a:cubicBezTo>
                        <a:pt x="258383" y="67790"/>
                        <a:pt x="298129" y="70917"/>
                        <a:pt x="309447" y="70917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 algn="ctr" eaLnBrk="0" hangingPunct="0"/>
                  <a:endParaRPr lang="en-US"/>
                </a:p>
              </p:txBody>
            </p:sp>
            <p:sp>
              <p:nvSpPr>
                <p:cNvPr id="24" name="Freeform 23"/>
                <p:cNvSpPr>
                  <a:spLocks noChangeArrowheads="1"/>
                </p:cNvSpPr>
                <p:nvPr/>
              </p:nvSpPr>
              <p:spPr bwMode="auto">
                <a:xfrm>
                  <a:off x="5161787" y="2996826"/>
                  <a:ext cx="184732" cy="369542"/>
                </a:xfrm>
                <a:custGeom>
                  <a:avLst/>
                  <a:gdLst>
                    <a:gd name="T0" fmla="*/ 0 w 386809"/>
                    <a:gd name="T1" fmla="*/ 6447 h 109599"/>
                    <a:gd name="T2" fmla="*/ 25787 w 386809"/>
                    <a:gd name="T3" fmla="*/ 0 h 109599"/>
                    <a:gd name="T4" fmla="*/ 103149 w 386809"/>
                    <a:gd name="T5" fmla="*/ 45129 h 109599"/>
                    <a:gd name="T6" fmla="*/ 167617 w 386809"/>
                    <a:gd name="T7" fmla="*/ 83811 h 109599"/>
                    <a:gd name="T8" fmla="*/ 251426 w 386809"/>
                    <a:gd name="T9" fmla="*/ 109599 h 109599"/>
                    <a:gd name="T10" fmla="*/ 283660 w 386809"/>
                    <a:gd name="T11" fmla="*/ 103152 h 109599"/>
                    <a:gd name="T12" fmla="*/ 309447 w 386809"/>
                    <a:gd name="T13" fmla="*/ 83811 h 109599"/>
                    <a:gd name="T14" fmla="*/ 348128 w 386809"/>
                    <a:gd name="T15" fmla="*/ 70917 h 109599"/>
                    <a:gd name="T16" fmla="*/ 386809 w 386809"/>
                    <a:gd name="T17" fmla="*/ 64470 h 10959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86809"/>
                    <a:gd name="T28" fmla="*/ 0 h 109599"/>
                    <a:gd name="T29" fmla="*/ 386809 w 386809"/>
                    <a:gd name="T30" fmla="*/ 109599 h 109599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86809" h="109599">
                      <a:moveTo>
                        <a:pt x="0" y="6447"/>
                      </a:moveTo>
                      <a:cubicBezTo>
                        <a:pt x="8596" y="4298"/>
                        <a:pt x="16927" y="0"/>
                        <a:pt x="25787" y="0"/>
                      </a:cubicBezTo>
                      <a:cubicBezTo>
                        <a:pt x="57959" y="0"/>
                        <a:pt x="79567" y="29407"/>
                        <a:pt x="103149" y="45129"/>
                      </a:cubicBezTo>
                      <a:cubicBezTo>
                        <a:pt x="124001" y="59031"/>
                        <a:pt x="144969" y="73083"/>
                        <a:pt x="167617" y="83811"/>
                      </a:cubicBezTo>
                      <a:cubicBezTo>
                        <a:pt x="192363" y="95533"/>
                        <a:pt x="223976" y="102736"/>
                        <a:pt x="251426" y="109599"/>
                      </a:cubicBezTo>
                      <a:cubicBezTo>
                        <a:pt x="262171" y="107450"/>
                        <a:pt x="273647" y="107602"/>
                        <a:pt x="283660" y="103152"/>
                      </a:cubicBezTo>
                      <a:cubicBezTo>
                        <a:pt x="293479" y="98788"/>
                        <a:pt x="299837" y="88616"/>
                        <a:pt x="309447" y="83811"/>
                      </a:cubicBezTo>
                      <a:cubicBezTo>
                        <a:pt x="321603" y="77733"/>
                        <a:pt x="335110" y="74823"/>
                        <a:pt x="348128" y="70917"/>
                      </a:cubicBezTo>
                      <a:cubicBezTo>
                        <a:pt x="373092" y="63428"/>
                        <a:pt x="367477" y="64470"/>
                        <a:pt x="386809" y="64470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 algn="ctr" eaLnBrk="0" hangingPunct="0"/>
                  <a:endParaRPr lang="en-US"/>
                </a:p>
              </p:txBody>
            </p:sp>
            <p:sp>
              <p:nvSpPr>
                <p:cNvPr id="25" name="Freeform 24"/>
                <p:cNvSpPr>
                  <a:spLocks noChangeArrowheads="1"/>
                </p:cNvSpPr>
                <p:nvPr/>
              </p:nvSpPr>
              <p:spPr bwMode="auto">
                <a:xfrm>
                  <a:off x="3775723" y="3348188"/>
                  <a:ext cx="184732" cy="369542"/>
                </a:xfrm>
                <a:custGeom>
                  <a:avLst/>
                  <a:gdLst>
                    <a:gd name="T0" fmla="*/ 0 w 657575"/>
                    <a:gd name="T1" fmla="*/ 0 h 232092"/>
                    <a:gd name="T2" fmla="*/ 25787 w 657575"/>
                    <a:gd name="T3" fmla="*/ 12894 h 232092"/>
                    <a:gd name="T4" fmla="*/ 122489 w 657575"/>
                    <a:gd name="T5" fmla="*/ 83811 h 232092"/>
                    <a:gd name="T6" fmla="*/ 489958 w 657575"/>
                    <a:gd name="T7" fmla="*/ 219198 h 232092"/>
                    <a:gd name="T8" fmla="*/ 567320 w 657575"/>
                    <a:gd name="T9" fmla="*/ 232092 h 232092"/>
                    <a:gd name="T10" fmla="*/ 657575 w 657575"/>
                    <a:gd name="T11" fmla="*/ 225645 h 23209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57575"/>
                    <a:gd name="T19" fmla="*/ 0 h 232092"/>
                    <a:gd name="T20" fmla="*/ 657575 w 657575"/>
                    <a:gd name="T21" fmla="*/ 232092 h 23209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57575" h="232092">
                      <a:moveTo>
                        <a:pt x="0" y="0"/>
                      </a:moveTo>
                      <a:cubicBezTo>
                        <a:pt x="8596" y="4298"/>
                        <a:pt x="17856" y="7467"/>
                        <a:pt x="25787" y="12894"/>
                      </a:cubicBezTo>
                      <a:cubicBezTo>
                        <a:pt x="58777" y="35467"/>
                        <a:pt x="87627" y="64254"/>
                        <a:pt x="122489" y="83811"/>
                      </a:cubicBezTo>
                      <a:cubicBezTo>
                        <a:pt x="237039" y="148072"/>
                        <a:pt x="361961" y="191769"/>
                        <a:pt x="489958" y="219198"/>
                      </a:cubicBezTo>
                      <a:cubicBezTo>
                        <a:pt x="515521" y="224676"/>
                        <a:pt x="541533" y="227794"/>
                        <a:pt x="567320" y="232092"/>
                      </a:cubicBezTo>
                      <a:lnTo>
                        <a:pt x="657575" y="225645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 algn="ctr" eaLnBrk="0" hangingPunct="0"/>
                  <a:endParaRPr lang="en-US"/>
                </a:p>
              </p:txBody>
            </p:sp>
            <p:sp>
              <p:nvSpPr>
                <p:cNvPr id="26" name="Freeform 25"/>
                <p:cNvSpPr>
                  <a:spLocks noChangeArrowheads="1"/>
                </p:cNvSpPr>
                <p:nvPr/>
              </p:nvSpPr>
              <p:spPr bwMode="auto">
                <a:xfrm>
                  <a:off x="4871682" y="3406210"/>
                  <a:ext cx="184732" cy="369542"/>
                </a:xfrm>
                <a:custGeom>
                  <a:avLst/>
                  <a:gdLst>
                    <a:gd name="T0" fmla="*/ 257872 w 257872"/>
                    <a:gd name="T1" fmla="*/ 0 h 257880"/>
                    <a:gd name="T2" fmla="*/ 96702 w 257872"/>
                    <a:gd name="T3" fmla="*/ 199857 h 257880"/>
                    <a:gd name="T4" fmla="*/ 70915 w 257872"/>
                    <a:gd name="T5" fmla="*/ 225645 h 257880"/>
                    <a:gd name="T6" fmla="*/ 32234 w 257872"/>
                    <a:gd name="T7" fmla="*/ 244986 h 257880"/>
                    <a:gd name="T8" fmla="*/ 0 w 257872"/>
                    <a:gd name="T9" fmla="*/ 257880 h 2578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7872"/>
                    <a:gd name="T16" fmla="*/ 0 h 257880"/>
                    <a:gd name="T17" fmla="*/ 257872 w 257872"/>
                    <a:gd name="T18" fmla="*/ 257880 h 2578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7872" h="257880">
                      <a:moveTo>
                        <a:pt x="257872" y="0"/>
                      </a:moveTo>
                      <a:cubicBezTo>
                        <a:pt x="169243" y="141810"/>
                        <a:pt x="222075" y="74480"/>
                        <a:pt x="96702" y="199857"/>
                      </a:cubicBezTo>
                      <a:cubicBezTo>
                        <a:pt x="88106" y="208453"/>
                        <a:pt x="81030" y="218902"/>
                        <a:pt x="70915" y="225645"/>
                      </a:cubicBezTo>
                      <a:cubicBezTo>
                        <a:pt x="49725" y="239772"/>
                        <a:pt x="55588" y="238313"/>
                        <a:pt x="32234" y="244986"/>
                      </a:cubicBezTo>
                      <a:cubicBezTo>
                        <a:pt x="2061" y="253607"/>
                        <a:pt x="13204" y="244674"/>
                        <a:pt x="0" y="257880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 algn="ctr" eaLnBrk="0" hangingPunct="0"/>
                  <a:endParaRPr lang="en-US"/>
                </a:p>
              </p:txBody>
            </p:sp>
            <p:sp>
              <p:nvSpPr>
                <p:cNvPr id="27" name="Freeform 26"/>
                <p:cNvSpPr>
                  <a:spLocks noChangeArrowheads="1"/>
                </p:cNvSpPr>
                <p:nvPr/>
              </p:nvSpPr>
              <p:spPr bwMode="auto">
                <a:xfrm>
                  <a:off x="5743876" y="3267600"/>
                  <a:ext cx="184732" cy="369542"/>
                </a:xfrm>
                <a:custGeom>
                  <a:avLst/>
                  <a:gdLst>
                    <a:gd name="T0" fmla="*/ 0 w 16643"/>
                    <a:gd name="T1" fmla="*/ 0 h 251433"/>
                    <a:gd name="T2" fmla="*/ 12894 w 16643"/>
                    <a:gd name="T3" fmla="*/ 167622 h 251433"/>
                    <a:gd name="T4" fmla="*/ 6447 w 16643"/>
                    <a:gd name="T5" fmla="*/ 225645 h 251433"/>
                    <a:gd name="T6" fmla="*/ 6447 w 16643"/>
                    <a:gd name="T7" fmla="*/ 251433 h 25143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6643"/>
                    <a:gd name="T13" fmla="*/ 0 h 251433"/>
                    <a:gd name="T14" fmla="*/ 16643 w 16643"/>
                    <a:gd name="T15" fmla="*/ 251433 h 25143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6643" h="251433">
                      <a:moveTo>
                        <a:pt x="0" y="0"/>
                      </a:moveTo>
                      <a:cubicBezTo>
                        <a:pt x="16643" y="66572"/>
                        <a:pt x="12894" y="44334"/>
                        <a:pt x="12894" y="167622"/>
                      </a:cubicBezTo>
                      <a:cubicBezTo>
                        <a:pt x="12894" y="187082"/>
                        <a:pt x="7940" y="206242"/>
                        <a:pt x="6447" y="225645"/>
                      </a:cubicBezTo>
                      <a:cubicBezTo>
                        <a:pt x="5788" y="234216"/>
                        <a:pt x="6447" y="242837"/>
                        <a:pt x="6447" y="251433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 algn="ctr" eaLnBrk="0" hangingPunct="0"/>
                  <a:endParaRPr lang="en-US"/>
                </a:p>
              </p:txBody>
            </p:sp>
            <p:sp>
              <p:nvSpPr>
                <p:cNvPr id="28" name="Freeform 27"/>
                <p:cNvSpPr>
                  <a:spLocks noChangeArrowheads="1"/>
                </p:cNvSpPr>
                <p:nvPr/>
              </p:nvSpPr>
              <p:spPr bwMode="auto">
                <a:xfrm>
                  <a:off x="2969325" y="3255163"/>
                  <a:ext cx="459675" cy="369542"/>
                </a:xfrm>
                <a:custGeom>
                  <a:avLst/>
                  <a:gdLst>
                    <a:gd name="T0" fmla="*/ 3925 w 648530"/>
                    <a:gd name="T1" fmla="*/ 58393 h 248524"/>
                    <a:gd name="T2" fmla="*/ 23450 w 648530"/>
                    <a:gd name="T3" fmla="*/ 52158 h 248524"/>
                    <a:gd name="T4" fmla="*/ 36468 w 648530"/>
                    <a:gd name="T5" fmla="*/ 45923 h 248524"/>
                    <a:gd name="T6" fmla="*/ 51112 w 648530"/>
                    <a:gd name="T7" fmla="*/ 44364 h 248524"/>
                    <a:gd name="T8" fmla="*/ 69011 w 648530"/>
                    <a:gd name="T9" fmla="*/ 41247 h 248524"/>
                    <a:gd name="T10" fmla="*/ 101554 w 648530"/>
                    <a:gd name="T11" fmla="*/ 38129 h 248524"/>
                    <a:gd name="T12" fmla="*/ 119453 w 648530"/>
                    <a:gd name="T13" fmla="*/ 36571 h 248524"/>
                    <a:gd name="T14" fmla="*/ 129216 w 648530"/>
                    <a:gd name="T15" fmla="*/ 39688 h 248524"/>
                    <a:gd name="T16" fmla="*/ 135724 w 648530"/>
                    <a:gd name="T17" fmla="*/ 42806 h 248524"/>
                    <a:gd name="T18" fmla="*/ 150369 w 648530"/>
                    <a:gd name="T19" fmla="*/ 31894 h 248524"/>
                    <a:gd name="T20" fmla="*/ 156877 w 648530"/>
                    <a:gd name="T21" fmla="*/ 19425 h 248524"/>
                    <a:gd name="T22" fmla="*/ 160132 w 648530"/>
                    <a:gd name="T23" fmla="*/ 8514 h 248524"/>
                    <a:gd name="T24" fmla="*/ 163386 w 648530"/>
                    <a:gd name="T25" fmla="*/ 2279 h 2485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648530"/>
                    <a:gd name="T40" fmla="*/ 0 h 248524"/>
                    <a:gd name="T41" fmla="*/ 648530 w 648530"/>
                    <a:gd name="T42" fmla="*/ 248524 h 248524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648530" h="248524">
                      <a:moveTo>
                        <a:pt x="15550" y="241519"/>
                      </a:moveTo>
                      <a:cubicBezTo>
                        <a:pt x="62061" y="210510"/>
                        <a:pt x="0" y="248524"/>
                        <a:pt x="92912" y="215731"/>
                      </a:cubicBezTo>
                      <a:cubicBezTo>
                        <a:pt x="111037" y="209334"/>
                        <a:pt x="126046" y="195367"/>
                        <a:pt x="144486" y="189943"/>
                      </a:cubicBezTo>
                      <a:cubicBezTo>
                        <a:pt x="163155" y="184452"/>
                        <a:pt x="183264" y="186383"/>
                        <a:pt x="202508" y="183496"/>
                      </a:cubicBezTo>
                      <a:cubicBezTo>
                        <a:pt x="226268" y="179932"/>
                        <a:pt x="249595" y="173677"/>
                        <a:pt x="273423" y="170602"/>
                      </a:cubicBezTo>
                      <a:cubicBezTo>
                        <a:pt x="316261" y="165074"/>
                        <a:pt x="359367" y="161869"/>
                        <a:pt x="402359" y="157708"/>
                      </a:cubicBezTo>
                      <a:lnTo>
                        <a:pt x="473274" y="151261"/>
                      </a:lnTo>
                      <a:cubicBezTo>
                        <a:pt x="486168" y="155559"/>
                        <a:pt x="499336" y="159107"/>
                        <a:pt x="511955" y="164155"/>
                      </a:cubicBezTo>
                      <a:cubicBezTo>
                        <a:pt x="520878" y="167724"/>
                        <a:pt x="528772" y="180499"/>
                        <a:pt x="537742" y="177049"/>
                      </a:cubicBezTo>
                      <a:cubicBezTo>
                        <a:pt x="560611" y="168253"/>
                        <a:pt x="576423" y="146963"/>
                        <a:pt x="595763" y="131920"/>
                      </a:cubicBezTo>
                      <a:cubicBezTo>
                        <a:pt x="604359" y="114728"/>
                        <a:pt x="614412" y="98190"/>
                        <a:pt x="621550" y="80344"/>
                      </a:cubicBezTo>
                      <a:cubicBezTo>
                        <a:pt x="627360" y="65818"/>
                        <a:pt x="628634" y="49741"/>
                        <a:pt x="634444" y="35215"/>
                      </a:cubicBezTo>
                      <a:cubicBezTo>
                        <a:pt x="648530" y="0"/>
                        <a:pt x="647338" y="27529"/>
                        <a:pt x="647338" y="9427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algn="ctr" eaLnBrk="0" hangingPunct="0"/>
                  <a:endParaRPr lang="en-US"/>
                </a:p>
              </p:txBody>
            </p:sp>
            <p:sp>
              <p:nvSpPr>
                <p:cNvPr id="29" name="Freeform 28"/>
                <p:cNvSpPr>
                  <a:spLocks noChangeArrowheads="1"/>
                </p:cNvSpPr>
                <p:nvPr/>
              </p:nvSpPr>
              <p:spPr bwMode="auto">
                <a:xfrm>
                  <a:off x="3024667" y="2773763"/>
                  <a:ext cx="184732" cy="369542"/>
                </a:xfrm>
                <a:custGeom>
                  <a:avLst/>
                  <a:gdLst>
                    <a:gd name="T0" fmla="*/ 0 w 277213"/>
                    <a:gd name="T1" fmla="*/ 59306 h 65753"/>
                    <a:gd name="T2" fmla="*/ 25787 w 277213"/>
                    <a:gd name="T3" fmla="*/ 65753 h 65753"/>
                    <a:gd name="T4" fmla="*/ 51575 w 277213"/>
                    <a:gd name="T5" fmla="*/ 59306 h 65753"/>
                    <a:gd name="T6" fmla="*/ 161170 w 277213"/>
                    <a:gd name="T7" fmla="*/ 39965 h 65753"/>
                    <a:gd name="T8" fmla="*/ 186958 w 277213"/>
                    <a:gd name="T9" fmla="*/ 20624 h 65753"/>
                    <a:gd name="T10" fmla="*/ 238532 w 277213"/>
                    <a:gd name="T11" fmla="*/ 1283 h 65753"/>
                    <a:gd name="T12" fmla="*/ 277213 w 277213"/>
                    <a:gd name="T13" fmla="*/ 1283 h 6575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77213"/>
                    <a:gd name="T22" fmla="*/ 0 h 65753"/>
                    <a:gd name="T23" fmla="*/ 277213 w 277213"/>
                    <a:gd name="T24" fmla="*/ 65753 h 6575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77213" h="65753">
                      <a:moveTo>
                        <a:pt x="0" y="59306"/>
                      </a:moveTo>
                      <a:cubicBezTo>
                        <a:pt x="8596" y="61455"/>
                        <a:pt x="16927" y="65753"/>
                        <a:pt x="25787" y="65753"/>
                      </a:cubicBezTo>
                      <a:cubicBezTo>
                        <a:pt x="34648" y="65753"/>
                        <a:pt x="42871" y="60964"/>
                        <a:pt x="51575" y="59306"/>
                      </a:cubicBezTo>
                      <a:cubicBezTo>
                        <a:pt x="88016" y="52365"/>
                        <a:pt x="124638" y="46412"/>
                        <a:pt x="161170" y="39965"/>
                      </a:cubicBezTo>
                      <a:cubicBezTo>
                        <a:pt x="169766" y="33518"/>
                        <a:pt x="177846" y="26319"/>
                        <a:pt x="186958" y="20624"/>
                      </a:cubicBezTo>
                      <a:cubicBezTo>
                        <a:pt x="201763" y="11371"/>
                        <a:pt x="220853" y="3051"/>
                        <a:pt x="238532" y="1283"/>
                      </a:cubicBezTo>
                      <a:cubicBezTo>
                        <a:pt x="251362" y="0"/>
                        <a:pt x="264319" y="1283"/>
                        <a:pt x="277213" y="1283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 algn="ctr" eaLnBrk="0" hangingPunct="0"/>
                  <a:endParaRPr lang="en-US"/>
                </a:p>
              </p:txBody>
            </p:sp>
          </p:grpSp>
          <p:cxnSp>
            <p:nvCxnSpPr>
              <p:cNvPr id="12" name="Straight Connector 25"/>
              <p:cNvCxnSpPr>
                <a:cxnSpLocks noChangeShapeType="1"/>
              </p:cNvCxnSpPr>
              <p:nvPr/>
            </p:nvCxnSpPr>
            <p:spPr bwMode="auto">
              <a:xfrm rot="5400000">
                <a:off x="3666066" y="2742406"/>
                <a:ext cx="152400" cy="15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3" name="TextBox 75"/>
              <p:cNvSpPr txBox="1">
                <a:spLocks noChangeArrowheads="1"/>
              </p:cNvSpPr>
              <p:nvPr/>
            </p:nvSpPr>
            <p:spPr bwMode="auto">
              <a:xfrm>
                <a:off x="6758288" y="3124200"/>
                <a:ext cx="2233312" cy="3079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1pPr>
                <a:lvl2pPr marL="37931725" indent="-37474525"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2pPr>
                <a:lvl3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3pPr>
                <a:lvl4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4pPr>
                <a:lvl5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9pPr>
              </a:lstStyle>
              <a:p>
                <a:pPr algn="r"/>
                <a:r>
                  <a:rPr lang="en-US" dirty="0" smtClean="0"/>
                  <a:t>Fragments (cells / clones)</a:t>
                </a:r>
                <a:endParaRPr lang="en-US" dirty="0"/>
              </a:p>
            </p:txBody>
          </p:sp>
        </p:grpSp>
        <p:grpSp>
          <p:nvGrpSpPr>
            <p:cNvPr id="30" name="Group 70"/>
            <p:cNvGrpSpPr>
              <a:grpSpLocks/>
            </p:cNvGrpSpPr>
            <p:nvPr/>
          </p:nvGrpSpPr>
          <p:grpSpPr bwMode="auto">
            <a:xfrm>
              <a:off x="3960410" y="3601248"/>
              <a:ext cx="7993051" cy="384060"/>
              <a:chOff x="999066" y="3886200"/>
              <a:chExt cx="7992534" cy="383641"/>
            </a:xfrm>
          </p:grpSpPr>
          <p:cxnSp>
            <p:nvCxnSpPr>
              <p:cNvPr id="31" name="Straight Connector 28"/>
              <p:cNvCxnSpPr>
                <a:cxnSpLocks noChangeShapeType="1"/>
              </p:cNvCxnSpPr>
              <p:nvPr/>
            </p:nvCxnSpPr>
            <p:spPr bwMode="auto">
              <a:xfrm>
                <a:off x="999066" y="4267200"/>
                <a:ext cx="594360" cy="15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Straight Connector 29"/>
              <p:cNvCxnSpPr>
                <a:cxnSpLocks noChangeShapeType="1"/>
              </p:cNvCxnSpPr>
              <p:nvPr/>
            </p:nvCxnSpPr>
            <p:spPr bwMode="auto">
              <a:xfrm>
                <a:off x="1303866" y="4191000"/>
                <a:ext cx="594360" cy="15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Straight Connector 30"/>
              <p:cNvCxnSpPr>
                <a:cxnSpLocks noChangeShapeType="1"/>
              </p:cNvCxnSpPr>
              <p:nvPr/>
            </p:nvCxnSpPr>
            <p:spPr bwMode="auto">
              <a:xfrm>
                <a:off x="1770092" y="4267200"/>
                <a:ext cx="594360" cy="15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Straight Connector 31"/>
              <p:cNvCxnSpPr>
                <a:cxnSpLocks noChangeShapeType="1"/>
              </p:cNvCxnSpPr>
              <p:nvPr/>
            </p:nvCxnSpPr>
            <p:spPr bwMode="auto">
              <a:xfrm>
                <a:off x="2050626" y="4191000"/>
                <a:ext cx="594360" cy="15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Straight Connector 32"/>
              <p:cNvCxnSpPr>
                <a:cxnSpLocks noChangeShapeType="1"/>
              </p:cNvCxnSpPr>
              <p:nvPr/>
            </p:nvCxnSpPr>
            <p:spPr bwMode="auto">
              <a:xfrm>
                <a:off x="2541118" y="4267200"/>
                <a:ext cx="594360" cy="15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Straight Connector 33"/>
              <p:cNvCxnSpPr>
                <a:cxnSpLocks noChangeShapeType="1"/>
              </p:cNvCxnSpPr>
              <p:nvPr/>
            </p:nvCxnSpPr>
            <p:spPr bwMode="auto">
              <a:xfrm>
                <a:off x="2797386" y="4191000"/>
                <a:ext cx="594360" cy="15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Straight Connector 34"/>
              <p:cNvCxnSpPr>
                <a:cxnSpLocks noChangeShapeType="1"/>
              </p:cNvCxnSpPr>
              <p:nvPr/>
            </p:nvCxnSpPr>
            <p:spPr bwMode="auto">
              <a:xfrm>
                <a:off x="3312144" y="4267200"/>
                <a:ext cx="594360" cy="15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Straight Connector 35"/>
              <p:cNvCxnSpPr>
                <a:cxnSpLocks noChangeShapeType="1"/>
              </p:cNvCxnSpPr>
              <p:nvPr/>
            </p:nvCxnSpPr>
            <p:spPr bwMode="auto">
              <a:xfrm>
                <a:off x="3544146" y="4191000"/>
                <a:ext cx="594360" cy="15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Straight Connector 36"/>
              <p:cNvCxnSpPr>
                <a:cxnSpLocks noChangeShapeType="1"/>
              </p:cNvCxnSpPr>
              <p:nvPr/>
            </p:nvCxnSpPr>
            <p:spPr bwMode="auto">
              <a:xfrm>
                <a:off x="4083170" y="4267200"/>
                <a:ext cx="594360" cy="15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0" name="Straight Connector 37"/>
              <p:cNvCxnSpPr>
                <a:cxnSpLocks noChangeShapeType="1"/>
              </p:cNvCxnSpPr>
              <p:nvPr/>
            </p:nvCxnSpPr>
            <p:spPr bwMode="auto">
              <a:xfrm>
                <a:off x="4290906" y="4191000"/>
                <a:ext cx="594360" cy="15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" name="Straight Connector 38"/>
              <p:cNvCxnSpPr>
                <a:cxnSpLocks noChangeShapeType="1"/>
              </p:cNvCxnSpPr>
              <p:nvPr/>
            </p:nvCxnSpPr>
            <p:spPr bwMode="auto">
              <a:xfrm>
                <a:off x="4854195" y="4267200"/>
                <a:ext cx="594360" cy="15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" name="Straight Connector 39"/>
              <p:cNvCxnSpPr>
                <a:cxnSpLocks noChangeShapeType="1"/>
              </p:cNvCxnSpPr>
              <p:nvPr/>
            </p:nvCxnSpPr>
            <p:spPr bwMode="auto">
              <a:xfrm>
                <a:off x="5037666" y="4191000"/>
                <a:ext cx="594360" cy="15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3" name="Straight Connector 49"/>
              <p:cNvCxnSpPr>
                <a:cxnSpLocks noChangeShapeType="1"/>
              </p:cNvCxnSpPr>
              <p:nvPr/>
            </p:nvCxnSpPr>
            <p:spPr bwMode="auto">
              <a:xfrm rot="5400000">
                <a:off x="3665272" y="3961606"/>
                <a:ext cx="152400" cy="15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4" name="TextBox 76"/>
              <p:cNvSpPr txBox="1">
                <a:spLocks noChangeArrowheads="1"/>
              </p:cNvSpPr>
              <p:nvPr/>
            </p:nvSpPr>
            <p:spPr bwMode="auto">
              <a:xfrm>
                <a:off x="6533428" y="3962400"/>
                <a:ext cx="2458172" cy="307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1pPr>
                <a:lvl2pPr marL="37931725" indent="-37474525"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2pPr>
                <a:lvl3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3pPr>
                <a:lvl4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4pPr>
                <a:lvl5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9pPr>
              </a:lstStyle>
              <a:p>
                <a:pPr algn="r"/>
                <a:r>
                  <a:rPr lang="en-US" dirty="0" smtClean="0"/>
                  <a:t>Scaffolds</a:t>
                </a:r>
                <a:endParaRPr lang="en-US" dirty="0"/>
              </a:p>
            </p:txBody>
          </p:sp>
        </p:grpSp>
        <p:grpSp>
          <p:nvGrpSpPr>
            <p:cNvPr id="46" name="Group 77"/>
            <p:cNvGrpSpPr>
              <a:grpSpLocks/>
            </p:cNvGrpSpPr>
            <p:nvPr/>
          </p:nvGrpSpPr>
          <p:grpSpPr bwMode="auto">
            <a:xfrm>
              <a:off x="5408194" y="3731171"/>
              <a:ext cx="6545262" cy="1773727"/>
              <a:chOff x="2446866" y="4016520"/>
              <a:chExt cx="6544734" cy="1773248"/>
            </a:xfrm>
          </p:grpSpPr>
          <p:sp>
            <p:nvSpPr>
              <p:cNvPr id="47" name="Oval 40"/>
              <p:cNvSpPr>
                <a:spLocks noChangeArrowheads="1"/>
              </p:cNvSpPr>
              <p:nvPr/>
            </p:nvSpPr>
            <p:spPr bwMode="auto">
              <a:xfrm>
                <a:off x="3268132" y="4016520"/>
                <a:ext cx="702734" cy="519211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pPr algn="ctr" eaLnBrk="0" hangingPunct="0"/>
                <a:endParaRPr lang="en-US"/>
              </a:p>
            </p:txBody>
          </p:sp>
          <p:cxnSp>
            <p:nvCxnSpPr>
              <p:cNvPr id="48" name="Straight Connector 47"/>
              <p:cNvCxnSpPr>
                <a:cxnSpLocks noChangeShapeType="1"/>
              </p:cNvCxnSpPr>
              <p:nvPr/>
            </p:nvCxnSpPr>
            <p:spPr bwMode="auto">
              <a:xfrm flipH="1">
                <a:off x="2446866" y="4276126"/>
                <a:ext cx="821266" cy="90547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9" name="Straight Connector 45"/>
              <p:cNvCxnSpPr>
                <a:cxnSpLocks noChangeShapeType="1"/>
              </p:cNvCxnSpPr>
              <p:nvPr/>
            </p:nvCxnSpPr>
            <p:spPr bwMode="auto">
              <a:xfrm>
                <a:off x="3970866" y="4276126"/>
                <a:ext cx="838200" cy="90547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50" name="Group 52"/>
              <p:cNvGrpSpPr>
                <a:grpSpLocks/>
              </p:cNvGrpSpPr>
              <p:nvPr/>
            </p:nvGrpSpPr>
            <p:grpSpPr bwMode="auto">
              <a:xfrm rot="10800000" flipH="1">
                <a:off x="2446867" y="4923751"/>
                <a:ext cx="2209799" cy="866017"/>
                <a:chOff x="2514258" y="2481201"/>
                <a:chExt cx="3668237" cy="1410460"/>
              </a:xfrm>
            </p:grpSpPr>
            <p:sp>
              <p:nvSpPr>
                <p:cNvPr id="52" name="Freeform 53"/>
                <p:cNvSpPr>
                  <a:spLocks noChangeArrowheads="1"/>
                </p:cNvSpPr>
                <p:nvPr/>
              </p:nvSpPr>
              <p:spPr bwMode="auto">
                <a:xfrm>
                  <a:off x="3049343" y="2481201"/>
                  <a:ext cx="355056" cy="601359"/>
                </a:xfrm>
                <a:custGeom>
                  <a:avLst/>
                  <a:gdLst>
                    <a:gd name="T0" fmla="*/ 0 w 355056"/>
                    <a:gd name="T1" fmla="*/ 0 h 109600"/>
                    <a:gd name="T2" fmla="*/ 296554 w 355056"/>
                    <a:gd name="T3" fmla="*/ 6447 h 109600"/>
                    <a:gd name="T4" fmla="*/ 322341 w 355056"/>
                    <a:gd name="T5" fmla="*/ 12894 h 109600"/>
                    <a:gd name="T6" fmla="*/ 354575 w 355056"/>
                    <a:gd name="T7" fmla="*/ 51577 h 109600"/>
                    <a:gd name="T8" fmla="*/ 348128 w 355056"/>
                    <a:gd name="T9" fmla="*/ 90259 h 109600"/>
                    <a:gd name="T10" fmla="*/ 283660 w 355056"/>
                    <a:gd name="T11" fmla="*/ 109600 h 109600"/>
                    <a:gd name="T12" fmla="*/ 206298 w 355056"/>
                    <a:gd name="T13" fmla="*/ 90259 h 109600"/>
                    <a:gd name="T14" fmla="*/ 186958 w 355056"/>
                    <a:gd name="T15" fmla="*/ 83812 h 109600"/>
                    <a:gd name="T16" fmla="*/ 161170 w 355056"/>
                    <a:gd name="T17" fmla="*/ 83812 h 10960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55056"/>
                    <a:gd name="T28" fmla="*/ 0 h 109600"/>
                    <a:gd name="T29" fmla="*/ 355056 w 355056"/>
                    <a:gd name="T30" fmla="*/ 109600 h 10960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55056" h="109600">
                      <a:moveTo>
                        <a:pt x="0" y="0"/>
                      </a:moveTo>
                      <a:lnTo>
                        <a:pt x="296554" y="6447"/>
                      </a:lnTo>
                      <a:cubicBezTo>
                        <a:pt x="305407" y="6801"/>
                        <a:pt x="314648" y="8498"/>
                        <a:pt x="322341" y="12894"/>
                      </a:cubicBezTo>
                      <a:cubicBezTo>
                        <a:pt x="335703" y="20530"/>
                        <a:pt x="346360" y="39254"/>
                        <a:pt x="354575" y="51577"/>
                      </a:cubicBezTo>
                      <a:cubicBezTo>
                        <a:pt x="352426" y="64471"/>
                        <a:pt x="355056" y="79174"/>
                        <a:pt x="348128" y="90259"/>
                      </a:cubicBezTo>
                      <a:cubicBezTo>
                        <a:pt x="339412" y="104205"/>
                        <a:pt x="292699" y="108093"/>
                        <a:pt x="283660" y="109600"/>
                      </a:cubicBezTo>
                      <a:lnTo>
                        <a:pt x="206298" y="90259"/>
                      </a:lnTo>
                      <a:cubicBezTo>
                        <a:pt x="199732" y="88508"/>
                        <a:pt x="193685" y="84773"/>
                        <a:pt x="186958" y="83812"/>
                      </a:cubicBezTo>
                      <a:cubicBezTo>
                        <a:pt x="178448" y="82596"/>
                        <a:pt x="169766" y="83812"/>
                        <a:pt x="161170" y="83812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algn="ctr" eaLnBrk="0" hangingPunct="0"/>
                  <a:endParaRPr lang="en-US"/>
                </a:p>
              </p:txBody>
            </p:sp>
            <p:sp>
              <p:nvSpPr>
                <p:cNvPr id="53" name="Freeform 54"/>
                <p:cNvSpPr>
                  <a:spLocks noChangeArrowheads="1"/>
                </p:cNvSpPr>
                <p:nvPr/>
              </p:nvSpPr>
              <p:spPr bwMode="auto">
                <a:xfrm>
                  <a:off x="3584428" y="2510680"/>
                  <a:ext cx="277733" cy="601360"/>
                </a:xfrm>
                <a:custGeom>
                  <a:avLst/>
                  <a:gdLst>
                    <a:gd name="T0" fmla="*/ 0 w 277734"/>
                    <a:gd name="T1" fmla="*/ 0 h 116979"/>
                    <a:gd name="T2" fmla="*/ 109595 w 277734"/>
                    <a:gd name="T3" fmla="*/ 45129 h 116979"/>
                    <a:gd name="T4" fmla="*/ 128936 w 277734"/>
                    <a:gd name="T5" fmla="*/ 64470 h 116979"/>
                    <a:gd name="T6" fmla="*/ 186957 w 277734"/>
                    <a:gd name="T7" fmla="*/ 109599 h 116979"/>
                    <a:gd name="T8" fmla="*/ 206298 w 277734"/>
                    <a:gd name="T9" fmla="*/ 116046 h 116979"/>
                    <a:gd name="T10" fmla="*/ 251425 w 277734"/>
                    <a:gd name="T11" fmla="*/ 109599 h 116979"/>
                    <a:gd name="T12" fmla="*/ 264319 w 277734"/>
                    <a:gd name="T13" fmla="*/ 83811 h 116979"/>
                    <a:gd name="T14" fmla="*/ 270766 w 277734"/>
                    <a:gd name="T15" fmla="*/ 64470 h 116979"/>
                    <a:gd name="T16" fmla="*/ 277213 w 277734"/>
                    <a:gd name="T17" fmla="*/ 32235 h 11697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77734"/>
                    <a:gd name="T28" fmla="*/ 0 h 116979"/>
                    <a:gd name="T29" fmla="*/ 277734 w 277734"/>
                    <a:gd name="T30" fmla="*/ 116979 h 116979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77734" h="116979">
                      <a:moveTo>
                        <a:pt x="0" y="0"/>
                      </a:moveTo>
                      <a:cubicBezTo>
                        <a:pt x="41914" y="13972"/>
                        <a:pt x="67193" y="20898"/>
                        <a:pt x="109595" y="45129"/>
                      </a:cubicBezTo>
                      <a:cubicBezTo>
                        <a:pt x="117511" y="49653"/>
                        <a:pt x="122122" y="58413"/>
                        <a:pt x="128936" y="64470"/>
                      </a:cubicBezTo>
                      <a:cubicBezTo>
                        <a:pt x="136270" y="70990"/>
                        <a:pt x="170871" y="101556"/>
                        <a:pt x="186957" y="109599"/>
                      </a:cubicBezTo>
                      <a:cubicBezTo>
                        <a:pt x="193035" y="112638"/>
                        <a:pt x="199851" y="113897"/>
                        <a:pt x="206298" y="116046"/>
                      </a:cubicBezTo>
                      <a:cubicBezTo>
                        <a:pt x="221340" y="113897"/>
                        <a:pt x="238142" y="116979"/>
                        <a:pt x="251425" y="109599"/>
                      </a:cubicBezTo>
                      <a:cubicBezTo>
                        <a:pt x="259826" y="104932"/>
                        <a:pt x="260533" y="92645"/>
                        <a:pt x="264319" y="83811"/>
                      </a:cubicBezTo>
                      <a:cubicBezTo>
                        <a:pt x="266996" y="77565"/>
                        <a:pt x="268899" y="71004"/>
                        <a:pt x="270766" y="64470"/>
                      </a:cubicBezTo>
                      <a:cubicBezTo>
                        <a:pt x="277734" y="40081"/>
                        <a:pt x="277213" y="46698"/>
                        <a:pt x="277213" y="32235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algn="ctr" eaLnBrk="0" hangingPunct="0"/>
                  <a:endParaRPr lang="en-US"/>
                </a:p>
              </p:txBody>
            </p:sp>
            <p:sp>
              <p:nvSpPr>
                <p:cNvPr id="54" name="Freeform 55"/>
                <p:cNvSpPr>
                  <a:spLocks noChangeArrowheads="1"/>
                </p:cNvSpPr>
                <p:nvPr/>
              </p:nvSpPr>
              <p:spPr bwMode="auto">
                <a:xfrm>
                  <a:off x="3262088" y="2772916"/>
                  <a:ext cx="1050831" cy="601360"/>
                </a:xfrm>
                <a:custGeom>
                  <a:avLst/>
                  <a:gdLst>
                    <a:gd name="T0" fmla="*/ 0 w 1050831"/>
                    <a:gd name="T1" fmla="*/ 0 h 74116"/>
                    <a:gd name="T2" fmla="*/ 58021 w 1050831"/>
                    <a:gd name="T3" fmla="*/ 12894 h 74116"/>
                    <a:gd name="T4" fmla="*/ 238532 w 1050831"/>
                    <a:gd name="T5" fmla="*/ 38682 h 74116"/>
                    <a:gd name="T6" fmla="*/ 348128 w 1050831"/>
                    <a:gd name="T7" fmla="*/ 45129 h 74116"/>
                    <a:gd name="T8" fmla="*/ 618894 w 1050831"/>
                    <a:gd name="T9" fmla="*/ 70917 h 74116"/>
                    <a:gd name="T10" fmla="*/ 1050831 w 1050831"/>
                    <a:gd name="T11" fmla="*/ 70917 h 741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50831"/>
                    <a:gd name="T19" fmla="*/ 0 h 74116"/>
                    <a:gd name="T20" fmla="*/ 1050831 w 1050831"/>
                    <a:gd name="T21" fmla="*/ 74116 h 7411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50831" h="74116">
                      <a:moveTo>
                        <a:pt x="0" y="0"/>
                      </a:moveTo>
                      <a:cubicBezTo>
                        <a:pt x="19340" y="4298"/>
                        <a:pt x="38559" y="9187"/>
                        <a:pt x="58021" y="12894"/>
                      </a:cubicBezTo>
                      <a:cubicBezTo>
                        <a:pt x="109541" y="22708"/>
                        <a:pt x="188995" y="34179"/>
                        <a:pt x="238532" y="38682"/>
                      </a:cubicBezTo>
                      <a:cubicBezTo>
                        <a:pt x="274977" y="41995"/>
                        <a:pt x="311659" y="42090"/>
                        <a:pt x="348128" y="45129"/>
                      </a:cubicBezTo>
                      <a:cubicBezTo>
                        <a:pt x="415788" y="50768"/>
                        <a:pt x="555596" y="69510"/>
                        <a:pt x="618894" y="70917"/>
                      </a:cubicBezTo>
                      <a:cubicBezTo>
                        <a:pt x="762837" y="74116"/>
                        <a:pt x="906852" y="70917"/>
                        <a:pt x="1050831" y="70917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algn="ctr" eaLnBrk="0" hangingPunct="0"/>
                  <a:endParaRPr lang="en-US"/>
                </a:p>
              </p:txBody>
            </p:sp>
            <p:sp>
              <p:nvSpPr>
                <p:cNvPr id="55" name="Freeform 56"/>
                <p:cNvSpPr>
                  <a:spLocks noChangeArrowheads="1"/>
                </p:cNvSpPr>
                <p:nvPr/>
              </p:nvSpPr>
              <p:spPr bwMode="auto">
                <a:xfrm>
                  <a:off x="4183982" y="2561789"/>
                  <a:ext cx="734936" cy="601360"/>
                </a:xfrm>
                <a:custGeom>
                  <a:avLst/>
                  <a:gdLst>
                    <a:gd name="T0" fmla="*/ 0 w 734937"/>
                    <a:gd name="T1" fmla="*/ 128940 h 128940"/>
                    <a:gd name="T2" fmla="*/ 25788 w 734937"/>
                    <a:gd name="T3" fmla="*/ 109599 h 128940"/>
                    <a:gd name="T4" fmla="*/ 154724 w 734937"/>
                    <a:gd name="T5" fmla="*/ 58023 h 128940"/>
                    <a:gd name="T6" fmla="*/ 406150 w 734937"/>
                    <a:gd name="T7" fmla="*/ 0 h 128940"/>
                    <a:gd name="T8" fmla="*/ 541533 w 734937"/>
                    <a:gd name="T9" fmla="*/ 19341 h 128940"/>
                    <a:gd name="T10" fmla="*/ 586660 w 734937"/>
                    <a:gd name="T11" fmla="*/ 64470 h 128940"/>
                    <a:gd name="T12" fmla="*/ 625341 w 734937"/>
                    <a:gd name="T13" fmla="*/ 77364 h 128940"/>
                    <a:gd name="T14" fmla="*/ 734937 w 734937"/>
                    <a:gd name="T15" fmla="*/ 90258 h 12894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34937"/>
                    <a:gd name="T25" fmla="*/ 0 h 128940"/>
                    <a:gd name="T26" fmla="*/ 734937 w 734937"/>
                    <a:gd name="T27" fmla="*/ 128940 h 12894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34937" h="128940">
                      <a:moveTo>
                        <a:pt x="0" y="128940"/>
                      </a:moveTo>
                      <a:cubicBezTo>
                        <a:pt x="8596" y="122493"/>
                        <a:pt x="16327" y="114693"/>
                        <a:pt x="25788" y="109599"/>
                      </a:cubicBezTo>
                      <a:cubicBezTo>
                        <a:pt x="55270" y="93724"/>
                        <a:pt x="125152" y="67122"/>
                        <a:pt x="154724" y="58023"/>
                      </a:cubicBezTo>
                      <a:cubicBezTo>
                        <a:pt x="337443" y="1800"/>
                        <a:pt x="280733" y="11402"/>
                        <a:pt x="406150" y="0"/>
                      </a:cubicBezTo>
                      <a:cubicBezTo>
                        <a:pt x="451278" y="6447"/>
                        <a:pt x="496905" y="10043"/>
                        <a:pt x="541533" y="19341"/>
                      </a:cubicBezTo>
                      <a:cubicBezTo>
                        <a:pt x="562911" y="23795"/>
                        <a:pt x="572745" y="54729"/>
                        <a:pt x="586660" y="64470"/>
                      </a:cubicBezTo>
                      <a:cubicBezTo>
                        <a:pt x="597794" y="72264"/>
                        <a:pt x="612351" y="73367"/>
                        <a:pt x="625341" y="77364"/>
                      </a:cubicBezTo>
                      <a:cubicBezTo>
                        <a:pt x="686432" y="96162"/>
                        <a:pt x="661279" y="90258"/>
                        <a:pt x="734937" y="90258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algn="ctr" eaLnBrk="0" hangingPunct="0"/>
                  <a:endParaRPr lang="en-US"/>
                </a:p>
              </p:txBody>
            </p:sp>
            <p:sp>
              <p:nvSpPr>
                <p:cNvPr id="56" name="Freeform 57"/>
                <p:cNvSpPr>
                  <a:spLocks noChangeArrowheads="1"/>
                </p:cNvSpPr>
                <p:nvPr/>
              </p:nvSpPr>
              <p:spPr bwMode="auto">
                <a:xfrm>
                  <a:off x="4666744" y="2916721"/>
                  <a:ext cx="458475" cy="601360"/>
                </a:xfrm>
                <a:custGeom>
                  <a:avLst/>
                  <a:gdLst>
                    <a:gd name="T0" fmla="*/ 7197 w 458474"/>
                    <a:gd name="T1" fmla="*/ 0 h 90952"/>
                    <a:gd name="T2" fmla="*/ 750 w 458474"/>
                    <a:gd name="T3" fmla="*/ 19341 h 90952"/>
                    <a:gd name="T4" fmla="*/ 52325 w 458474"/>
                    <a:gd name="T5" fmla="*/ 83811 h 90952"/>
                    <a:gd name="T6" fmla="*/ 97453 w 458474"/>
                    <a:gd name="T7" fmla="*/ 90258 h 90952"/>
                    <a:gd name="T8" fmla="*/ 355325 w 458474"/>
                    <a:gd name="T9" fmla="*/ 83811 h 90952"/>
                    <a:gd name="T10" fmla="*/ 406900 w 458474"/>
                    <a:gd name="T11" fmla="*/ 64470 h 90952"/>
                    <a:gd name="T12" fmla="*/ 432687 w 458474"/>
                    <a:gd name="T13" fmla="*/ 58023 h 90952"/>
                    <a:gd name="T14" fmla="*/ 458474 w 458474"/>
                    <a:gd name="T15" fmla="*/ 51576 h 9095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458474"/>
                    <a:gd name="T25" fmla="*/ 0 h 90952"/>
                    <a:gd name="T26" fmla="*/ 458474 w 458474"/>
                    <a:gd name="T27" fmla="*/ 90952 h 9095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458474" h="90952">
                      <a:moveTo>
                        <a:pt x="7197" y="0"/>
                      </a:moveTo>
                      <a:cubicBezTo>
                        <a:pt x="5048" y="6447"/>
                        <a:pt x="0" y="12587"/>
                        <a:pt x="750" y="19341"/>
                      </a:cubicBezTo>
                      <a:cubicBezTo>
                        <a:pt x="4716" y="55039"/>
                        <a:pt x="18101" y="70648"/>
                        <a:pt x="52325" y="83811"/>
                      </a:cubicBezTo>
                      <a:cubicBezTo>
                        <a:pt x="66508" y="89266"/>
                        <a:pt x="82410" y="88109"/>
                        <a:pt x="97453" y="90258"/>
                      </a:cubicBezTo>
                      <a:cubicBezTo>
                        <a:pt x="183410" y="88109"/>
                        <a:pt x="269638" y="90952"/>
                        <a:pt x="355325" y="83811"/>
                      </a:cubicBezTo>
                      <a:cubicBezTo>
                        <a:pt x="373622" y="82286"/>
                        <a:pt x="389482" y="70276"/>
                        <a:pt x="406900" y="64470"/>
                      </a:cubicBezTo>
                      <a:cubicBezTo>
                        <a:pt x="415306" y="61668"/>
                        <a:pt x="424168" y="60457"/>
                        <a:pt x="432687" y="58023"/>
                      </a:cubicBezTo>
                      <a:cubicBezTo>
                        <a:pt x="457629" y="50896"/>
                        <a:pt x="444105" y="51576"/>
                        <a:pt x="458474" y="51576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algn="ctr" eaLnBrk="0" hangingPunct="0"/>
                  <a:endParaRPr lang="en-US"/>
                </a:p>
              </p:txBody>
            </p:sp>
            <p:sp>
              <p:nvSpPr>
                <p:cNvPr id="57" name="Freeform 58"/>
                <p:cNvSpPr>
                  <a:spLocks noChangeArrowheads="1"/>
                </p:cNvSpPr>
                <p:nvPr/>
              </p:nvSpPr>
              <p:spPr bwMode="auto">
                <a:xfrm>
                  <a:off x="5186875" y="2699821"/>
                  <a:ext cx="995620" cy="601360"/>
                </a:xfrm>
                <a:custGeom>
                  <a:avLst/>
                  <a:gdLst>
                    <a:gd name="T0" fmla="*/ 2810 w 995620"/>
                    <a:gd name="T1" fmla="*/ 7605 h 329955"/>
                    <a:gd name="T2" fmla="*/ 112406 w 995620"/>
                    <a:gd name="T3" fmla="*/ 123651 h 329955"/>
                    <a:gd name="T4" fmla="*/ 176874 w 995620"/>
                    <a:gd name="T5" fmla="*/ 194568 h 329955"/>
                    <a:gd name="T6" fmla="*/ 325151 w 995620"/>
                    <a:gd name="T7" fmla="*/ 304167 h 329955"/>
                    <a:gd name="T8" fmla="*/ 447641 w 995620"/>
                    <a:gd name="T9" fmla="*/ 329955 h 329955"/>
                    <a:gd name="T10" fmla="*/ 595917 w 995620"/>
                    <a:gd name="T11" fmla="*/ 304167 h 329955"/>
                    <a:gd name="T12" fmla="*/ 802215 w 995620"/>
                    <a:gd name="T13" fmla="*/ 181674 h 329955"/>
                    <a:gd name="T14" fmla="*/ 873130 w 995620"/>
                    <a:gd name="T15" fmla="*/ 142992 h 329955"/>
                    <a:gd name="T16" fmla="*/ 995620 w 995620"/>
                    <a:gd name="T17" fmla="*/ 97863 h 32995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995620"/>
                    <a:gd name="T28" fmla="*/ 0 h 329955"/>
                    <a:gd name="T29" fmla="*/ 995620 w 995620"/>
                    <a:gd name="T30" fmla="*/ 329955 h 329955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995620" h="329955">
                      <a:moveTo>
                        <a:pt x="2810" y="7605"/>
                      </a:moveTo>
                      <a:cubicBezTo>
                        <a:pt x="82516" y="39488"/>
                        <a:pt x="0" y="0"/>
                        <a:pt x="112406" y="123651"/>
                      </a:cubicBezTo>
                      <a:cubicBezTo>
                        <a:pt x="133895" y="147290"/>
                        <a:pt x="153765" y="172509"/>
                        <a:pt x="176874" y="194568"/>
                      </a:cubicBezTo>
                      <a:cubicBezTo>
                        <a:pt x="213724" y="229744"/>
                        <a:pt x="277698" y="280440"/>
                        <a:pt x="325151" y="304167"/>
                      </a:cubicBezTo>
                      <a:cubicBezTo>
                        <a:pt x="370949" y="327066"/>
                        <a:pt x="397541" y="324945"/>
                        <a:pt x="447641" y="329955"/>
                      </a:cubicBezTo>
                      <a:cubicBezTo>
                        <a:pt x="494603" y="325686"/>
                        <a:pt x="551997" y="324131"/>
                        <a:pt x="595917" y="304167"/>
                      </a:cubicBezTo>
                      <a:cubicBezTo>
                        <a:pt x="689698" y="261538"/>
                        <a:pt x="722991" y="228490"/>
                        <a:pt x="802215" y="181674"/>
                      </a:cubicBezTo>
                      <a:cubicBezTo>
                        <a:pt x="825396" y="167976"/>
                        <a:pt x="848424" y="153698"/>
                        <a:pt x="873130" y="142992"/>
                      </a:cubicBezTo>
                      <a:cubicBezTo>
                        <a:pt x="913055" y="125691"/>
                        <a:pt x="995620" y="97863"/>
                        <a:pt x="995620" y="97863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algn="ctr" eaLnBrk="0" hangingPunct="0"/>
                  <a:endParaRPr lang="en-US"/>
                </a:p>
              </p:txBody>
            </p:sp>
            <p:sp>
              <p:nvSpPr>
                <p:cNvPr id="58" name="Freeform 59"/>
                <p:cNvSpPr>
                  <a:spLocks noChangeArrowheads="1"/>
                </p:cNvSpPr>
                <p:nvPr/>
              </p:nvSpPr>
              <p:spPr bwMode="auto">
                <a:xfrm>
                  <a:off x="2997768" y="2922821"/>
                  <a:ext cx="812297" cy="601360"/>
                </a:xfrm>
                <a:custGeom>
                  <a:avLst/>
                  <a:gdLst>
                    <a:gd name="T0" fmla="*/ 0 w 812298"/>
                    <a:gd name="T1" fmla="*/ 0 h 90258"/>
                    <a:gd name="T2" fmla="*/ 135383 w 812298"/>
                    <a:gd name="T3" fmla="*/ 58023 h 90258"/>
                    <a:gd name="T4" fmla="*/ 199851 w 812298"/>
                    <a:gd name="T5" fmla="*/ 64470 h 90258"/>
                    <a:gd name="T6" fmla="*/ 303000 w 812298"/>
                    <a:gd name="T7" fmla="*/ 70917 h 90258"/>
                    <a:gd name="T8" fmla="*/ 586660 w 812298"/>
                    <a:gd name="T9" fmla="*/ 90258 h 90258"/>
                    <a:gd name="T10" fmla="*/ 812298 w 812298"/>
                    <a:gd name="T11" fmla="*/ 83811 h 9025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12298"/>
                    <a:gd name="T19" fmla="*/ 0 h 90258"/>
                    <a:gd name="T20" fmla="*/ 812298 w 812298"/>
                    <a:gd name="T21" fmla="*/ 90258 h 9025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12298" h="90258">
                      <a:moveTo>
                        <a:pt x="0" y="0"/>
                      </a:moveTo>
                      <a:cubicBezTo>
                        <a:pt x="51187" y="30713"/>
                        <a:pt x="57237" y="36983"/>
                        <a:pt x="135383" y="58023"/>
                      </a:cubicBezTo>
                      <a:cubicBezTo>
                        <a:pt x="156237" y="63638"/>
                        <a:pt x="178318" y="62814"/>
                        <a:pt x="199851" y="64470"/>
                      </a:cubicBezTo>
                      <a:cubicBezTo>
                        <a:pt x="234200" y="67112"/>
                        <a:pt x="268603" y="69006"/>
                        <a:pt x="303000" y="70917"/>
                      </a:cubicBezTo>
                      <a:cubicBezTo>
                        <a:pt x="519750" y="82959"/>
                        <a:pt x="345606" y="70170"/>
                        <a:pt x="586660" y="90258"/>
                      </a:cubicBezTo>
                      <a:lnTo>
                        <a:pt x="812298" y="83811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algn="ctr" eaLnBrk="0" hangingPunct="0"/>
                  <a:endParaRPr lang="en-US"/>
                </a:p>
              </p:txBody>
            </p:sp>
            <p:sp>
              <p:nvSpPr>
                <p:cNvPr id="59" name="Freeform 60"/>
                <p:cNvSpPr>
                  <a:spLocks noChangeArrowheads="1"/>
                </p:cNvSpPr>
                <p:nvPr/>
              </p:nvSpPr>
              <p:spPr bwMode="auto">
                <a:xfrm>
                  <a:off x="4125960" y="3064655"/>
                  <a:ext cx="769093" cy="601360"/>
                </a:xfrm>
                <a:custGeom>
                  <a:avLst/>
                  <a:gdLst>
                    <a:gd name="T0" fmla="*/ 0 w 769093"/>
                    <a:gd name="T1" fmla="*/ 0 h 270774"/>
                    <a:gd name="T2" fmla="*/ 32234 w 769093"/>
                    <a:gd name="T3" fmla="*/ 32235 h 270774"/>
                    <a:gd name="T4" fmla="*/ 148277 w 769093"/>
                    <a:gd name="T5" fmla="*/ 199857 h 270774"/>
                    <a:gd name="T6" fmla="*/ 186958 w 769093"/>
                    <a:gd name="T7" fmla="*/ 244986 h 270774"/>
                    <a:gd name="T8" fmla="*/ 206298 w 769093"/>
                    <a:gd name="T9" fmla="*/ 264327 h 270774"/>
                    <a:gd name="T10" fmla="*/ 232085 w 769093"/>
                    <a:gd name="T11" fmla="*/ 270774 h 270774"/>
                    <a:gd name="T12" fmla="*/ 638235 w 769093"/>
                    <a:gd name="T13" fmla="*/ 238539 h 270774"/>
                    <a:gd name="T14" fmla="*/ 741384 w 769093"/>
                    <a:gd name="T15" fmla="*/ 219198 h 270774"/>
                    <a:gd name="T16" fmla="*/ 767171 w 769093"/>
                    <a:gd name="T17" fmla="*/ 212751 h 2707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769093"/>
                    <a:gd name="T28" fmla="*/ 0 h 270774"/>
                    <a:gd name="T29" fmla="*/ 769093 w 769093"/>
                    <a:gd name="T30" fmla="*/ 270774 h 27077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769093" h="270774">
                      <a:moveTo>
                        <a:pt x="0" y="0"/>
                      </a:moveTo>
                      <a:cubicBezTo>
                        <a:pt x="10745" y="10745"/>
                        <a:pt x="23180" y="20031"/>
                        <a:pt x="32234" y="32235"/>
                      </a:cubicBezTo>
                      <a:cubicBezTo>
                        <a:pt x="72725" y="86811"/>
                        <a:pt x="104052" y="148260"/>
                        <a:pt x="148277" y="199857"/>
                      </a:cubicBezTo>
                      <a:cubicBezTo>
                        <a:pt x="161171" y="214900"/>
                        <a:pt x="173704" y="230259"/>
                        <a:pt x="186958" y="244986"/>
                      </a:cubicBezTo>
                      <a:cubicBezTo>
                        <a:pt x="193057" y="251763"/>
                        <a:pt x="198382" y="259803"/>
                        <a:pt x="206298" y="264327"/>
                      </a:cubicBezTo>
                      <a:cubicBezTo>
                        <a:pt x="213991" y="268723"/>
                        <a:pt x="223489" y="268625"/>
                        <a:pt x="232085" y="270774"/>
                      </a:cubicBezTo>
                      <a:cubicBezTo>
                        <a:pt x="354253" y="264956"/>
                        <a:pt x="530749" y="258693"/>
                        <a:pt x="638235" y="238539"/>
                      </a:cubicBezTo>
                      <a:lnTo>
                        <a:pt x="741384" y="219198"/>
                      </a:lnTo>
                      <a:cubicBezTo>
                        <a:pt x="769093" y="205343"/>
                        <a:pt x="767171" y="196694"/>
                        <a:pt x="767171" y="212751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algn="ctr" eaLnBrk="0" hangingPunct="0"/>
                  <a:endParaRPr lang="en-US"/>
                </a:p>
              </p:txBody>
            </p:sp>
            <p:sp>
              <p:nvSpPr>
                <p:cNvPr id="60" name="Freeform 61"/>
                <p:cNvSpPr>
                  <a:spLocks noChangeArrowheads="1"/>
                </p:cNvSpPr>
                <p:nvPr/>
              </p:nvSpPr>
              <p:spPr bwMode="auto">
                <a:xfrm>
                  <a:off x="2514258" y="2616589"/>
                  <a:ext cx="412596" cy="601360"/>
                </a:xfrm>
                <a:custGeom>
                  <a:avLst/>
                  <a:gdLst>
                    <a:gd name="T0" fmla="*/ 0 w 412596"/>
                    <a:gd name="T1" fmla="*/ 122493 h 122493"/>
                    <a:gd name="T2" fmla="*/ 51574 w 412596"/>
                    <a:gd name="T3" fmla="*/ 109599 h 122493"/>
                    <a:gd name="T4" fmla="*/ 186957 w 412596"/>
                    <a:gd name="T5" fmla="*/ 51576 h 122493"/>
                    <a:gd name="T6" fmla="*/ 257872 w 412596"/>
                    <a:gd name="T7" fmla="*/ 19341 h 122493"/>
                    <a:gd name="T8" fmla="*/ 309447 w 412596"/>
                    <a:gd name="T9" fmla="*/ 0 h 122493"/>
                    <a:gd name="T10" fmla="*/ 335234 w 412596"/>
                    <a:gd name="T11" fmla="*/ 12894 h 122493"/>
                    <a:gd name="T12" fmla="*/ 373915 w 412596"/>
                    <a:gd name="T13" fmla="*/ 38682 h 122493"/>
                    <a:gd name="T14" fmla="*/ 412596 w 412596"/>
                    <a:gd name="T15" fmla="*/ 58023 h 12249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412596"/>
                    <a:gd name="T25" fmla="*/ 0 h 122493"/>
                    <a:gd name="T26" fmla="*/ 412596 w 412596"/>
                    <a:gd name="T27" fmla="*/ 122493 h 122493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412596" h="122493">
                      <a:moveTo>
                        <a:pt x="0" y="122493"/>
                      </a:moveTo>
                      <a:cubicBezTo>
                        <a:pt x="17191" y="118195"/>
                        <a:pt x="35005" y="115884"/>
                        <a:pt x="51574" y="109599"/>
                      </a:cubicBezTo>
                      <a:cubicBezTo>
                        <a:pt x="97480" y="92186"/>
                        <a:pt x="141976" y="71256"/>
                        <a:pt x="186957" y="51576"/>
                      </a:cubicBezTo>
                      <a:cubicBezTo>
                        <a:pt x="210746" y="41168"/>
                        <a:pt x="233763" y="28985"/>
                        <a:pt x="257872" y="19341"/>
                      </a:cubicBezTo>
                      <a:cubicBezTo>
                        <a:pt x="296416" y="3923"/>
                        <a:pt x="279127" y="10107"/>
                        <a:pt x="309447" y="0"/>
                      </a:cubicBezTo>
                      <a:cubicBezTo>
                        <a:pt x="318043" y="4298"/>
                        <a:pt x="326993" y="7949"/>
                        <a:pt x="335234" y="12894"/>
                      </a:cubicBezTo>
                      <a:cubicBezTo>
                        <a:pt x="348522" y="20867"/>
                        <a:pt x="360055" y="31752"/>
                        <a:pt x="373915" y="38682"/>
                      </a:cubicBezTo>
                      <a:lnTo>
                        <a:pt x="412596" y="58023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algn="ctr" eaLnBrk="0" hangingPunct="0"/>
                  <a:endParaRPr lang="en-US"/>
                </a:p>
              </p:txBody>
            </p:sp>
            <p:sp>
              <p:nvSpPr>
                <p:cNvPr id="61" name="Freeform 62"/>
                <p:cNvSpPr>
                  <a:spLocks noChangeArrowheads="1"/>
                </p:cNvSpPr>
                <p:nvPr/>
              </p:nvSpPr>
              <p:spPr bwMode="auto">
                <a:xfrm>
                  <a:off x="5273495" y="3142019"/>
                  <a:ext cx="309446" cy="601360"/>
                </a:xfrm>
                <a:custGeom>
                  <a:avLst/>
                  <a:gdLst>
                    <a:gd name="T0" fmla="*/ 0 w 309447"/>
                    <a:gd name="T1" fmla="*/ 0 h 116046"/>
                    <a:gd name="T2" fmla="*/ 45128 w 309447"/>
                    <a:gd name="T3" fmla="*/ 45129 h 116046"/>
                    <a:gd name="T4" fmla="*/ 199851 w 309447"/>
                    <a:gd name="T5" fmla="*/ 116046 h 116046"/>
                    <a:gd name="T6" fmla="*/ 225638 w 309447"/>
                    <a:gd name="T7" fmla="*/ 103152 h 116046"/>
                    <a:gd name="T8" fmla="*/ 244979 w 309447"/>
                    <a:gd name="T9" fmla="*/ 77364 h 116046"/>
                    <a:gd name="T10" fmla="*/ 309447 w 309447"/>
                    <a:gd name="T11" fmla="*/ 70917 h 11604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09447"/>
                    <a:gd name="T19" fmla="*/ 0 h 116046"/>
                    <a:gd name="T20" fmla="*/ 309447 w 309447"/>
                    <a:gd name="T21" fmla="*/ 116046 h 11604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09447" h="116046">
                      <a:moveTo>
                        <a:pt x="0" y="0"/>
                      </a:moveTo>
                      <a:cubicBezTo>
                        <a:pt x="15568" y="23352"/>
                        <a:pt x="15650" y="27709"/>
                        <a:pt x="45128" y="45129"/>
                      </a:cubicBezTo>
                      <a:cubicBezTo>
                        <a:pt x="143680" y="103366"/>
                        <a:pt x="124391" y="94485"/>
                        <a:pt x="199851" y="116046"/>
                      </a:cubicBezTo>
                      <a:cubicBezTo>
                        <a:pt x="208447" y="111748"/>
                        <a:pt x="218341" y="109406"/>
                        <a:pt x="225638" y="103152"/>
                      </a:cubicBezTo>
                      <a:cubicBezTo>
                        <a:pt x="233796" y="96159"/>
                        <a:pt x="236235" y="83609"/>
                        <a:pt x="244979" y="77364"/>
                      </a:cubicBezTo>
                      <a:cubicBezTo>
                        <a:pt x="258383" y="67790"/>
                        <a:pt x="298129" y="70917"/>
                        <a:pt x="309447" y="70917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algn="ctr" eaLnBrk="0" hangingPunct="0"/>
                  <a:endParaRPr lang="en-US"/>
                </a:p>
              </p:txBody>
            </p:sp>
            <p:sp>
              <p:nvSpPr>
                <p:cNvPr id="62" name="Freeform 63"/>
                <p:cNvSpPr>
                  <a:spLocks noChangeArrowheads="1"/>
                </p:cNvSpPr>
                <p:nvPr/>
              </p:nvSpPr>
              <p:spPr bwMode="auto">
                <a:xfrm>
                  <a:off x="5060750" y="2880917"/>
                  <a:ext cx="386809" cy="601360"/>
                </a:xfrm>
                <a:custGeom>
                  <a:avLst/>
                  <a:gdLst>
                    <a:gd name="T0" fmla="*/ 0 w 386809"/>
                    <a:gd name="T1" fmla="*/ 6447 h 109599"/>
                    <a:gd name="T2" fmla="*/ 25787 w 386809"/>
                    <a:gd name="T3" fmla="*/ 0 h 109599"/>
                    <a:gd name="T4" fmla="*/ 103149 w 386809"/>
                    <a:gd name="T5" fmla="*/ 45129 h 109599"/>
                    <a:gd name="T6" fmla="*/ 167617 w 386809"/>
                    <a:gd name="T7" fmla="*/ 83811 h 109599"/>
                    <a:gd name="T8" fmla="*/ 251426 w 386809"/>
                    <a:gd name="T9" fmla="*/ 109599 h 109599"/>
                    <a:gd name="T10" fmla="*/ 283660 w 386809"/>
                    <a:gd name="T11" fmla="*/ 103152 h 109599"/>
                    <a:gd name="T12" fmla="*/ 309447 w 386809"/>
                    <a:gd name="T13" fmla="*/ 83811 h 109599"/>
                    <a:gd name="T14" fmla="*/ 348128 w 386809"/>
                    <a:gd name="T15" fmla="*/ 70917 h 109599"/>
                    <a:gd name="T16" fmla="*/ 386809 w 386809"/>
                    <a:gd name="T17" fmla="*/ 64470 h 10959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86809"/>
                    <a:gd name="T28" fmla="*/ 0 h 109599"/>
                    <a:gd name="T29" fmla="*/ 386809 w 386809"/>
                    <a:gd name="T30" fmla="*/ 109599 h 109599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86809" h="109599">
                      <a:moveTo>
                        <a:pt x="0" y="6447"/>
                      </a:moveTo>
                      <a:cubicBezTo>
                        <a:pt x="8596" y="4298"/>
                        <a:pt x="16927" y="0"/>
                        <a:pt x="25787" y="0"/>
                      </a:cubicBezTo>
                      <a:cubicBezTo>
                        <a:pt x="57959" y="0"/>
                        <a:pt x="79567" y="29407"/>
                        <a:pt x="103149" y="45129"/>
                      </a:cubicBezTo>
                      <a:cubicBezTo>
                        <a:pt x="124001" y="59031"/>
                        <a:pt x="144969" y="73083"/>
                        <a:pt x="167617" y="83811"/>
                      </a:cubicBezTo>
                      <a:cubicBezTo>
                        <a:pt x="192363" y="95533"/>
                        <a:pt x="223976" y="102736"/>
                        <a:pt x="251426" y="109599"/>
                      </a:cubicBezTo>
                      <a:cubicBezTo>
                        <a:pt x="262171" y="107450"/>
                        <a:pt x="273647" y="107602"/>
                        <a:pt x="283660" y="103152"/>
                      </a:cubicBezTo>
                      <a:cubicBezTo>
                        <a:pt x="293479" y="98788"/>
                        <a:pt x="299837" y="88616"/>
                        <a:pt x="309447" y="83811"/>
                      </a:cubicBezTo>
                      <a:cubicBezTo>
                        <a:pt x="321603" y="77733"/>
                        <a:pt x="335110" y="74823"/>
                        <a:pt x="348128" y="70917"/>
                      </a:cubicBezTo>
                      <a:cubicBezTo>
                        <a:pt x="373092" y="63428"/>
                        <a:pt x="367477" y="64470"/>
                        <a:pt x="386809" y="64470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algn="ctr" eaLnBrk="0" hangingPunct="0"/>
                  <a:endParaRPr lang="en-US"/>
                </a:p>
              </p:txBody>
            </p:sp>
            <p:sp>
              <p:nvSpPr>
                <p:cNvPr id="63" name="Freeform 64"/>
                <p:cNvSpPr>
                  <a:spLocks noChangeArrowheads="1"/>
                </p:cNvSpPr>
                <p:nvPr/>
              </p:nvSpPr>
              <p:spPr bwMode="auto">
                <a:xfrm>
                  <a:off x="3539300" y="3232277"/>
                  <a:ext cx="657576" cy="601360"/>
                </a:xfrm>
                <a:custGeom>
                  <a:avLst/>
                  <a:gdLst>
                    <a:gd name="T0" fmla="*/ 0 w 657575"/>
                    <a:gd name="T1" fmla="*/ 0 h 232092"/>
                    <a:gd name="T2" fmla="*/ 25787 w 657575"/>
                    <a:gd name="T3" fmla="*/ 12894 h 232092"/>
                    <a:gd name="T4" fmla="*/ 122489 w 657575"/>
                    <a:gd name="T5" fmla="*/ 83811 h 232092"/>
                    <a:gd name="T6" fmla="*/ 489958 w 657575"/>
                    <a:gd name="T7" fmla="*/ 219198 h 232092"/>
                    <a:gd name="T8" fmla="*/ 567320 w 657575"/>
                    <a:gd name="T9" fmla="*/ 232092 h 232092"/>
                    <a:gd name="T10" fmla="*/ 657575 w 657575"/>
                    <a:gd name="T11" fmla="*/ 225645 h 23209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57575"/>
                    <a:gd name="T19" fmla="*/ 0 h 232092"/>
                    <a:gd name="T20" fmla="*/ 657575 w 657575"/>
                    <a:gd name="T21" fmla="*/ 232092 h 23209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57575" h="232092">
                      <a:moveTo>
                        <a:pt x="0" y="0"/>
                      </a:moveTo>
                      <a:cubicBezTo>
                        <a:pt x="8596" y="4298"/>
                        <a:pt x="17856" y="7467"/>
                        <a:pt x="25787" y="12894"/>
                      </a:cubicBezTo>
                      <a:cubicBezTo>
                        <a:pt x="58777" y="35467"/>
                        <a:pt x="87627" y="64254"/>
                        <a:pt x="122489" y="83811"/>
                      </a:cubicBezTo>
                      <a:cubicBezTo>
                        <a:pt x="237039" y="148072"/>
                        <a:pt x="361961" y="191769"/>
                        <a:pt x="489958" y="219198"/>
                      </a:cubicBezTo>
                      <a:cubicBezTo>
                        <a:pt x="515521" y="224676"/>
                        <a:pt x="541533" y="227794"/>
                        <a:pt x="567320" y="232092"/>
                      </a:cubicBezTo>
                      <a:lnTo>
                        <a:pt x="657575" y="225645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algn="ctr" eaLnBrk="0" hangingPunct="0"/>
                  <a:endParaRPr lang="en-US"/>
                </a:p>
              </p:txBody>
            </p:sp>
            <p:sp>
              <p:nvSpPr>
                <p:cNvPr id="64" name="Freeform 65"/>
                <p:cNvSpPr>
                  <a:spLocks noChangeArrowheads="1"/>
                </p:cNvSpPr>
                <p:nvPr/>
              </p:nvSpPr>
              <p:spPr bwMode="auto">
                <a:xfrm>
                  <a:off x="4835111" y="3290301"/>
                  <a:ext cx="257871" cy="601360"/>
                </a:xfrm>
                <a:custGeom>
                  <a:avLst/>
                  <a:gdLst>
                    <a:gd name="T0" fmla="*/ 257872 w 257872"/>
                    <a:gd name="T1" fmla="*/ 0 h 257880"/>
                    <a:gd name="T2" fmla="*/ 96702 w 257872"/>
                    <a:gd name="T3" fmla="*/ 199857 h 257880"/>
                    <a:gd name="T4" fmla="*/ 70915 w 257872"/>
                    <a:gd name="T5" fmla="*/ 225645 h 257880"/>
                    <a:gd name="T6" fmla="*/ 32234 w 257872"/>
                    <a:gd name="T7" fmla="*/ 244986 h 257880"/>
                    <a:gd name="T8" fmla="*/ 0 w 257872"/>
                    <a:gd name="T9" fmla="*/ 257880 h 2578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7872"/>
                    <a:gd name="T16" fmla="*/ 0 h 257880"/>
                    <a:gd name="T17" fmla="*/ 257872 w 257872"/>
                    <a:gd name="T18" fmla="*/ 257880 h 2578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7872" h="257880">
                      <a:moveTo>
                        <a:pt x="257872" y="0"/>
                      </a:moveTo>
                      <a:cubicBezTo>
                        <a:pt x="169243" y="141810"/>
                        <a:pt x="222075" y="74480"/>
                        <a:pt x="96702" y="199857"/>
                      </a:cubicBezTo>
                      <a:cubicBezTo>
                        <a:pt x="88106" y="208453"/>
                        <a:pt x="81030" y="218902"/>
                        <a:pt x="70915" y="225645"/>
                      </a:cubicBezTo>
                      <a:cubicBezTo>
                        <a:pt x="49725" y="239772"/>
                        <a:pt x="55588" y="238313"/>
                        <a:pt x="32234" y="244986"/>
                      </a:cubicBezTo>
                      <a:cubicBezTo>
                        <a:pt x="2061" y="253607"/>
                        <a:pt x="13204" y="244674"/>
                        <a:pt x="0" y="257880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algn="ctr" eaLnBrk="0" hangingPunct="0"/>
                  <a:endParaRPr lang="en-US"/>
                </a:p>
              </p:txBody>
            </p:sp>
            <p:sp>
              <p:nvSpPr>
                <p:cNvPr id="65" name="Freeform 66"/>
                <p:cNvSpPr>
                  <a:spLocks noChangeArrowheads="1"/>
                </p:cNvSpPr>
                <p:nvPr/>
              </p:nvSpPr>
              <p:spPr bwMode="auto">
                <a:xfrm>
                  <a:off x="5827921" y="3151690"/>
                  <a:ext cx="16643" cy="601359"/>
                </a:xfrm>
                <a:custGeom>
                  <a:avLst/>
                  <a:gdLst>
                    <a:gd name="T0" fmla="*/ 0 w 16643"/>
                    <a:gd name="T1" fmla="*/ 0 h 251433"/>
                    <a:gd name="T2" fmla="*/ 12894 w 16643"/>
                    <a:gd name="T3" fmla="*/ 167622 h 251433"/>
                    <a:gd name="T4" fmla="*/ 6447 w 16643"/>
                    <a:gd name="T5" fmla="*/ 225645 h 251433"/>
                    <a:gd name="T6" fmla="*/ 6447 w 16643"/>
                    <a:gd name="T7" fmla="*/ 251433 h 25143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6643"/>
                    <a:gd name="T13" fmla="*/ 0 h 251433"/>
                    <a:gd name="T14" fmla="*/ 16643 w 16643"/>
                    <a:gd name="T15" fmla="*/ 251433 h 25143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6643" h="251433">
                      <a:moveTo>
                        <a:pt x="0" y="0"/>
                      </a:moveTo>
                      <a:cubicBezTo>
                        <a:pt x="16643" y="66572"/>
                        <a:pt x="12894" y="44334"/>
                        <a:pt x="12894" y="167622"/>
                      </a:cubicBezTo>
                      <a:cubicBezTo>
                        <a:pt x="12894" y="187082"/>
                        <a:pt x="7940" y="206242"/>
                        <a:pt x="6447" y="225645"/>
                      </a:cubicBezTo>
                      <a:cubicBezTo>
                        <a:pt x="5788" y="234216"/>
                        <a:pt x="6447" y="242837"/>
                        <a:pt x="6447" y="251433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algn="ctr" eaLnBrk="0" hangingPunct="0"/>
                  <a:endParaRPr lang="en-US"/>
                </a:p>
              </p:txBody>
            </p:sp>
            <p:sp>
              <p:nvSpPr>
                <p:cNvPr id="66" name="Freeform 67"/>
                <p:cNvSpPr>
                  <a:spLocks noChangeArrowheads="1"/>
                </p:cNvSpPr>
                <p:nvPr/>
              </p:nvSpPr>
              <p:spPr bwMode="auto">
                <a:xfrm>
                  <a:off x="2969325" y="3139254"/>
                  <a:ext cx="459675" cy="601359"/>
                </a:xfrm>
                <a:custGeom>
                  <a:avLst/>
                  <a:gdLst>
                    <a:gd name="T0" fmla="*/ 3925 w 648530"/>
                    <a:gd name="T1" fmla="*/ 58393 h 248524"/>
                    <a:gd name="T2" fmla="*/ 23450 w 648530"/>
                    <a:gd name="T3" fmla="*/ 52158 h 248524"/>
                    <a:gd name="T4" fmla="*/ 36468 w 648530"/>
                    <a:gd name="T5" fmla="*/ 45923 h 248524"/>
                    <a:gd name="T6" fmla="*/ 51112 w 648530"/>
                    <a:gd name="T7" fmla="*/ 44364 h 248524"/>
                    <a:gd name="T8" fmla="*/ 69011 w 648530"/>
                    <a:gd name="T9" fmla="*/ 41247 h 248524"/>
                    <a:gd name="T10" fmla="*/ 101554 w 648530"/>
                    <a:gd name="T11" fmla="*/ 38129 h 248524"/>
                    <a:gd name="T12" fmla="*/ 119453 w 648530"/>
                    <a:gd name="T13" fmla="*/ 36571 h 248524"/>
                    <a:gd name="T14" fmla="*/ 129216 w 648530"/>
                    <a:gd name="T15" fmla="*/ 39688 h 248524"/>
                    <a:gd name="T16" fmla="*/ 135724 w 648530"/>
                    <a:gd name="T17" fmla="*/ 42806 h 248524"/>
                    <a:gd name="T18" fmla="*/ 150369 w 648530"/>
                    <a:gd name="T19" fmla="*/ 31894 h 248524"/>
                    <a:gd name="T20" fmla="*/ 156877 w 648530"/>
                    <a:gd name="T21" fmla="*/ 19425 h 248524"/>
                    <a:gd name="T22" fmla="*/ 160132 w 648530"/>
                    <a:gd name="T23" fmla="*/ 8514 h 248524"/>
                    <a:gd name="T24" fmla="*/ 163386 w 648530"/>
                    <a:gd name="T25" fmla="*/ 2279 h 2485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648530"/>
                    <a:gd name="T40" fmla="*/ 0 h 248524"/>
                    <a:gd name="T41" fmla="*/ 648530 w 648530"/>
                    <a:gd name="T42" fmla="*/ 248524 h 248524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648530" h="248524">
                      <a:moveTo>
                        <a:pt x="15550" y="241519"/>
                      </a:moveTo>
                      <a:cubicBezTo>
                        <a:pt x="62061" y="210510"/>
                        <a:pt x="0" y="248524"/>
                        <a:pt x="92912" y="215731"/>
                      </a:cubicBezTo>
                      <a:cubicBezTo>
                        <a:pt x="111037" y="209334"/>
                        <a:pt x="126046" y="195367"/>
                        <a:pt x="144486" y="189943"/>
                      </a:cubicBezTo>
                      <a:cubicBezTo>
                        <a:pt x="163155" y="184452"/>
                        <a:pt x="183264" y="186383"/>
                        <a:pt x="202508" y="183496"/>
                      </a:cubicBezTo>
                      <a:cubicBezTo>
                        <a:pt x="226268" y="179932"/>
                        <a:pt x="249595" y="173677"/>
                        <a:pt x="273423" y="170602"/>
                      </a:cubicBezTo>
                      <a:cubicBezTo>
                        <a:pt x="316261" y="165074"/>
                        <a:pt x="359367" y="161869"/>
                        <a:pt x="402359" y="157708"/>
                      </a:cubicBezTo>
                      <a:lnTo>
                        <a:pt x="473274" y="151261"/>
                      </a:lnTo>
                      <a:cubicBezTo>
                        <a:pt x="486168" y="155559"/>
                        <a:pt x="499336" y="159107"/>
                        <a:pt x="511955" y="164155"/>
                      </a:cubicBezTo>
                      <a:cubicBezTo>
                        <a:pt x="520878" y="167724"/>
                        <a:pt x="528772" y="180499"/>
                        <a:pt x="537742" y="177049"/>
                      </a:cubicBezTo>
                      <a:cubicBezTo>
                        <a:pt x="560611" y="168253"/>
                        <a:pt x="576423" y="146963"/>
                        <a:pt x="595763" y="131920"/>
                      </a:cubicBezTo>
                      <a:cubicBezTo>
                        <a:pt x="604359" y="114728"/>
                        <a:pt x="614412" y="98190"/>
                        <a:pt x="621550" y="80344"/>
                      </a:cubicBezTo>
                      <a:cubicBezTo>
                        <a:pt x="627360" y="65818"/>
                        <a:pt x="628634" y="49741"/>
                        <a:pt x="634444" y="35215"/>
                      </a:cubicBezTo>
                      <a:cubicBezTo>
                        <a:pt x="648530" y="0"/>
                        <a:pt x="647338" y="27529"/>
                        <a:pt x="647338" y="9427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algn="ctr" eaLnBrk="0" hangingPunct="0"/>
                  <a:endParaRPr lang="en-US"/>
                </a:p>
              </p:txBody>
            </p:sp>
            <p:sp>
              <p:nvSpPr>
                <p:cNvPr id="67" name="Freeform 68"/>
                <p:cNvSpPr>
                  <a:spLocks noChangeArrowheads="1"/>
                </p:cNvSpPr>
                <p:nvPr/>
              </p:nvSpPr>
              <p:spPr bwMode="auto">
                <a:xfrm>
                  <a:off x="2978428" y="2657855"/>
                  <a:ext cx="277214" cy="601359"/>
                </a:xfrm>
                <a:custGeom>
                  <a:avLst/>
                  <a:gdLst>
                    <a:gd name="T0" fmla="*/ 0 w 277213"/>
                    <a:gd name="T1" fmla="*/ 59306 h 65753"/>
                    <a:gd name="T2" fmla="*/ 25787 w 277213"/>
                    <a:gd name="T3" fmla="*/ 65753 h 65753"/>
                    <a:gd name="T4" fmla="*/ 51575 w 277213"/>
                    <a:gd name="T5" fmla="*/ 59306 h 65753"/>
                    <a:gd name="T6" fmla="*/ 161170 w 277213"/>
                    <a:gd name="T7" fmla="*/ 39965 h 65753"/>
                    <a:gd name="T8" fmla="*/ 186958 w 277213"/>
                    <a:gd name="T9" fmla="*/ 20624 h 65753"/>
                    <a:gd name="T10" fmla="*/ 238532 w 277213"/>
                    <a:gd name="T11" fmla="*/ 1283 h 65753"/>
                    <a:gd name="T12" fmla="*/ 277213 w 277213"/>
                    <a:gd name="T13" fmla="*/ 1283 h 6575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77213"/>
                    <a:gd name="T22" fmla="*/ 0 h 65753"/>
                    <a:gd name="T23" fmla="*/ 277213 w 277213"/>
                    <a:gd name="T24" fmla="*/ 65753 h 6575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77213" h="65753">
                      <a:moveTo>
                        <a:pt x="0" y="59306"/>
                      </a:moveTo>
                      <a:cubicBezTo>
                        <a:pt x="8596" y="61455"/>
                        <a:pt x="16927" y="65753"/>
                        <a:pt x="25787" y="65753"/>
                      </a:cubicBezTo>
                      <a:cubicBezTo>
                        <a:pt x="34648" y="65753"/>
                        <a:pt x="42871" y="60964"/>
                        <a:pt x="51575" y="59306"/>
                      </a:cubicBezTo>
                      <a:cubicBezTo>
                        <a:pt x="88016" y="52365"/>
                        <a:pt x="124638" y="46412"/>
                        <a:pt x="161170" y="39965"/>
                      </a:cubicBezTo>
                      <a:cubicBezTo>
                        <a:pt x="169766" y="33518"/>
                        <a:pt x="177846" y="26319"/>
                        <a:pt x="186958" y="20624"/>
                      </a:cubicBezTo>
                      <a:cubicBezTo>
                        <a:pt x="201763" y="11371"/>
                        <a:pt x="220853" y="3051"/>
                        <a:pt x="238532" y="1283"/>
                      </a:cubicBezTo>
                      <a:cubicBezTo>
                        <a:pt x="251362" y="0"/>
                        <a:pt x="264319" y="1283"/>
                        <a:pt x="277213" y="1283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algn="ctr" eaLnBrk="0" hangingPunct="0"/>
                  <a:endParaRPr lang="en-US"/>
                </a:p>
              </p:txBody>
            </p:sp>
          </p:grpSp>
          <p:sp>
            <p:nvSpPr>
              <p:cNvPr id="51" name="TextBox 96"/>
              <p:cNvSpPr txBox="1">
                <a:spLocks noChangeArrowheads="1"/>
              </p:cNvSpPr>
              <p:nvPr/>
            </p:nvSpPr>
            <p:spPr bwMode="auto">
              <a:xfrm>
                <a:off x="8199459" y="5178623"/>
                <a:ext cx="792141" cy="307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1pPr>
                <a:lvl2pPr marL="37931725" indent="-37474525"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2pPr>
                <a:lvl3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3pPr>
                <a:lvl4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4pPr>
                <a:lvl5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9pPr>
              </a:lstStyle>
              <a:p>
                <a:pPr algn="r"/>
                <a:r>
                  <a:rPr lang="en-US" dirty="0" err="1" smtClean="0"/>
                  <a:t>Contigs</a:t>
                </a:r>
                <a:endParaRPr lang="en-US" dirty="0"/>
              </a:p>
            </p:txBody>
          </p:sp>
        </p:grpSp>
        <p:grpSp>
          <p:nvGrpSpPr>
            <p:cNvPr id="68" name="Group 78"/>
            <p:cNvGrpSpPr>
              <a:grpSpLocks/>
            </p:cNvGrpSpPr>
            <p:nvPr/>
          </p:nvGrpSpPr>
          <p:grpSpPr bwMode="auto">
            <a:xfrm>
              <a:off x="3033294" y="5506258"/>
              <a:ext cx="8920162" cy="533400"/>
              <a:chOff x="71094" y="5791200"/>
              <a:chExt cx="8920506" cy="533400"/>
            </a:xfrm>
          </p:grpSpPr>
          <p:sp>
            <p:nvSpPr>
              <p:cNvPr id="69" name="Rectangle 72"/>
              <p:cNvSpPr>
                <a:spLocks noChangeArrowheads="1"/>
              </p:cNvSpPr>
              <p:nvPr/>
            </p:nvSpPr>
            <p:spPr bwMode="auto">
              <a:xfrm>
                <a:off x="71094" y="6007558"/>
                <a:ext cx="5971737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800">
                    <a:solidFill>
                      <a:srgbClr val="FF0000"/>
                    </a:solidFill>
                    <a:latin typeface="Courier New" pitchFamily="49" charset="0"/>
                    <a:cs typeface="Courier New" pitchFamily="49" charset="0"/>
                  </a:rPr>
                  <a:t>GCAATGAAATATGTTCTTGTAATTTAAGCTGACACTCCTAATTTAGCTCTTGTCCTCTACTGAGTCTACCTAATTATATGTATGGATTGACTTGG</a:t>
                </a:r>
              </a:p>
            </p:txBody>
          </p:sp>
          <p:sp>
            <p:nvSpPr>
              <p:cNvPr id="70" name="Rectangle 73"/>
              <p:cNvSpPr>
                <a:spLocks noChangeArrowheads="1"/>
              </p:cNvSpPr>
              <p:nvPr/>
            </p:nvSpPr>
            <p:spPr bwMode="auto">
              <a:xfrm>
                <a:off x="2311400" y="6109156"/>
                <a:ext cx="6215403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800">
                    <a:solidFill>
                      <a:srgbClr val="008000"/>
                    </a:solidFill>
                    <a:latin typeface="Courier New" pitchFamily="49" charset="0"/>
                    <a:cs typeface="Courier New" pitchFamily="49" charset="0"/>
                  </a:rPr>
                  <a:t>AGCTCTTGTCCTCTACTGAGTCTACCTAATTATATGTATGGATTGACTTGGTGTTTTCTCTTTTTCTTAAATAGTAATGCAGAAAGCCTGGAGAGAGAG</a:t>
                </a:r>
              </a:p>
            </p:txBody>
          </p:sp>
          <p:cxnSp>
            <p:nvCxnSpPr>
              <p:cNvPr id="71" name="Straight Connector 97"/>
              <p:cNvCxnSpPr>
                <a:cxnSpLocks noChangeShapeType="1"/>
              </p:cNvCxnSpPr>
              <p:nvPr/>
            </p:nvCxnSpPr>
            <p:spPr bwMode="auto">
              <a:xfrm rot="5400000">
                <a:off x="3666860" y="5866606"/>
                <a:ext cx="152400" cy="15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72" name="TextBox 98"/>
              <p:cNvSpPr txBox="1">
                <a:spLocks noChangeArrowheads="1"/>
              </p:cNvSpPr>
              <p:nvPr/>
            </p:nvSpPr>
            <p:spPr bwMode="auto">
              <a:xfrm>
                <a:off x="8289137" y="5865098"/>
                <a:ext cx="702463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1pPr>
                <a:lvl2pPr marL="37931725" indent="-37474525"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2pPr>
                <a:lvl3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3pPr>
                <a:lvl4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4pPr>
                <a:lvl5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9pPr>
              </a:lstStyle>
              <a:p>
                <a:pPr algn="r"/>
                <a:r>
                  <a:rPr lang="en-US"/>
                  <a:t>Reads</a:t>
                </a:r>
              </a:p>
            </p:txBody>
          </p:sp>
        </p:grpSp>
        <p:grpSp>
          <p:nvGrpSpPr>
            <p:cNvPr id="73" name="Group 79"/>
            <p:cNvGrpSpPr>
              <a:grpSpLocks/>
            </p:cNvGrpSpPr>
            <p:nvPr/>
          </p:nvGrpSpPr>
          <p:grpSpPr bwMode="auto">
            <a:xfrm>
              <a:off x="2276056" y="6065138"/>
              <a:ext cx="9677400" cy="355679"/>
              <a:chOff x="-685800" y="6350001"/>
              <a:chExt cx="9677400" cy="355476"/>
            </a:xfrm>
          </p:grpSpPr>
          <p:sp>
            <p:nvSpPr>
              <p:cNvPr id="74" name="Rectangle 71"/>
              <p:cNvSpPr>
                <a:spLocks noChangeArrowheads="1"/>
              </p:cNvSpPr>
              <p:nvPr/>
            </p:nvSpPr>
            <p:spPr bwMode="auto">
              <a:xfrm>
                <a:off x="-685800" y="6490156"/>
                <a:ext cx="8915399" cy="2153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en-US" sz="800">
                    <a:solidFill>
                      <a:schemeClr val="bg2"/>
                    </a:solidFill>
                    <a:latin typeface="Courier New" pitchFamily="49" charset="0"/>
                    <a:cs typeface="Courier New" pitchFamily="49" charset="0"/>
                  </a:rPr>
                  <a:t>GCAATGAAATATGTTCTTGTAATTTAAGCTGACACTCCTAATTTAGCTCTTGTCCTCTACTGAGTCTACCTAATTATATGTATGGATTGACTTGGTGTTTTCTCTTTTTCTTAAATAGTAATGCAGAAAGCCTGGAGAGAGAG</a:t>
                </a:r>
                <a:endParaRPr lang="en-US" sz="80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75" name="TextBox 99"/>
              <p:cNvSpPr txBox="1">
                <a:spLocks noChangeArrowheads="1"/>
              </p:cNvSpPr>
              <p:nvPr/>
            </p:nvSpPr>
            <p:spPr bwMode="auto">
              <a:xfrm>
                <a:off x="8029477" y="6361067"/>
                <a:ext cx="962123" cy="3076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1pPr>
                <a:lvl2pPr marL="37931725" indent="-37474525"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2pPr>
                <a:lvl3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3pPr>
                <a:lvl4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4pPr>
                <a:lvl5pPr eaLnBrk="0" hangingPunct="0"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Helvetica" charset="0"/>
                    <a:ea typeface="ＭＳ Ｐゴシック" pitchFamily="34" charset="-128"/>
                  </a:defRPr>
                </a:lvl9pPr>
              </a:lstStyle>
              <a:p>
                <a:pPr algn="r"/>
                <a:r>
                  <a:rPr lang="en-US"/>
                  <a:t>Assembly</a:t>
                </a:r>
              </a:p>
            </p:txBody>
          </p:sp>
          <p:cxnSp>
            <p:nvCxnSpPr>
              <p:cNvPr id="76" name="Straight Connector 100"/>
              <p:cNvCxnSpPr>
                <a:cxnSpLocks noChangeShapeType="1"/>
              </p:cNvCxnSpPr>
              <p:nvPr/>
            </p:nvCxnSpPr>
            <p:spPr bwMode="auto">
              <a:xfrm rot="5400000">
                <a:off x="3658394" y="6425407"/>
                <a:ext cx="152400" cy="15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78" name="Freeform 4"/>
            <p:cNvSpPr>
              <a:spLocks noChangeArrowheads="1"/>
            </p:cNvSpPr>
            <p:nvPr/>
          </p:nvSpPr>
          <p:spPr bwMode="auto">
            <a:xfrm>
              <a:off x="6618313" y="6341153"/>
              <a:ext cx="184541" cy="369241"/>
            </a:xfrm>
            <a:custGeom>
              <a:avLst/>
              <a:gdLst>
                <a:gd name="T0" fmla="*/ 0 w 3219809"/>
                <a:gd name="T1" fmla="*/ 0 h 1050586"/>
                <a:gd name="T2" fmla="*/ 3219809 w 3219809"/>
                <a:gd name="T3" fmla="*/ 1050586 h 1050586"/>
              </a:gdLst>
              <a:ahLst/>
              <a:cxnLst/>
              <a:rect l="T0" t="T1" r="T2" b="T3"/>
              <a:pathLst>
                <a:path w="3219809" h="1050586">
                  <a:moveTo>
                    <a:pt x="982765" y="193410"/>
                  </a:moveTo>
                  <a:cubicBezTo>
                    <a:pt x="991361" y="217049"/>
                    <a:pt x="997700" y="241635"/>
                    <a:pt x="1008552" y="264327"/>
                  </a:cubicBezTo>
                  <a:cubicBezTo>
                    <a:pt x="1021433" y="291260"/>
                    <a:pt x="1037587" y="316545"/>
                    <a:pt x="1053680" y="341691"/>
                  </a:cubicBezTo>
                  <a:cubicBezTo>
                    <a:pt x="1071996" y="370310"/>
                    <a:pt x="1089753" y="399563"/>
                    <a:pt x="1111701" y="425502"/>
                  </a:cubicBezTo>
                  <a:cubicBezTo>
                    <a:pt x="1162306" y="485310"/>
                    <a:pt x="1225507" y="542431"/>
                    <a:pt x="1298659" y="573783"/>
                  </a:cubicBezTo>
                  <a:cubicBezTo>
                    <a:pt x="1322688" y="584081"/>
                    <a:pt x="1350234" y="582379"/>
                    <a:pt x="1376021" y="586677"/>
                  </a:cubicBezTo>
                  <a:cubicBezTo>
                    <a:pt x="1410404" y="578081"/>
                    <a:pt x="1446952" y="575656"/>
                    <a:pt x="1479170" y="560889"/>
                  </a:cubicBezTo>
                  <a:cubicBezTo>
                    <a:pt x="1494765" y="553741"/>
                    <a:pt x="1563008" y="483496"/>
                    <a:pt x="1575872" y="470631"/>
                  </a:cubicBezTo>
                  <a:cubicBezTo>
                    <a:pt x="1582319" y="457737"/>
                    <a:pt x="1589247" y="445073"/>
                    <a:pt x="1595212" y="431949"/>
                  </a:cubicBezTo>
                  <a:cubicBezTo>
                    <a:pt x="1641701" y="329669"/>
                    <a:pt x="1566264" y="379074"/>
                    <a:pt x="1833744" y="464184"/>
                  </a:cubicBezTo>
                  <a:lnTo>
                    <a:pt x="2117404" y="554442"/>
                  </a:lnTo>
                  <a:cubicBezTo>
                    <a:pt x="2141042" y="569485"/>
                    <a:pt x="2169969" y="578397"/>
                    <a:pt x="2188319" y="599571"/>
                  </a:cubicBezTo>
                  <a:cubicBezTo>
                    <a:pt x="2199925" y="612963"/>
                    <a:pt x="2202144" y="633450"/>
                    <a:pt x="2201213" y="651147"/>
                  </a:cubicBezTo>
                  <a:cubicBezTo>
                    <a:pt x="2198041" y="711410"/>
                    <a:pt x="2162202" y="767399"/>
                    <a:pt x="2110957" y="799428"/>
                  </a:cubicBezTo>
                  <a:cubicBezTo>
                    <a:pt x="1994674" y="872107"/>
                    <a:pt x="1911513" y="853071"/>
                    <a:pt x="1775723" y="857451"/>
                  </a:cubicBezTo>
                  <a:cubicBezTo>
                    <a:pt x="1691914" y="840259"/>
                    <a:pt x="1606357" y="830073"/>
                    <a:pt x="1524297" y="805875"/>
                  </a:cubicBezTo>
                  <a:cubicBezTo>
                    <a:pt x="1384680" y="764705"/>
                    <a:pt x="1201654" y="685660"/>
                    <a:pt x="1079467" y="599571"/>
                  </a:cubicBezTo>
                  <a:cubicBezTo>
                    <a:pt x="1044686" y="575065"/>
                    <a:pt x="1019297" y="539399"/>
                    <a:pt x="989212" y="509313"/>
                  </a:cubicBezTo>
                  <a:cubicBezTo>
                    <a:pt x="980616" y="487823"/>
                    <a:pt x="963424" y="467988"/>
                    <a:pt x="963424" y="444843"/>
                  </a:cubicBezTo>
                  <a:cubicBezTo>
                    <a:pt x="963424" y="419690"/>
                    <a:pt x="971426" y="391712"/>
                    <a:pt x="989212" y="373926"/>
                  </a:cubicBezTo>
                  <a:cubicBezTo>
                    <a:pt x="1035350" y="327787"/>
                    <a:pt x="1156608" y="337404"/>
                    <a:pt x="1201957" y="335244"/>
                  </a:cubicBezTo>
                  <a:cubicBezTo>
                    <a:pt x="1298659" y="345989"/>
                    <a:pt x="1397129" y="346167"/>
                    <a:pt x="1492063" y="367479"/>
                  </a:cubicBezTo>
                  <a:cubicBezTo>
                    <a:pt x="1507183" y="370873"/>
                    <a:pt x="1522362" y="391336"/>
                    <a:pt x="1517850" y="406161"/>
                  </a:cubicBezTo>
                  <a:cubicBezTo>
                    <a:pt x="1505181" y="447789"/>
                    <a:pt x="1482179" y="490238"/>
                    <a:pt x="1446936" y="515760"/>
                  </a:cubicBezTo>
                  <a:cubicBezTo>
                    <a:pt x="1414843" y="539001"/>
                    <a:pt x="1369574" y="532952"/>
                    <a:pt x="1330893" y="541548"/>
                  </a:cubicBezTo>
                  <a:cubicBezTo>
                    <a:pt x="1227744" y="537250"/>
                    <a:pt x="1124189" y="538760"/>
                    <a:pt x="1021446" y="528654"/>
                  </a:cubicBezTo>
                  <a:cubicBezTo>
                    <a:pt x="992357" y="525793"/>
                    <a:pt x="949151" y="529732"/>
                    <a:pt x="937637" y="502866"/>
                  </a:cubicBezTo>
                  <a:cubicBezTo>
                    <a:pt x="928799" y="482244"/>
                    <a:pt x="979680" y="484215"/>
                    <a:pt x="1002105" y="483525"/>
                  </a:cubicBezTo>
                  <a:cubicBezTo>
                    <a:pt x="1259865" y="475594"/>
                    <a:pt x="1517850" y="479227"/>
                    <a:pt x="1775723" y="477078"/>
                  </a:cubicBezTo>
                  <a:cubicBezTo>
                    <a:pt x="1917050" y="464964"/>
                    <a:pt x="2079990" y="453391"/>
                    <a:pt x="2220553" y="431949"/>
                  </a:cubicBezTo>
                  <a:cubicBezTo>
                    <a:pt x="2274714" y="423687"/>
                    <a:pt x="2328000" y="410459"/>
                    <a:pt x="2381724" y="399714"/>
                  </a:cubicBezTo>
                  <a:cubicBezTo>
                    <a:pt x="2411809" y="386820"/>
                    <a:pt x="2445979" y="380915"/>
                    <a:pt x="2471979" y="361032"/>
                  </a:cubicBezTo>
                  <a:cubicBezTo>
                    <a:pt x="2492471" y="345361"/>
                    <a:pt x="2495295" y="284098"/>
                    <a:pt x="2497766" y="264327"/>
                  </a:cubicBezTo>
                  <a:cubicBezTo>
                    <a:pt x="2487021" y="236390"/>
                    <a:pt x="2480489" y="206443"/>
                    <a:pt x="2465532" y="180516"/>
                  </a:cubicBezTo>
                  <a:cubicBezTo>
                    <a:pt x="2421850" y="104798"/>
                    <a:pt x="2358271" y="46834"/>
                    <a:pt x="2272128" y="19341"/>
                  </a:cubicBezTo>
                  <a:cubicBezTo>
                    <a:pt x="2216513" y="1591"/>
                    <a:pt x="2156085" y="6447"/>
                    <a:pt x="2098064" y="0"/>
                  </a:cubicBezTo>
                  <a:cubicBezTo>
                    <a:pt x="1927582" y="30444"/>
                    <a:pt x="1730112" y="7092"/>
                    <a:pt x="1614553" y="161175"/>
                  </a:cubicBezTo>
                  <a:cubicBezTo>
                    <a:pt x="1585578" y="199810"/>
                    <a:pt x="1580170" y="251433"/>
                    <a:pt x="1562978" y="296562"/>
                  </a:cubicBezTo>
                  <a:cubicBezTo>
                    <a:pt x="1571574" y="343840"/>
                    <a:pt x="1569605" y="394328"/>
                    <a:pt x="1588765" y="438396"/>
                  </a:cubicBezTo>
                  <a:cubicBezTo>
                    <a:pt x="1655992" y="593023"/>
                    <a:pt x="1729899" y="632771"/>
                    <a:pt x="1878872" y="709170"/>
                  </a:cubicBezTo>
                  <a:cubicBezTo>
                    <a:pt x="1981578" y="761841"/>
                    <a:pt x="2194766" y="851004"/>
                    <a:pt x="2194766" y="851004"/>
                  </a:cubicBezTo>
                  <a:cubicBezTo>
                    <a:pt x="2144871" y="1050586"/>
                    <a:pt x="2188102" y="913644"/>
                    <a:pt x="1646787" y="838110"/>
                  </a:cubicBezTo>
                  <a:cubicBezTo>
                    <a:pt x="1547666" y="824279"/>
                    <a:pt x="1452869" y="788387"/>
                    <a:pt x="1356680" y="760746"/>
                  </a:cubicBezTo>
                  <a:cubicBezTo>
                    <a:pt x="1163930" y="705356"/>
                    <a:pt x="849858" y="607567"/>
                    <a:pt x="692658" y="509313"/>
                  </a:cubicBezTo>
                  <a:lnTo>
                    <a:pt x="641084" y="477078"/>
                  </a:lnTo>
                  <a:cubicBezTo>
                    <a:pt x="757474" y="472422"/>
                    <a:pt x="909090" y="467368"/>
                    <a:pt x="1021446" y="457737"/>
                  </a:cubicBezTo>
                  <a:cubicBezTo>
                    <a:pt x="1098999" y="451089"/>
                    <a:pt x="1176044" y="439329"/>
                    <a:pt x="1253531" y="431949"/>
                  </a:cubicBezTo>
                  <a:cubicBezTo>
                    <a:pt x="1341714" y="423550"/>
                    <a:pt x="1446489" y="417944"/>
                    <a:pt x="1537191" y="412608"/>
                  </a:cubicBezTo>
                  <a:cubicBezTo>
                    <a:pt x="1556531" y="414757"/>
                    <a:pt x="1576334" y="414335"/>
                    <a:pt x="1595212" y="419055"/>
                  </a:cubicBezTo>
                  <a:cubicBezTo>
                    <a:pt x="1602729" y="420934"/>
                    <a:pt x="1611406" y="424868"/>
                    <a:pt x="1614553" y="431949"/>
                  </a:cubicBezTo>
                  <a:cubicBezTo>
                    <a:pt x="1620725" y="445835"/>
                    <a:pt x="1617315" y="462336"/>
                    <a:pt x="1621000" y="477078"/>
                  </a:cubicBezTo>
                  <a:cubicBezTo>
                    <a:pt x="1631180" y="517800"/>
                    <a:pt x="1657306" y="584302"/>
                    <a:pt x="1685468" y="612465"/>
                  </a:cubicBezTo>
                  <a:cubicBezTo>
                    <a:pt x="1742479" y="669478"/>
                    <a:pt x="1779933" y="658816"/>
                    <a:pt x="1853085" y="664041"/>
                  </a:cubicBezTo>
                  <a:cubicBezTo>
                    <a:pt x="1885319" y="648998"/>
                    <a:pt x="1921593" y="640601"/>
                    <a:pt x="1949787" y="618912"/>
                  </a:cubicBezTo>
                  <a:cubicBezTo>
                    <a:pt x="2022738" y="562794"/>
                    <a:pt x="2024631" y="524099"/>
                    <a:pt x="2052936" y="444843"/>
                  </a:cubicBezTo>
                  <a:cubicBezTo>
                    <a:pt x="2050787" y="408310"/>
                    <a:pt x="2060080" y="369223"/>
                    <a:pt x="2046489" y="335244"/>
                  </a:cubicBezTo>
                  <a:cubicBezTo>
                    <a:pt x="2002952" y="226397"/>
                    <a:pt x="1902554" y="167603"/>
                    <a:pt x="1801510" y="122493"/>
                  </a:cubicBezTo>
                  <a:cubicBezTo>
                    <a:pt x="1737593" y="93958"/>
                    <a:pt x="1670732" y="69364"/>
                    <a:pt x="1601659" y="58023"/>
                  </a:cubicBezTo>
                  <a:cubicBezTo>
                    <a:pt x="1525290" y="45484"/>
                    <a:pt x="1446936" y="53725"/>
                    <a:pt x="1369574" y="51576"/>
                  </a:cubicBezTo>
                  <a:cubicBezTo>
                    <a:pt x="1256274" y="64906"/>
                    <a:pt x="1111761" y="54037"/>
                    <a:pt x="1021446" y="148281"/>
                  </a:cubicBezTo>
                  <a:cubicBezTo>
                    <a:pt x="1001608" y="168982"/>
                    <a:pt x="1008552" y="204155"/>
                    <a:pt x="1002105" y="232092"/>
                  </a:cubicBezTo>
                  <a:cubicBezTo>
                    <a:pt x="1065977" y="345644"/>
                    <a:pt x="1062460" y="363173"/>
                    <a:pt x="1182616" y="451290"/>
                  </a:cubicBezTo>
                  <a:cubicBezTo>
                    <a:pt x="1234632" y="489436"/>
                    <a:pt x="1295338" y="514123"/>
                    <a:pt x="1350233" y="547995"/>
                  </a:cubicBezTo>
                  <a:cubicBezTo>
                    <a:pt x="1478492" y="627136"/>
                    <a:pt x="1458750" y="614372"/>
                    <a:pt x="1543638" y="689829"/>
                  </a:cubicBezTo>
                  <a:cubicBezTo>
                    <a:pt x="1545787" y="700574"/>
                    <a:pt x="1555723" y="712668"/>
                    <a:pt x="1550085" y="722064"/>
                  </a:cubicBezTo>
                  <a:cubicBezTo>
                    <a:pt x="1517947" y="775629"/>
                    <a:pt x="1421102" y="758713"/>
                    <a:pt x="1382467" y="760746"/>
                  </a:cubicBezTo>
                  <a:cubicBezTo>
                    <a:pt x="1317999" y="754299"/>
                    <a:pt x="1251855" y="757370"/>
                    <a:pt x="1189063" y="741405"/>
                  </a:cubicBezTo>
                  <a:cubicBezTo>
                    <a:pt x="1081866" y="714151"/>
                    <a:pt x="981905" y="652819"/>
                    <a:pt x="886063" y="599571"/>
                  </a:cubicBezTo>
                  <a:cubicBezTo>
                    <a:pt x="864214" y="555872"/>
                    <a:pt x="835257" y="517534"/>
                    <a:pt x="847382" y="464184"/>
                  </a:cubicBezTo>
                  <a:cubicBezTo>
                    <a:pt x="853349" y="437927"/>
                    <a:pt x="868914" y="414027"/>
                    <a:pt x="886063" y="393267"/>
                  </a:cubicBezTo>
                  <a:cubicBezTo>
                    <a:pt x="934044" y="335183"/>
                    <a:pt x="1008247" y="282245"/>
                    <a:pt x="1079467" y="257880"/>
                  </a:cubicBezTo>
                  <a:cubicBezTo>
                    <a:pt x="1122933" y="243010"/>
                    <a:pt x="1169722" y="240688"/>
                    <a:pt x="1214850" y="232092"/>
                  </a:cubicBezTo>
                  <a:cubicBezTo>
                    <a:pt x="1402201" y="246504"/>
                    <a:pt x="1404938" y="228202"/>
                    <a:pt x="1588765" y="335244"/>
                  </a:cubicBezTo>
                  <a:cubicBezTo>
                    <a:pt x="1694357" y="396730"/>
                    <a:pt x="1790845" y="472664"/>
                    <a:pt x="1891766" y="541548"/>
                  </a:cubicBezTo>
                  <a:cubicBezTo>
                    <a:pt x="1984527" y="604863"/>
                    <a:pt x="1974459" y="611378"/>
                    <a:pt x="2065830" y="638253"/>
                  </a:cubicBezTo>
                  <a:cubicBezTo>
                    <a:pt x="2078370" y="641941"/>
                    <a:pt x="2091617" y="642551"/>
                    <a:pt x="2104511" y="644700"/>
                  </a:cubicBezTo>
                  <a:cubicBezTo>
                    <a:pt x="2117404" y="640402"/>
                    <a:pt x="2133581" y="641416"/>
                    <a:pt x="2143191" y="631806"/>
                  </a:cubicBezTo>
                  <a:cubicBezTo>
                    <a:pt x="2175063" y="599933"/>
                    <a:pt x="2182837" y="506314"/>
                    <a:pt x="2188319" y="477078"/>
                  </a:cubicBezTo>
                  <a:cubicBezTo>
                    <a:pt x="2184021" y="444843"/>
                    <a:pt x="2189054" y="409900"/>
                    <a:pt x="2175426" y="380373"/>
                  </a:cubicBezTo>
                  <a:cubicBezTo>
                    <a:pt x="2162039" y="351366"/>
                    <a:pt x="2137802" y="326776"/>
                    <a:pt x="2110957" y="309456"/>
                  </a:cubicBezTo>
                  <a:cubicBezTo>
                    <a:pt x="1990203" y="231549"/>
                    <a:pt x="1914574" y="245714"/>
                    <a:pt x="1769276" y="232092"/>
                  </a:cubicBezTo>
                  <a:cubicBezTo>
                    <a:pt x="1567509" y="248021"/>
                    <a:pt x="1506254" y="225251"/>
                    <a:pt x="1337340" y="335244"/>
                  </a:cubicBezTo>
                  <a:cubicBezTo>
                    <a:pt x="1300390" y="359305"/>
                    <a:pt x="1277169" y="399714"/>
                    <a:pt x="1247084" y="431949"/>
                  </a:cubicBezTo>
                  <a:cubicBezTo>
                    <a:pt x="1238488" y="462035"/>
                    <a:pt x="1222455" y="490939"/>
                    <a:pt x="1221297" y="522207"/>
                  </a:cubicBezTo>
                  <a:cubicBezTo>
                    <a:pt x="1218246" y="604583"/>
                    <a:pt x="1267788" y="649397"/>
                    <a:pt x="1330893" y="696276"/>
                  </a:cubicBezTo>
                  <a:cubicBezTo>
                    <a:pt x="1372616" y="727271"/>
                    <a:pt x="1421899" y="746580"/>
                    <a:pt x="1466276" y="773640"/>
                  </a:cubicBezTo>
                  <a:cubicBezTo>
                    <a:pt x="1588145" y="847953"/>
                    <a:pt x="1565444" y="831935"/>
                    <a:pt x="1640340" y="896133"/>
                  </a:cubicBezTo>
                  <a:cubicBezTo>
                    <a:pt x="1618851" y="902580"/>
                    <a:pt x="1598275" y="914263"/>
                    <a:pt x="1575872" y="915474"/>
                  </a:cubicBezTo>
                  <a:cubicBezTo>
                    <a:pt x="1398865" y="925042"/>
                    <a:pt x="1290585" y="889996"/>
                    <a:pt x="1111701" y="831663"/>
                  </a:cubicBezTo>
                  <a:cubicBezTo>
                    <a:pt x="981904" y="789337"/>
                    <a:pt x="745672" y="702598"/>
                    <a:pt x="621743" y="612465"/>
                  </a:cubicBezTo>
                  <a:cubicBezTo>
                    <a:pt x="583627" y="584744"/>
                    <a:pt x="557275" y="543697"/>
                    <a:pt x="525041" y="509313"/>
                  </a:cubicBezTo>
                  <a:cubicBezTo>
                    <a:pt x="518594" y="485674"/>
                    <a:pt x="492110" y="458783"/>
                    <a:pt x="505701" y="438396"/>
                  </a:cubicBezTo>
                  <a:cubicBezTo>
                    <a:pt x="516947" y="421527"/>
                    <a:pt x="517711" y="488561"/>
                    <a:pt x="537935" y="489972"/>
                  </a:cubicBezTo>
                  <a:cubicBezTo>
                    <a:pt x="620099" y="495705"/>
                    <a:pt x="700880" y="465099"/>
                    <a:pt x="782914" y="457737"/>
                  </a:cubicBezTo>
                  <a:cubicBezTo>
                    <a:pt x="868634" y="450044"/>
                    <a:pt x="954829" y="449141"/>
                    <a:pt x="1040786" y="444843"/>
                  </a:cubicBezTo>
                  <a:lnTo>
                    <a:pt x="1550085" y="451290"/>
                  </a:lnTo>
                  <a:cubicBezTo>
                    <a:pt x="1602298" y="452294"/>
                    <a:pt x="1771485" y="460293"/>
                    <a:pt x="1833744" y="464184"/>
                  </a:cubicBezTo>
                  <a:cubicBezTo>
                    <a:pt x="1861708" y="465932"/>
                    <a:pt x="1889580" y="469032"/>
                    <a:pt x="1917553" y="470631"/>
                  </a:cubicBezTo>
                  <a:cubicBezTo>
                    <a:pt x="1964801" y="473331"/>
                    <a:pt x="2012106" y="474929"/>
                    <a:pt x="2059383" y="477078"/>
                  </a:cubicBezTo>
                  <a:cubicBezTo>
                    <a:pt x="2135286" y="490879"/>
                    <a:pt x="2187658" y="498001"/>
                    <a:pt x="2265681" y="528654"/>
                  </a:cubicBezTo>
                  <a:lnTo>
                    <a:pt x="2446192" y="599571"/>
                  </a:lnTo>
                  <a:cubicBezTo>
                    <a:pt x="2476277" y="625359"/>
                    <a:pt x="2511080" y="646494"/>
                    <a:pt x="2536447" y="676935"/>
                  </a:cubicBezTo>
                  <a:cubicBezTo>
                    <a:pt x="2611494" y="766995"/>
                    <a:pt x="2617408" y="824554"/>
                    <a:pt x="2652490" y="934815"/>
                  </a:cubicBezTo>
                  <a:cubicBezTo>
                    <a:pt x="2652149" y="938912"/>
                    <a:pt x="2663839" y="1031520"/>
                    <a:pt x="2620256" y="1031520"/>
                  </a:cubicBezTo>
                  <a:cubicBezTo>
                    <a:pt x="2593675" y="1031520"/>
                    <a:pt x="2568681" y="1018626"/>
                    <a:pt x="2542894" y="1012179"/>
                  </a:cubicBezTo>
                  <a:cubicBezTo>
                    <a:pt x="2405589" y="935286"/>
                    <a:pt x="2363103" y="921382"/>
                    <a:pt x="2246340" y="818769"/>
                  </a:cubicBezTo>
                  <a:cubicBezTo>
                    <a:pt x="2217782" y="793672"/>
                    <a:pt x="2194766" y="762895"/>
                    <a:pt x="2168979" y="734958"/>
                  </a:cubicBezTo>
                  <a:cubicBezTo>
                    <a:pt x="2156085" y="704872"/>
                    <a:pt x="2138237" y="676455"/>
                    <a:pt x="2130298" y="644700"/>
                  </a:cubicBezTo>
                  <a:cubicBezTo>
                    <a:pt x="2122983" y="615438"/>
                    <a:pt x="2121776" y="584533"/>
                    <a:pt x="2123851" y="554442"/>
                  </a:cubicBezTo>
                  <a:cubicBezTo>
                    <a:pt x="2128948" y="480524"/>
                    <a:pt x="2148257" y="418083"/>
                    <a:pt x="2207660" y="367479"/>
                  </a:cubicBezTo>
                  <a:cubicBezTo>
                    <a:pt x="2239126" y="340674"/>
                    <a:pt x="2277550" y="320950"/>
                    <a:pt x="2317255" y="309456"/>
                  </a:cubicBezTo>
                  <a:cubicBezTo>
                    <a:pt x="2360799" y="296851"/>
                    <a:pt x="2407511" y="300860"/>
                    <a:pt x="2452639" y="296562"/>
                  </a:cubicBezTo>
                  <a:cubicBezTo>
                    <a:pt x="2493469" y="303009"/>
                    <a:pt x="2535694" y="303509"/>
                    <a:pt x="2575128" y="315903"/>
                  </a:cubicBezTo>
                  <a:cubicBezTo>
                    <a:pt x="2654248" y="340770"/>
                    <a:pt x="2702967" y="383655"/>
                    <a:pt x="2762086" y="438396"/>
                  </a:cubicBezTo>
                  <a:cubicBezTo>
                    <a:pt x="2793305" y="467303"/>
                    <a:pt x="2824075" y="496853"/>
                    <a:pt x="2852341" y="528654"/>
                  </a:cubicBezTo>
                  <a:cubicBezTo>
                    <a:pt x="2910105" y="593640"/>
                    <a:pt x="2964120" y="661863"/>
                    <a:pt x="3019958" y="728511"/>
                  </a:cubicBezTo>
                  <a:cubicBezTo>
                    <a:pt x="3030737" y="741376"/>
                    <a:pt x="3065766" y="777065"/>
                    <a:pt x="3052192" y="767193"/>
                  </a:cubicBezTo>
                  <a:cubicBezTo>
                    <a:pt x="3028554" y="750001"/>
                    <a:pt x="3007420" y="728689"/>
                    <a:pt x="2981277" y="715617"/>
                  </a:cubicBezTo>
                  <a:cubicBezTo>
                    <a:pt x="2916666" y="683311"/>
                    <a:pt x="2849733" y="655310"/>
                    <a:pt x="2781426" y="631806"/>
                  </a:cubicBezTo>
                  <a:cubicBezTo>
                    <a:pt x="2694726" y="601973"/>
                    <a:pt x="2382327" y="518165"/>
                    <a:pt x="2239894" y="457737"/>
                  </a:cubicBezTo>
                  <a:cubicBezTo>
                    <a:pt x="2215106" y="447221"/>
                    <a:pt x="2192617" y="431949"/>
                    <a:pt x="2168979" y="419055"/>
                  </a:cubicBezTo>
                  <a:cubicBezTo>
                    <a:pt x="2181873" y="410459"/>
                    <a:pt x="2193034" y="398386"/>
                    <a:pt x="2207660" y="393267"/>
                  </a:cubicBezTo>
                  <a:cubicBezTo>
                    <a:pt x="2293996" y="363048"/>
                    <a:pt x="2325523" y="375379"/>
                    <a:pt x="2420404" y="380373"/>
                  </a:cubicBezTo>
                  <a:cubicBezTo>
                    <a:pt x="2450489" y="395416"/>
                    <a:pt x="2485031" y="403717"/>
                    <a:pt x="2510660" y="425502"/>
                  </a:cubicBezTo>
                  <a:cubicBezTo>
                    <a:pt x="2563061" y="470044"/>
                    <a:pt x="2563288" y="529624"/>
                    <a:pt x="2510660" y="580230"/>
                  </a:cubicBezTo>
                  <a:cubicBezTo>
                    <a:pt x="2434465" y="653496"/>
                    <a:pt x="2315486" y="667044"/>
                    <a:pt x="2220553" y="689829"/>
                  </a:cubicBezTo>
                  <a:cubicBezTo>
                    <a:pt x="2087279" y="671446"/>
                    <a:pt x="2011562" y="677808"/>
                    <a:pt x="1898213" y="606018"/>
                  </a:cubicBezTo>
                  <a:cubicBezTo>
                    <a:pt x="1873788" y="590548"/>
                    <a:pt x="1859532" y="563038"/>
                    <a:pt x="1840191" y="541548"/>
                  </a:cubicBezTo>
                  <a:cubicBezTo>
                    <a:pt x="1833744" y="522207"/>
                    <a:pt x="1825520" y="503370"/>
                    <a:pt x="1820851" y="483525"/>
                  </a:cubicBezTo>
                  <a:cubicBezTo>
                    <a:pt x="1820726" y="482996"/>
                    <a:pt x="1814811" y="418156"/>
                    <a:pt x="1807957" y="406161"/>
                  </a:cubicBezTo>
                  <a:cubicBezTo>
                    <a:pt x="1803434" y="398245"/>
                    <a:pt x="1797185" y="389936"/>
                    <a:pt x="1788617" y="386820"/>
                  </a:cubicBezTo>
                  <a:cubicBezTo>
                    <a:pt x="1772335" y="380899"/>
                    <a:pt x="1754234" y="382522"/>
                    <a:pt x="1737042" y="380373"/>
                  </a:cubicBezTo>
                  <a:cubicBezTo>
                    <a:pt x="1655382" y="384671"/>
                    <a:pt x="1573585" y="386873"/>
                    <a:pt x="1492063" y="393267"/>
                  </a:cubicBezTo>
                  <a:cubicBezTo>
                    <a:pt x="1463885" y="395477"/>
                    <a:pt x="1428241" y="386175"/>
                    <a:pt x="1408255" y="406161"/>
                  </a:cubicBezTo>
                  <a:cubicBezTo>
                    <a:pt x="1395272" y="419144"/>
                    <a:pt x="1442638" y="419055"/>
                    <a:pt x="1459829" y="425502"/>
                  </a:cubicBezTo>
                  <a:cubicBezTo>
                    <a:pt x="1558680" y="423353"/>
                    <a:pt x="1657887" y="427695"/>
                    <a:pt x="1756383" y="419055"/>
                  </a:cubicBezTo>
                  <a:cubicBezTo>
                    <a:pt x="1781440" y="416857"/>
                    <a:pt x="1812874" y="413873"/>
                    <a:pt x="1827298" y="393267"/>
                  </a:cubicBezTo>
                  <a:cubicBezTo>
                    <a:pt x="1836184" y="380571"/>
                    <a:pt x="1815782" y="360623"/>
                    <a:pt x="1801510" y="354585"/>
                  </a:cubicBezTo>
                  <a:cubicBezTo>
                    <a:pt x="1756860" y="335694"/>
                    <a:pt x="1707764" y="328555"/>
                    <a:pt x="1659680" y="322350"/>
                  </a:cubicBezTo>
                  <a:cubicBezTo>
                    <a:pt x="1525103" y="304985"/>
                    <a:pt x="1225107" y="295490"/>
                    <a:pt x="1098808" y="290115"/>
                  </a:cubicBezTo>
                  <a:cubicBezTo>
                    <a:pt x="969872" y="307307"/>
                    <a:pt x="839848" y="317719"/>
                    <a:pt x="711999" y="341691"/>
                  </a:cubicBezTo>
                  <a:cubicBezTo>
                    <a:pt x="661430" y="351173"/>
                    <a:pt x="698363" y="410816"/>
                    <a:pt x="711999" y="425502"/>
                  </a:cubicBezTo>
                  <a:cubicBezTo>
                    <a:pt x="727054" y="441715"/>
                    <a:pt x="749769" y="448826"/>
                    <a:pt x="770020" y="457737"/>
                  </a:cubicBezTo>
                  <a:cubicBezTo>
                    <a:pt x="879715" y="506004"/>
                    <a:pt x="898596" y="501716"/>
                    <a:pt x="1027893" y="528654"/>
                  </a:cubicBezTo>
                  <a:cubicBezTo>
                    <a:pt x="1094510" y="513611"/>
                    <a:pt x="1190721" y="540913"/>
                    <a:pt x="1227744" y="483525"/>
                  </a:cubicBezTo>
                  <a:cubicBezTo>
                    <a:pt x="1293464" y="381656"/>
                    <a:pt x="1051278" y="258179"/>
                    <a:pt x="1014999" y="244986"/>
                  </a:cubicBezTo>
                  <a:cubicBezTo>
                    <a:pt x="855230" y="186887"/>
                    <a:pt x="731223" y="197937"/>
                    <a:pt x="563722" y="193410"/>
                  </a:cubicBezTo>
                  <a:cubicBezTo>
                    <a:pt x="359168" y="204467"/>
                    <a:pt x="313822" y="185821"/>
                    <a:pt x="131785" y="270774"/>
                  </a:cubicBezTo>
                  <a:cubicBezTo>
                    <a:pt x="95562" y="287678"/>
                    <a:pt x="67317" y="318052"/>
                    <a:pt x="35083" y="341691"/>
                  </a:cubicBezTo>
                  <a:cubicBezTo>
                    <a:pt x="21883" y="385692"/>
                    <a:pt x="0" y="429526"/>
                    <a:pt x="22190" y="477078"/>
                  </a:cubicBezTo>
                  <a:cubicBezTo>
                    <a:pt x="26926" y="487227"/>
                    <a:pt x="73021" y="508942"/>
                    <a:pt x="86658" y="515760"/>
                  </a:cubicBezTo>
                  <a:cubicBezTo>
                    <a:pt x="80402" y="528272"/>
                    <a:pt x="49831" y="587521"/>
                    <a:pt x="47977" y="599571"/>
                  </a:cubicBezTo>
                  <a:cubicBezTo>
                    <a:pt x="40641" y="647262"/>
                    <a:pt x="88244" y="679318"/>
                    <a:pt x="125339" y="696276"/>
                  </a:cubicBezTo>
                  <a:cubicBezTo>
                    <a:pt x="248510" y="752584"/>
                    <a:pt x="332882" y="745048"/>
                    <a:pt x="467020" y="754299"/>
                  </a:cubicBezTo>
                  <a:cubicBezTo>
                    <a:pt x="772996" y="740391"/>
                    <a:pt x="1116762" y="719264"/>
                    <a:pt x="1427595" y="722064"/>
                  </a:cubicBezTo>
                  <a:cubicBezTo>
                    <a:pt x="1535124" y="723033"/>
                    <a:pt x="1642489" y="730660"/>
                    <a:pt x="1749936" y="734958"/>
                  </a:cubicBezTo>
                  <a:cubicBezTo>
                    <a:pt x="1805808" y="747852"/>
                    <a:pt x="1863345" y="754947"/>
                    <a:pt x="1917553" y="773640"/>
                  </a:cubicBezTo>
                  <a:cubicBezTo>
                    <a:pt x="1962788" y="789239"/>
                    <a:pt x="1917856" y="888589"/>
                    <a:pt x="1917553" y="889686"/>
                  </a:cubicBezTo>
                  <a:cubicBezTo>
                    <a:pt x="1908517" y="922441"/>
                    <a:pt x="1906545" y="959858"/>
                    <a:pt x="1885319" y="986391"/>
                  </a:cubicBezTo>
                  <a:cubicBezTo>
                    <a:pt x="1876723" y="997136"/>
                    <a:pt x="1872653" y="1014482"/>
                    <a:pt x="1859532" y="1018626"/>
                  </a:cubicBezTo>
                  <a:cubicBezTo>
                    <a:pt x="1828726" y="1028355"/>
                    <a:pt x="1795063" y="1022924"/>
                    <a:pt x="1762829" y="1025073"/>
                  </a:cubicBezTo>
                  <a:cubicBezTo>
                    <a:pt x="1704808" y="1020775"/>
                    <a:pt x="1645739" y="1023967"/>
                    <a:pt x="1588765" y="1012179"/>
                  </a:cubicBezTo>
                  <a:cubicBezTo>
                    <a:pt x="1407313" y="974636"/>
                    <a:pt x="1366173" y="934714"/>
                    <a:pt x="1208403" y="844557"/>
                  </a:cubicBezTo>
                  <a:cubicBezTo>
                    <a:pt x="1189063" y="818769"/>
                    <a:pt x="1148731" y="799385"/>
                    <a:pt x="1150382" y="767193"/>
                  </a:cubicBezTo>
                  <a:cubicBezTo>
                    <a:pt x="1158478" y="609325"/>
                    <a:pt x="1259634" y="545379"/>
                    <a:pt x="1388914" y="489972"/>
                  </a:cubicBezTo>
                  <a:cubicBezTo>
                    <a:pt x="1465157" y="457295"/>
                    <a:pt x="1545768" y="433530"/>
                    <a:pt x="1627446" y="419055"/>
                  </a:cubicBezTo>
                  <a:cubicBezTo>
                    <a:pt x="1716543" y="403265"/>
                    <a:pt x="1807957" y="406161"/>
                    <a:pt x="1898213" y="399714"/>
                  </a:cubicBezTo>
                  <a:cubicBezTo>
                    <a:pt x="1975575" y="419055"/>
                    <a:pt x="2057994" y="424106"/>
                    <a:pt x="2130298" y="457737"/>
                  </a:cubicBezTo>
                  <a:cubicBezTo>
                    <a:pt x="2155704" y="469554"/>
                    <a:pt x="2172088" y="500834"/>
                    <a:pt x="2175426" y="528654"/>
                  </a:cubicBezTo>
                  <a:cubicBezTo>
                    <a:pt x="2187412" y="628546"/>
                    <a:pt x="2080814" y="681357"/>
                    <a:pt x="2007808" y="709170"/>
                  </a:cubicBezTo>
                  <a:cubicBezTo>
                    <a:pt x="1786399" y="793519"/>
                    <a:pt x="1688162" y="774870"/>
                    <a:pt x="1453382" y="780087"/>
                  </a:cubicBezTo>
                  <a:cubicBezTo>
                    <a:pt x="1206514" y="742106"/>
                    <a:pt x="1215977" y="767599"/>
                    <a:pt x="1008552" y="651147"/>
                  </a:cubicBezTo>
                  <a:cubicBezTo>
                    <a:pt x="947746" y="617009"/>
                    <a:pt x="889403" y="578079"/>
                    <a:pt x="834488" y="535101"/>
                  </a:cubicBezTo>
                  <a:cubicBezTo>
                    <a:pt x="790196" y="500437"/>
                    <a:pt x="660163" y="397229"/>
                    <a:pt x="711999" y="419055"/>
                  </a:cubicBezTo>
                  <a:cubicBezTo>
                    <a:pt x="799499" y="455898"/>
                    <a:pt x="905728" y="503173"/>
                    <a:pt x="995659" y="528654"/>
                  </a:cubicBezTo>
                  <a:cubicBezTo>
                    <a:pt x="1163005" y="576070"/>
                    <a:pt x="1292748" y="594198"/>
                    <a:pt x="1466276" y="612465"/>
                  </a:cubicBezTo>
                  <a:cubicBezTo>
                    <a:pt x="1547740" y="621040"/>
                    <a:pt x="1629705" y="624092"/>
                    <a:pt x="1711255" y="631806"/>
                  </a:cubicBezTo>
                  <a:cubicBezTo>
                    <a:pt x="1788747" y="639137"/>
                    <a:pt x="1865868" y="650062"/>
                    <a:pt x="1943340" y="657594"/>
                  </a:cubicBezTo>
                  <a:cubicBezTo>
                    <a:pt x="2020606" y="665106"/>
                    <a:pt x="2098115" y="669906"/>
                    <a:pt x="2175426" y="676935"/>
                  </a:cubicBezTo>
                  <a:lnTo>
                    <a:pt x="2368830" y="696276"/>
                  </a:lnTo>
                  <a:cubicBezTo>
                    <a:pt x="2479245" y="733082"/>
                    <a:pt x="2502306" y="737825"/>
                    <a:pt x="2600915" y="780087"/>
                  </a:cubicBezTo>
                  <a:cubicBezTo>
                    <a:pt x="2614165" y="785766"/>
                    <a:pt x="2626211" y="794074"/>
                    <a:pt x="2639596" y="799428"/>
                  </a:cubicBezTo>
                  <a:cubicBezTo>
                    <a:pt x="2658524" y="807000"/>
                    <a:pt x="2697617" y="818769"/>
                    <a:pt x="2697617" y="818769"/>
                  </a:cubicBezTo>
                  <a:cubicBezTo>
                    <a:pt x="2770681" y="810173"/>
                    <a:pt x="2845866" y="812456"/>
                    <a:pt x="2916809" y="792981"/>
                  </a:cubicBezTo>
                  <a:cubicBezTo>
                    <a:pt x="2998339" y="770599"/>
                    <a:pt x="3054340" y="700576"/>
                    <a:pt x="3110214" y="644700"/>
                  </a:cubicBezTo>
                  <a:cubicBezTo>
                    <a:pt x="3112363" y="616763"/>
                    <a:pt x="3124965" y="587649"/>
                    <a:pt x="3116660" y="560889"/>
                  </a:cubicBezTo>
                  <a:cubicBezTo>
                    <a:pt x="3077813" y="435713"/>
                    <a:pt x="2977825" y="407674"/>
                    <a:pt x="2858788" y="367479"/>
                  </a:cubicBezTo>
                  <a:cubicBezTo>
                    <a:pt x="2584478" y="274852"/>
                    <a:pt x="2455364" y="278777"/>
                    <a:pt x="2156085" y="244986"/>
                  </a:cubicBezTo>
                  <a:cubicBezTo>
                    <a:pt x="2001361" y="262178"/>
                    <a:pt x="1843603" y="261556"/>
                    <a:pt x="1691914" y="296562"/>
                  </a:cubicBezTo>
                  <a:cubicBezTo>
                    <a:pt x="1625456" y="311899"/>
                    <a:pt x="1660724" y="423618"/>
                    <a:pt x="1679021" y="444843"/>
                  </a:cubicBezTo>
                  <a:cubicBezTo>
                    <a:pt x="1716064" y="487815"/>
                    <a:pt x="1764598" y="520827"/>
                    <a:pt x="1814404" y="547995"/>
                  </a:cubicBezTo>
                  <a:cubicBezTo>
                    <a:pt x="1947080" y="620366"/>
                    <a:pt x="2131004" y="672975"/>
                    <a:pt x="2278575" y="696276"/>
                  </a:cubicBezTo>
                  <a:cubicBezTo>
                    <a:pt x="2356333" y="708554"/>
                    <a:pt x="2681476" y="724154"/>
                    <a:pt x="2762086" y="728511"/>
                  </a:cubicBezTo>
                  <a:cubicBezTo>
                    <a:pt x="2841964" y="715898"/>
                    <a:pt x="3035312" y="716105"/>
                    <a:pt x="2762086" y="612465"/>
                  </a:cubicBezTo>
                  <a:cubicBezTo>
                    <a:pt x="2628327" y="561727"/>
                    <a:pt x="2383859" y="561150"/>
                    <a:pt x="2246340" y="554442"/>
                  </a:cubicBezTo>
                  <a:cubicBezTo>
                    <a:pt x="2162532" y="558740"/>
                    <a:pt x="2077414" y="551968"/>
                    <a:pt x="1994915" y="567336"/>
                  </a:cubicBezTo>
                  <a:cubicBezTo>
                    <a:pt x="1857060" y="593016"/>
                    <a:pt x="1724088" y="640180"/>
                    <a:pt x="1588765" y="676935"/>
                  </a:cubicBezTo>
                  <a:cubicBezTo>
                    <a:pt x="1550023" y="687458"/>
                    <a:pt x="1510808" y="696475"/>
                    <a:pt x="1472723" y="709170"/>
                  </a:cubicBezTo>
                  <a:cubicBezTo>
                    <a:pt x="1453382" y="715617"/>
                    <a:pt x="1434602" y="724088"/>
                    <a:pt x="1414701" y="728511"/>
                  </a:cubicBezTo>
                  <a:cubicBezTo>
                    <a:pt x="1395705" y="732732"/>
                    <a:pt x="1376020" y="732809"/>
                    <a:pt x="1356680" y="734958"/>
                  </a:cubicBezTo>
                  <a:lnTo>
                    <a:pt x="1118148" y="715617"/>
                  </a:lnTo>
                  <a:lnTo>
                    <a:pt x="750680" y="689829"/>
                  </a:lnTo>
                  <a:cubicBezTo>
                    <a:pt x="709779" y="686272"/>
                    <a:pt x="669020" y="681233"/>
                    <a:pt x="628190" y="676935"/>
                  </a:cubicBezTo>
                  <a:cubicBezTo>
                    <a:pt x="577282" y="662389"/>
                    <a:pt x="516268" y="647248"/>
                    <a:pt x="467020" y="625359"/>
                  </a:cubicBezTo>
                  <a:cubicBezTo>
                    <a:pt x="451188" y="618322"/>
                    <a:pt x="436935" y="608167"/>
                    <a:pt x="421892" y="599571"/>
                  </a:cubicBezTo>
                  <a:cubicBezTo>
                    <a:pt x="430488" y="582379"/>
                    <a:pt x="436030" y="563284"/>
                    <a:pt x="447679" y="547995"/>
                  </a:cubicBezTo>
                  <a:cubicBezTo>
                    <a:pt x="497301" y="482864"/>
                    <a:pt x="585739" y="407377"/>
                    <a:pt x="647531" y="361032"/>
                  </a:cubicBezTo>
                  <a:cubicBezTo>
                    <a:pt x="682341" y="334924"/>
                    <a:pt x="794905" y="268526"/>
                    <a:pt x="757126" y="290115"/>
                  </a:cubicBezTo>
                  <a:cubicBezTo>
                    <a:pt x="679810" y="334297"/>
                    <a:pt x="650048" y="345872"/>
                    <a:pt x="583062" y="406161"/>
                  </a:cubicBezTo>
                  <a:cubicBezTo>
                    <a:pt x="566083" y="421443"/>
                    <a:pt x="552977" y="440545"/>
                    <a:pt x="537935" y="457737"/>
                  </a:cubicBezTo>
                  <a:cubicBezTo>
                    <a:pt x="574467" y="459886"/>
                    <a:pt x="610944" y="464962"/>
                    <a:pt x="647531" y="464184"/>
                  </a:cubicBezTo>
                  <a:cubicBezTo>
                    <a:pt x="826644" y="460373"/>
                    <a:pt x="893158" y="440407"/>
                    <a:pt x="1079467" y="425502"/>
                  </a:cubicBezTo>
                  <a:cubicBezTo>
                    <a:pt x="1160979" y="418981"/>
                    <a:pt x="1242786" y="416906"/>
                    <a:pt x="1324446" y="412608"/>
                  </a:cubicBezTo>
                  <a:cubicBezTo>
                    <a:pt x="1447886" y="417017"/>
                    <a:pt x="1476909" y="402812"/>
                    <a:pt x="1569425" y="438396"/>
                  </a:cubicBezTo>
                  <a:cubicBezTo>
                    <a:pt x="1576657" y="441177"/>
                    <a:pt x="1582318" y="446992"/>
                    <a:pt x="1588765" y="451290"/>
                  </a:cubicBezTo>
                  <a:cubicBezTo>
                    <a:pt x="1593063" y="464184"/>
                    <a:pt x="1598993" y="476644"/>
                    <a:pt x="1601659" y="489972"/>
                  </a:cubicBezTo>
                  <a:cubicBezTo>
                    <a:pt x="1605475" y="509054"/>
                    <a:pt x="1601053" y="529858"/>
                    <a:pt x="1608106" y="547995"/>
                  </a:cubicBezTo>
                  <a:cubicBezTo>
                    <a:pt x="1616531" y="569659"/>
                    <a:pt x="1628747" y="591360"/>
                    <a:pt x="1646787" y="606018"/>
                  </a:cubicBezTo>
                  <a:cubicBezTo>
                    <a:pt x="1687787" y="639331"/>
                    <a:pt x="1755246" y="634948"/>
                    <a:pt x="1801510" y="638253"/>
                  </a:cubicBezTo>
                  <a:cubicBezTo>
                    <a:pt x="1913432" y="607163"/>
                    <a:pt x="1937337" y="614563"/>
                    <a:pt x="2027149" y="528654"/>
                  </a:cubicBezTo>
                  <a:cubicBezTo>
                    <a:pt x="2045259" y="511331"/>
                    <a:pt x="2052936" y="485674"/>
                    <a:pt x="2065830" y="464184"/>
                  </a:cubicBezTo>
                  <a:cubicBezTo>
                    <a:pt x="1991250" y="357639"/>
                    <a:pt x="2015738" y="368668"/>
                    <a:pt x="1827298" y="315903"/>
                  </a:cubicBezTo>
                  <a:cubicBezTo>
                    <a:pt x="1631396" y="261049"/>
                    <a:pt x="1460319" y="258964"/>
                    <a:pt x="1259978" y="244986"/>
                  </a:cubicBezTo>
                  <a:cubicBezTo>
                    <a:pt x="1095117" y="259117"/>
                    <a:pt x="1011932" y="247668"/>
                    <a:pt x="866722" y="322350"/>
                  </a:cubicBezTo>
                  <a:cubicBezTo>
                    <a:pt x="842399" y="334860"/>
                    <a:pt x="828041" y="361032"/>
                    <a:pt x="808701" y="380373"/>
                  </a:cubicBezTo>
                  <a:cubicBezTo>
                    <a:pt x="806552" y="397565"/>
                    <a:pt x="795657" y="415928"/>
                    <a:pt x="802254" y="431949"/>
                  </a:cubicBezTo>
                  <a:cubicBezTo>
                    <a:pt x="826770" y="491488"/>
                    <a:pt x="920446" y="528734"/>
                    <a:pt x="969871" y="541548"/>
                  </a:cubicBezTo>
                  <a:cubicBezTo>
                    <a:pt x="1175600" y="594887"/>
                    <a:pt x="1298443" y="582199"/>
                    <a:pt x="1517850" y="586677"/>
                  </a:cubicBezTo>
                  <a:cubicBezTo>
                    <a:pt x="1708855" y="573033"/>
                    <a:pt x="1799942" y="585171"/>
                    <a:pt x="1969127" y="515760"/>
                  </a:cubicBezTo>
                  <a:cubicBezTo>
                    <a:pt x="1996169" y="504666"/>
                    <a:pt x="2016404" y="481376"/>
                    <a:pt x="2040042" y="464184"/>
                  </a:cubicBezTo>
                  <a:cubicBezTo>
                    <a:pt x="2008964" y="402024"/>
                    <a:pt x="2017781" y="398488"/>
                    <a:pt x="1911106" y="380373"/>
                  </a:cubicBezTo>
                  <a:cubicBezTo>
                    <a:pt x="1844020" y="368981"/>
                    <a:pt x="1478095" y="362456"/>
                    <a:pt x="1421148" y="361032"/>
                  </a:cubicBezTo>
                  <a:cubicBezTo>
                    <a:pt x="1358829" y="380373"/>
                    <a:pt x="1293436" y="391710"/>
                    <a:pt x="1234191" y="419055"/>
                  </a:cubicBezTo>
                  <a:cubicBezTo>
                    <a:pt x="1207941" y="431171"/>
                    <a:pt x="1171243" y="448207"/>
                    <a:pt x="1169723" y="477078"/>
                  </a:cubicBezTo>
                  <a:cubicBezTo>
                    <a:pt x="1168203" y="505949"/>
                    <a:pt x="1200821" y="531012"/>
                    <a:pt x="1227744" y="541548"/>
                  </a:cubicBezTo>
                  <a:cubicBezTo>
                    <a:pt x="1303499" y="571192"/>
                    <a:pt x="1385709" y="581882"/>
                    <a:pt x="1466276" y="593124"/>
                  </a:cubicBezTo>
                  <a:cubicBezTo>
                    <a:pt x="1678205" y="622696"/>
                    <a:pt x="1911305" y="620850"/>
                    <a:pt x="2123851" y="631806"/>
                  </a:cubicBezTo>
                  <a:cubicBezTo>
                    <a:pt x="2218498" y="636685"/>
                    <a:pt x="2312958" y="644700"/>
                    <a:pt x="2407511" y="651147"/>
                  </a:cubicBezTo>
                  <a:cubicBezTo>
                    <a:pt x="2476277" y="664041"/>
                    <a:pt x="2547710" y="666896"/>
                    <a:pt x="2613809" y="689829"/>
                  </a:cubicBezTo>
                  <a:cubicBezTo>
                    <a:pt x="2654918" y="704092"/>
                    <a:pt x="2697035" y="726134"/>
                    <a:pt x="2723405" y="760746"/>
                  </a:cubicBezTo>
                  <a:cubicBezTo>
                    <a:pt x="2757428" y="805402"/>
                    <a:pt x="2651860" y="910783"/>
                    <a:pt x="2646043" y="915474"/>
                  </a:cubicBezTo>
                  <a:cubicBezTo>
                    <a:pt x="2564188" y="981488"/>
                    <a:pt x="2472260" y="1000661"/>
                    <a:pt x="2375277" y="1031520"/>
                  </a:cubicBezTo>
                  <a:cubicBezTo>
                    <a:pt x="2280724" y="1020775"/>
                    <a:pt x="2184738" y="1018890"/>
                    <a:pt x="2091617" y="999285"/>
                  </a:cubicBezTo>
                  <a:cubicBezTo>
                    <a:pt x="2020461" y="984304"/>
                    <a:pt x="1954674" y="950220"/>
                    <a:pt x="1885319" y="928368"/>
                  </a:cubicBezTo>
                  <a:cubicBezTo>
                    <a:pt x="1797760" y="900780"/>
                    <a:pt x="1710257" y="872472"/>
                    <a:pt x="1621000" y="851004"/>
                  </a:cubicBezTo>
                  <a:cubicBezTo>
                    <a:pt x="1454630" y="810990"/>
                    <a:pt x="1307108" y="795919"/>
                    <a:pt x="1137488" y="780087"/>
                  </a:cubicBezTo>
                  <a:cubicBezTo>
                    <a:pt x="999430" y="767201"/>
                    <a:pt x="806884" y="754029"/>
                    <a:pt x="666871" y="747852"/>
                  </a:cubicBezTo>
                  <a:cubicBezTo>
                    <a:pt x="595992" y="744725"/>
                    <a:pt x="525041" y="743554"/>
                    <a:pt x="454126" y="741405"/>
                  </a:cubicBezTo>
                  <a:cubicBezTo>
                    <a:pt x="387509" y="734958"/>
                    <a:pt x="320668" y="730514"/>
                    <a:pt x="254275" y="722064"/>
                  </a:cubicBezTo>
                  <a:cubicBezTo>
                    <a:pt x="137345" y="707182"/>
                    <a:pt x="131543" y="704274"/>
                    <a:pt x="47977" y="683382"/>
                  </a:cubicBezTo>
                  <a:cubicBezTo>
                    <a:pt x="43679" y="670488"/>
                    <a:pt x="34466" y="658277"/>
                    <a:pt x="35083" y="644700"/>
                  </a:cubicBezTo>
                  <a:cubicBezTo>
                    <a:pt x="40341" y="529017"/>
                    <a:pt x="48463" y="569343"/>
                    <a:pt x="80211" y="489972"/>
                  </a:cubicBezTo>
                  <a:cubicBezTo>
                    <a:pt x="92238" y="459903"/>
                    <a:pt x="88507" y="436547"/>
                    <a:pt x="112445" y="412608"/>
                  </a:cubicBezTo>
                  <a:cubicBezTo>
                    <a:pt x="119240" y="405812"/>
                    <a:pt x="129636" y="404012"/>
                    <a:pt x="138232" y="399714"/>
                  </a:cubicBezTo>
                  <a:cubicBezTo>
                    <a:pt x="283997" y="436155"/>
                    <a:pt x="41630" y="374109"/>
                    <a:pt x="479913" y="541548"/>
                  </a:cubicBezTo>
                  <a:cubicBezTo>
                    <a:pt x="564345" y="573804"/>
                    <a:pt x="650305" y="602636"/>
                    <a:pt x="737786" y="625359"/>
                  </a:cubicBezTo>
                  <a:cubicBezTo>
                    <a:pt x="906512" y="669185"/>
                    <a:pt x="1002659" y="673122"/>
                    <a:pt x="1169723" y="689829"/>
                  </a:cubicBezTo>
                  <a:cubicBezTo>
                    <a:pt x="1210553" y="683382"/>
                    <a:pt x="1333548" y="670488"/>
                    <a:pt x="1292212" y="670488"/>
                  </a:cubicBezTo>
                  <a:cubicBezTo>
                    <a:pt x="1077434" y="670488"/>
                    <a:pt x="1096071" y="668507"/>
                    <a:pt x="976318" y="702723"/>
                  </a:cubicBezTo>
                  <a:cubicBezTo>
                    <a:pt x="1005575" y="669809"/>
                    <a:pt x="1066845" y="604113"/>
                    <a:pt x="1085914" y="567336"/>
                  </a:cubicBezTo>
                  <a:cubicBezTo>
                    <a:pt x="1101555" y="537171"/>
                    <a:pt x="1107403" y="502866"/>
                    <a:pt x="1118148" y="470631"/>
                  </a:cubicBezTo>
                  <a:cubicBezTo>
                    <a:pt x="1110709" y="373926"/>
                    <a:pt x="1150239" y="299742"/>
                    <a:pt x="1053680" y="270774"/>
                  </a:cubicBezTo>
                  <a:cubicBezTo>
                    <a:pt x="1028895" y="263338"/>
                    <a:pt x="1002105" y="266476"/>
                    <a:pt x="976318" y="264327"/>
                  </a:cubicBezTo>
                  <a:cubicBezTo>
                    <a:pt x="927776" y="268061"/>
                    <a:pt x="855438" y="264839"/>
                    <a:pt x="815148" y="303009"/>
                  </a:cubicBezTo>
                  <a:cubicBezTo>
                    <a:pt x="792114" y="324831"/>
                    <a:pt x="785063" y="358883"/>
                    <a:pt x="770020" y="386820"/>
                  </a:cubicBezTo>
                  <a:cubicBezTo>
                    <a:pt x="778616" y="395416"/>
                    <a:pt x="784383" y="408454"/>
                    <a:pt x="795807" y="412608"/>
                  </a:cubicBezTo>
                  <a:cubicBezTo>
                    <a:pt x="895236" y="448765"/>
                    <a:pt x="986803" y="441073"/>
                    <a:pt x="1092361" y="444843"/>
                  </a:cubicBezTo>
                  <a:cubicBezTo>
                    <a:pt x="1152531" y="440545"/>
                    <a:pt x="1213488" y="442554"/>
                    <a:pt x="1272872" y="431949"/>
                  </a:cubicBezTo>
                  <a:cubicBezTo>
                    <a:pt x="1412851" y="406952"/>
                    <a:pt x="1759881" y="264683"/>
                    <a:pt x="1833744" y="244986"/>
                  </a:cubicBezTo>
                  <a:cubicBezTo>
                    <a:pt x="2068884" y="182280"/>
                    <a:pt x="1960759" y="200049"/>
                    <a:pt x="2156085" y="180516"/>
                  </a:cubicBezTo>
                  <a:cubicBezTo>
                    <a:pt x="2171128" y="182665"/>
                    <a:pt x="2186933" y="181770"/>
                    <a:pt x="2201213" y="186963"/>
                  </a:cubicBezTo>
                  <a:cubicBezTo>
                    <a:pt x="2221969" y="194511"/>
                    <a:pt x="2240828" y="223590"/>
                    <a:pt x="2252787" y="238539"/>
                  </a:cubicBezTo>
                  <a:cubicBezTo>
                    <a:pt x="2502446" y="221895"/>
                    <a:pt x="2185038" y="244691"/>
                    <a:pt x="2459085" y="219198"/>
                  </a:cubicBezTo>
                  <a:cubicBezTo>
                    <a:pt x="2609486" y="205207"/>
                    <a:pt x="2633982" y="206001"/>
                    <a:pt x="2781426" y="199857"/>
                  </a:cubicBezTo>
                  <a:cubicBezTo>
                    <a:pt x="2807213" y="208453"/>
                    <a:pt x="2844382" y="202594"/>
                    <a:pt x="2858788" y="225645"/>
                  </a:cubicBezTo>
                  <a:cubicBezTo>
                    <a:pt x="2872644" y="247815"/>
                    <a:pt x="2856130" y="278953"/>
                    <a:pt x="2845894" y="303009"/>
                  </a:cubicBezTo>
                  <a:cubicBezTo>
                    <a:pt x="2812778" y="380834"/>
                    <a:pt x="2729852" y="528654"/>
                    <a:pt x="2729852" y="528654"/>
                  </a:cubicBezTo>
                  <a:cubicBezTo>
                    <a:pt x="2800024" y="608854"/>
                    <a:pt x="2756349" y="581163"/>
                    <a:pt x="2897469" y="599571"/>
                  </a:cubicBezTo>
                  <a:cubicBezTo>
                    <a:pt x="3004778" y="613568"/>
                    <a:pt x="3219809" y="638253"/>
                    <a:pt x="3219809" y="638253"/>
                  </a:cubicBezTo>
                  <a:cubicBezTo>
                    <a:pt x="3054077" y="661930"/>
                    <a:pt x="3039179" y="668165"/>
                    <a:pt x="2839447" y="670488"/>
                  </a:cubicBezTo>
                  <a:lnTo>
                    <a:pt x="2530000" y="664041"/>
                  </a:lnTo>
                  <a:lnTo>
                    <a:pt x="1801510" y="599571"/>
                  </a:lnTo>
                  <a:cubicBezTo>
                    <a:pt x="1715062" y="590530"/>
                    <a:pt x="1628821" y="578173"/>
                    <a:pt x="1543638" y="560889"/>
                  </a:cubicBezTo>
                  <a:cubicBezTo>
                    <a:pt x="1443101" y="540490"/>
                    <a:pt x="1298336" y="492969"/>
                    <a:pt x="1201957" y="451290"/>
                  </a:cubicBezTo>
                  <a:cubicBezTo>
                    <a:pt x="1172834" y="438696"/>
                    <a:pt x="1146084" y="421204"/>
                    <a:pt x="1118148" y="406161"/>
                  </a:cubicBezTo>
                  <a:cubicBezTo>
                    <a:pt x="1109552" y="393267"/>
                    <a:pt x="1097924" y="381943"/>
                    <a:pt x="1092361" y="367479"/>
                  </a:cubicBezTo>
                  <a:cubicBezTo>
                    <a:pt x="1086906" y="353296"/>
                    <a:pt x="1089600" y="337092"/>
                    <a:pt x="1085914" y="322350"/>
                  </a:cubicBezTo>
                  <a:cubicBezTo>
                    <a:pt x="1083107" y="311123"/>
                    <a:pt x="1077318" y="300860"/>
                    <a:pt x="1073020" y="290115"/>
                  </a:cubicBezTo>
                  <a:cubicBezTo>
                    <a:pt x="1034339" y="294413"/>
                    <a:pt x="994106" y="291340"/>
                    <a:pt x="956978" y="303009"/>
                  </a:cubicBezTo>
                  <a:cubicBezTo>
                    <a:pt x="917544" y="315403"/>
                    <a:pt x="884354" y="342546"/>
                    <a:pt x="847382" y="361032"/>
                  </a:cubicBezTo>
                  <a:cubicBezTo>
                    <a:pt x="806973" y="381237"/>
                    <a:pt x="766418" y="401258"/>
                    <a:pt x="724892" y="419055"/>
                  </a:cubicBezTo>
                  <a:cubicBezTo>
                    <a:pt x="646033" y="452853"/>
                    <a:pt x="486360" y="515760"/>
                    <a:pt x="486360" y="515760"/>
                  </a:cubicBezTo>
                  <a:cubicBezTo>
                    <a:pt x="479913" y="522207"/>
                    <a:pt x="459726" y="529631"/>
                    <a:pt x="467020" y="535101"/>
                  </a:cubicBezTo>
                  <a:cubicBezTo>
                    <a:pt x="486621" y="549802"/>
                    <a:pt x="513866" y="549857"/>
                    <a:pt x="537935" y="554442"/>
                  </a:cubicBezTo>
                  <a:cubicBezTo>
                    <a:pt x="559150" y="558483"/>
                    <a:pt x="580973" y="558210"/>
                    <a:pt x="602403" y="560889"/>
                  </a:cubicBezTo>
                  <a:cubicBezTo>
                    <a:pt x="632559" y="564659"/>
                    <a:pt x="662573" y="569485"/>
                    <a:pt x="692658" y="573783"/>
                  </a:cubicBezTo>
                  <a:cubicBezTo>
                    <a:pt x="690509" y="588826"/>
                    <a:pt x="696406" y="607644"/>
                    <a:pt x="686211" y="618912"/>
                  </a:cubicBezTo>
                  <a:cubicBezTo>
                    <a:pt x="653334" y="655251"/>
                    <a:pt x="597351" y="668396"/>
                    <a:pt x="570169" y="709170"/>
                  </a:cubicBezTo>
                  <a:lnTo>
                    <a:pt x="557275" y="728511"/>
                  </a:lnTo>
                  <a:cubicBezTo>
                    <a:pt x="565871" y="732809"/>
                    <a:pt x="573991" y="738230"/>
                    <a:pt x="583062" y="741405"/>
                  </a:cubicBezTo>
                  <a:cubicBezTo>
                    <a:pt x="617062" y="753305"/>
                    <a:pt x="651002" y="766027"/>
                    <a:pt x="686211" y="773640"/>
                  </a:cubicBezTo>
                  <a:cubicBezTo>
                    <a:pt x="790156" y="796115"/>
                    <a:pt x="857330" y="794605"/>
                    <a:pt x="963424" y="799428"/>
                  </a:cubicBezTo>
                  <a:lnTo>
                    <a:pt x="1163276" y="792981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346" tIns="45675" rIns="91346" bIns="45675" anchor="ctr">
              <a:spAutoFit/>
            </a:bodyPr>
            <a:lstStyle/>
            <a:p>
              <a:pPr algn="ctr" eaLnBrk="0" hangingPunct="0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7855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Shotgun sequencing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2/12/17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 descr="size_select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5"/>
          <a:stretch/>
        </p:blipFill>
        <p:spPr bwMode="auto">
          <a:xfrm>
            <a:off x="1722120" y="1386840"/>
            <a:ext cx="4223335" cy="5451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27"/>
          <p:cNvGrpSpPr>
            <a:grpSpLocks/>
          </p:cNvGrpSpPr>
          <p:nvPr/>
        </p:nvGrpSpPr>
        <p:grpSpPr bwMode="auto">
          <a:xfrm>
            <a:off x="6606941" y="3338311"/>
            <a:ext cx="4716379" cy="1691440"/>
            <a:chOff x="3072" y="2064"/>
            <a:chExt cx="2688" cy="964"/>
          </a:xfrm>
        </p:grpSpPr>
        <p:sp>
          <p:nvSpPr>
            <p:cNvPr id="8" name="Text Box 21"/>
            <p:cNvSpPr txBox="1">
              <a:spLocks noChangeArrowheads="1"/>
            </p:cNvSpPr>
            <p:nvPr/>
          </p:nvSpPr>
          <p:spPr bwMode="auto">
            <a:xfrm>
              <a:off x="3072" y="2064"/>
              <a:ext cx="6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9pPr>
            </a:lstStyle>
            <a:p>
              <a:pPr algn="r"/>
              <a:r>
                <a:rPr lang="en-US" sz="1200">
                  <a:latin typeface="Arial" pitchFamily="34" charset="0"/>
                </a:rPr>
                <a:t>sequencing primer</a:t>
              </a:r>
            </a:p>
          </p:txBody>
        </p:sp>
        <p:sp>
          <p:nvSpPr>
            <p:cNvPr id="9" name="Line 13"/>
            <p:cNvSpPr>
              <a:spLocks noChangeShapeType="1"/>
            </p:cNvSpPr>
            <p:nvPr/>
          </p:nvSpPr>
          <p:spPr bwMode="auto">
            <a:xfrm>
              <a:off x="3743" y="2303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0" name="Line 14"/>
            <p:cNvSpPr>
              <a:spLocks noChangeShapeType="1"/>
            </p:cNvSpPr>
            <p:nvPr/>
          </p:nvSpPr>
          <p:spPr bwMode="auto">
            <a:xfrm>
              <a:off x="3695" y="2399"/>
              <a:ext cx="48" cy="4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1" name="Text Box 15"/>
            <p:cNvSpPr txBox="1">
              <a:spLocks noChangeArrowheads="1"/>
            </p:cNvSpPr>
            <p:nvPr/>
          </p:nvSpPr>
          <p:spPr bwMode="auto">
            <a:xfrm>
              <a:off x="3216" y="2698"/>
              <a:ext cx="576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9pPr>
            </a:lstStyle>
            <a:p>
              <a:pPr algn="r"/>
              <a:r>
                <a:rPr lang="en-US">
                  <a:latin typeface="Arial" pitchFamily="34" charset="0"/>
                </a:rPr>
                <a:t>"forward read"</a:t>
              </a:r>
            </a:p>
          </p:txBody>
        </p:sp>
        <p:sp>
          <p:nvSpPr>
            <p:cNvPr id="12" name="Arc 16"/>
            <p:cNvSpPr>
              <a:spLocks/>
            </p:cNvSpPr>
            <p:nvPr/>
          </p:nvSpPr>
          <p:spPr bwMode="auto">
            <a:xfrm flipH="1" flipV="1">
              <a:off x="3743" y="2498"/>
              <a:ext cx="671" cy="233"/>
            </a:xfrm>
            <a:custGeom>
              <a:avLst/>
              <a:gdLst>
                <a:gd name="T0" fmla="*/ 0 w 21575"/>
                <a:gd name="T1" fmla="*/ 0 h 10744"/>
                <a:gd name="T2" fmla="*/ 0 w 21575"/>
                <a:gd name="T3" fmla="*/ 0 h 10744"/>
                <a:gd name="T4" fmla="*/ 0 w 21575"/>
                <a:gd name="T5" fmla="*/ 0 h 10744"/>
                <a:gd name="T6" fmla="*/ 0 60000 65536"/>
                <a:gd name="T7" fmla="*/ 0 60000 65536"/>
                <a:gd name="T8" fmla="*/ 0 60000 65536"/>
                <a:gd name="T9" fmla="*/ 0 w 21575"/>
                <a:gd name="T10" fmla="*/ 0 h 10744"/>
                <a:gd name="T11" fmla="*/ 21575 w 21575"/>
                <a:gd name="T12" fmla="*/ 10744 h 107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75" h="10744" fill="none" extrusionOk="0">
                  <a:moveTo>
                    <a:pt x="18738" y="-1"/>
                  </a:moveTo>
                  <a:cubicBezTo>
                    <a:pt x="20440" y="2968"/>
                    <a:pt x="21412" y="6298"/>
                    <a:pt x="21575" y="9715"/>
                  </a:cubicBezTo>
                </a:path>
                <a:path w="21575" h="10744" stroke="0" extrusionOk="0">
                  <a:moveTo>
                    <a:pt x="18738" y="-1"/>
                  </a:moveTo>
                  <a:cubicBezTo>
                    <a:pt x="20440" y="2968"/>
                    <a:pt x="21412" y="6298"/>
                    <a:pt x="21575" y="9715"/>
                  </a:cubicBezTo>
                  <a:lnTo>
                    <a:pt x="0" y="10744"/>
                  </a:lnTo>
                  <a:close/>
                </a:path>
              </a:pathLst>
            </a:cu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pPr algn="ctr" eaLnBrk="0" hangingPunct="0"/>
              <a:endParaRPr lang="en-US"/>
            </a:p>
          </p:txBody>
        </p:sp>
        <p:sp>
          <p:nvSpPr>
            <p:cNvPr id="13" name="Arc 17"/>
            <p:cNvSpPr>
              <a:spLocks/>
            </p:cNvSpPr>
            <p:nvPr/>
          </p:nvSpPr>
          <p:spPr bwMode="auto">
            <a:xfrm flipV="1">
              <a:off x="4693" y="2503"/>
              <a:ext cx="116" cy="233"/>
            </a:xfrm>
            <a:custGeom>
              <a:avLst/>
              <a:gdLst>
                <a:gd name="T0" fmla="*/ 0 w 21565"/>
                <a:gd name="T1" fmla="*/ 0 h 11062"/>
                <a:gd name="T2" fmla="*/ 0 w 21565"/>
                <a:gd name="T3" fmla="*/ 0 h 11062"/>
                <a:gd name="T4" fmla="*/ 0 w 21565"/>
                <a:gd name="T5" fmla="*/ 0 h 11062"/>
                <a:gd name="T6" fmla="*/ 0 60000 65536"/>
                <a:gd name="T7" fmla="*/ 0 60000 65536"/>
                <a:gd name="T8" fmla="*/ 0 60000 65536"/>
                <a:gd name="T9" fmla="*/ 0 w 21565"/>
                <a:gd name="T10" fmla="*/ 0 h 11062"/>
                <a:gd name="T11" fmla="*/ 21565 w 21565"/>
                <a:gd name="T12" fmla="*/ 11062 h 1106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5" h="11062" fill="none" extrusionOk="0">
                  <a:moveTo>
                    <a:pt x="18552" y="-1"/>
                  </a:moveTo>
                  <a:cubicBezTo>
                    <a:pt x="20333" y="2987"/>
                    <a:pt x="21367" y="6361"/>
                    <a:pt x="21565" y="9833"/>
                  </a:cubicBezTo>
                </a:path>
                <a:path w="21565" h="11062" stroke="0" extrusionOk="0">
                  <a:moveTo>
                    <a:pt x="18552" y="-1"/>
                  </a:moveTo>
                  <a:cubicBezTo>
                    <a:pt x="20333" y="2987"/>
                    <a:pt x="21367" y="6361"/>
                    <a:pt x="21565" y="9833"/>
                  </a:cubicBezTo>
                  <a:lnTo>
                    <a:pt x="0" y="11062"/>
                  </a:lnTo>
                  <a:close/>
                </a:path>
              </a:pathLst>
            </a:cu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algn="ctr" eaLnBrk="0" hangingPunct="0"/>
              <a:endParaRPr lang="en-US"/>
            </a:p>
          </p:txBody>
        </p:sp>
        <p:sp>
          <p:nvSpPr>
            <p:cNvPr id="14" name="Line 18"/>
            <p:cNvSpPr>
              <a:spLocks noChangeShapeType="1"/>
            </p:cNvSpPr>
            <p:nvPr/>
          </p:nvSpPr>
          <p:spPr bwMode="auto">
            <a:xfrm>
              <a:off x="5087" y="2303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5" name="Line 19"/>
            <p:cNvSpPr>
              <a:spLocks noChangeShapeType="1"/>
            </p:cNvSpPr>
            <p:nvPr/>
          </p:nvSpPr>
          <p:spPr bwMode="auto">
            <a:xfrm flipH="1">
              <a:off x="5087" y="2399"/>
              <a:ext cx="48" cy="4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6" name="Text Box 20"/>
            <p:cNvSpPr txBox="1">
              <a:spLocks noChangeArrowheads="1"/>
            </p:cNvSpPr>
            <p:nvPr/>
          </p:nvSpPr>
          <p:spPr bwMode="auto">
            <a:xfrm>
              <a:off x="5040" y="2698"/>
              <a:ext cx="576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9pPr>
            </a:lstStyle>
            <a:p>
              <a:r>
                <a:rPr lang="en-US">
                  <a:latin typeface="Arial" pitchFamily="34" charset="0"/>
                </a:rPr>
                <a:t>"reverse read"</a:t>
              </a:r>
            </a:p>
          </p:txBody>
        </p:sp>
        <p:sp>
          <p:nvSpPr>
            <p:cNvPr id="17" name="Text Box 22"/>
            <p:cNvSpPr txBox="1">
              <a:spLocks noChangeArrowheads="1"/>
            </p:cNvSpPr>
            <p:nvPr/>
          </p:nvSpPr>
          <p:spPr bwMode="auto">
            <a:xfrm>
              <a:off x="5088" y="2064"/>
              <a:ext cx="6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9pPr>
            </a:lstStyle>
            <a:p>
              <a:r>
                <a:rPr lang="en-US" sz="1200">
                  <a:latin typeface="Arial" pitchFamily="34" charset="0"/>
                </a:rPr>
                <a:t>sequencing primer</a:t>
              </a:r>
            </a:p>
          </p:txBody>
        </p:sp>
      </p:grpSp>
      <p:grpSp>
        <p:nvGrpSpPr>
          <p:cNvPr id="18" name="Group 24"/>
          <p:cNvGrpSpPr>
            <a:grpSpLocks/>
          </p:cNvGrpSpPr>
          <p:nvPr/>
        </p:nvGrpSpPr>
        <p:grpSpPr bwMode="auto">
          <a:xfrm>
            <a:off x="6019150" y="2794391"/>
            <a:ext cx="4561972" cy="1968677"/>
            <a:chOff x="2737" y="1754"/>
            <a:chExt cx="2600" cy="1122"/>
          </a:xfrm>
        </p:grpSpPr>
        <p:sp>
          <p:nvSpPr>
            <p:cNvPr id="19" name="Arc 6"/>
            <p:cNvSpPr>
              <a:spLocks/>
            </p:cNvSpPr>
            <p:nvPr/>
          </p:nvSpPr>
          <p:spPr bwMode="auto">
            <a:xfrm>
              <a:off x="3839" y="2044"/>
              <a:ext cx="1154" cy="233"/>
            </a:xfrm>
            <a:custGeom>
              <a:avLst/>
              <a:gdLst>
                <a:gd name="T0" fmla="*/ 0 w 43199"/>
                <a:gd name="T1" fmla="*/ 0 h 21600"/>
                <a:gd name="T2" fmla="*/ 0 w 43199"/>
                <a:gd name="T3" fmla="*/ 0 h 21600"/>
                <a:gd name="T4" fmla="*/ 0 w 43199"/>
                <a:gd name="T5" fmla="*/ 0 h 21600"/>
                <a:gd name="T6" fmla="*/ 0 60000 65536"/>
                <a:gd name="T7" fmla="*/ 0 60000 65536"/>
                <a:gd name="T8" fmla="*/ 0 60000 65536"/>
                <a:gd name="T9" fmla="*/ 0 w 43199"/>
                <a:gd name="T10" fmla="*/ 0 h 21600"/>
                <a:gd name="T11" fmla="*/ 43199 w 43199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199" h="21600" fill="none" extrusionOk="0">
                  <a:moveTo>
                    <a:pt x="-1" y="21490"/>
                  </a:moveTo>
                  <a:cubicBezTo>
                    <a:pt x="59" y="9604"/>
                    <a:pt x="9712" y="-1"/>
                    <a:pt x="21599" y="-1"/>
                  </a:cubicBezTo>
                  <a:cubicBezTo>
                    <a:pt x="33528" y="-1"/>
                    <a:pt x="43199" y="9670"/>
                    <a:pt x="43199" y="21600"/>
                  </a:cubicBezTo>
                </a:path>
                <a:path w="43199" h="21600" stroke="0" extrusionOk="0">
                  <a:moveTo>
                    <a:pt x="-1" y="21490"/>
                  </a:moveTo>
                  <a:cubicBezTo>
                    <a:pt x="59" y="9604"/>
                    <a:pt x="9712" y="-1"/>
                    <a:pt x="21599" y="-1"/>
                  </a:cubicBezTo>
                  <a:cubicBezTo>
                    <a:pt x="33528" y="-1"/>
                    <a:pt x="43199" y="9670"/>
                    <a:pt x="43199" y="21600"/>
                  </a:cubicBezTo>
                  <a:lnTo>
                    <a:pt x="21599" y="21600"/>
                  </a:lnTo>
                  <a:close/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pPr algn="ctr" eaLnBrk="0" hangingPunct="0"/>
              <a:endParaRPr lang="en-US"/>
            </a:p>
          </p:txBody>
        </p:sp>
        <p:sp>
          <p:nvSpPr>
            <p:cNvPr id="20" name="Arc 7"/>
            <p:cNvSpPr>
              <a:spLocks/>
            </p:cNvSpPr>
            <p:nvPr/>
          </p:nvSpPr>
          <p:spPr bwMode="auto">
            <a:xfrm flipV="1">
              <a:off x="3880" y="2595"/>
              <a:ext cx="1070" cy="233"/>
            </a:xfrm>
            <a:custGeom>
              <a:avLst/>
              <a:gdLst>
                <a:gd name="T0" fmla="*/ 0 w 43200"/>
                <a:gd name="T1" fmla="*/ 0 h 21600"/>
                <a:gd name="T2" fmla="*/ 0 w 43200"/>
                <a:gd name="T3" fmla="*/ 0 h 21600"/>
                <a:gd name="T4" fmla="*/ 0 w 43200"/>
                <a:gd name="T5" fmla="*/ 0 h 216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21600"/>
                <a:gd name="T11" fmla="*/ 43200 w 432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21600" fill="none" extrusionOk="0">
                  <a:moveTo>
                    <a:pt x="-1" y="21599"/>
                  </a:move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200" y="9670"/>
                    <a:pt x="43200" y="21600"/>
                  </a:cubicBezTo>
                </a:path>
                <a:path w="43200" h="21600" stroke="0" extrusionOk="0">
                  <a:moveTo>
                    <a:pt x="-1" y="21599"/>
                  </a:move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200" y="9670"/>
                    <a:pt x="43200" y="2160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pPr algn="ctr" eaLnBrk="0" hangingPunct="0"/>
              <a:endParaRPr lang="en-US"/>
            </a:p>
          </p:txBody>
        </p:sp>
        <p:sp>
          <p:nvSpPr>
            <p:cNvPr id="21" name="Line 8"/>
            <p:cNvSpPr>
              <a:spLocks noChangeShapeType="1"/>
            </p:cNvSpPr>
            <p:nvPr/>
          </p:nvSpPr>
          <p:spPr bwMode="auto">
            <a:xfrm flipH="1">
              <a:off x="3791" y="2447"/>
              <a:ext cx="89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2" name="Line 9"/>
            <p:cNvSpPr>
              <a:spLocks noChangeShapeType="1"/>
            </p:cNvSpPr>
            <p:nvPr/>
          </p:nvSpPr>
          <p:spPr bwMode="auto">
            <a:xfrm>
              <a:off x="4950" y="2447"/>
              <a:ext cx="89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3" name="Arc 10"/>
            <p:cNvSpPr>
              <a:spLocks/>
            </p:cNvSpPr>
            <p:nvPr/>
          </p:nvSpPr>
          <p:spPr bwMode="auto">
            <a:xfrm flipV="1">
              <a:off x="3792" y="2643"/>
              <a:ext cx="1248" cy="233"/>
            </a:xfrm>
            <a:custGeom>
              <a:avLst/>
              <a:gdLst>
                <a:gd name="T0" fmla="*/ 0 w 43200"/>
                <a:gd name="T1" fmla="*/ 0 h 21600"/>
                <a:gd name="T2" fmla="*/ 0 w 43200"/>
                <a:gd name="T3" fmla="*/ 0 h 21600"/>
                <a:gd name="T4" fmla="*/ 0 w 43200"/>
                <a:gd name="T5" fmla="*/ 0 h 216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21600"/>
                <a:gd name="T11" fmla="*/ 43200 w 432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21600" fill="none" extrusionOk="0">
                  <a:moveTo>
                    <a:pt x="-1" y="21599"/>
                  </a:move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200" y="9670"/>
                    <a:pt x="43200" y="21600"/>
                  </a:cubicBezTo>
                </a:path>
                <a:path w="43200" h="21600" stroke="0" extrusionOk="0">
                  <a:moveTo>
                    <a:pt x="-1" y="21599"/>
                  </a:move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200" y="9670"/>
                    <a:pt x="43200" y="2160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pPr algn="ctr" eaLnBrk="0" hangingPunct="0"/>
              <a:endParaRPr lang="en-US"/>
            </a:p>
          </p:txBody>
        </p:sp>
        <p:sp>
          <p:nvSpPr>
            <p:cNvPr id="24" name="Text Box 11"/>
            <p:cNvSpPr txBox="1">
              <a:spLocks noChangeArrowheads="1"/>
            </p:cNvSpPr>
            <p:nvPr/>
          </p:nvSpPr>
          <p:spPr bwMode="auto">
            <a:xfrm>
              <a:off x="3448" y="1754"/>
              <a:ext cx="1889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US" dirty="0" smtClean="0">
                  <a:latin typeface="Arial" pitchFamily="34" charset="0"/>
                </a:rPr>
                <a:t>Originally, cloned plasmid linker (</a:t>
              </a:r>
              <a:r>
                <a:rPr lang="en-US" b="1" dirty="0" smtClean="0">
                  <a:solidFill>
                    <a:schemeClr val="accent1"/>
                  </a:solidFill>
                  <a:latin typeface="Arial" pitchFamily="34" charset="0"/>
                </a:rPr>
                <a:t>why?</a:t>
              </a:r>
              <a:r>
                <a:rPr lang="en-US" dirty="0" smtClean="0">
                  <a:latin typeface="Arial" pitchFamily="34" charset="0"/>
                </a:rPr>
                <a:t>)</a:t>
              </a:r>
              <a:br>
                <a:rPr lang="en-US" dirty="0" smtClean="0">
                  <a:latin typeface="Arial" pitchFamily="34" charset="0"/>
                </a:rPr>
              </a:br>
              <a:r>
                <a:rPr lang="en-US" dirty="0" smtClean="0">
                  <a:latin typeface="Arial" pitchFamily="34" charset="0"/>
                </a:rPr>
                <a:t>(no longer used)</a:t>
              </a:r>
              <a:endParaRPr lang="en-US" dirty="0">
                <a:latin typeface="Arial" pitchFamily="34" charset="0"/>
              </a:endParaRPr>
            </a:p>
          </p:txBody>
        </p:sp>
        <p:sp>
          <p:nvSpPr>
            <p:cNvPr id="26" name="Freeform 23"/>
            <p:cNvSpPr>
              <a:spLocks/>
            </p:cNvSpPr>
            <p:nvPr/>
          </p:nvSpPr>
          <p:spPr bwMode="auto">
            <a:xfrm rot="477657">
              <a:off x="2737" y="2503"/>
              <a:ext cx="492" cy="233"/>
            </a:xfrm>
            <a:custGeom>
              <a:avLst/>
              <a:gdLst>
                <a:gd name="T0" fmla="*/ 0 w 1680"/>
                <a:gd name="T1" fmla="*/ 192 h 416"/>
                <a:gd name="T2" fmla="*/ 1104 w 1680"/>
                <a:gd name="T3" fmla="*/ 384 h 416"/>
                <a:gd name="T4" fmla="*/ 1680 w 1680"/>
                <a:gd name="T5" fmla="*/ 0 h 416"/>
                <a:gd name="T6" fmla="*/ 0 60000 65536"/>
                <a:gd name="T7" fmla="*/ 0 60000 65536"/>
                <a:gd name="T8" fmla="*/ 0 60000 65536"/>
                <a:gd name="T9" fmla="*/ 0 w 1680"/>
                <a:gd name="T10" fmla="*/ 0 h 416"/>
                <a:gd name="T11" fmla="*/ 1680 w 1680"/>
                <a:gd name="T12" fmla="*/ 416 h 4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0" h="416">
                  <a:moveTo>
                    <a:pt x="0" y="192"/>
                  </a:moveTo>
                  <a:cubicBezTo>
                    <a:pt x="412" y="304"/>
                    <a:pt x="824" y="416"/>
                    <a:pt x="1104" y="384"/>
                  </a:cubicBezTo>
                  <a:cubicBezTo>
                    <a:pt x="1384" y="352"/>
                    <a:pt x="1584" y="64"/>
                    <a:pt x="168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algn="ctr" eaLnBrk="0" hangingPunct="0"/>
              <a:endParaRPr lang="en-US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764481" y="924579"/>
            <a:ext cx="984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Full-length DNA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8827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.potx" id="{C45E4124-DA99-1A43-8055-4E333AA50834}" vid="{58D7D9E8-718A-B446-ACCE-02EB861CA9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495</TotalTime>
  <Words>1093</Words>
  <Application>Microsoft Macintosh PowerPoint</Application>
  <PresentationFormat>Widescreen</PresentationFormat>
  <Paragraphs>366</Paragraphs>
  <Slides>25</Slides>
  <Notes>1</Notes>
  <HiddenSlides>0</HiddenSlides>
  <MMClips>2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Calibri</vt:lpstr>
      <vt:lpstr>Courier</vt:lpstr>
      <vt:lpstr>Courier New</vt:lpstr>
      <vt:lpstr>Geneva</vt:lpstr>
      <vt:lpstr>Helvetica</vt:lpstr>
      <vt:lpstr>Helvetica Neue Light</vt:lpstr>
      <vt:lpstr>LucidaGrande</vt:lpstr>
      <vt:lpstr>Mangal</vt:lpstr>
      <vt:lpstr>Monaco</vt:lpstr>
      <vt:lpstr>ＭＳ Ｐゴシック</vt:lpstr>
      <vt:lpstr>Verdana</vt:lpstr>
      <vt:lpstr>Wingdings</vt:lpstr>
      <vt:lpstr>Arial</vt:lpstr>
      <vt:lpstr>template</vt:lpstr>
      <vt:lpstr>Bitmap Image</vt:lpstr>
      <vt:lpstr>Photo Editor Photo</vt:lpstr>
      <vt:lpstr>Sequencing technologies</vt:lpstr>
      <vt:lpstr>Midterm: journal club</vt:lpstr>
      <vt:lpstr>In the old days…</vt:lpstr>
      <vt:lpstr>Sequencing by radiolabeled synthesis</vt:lpstr>
      <vt:lpstr>You took radiation safety training, right?</vt:lpstr>
      <vt:lpstr>Sequencing by fluorescently labeled synthesis</vt:lpstr>
      <vt:lpstr>Sanger sequencing</vt:lpstr>
      <vt:lpstr>How to make the nails fit the hammer</vt:lpstr>
      <vt:lpstr>Shotgun sequencing</vt:lpstr>
      <vt:lpstr>Un-shotgunning: assembly</vt:lpstr>
      <vt:lpstr>Library insert sizes</vt:lpstr>
      <vt:lpstr>Making it go faster, step one: pyrosequencing</vt:lpstr>
      <vt:lpstr>454 sequencing</vt:lpstr>
      <vt:lpstr>454 might be dead, but their marketing lives on</vt:lpstr>
      <vt:lpstr>Making it go faster, step two: Illumina</vt:lpstr>
      <vt:lpstr>Why use one capillary when you can use millions?</vt:lpstr>
      <vt:lpstr>Why use one million when you can use eight (or more)?</vt:lpstr>
      <vt:lpstr>High-throughput sequencing error profiles</vt:lpstr>
      <vt:lpstr>Illumina sequencing: how it really works</vt:lpstr>
      <vt:lpstr>Making reads longer, step one: Pacific Biosciences</vt:lpstr>
      <vt:lpstr>Making reads longer, step two: Oxford Nanopore</vt:lpstr>
      <vt:lpstr>High-throughput sequencing: 2011</vt:lpstr>
      <vt:lpstr>High-throughput sequencing: 2013</vt:lpstr>
      <vt:lpstr>High-throughput sequencing: 2017</vt:lpstr>
      <vt:lpstr>Summary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Genomic Data Manipulation</dc:title>
  <dc:creator>Curtis Huttenhower</dc:creator>
  <cp:lastModifiedBy>Curtis Huttenhower</cp:lastModifiedBy>
  <cp:revision>186</cp:revision>
  <dcterms:created xsi:type="dcterms:W3CDTF">2017-01-05T15:59:06Z</dcterms:created>
  <dcterms:modified xsi:type="dcterms:W3CDTF">2017-02-13T03:53:55Z</dcterms:modified>
</cp:coreProperties>
</file>