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44" r:id="rId1"/>
  </p:sldMasterIdLst>
  <p:notesMasterIdLst>
    <p:notesMasterId r:id="rId44"/>
  </p:notesMasterIdLst>
  <p:sldIdLst>
    <p:sldId id="256" r:id="rId2"/>
    <p:sldId id="267" r:id="rId3"/>
    <p:sldId id="268" r:id="rId4"/>
    <p:sldId id="331" r:id="rId5"/>
    <p:sldId id="332" r:id="rId6"/>
    <p:sldId id="333" r:id="rId7"/>
    <p:sldId id="334" r:id="rId8"/>
    <p:sldId id="335" r:id="rId9"/>
    <p:sldId id="341" r:id="rId10"/>
    <p:sldId id="352" r:id="rId11"/>
    <p:sldId id="336" r:id="rId12"/>
    <p:sldId id="342" r:id="rId13"/>
    <p:sldId id="338" r:id="rId14"/>
    <p:sldId id="337" r:id="rId15"/>
    <p:sldId id="340" r:id="rId16"/>
    <p:sldId id="339" r:id="rId17"/>
    <p:sldId id="343" r:id="rId18"/>
    <p:sldId id="344" r:id="rId19"/>
    <p:sldId id="346" r:id="rId20"/>
    <p:sldId id="353" r:id="rId21"/>
    <p:sldId id="354" r:id="rId22"/>
    <p:sldId id="350" r:id="rId23"/>
    <p:sldId id="351" r:id="rId24"/>
    <p:sldId id="355" r:id="rId25"/>
    <p:sldId id="356" r:id="rId26"/>
    <p:sldId id="365" r:id="rId27"/>
    <p:sldId id="364" r:id="rId28"/>
    <p:sldId id="357" r:id="rId29"/>
    <p:sldId id="359" r:id="rId30"/>
    <p:sldId id="360" r:id="rId31"/>
    <p:sldId id="361" r:id="rId32"/>
    <p:sldId id="363" r:id="rId33"/>
    <p:sldId id="362" r:id="rId34"/>
    <p:sldId id="366" r:id="rId35"/>
    <p:sldId id="368" r:id="rId36"/>
    <p:sldId id="369" r:id="rId37"/>
    <p:sldId id="370" r:id="rId38"/>
    <p:sldId id="371" r:id="rId39"/>
    <p:sldId id="372" r:id="rId40"/>
    <p:sldId id="373" r:id="rId41"/>
    <p:sldId id="374" r:id="rId42"/>
    <p:sldId id="375" r:id="rId4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0"/>
    <p:restoredTop sz="94633"/>
  </p:normalViewPr>
  <p:slideViewPr>
    <p:cSldViewPr snapToObjects="1">
      <p:cViewPr varScale="1">
        <p:scale>
          <a:sx n="118" d="100"/>
          <a:sy n="118" d="100"/>
        </p:scale>
        <p:origin x="-114" y="-3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878786-9B84-E947-8820-7E1CB9ABDCEA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B335D2-6E04-3648-AD61-524203FBD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413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2605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73011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952686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EBB3A-3F6B-224C-8852-F550807EB424}" type="datetime1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977F8-AF0A-A442-A0AC-1287626547B1}" type="datetime1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5363E-93AC-7F40-AA29-9E7536968F8A}" type="datetime1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B08A-B8FE-2744-A176-508EFC0AA4E9}" type="datetime1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0F284-50AE-D34D-8E2A-B571963D35AB}" type="datetime1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CBC8F-0DFA-CF43-AF75-D35C7DAE1A67}" type="datetime1">
              <a:rPr lang="en-US" smtClean="0"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E3AC8-E917-7240-97EB-64EFC1A06C96}" type="datetime1">
              <a:rPr lang="en-US" smtClean="0"/>
              <a:t>2/13/2017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C38A-8B5C-984D-A05C-F7D51DEF0DE3}" type="datetime1">
              <a:rPr lang="en-US" smtClean="0"/>
              <a:t>2/13/2017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08026-1BB1-3941-BE5E-D323B07E18A9}" type="datetime1">
              <a:rPr lang="en-US" smtClean="0"/>
              <a:t>2/13/2017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444D-7AD3-6F44-824C-A4C041676D98}" type="datetime1">
              <a:rPr lang="en-US" smtClean="0"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A9C7-1789-DC4D-89FD-19B71522CE86}" type="datetime1">
              <a:rPr lang="en-US" smtClean="0"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8539" y="229235"/>
            <a:ext cx="11714922" cy="6546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8539" y="1082040"/>
            <a:ext cx="11714922" cy="54068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8539" y="6488870"/>
            <a:ext cx="274320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6A2B9-2614-974A-BEFA-2B7A71A547EB}" type="datetime1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48887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10261" y="6488870"/>
            <a:ext cx="2743200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0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>
    <p:fade/>
  </p:transition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Calibri" charset="0"/>
          <a:ea typeface="Calibri" charset="0"/>
          <a:cs typeface="Calibri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75000"/>
        <a:buFont typeface="LucidaGrande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SzPct val="75000"/>
        <a:buFont typeface="LucidaGrande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huttenhower.sph.harvard.edu/bst28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28" y="473011"/>
            <a:ext cx="9601145" cy="2387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Python II:</a:t>
            </a:r>
            <a:br>
              <a:rPr lang="en-US" dirty="0" smtClean="0"/>
            </a:br>
            <a:r>
              <a:rPr lang="en-US" dirty="0" smtClean="0"/>
              <a:t>collections, loops, &amp; conditionals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Curtis Huttenhower (</a:t>
            </a:r>
            <a:r>
              <a:rPr lang="en-US" dirty="0" err="1" smtClean="0"/>
              <a:t>chuttenh@hsph.harvard.edu</a:t>
            </a:r>
            <a:r>
              <a:rPr lang="en-US" dirty="0" smtClean="0"/>
              <a:t>)</a:t>
            </a:r>
          </a:p>
          <a:p>
            <a:r>
              <a:rPr lang="en-US" dirty="0" smtClean="0"/>
              <a:t>Eric </a:t>
            </a:r>
            <a:r>
              <a:rPr lang="en-US" dirty="0" err="1" smtClean="0"/>
              <a:t>Franzosa</a:t>
            </a:r>
            <a:r>
              <a:rPr lang="en-US" dirty="0" smtClean="0"/>
              <a:t> (</a:t>
            </a:r>
            <a:r>
              <a:rPr lang="en-US" dirty="0" err="1" smtClean="0"/>
              <a:t>franzosa@hsph.harvard.edu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>
                <a:hlinkClick r:id="rId3"/>
              </a:rPr>
              <a:t>http://huttenhower.sph.harvard.edu/bst281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01233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Lists: joining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899162"/>
            <a:ext cx="11714922" cy="426741"/>
          </a:xfrm>
        </p:spPr>
        <p:txBody>
          <a:bodyPr/>
          <a:lstStyle/>
          <a:p>
            <a:r>
              <a:rPr lang="en-US" dirty="0" smtClean="0"/>
              <a:t>The “+” operator will concatenate two lists:</a:t>
            </a:r>
          </a:p>
          <a:p>
            <a:endParaRPr lang="en-US" baseline="30000" dirty="0" smtClean="0"/>
          </a:p>
          <a:p>
            <a:endParaRPr lang="en-US" baseline="30000" dirty="0" smtClean="0"/>
          </a:p>
          <a:p>
            <a:endParaRPr lang="en-US" baseline="30000" dirty="0" smtClean="0"/>
          </a:p>
          <a:p>
            <a:endParaRPr lang="en-US" baseline="30000" dirty="0" smtClean="0"/>
          </a:p>
          <a:p>
            <a:endParaRPr lang="en-US" baseline="30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2/13/2017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10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18221" y="1495447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[1, 2, 3] + [“A”, “B”, “C”]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8221" y="2077891"/>
            <a:ext cx="11155558" cy="364743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[1, 2,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3, “A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”, “B”, “C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”]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8221" y="2660335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[1, 2, 3] +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[3]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# repeating elements is fine in lists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18221" y="3825223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[1, 2, 3] +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3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18221" y="4407667"/>
            <a:ext cx="11155558" cy="364743"/>
          </a:xfrm>
          <a:prstGeom prst="rect">
            <a:avLst/>
          </a:prstGeom>
          <a:solidFill>
            <a:srgbClr val="FFCC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TypeError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: can only concatenate list (not "</a:t>
            </a:r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") to list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18221" y="4990111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[1, 2, 3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].append( 3 )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18221" y="5572557"/>
            <a:ext cx="11155558" cy="364743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[1, 2,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3, 3]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18221" y="3242779"/>
            <a:ext cx="11155558" cy="364743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[1, 2,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3, 3]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87955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9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Lists: indexing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899162"/>
            <a:ext cx="11714922" cy="792497"/>
          </a:xfrm>
        </p:spPr>
        <p:txBody>
          <a:bodyPr/>
          <a:lstStyle/>
          <a:p>
            <a:r>
              <a:rPr lang="en-US" dirty="0" smtClean="0"/>
              <a:t>The elements of a list can be accessed through indexing, following the usual “start counting from 0” rule:</a:t>
            </a:r>
          </a:p>
          <a:p>
            <a:endParaRPr lang="en-US" baseline="30000" dirty="0" smtClean="0"/>
          </a:p>
          <a:p>
            <a:endParaRPr lang="en-US" baseline="30000" dirty="0" smtClean="0"/>
          </a:p>
          <a:p>
            <a:endParaRPr lang="en-US" baseline="30000" dirty="0" smtClean="0"/>
          </a:p>
          <a:p>
            <a:endParaRPr lang="en-US" baseline="30000" dirty="0" smtClean="0"/>
          </a:p>
          <a:p>
            <a:pPr marL="0" indent="0">
              <a:buNone/>
            </a:pPr>
            <a:endParaRPr lang="en-US" baseline="30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2/13/2017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11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18221" y="1815860"/>
            <a:ext cx="11155558" cy="91439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aList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=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[“Apple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”, 123, 3.14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]</a:t>
            </a:r>
          </a:p>
          <a:p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aList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[2]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43904" y="3527286"/>
            <a:ext cx="11800996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sz="2800" dirty="0" smtClean="0"/>
              <a:t>Sometimes it is convenient to index from the END of the list, beginning at index -1 and becoming more negative toward the FRONT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18221" y="2854451"/>
            <a:ext cx="11155558" cy="548634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3.14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8221" y="4519417"/>
            <a:ext cx="11155558" cy="36575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aList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[-1]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18221" y="5009377"/>
            <a:ext cx="11155558" cy="365755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3.14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18221" y="5499333"/>
            <a:ext cx="11155558" cy="36575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aList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[-3]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18221" y="5989292"/>
            <a:ext cx="11155558" cy="365755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“Apple”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18457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3" grpId="0" animBg="1"/>
      <p:bldP spid="14" grpId="0" animBg="1"/>
      <p:bldP spid="19" grpId="0" animBg="1"/>
      <p:bldP spid="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Lists: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899163"/>
            <a:ext cx="11714922" cy="518180"/>
          </a:xfrm>
        </p:spPr>
        <p:txBody>
          <a:bodyPr/>
          <a:lstStyle/>
          <a:p>
            <a:r>
              <a:rPr lang="en-US" dirty="0" smtClean="0"/>
              <a:t>Indexing syntax can also be used to change a specific element of a list:</a:t>
            </a:r>
          </a:p>
          <a:p>
            <a:endParaRPr lang="en-US" baseline="30000" dirty="0" smtClean="0"/>
          </a:p>
          <a:p>
            <a:endParaRPr lang="en-US" baseline="30000" dirty="0" smtClean="0"/>
          </a:p>
          <a:p>
            <a:endParaRPr lang="en-US" baseline="30000" dirty="0" smtClean="0"/>
          </a:p>
          <a:p>
            <a:endParaRPr lang="en-US" baseline="30000" dirty="0" smtClean="0"/>
          </a:p>
          <a:p>
            <a:pPr marL="0" indent="0">
              <a:buNone/>
            </a:pPr>
            <a:endParaRPr lang="en-US" baseline="30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2/13/2017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18221" y="1508781"/>
            <a:ext cx="11155558" cy="91439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aList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=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[“Apple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”, 123, 3.14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]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aList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[0] = “Orange”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print(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aList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)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18221" y="2581773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[“Orange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”,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123, 3.14]</a:t>
            </a:r>
          </a:p>
        </p:txBody>
      </p:sp>
    </p:spTree>
    <p:extLst>
      <p:ext uri="{BB962C8B-B14F-4D97-AF65-F5344CB8AC3E}">
        <p14:creationId xmlns:p14="http://schemas.microsoft.com/office/powerpoint/2010/main" val="34540759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Lists: indexing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899163"/>
            <a:ext cx="11714922" cy="335302"/>
          </a:xfrm>
        </p:spPr>
        <p:txBody>
          <a:bodyPr/>
          <a:lstStyle/>
          <a:p>
            <a:r>
              <a:rPr lang="en-US" dirty="0" smtClean="0"/>
              <a:t>Indexing outside the “bounds” of the list produces an error</a:t>
            </a:r>
            <a:endParaRPr lang="en-US" baseline="30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2/13/2017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13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18221" y="1445936"/>
            <a:ext cx="11155558" cy="91439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aiList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=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[1, 2, 3, 4, 5]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# the prefix “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ai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” suggests an “</a:t>
            </a:r>
            <a:r>
              <a:rPr lang="en-US" u="sng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a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rray of </a:t>
            </a:r>
            <a:r>
              <a:rPr lang="en-US" u="sng" dirty="0" err="1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nts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”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aiList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[5]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18221" y="2514610"/>
            <a:ext cx="11155558" cy="548634"/>
          </a:xfrm>
          <a:prstGeom prst="rect">
            <a:avLst/>
          </a:prstGeom>
          <a:solidFill>
            <a:srgbClr val="FFCC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IndexError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: list index out of range</a:t>
            </a:r>
          </a:p>
        </p:txBody>
      </p:sp>
    </p:spTree>
    <p:extLst>
      <p:ext uri="{BB962C8B-B14F-4D97-AF65-F5344CB8AC3E}">
        <p14:creationId xmlns:p14="http://schemas.microsoft.com/office/powerpoint/2010/main" val="15114875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Lists: slicing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899163"/>
            <a:ext cx="11714922" cy="335302"/>
          </a:xfrm>
        </p:spPr>
        <p:txBody>
          <a:bodyPr/>
          <a:lstStyle/>
          <a:p>
            <a:r>
              <a:rPr lang="en-US" dirty="0" smtClean="0"/>
              <a:t>Slicing also works on lists, and returns a shorter list:</a:t>
            </a:r>
            <a:endParaRPr lang="en-US" baseline="30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2/13/2017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18221" y="1388748"/>
            <a:ext cx="11155558" cy="91439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aiList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[0, 1, 2, 3, 4, 5, 6, 7, 8, 9]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aiList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[0:4]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43904" y="3160340"/>
            <a:ext cx="11800996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sz="2800" dirty="0" smtClean="0"/>
              <a:t>Slices of the form 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[s:]</a:t>
            </a:r>
            <a:r>
              <a:rPr lang="en-US" sz="2800" dirty="0" smtClean="0"/>
              <a:t> return the suffix of the list starting at “</a:t>
            </a:r>
            <a:r>
              <a:rPr lang="en-US" sz="2800" dirty="0">
                <a:latin typeface="Consolas" pitchFamily="49" charset="0"/>
                <a:cs typeface="Consolas" pitchFamily="49" charset="0"/>
              </a:rPr>
              <a:t>s</a:t>
            </a:r>
            <a:r>
              <a:rPr lang="en-US" sz="2800" dirty="0" smtClean="0"/>
              <a:t>”: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18221" y="2457422"/>
            <a:ext cx="11155558" cy="548634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[0, 1, 2, 3]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8221" y="3794755"/>
            <a:ext cx="11155558" cy="36575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aiList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[7:]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18221" y="4314798"/>
            <a:ext cx="11155558" cy="365755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[7, 8, 9]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18221" y="5469251"/>
            <a:ext cx="11155558" cy="36575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aiList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[:3]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18221" y="5989292"/>
            <a:ext cx="11155558" cy="365755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[0, 1, 2]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43904" y="4834837"/>
            <a:ext cx="11800996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sz="2800" dirty="0" smtClean="0"/>
              <a:t>Slices of the form 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[:p]</a:t>
            </a:r>
            <a:r>
              <a:rPr lang="en-US" sz="2800" dirty="0" smtClean="0"/>
              <a:t> return the prefix of the list ending </a:t>
            </a:r>
            <a:r>
              <a:rPr lang="en-US" sz="2800" b="1" dirty="0" smtClean="0">
                <a:solidFill>
                  <a:srgbClr val="C00000"/>
                </a:solidFill>
              </a:rPr>
              <a:t>RIGHT BEFORE</a:t>
            </a:r>
            <a:r>
              <a:rPr lang="en-US" sz="2800" dirty="0" smtClean="0"/>
              <a:t> “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p</a:t>
            </a:r>
            <a:r>
              <a:rPr lang="en-US" sz="2800" dirty="0" smtClean="0"/>
              <a:t>”:</a:t>
            </a:r>
          </a:p>
        </p:txBody>
      </p:sp>
    </p:spTree>
    <p:extLst>
      <p:ext uri="{BB962C8B-B14F-4D97-AF65-F5344CB8AC3E}">
        <p14:creationId xmlns:p14="http://schemas.microsoft.com/office/powerpoint/2010/main" val="265484719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3" grpId="0" animBg="1"/>
      <p:bldP spid="14" grpId="0" animBg="1"/>
      <p:bldP spid="19" grpId="0" animBg="1"/>
      <p:bldP spid="20" grpId="0" animBg="1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Lists: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899163"/>
            <a:ext cx="11714922" cy="335302"/>
          </a:xfrm>
        </p:spPr>
        <p:txBody>
          <a:bodyPr/>
          <a:lstStyle/>
          <a:p>
            <a:r>
              <a:rPr lang="en-US" dirty="0" smtClean="0"/>
              <a:t>See the Python docs to learn more about what lists “can do” (list methods)</a:t>
            </a:r>
            <a:endParaRPr lang="en-US" baseline="30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2/13/2017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15</a:t>
            </a:fld>
            <a:endParaRPr lang="en-US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243904" y="1417342"/>
            <a:ext cx="11714922" cy="3353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LucidaGrande" charset="0"/>
              <a:buChar char="◦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LucidaGrande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Some list methods return data describing the list:</a:t>
            </a:r>
            <a:endParaRPr lang="en-US" baseline="30000" dirty="0" smtClean="0"/>
          </a:p>
        </p:txBody>
      </p:sp>
      <p:sp>
        <p:nvSpPr>
          <p:cNvPr id="21" name="Rectangle 20"/>
          <p:cNvSpPr/>
          <p:nvPr/>
        </p:nvSpPr>
        <p:spPr>
          <a:xfrm>
            <a:off x="518221" y="2057415"/>
            <a:ext cx="11155558" cy="91439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aiList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=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[1, 0, 0, 1, 0, 1, 1]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aiList.count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( 0 )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18221" y="3096006"/>
            <a:ext cx="11155558" cy="548634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3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243904" y="3794756"/>
            <a:ext cx="11714922" cy="3353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LucidaGrande" charset="0"/>
              <a:buChar char="◦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LucidaGrande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Other methods change the list </a:t>
            </a:r>
            <a:r>
              <a:rPr lang="en-US" b="1" dirty="0" smtClean="0"/>
              <a:t>in place:</a:t>
            </a:r>
            <a:endParaRPr lang="en-US" b="1" baseline="30000" dirty="0" smtClean="0"/>
          </a:p>
        </p:txBody>
      </p:sp>
      <p:sp>
        <p:nvSpPr>
          <p:cNvPr id="26" name="Rectangle 25"/>
          <p:cNvSpPr/>
          <p:nvPr/>
        </p:nvSpPr>
        <p:spPr>
          <a:xfrm>
            <a:off x="518221" y="4402067"/>
            <a:ext cx="11155558" cy="91439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aiList.sort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)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print(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aiList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)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18221" y="5440658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[0, 0, 0, 1, 1, 1, 1]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13272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1" grpId="0" animBg="1"/>
      <p:bldP spid="22" grpId="0" animBg="1"/>
      <p:bldP spid="25" grpId="0"/>
      <p:bldP spid="26" grpId="0" animBg="1"/>
      <p:bldP spid="2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Nested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899163"/>
            <a:ext cx="11714922" cy="335302"/>
          </a:xfrm>
        </p:spPr>
        <p:txBody>
          <a:bodyPr/>
          <a:lstStyle/>
          <a:p>
            <a:r>
              <a:rPr lang="en-US" dirty="0" smtClean="0"/>
              <a:t>Because lists are collections of arbitrary data, they can store other collections</a:t>
            </a:r>
          </a:p>
          <a:p>
            <a:r>
              <a:rPr lang="en-US" dirty="0" smtClean="0"/>
              <a:t>A common example is the list of lists: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2/13/2017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16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18221" y="2057410"/>
            <a:ext cx="11155558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aaData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[[True, False], [1, 2, 3], [“A”, “B”, “C”]]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# note the “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aa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” notation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18221" y="2697483"/>
            <a:ext cx="11155558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aaData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[1]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18221" y="3337556"/>
            <a:ext cx="11155558" cy="457200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[1, 2, 3]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18221" y="3977629"/>
            <a:ext cx="11155558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aaData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[1][-1]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18221" y="4617702"/>
            <a:ext cx="11155558" cy="457200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3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243904" y="5349219"/>
            <a:ext cx="11714922" cy="3353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LucidaGrande" charset="0"/>
              <a:buChar char="◦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LucidaGrande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Lists of lists are extremely common in data analysis</a:t>
            </a:r>
          </a:p>
          <a:p>
            <a:r>
              <a:rPr lang="en-US" b="1" dirty="0" smtClean="0"/>
              <a:t>Any guesses why?</a:t>
            </a:r>
          </a:p>
        </p:txBody>
      </p:sp>
    </p:spTree>
    <p:extLst>
      <p:ext uri="{BB962C8B-B14F-4D97-AF65-F5344CB8AC3E}">
        <p14:creationId xmlns:p14="http://schemas.microsoft.com/office/powerpoint/2010/main" val="156881596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7" grpId="0" animBg="1"/>
      <p:bldP spid="21" grpId="0" animBg="1"/>
      <p:bldP spid="22" grpId="0" animBg="1"/>
      <p:bldP spid="23" grpId="0" animBg="1"/>
      <p:bldP spid="2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Nested lists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2/13/2017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17</a:t>
            </a:fld>
            <a:endParaRPr lang="en-US"/>
          </a:p>
        </p:txBody>
      </p:sp>
      <p:pic>
        <p:nvPicPr>
          <p:cNvPr id="1026" name="Picture 2" descr="http://tr1.cbsistatic.com/hub/i/2015/06/03/c09b162e-098a-11e5-940f-14feb5cc3d2a/a_sample-dat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6150" y="1719263"/>
            <a:ext cx="5219700" cy="3419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547165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Dictionaries 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dict</a:t>
            </a:r>
            <a:r>
              <a:rPr lang="en-US" dirty="0" smtClean="0"/>
              <a:t>):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899162"/>
            <a:ext cx="11714922" cy="426741"/>
          </a:xfrm>
        </p:spPr>
        <p:txBody>
          <a:bodyPr/>
          <a:lstStyle/>
          <a:p>
            <a:r>
              <a:rPr lang="en-US" dirty="0" smtClean="0"/>
              <a:t>Dictionaries (</a:t>
            </a:r>
            <a:r>
              <a:rPr lang="en-US" dirty="0" err="1" smtClean="0"/>
              <a:t>dicts</a:t>
            </a:r>
            <a:r>
              <a:rPr lang="en-US" dirty="0" smtClean="0"/>
              <a:t>) are </a:t>
            </a:r>
            <a:r>
              <a:rPr lang="en-US" u="sng" dirty="0" smtClean="0"/>
              <a:t>unordered</a:t>
            </a:r>
            <a:r>
              <a:rPr lang="en-US" dirty="0" smtClean="0"/>
              <a:t> collections of (key, value) pairs</a:t>
            </a:r>
          </a:p>
          <a:p>
            <a:endParaRPr lang="en-US" baseline="30000" dirty="0" smtClean="0"/>
          </a:p>
          <a:p>
            <a:endParaRPr lang="en-US" baseline="30000" dirty="0" smtClean="0"/>
          </a:p>
          <a:p>
            <a:endParaRPr lang="en-US" baseline="30000" dirty="0" smtClean="0"/>
          </a:p>
          <a:p>
            <a:endParaRPr lang="en-US" baseline="30000" dirty="0" smtClean="0"/>
          </a:p>
          <a:p>
            <a:endParaRPr lang="en-US" baseline="30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2/13/2017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18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38539" y="2164043"/>
            <a:ext cx="11800996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sz="2800" dirty="0" smtClean="0"/>
              <a:t>We can define a </a:t>
            </a:r>
            <a:r>
              <a:rPr lang="en-US" sz="2800" dirty="0" err="1" smtClean="0"/>
              <a:t>dict</a:t>
            </a:r>
            <a:r>
              <a:rPr lang="en-US" sz="2800" dirty="0" smtClean="0"/>
              <a:t> all-at-once: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18221" y="1470656"/>
            <a:ext cx="11155558" cy="54863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{“Apple”:1.29, “Banana”:0.99, “Cantaloupe”:3.59}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18221" y="2788927"/>
            <a:ext cx="11155558" cy="54863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hashPrices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{“Apple”:1.29, “Banana”:0.99, “Cantaloupe”:3.59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}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# “hash” implies “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dict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”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45729" y="3503938"/>
            <a:ext cx="11800996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sz="2800" dirty="0" smtClean="0"/>
              <a:t>Or assign (key, value) pairs one-at-a-time: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23586" y="4107198"/>
            <a:ext cx="11155558" cy="15544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hashPrices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= {}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# equivalent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to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hashDict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=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dict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( )</a:t>
            </a:r>
          </a:p>
          <a:p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hashPrices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[“Apple”] = 1.29</a:t>
            </a:r>
          </a:p>
          <a:p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hashPrices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[“Banana”]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=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0.99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hashPrices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[“Cantaloupe”]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=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3.59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print(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hashPrices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)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# what’s interesting about the output here?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18221" y="5806414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{'Cantaloupe': 3.59, 'Apple': 1.29, 'Banana': 0.99}</a:t>
            </a:r>
          </a:p>
        </p:txBody>
      </p:sp>
    </p:spTree>
    <p:extLst>
      <p:ext uri="{BB962C8B-B14F-4D97-AF65-F5344CB8AC3E}">
        <p14:creationId xmlns:p14="http://schemas.microsoft.com/office/powerpoint/2010/main" val="322573808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/>
      <p:bldP spid="11" grpId="0" animBg="1"/>
      <p:bldP spid="15" grpId="0" animBg="1"/>
      <p:bldP spid="16" grpId="0"/>
      <p:bldP spid="17" grpId="0" animBg="1"/>
      <p:bldP spid="1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Dicts</a:t>
            </a:r>
            <a:r>
              <a:rPr lang="en-US" dirty="0" smtClean="0"/>
              <a:t>: indexing (or “look-up”)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899163"/>
            <a:ext cx="11714922" cy="518180"/>
          </a:xfrm>
        </p:spPr>
        <p:txBody>
          <a:bodyPr/>
          <a:lstStyle/>
          <a:p>
            <a:r>
              <a:rPr lang="en-US" dirty="0" smtClean="0"/>
              <a:t>The values of a </a:t>
            </a:r>
            <a:r>
              <a:rPr lang="en-US" dirty="0" err="1" smtClean="0"/>
              <a:t>dict</a:t>
            </a:r>
            <a:r>
              <a:rPr lang="en-US" dirty="0" smtClean="0"/>
              <a:t> can be looked up by their “key”:</a:t>
            </a:r>
            <a:endParaRPr lang="en-US" baseline="30000" dirty="0" smtClean="0"/>
          </a:p>
          <a:p>
            <a:endParaRPr lang="en-US" baseline="30000" dirty="0" smtClean="0"/>
          </a:p>
          <a:p>
            <a:endParaRPr lang="en-US" baseline="30000" dirty="0" smtClean="0"/>
          </a:p>
          <a:p>
            <a:pPr marL="0" indent="0">
              <a:buNone/>
            </a:pPr>
            <a:endParaRPr lang="en-US" baseline="30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2/13/2017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19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18221" y="1417342"/>
            <a:ext cx="11155558" cy="91439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hashPrices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{“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Apple”:1.29, “Banana”:0.99, “Cantaloupe”:3.59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}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hashPrices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[“Banana”]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43904" y="3154683"/>
            <a:ext cx="11800996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sz="2800" dirty="0" smtClean="0"/>
              <a:t>Keys must be unique, but values can be repeated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18221" y="2455933"/>
            <a:ext cx="11155558" cy="548634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0.99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8221" y="3787903"/>
            <a:ext cx="11155558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hashPrices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[“Apple”] = 1.99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# value of ‘Apple’ is updated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18221" y="4343390"/>
            <a:ext cx="11155558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hashPrices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[“Durian”] = 3.59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# new key, value for ‘Durian’ added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18221" y="4892021"/>
            <a:ext cx="11155558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print(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hashPrices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)</a:t>
            </a:r>
            <a:endParaRPr lang="en-US" dirty="0" smtClean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18221" y="5440658"/>
            <a:ext cx="11155558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{‘Cantaloupe’: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3.59,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‘Durian’: 3.59, ‘Apple’: 1.99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‘Banana’: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0.99}</a:t>
            </a:r>
          </a:p>
        </p:txBody>
      </p:sp>
    </p:spTree>
    <p:extLst>
      <p:ext uri="{BB962C8B-B14F-4D97-AF65-F5344CB8AC3E}">
        <p14:creationId xmlns:p14="http://schemas.microsoft.com/office/powerpoint/2010/main" val="386627650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 animBg="1"/>
      <p:bldP spid="16" grpId="0"/>
      <p:bldP spid="12" grpId="0" animBg="1"/>
      <p:bldP spid="13" grpId="0" animBg="1"/>
      <p:bldP spid="15" grpId="0" animBg="1"/>
      <p:bldP spid="17" grpId="0" animBg="1"/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Reinforcement</a:t>
            </a:r>
          </a:p>
          <a:p>
            <a:r>
              <a:rPr lang="en-US" sz="3200" dirty="0" smtClean="0"/>
              <a:t>The index and slice operators</a:t>
            </a:r>
          </a:p>
          <a:p>
            <a:r>
              <a:rPr lang="en-US" sz="3200" dirty="0" smtClean="0"/>
              <a:t>The Python </a:t>
            </a:r>
            <a:r>
              <a:rPr lang="en-US" sz="3200" dirty="0" smtClean="0">
                <a:latin typeface="Consolas" pitchFamily="49" charset="0"/>
                <a:cs typeface="Consolas" pitchFamily="49" charset="0"/>
              </a:rPr>
              <a:t>list</a:t>
            </a:r>
          </a:p>
          <a:p>
            <a:r>
              <a:rPr lang="en-US" sz="3200" dirty="0" smtClean="0"/>
              <a:t>The Python dictionaries (</a:t>
            </a:r>
            <a:r>
              <a:rPr lang="en-US" sz="3200" dirty="0" err="1" smtClean="0">
                <a:latin typeface="Consolas" pitchFamily="49" charset="0"/>
                <a:cs typeface="Consolas" pitchFamily="49" charset="0"/>
              </a:rPr>
              <a:t>dict</a:t>
            </a:r>
            <a:r>
              <a:rPr lang="en-US" sz="3200" dirty="0" smtClean="0"/>
              <a:t>)</a:t>
            </a:r>
          </a:p>
          <a:p>
            <a:r>
              <a:rPr lang="en-US" sz="3200" dirty="0" smtClean="0"/>
              <a:t>The </a:t>
            </a:r>
            <a:r>
              <a:rPr lang="en-US" sz="3200" dirty="0" smtClean="0">
                <a:latin typeface="Consolas" pitchFamily="49" charset="0"/>
                <a:cs typeface="Consolas" pitchFamily="49" charset="0"/>
              </a:rPr>
              <a:t>for</a:t>
            </a:r>
            <a:r>
              <a:rPr lang="en-US" sz="3200" dirty="0" smtClean="0"/>
              <a:t> loop</a:t>
            </a:r>
          </a:p>
          <a:p>
            <a:r>
              <a:rPr lang="en-US" sz="3200" dirty="0" smtClean="0"/>
              <a:t>Conditionals (</a:t>
            </a:r>
            <a:r>
              <a:rPr lang="en-US" sz="3200" dirty="0" smtClean="0">
                <a:latin typeface="Consolas" pitchFamily="49" charset="0"/>
                <a:cs typeface="Consolas" pitchFamily="49" charset="0"/>
              </a:rPr>
              <a:t>if…else</a:t>
            </a:r>
            <a:r>
              <a:rPr lang="en-US" sz="3200" dirty="0" smtClean="0"/>
              <a:t>)</a:t>
            </a:r>
          </a:p>
          <a:p>
            <a:r>
              <a:rPr lang="en-US" sz="3200" dirty="0" smtClean="0"/>
              <a:t>The </a:t>
            </a:r>
            <a:r>
              <a:rPr lang="en-US" sz="3200" dirty="0" smtClean="0">
                <a:latin typeface="Consolas" pitchFamily="49" charset="0"/>
                <a:cs typeface="Consolas" pitchFamily="49" charset="0"/>
              </a:rPr>
              <a:t>while</a:t>
            </a:r>
            <a:r>
              <a:rPr lang="en-US" sz="3200" dirty="0" smtClean="0"/>
              <a:t> loop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2/13/2017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82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Dicts</a:t>
            </a:r>
            <a:r>
              <a:rPr lang="en-US" dirty="0"/>
              <a:t> </a:t>
            </a:r>
            <a:r>
              <a:rPr lang="en-US" dirty="0" smtClean="0"/>
              <a:t>: </a:t>
            </a:r>
            <a:r>
              <a:rPr lang="en-US" dirty="0"/>
              <a:t>indexing (or “look-up”)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899163"/>
            <a:ext cx="11714922" cy="335302"/>
          </a:xfrm>
        </p:spPr>
        <p:txBody>
          <a:bodyPr/>
          <a:lstStyle/>
          <a:p>
            <a:r>
              <a:rPr lang="en-US" dirty="0" smtClean="0"/>
              <a:t>Looking up an undefined key returns an error</a:t>
            </a:r>
            <a:endParaRPr lang="en-US" baseline="30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2/13/2017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20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18221" y="1445936"/>
            <a:ext cx="11155558" cy="91439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hashPrices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{“Apple”:1.29, “Banana”:0.99, “Cantaloupe”:3.59}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hashPrices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[“Mango”]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18221" y="2514610"/>
            <a:ext cx="11155558" cy="548634"/>
          </a:xfrm>
          <a:prstGeom prst="rect">
            <a:avLst/>
          </a:prstGeom>
          <a:solidFill>
            <a:srgbClr val="FFCC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KeyError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: 'Mango'</a:t>
            </a:r>
          </a:p>
        </p:txBody>
      </p:sp>
    </p:spTree>
    <p:extLst>
      <p:ext uri="{BB962C8B-B14F-4D97-AF65-F5344CB8AC3E}">
        <p14:creationId xmlns:p14="http://schemas.microsoft.com/office/powerpoint/2010/main" val="73986179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Dicts</a:t>
            </a:r>
            <a:r>
              <a:rPr lang="en-US" dirty="0" smtClean="0"/>
              <a:t>: length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899162"/>
            <a:ext cx="11714922" cy="426741"/>
          </a:xfrm>
        </p:spPr>
        <p:txBody>
          <a:bodyPr/>
          <a:lstStyle/>
          <a:p>
            <a:r>
              <a:rPr lang="en-US" dirty="0" smtClean="0"/>
              <a:t>While unordered, </a:t>
            </a:r>
            <a:r>
              <a:rPr lang="en-US" dirty="0" err="1" smtClean="0"/>
              <a:t>dicts</a:t>
            </a:r>
            <a:r>
              <a:rPr lang="en-US" dirty="0" smtClean="0"/>
              <a:t> have a “length”: their number of (key, value) pairs:</a:t>
            </a:r>
          </a:p>
          <a:p>
            <a:endParaRPr lang="en-US" baseline="30000" dirty="0" smtClean="0"/>
          </a:p>
          <a:p>
            <a:endParaRPr lang="en-US" baseline="30000" dirty="0" smtClean="0"/>
          </a:p>
          <a:p>
            <a:endParaRPr lang="en-US" baseline="30000" dirty="0" smtClean="0"/>
          </a:p>
          <a:p>
            <a:endParaRPr lang="en-US" baseline="30000" dirty="0" smtClean="0"/>
          </a:p>
          <a:p>
            <a:endParaRPr lang="en-US" baseline="30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2/13/2017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21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18221" y="1508781"/>
            <a:ext cx="11155558" cy="54863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len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{“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Apple”:1.29, “Banana”:0.99, “Cantaloupe”:3.59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} )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8221" y="2181621"/>
            <a:ext cx="11155558" cy="548634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3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18221" y="2872673"/>
            <a:ext cx="11155558" cy="54863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len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{} )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18221" y="3553206"/>
            <a:ext cx="11155558" cy="548634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0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964612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Dicts</a:t>
            </a:r>
            <a:r>
              <a:rPr lang="en-US" dirty="0"/>
              <a:t> : </a:t>
            </a:r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899163"/>
            <a:ext cx="11714922" cy="335302"/>
          </a:xfrm>
        </p:spPr>
        <p:txBody>
          <a:bodyPr/>
          <a:lstStyle/>
          <a:p>
            <a:r>
              <a:rPr lang="en-US" dirty="0" smtClean="0"/>
              <a:t>See the Python docs to learn more about what </a:t>
            </a:r>
            <a:r>
              <a:rPr lang="en-US" dirty="0" err="1" smtClean="0"/>
              <a:t>dicts</a:t>
            </a:r>
            <a:r>
              <a:rPr lang="en-US" dirty="0" smtClean="0"/>
              <a:t> “can do” (</a:t>
            </a:r>
            <a:r>
              <a:rPr lang="en-US" dirty="0" err="1" smtClean="0"/>
              <a:t>dict</a:t>
            </a:r>
            <a:r>
              <a:rPr lang="en-US" dirty="0" smtClean="0"/>
              <a:t> methods)</a:t>
            </a:r>
            <a:endParaRPr lang="en-US" baseline="30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2/13/2017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22</a:t>
            </a:fld>
            <a:endParaRPr lang="en-US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243904" y="1417342"/>
            <a:ext cx="11714922" cy="3353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LucidaGrande" charset="0"/>
              <a:buChar char="◦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LucidaGrande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.get( k, d ) </a:t>
            </a:r>
            <a:r>
              <a:rPr lang="en-US" dirty="0" smtClean="0"/>
              <a:t>returns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d</a:t>
            </a:r>
            <a:r>
              <a:rPr lang="en-US" dirty="0" smtClean="0"/>
              <a:t> (default) if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k</a:t>
            </a:r>
            <a:r>
              <a:rPr lang="en-US" dirty="0" smtClean="0"/>
              <a:t> is NOT in the </a:t>
            </a:r>
            <a:r>
              <a:rPr lang="en-US" dirty="0" err="1" smtClean="0"/>
              <a:t>dict</a:t>
            </a:r>
            <a:r>
              <a:rPr lang="en-US" dirty="0" smtClean="0"/>
              <a:t>:</a:t>
            </a:r>
            <a:endParaRPr lang="en-US" baseline="30000" dirty="0" smtClean="0"/>
          </a:p>
        </p:txBody>
      </p:sp>
      <p:sp>
        <p:nvSpPr>
          <p:cNvPr id="21" name="Rectangle 20"/>
          <p:cNvSpPr/>
          <p:nvPr/>
        </p:nvSpPr>
        <p:spPr>
          <a:xfrm>
            <a:off x="518221" y="1965976"/>
            <a:ext cx="11155558" cy="91439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hashPrices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{“Apple”:1.29, “Banana”:0.99, “Cantaloupe”:3.59}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hashPrices.get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“Mango”, None )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18221" y="3023385"/>
            <a:ext cx="11155558" cy="457200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None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43904" y="3611878"/>
            <a:ext cx="11714922" cy="3353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LucidaGrande" charset="0"/>
              <a:buChar char="◦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LucidaGrande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.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has_key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 k ) </a:t>
            </a:r>
            <a:r>
              <a:rPr lang="en-US" dirty="0" smtClean="0"/>
              <a:t>returns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True</a:t>
            </a:r>
            <a:r>
              <a:rPr lang="en-US" dirty="0" smtClean="0"/>
              <a:t> if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k</a:t>
            </a:r>
            <a:r>
              <a:rPr lang="en-US" dirty="0" smtClean="0"/>
              <a:t> is in the </a:t>
            </a:r>
            <a:r>
              <a:rPr lang="en-US" dirty="0" err="1" smtClean="0"/>
              <a:t>dict</a:t>
            </a:r>
            <a:r>
              <a:rPr lang="en-US" dirty="0" smtClean="0"/>
              <a:t> (otherwise returns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False</a:t>
            </a:r>
            <a:r>
              <a:rPr lang="en-US" dirty="0" smtClean="0"/>
              <a:t>)</a:t>
            </a:r>
            <a:endParaRPr lang="en-US" baseline="30000" dirty="0" smtClean="0"/>
          </a:p>
        </p:txBody>
      </p:sp>
      <p:sp>
        <p:nvSpPr>
          <p:cNvPr id="14" name="Rectangle 13"/>
          <p:cNvSpPr/>
          <p:nvPr/>
        </p:nvSpPr>
        <p:spPr>
          <a:xfrm>
            <a:off x="518221" y="4193363"/>
            <a:ext cx="11155558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hashPrices.has_key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“Mango” )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18221" y="4793581"/>
            <a:ext cx="11155558" cy="457200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False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18221" y="5393799"/>
            <a:ext cx="11155558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hashPrices.has_key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“Apple” )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18221" y="5994018"/>
            <a:ext cx="11155558" cy="457200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True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220122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1" grpId="0" animBg="1"/>
      <p:bldP spid="22" grpId="0" animBg="1"/>
      <p:bldP spid="12" grpId="0"/>
      <p:bldP spid="14" grpId="0" animBg="1"/>
      <p:bldP spid="15" grpId="0" animBg="1"/>
      <p:bldP spid="16" grpId="0" animBg="1"/>
      <p:bldP spid="1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Nested </a:t>
            </a:r>
            <a:r>
              <a:rPr lang="en-US" dirty="0" err="1" smtClean="0"/>
              <a:t>dicts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899163"/>
            <a:ext cx="11714922" cy="335302"/>
          </a:xfrm>
        </p:spPr>
        <p:txBody>
          <a:bodyPr/>
          <a:lstStyle/>
          <a:p>
            <a:r>
              <a:rPr lang="en-US" dirty="0" err="1" smtClean="0"/>
              <a:t>dicts</a:t>
            </a:r>
            <a:r>
              <a:rPr lang="en-US" dirty="0" smtClean="0"/>
              <a:t> are collections of arbitrary data: they can store lists and other </a:t>
            </a:r>
            <a:r>
              <a:rPr lang="en-US" dirty="0" err="1" smtClean="0"/>
              <a:t>dicts</a:t>
            </a:r>
            <a:r>
              <a:rPr lang="en-US" dirty="0" smtClean="0"/>
              <a:t>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2/13/2017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23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18221" y="1508781"/>
            <a:ext cx="11155558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hashSeries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= {“Patient1”:[0, 1, 2], “Patient2”:[0, 0, 5]}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18221" y="2148853"/>
            <a:ext cx="11155558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hashhashExcel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{“r1”:{“c1”:1, “c2”:2}, “r2”:{“c1”:3, “c2”:4}}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# ‘c1’ used 2x as key?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18221" y="2788925"/>
            <a:ext cx="11155558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hashhashExcel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[“r2”]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18221" y="3428997"/>
            <a:ext cx="11155558" cy="457200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{“c1”:3, “c2”:4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18221" y="4069069"/>
            <a:ext cx="11155558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hashhashExcel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[“r2”][“c1”]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18221" y="4709141"/>
            <a:ext cx="11155558" cy="457200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3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582578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7" grpId="0" animBg="1"/>
      <p:bldP spid="22" grpId="0" animBg="1"/>
      <p:bldP spid="23" grpId="0" animBg="1"/>
      <p:bldP spid="12" grpId="0" animBg="1"/>
      <p:bldP spid="1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for</a:t>
            </a:r>
            <a:r>
              <a:rPr lang="en-US" dirty="0" smtClean="0"/>
              <a:t>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899163"/>
            <a:ext cx="11714922" cy="335302"/>
          </a:xfrm>
        </p:spPr>
        <p:txBody>
          <a:bodyPr/>
          <a:lstStyle/>
          <a:p>
            <a:r>
              <a:rPr lang="en-US" dirty="0" smtClean="0"/>
              <a:t>Loops and collections go hand-in-hand</a:t>
            </a:r>
          </a:p>
          <a:p>
            <a:pPr lvl="1"/>
            <a:r>
              <a:rPr lang="en-US" dirty="0" smtClean="0"/>
              <a:t>Enable executing a set of instructions on </a:t>
            </a:r>
            <a:r>
              <a:rPr lang="en-US" u="sng" dirty="0" smtClean="0"/>
              <a:t>each element</a:t>
            </a:r>
            <a:r>
              <a:rPr lang="en-US" dirty="0" smtClean="0"/>
              <a:t> of a collection</a:t>
            </a:r>
          </a:p>
          <a:p>
            <a:r>
              <a:rPr lang="en-US" dirty="0" smtClean="0"/>
              <a:t>Structure of a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for</a:t>
            </a:r>
            <a:r>
              <a:rPr lang="en-US" dirty="0" smtClean="0"/>
              <a:t> loop in python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2/13/2017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24</a:t>
            </a:fld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810025" y="3154683"/>
            <a:ext cx="3748999" cy="19202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sz="36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x </a:t>
            </a:r>
            <a:r>
              <a:rPr lang="en-US" sz="36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</a:t>
            </a:r>
            <a:r>
              <a:rPr lang="en-US" sz="36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y:</a:t>
            </a:r>
          </a:p>
          <a:p>
            <a:r>
              <a:rPr lang="en-US" sz="36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x = x + 1</a:t>
            </a:r>
          </a:p>
          <a:p>
            <a:r>
              <a:rPr lang="en-US" sz="36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print( x )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545552" y="3077405"/>
            <a:ext cx="1280146" cy="457195"/>
          </a:xfrm>
          <a:prstGeom prst="straightConnector1">
            <a:avLst/>
          </a:prstGeom>
          <a:ln w="762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555638" y="2775680"/>
            <a:ext cx="9742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syntax</a:t>
            </a:r>
            <a:endParaRPr lang="en-US" sz="2400" dirty="0"/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5730245" y="2514610"/>
            <a:ext cx="918566" cy="914390"/>
          </a:xfrm>
          <a:prstGeom prst="straightConnector1">
            <a:avLst/>
          </a:prstGeom>
          <a:ln w="762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6644634" y="2144384"/>
            <a:ext cx="9742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syntax</a:t>
            </a:r>
            <a:endParaRPr lang="en-US" sz="2400" dirty="0"/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6561549" y="2601579"/>
            <a:ext cx="174524" cy="827421"/>
          </a:xfrm>
          <a:prstGeom prst="straightConnector1">
            <a:avLst/>
          </a:prstGeom>
          <a:ln w="762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3612123" y="3746802"/>
            <a:ext cx="1203731" cy="1130025"/>
          </a:xfrm>
          <a:prstGeom prst="straightConnector1">
            <a:avLst/>
          </a:prstGeom>
          <a:ln w="762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8930609" y="3746801"/>
            <a:ext cx="2670155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Consolas" pitchFamily="49" charset="0"/>
                <a:cs typeface="Consolas" pitchFamily="49" charset="0"/>
              </a:rPr>
              <a:t>y</a:t>
            </a:r>
            <a:r>
              <a:rPr lang="en-US" sz="2400" dirty="0" smtClean="0"/>
              <a:t> is the data </a:t>
            </a:r>
          </a:p>
          <a:p>
            <a:r>
              <a:rPr lang="en-US" sz="2400" dirty="0" smtClean="0"/>
              <a:t>(often a collection)</a:t>
            </a:r>
          </a:p>
          <a:p>
            <a:r>
              <a:rPr lang="en-US" sz="2400" dirty="0" smtClean="0"/>
              <a:t>whose elements we</a:t>
            </a:r>
          </a:p>
          <a:p>
            <a:r>
              <a:rPr lang="en-US" sz="2400" dirty="0" smtClean="0"/>
              <a:t>want to process</a:t>
            </a:r>
          </a:p>
          <a:p>
            <a:r>
              <a:rPr lang="en-US" sz="2400" dirty="0" smtClean="0"/>
              <a:t>(one-at-a-time)</a:t>
            </a:r>
            <a:endParaRPr lang="en-US" sz="2400" dirty="0"/>
          </a:p>
        </p:txBody>
      </p:sp>
      <p:sp>
        <p:nvSpPr>
          <p:cNvPr id="37" name="Rectangle 36"/>
          <p:cNvSpPr/>
          <p:nvPr/>
        </p:nvSpPr>
        <p:spPr>
          <a:xfrm>
            <a:off x="335342" y="4876827"/>
            <a:ext cx="33832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sz="2400" dirty="0" smtClean="0">
                <a:cs typeface="Consolas" pitchFamily="49" charset="0"/>
              </a:rPr>
              <a:t> is a variable that will store the element of y with which we are currently working</a:t>
            </a:r>
            <a:endParaRPr lang="en-US" sz="2400" dirty="0"/>
          </a:p>
        </p:txBody>
      </p:sp>
      <p:cxnSp>
        <p:nvCxnSpPr>
          <p:cNvPr id="41" name="Straight Arrow Connector 40"/>
          <p:cNvCxnSpPr/>
          <p:nvPr/>
        </p:nvCxnSpPr>
        <p:spPr>
          <a:xfrm flipH="1" flipV="1">
            <a:off x="6461756" y="3692898"/>
            <a:ext cx="2377414" cy="376175"/>
          </a:xfrm>
          <a:prstGeom prst="straightConnector1">
            <a:avLst/>
          </a:prstGeom>
          <a:ln w="762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3535707" y="5432612"/>
            <a:ext cx="33832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cs typeface="Consolas" pitchFamily="49" charset="0"/>
              </a:rPr>
              <a:t>indented block of code </a:t>
            </a:r>
          </a:p>
          <a:p>
            <a:pPr algn="ctr"/>
            <a:r>
              <a:rPr lang="en-US" sz="2400" dirty="0" smtClean="0">
                <a:cs typeface="Consolas" pitchFamily="49" charset="0"/>
              </a:rPr>
              <a:t>using current value of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x</a:t>
            </a:r>
            <a:endParaRPr lang="en-US" sz="2400" dirty="0"/>
          </a:p>
        </p:txBody>
      </p:sp>
      <p:cxnSp>
        <p:nvCxnSpPr>
          <p:cNvPr id="45" name="Straight Arrow Connector 44"/>
          <p:cNvCxnSpPr/>
          <p:nvPr/>
        </p:nvCxnSpPr>
        <p:spPr>
          <a:xfrm flipV="1">
            <a:off x="4084342" y="4114792"/>
            <a:ext cx="731512" cy="1325866"/>
          </a:xfrm>
          <a:prstGeom prst="straightConnector1">
            <a:avLst/>
          </a:prstGeom>
          <a:ln w="762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V="1">
            <a:off x="4084342" y="4716298"/>
            <a:ext cx="731512" cy="724360"/>
          </a:xfrm>
          <a:prstGeom prst="straightConnector1">
            <a:avLst/>
          </a:prstGeom>
          <a:ln w="762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391970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9" grpId="0" animBg="1"/>
      <p:bldP spid="9" grpId="0"/>
      <p:bldP spid="23" grpId="0"/>
      <p:bldP spid="35" grpId="0"/>
      <p:bldP spid="37" grpId="0"/>
      <p:bldP spid="4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for</a:t>
            </a:r>
            <a:r>
              <a:rPr lang="en-US" dirty="0" smtClean="0"/>
              <a:t> loop: basic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2/13/2017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25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18221" y="1143025"/>
            <a:ext cx="11155558" cy="91439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for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iNum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in [0, 1, 2, 3]: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print(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iNum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)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18221" y="2181616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0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18221" y="2880366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1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18221" y="3611878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2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18221" y="4343390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3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481209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5" grpId="0" animBg="1"/>
      <p:bldP spid="26" grpId="0" animBg="1"/>
      <p:bldP spid="2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for</a:t>
            </a:r>
            <a:r>
              <a:rPr lang="en-US" dirty="0" smtClean="0"/>
              <a:t> loop: basic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2/13/2017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26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18221" y="1143025"/>
            <a:ext cx="11155558" cy="91439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for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iNum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in [0, 1, 2, 3]: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b="1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iNum</a:t>
            </a:r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b="1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iNum</a:t>
            </a:r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**2</a:t>
            </a:r>
          </a:p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print(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iNum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)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18221" y="2181616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0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18221" y="2880366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1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18221" y="3611878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18221" y="4343390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9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120167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5" grpId="0" animBg="1"/>
      <p:bldP spid="26" grpId="0" animBg="1"/>
      <p:bldP spid="2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for</a:t>
            </a:r>
            <a:r>
              <a:rPr lang="en-US" dirty="0" smtClean="0"/>
              <a:t> loop: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range( )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2/13/2017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27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18221" y="1143025"/>
            <a:ext cx="11155558" cy="91439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for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iNum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in </a:t>
            </a:r>
            <a:r>
              <a:rPr lang="en-US" b="1" u="sng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range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( 4 ):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# consider the numbers from 0 to 3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iSquared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iNum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**2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print(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iNum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iSquared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)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18221" y="2181616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0, 0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18221" y="2880366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1, 1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18221" y="3611878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2, 4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18221" y="4343390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3, 9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440734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5" grpId="0" animBg="1"/>
      <p:bldP spid="26" grpId="0" animBg="1"/>
      <p:bldP spid="2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for</a:t>
            </a:r>
            <a:r>
              <a:rPr lang="en-US" dirty="0" smtClean="0"/>
              <a:t> loop: over a string in a variable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2/13/2017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28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18221" y="1143024"/>
            <a:ext cx="11155558" cy="11887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strGreeting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“hello, world”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for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Char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strGreeting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: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Char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=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Char.upper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)</a:t>
            </a:r>
          </a:p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print(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Char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)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18221" y="2514610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“H”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18221" y="3209546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“E”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18221" y="3904482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“L”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18221" y="4599418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...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18221" y="5294354"/>
            <a:ext cx="11155558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print(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strGreeting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) # the data we looped over isn’t changed!</a:t>
            </a:r>
            <a:endParaRPr lang="en-US" dirty="0" smtClean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18221" y="5897856"/>
            <a:ext cx="11155558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‘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h</a:t>
            </a:r>
            <a:r>
              <a:rPr lang="en-US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ello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world’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401702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5" grpId="0" animBg="1"/>
      <p:bldP spid="26" grpId="0" animBg="1"/>
      <p:bldP spid="27" grpId="0" animBg="1"/>
      <p:bldP spid="11" grpId="0" animBg="1"/>
      <p:bldP spid="1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for</a:t>
            </a:r>
            <a:r>
              <a:rPr lang="en-US" dirty="0" smtClean="0"/>
              <a:t> loop: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enumerate( )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2/13/2017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29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18221" y="1143024"/>
            <a:ext cx="11155558" cy="11887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astrNames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[“Matt”, “Sarah”, “Jason”, “Michelle”]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for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iPos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strName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in </a:t>
            </a:r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enumerate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astrNames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):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# enumerate returns position, value pairs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strName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“Dr. ” +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strName</a:t>
            </a:r>
            <a:endParaRPr lang="en-US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print(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iPos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strName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)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18221" y="2514610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0, ‘Dr. Matt’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18221" y="3213360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1, ‘Dr. Sarah’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18221" y="3944872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2, ‘Dr. Jason’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18221" y="4676384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3, ‘Dr. Michelle’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98621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5" grpId="0" animBg="1"/>
      <p:bldP spid="26" grpId="0" animBg="1"/>
      <p:bldP spid="2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Reinforcement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1082040"/>
            <a:ext cx="11714922" cy="1005705"/>
          </a:xfrm>
        </p:spPr>
        <p:txBody>
          <a:bodyPr/>
          <a:lstStyle/>
          <a:p>
            <a:r>
              <a:rPr lang="en-US" dirty="0" smtClean="0"/>
              <a:t>Last Weds we learned about Python’s “scalar” data types</a:t>
            </a:r>
          </a:p>
          <a:p>
            <a:pPr lvl="1"/>
            <a:r>
              <a:rPr lang="en-US" dirty="0" smtClean="0"/>
              <a:t>Strings (e.g. “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Hello, world</a:t>
            </a:r>
            <a:r>
              <a:rPr lang="en-US" dirty="0" smtClean="0"/>
              <a:t>”)</a:t>
            </a:r>
          </a:p>
          <a:p>
            <a:pPr lvl="1"/>
            <a:r>
              <a:rPr lang="en-US" dirty="0" smtClean="0"/>
              <a:t>Integers (e.g.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123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Floats (e.g.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3.14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Booleans (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True</a:t>
            </a:r>
            <a:r>
              <a:rPr lang="en-US" dirty="0" smtClean="0"/>
              <a:t> and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False</a:t>
            </a:r>
            <a:r>
              <a:rPr lang="en-US" dirty="0" smtClean="0"/>
              <a:t>)</a:t>
            </a:r>
          </a:p>
          <a:p>
            <a:r>
              <a:rPr lang="en-US" dirty="0" smtClean="0"/>
              <a:t>Today we’ll learn about the two most common “collection” data types</a:t>
            </a:r>
            <a:endParaRPr lang="en-US" dirty="0"/>
          </a:p>
          <a:p>
            <a:pPr lvl="1"/>
            <a:r>
              <a:rPr lang="en-US" dirty="0" smtClean="0"/>
              <a:t>Lists</a:t>
            </a:r>
          </a:p>
          <a:p>
            <a:pPr lvl="1"/>
            <a:r>
              <a:rPr lang="en-US" dirty="0" smtClean="0"/>
              <a:t>Dictionaries (</a:t>
            </a:r>
            <a:r>
              <a:rPr lang="en-US" dirty="0" err="1" smtClean="0"/>
              <a:t>dicts</a:t>
            </a:r>
            <a:r>
              <a:rPr lang="en-US" dirty="0" smtClean="0"/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2/13/2017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51103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for</a:t>
            </a:r>
            <a:r>
              <a:rPr lang="en-US" dirty="0" smtClean="0"/>
              <a:t> loop: changing a collection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2/13/2017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30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18221" y="1143024"/>
            <a:ext cx="11155558" cy="11887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aiPrimes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[2, 3, 5, 7, 11]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for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iPos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iVal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in </a:t>
            </a:r>
            <a:r>
              <a:rPr lang="en-US" b="1" u="sng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enumerate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aiPrimes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):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# enumerate returns position, value pairs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aiPrimes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iPos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] =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iVal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**2</a:t>
            </a:r>
          </a:p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print(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iPos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iVal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aiPrimes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iPos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] )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18221" y="2514610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0, 2, 4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18221" y="3213360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1, 3, 9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18221" y="3944872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2, 5, 25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18221" y="4676384"/>
            <a:ext cx="11155558" cy="2743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...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8221" y="5111468"/>
            <a:ext cx="11155558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print(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aiPrimes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) # list will be changed!</a:t>
            </a:r>
            <a:endParaRPr lang="en-US" dirty="0" smtClean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18221" y="5714970"/>
            <a:ext cx="11155558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[4, 9, 25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49, 121]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233671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5" grpId="0" animBg="1"/>
      <p:bldP spid="26" grpId="0" animBg="1"/>
      <p:bldP spid="27" grpId="0" animBg="1"/>
      <p:bldP spid="10" grpId="0" animBg="1"/>
      <p:bldP spid="11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for</a:t>
            </a:r>
            <a:r>
              <a:rPr lang="en-US" dirty="0"/>
              <a:t> loop</a:t>
            </a:r>
            <a:r>
              <a:rPr lang="en-US" dirty="0" smtClean="0"/>
              <a:t>: </a:t>
            </a:r>
            <a:r>
              <a:rPr lang="en-US" dirty="0" err="1" smtClean="0"/>
              <a:t>dict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B08A-B8FE-2744-A176-508EFC0AA4E9}" type="datetime1">
              <a:rPr lang="en-US" smtClean="0"/>
              <a:t>2/13/2017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31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18221" y="1143024"/>
            <a:ext cx="11155558" cy="11887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hashPrices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{“Apple”:1.29, “Banana”:0.99, “Cantaloupe”:3.59}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for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strFruit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in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hashPrices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: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print(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strFruit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hashPrices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strFruit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] )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8221" y="2514610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‘Cantaloupe’, 3.59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8221" y="3213360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‘Apple’, 1.29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8221" y="3944872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‘Banana’, 0.99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238539" y="4739600"/>
            <a:ext cx="11714922" cy="335302"/>
          </a:xfrm>
        </p:spPr>
        <p:txBody>
          <a:bodyPr/>
          <a:lstStyle/>
          <a:p>
            <a:r>
              <a:rPr lang="en-US" dirty="0" smtClean="0"/>
              <a:t>When we supply a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dict</a:t>
            </a:r>
            <a:r>
              <a:rPr lang="en-US" dirty="0" smtClean="0"/>
              <a:t> as data for a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for</a:t>
            </a:r>
            <a:r>
              <a:rPr lang="en-US" dirty="0" smtClean="0"/>
              <a:t> loop, we loop over the keys of the </a:t>
            </a:r>
            <a:r>
              <a:rPr lang="en-US" dirty="0" err="1" smtClean="0"/>
              <a:t>dict</a:t>
            </a:r>
            <a:r>
              <a:rPr lang="en-US" dirty="0" smtClean="0"/>
              <a:t>, but not in any intuitive order!</a:t>
            </a:r>
          </a:p>
        </p:txBody>
      </p:sp>
    </p:spTree>
    <p:extLst>
      <p:ext uri="{BB962C8B-B14F-4D97-AF65-F5344CB8AC3E}">
        <p14:creationId xmlns:p14="http://schemas.microsoft.com/office/powerpoint/2010/main" val="348319338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for</a:t>
            </a:r>
            <a:r>
              <a:rPr lang="en-US" dirty="0"/>
              <a:t> loop</a:t>
            </a:r>
            <a:r>
              <a:rPr lang="en-US" dirty="0" smtClean="0"/>
              <a:t>: </a:t>
            </a:r>
            <a:r>
              <a:rPr lang="en-US" dirty="0" err="1" smtClean="0"/>
              <a:t>dict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B08A-B8FE-2744-A176-508EFC0AA4E9}" type="datetime1">
              <a:rPr lang="en-US" smtClean="0"/>
              <a:t>2/13/2017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32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18221" y="1143024"/>
            <a:ext cx="11155558" cy="11887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hashPrices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{“Apple”:1.29, “Banana”:0.99, “Cantaloupe”:3.59}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for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strFruit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dCost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in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hashPrices</a:t>
            </a:r>
            <a:r>
              <a:rPr lang="en-US" b="1" u="sng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.items</a:t>
            </a:r>
            <a:r>
              <a:rPr lang="en-US" b="1" u="sng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)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: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print(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strFruit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dCost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)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8221" y="2514610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‘Cantaloupe’, 3.59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8221" y="3213360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‘Apple’, 1.29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8221" y="3944872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‘Banana’, 0.99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238539" y="4739600"/>
            <a:ext cx="11714922" cy="335302"/>
          </a:xfrm>
        </p:spPr>
        <p:txBody>
          <a:bodyPr/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.items( )</a:t>
            </a:r>
            <a:r>
              <a:rPr lang="en-US" dirty="0" smtClean="0">
                <a:cs typeface="Consolas" pitchFamily="49" charset="0"/>
              </a:rPr>
              <a:t> is a dictionary method that provides a shortcut for looping over key, value pairs</a:t>
            </a:r>
          </a:p>
          <a:p>
            <a:r>
              <a:rPr lang="en-US" dirty="0" smtClean="0">
                <a:cs typeface="Consolas" pitchFamily="49" charset="0"/>
              </a:rPr>
              <a:t>Still no sensible order though!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8533751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for</a:t>
            </a:r>
            <a:r>
              <a:rPr lang="en-US" dirty="0"/>
              <a:t> loop</a:t>
            </a:r>
            <a:r>
              <a:rPr lang="en-US" dirty="0" smtClean="0"/>
              <a:t>: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sorted( )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B08A-B8FE-2744-A176-508EFC0AA4E9}" type="datetime1">
              <a:rPr lang="en-US" smtClean="0"/>
              <a:t>2/13/2017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33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18221" y="1143024"/>
            <a:ext cx="11155558" cy="11887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hashPrices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{“Apple”:1.29, “Banana”:0.99, “Cantaloupe”:3.59}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for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strFruit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in </a:t>
            </a:r>
            <a:r>
              <a:rPr lang="en-US" b="1" u="sng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sorted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hashPrices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):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print(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strFruit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hashPrices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strFruit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] )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8221" y="3943233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‘Cantaloupe’, 3.59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8221" y="2514610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‘Apple’, 1.29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8221" y="3246122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‘Banana’, 0.99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238539" y="4739600"/>
            <a:ext cx="11714922" cy="335302"/>
          </a:xfrm>
        </p:spPr>
        <p:txBody>
          <a:bodyPr/>
          <a:lstStyle/>
          <a:p>
            <a:r>
              <a:rPr lang="en-US" dirty="0" smtClean="0"/>
              <a:t>The function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sorted( )</a:t>
            </a:r>
            <a:r>
              <a:rPr lang="en-US" dirty="0" smtClean="0">
                <a:cs typeface="Consolas" pitchFamily="49" charset="0"/>
              </a:rPr>
              <a:t> yields the sorted keys of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hashPrices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err="1" smtClean="0">
                <a:latin typeface="Consolas" pitchFamily="49" charset="0"/>
                <a:cs typeface="Consolas" pitchFamily="49" charset="0"/>
              </a:rPr>
              <a:t>hashPrices</a:t>
            </a:r>
            <a:r>
              <a:rPr lang="en-US" dirty="0" smtClean="0">
                <a:cs typeface="Consolas" pitchFamily="49" charset="0"/>
              </a:rPr>
              <a:t> isn’t changed in this process (still unordered </a:t>
            </a:r>
            <a:r>
              <a:rPr lang="en-US" dirty="0" err="1" smtClean="0">
                <a:cs typeface="Consolas" pitchFamily="49" charset="0"/>
              </a:rPr>
              <a:t>dict</a:t>
            </a:r>
            <a:r>
              <a:rPr lang="en-US" dirty="0" smtClean="0">
                <a:cs typeface="Consolas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9833342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if … else</a:t>
            </a:r>
            <a:r>
              <a:rPr lang="en-US" dirty="0" smtClean="0">
                <a:latin typeface="+mn-lt"/>
                <a:cs typeface="Consolas" pitchFamily="49" charset="0"/>
              </a:rPr>
              <a:t> </a:t>
            </a:r>
            <a:r>
              <a:rPr lang="en-US" dirty="0" smtClean="0">
                <a:latin typeface="+mj-lt"/>
                <a:cs typeface="Consolas" pitchFamily="49" charset="0"/>
              </a:rPr>
              <a:t>conditional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899163"/>
            <a:ext cx="11714922" cy="335302"/>
          </a:xfrm>
        </p:spPr>
        <p:txBody>
          <a:bodyPr/>
          <a:lstStyle/>
          <a:p>
            <a:r>
              <a:rPr lang="en-US" dirty="0" smtClean="0"/>
              <a:t>Conditionals allow “flow of control” in our programs</a:t>
            </a:r>
          </a:p>
          <a:p>
            <a:pPr lvl="1"/>
            <a:r>
              <a:rPr lang="en-US" dirty="0" smtClean="0"/>
              <a:t>“Do different things depending on qualities of the data given”</a:t>
            </a:r>
          </a:p>
          <a:p>
            <a:r>
              <a:rPr lang="en-US" dirty="0" smtClean="0"/>
              <a:t>Structure of an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if…else</a:t>
            </a:r>
            <a:r>
              <a:rPr lang="en-US" dirty="0" smtClean="0">
                <a:latin typeface="+mj-lt"/>
                <a:cs typeface="Consolas" pitchFamily="49" charset="0"/>
              </a:rPr>
              <a:t> </a:t>
            </a:r>
            <a:r>
              <a:rPr lang="en-US" dirty="0"/>
              <a:t>conditional in Python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2/13/2017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34</a:t>
            </a:fld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438440" y="2606049"/>
            <a:ext cx="7497998" cy="22859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if </a:t>
            </a:r>
            <a:r>
              <a:rPr lang="en-US" sz="36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x:</a:t>
            </a:r>
          </a:p>
          <a:p>
            <a:r>
              <a:rPr lang="en-US" sz="36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# do this if x is True</a:t>
            </a:r>
          </a:p>
          <a:p>
            <a:r>
              <a:rPr lang="en-US" sz="36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else</a:t>
            </a:r>
            <a:r>
              <a:rPr lang="en-US" sz="36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:</a:t>
            </a:r>
          </a:p>
          <a:p>
            <a:r>
              <a:rPr lang="en-US" sz="36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36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# do this if x is False</a:t>
            </a: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243904" y="5257780"/>
            <a:ext cx="11714922" cy="3353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LucidaGrande" charset="0"/>
              <a:buChar char="◦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LucidaGrande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dirty="0" smtClean="0"/>
              <a:t> above could be a variable storing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True</a:t>
            </a:r>
            <a:r>
              <a:rPr lang="en-US" dirty="0" smtClean="0"/>
              <a:t> or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False</a:t>
            </a:r>
          </a:p>
          <a:p>
            <a:r>
              <a:rPr lang="en-US" dirty="0" smtClean="0"/>
              <a:t>More often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dirty="0" smtClean="0"/>
              <a:t> is a statement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53250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Statements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2/13/2017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35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18221" y="1495447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iNum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== 13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# ‘==’ tests for equivalence, different from assignment ‘=’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8221" y="2077891"/>
            <a:ext cx="11155558" cy="364743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False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8221" y="3794756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iNum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&gt; 13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18221" y="4377200"/>
            <a:ext cx="11155558" cy="364743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True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18221" y="960147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iNum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47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18221" y="4929177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iNum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&lt;= 46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18221" y="5511621"/>
            <a:ext cx="11155558" cy="364743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False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18221" y="2664691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iNum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!= 13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# ‘!=’ is read ‘not equal to’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18221" y="3247135"/>
            <a:ext cx="11155558" cy="364743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True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850907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8" grpId="0" animBg="1"/>
      <p:bldP spid="20" grpId="0" animBg="1"/>
      <p:bldP spid="21" grpId="0" animBg="1"/>
      <p:bldP spid="22" grpId="0" animBg="1"/>
      <p:bldP spid="25" grpId="0" animBg="1"/>
      <p:bldP spid="26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Statements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2/13/2017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36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18221" y="1495447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“Apple” in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hashPrices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# ‘in’ tests for membership among collections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8221" y="2077891"/>
            <a:ext cx="11155558" cy="364743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True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8221" y="2660335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“Pear” in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hashPrices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18221" y="3242779"/>
            <a:ext cx="11155558" cy="364743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False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18221" y="960147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hashPrices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{“Apple”:1.29, “Banana”:0.99, “Cantaloupe”:3.59}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18221" y="3794756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“Grape” in “Grapefruit”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# ‘in’ tests for substring relationship among strings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18221" y="4377200"/>
            <a:ext cx="11155558" cy="364743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True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30982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8" grpId="0" animBg="1"/>
      <p:bldP spid="21" grpId="0" animBg="1"/>
      <p:bldP spid="22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Putting it together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2/13/2017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37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18221" y="1143024"/>
            <a:ext cx="11155558" cy="22859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dMyLimit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3.00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hashPrices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= {“Apple”:1.29, “Banana”:0.99, “Cantaloupe”:3.59}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for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strFruit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dCost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in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hashPrices.items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):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if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dCost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&gt;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dMyLimit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:</a:t>
            </a:r>
          </a:p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   print(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strFruit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+ “s”, “are too expensive!” )</a:t>
            </a:r>
          </a:p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else:</a:t>
            </a:r>
          </a:p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print( “I can afford a(n)”,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strFruit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)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18221" y="5040501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‘I can afford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a(n) Banana’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18221" y="3611878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‘Cantaloupes are too expensive’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18221" y="4343390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‘I can afford a(n) Apple’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474297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9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break</a:t>
            </a:r>
            <a:r>
              <a:rPr lang="en-US" dirty="0" smtClean="0"/>
              <a:t> will exit a loop early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2/13/2017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38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18221" y="1143024"/>
            <a:ext cx="11155558" cy="22859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dMyLimit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3.00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hashPrices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= {“Apple”:1.29, “Banana”:0.99, “Cantaloupe”:3.59}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for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strFruit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dCost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in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hashPrices.items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):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if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dCost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&gt;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dMyLimit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:</a:t>
            </a:r>
          </a:p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   print(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strFruit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+ “s”, “are too expensive!”</a:t>
            </a:r>
          </a:p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u="sng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break</a:t>
            </a:r>
          </a:p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else:</a:t>
            </a:r>
          </a:p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print( “I can afford a(n)”,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strFruit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)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18221" y="3611878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‘Cantaloupes are too expensive’ # stopped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04209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+mn-lt"/>
                <a:cs typeface="Consolas" pitchFamily="49" charset="0"/>
              </a:rPr>
              <a:t>the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while</a:t>
            </a:r>
            <a:r>
              <a:rPr lang="en-US" dirty="0" smtClean="0">
                <a:latin typeface="+mn-lt"/>
                <a:cs typeface="Consolas" pitchFamily="49" charset="0"/>
              </a:rPr>
              <a:t> loop</a:t>
            </a:r>
            <a:endParaRPr lang="en-US" dirty="0">
              <a:latin typeface="+mn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2/13/2017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39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66855" y="2788927"/>
            <a:ext cx="10058291" cy="22859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while </a:t>
            </a:r>
            <a:r>
              <a:rPr lang="en-US" sz="36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x:</a:t>
            </a:r>
          </a:p>
          <a:p>
            <a:r>
              <a:rPr lang="en-US" sz="36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# do this until x is no longer True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38539" y="990601"/>
            <a:ext cx="11714922" cy="335302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while</a:t>
            </a:r>
            <a:r>
              <a:rPr lang="en-US" dirty="0" smtClean="0"/>
              <a:t> loop provides a way to do something as long as a statement is true</a:t>
            </a:r>
          </a:p>
          <a:p>
            <a:r>
              <a:rPr lang="en-US" dirty="0" smtClean="0"/>
              <a:t>Similar in spirit to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for</a:t>
            </a:r>
            <a:r>
              <a:rPr lang="en-US" dirty="0" smtClean="0"/>
              <a:t> with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break</a:t>
            </a:r>
          </a:p>
          <a:p>
            <a:r>
              <a:rPr lang="en-US" dirty="0" smtClean="0"/>
              <a:t>We don’t need to be looping over fixed data to use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while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9540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Review: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1082040"/>
            <a:ext cx="11714922" cy="1005705"/>
          </a:xfrm>
        </p:spPr>
        <p:txBody>
          <a:bodyPr/>
          <a:lstStyle/>
          <a:p>
            <a:r>
              <a:rPr lang="en-US" dirty="0" smtClean="0"/>
              <a:t>Variables are buckets for storing data (of any type)</a:t>
            </a:r>
          </a:p>
          <a:p>
            <a:pPr lvl="1"/>
            <a:r>
              <a:rPr lang="en-US" dirty="0" err="1" smtClean="0">
                <a:latin typeface="Consolas" pitchFamily="49" charset="0"/>
                <a:cs typeface="Consolas" pitchFamily="49" charset="0"/>
              </a:rPr>
              <a:t>strVar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“Hello, world”</a:t>
            </a:r>
          </a:p>
          <a:p>
            <a:r>
              <a:rPr lang="en-US" dirty="0" smtClean="0"/>
              <a:t>If we don’t store data in a variable, it vanishes immediately: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2/13/2017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18221" y="2573282"/>
            <a:ext cx="11155558" cy="54863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1 + 3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# computes and returns value, but value is lost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18221" y="3246122"/>
            <a:ext cx="11155558" cy="548634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4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8221" y="3937174"/>
            <a:ext cx="11155558" cy="54863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iSum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1 + 3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# computes and stores value in variable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18221" y="4617707"/>
            <a:ext cx="11155558" cy="54863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print(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iSum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)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18221" y="5298240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4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72748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1" grpId="0" animBg="1"/>
      <p:bldP spid="12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cs typeface="Consolas" pitchFamily="49" charset="0"/>
              </a:rPr>
              <a:t>the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while</a:t>
            </a:r>
            <a:r>
              <a:rPr lang="en-US" dirty="0">
                <a:cs typeface="Consolas" pitchFamily="49" charset="0"/>
              </a:rPr>
              <a:t> loop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2/13/2017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40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18221" y="1143024"/>
            <a:ext cx="11155558" cy="12801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iCount = 0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while iCount &lt; 3:</a:t>
            </a:r>
          </a:p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iCount += 1</a:t>
            </a:r>
          </a:p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print( iCount )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18221" y="4034672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3 # stop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18221" y="2606049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1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18221" y="3337561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2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39227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9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cs typeface="Consolas" pitchFamily="49" charset="0"/>
              </a:rPr>
              <a:t>the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while</a:t>
            </a:r>
            <a:r>
              <a:rPr lang="en-US" dirty="0">
                <a:cs typeface="Consolas" pitchFamily="49" charset="0"/>
              </a:rPr>
              <a:t> </a:t>
            </a:r>
            <a:r>
              <a:rPr lang="en-US" dirty="0" smtClean="0">
                <a:cs typeface="Consolas" pitchFamily="49" charset="0"/>
              </a:rPr>
              <a:t>loop (infinite version)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2/13/2017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41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18221" y="1143024"/>
            <a:ext cx="11155558" cy="12801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iCount = 0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while iCount &lt; 4:</a:t>
            </a:r>
          </a:p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b="1" strike="sngStrike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iCount += 1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print( iCount )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18221" y="4034672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0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18221" y="2606049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0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18221" y="3337561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0</a:t>
            </a:r>
          </a:p>
        </p:txBody>
      </p:sp>
      <p:sp>
        <p:nvSpPr>
          <p:cNvPr id="9" name="Rectangle 8"/>
          <p:cNvSpPr/>
          <p:nvPr/>
        </p:nvSpPr>
        <p:spPr>
          <a:xfrm>
            <a:off x="518221" y="6137769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...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8221" y="4709146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0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18221" y="5440658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414537257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Reinforcement</a:t>
            </a:r>
          </a:p>
          <a:p>
            <a:r>
              <a:rPr lang="en-US" sz="3200" dirty="0" smtClean="0"/>
              <a:t>The index and slice operators</a:t>
            </a:r>
          </a:p>
          <a:p>
            <a:r>
              <a:rPr lang="en-US" sz="3200" dirty="0" smtClean="0"/>
              <a:t>The Python </a:t>
            </a:r>
            <a:r>
              <a:rPr lang="en-US" sz="3200" dirty="0" smtClean="0">
                <a:latin typeface="Consolas" pitchFamily="49" charset="0"/>
                <a:cs typeface="Consolas" pitchFamily="49" charset="0"/>
              </a:rPr>
              <a:t>list</a:t>
            </a:r>
          </a:p>
          <a:p>
            <a:r>
              <a:rPr lang="en-US" sz="3200" dirty="0" smtClean="0"/>
              <a:t>The Python dictionaries (</a:t>
            </a:r>
            <a:r>
              <a:rPr lang="en-US" sz="3200" dirty="0" err="1" smtClean="0">
                <a:latin typeface="Consolas" pitchFamily="49" charset="0"/>
                <a:cs typeface="Consolas" pitchFamily="49" charset="0"/>
              </a:rPr>
              <a:t>dict</a:t>
            </a:r>
            <a:r>
              <a:rPr lang="en-US" sz="3200" dirty="0" smtClean="0"/>
              <a:t>)</a:t>
            </a:r>
          </a:p>
          <a:p>
            <a:r>
              <a:rPr lang="en-US" sz="3200" dirty="0" smtClean="0"/>
              <a:t>The </a:t>
            </a:r>
            <a:r>
              <a:rPr lang="en-US" sz="3200" dirty="0" smtClean="0">
                <a:latin typeface="Consolas" pitchFamily="49" charset="0"/>
                <a:cs typeface="Consolas" pitchFamily="49" charset="0"/>
              </a:rPr>
              <a:t>for</a:t>
            </a:r>
            <a:r>
              <a:rPr lang="en-US" sz="3200" dirty="0" smtClean="0"/>
              <a:t> loop</a:t>
            </a:r>
          </a:p>
          <a:p>
            <a:r>
              <a:rPr lang="en-US" sz="3200" dirty="0" smtClean="0"/>
              <a:t>Conditionals (</a:t>
            </a:r>
            <a:r>
              <a:rPr lang="en-US" sz="3200" dirty="0" smtClean="0">
                <a:latin typeface="Consolas" pitchFamily="49" charset="0"/>
                <a:cs typeface="Consolas" pitchFamily="49" charset="0"/>
              </a:rPr>
              <a:t>if…else</a:t>
            </a:r>
            <a:r>
              <a:rPr lang="en-US" sz="3200" dirty="0" smtClean="0"/>
              <a:t>)</a:t>
            </a:r>
          </a:p>
          <a:p>
            <a:r>
              <a:rPr lang="en-US" sz="3200" dirty="0" smtClean="0"/>
              <a:t>The </a:t>
            </a:r>
            <a:r>
              <a:rPr lang="en-US" sz="3200" dirty="0" smtClean="0">
                <a:latin typeface="Consolas" pitchFamily="49" charset="0"/>
                <a:cs typeface="Consolas" pitchFamily="49" charset="0"/>
              </a:rPr>
              <a:t>while</a:t>
            </a:r>
            <a:r>
              <a:rPr lang="en-US" sz="3200" dirty="0" smtClean="0"/>
              <a:t> loop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2/13/2017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10164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Review: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1082040"/>
            <a:ext cx="11714922" cy="1005705"/>
          </a:xfrm>
        </p:spPr>
        <p:txBody>
          <a:bodyPr/>
          <a:lstStyle/>
          <a:p>
            <a:r>
              <a:rPr lang="en-US" dirty="0"/>
              <a:t>Acting on a variable is the same as acting on the data it contains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2/13/2017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18221" y="1699352"/>
            <a:ext cx="11155558" cy="54863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4**2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18221" y="2397820"/>
            <a:ext cx="11155558" cy="548634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16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8221" y="3096288"/>
            <a:ext cx="11155558" cy="8229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Var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=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4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iVar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**2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8221" y="4069073"/>
            <a:ext cx="11155558" cy="548634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16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8221" y="4784401"/>
            <a:ext cx="11155558" cy="8229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iVar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4</a:t>
            </a:r>
          </a:p>
          <a:p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iVar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=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iVar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**2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168433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Review: the </a:t>
            </a:r>
            <a:r>
              <a:rPr lang="en-US" dirty="0" smtClean="0"/>
              <a:t>index/look-up </a:t>
            </a:r>
            <a:r>
              <a:rPr lang="en-US" dirty="0"/>
              <a:t>operator,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[]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1082040"/>
            <a:ext cx="11714922" cy="1005705"/>
          </a:xfrm>
        </p:spPr>
        <p:txBody>
          <a:bodyPr/>
          <a:lstStyle/>
          <a:p>
            <a:r>
              <a:rPr lang="en-US" dirty="0" smtClean="0"/>
              <a:t>Some data in Python consist of multiple elements</a:t>
            </a:r>
          </a:p>
          <a:p>
            <a:pPr lvl="1"/>
            <a:r>
              <a:rPr lang="en-US" dirty="0" smtClean="0"/>
              <a:t>E.g. strings are composed of characters</a:t>
            </a:r>
          </a:p>
          <a:p>
            <a:r>
              <a:rPr lang="en-US" dirty="0" smtClean="0"/>
              <a:t>These elements often have an order</a:t>
            </a:r>
          </a:p>
          <a:p>
            <a:r>
              <a:rPr lang="en-US" dirty="0" smtClean="0"/>
              <a:t>We can access the n</a:t>
            </a:r>
            <a:r>
              <a:rPr lang="en-US" baseline="30000" dirty="0" smtClean="0"/>
              <a:t>th </a:t>
            </a:r>
            <a:r>
              <a:rPr lang="en-US" dirty="0" smtClean="0"/>
              <a:t>element with the index operator</a:t>
            </a:r>
          </a:p>
          <a:p>
            <a:endParaRPr lang="en-US" baseline="30000" dirty="0"/>
          </a:p>
          <a:p>
            <a:endParaRPr lang="en-US" baseline="30000" dirty="0" smtClean="0"/>
          </a:p>
          <a:p>
            <a:endParaRPr lang="en-US" baseline="30000" dirty="0"/>
          </a:p>
          <a:p>
            <a:endParaRPr lang="en-US" baseline="30000" dirty="0" smtClean="0"/>
          </a:p>
          <a:p>
            <a:r>
              <a:rPr lang="en-US" b="1" dirty="0" smtClean="0">
                <a:solidFill>
                  <a:srgbClr val="C00000"/>
                </a:solidFill>
              </a:rPr>
              <a:t>Remember, like many programming languages, Python starts counting at 0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2/13/2017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18221" y="3096288"/>
            <a:ext cx="11155558" cy="54863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“Hello, world”[1]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18221" y="3794756"/>
            <a:ext cx="11155558" cy="548634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“e”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98963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Review: the </a:t>
            </a:r>
            <a:r>
              <a:rPr lang="en-US" dirty="0" smtClean="0"/>
              <a:t>slice operator,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[:]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868708"/>
            <a:ext cx="11714922" cy="426741"/>
          </a:xfrm>
        </p:spPr>
        <p:txBody>
          <a:bodyPr/>
          <a:lstStyle/>
          <a:p>
            <a:r>
              <a:rPr lang="en-US" dirty="0" smtClean="0"/>
              <a:t>Slicing returns all the elements in a range</a:t>
            </a:r>
          </a:p>
          <a:p>
            <a:endParaRPr lang="en-US" baseline="30000" dirty="0" smtClean="0"/>
          </a:p>
          <a:p>
            <a:endParaRPr lang="en-US" baseline="30000" dirty="0" smtClean="0"/>
          </a:p>
          <a:p>
            <a:endParaRPr lang="en-US" baseline="30000" dirty="0" smtClean="0"/>
          </a:p>
          <a:p>
            <a:endParaRPr lang="en-US" baseline="30000" dirty="0" smtClean="0"/>
          </a:p>
          <a:p>
            <a:endParaRPr lang="en-US" baseline="30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2/13/2017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7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47756" y="1386887"/>
            <a:ext cx="11155558" cy="7315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strVar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“bioinformatics”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strVar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[0:3]</a:t>
            </a:r>
          </a:p>
        </p:txBody>
      </p:sp>
      <p:sp>
        <p:nvSpPr>
          <p:cNvPr id="7" name="Rectangle 6"/>
          <p:cNvSpPr/>
          <p:nvPr/>
        </p:nvSpPr>
        <p:spPr>
          <a:xfrm>
            <a:off x="547756" y="2209839"/>
            <a:ext cx="11155558" cy="548634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“bio”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38539" y="2880366"/>
            <a:ext cx="11800996" cy="1512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sz="2800" dirty="0" smtClean="0"/>
              <a:t>The form of a slice is [start:end+1]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sz="2800" b="1" dirty="0" smtClean="0">
                <a:solidFill>
                  <a:srgbClr val="C00000"/>
                </a:solidFill>
              </a:rPr>
              <a:t>The “end+1” concept is very consistent in Python, if initially unintuitive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sz="2800" dirty="0" smtClean="0"/>
              <a:t>I like to think of it as [</a:t>
            </a:r>
            <a:r>
              <a:rPr lang="en-US" sz="2800" dirty="0" err="1" smtClean="0"/>
              <a:t>start:start+length</a:t>
            </a:r>
            <a:r>
              <a:rPr lang="en-US" sz="2800" dirty="0" smtClean="0"/>
              <a:t>]</a:t>
            </a:r>
            <a:endParaRPr lang="en-US" sz="2800" dirty="0"/>
          </a:p>
        </p:txBody>
      </p:sp>
      <p:sp>
        <p:nvSpPr>
          <p:cNvPr id="12" name="Rectangle 11"/>
          <p:cNvSpPr/>
          <p:nvPr/>
        </p:nvSpPr>
        <p:spPr>
          <a:xfrm>
            <a:off x="547756" y="4526268"/>
            <a:ext cx="11155558" cy="118870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strVar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“bioinformatics”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iStart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0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iLength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3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strVar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iStart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: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iStart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+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iLength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]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47756" y="5806416"/>
            <a:ext cx="11155558" cy="548634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“bio”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46424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Lists: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899162"/>
            <a:ext cx="11714922" cy="426741"/>
          </a:xfrm>
        </p:spPr>
        <p:txBody>
          <a:bodyPr/>
          <a:lstStyle/>
          <a:p>
            <a:r>
              <a:rPr lang="en-US" dirty="0" smtClean="0"/>
              <a:t>Lists are ordered collections of arbitrary data</a:t>
            </a:r>
          </a:p>
          <a:p>
            <a:endParaRPr lang="en-US" baseline="30000" dirty="0" smtClean="0"/>
          </a:p>
          <a:p>
            <a:endParaRPr lang="en-US" baseline="30000" dirty="0" smtClean="0"/>
          </a:p>
          <a:p>
            <a:endParaRPr lang="en-US" baseline="30000" dirty="0" smtClean="0"/>
          </a:p>
          <a:p>
            <a:endParaRPr lang="en-US" baseline="30000" dirty="0" smtClean="0"/>
          </a:p>
          <a:p>
            <a:endParaRPr lang="en-US" baseline="30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2/13/2017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8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38539" y="2164043"/>
            <a:ext cx="11800996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sz="2800" dirty="0" smtClean="0"/>
              <a:t>We can define a list all-at-once: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18221" y="1470656"/>
            <a:ext cx="11155558" cy="54863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[“apple”, 123, 3.14]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18221" y="2788927"/>
            <a:ext cx="11155558" cy="54863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aList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[“apple”, 123, 3.14]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# “a” for “array” is Hungarian notation for list variable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45729" y="3503938"/>
            <a:ext cx="11800996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sz="2800" dirty="0" smtClean="0"/>
              <a:t>Or assign items one-at-a-time: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23586" y="4107198"/>
            <a:ext cx="11155558" cy="15544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aList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= []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# equivalent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to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aList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list( )</a:t>
            </a:r>
          </a:p>
          <a:p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aList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.append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“apple” )</a:t>
            </a:r>
          </a:p>
          <a:p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aList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.append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( 123 )</a:t>
            </a:r>
          </a:p>
          <a:p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aList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.append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( 3.14 )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print(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aList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)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18221" y="5806414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[“apple”, 123, 3.14]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5344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/>
      <p:bldP spid="11" grpId="0" animBg="1"/>
      <p:bldP spid="15" grpId="0" animBg="1"/>
      <p:bldP spid="16" grpId="0"/>
      <p:bldP spid="17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Lists: length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899162"/>
            <a:ext cx="11714922" cy="426741"/>
          </a:xfrm>
        </p:spPr>
        <p:txBody>
          <a:bodyPr/>
          <a:lstStyle/>
          <a:p>
            <a:r>
              <a:rPr lang="en-US" dirty="0" smtClean="0"/>
              <a:t>Like strings, lists have a length (the # of elements they contain):</a:t>
            </a:r>
          </a:p>
          <a:p>
            <a:endParaRPr lang="en-US" baseline="30000" dirty="0" smtClean="0"/>
          </a:p>
          <a:p>
            <a:endParaRPr lang="en-US" baseline="30000" dirty="0" smtClean="0"/>
          </a:p>
          <a:p>
            <a:endParaRPr lang="en-US" baseline="30000" dirty="0" smtClean="0"/>
          </a:p>
          <a:p>
            <a:endParaRPr lang="en-US" baseline="30000" dirty="0" smtClean="0"/>
          </a:p>
          <a:p>
            <a:endParaRPr lang="en-US" baseline="30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2/13/2017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9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18221" y="1508781"/>
            <a:ext cx="11155558" cy="54863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len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[1,2,3] )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8221" y="2181621"/>
            <a:ext cx="11155558" cy="548634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3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18221" y="2872673"/>
            <a:ext cx="11155558" cy="54863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len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[] )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18221" y="3553206"/>
            <a:ext cx="11155558" cy="548634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0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167354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emplate.potx" id="{C45E4124-DA99-1A43-8055-4E333AA50834}" vid="{58D7D9E8-718A-B446-ACCE-02EB861CA9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1329</TotalTime>
  <Words>2701</Words>
  <Application>Microsoft Office PowerPoint</Application>
  <PresentationFormat>Custom</PresentationFormat>
  <Paragraphs>524</Paragraphs>
  <Slides>42</Slides>
  <Notes>39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template</vt:lpstr>
      <vt:lpstr>Python II: collections, loops, &amp; conditionals</vt:lpstr>
      <vt:lpstr>Summary</vt:lpstr>
      <vt:lpstr>Reinforcement</vt:lpstr>
      <vt:lpstr>Review: variables</vt:lpstr>
      <vt:lpstr>Review: variables</vt:lpstr>
      <vt:lpstr>Review: the index/look-up operator, []</vt:lpstr>
      <vt:lpstr>Review: the slice operator, [:]</vt:lpstr>
      <vt:lpstr>Lists: definition</vt:lpstr>
      <vt:lpstr>Lists: length</vt:lpstr>
      <vt:lpstr>Lists: joining</vt:lpstr>
      <vt:lpstr>Lists: indexing</vt:lpstr>
      <vt:lpstr>Lists: assignment</vt:lpstr>
      <vt:lpstr>Lists: indexing</vt:lpstr>
      <vt:lpstr>Lists: slicing</vt:lpstr>
      <vt:lpstr>Lists: methods</vt:lpstr>
      <vt:lpstr>Nested lists</vt:lpstr>
      <vt:lpstr>Nested lists</vt:lpstr>
      <vt:lpstr>Dictionaries (dict): definition</vt:lpstr>
      <vt:lpstr>Dicts: indexing (or “look-up”)</vt:lpstr>
      <vt:lpstr>Dicts : indexing (or “look-up”)</vt:lpstr>
      <vt:lpstr>Dicts: length</vt:lpstr>
      <vt:lpstr>Dicts : methods</vt:lpstr>
      <vt:lpstr>Nested dicts</vt:lpstr>
      <vt:lpstr>The for loop</vt:lpstr>
      <vt:lpstr>The for loop: basic example</vt:lpstr>
      <vt:lpstr>The for loop: basic example</vt:lpstr>
      <vt:lpstr>The for loop: range( )</vt:lpstr>
      <vt:lpstr>The for loop: over a string in a variable</vt:lpstr>
      <vt:lpstr>The for loop: enumerate( )</vt:lpstr>
      <vt:lpstr>The for loop: changing a collection</vt:lpstr>
      <vt:lpstr>The for loop: dict example</vt:lpstr>
      <vt:lpstr>The for loop: dict example</vt:lpstr>
      <vt:lpstr>The for loop: sorted( )</vt:lpstr>
      <vt:lpstr>The if … else conditional</vt:lpstr>
      <vt:lpstr>Statements</vt:lpstr>
      <vt:lpstr>Statements</vt:lpstr>
      <vt:lpstr>Putting it together</vt:lpstr>
      <vt:lpstr>break will exit a loop early</vt:lpstr>
      <vt:lpstr>the while loop</vt:lpstr>
      <vt:lpstr>the while loop</vt:lpstr>
      <vt:lpstr>the while loop (infinite version)</vt:lpstr>
      <vt:lpstr>Summary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Genomic Data Manipulation</dc:title>
  <dc:creator>Curtis Huttenhower</dc:creator>
  <cp:lastModifiedBy>Eric Franzosa</cp:lastModifiedBy>
  <cp:revision>607</cp:revision>
  <dcterms:created xsi:type="dcterms:W3CDTF">2017-01-05T15:59:06Z</dcterms:created>
  <dcterms:modified xsi:type="dcterms:W3CDTF">2017-02-13T20:08:37Z</dcterms:modified>
</cp:coreProperties>
</file>