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36"/>
  </p:notesMasterIdLst>
  <p:sldIdLst>
    <p:sldId id="256" r:id="rId2"/>
    <p:sldId id="267" r:id="rId3"/>
    <p:sldId id="355" r:id="rId4"/>
    <p:sldId id="356" r:id="rId5"/>
    <p:sldId id="365" r:id="rId6"/>
    <p:sldId id="364" r:id="rId7"/>
    <p:sldId id="357" r:id="rId8"/>
    <p:sldId id="359" r:id="rId9"/>
    <p:sldId id="360" r:id="rId10"/>
    <p:sldId id="361" r:id="rId11"/>
    <p:sldId id="363" r:id="rId12"/>
    <p:sldId id="362" r:id="rId13"/>
    <p:sldId id="366" r:id="rId14"/>
    <p:sldId id="368" r:id="rId15"/>
    <p:sldId id="369" r:id="rId16"/>
    <p:sldId id="376" r:id="rId17"/>
    <p:sldId id="378" r:id="rId18"/>
    <p:sldId id="370" r:id="rId19"/>
    <p:sldId id="371" r:id="rId20"/>
    <p:sldId id="372" r:id="rId21"/>
    <p:sldId id="373" r:id="rId22"/>
    <p:sldId id="374" r:id="rId23"/>
    <p:sldId id="380" r:id="rId24"/>
    <p:sldId id="379" r:id="rId25"/>
    <p:sldId id="381" r:id="rId26"/>
    <p:sldId id="382" r:id="rId27"/>
    <p:sldId id="383" r:id="rId28"/>
    <p:sldId id="385" r:id="rId29"/>
    <p:sldId id="384" r:id="rId30"/>
    <p:sldId id="386" r:id="rId31"/>
    <p:sldId id="387" r:id="rId32"/>
    <p:sldId id="388" r:id="rId33"/>
    <p:sldId id="389" r:id="rId34"/>
    <p:sldId id="37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III:</a:t>
            </a:r>
            <a:br>
              <a:rPr lang="en-US" dirty="0" smtClean="0"/>
            </a:br>
            <a:r>
              <a:rPr lang="en-US" dirty="0" smtClean="0"/>
              <a:t>loops, conditionals, &amp;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err="1" smtClean="0"/>
              <a:t>dict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/>
              <a:t>When we supply a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/>
              <a:t> as data for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loop, we loop over the keys of the </a:t>
            </a:r>
            <a:r>
              <a:rPr lang="en-US" dirty="0" err="1" smtClean="0"/>
              <a:t>dict</a:t>
            </a:r>
            <a:r>
              <a:rPr lang="en-US" dirty="0" smtClean="0"/>
              <a:t>, but not in any intuitive order!</a:t>
            </a:r>
          </a:p>
        </p:txBody>
      </p:sp>
    </p:spTree>
    <p:extLst>
      <p:ext uri="{BB962C8B-B14F-4D97-AF65-F5344CB8AC3E}">
        <p14:creationId xmlns:p14="http://schemas.microsoft.com/office/powerpoint/2010/main" val="34831933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err="1" smtClean="0"/>
              <a:t>dict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b="1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.items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.items( )</a:t>
            </a:r>
            <a:r>
              <a:rPr lang="en-US" dirty="0" smtClean="0">
                <a:cs typeface="Consolas" pitchFamily="49" charset="0"/>
              </a:rPr>
              <a:t> is a dictionary method that provides a shortcut for looping over key, value pairs</a:t>
            </a:r>
          </a:p>
          <a:p>
            <a:r>
              <a:rPr lang="en-US" dirty="0" smtClean="0">
                <a:cs typeface="Consolas" pitchFamily="49" charset="0"/>
              </a:rPr>
              <a:t>Still no sensible order though!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3375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sorted(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943233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24612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/>
              <a:t>The function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r>
              <a:rPr lang="en-US" dirty="0" smtClean="0">
                <a:cs typeface="Consolas" pitchFamily="49" charset="0"/>
              </a:rPr>
              <a:t> yields the sorted keys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hashPrices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cs typeface="Consolas" pitchFamily="49" charset="0"/>
              </a:rPr>
              <a:t> isn’t changed in this process (still unordered </a:t>
            </a:r>
            <a:r>
              <a:rPr lang="en-US" dirty="0" err="1" smtClean="0">
                <a:cs typeface="Consolas" pitchFamily="49" charset="0"/>
              </a:rPr>
              <a:t>dict</a:t>
            </a:r>
            <a:r>
              <a:rPr lang="en-US" dirty="0" smtClean="0"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8333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if-else</a:t>
            </a:r>
            <a:r>
              <a:rPr lang="en-US" dirty="0" smtClean="0">
                <a:latin typeface="+mn-lt"/>
                <a:cs typeface="Consolas" pitchFamily="49" charset="0"/>
              </a:rPr>
              <a:t> </a:t>
            </a:r>
            <a:r>
              <a:rPr lang="en-US" dirty="0" smtClean="0">
                <a:latin typeface="+mj-lt"/>
                <a:cs typeface="Consolas" pitchFamily="49" charset="0"/>
              </a:rPr>
              <a:t>conditional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Conditionals allow “flow of control” in our programs</a:t>
            </a:r>
          </a:p>
          <a:p>
            <a:pPr lvl="1"/>
            <a:r>
              <a:rPr lang="en-US" dirty="0" smtClean="0"/>
              <a:t>“Do different things depending on qualities of the data given”</a:t>
            </a:r>
          </a:p>
          <a:p>
            <a:r>
              <a:rPr lang="en-US" dirty="0" smtClean="0"/>
              <a:t>Structure of an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if-else</a:t>
            </a:r>
            <a:r>
              <a:rPr lang="en-US" dirty="0" smtClean="0">
                <a:latin typeface="+mj-lt"/>
                <a:cs typeface="Consolas" pitchFamily="49" charset="0"/>
              </a:rPr>
              <a:t> </a:t>
            </a:r>
            <a:r>
              <a:rPr lang="en-US" dirty="0"/>
              <a:t>conditional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38440" y="2606049"/>
            <a:ext cx="7497998" cy="2285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x: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# do this if x is True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# do this if x is False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43904" y="5257780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above could be a variable storing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</a:p>
          <a:p>
            <a:r>
              <a:rPr lang="en-US" dirty="0" smtClean="0"/>
              <a:t>More often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is a </a:t>
            </a:r>
            <a:r>
              <a:rPr lang="en-US" b="1" u="sng" dirty="0" smtClean="0"/>
              <a:t>statement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46532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60837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== 13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‘==’ tests for equivalence, different from assignment ‘=’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19081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90768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&gt; 13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449012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107307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47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read as “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gets 47”; not a statement!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504210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&lt;= 46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56245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777619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!= 13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‘!=’ is read ‘not equal to’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360063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09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64552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“Apple”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‘in’ tests for membership among collections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22797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1041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“Pear”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39286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111022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221" y="394483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“Grape”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“Grapefruit”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‘in’ tests for substring relationship among strings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452728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09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05158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&lt; 2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3 &gt; 1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“and” returns “True” if both surrounding statements are 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163403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21647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eric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“America”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“Eric”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“America”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279891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335089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&lt; 2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 &gt; 2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“or” return “True” if at least one surrounding statement is 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93333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49347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“i”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“team”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“fun”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“dysfunctional”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07591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160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09689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 &lt; 2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“not” negates the truth value it is given, similar to “-1 *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167933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26178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True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True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logical operators are evaluated left to right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284422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33962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(True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True)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parens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to change order of operations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97864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56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2011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c_dBudget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3.00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“c_” indicates a constant; shouldn’t change as program runs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{“Apple”:1.29, “Banana”:0.99, “Cantaloupe”:3.59}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hashPrices.items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&gt;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c_dBudget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“s”, “are too expensive!”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print( “I can afford a(n)”,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857623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a(n) Banana’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342900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‘Cantaloupes are too expensive’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416051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a(n) Apple’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429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 smtClean="0"/>
              <a:t> will exit a loop early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2285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c_dBudget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3.00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{“Apple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”:11.29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“Banana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”:10.99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“Cantaloupe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”:13.59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hashPrices.items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&gt;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c_dBudget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“for a”,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“? I’m not shopping here anymore” )</a:t>
            </a:r>
          </a:p>
          <a:p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break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print( “I can afford a(n)”,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‘13.59 for a Cantaloupe? I’m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 shopping here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anymore’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420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Conditionals (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if-else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Logical statements and operators</a:t>
            </a:r>
          </a:p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Functions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latin typeface="+mn-lt"/>
                <a:cs typeface="Consolas" pitchFamily="49" charset="0"/>
              </a:rPr>
              <a:t> loop</a:t>
            </a: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55" y="2788928"/>
            <a:ext cx="10058291" cy="1280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x: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# do this until x is no longer True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8539" y="990601"/>
            <a:ext cx="11714922" cy="33530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loop provides a way to do something as long as a statement is true</a:t>
            </a:r>
          </a:p>
          <a:p>
            <a:r>
              <a:rPr lang="en-US" dirty="0" smtClean="0"/>
              <a:t>Similar in spirit to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with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break</a:t>
            </a:r>
          </a:p>
          <a:p>
            <a:r>
              <a:rPr lang="en-US" dirty="0" smtClean="0"/>
              <a:t>We don’t need to be looping over fixed data to use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54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cs typeface="Consolas" pitchFamily="49" charset="0"/>
              </a:rPr>
              <a:t> loop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= 0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iCount &lt; 3: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iCount += 1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iCount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0346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60604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337561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922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loop (infinite version)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= 0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iCount &lt; 4: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trike="sngStrik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+= 1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iCount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0346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60604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221" y="3337561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221" y="613776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70914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44065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45372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We’ve been using a lot of Python’s built-in functions already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print( )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enumerate( )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>
                <a:cs typeface="Consolas" pitchFamily="49" charset="0"/>
              </a:rPr>
              <a:t>s are the “calling card” of a function call</a:t>
            </a:r>
          </a:p>
          <a:p>
            <a:r>
              <a:rPr lang="en-US" dirty="0" smtClean="0"/>
              <a:t>We’ve seen a few functions defined in </a:t>
            </a:r>
            <a:r>
              <a:rPr lang="en-US" dirty="0" err="1" smtClean="0"/>
              <a:t>Codecademy</a:t>
            </a:r>
            <a:r>
              <a:rPr lang="en-US" dirty="0" smtClean="0"/>
              <a:t> and </a:t>
            </a:r>
            <a:r>
              <a:rPr lang="en-US" dirty="0" err="1" smtClean="0"/>
              <a:t>iPython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/>
              <a:t> keywords gave them away</a:t>
            </a:r>
          </a:p>
          <a:p>
            <a:r>
              <a:rPr lang="en-US" dirty="0" smtClean="0"/>
              <a:t>Functions provide a very flexible way to reuse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43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Anatomy of a function definition: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52141" y="2350337"/>
            <a:ext cx="6734897" cy="18874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function_name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# actions to perform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130396" y="1874537"/>
            <a:ext cx="1045385" cy="640073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75781" y="1508781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7284707" y="4526268"/>
            <a:ext cx="3905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onsolas" pitchFamily="49" charset="0"/>
              </a:rPr>
              <a:t>Default “empty” piece of data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4630883" y="4150096"/>
            <a:ext cx="760633" cy="129056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2454" y="4526268"/>
            <a:ext cx="338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cs typeface="Consolas" pitchFamily="49" charset="0"/>
              </a:rPr>
              <a:t>indented block of code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347001" y="3504810"/>
            <a:ext cx="1097268" cy="1021459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01829" y="1802809"/>
            <a:ext cx="1045385" cy="640073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47214" y="1437053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776921" y="2179580"/>
            <a:ext cx="1045385" cy="640073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822306" y="1813824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096001" y="4066703"/>
            <a:ext cx="1097267" cy="64528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425449" y="5532097"/>
            <a:ext cx="3447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onsolas" pitchFamily="49" charset="0"/>
              </a:rPr>
              <a:t>Statement defining</a:t>
            </a:r>
          </a:p>
          <a:p>
            <a:r>
              <a:rPr lang="en-US" sz="2400" dirty="0" smtClean="0">
                <a:cs typeface="Consolas" pitchFamily="49" charset="0"/>
              </a:rPr>
              <a:t>What the function returns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46640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5" grpId="0"/>
      <p:bldP spid="44" grpId="0"/>
      <p:bldP spid="22" grpId="0"/>
      <p:bldP spid="26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trivial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9143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 + 1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2989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function call denoted by ( )s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8137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487642"/>
            <a:ext cx="11155558" cy="764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4486821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221" y="506638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)**2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functions return data, which we can directly act on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221" y="564882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10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Functions receive data via arguments, act on that data, and then return a processed result</a:t>
            </a:r>
          </a:p>
          <a:p>
            <a:r>
              <a:rPr lang="en-US" dirty="0" smtClean="0"/>
              <a:t>In this way, functions act as “mini” programs: taking input, providing 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26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8294" y="3634953"/>
            <a:ext cx="10424045" cy="18874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function_name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x, y, z ):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# actions to perform using x, y, z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918952" y="3250592"/>
            <a:ext cx="1045384" cy="48792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016219" y="2971805"/>
            <a:ext cx="3479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Arguments of the 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3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one argument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27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9143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square(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29522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square(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-5 )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function call denoted by ( )s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9777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25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50033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square(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this will create an error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221" y="4102883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TypeError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hello() takes exactly 1 argument (0 given)</a:t>
            </a:r>
          </a:p>
        </p:txBody>
      </p:sp>
    </p:spTree>
    <p:extLst>
      <p:ext uri="{BB962C8B-B14F-4D97-AF65-F5344CB8AC3E}">
        <p14:creationId xmlns:p14="http://schemas.microsoft.com/office/powerpoint/2010/main" val="16024009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multiple 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1828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aCollection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Query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iCount = 0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Item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aCollection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Item == Query: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iCount += 1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iCount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221" y="315468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[0, 1, 0, 1], 1 )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75723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34339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range( 5 )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this will create an error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945942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TypeError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takes exactly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 arguments (1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given)</a:t>
            </a:r>
          </a:p>
        </p:txBody>
      </p:sp>
    </p:spTree>
    <p:extLst>
      <p:ext uri="{BB962C8B-B14F-4D97-AF65-F5344CB8AC3E}">
        <p14:creationId xmlns:p14="http://schemas.microsoft.com/office/powerpoint/2010/main" val="22372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changing collections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29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965976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negate_numbers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Value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enumerate(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= -1 * Value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points to original data passed in!</a:t>
            </a:r>
          </a:p>
          <a:p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aNumbers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429000"/>
            <a:ext cx="11155558" cy="822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[1, -1, 0, 3]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negate_numbers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435690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[-1, 1, 0, -3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82661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original data in variable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have changed!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296312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[-1, 1, 0, -3]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Arguments are passed “by reference”</a:t>
            </a:r>
          </a:p>
          <a:p>
            <a:r>
              <a:rPr lang="en-US" dirty="0" smtClean="0"/>
              <a:t>This means that collection data can be changed in the body of a function</a:t>
            </a:r>
          </a:p>
        </p:txBody>
      </p:sp>
    </p:spTree>
    <p:extLst>
      <p:ext uri="{BB962C8B-B14F-4D97-AF65-F5344CB8AC3E}">
        <p14:creationId xmlns:p14="http://schemas.microsoft.com/office/powerpoint/2010/main" val="1023360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4" grpId="0" animBg="1"/>
      <p:bldP spid="12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Loops and collections go hand-in-hand</a:t>
            </a:r>
          </a:p>
          <a:p>
            <a:pPr lvl="1"/>
            <a:r>
              <a:rPr lang="en-US" dirty="0" smtClean="0"/>
              <a:t>Enable executing a set of instructions on </a:t>
            </a:r>
            <a:r>
              <a:rPr lang="en-US" u="sng" dirty="0" smtClean="0"/>
              <a:t>each element</a:t>
            </a:r>
            <a:r>
              <a:rPr lang="en-US" dirty="0" smtClean="0"/>
              <a:t> of a collection</a:t>
            </a:r>
          </a:p>
          <a:p>
            <a:r>
              <a:rPr lang="en-US" dirty="0" smtClean="0"/>
              <a:t>Structure of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25" y="3154683"/>
            <a:ext cx="3748999" cy="192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x = x + 1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x 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45552" y="3077405"/>
            <a:ext cx="1280146" cy="45719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55638" y="2775680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30245" y="2514610"/>
            <a:ext cx="918566" cy="91439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44634" y="2144384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561549" y="2601579"/>
            <a:ext cx="174524" cy="82742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612123" y="3746802"/>
            <a:ext cx="1203731" cy="113002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930609" y="3746801"/>
            <a:ext cx="267015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/>
              <a:t> is the data </a:t>
            </a:r>
          </a:p>
          <a:p>
            <a:r>
              <a:rPr lang="en-US" sz="2400" dirty="0" smtClean="0"/>
              <a:t>(often a collection)</a:t>
            </a:r>
          </a:p>
          <a:p>
            <a:r>
              <a:rPr lang="en-US" sz="2400" dirty="0" smtClean="0"/>
              <a:t>whose elements we</a:t>
            </a:r>
          </a:p>
          <a:p>
            <a:r>
              <a:rPr lang="en-US" sz="2400" dirty="0" smtClean="0"/>
              <a:t>want to process</a:t>
            </a:r>
          </a:p>
          <a:p>
            <a:r>
              <a:rPr lang="en-US" sz="2400" dirty="0" smtClean="0"/>
              <a:t>(one-at-a-time)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335342" y="4876827"/>
            <a:ext cx="33832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>
                <a:cs typeface="Consolas" pitchFamily="49" charset="0"/>
              </a:rPr>
              <a:t> is a variable that will store the element of y with which we are currently working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6461756" y="3692898"/>
            <a:ext cx="2377414" cy="37617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535707" y="5432612"/>
            <a:ext cx="3383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cs typeface="Consolas" pitchFamily="49" charset="0"/>
              </a:rPr>
              <a:t>indented block of code </a:t>
            </a:r>
          </a:p>
          <a:p>
            <a:pPr algn="ctr"/>
            <a:r>
              <a:rPr lang="en-US" sz="2400" dirty="0" smtClean="0">
                <a:cs typeface="Consolas" pitchFamily="49" charset="0"/>
              </a:rPr>
              <a:t>using current value of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4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084342" y="4114792"/>
            <a:ext cx="731512" cy="1325866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084342" y="4716298"/>
            <a:ext cx="731512" cy="72436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197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  <p:bldP spid="9" grpId="0"/>
      <p:bldP spid="23" grpId="0"/>
      <p:bldP spid="35" grpId="0"/>
      <p:bldP spid="37" grpId="0"/>
      <p:bldP spid="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keyword 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30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21030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iStop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=0,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iStep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=1 ):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keyword arguments denoted by “=”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iStop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aiRange.append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iStep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aiRange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33840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( 5 )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iStop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required and provided; keyword arguments will use defaults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88687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1, 2, 3, 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4353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( 5,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iStep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=2 )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override the keyword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iStep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with a different value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498380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2, 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553226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( 5, 2 )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tricky: “2” will slide into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; better to be explicit!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608073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[2, 3, 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28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about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Positional (non-keyword) arguments must precede keyword arguments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function1( a, b, c, x=1, y=“2”, z=False ): #WORKS</a:t>
            </a:r>
          </a:p>
          <a:p>
            <a:pPr lvl="1"/>
            <a:r>
              <a:rPr lang="en-US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function2( 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a,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x=1, b 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):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#WON’T WORK</a:t>
            </a:r>
          </a:p>
          <a:p>
            <a:r>
              <a:rPr lang="en-US" dirty="0" smtClean="0">
                <a:cs typeface="Consolas" pitchFamily="49" charset="0"/>
              </a:rPr>
              <a:t>Keyword arguments pull “double duty”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CAN have a default value</a:t>
            </a:r>
          </a:p>
          <a:p>
            <a:pPr lvl="1"/>
            <a:r>
              <a:rPr lang="en-US" dirty="0" smtClean="0">
                <a:cs typeface="Consolas" pitchFamily="49" charset="0"/>
              </a:rPr>
              <a:t>MUST have a default value</a:t>
            </a:r>
          </a:p>
          <a:p>
            <a:pPr lvl="1"/>
            <a:r>
              <a:rPr lang="en-US" dirty="0" smtClean="0">
                <a:cs typeface="Consolas" pitchFamily="49" charset="0"/>
              </a:rPr>
              <a:t>Default value can be overridden when function is called</a:t>
            </a:r>
          </a:p>
          <a:p>
            <a:r>
              <a:rPr lang="en-US" dirty="0" smtClean="0">
                <a:cs typeface="Consolas" pitchFamily="49" charset="0"/>
              </a:rPr>
              <a:t>Be careful when using collections as default values</a:t>
            </a:r>
          </a:p>
          <a:p>
            <a:pPr lvl="1"/>
            <a:r>
              <a:rPr lang="en-US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function3( a=[] ): #DOESN’T WORK AS EXPECTED</a:t>
            </a:r>
            <a:endParaRPr lang="en-US" dirty="0" smtClean="0">
              <a:solidFill>
                <a:srgbClr val="7030A0"/>
              </a:solidFill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929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collection default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=[]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this will create problems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30122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=[-2, -1, 0]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override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4968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[-2, -1, 0, 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39815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394661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449508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8221" y="504354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1] </a:t>
            </a:r>
            <a:r>
              <a:rPr lang="en-US" i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huh?</a:t>
            </a:r>
            <a:endParaRPr lang="en-US" i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08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collection default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33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=None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better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None: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[]    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78892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=[-2, -1, 0]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override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33739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[-2, -1, 0, 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88585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443432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498278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8221" y="5531253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 </a:t>
            </a:r>
            <a:r>
              <a:rPr lang="en-US" i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ok</a:t>
            </a:r>
            <a:endParaRPr lang="en-US" i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08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Conditionals (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if-else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Logical statements and operators</a:t>
            </a:r>
          </a:p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Functions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41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basic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[0, 1, 2, 3]: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120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basic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[0, 1, 2, 3]: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016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range(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range( 0, 4 ):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consider the numbers from 0 to 3 (in increments of 1)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iSquared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iSquared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1, 1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073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over a string in a variable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“hello, world”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strChar.upper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“H”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0954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0448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“L”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59941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5294354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# the string we looped over is unchanged changed!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5897856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ello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world’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17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enumerate(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astrNames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[“Matt”, “Sarah”, “Jason”, “Michelle”]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enumerate(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astrNames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enumerate returns position, value pairs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“Dr. ” +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‘Dr. Matt’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‘Dr. Sarah’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‘Dr. Jason’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676384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‘Dr. Michelle’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86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changing a collection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[2, 3, 5, 7, 11]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enumerate(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enumerate returns position, value pairs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0, 2, 4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1, 3, 9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2, 5, 25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676384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5111468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# the list has changed!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5714970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[4, 9, 25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49, 121]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36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1509</TotalTime>
  <Words>2159</Words>
  <Application>Microsoft Office PowerPoint</Application>
  <PresentationFormat>Custom</PresentationFormat>
  <Paragraphs>416</Paragraphs>
  <Slides>34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template</vt:lpstr>
      <vt:lpstr>Python III: loops, conditionals, &amp; functions</vt:lpstr>
      <vt:lpstr>Summary</vt:lpstr>
      <vt:lpstr>The for loop</vt:lpstr>
      <vt:lpstr>The for loop: basic example</vt:lpstr>
      <vt:lpstr>The for loop: basic example</vt:lpstr>
      <vt:lpstr>The for loop: range( )</vt:lpstr>
      <vt:lpstr>The for loop: over a string in a variable</vt:lpstr>
      <vt:lpstr>The for loop: enumerate( )</vt:lpstr>
      <vt:lpstr>The for loop: changing a collection</vt:lpstr>
      <vt:lpstr>The for loop: dict example</vt:lpstr>
      <vt:lpstr>The for loop: dict example</vt:lpstr>
      <vt:lpstr>The for loop: sorted( )</vt:lpstr>
      <vt:lpstr>The if-else conditional</vt:lpstr>
      <vt:lpstr>Statements</vt:lpstr>
      <vt:lpstr>Statements</vt:lpstr>
      <vt:lpstr>Logical operators</vt:lpstr>
      <vt:lpstr>Logical operators</vt:lpstr>
      <vt:lpstr>Putting it together</vt:lpstr>
      <vt:lpstr>break will exit a loop early</vt:lpstr>
      <vt:lpstr>the while loop</vt:lpstr>
      <vt:lpstr>the while loop</vt:lpstr>
      <vt:lpstr>the while loop (infinite version)</vt:lpstr>
      <vt:lpstr>Functions</vt:lpstr>
      <vt:lpstr>Functions</vt:lpstr>
      <vt:lpstr>Function example: trivial</vt:lpstr>
      <vt:lpstr>Functions</vt:lpstr>
      <vt:lpstr>Function example: one argument</vt:lpstr>
      <vt:lpstr>Function example: multiple arguments</vt:lpstr>
      <vt:lpstr>Function example: changing collections</vt:lpstr>
      <vt:lpstr>Function example: keyword arguments</vt:lpstr>
      <vt:lpstr>Notes about arguments</vt:lpstr>
      <vt:lpstr>Function example: collection default</vt:lpstr>
      <vt:lpstr>Function example: collection default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751</cp:revision>
  <dcterms:created xsi:type="dcterms:W3CDTF">2017-01-05T15:59:06Z</dcterms:created>
  <dcterms:modified xsi:type="dcterms:W3CDTF">2017-02-13T20:08:09Z</dcterms:modified>
</cp:coreProperties>
</file>