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1"/>
  </p:sldMasterIdLst>
  <p:notesMasterIdLst>
    <p:notesMasterId r:id="rId17"/>
  </p:notesMasterIdLst>
  <p:sldIdLst>
    <p:sldId id="256" r:id="rId2"/>
    <p:sldId id="281" r:id="rId3"/>
    <p:sldId id="272" r:id="rId4"/>
    <p:sldId id="276" r:id="rId5"/>
    <p:sldId id="274" r:id="rId6"/>
    <p:sldId id="282" r:id="rId7"/>
    <p:sldId id="267" r:id="rId8"/>
    <p:sldId id="268" r:id="rId9"/>
    <p:sldId id="269" r:id="rId10"/>
    <p:sldId id="275" r:id="rId11"/>
    <p:sldId id="278" r:id="rId12"/>
    <p:sldId id="280" r:id="rId13"/>
    <p:sldId id="270" r:id="rId14"/>
    <p:sldId id="271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9"/>
    <p:restoredTop sz="94633"/>
  </p:normalViewPr>
  <p:slideViewPr>
    <p:cSldViewPr snapToGrid="0" snapToObjects="1">
      <p:cViewPr varScale="1">
        <p:scale>
          <a:sx n="96" d="100"/>
          <a:sy n="96" d="100"/>
        </p:scale>
        <p:origin x="672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78786-9B84-E947-8820-7E1CB9ABDCEA}" type="datetimeFigureOut">
              <a:rPr lang="en-US" smtClean="0"/>
              <a:t>2/22/17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335D2-6E04-3648-AD61-524203FBD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335D2-6E04-3648-AD61-524203FBD4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6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3011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5268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EBB3A-3F6B-224C-8852-F550807EB424}" type="datetime1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77F8-AF0A-A442-A0AC-1287626547B1}" type="datetime1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5363E-93AC-7F40-AA29-9E7536968F8A}" type="datetime1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0F284-50AE-D34D-8E2A-B571963D35AB}" type="datetime1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539" y="1086678"/>
            <a:ext cx="5781261" cy="54021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86678"/>
            <a:ext cx="5781261" cy="54021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BC8F-0DFA-CF43-AF75-D35C7DAE1A67}" type="datetime1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E3AC8-E917-7240-97EB-64EFC1A06C96}" type="datetime1">
              <a:rPr lang="en-US" smtClean="0"/>
              <a:t>2/22/17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9C38A-8B5C-984D-A05C-F7D51DEF0DE3}" type="datetime1">
              <a:rPr lang="en-US" smtClean="0"/>
              <a:t>2/22/17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08026-1BB1-3941-BE5E-D323B07E18A9}" type="datetime1">
              <a:rPr lang="en-US" smtClean="0"/>
              <a:t>2/22/17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444D-7AD3-6F44-824C-A4C041676D98}" type="datetime1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8A9C7-1789-DC4D-89FD-19B71522CE86}" type="datetime1">
              <a:rPr lang="en-US" smtClean="0"/>
              <a:t>2/22/17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229235"/>
            <a:ext cx="11714922" cy="654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082040"/>
            <a:ext cx="11714922" cy="5406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8539" y="648887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6A2B9-2614-974A-BEFA-2B7A71A547EB}" type="datetime1">
              <a:rPr lang="en-US" smtClean="0"/>
              <a:t>2/22/17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887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0261" y="648887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1879-D594-7048-AD12-28363999E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4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LucidaGrande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huttenhower.sph.harvard.edu/bst28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docs.python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python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input and output</a:t>
            </a:r>
            <a:br>
              <a:rPr lang="en-US" dirty="0" smtClean="0"/>
            </a:br>
            <a:r>
              <a:rPr lang="en-US" dirty="0" smtClean="0"/>
              <a:t>in Python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Curtis Huttenhower (</a:t>
            </a:r>
            <a:r>
              <a:rPr lang="en-US" dirty="0" err="1" smtClean="0"/>
              <a:t>chuttenh@hsph.harvard.edu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Franzosa</a:t>
            </a:r>
            <a:r>
              <a:rPr lang="en-US" dirty="0" smtClean="0"/>
              <a:t> (</a:t>
            </a:r>
            <a:r>
              <a:rPr lang="en-US" dirty="0" err="1" smtClean="0"/>
              <a:t>franzosa@hsph.harvard.edu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http://huttenhower.sph.harvard.edu/bst281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sys.stdin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sys.stdout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built-in input and output streams: </a:t>
            </a:r>
            <a:r>
              <a:rPr lang="en-US" u="sng" dirty="0" smtClean="0"/>
              <a:t>standard in and out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By default, standard output is printed to the screen (exactly like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print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By default, standard input is typed on the keyboard.</a:t>
            </a:r>
          </a:p>
          <a:p>
            <a:endParaRPr lang="en-US" dirty="0" smtClean="0"/>
          </a:p>
          <a:p>
            <a:r>
              <a:rPr lang="en-US" dirty="0" smtClean="0"/>
              <a:t>They can be used like any other (e.g. file) input/output streams:</a:t>
            </a:r>
          </a:p>
          <a:p>
            <a:pPr lvl="1"/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sys.stdout.write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mr-IN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What is your name?\n</a:t>
            </a:r>
            <a:r>
              <a:rPr lang="mr-IN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)</a:t>
            </a:r>
          </a:p>
          <a:p>
            <a:pPr lvl="1"/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strName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sys.stdin.readline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 )</a:t>
            </a:r>
          </a:p>
          <a:p>
            <a:pPr lvl="1"/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sys.stdout.write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mr-IN" b="1" dirty="0" smtClean="0">
                <a:latin typeface="Courier New" charset="0"/>
                <a:ea typeface="Courier New" charset="0"/>
                <a:cs typeface="Courier New" charset="0"/>
              </a:rPr>
              <a:t>”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Hello, %s\n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%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strName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)</a:t>
            </a:r>
          </a:p>
          <a:p>
            <a:endParaRPr lang="en-US" dirty="0" smtClean="0"/>
          </a:p>
          <a:p>
            <a:r>
              <a:rPr lang="en-US" dirty="0" smtClean="0"/>
              <a:t>Unlike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print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en-US" dirty="0" smtClean="0"/>
              <a:t> does not append a newline!</a:t>
            </a:r>
            <a:endParaRPr lang="en-US" dirty="0"/>
          </a:p>
          <a:p>
            <a:pPr lvl="1"/>
            <a:r>
              <a:rPr lang="en-US" dirty="0" smtClean="0"/>
              <a:t>Otherwise, they’re exactly the same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print</a:t>
            </a:r>
            <a:r>
              <a:rPr lang="en-US" dirty="0" smtClean="0"/>
              <a:t> is a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en-US" dirty="0" smtClean="0"/>
              <a:t> to </a:t>
            </a:r>
            <a:r>
              <a:rPr lang="en-US" dirty="0" err="1" smtClean="0"/>
              <a:t>stdout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0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input and output redirects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real power of </a:t>
            </a:r>
            <a:r>
              <a:rPr lang="en-US" dirty="0" err="1" smtClean="0"/>
              <a:t>stdio</a:t>
            </a:r>
            <a:r>
              <a:rPr lang="en-US" dirty="0" smtClean="0"/>
              <a:t> lies in </a:t>
            </a:r>
            <a:r>
              <a:rPr lang="en-US" u="sng" dirty="0" smtClean="0"/>
              <a:t>redirects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Allows any file to be “hooked up” to standard in, or out, instead of the defaults.</a:t>
            </a:r>
          </a:p>
          <a:p>
            <a:r>
              <a:rPr lang="en-US" dirty="0" smtClean="0"/>
              <a:t>Managed entirely by the system and Python, no work needed from you!</a:t>
            </a:r>
          </a:p>
          <a:p>
            <a:r>
              <a:rPr lang="en-US" dirty="0" smtClean="0"/>
              <a:t>Just use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&lt;</a:t>
            </a:r>
            <a:r>
              <a:rPr lang="en-US" dirty="0" smtClean="0"/>
              <a:t> to provide an input filename,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&gt;</a:t>
            </a:r>
            <a:r>
              <a:rPr lang="en-US" dirty="0" smtClean="0"/>
              <a:t> to provide an output filename.</a:t>
            </a:r>
          </a:p>
          <a:p>
            <a:endParaRPr lang="en-US" dirty="0" smtClean="0"/>
          </a:p>
          <a:p>
            <a:r>
              <a:rPr lang="en-US" dirty="0" smtClean="0"/>
              <a:t>For example, to randomly subset 10% of lines from a file in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subset.py</a:t>
            </a:r>
            <a:r>
              <a:rPr lang="en-US" dirty="0" smtClean="0"/>
              <a:t>:</a:t>
            </a:r>
          </a:p>
          <a:p>
            <a:pPr lvl="1"/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import random</a:t>
            </a:r>
          </a:p>
          <a:p>
            <a:pPr lvl="1"/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import sys</a:t>
            </a:r>
          </a:p>
          <a:p>
            <a:pPr lvl="1"/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strLine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in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sys.stdin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:</a:t>
            </a:r>
          </a:p>
          <a:p>
            <a:pPr lvl="2"/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if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random.random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 ) &lt; 0.1:</a:t>
            </a:r>
          </a:p>
          <a:p>
            <a:pPr lvl="3"/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sys.stdout.write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strLine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)</a:t>
            </a:r>
          </a:p>
          <a:p>
            <a:r>
              <a:rPr lang="en-US" dirty="0" smtClean="0"/>
              <a:t>Then run:</a:t>
            </a:r>
          </a:p>
          <a:p>
            <a:pPr lvl="1"/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python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subset.py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&lt;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complete_input_file.txt</a:t>
            </a:r>
            <a:r>
              <a:rPr lang="en-US" sz="2000" b="1" dirty="0" smtClean="0">
                <a:latin typeface="Courier New" charset="0"/>
                <a:ea typeface="Courier New" charset="0"/>
                <a:cs typeface="Courier New" charset="0"/>
              </a:rPr>
              <a:t> &gt; </a:t>
            </a:r>
            <a:r>
              <a:rPr lang="en-US" sz="2000" b="1" dirty="0" err="1" smtClean="0">
                <a:latin typeface="Courier New" charset="0"/>
                <a:ea typeface="Courier New" charset="0"/>
                <a:cs typeface="Courier New" charset="0"/>
              </a:rPr>
              <a:t>subsetted_output_file.txt</a:t>
            </a:r>
            <a:endParaRPr lang="en-US" sz="2000" b="1" dirty="0" smtClean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Courier New" charset="0"/>
                <a:ea typeface="Courier New" charset="0"/>
                <a:cs typeface="Courier New" charset="0"/>
              </a:rPr>
              <a:t>sys.stderr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built-in output stream is </a:t>
            </a:r>
            <a:r>
              <a:rPr lang="en-US" u="sng" dirty="0" smtClean="0"/>
              <a:t>standard error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Made to </a:t>
            </a:r>
            <a:r>
              <a:rPr lang="en-US" i="1" dirty="0" smtClean="0"/>
              <a:t>immediately</a:t>
            </a:r>
            <a:r>
              <a:rPr lang="en-US" dirty="0" smtClean="0"/>
              <a:t> report printed output to console; great for debugging!</a:t>
            </a:r>
          </a:p>
          <a:p>
            <a:r>
              <a:rPr lang="en-US" dirty="0" smtClean="0"/>
              <a:t>Will be printed to the screen even if standard output is redirected.</a:t>
            </a:r>
          </a:p>
          <a:p>
            <a:endParaRPr lang="en-US" sz="2000" dirty="0" smtClean="0"/>
          </a:p>
          <a:p>
            <a:r>
              <a:rPr lang="en-US" dirty="0" smtClean="0"/>
              <a:t>For example, if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demo.py</a:t>
            </a:r>
            <a:r>
              <a:rPr lang="en-US" dirty="0" smtClean="0"/>
              <a:t> contains:</a:t>
            </a:r>
          </a:p>
          <a:p>
            <a:pPr lvl="1"/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sys.stdout.write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mr-IN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This will be stored in a file.</a:t>
            </a:r>
            <a:r>
              <a:rPr lang="mr-IN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)</a:t>
            </a:r>
          </a:p>
          <a:p>
            <a:pPr lvl="1"/>
            <a:r>
              <a:rPr lang="en-US" b="1" err="1" smtClean="0">
                <a:latin typeface="Courier New" charset="0"/>
                <a:ea typeface="Courier New" charset="0"/>
                <a:cs typeface="Courier New" charset="0"/>
              </a:rPr>
              <a:t>sys.stderr.write</a:t>
            </a:r>
            <a:r>
              <a:rPr lang="en-US" b="1" smtClean="0"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mr-IN" b="1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This will be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shown on screen.</a:t>
            </a:r>
            <a:r>
              <a:rPr lang="mr-IN" b="1" dirty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)</a:t>
            </a:r>
          </a:p>
          <a:p>
            <a:r>
              <a:rPr lang="en-US" dirty="0" smtClean="0"/>
              <a:t>Then after running:</a:t>
            </a:r>
          </a:p>
          <a:p>
            <a:pPr lvl="1"/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python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demo.py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&gt;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demo.txt</a:t>
            </a:r>
            <a:endParaRPr lang="en-US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dirty="0" smtClean="0"/>
              <a:t>The file will contain the first string, and the screen will display the second.</a:t>
            </a:r>
          </a:p>
          <a:p>
            <a:endParaRPr lang="en-US" sz="2000" dirty="0" smtClean="0"/>
          </a:p>
          <a:p>
            <a:r>
              <a:rPr lang="en-US" dirty="0" smtClean="0"/>
              <a:t>You </a:t>
            </a:r>
            <a:r>
              <a:rPr lang="en-US" i="1" dirty="0" smtClean="0"/>
              <a:t>can</a:t>
            </a:r>
            <a:r>
              <a:rPr lang="en-US" dirty="0" smtClean="0"/>
              <a:t> redirect </a:t>
            </a:r>
            <a:r>
              <a:rPr lang="en-US" dirty="0" err="1" smtClean="0"/>
              <a:t>stderr</a:t>
            </a:r>
            <a:r>
              <a:rPr lang="en-US" dirty="0" smtClean="0"/>
              <a:t> separately using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2&gt;</a:t>
            </a:r>
            <a:r>
              <a:rPr lang="en-US" dirty="0" smtClean="0"/>
              <a:t> if you really want to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44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</a:t>
            </a:r>
            <a:r>
              <a:rPr lang="en-US" dirty="0" err="1" smtClean="0"/>
              <a:t>gotchas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Note that by default, writing to an output stream </a:t>
            </a:r>
            <a:r>
              <a:rPr lang="en-US" sz="2000" u="sng" dirty="0" smtClean="0"/>
              <a:t>overwrites</a:t>
            </a:r>
            <a:r>
              <a:rPr lang="en-US" sz="2000" dirty="0" smtClean="0"/>
              <a:t> the target.</a:t>
            </a:r>
          </a:p>
          <a:p>
            <a:pPr lvl="1"/>
            <a:r>
              <a:rPr lang="en-US" sz="1800" dirty="0" smtClean="0"/>
              <a:t>This is a great way to delete files by mistake!</a:t>
            </a:r>
          </a:p>
          <a:p>
            <a:pPr lvl="1"/>
            <a:r>
              <a:rPr lang="en-US" sz="1800" dirty="0" smtClean="0"/>
              <a:t>This is true both for </a:t>
            </a: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open</a:t>
            </a:r>
            <a:r>
              <a:rPr lang="en-US" sz="1800" dirty="0" smtClean="0"/>
              <a:t> and for </a:t>
            </a: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&gt;</a:t>
            </a:r>
            <a:r>
              <a:rPr lang="en-US" sz="1800" dirty="0" smtClean="0"/>
              <a:t> redirects.</a:t>
            </a:r>
          </a:p>
          <a:p>
            <a:endParaRPr lang="en-US" sz="1600" dirty="0"/>
          </a:p>
          <a:p>
            <a:r>
              <a:rPr lang="en-US" sz="2000" dirty="0" smtClean="0"/>
              <a:t>Beware of line endings (EOLs) </a:t>
            </a:r>
            <a:r>
              <a:rPr lang="mr-IN" sz="2000" dirty="0" smtClean="0"/>
              <a:t>–</a:t>
            </a:r>
            <a:r>
              <a:rPr lang="en-US" sz="2000" dirty="0" smtClean="0"/>
              <a:t> they are a constant pain.</a:t>
            </a:r>
          </a:p>
          <a:p>
            <a:pPr lvl="1"/>
            <a:r>
              <a:rPr lang="en-US" sz="1800" dirty="0" smtClean="0"/>
              <a:t>Macs use carriage returns, \r.</a:t>
            </a:r>
          </a:p>
          <a:p>
            <a:pPr lvl="1"/>
            <a:r>
              <a:rPr lang="en-US" sz="1800" dirty="0" smtClean="0"/>
              <a:t>Linux uses newlines, \n.</a:t>
            </a:r>
          </a:p>
          <a:p>
            <a:pPr lvl="1"/>
            <a:r>
              <a:rPr lang="en-US" sz="1800" dirty="0" smtClean="0"/>
              <a:t>Windows uses both, \r\n.</a:t>
            </a:r>
          </a:p>
          <a:p>
            <a:pPr lvl="1"/>
            <a:r>
              <a:rPr lang="en-US" sz="1800" dirty="0" smtClean="0"/>
              <a:t>Python </a:t>
            </a:r>
            <a:r>
              <a:rPr lang="en-US" sz="1800" u="sng" dirty="0" smtClean="0"/>
              <a:t>in text IO mode</a:t>
            </a:r>
            <a:r>
              <a:rPr lang="en-US" sz="1800" dirty="0" smtClean="0"/>
              <a:t> will attempt to guess the right one(s), but</a:t>
            </a:r>
            <a:r>
              <a:rPr lang="mr-IN" sz="1800" dirty="0" smtClean="0"/>
              <a:t>…</a:t>
            </a:r>
            <a:endParaRPr lang="en-US" sz="1800" dirty="0" smtClean="0"/>
          </a:p>
          <a:p>
            <a:pPr lvl="2"/>
            <a:r>
              <a:rPr lang="en-US" sz="1600" dirty="0" smtClean="0"/>
              <a:t>Text mode will not work for non-text files, and vice versa.</a:t>
            </a:r>
          </a:p>
          <a:p>
            <a:pPr lvl="2"/>
            <a:r>
              <a:rPr lang="en-US" sz="1600" dirty="0" smtClean="0"/>
              <a:t>It doesn’t always guess right.</a:t>
            </a:r>
          </a:p>
          <a:p>
            <a:pPr lvl="1"/>
            <a:r>
              <a:rPr lang="en-US" sz="1800" dirty="0" smtClean="0"/>
              <a:t>If in doubt, use \n alone.</a:t>
            </a:r>
          </a:p>
          <a:p>
            <a:endParaRPr lang="en-US" sz="1600" dirty="0" smtClean="0"/>
          </a:p>
          <a:p>
            <a:r>
              <a:rPr lang="en-US" sz="2000" dirty="0" smtClean="0"/>
              <a:t>Don’t forget to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.close</a:t>
            </a:r>
            <a:r>
              <a:rPr lang="en-US" sz="2000" dirty="0" smtClean="0"/>
              <a:t> or </a:t>
            </a:r>
            <a:r>
              <a:rPr lang="en-US" sz="2000" dirty="0" smtClean="0">
                <a:latin typeface="Courier New" charset="0"/>
                <a:ea typeface="Courier New" charset="0"/>
                <a:cs typeface="Courier New" charset="0"/>
              </a:rPr>
              <a:t>.flush</a:t>
            </a:r>
            <a:r>
              <a:rPr lang="en-US" sz="2000" dirty="0" smtClean="0"/>
              <a:t> output streams.</a:t>
            </a:r>
          </a:p>
          <a:p>
            <a:pPr lvl="1"/>
            <a:r>
              <a:rPr lang="en-US" sz="1800" dirty="0" smtClean="0"/>
              <a:t>“Normal” output streams can </a:t>
            </a:r>
            <a:r>
              <a:rPr lang="en-US" sz="1800" u="sng" dirty="0" smtClean="0"/>
              <a:t>buffer</a:t>
            </a:r>
            <a:r>
              <a:rPr lang="en-US" sz="1800" dirty="0" smtClean="0"/>
              <a:t> their output indefinitely.</a:t>
            </a:r>
          </a:p>
          <a:p>
            <a:pPr lvl="1"/>
            <a:r>
              <a:rPr lang="en-US" sz="1800" dirty="0" smtClean="0"/>
              <a:t>This means that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print</a:t>
            </a:r>
            <a:r>
              <a:rPr lang="en-US" sz="1800" dirty="0" smtClean="0"/>
              <a:t> / </a:t>
            </a:r>
            <a:r>
              <a:rPr lang="en-US" sz="1800" dirty="0" smtClean="0">
                <a:latin typeface="Courier New" charset="0"/>
                <a:ea typeface="Courier New" charset="0"/>
                <a:cs typeface="Courier New" charset="0"/>
              </a:rPr>
              <a:t>write</a:t>
            </a:r>
            <a:r>
              <a:rPr lang="en-US" sz="1800" dirty="0" smtClean="0"/>
              <a:t> / etc. do not always show up if things go wrong.</a:t>
            </a:r>
          </a:p>
          <a:p>
            <a:pPr lvl="1"/>
            <a:r>
              <a:rPr lang="en-US" sz="1800" dirty="0" err="1" smtClean="0">
                <a:latin typeface="Courier New" charset="0"/>
                <a:ea typeface="Courier New" charset="0"/>
                <a:cs typeface="Courier New" charset="0"/>
              </a:rPr>
              <a:t>stderr</a:t>
            </a:r>
            <a:r>
              <a:rPr lang="en-US" sz="1800" dirty="0" smtClean="0"/>
              <a:t> is special and unbuffered so you can immediately see requested output.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Codecademy</a:t>
            </a:r>
            <a:r>
              <a:rPr lang="en-US" dirty="0" smtClean="0"/>
              <a:t> 12: File input and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bugs in this one!</a:t>
            </a:r>
          </a:p>
          <a:p>
            <a:endParaRPr lang="en-US" dirty="0" smtClean="0"/>
          </a:p>
          <a:p>
            <a:r>
              <a:rPr lang="en-US" dirty="0" smtClean="0"/>
              <a:t>In “Reading between the</a:t>
            </a:r>
            <a:br>
              <a:rPr lang="en-US" dirty="0" smtClean="0"/>
            </a:br>
            <a:r>
              <a:rPr lang="en-US" dirty="0" smtClean="0"/>
              <a:t>lines,” add at top:</a:t>
            </a:r>
          </a:p>
          <a:p>
            <a:pPr lvl="1"/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ostm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 = open( "</a:t>
            </a:r>
            <a:r>
              <a:rPr lang="en-US" sz="1400" b="1" dirty="0" err="1">
                <a:latin typeface="Courier New" charset="0"/>
                <a:ea typeface="Courier New" charset="0"/>
                <a:cs typeface="Courier New" charset="0"/>
              </a:rPr>
              <a:t>text.txt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", "w"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lvl="1"/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ostm.write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”a\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nb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nc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\n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" </a:t>
            </a:r>
            <a:r>
              <a:rPr lang="en-US" sz="1400" b="1" dirty="0" smtClean="0">
                <a:latin typeface="Courier New" charset="0"/>
                <a:ea typeface="Courier New" charset="0"/>
                <a:cs typeface="Courier New" charset="0"/>
              </a:rPr>
              <a:t>)</a:t>
            </a:r>
          </a:p>
          <a:p>
            <a:pPr lvl="1"/>
            <a:r>
              <a:rPr lang="en-US" sz="1400" b="1" dirty="0" err="1" smtClean="0">
                <a:latin typeface="Courier New" charset="0"/>
                <a:ea typeface="Courier New" charset="0"/>
                <a:cs typeface="Courier New" charset="0"/>
              </a:rPr>
              <a:t>ostm.close</a:t>
            </a:r>
            <a:r>
              <a:rPr lang="en-US" sz="1400" b="1" dirty="0">
                <a:latin typeface="Courier New" charset="0"/>
                <a:ea typeface="Courier New" charset="0"/>
                <a:cs typeface="Courier New" charset="0"/>
              </a:rPr>
              <a:t>( )</a:t>
            </a:r>
            <a:endParaRPr lang="en-US" sz="14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dirty="0" smtClean="0"/>
          </a:p>
          <a:p>
            <a:r>
              <a:rPr lang="en-US" dirty="0" smtClean="0"/>
              <a:t>In “Case closed,” you must</a:t>
            </a:r>
            <a:br>
              <a:rPr lang="en-US" dirty="0" smtClean="0"/>
            </a:br>
            <a:r>
              <a:rPr lang="en-US" b="1" u="sng" dirty="0" smtClean="0"/>
              <a:t>not</a:t>
            </a:r>
            <a:r>
              <a:rPr lang="en-US" dirty="0" smtClean="0"/>
              <a:t> use a space in</a:t>
            </a:r>
            <a:br>
              <a:rPr lang="en-US" dirty="0" smtClean="0"/>
            </a:b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.closed()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003" y="1814950"/>
            <a:ext cx="7248457" cy="3069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Namespace = group of variables in the same module.</a:t>
            </a:r>
          </a:p>
          <a:p>
            <a:pPr lvl="1"/>
            <a:r>
              <a:rPr lang="en-US" dirty="0"/>
              <a:t>Accessed using the import command.</a:t>
            </a:r>
          </a:p>
          <a:p>
            <a:pPr lvl="1"/>
            <a:r>
              <a:rPr lang="en-US" dirty="0"/>
              <a:t>Lots and lots built in: see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docs.python.org</a:t>
            </a:r>
            <a:r>
              <a:rPr lang="en-US" dirty="0" smtClean="0"/>
              <a:t>.</a:t>
            </a:r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File </a:t>
            </a:r>
            <a:r>
              <a:rPr lang="en-US" dirty="0"/>
              <a:t>IO = input and output</a:t>
            </a:r>
          </a:p>
          <a:p>
            <a:pPr lvl="1"/>
            <a:r>
              <a:rPr lang="en-US" dirty="0"/>
              <a:t>Performed in Python (and many languages) using streams.</a:t>
            </a:r>
          </a:p>
          <a:p>
            <a:pPr lvl="1"/>
            <a:r>
              <a:rPr lang="en-US" dirty="0"/>
              <a:t>Virtual cursors that read or write from a location and advance.</a:t>
            </a:r>
          </a:p>
          <a:p>
            <a:endParaRPr lang="en-US" sz="1000" dirty="0" smtClean="0"/>
          </a:p>
          <a:p>
            <a:r>
              <a:rPr lang="en-US" dirty="0" smtClean="0"/>
              <a:t>Don’t </a:t>
            </a:r>
            <a:r>
              <a:rPr lang="en-US" dirty="0"/>
              <a:t>forget to handle end-of-line characters in input and output.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import sys</a:t>
            </a:r>
          </a:p>
          <a:p>
            <a:r>
              <a:rPr lang="en-US" sz="1800" b="1" dirty="0" err="1" smtClean="0">
                <a:latin typeface="Courier New" charset="0"/>
                <a:ea typeface="Courier New" charset="0"/>
                <a:cs typeface="Courier New" charset="0"/>
              </a:rPr>
              <a:t>sys.argv</a:t>
            </a:r>
            <a:endParaRPr lang="en-US" sz="18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b="1" dirty="0" err="1" smtClean="0">
                <a:latin typeface="Courier New" charset="0"/>
                <a:ea typeface="Courier New" charset="0"/>
                <a:cs typeface="Courier New" charset="0"/>
              </a:rPr>
              <a:t>sys.stdin</a:t>
            </a:r>
            <a:r>
              <a:rPr lang="en-US" sz="1800" dirty="0" smtClean="0">
                <a:ea typeface="Calibri" charset="0"/>
                <a:cs typeface="Calibri" charset="0"/>
              </a:rPr>
              <a:t>, </a:t>
            </a:r>
            <a:r>
              <a:rPr lang="en-US" sz="1800" b="1" dirty="0" err="1" smtClean="0">
                <a:latin typeface="Courier New" charset="0"/>
                <a:ea typeface="Courier New" charset="0"/>
                <a:cs typeface="Courier New" charset="0"/>
              </a:rPr>
              <a:t>sys.stdout</a:t>
            </a:r>
            <a:r>
              <a:rPr lang="en-US" sz="1800" dirty="0" smtClean="0">
                <a:ea typeface="Courier New" charset="0"/>
                <a:cs typeface="Courier New" charset="0"/>
              </a:rPr>
              <a:t>, and </a:t>
            </a:r>
            <a:r>
              <a:rPr lang="en-US" sz="1800" b="1" dirty="0" err="1" smtClean="0">
                <a:latin typeface="Courier New" charset="0"/>
                <a:ea typeface="Courier New" charset="0"/>
                <a:cs typeface="Courier New" charset="0"/>
              </a:rPr>
              <a:t>sys.stderr</a:t>
            </a:r>
            <a:endParaRPr lang="en-US" sz="18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8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./</a:t>
            </a:r>
            <a:r>
              <a:rPr lang="en-US" sz="1800" b="1" dirty="0" err="1" smtClean="0">
                <a:latin typeface="Courier New" charset="0"/>
                <a:ea typeface="Courier New" charset="0"/>
                <a:cs typeface="Courier New" charset="0"/>
              </a:rPr>
              <a:t>script.py</a:t>
            </a: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 &lt; </a:t>
            </a:r>
            <a:r>
              <a:rPr lang="en-US" sz="1800" b="1" dirty="0" err="1" smtClean="0">
                <a:latin typeface="Courier New" charset="0"/>
                <a:ea typeface="Courier New" charset="0"/>
                <a:cs typeface="Courier New" charset="0"/>
              </a:rPr>
              <a:t>input.txt</a:t>
            </a:r>
            <a:r>
              <a:rPr lang="en-US" sz="1800" b="1" dirty="0" smtClean="0">
                <a:latin typeface="Courier New" charset="0"/>
                <a:ea typeface="Courier New" charset="0"/>
                <a:cs typeface="Courier New" charset="0"/>
              </a:rPr>
              <a:t> &gt; </a:t>
            </a:r>
            <a:r>
              <a:rPr lang="en-US" sz="1800" b="1" dirty="0" err="1" smtClean="0">
                <a:latin typeface="Courier New" charset="0"/>
                <a:ea typeface="Courier New" charset="0"/>
                <a:cs typeface="Courier New" charset="0"/>
              </a:rPr>
              <a:t>output.txt</a:t>
            </a:r>
            <a:endParaRPr lang="en-US" sz="18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istm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= open( "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file.txt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", "r" )</a:t>
            </a:r>
          </a:p>
          <a:p>
            <a:pPr lvl="1"/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strInput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istm.readline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( )</a:t>
            </a:r>
          </a:p>
          <a:p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ostm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= open( "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file.txt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", "w" )</a:t>
            </a:r>
          </a:p>
          <a:p>
            <a:pPr lvl="1"/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ostm.write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en-US" sz="1600" b="1" dirty="0" err="1">
                <a:latin typeface="Courier New" charset="0"/>
                <a:ea typeface="Courier New" charset="0"/>
                <a:cs typeface="Courier New" charset="0"/>
              </a:rPr>
              <a:t>strOutput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 )</a:t>
            </a:r>
          </a:p>
          <a:p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/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ostm.close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( )</a:t>
            </a:r>
          </a:p>
          <a:p>
            <a:endParaRPr lang="en-US" sz="1800" b="1" dirty="0"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strLine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 in open( "</a:t>
            </a:r>
            <a:r>
              <a:rPr lang="en-US" sz="1800" b="1" dirty="0" err="1">
                <a:latin typeface="Courier New" charset="0"/>
                <a:ea typeface="Courier New" charset="0"/>
                <a:cs typeface="Courier New" charset="0"/>
              </a:rPr>
              <a:t>file.txt</a:t>
            </a:r>
            <a:r>
              <a:rPr lang="en-US" sz="1800" b="1" dirty="0">
                <a:latin typeface="Courier New" charset="0"/>
                <a:ea typeface="Courier New" charset="0"/>
                <a:cs typeface="Courier New" charset="0"/>
              </a:rPr>
              <a:t>", "r" ):</a:t>
            </a:r>
          </a:p>
          <a:p>
            <a:pPr lvl="1"/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…</a:t>
            </a: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Namespaces, modules, and import</a:t>
            </a:r>
          </a:p>
          <a:p>
            <a:endParaRPr lang="en-US" dirty="0" smtClean="0"/>
          </a:p>
          <a:p>
            <a:r>
              <a:rPr lang="en-US" dirty="0" smtClean="0"/>
              <a:t>Input and output in Python</a:t>
            </a:r>
          </a:p>
          <a:p>
            <a:endParaRPr lang="en-US" dirty="0" smtClean="0"/>
          </a:p>
          <a:p>
            <a:r>
              <a:rPr lang="en-US" dirty="0" smtClean="0"/>
              <a:t>Input and output from the command 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Namespaces and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</a:t>
            </a:r>
            <a:r>
              <a:rPr lang="en-US" dirty="0"/>
              <a:t>groups all variable names into </a:t>
            </a:r>
            <a:r>
              <a:rPr lang="en-US" u="sng" dirty="0"/>
              <a:t>namespaces</a:t>
            </a:r>
            <a:r>
              <a:rPr lang="en-US" dirty="0"/>
              <a:t> or </a:t>
            </a:r>
            <a:r>
              <a:rPr lang="en-US" u="sng" dirty="0" smtClean="0"/>
              <a:t>environments</a:t>
            </a:r>
            <a:r>
              <a:rPr lang="en-US" dirty="0" smtClean="0"/>
              <a:t>.</a:t>
            </a:r>
            <a:endParaRPr lang="en-US" u="sng" dirty="0"/>
          </a:p>
          <a:p>
            <a:pPr lvl="1"/>
            <a:r>
              <a:rPr lang="en-US" dirty="0" smtClean="0"/>
              <a:t>We've </a:t>
            </a:r>
            <a:r>
              <a:rPr lang="en-US" dirty="0"/>
              <a:t>seen this earlier for local environment blocks in functions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Python file is </a:t>
            </a:r>
            <a:r>
              <a:rPr lang="en-US" dirty="0" smtClean="0"/>
              <a:t>also a </a:t>
            </a:r>
            <a:r>
              <a:rPr lang="en-US" u="sng" dirty="0"/>
              <a:t>module</a:t>
            </a:r>
            <a:r>
              <a:rPr lang="en-US" dirty="0"/>
              <a:t> that </a:t>
            </a:r>
            <a:r>
              <a:rPr lang="en-US" dirty="0" smtClean="0"/>
              <a:t>likewise groups </a:t>
            </a:r>
            <a:r>
              <a:rPr lang="en-US" dirty="0"/>
              <a:t>its own </a:t>
            </a:r>
            <a:r>
              <a:rPr lang="en-US" dirty="0" smtClean="0"/>
              <a:t>variables.</a:t>
            </a:r>
            <a:endParaRPr lang="en-US" dirty="0"/>
          </a:p>
          <a:p>
            <a:pPr lvl="1"/>
            <a:r>
              <a:rPr lang="en-US" dirty="0" smtClean="0"/>
              <a:t>Unlike </a:t>
            </a:r>
            <a:r>
              <a:rPr lang="en-US" dirty="0"/>
              <a:t>functions, variables within modules are accessible using the dot operator .</a:t>
            </a:r>
          </a:p>
          <a:p>
            <a:pPr lvl="1"/>
            <a:r>
              <a:rPr lang="en-US" dirty="0"/>
              <a:t>This is the same dot operator that targets </a:t>
            </a:r>
            <a:r>
              <a:rPr lang="en-US" dirty="0" smtClean="0"/>
              <a:t>functions.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this case, it targets a name to a namespace</a:t>
            </a:r>
          </a:p>
          <a:p>
            <a:endParaRPr lang="en-US" dirty="0" smtClean="0"/>
          </a:p>
          <a:p>
            <a:r>
              <a:rPr lang="en-US" dirty="0" smtClean="0"/>
              <a:t>Local variables (including functions) are referred to by name: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aiSomeList</a:t>
            </a:r>
            <a:endParaRPr lang="en-US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dirty="0" smtClean="0"/>
              <a:t>Variables/functions in a module are targeted:</a:t>
            </a:r>
          </a:p>
          <a:p>
            <a:pPr lvl="1"/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someModule.aiSomeList</a:t>
            </a:r>
            <a:endParaRPr lang="en-US" dirty="0" smtClean="0"/>
          </a:p>
          <a:p>
            <a:pPr lvl="1"/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someModule.someFunction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 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specify which </a:t>
            </a:r>
            <a:r>
              <a:rPr lang="en-US" dirty="0" smtClean="0"/>
              <a:t>modules </a:t>
            </a:r>
            <a:r>
              <a:rPr lang="en-US" dirty="0"/>
              <a:t>are </a:t>
            </a:r>
            <a:r>
              <a:rPr lang="en-US" dirty="0" smtClean="0"/>
              <a:t>targetable </a:t>
            </a:r>
            <a:r>
              <a:rPr lang="en-US" dirty="0"/>
              <a:t>using the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import</a:t>
            </a:r>
            <a:r>
              <a:rPr lang="en-US" dirty="0"/>
              <a:t> </a:t>
            </a:r>
            <a:r>
              <a:rPr lang="en-US" dirty="0" smtClean="0"/>
              <a:t>command.</a:t>
            </a:r>
            <a:endParaRPr lang="en-US" dirty="0"/>
          </a:p>
          <a:p>
            <a:pPr lvl="1"/>
            <a:r>
              <a:rPr lang="en-US" dirty="0" smtClean="0"/>
              <a:t>e.g.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import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someModule</a:t>
            </a:r>
            <a:r>
              <a:rPr lang="en-US" dirty="0" smtClean="0"/>
              <a:t> would </a:t>
            </a:r>
            <a:r>
              <a:rPr lang="en-US" dirty="0"/>
              <a:t>let you run the commands </a:t>
            </a:r>
            <a:r>
              <a:rPr lang="en-US" dirty="0" smtClean="0"/>
              <a:t>above.</a:t>
            </a:r>
            <a:endParaRPr lang="en-US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similar to taking a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someModule.py</a:t>
            </a:r>
            <a:r>
              <a:rPr lang="en-US" dirty="0" smtClean="0"/>
              <a:t> </a:t>
            </a:r>
            <a:r>
              <a:rPr lang="en-US" dirty="0"/>
              <a:t>file and </a:t>
            </a:r>
            <a:r>
              <a:rPr lang="en-US" dirty="0" smtClean="0"/>
              <a:t>pasting </a:t>
            </a:r>
            <a:r>
              <a:rPr lang="en-US" dirty="0"/>
              <a:t>it into your current </a:t>
            </a:r>
            <a:r>
              <a:rPr lang="en-US" dirty="0" smtClean="0"/>
              <a:t>file.</a:t>
            </a:r>
            <a:endParaRPr lang="en-US" dirty="0"/>
          </a:p>
          <a:p>
            <a:pPr lvl="1"/>
            <a:r>
              <a:rPr lang="en-US" dirty="0" smtClean="0"/>
              <a:t>But </a:t>
            </a:r>
            <a:r>
              <a:rPr lang="en-US" dirty="0"/>
              <a:t>Python preserves the </a:t>
            </a:r>
            <a:r>
              <a:rPr lang="en-US" u="sng" dirty="0"/>
              <a:t>local environment</a:t>
            </a:r>
            <a:r>
              <a:rPr lang="en-US" dirty="0"/>
              <a:t> by </a:t>
            </a:r>
            <a:r>
              <a:rPr lang="en-US" dirty="0" smtClean="0"/>
              <a:t>using the </a:t>
            </a:r>
            <a:r>
              <a:rPr lang="en-US" dirty="0"/>
              <a:t>. </a:t>
            </a:r>
            <a:r>
              <a:rPr lang="en-US" dirty="0" smtClean="0"/>
              <a:t>operator.</a:t>
            </a:r>
            <a:endParaRPr lang="en-US" dirty="0"/>
          </a:p>
          <a:p>
            <a:r>
              <a:rPr lang="en-US" dirty="0" smtClean="0"/>
              <a:t>Python </a:t>
            </a:r>
            <a:r>
              <a:rPr lang="en-US" dirty="0"/>
              <a:t>provides a </a:t>
            </a:r>
            <a:r>
              <a:rPr lang="en-US" i="1" dirty="0"/>
              <a:t>bunch</a:t>
            </a:r>
            <a:r>
              <a:rPr lang="en-US" dirty="0"/>
              <a:t> of built-in functions as modules you can </a:t>
            </a:r>
            <a:r>
              <a:rPr lang="en-US" dirty="0" smtClean="0"/>
              <a:t>import:</a:t>
            </a:r>
            <a:endParaRPr lang="en-US" dirty="0"/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docs.python.org</a:t>
            </a:r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Keeping </a:t>
            </a:r>
            <a:r>
              <a:rPr lang="en-US" dirty="0"/>
              <a:t>these in an enclosed namespace helps to keep the environment clean by preventing name </a:t>
            </a:r>
            <a:r>
              <a:rPr lang="en-US" dirty="0" smtClean="0"/>
              <a:t>litter.</a:t>
            </a:r>
            <a:endParaRPr lang="en-US" dirty="0"/>
          </a:p>
          <a:p>
            <a:pPr lvl="1"/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abs</a:t>
            </a:r>
            <a:r>
              <a:rPr lang="en-US" dirty="0" smtClean="0"/>
              <a:t> </a:t>
            </a:r>
            <a:r>
              <a:rPr lang="en-US" dirty="0"/>
              <a:t>is a global function; you can't safely write your own function named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abs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function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random</a:t>
            </a:r>
            <a:r>
              <a:rPr lang="en-US" dirty="0"/>
              <a:t> to generate a random number lives in the module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random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Thus </a:t>
            </a:r>
            <a:r>
              <a:rPr lang="en-US" dirty="0"/>
              <a:t>it can only be </a:t>
            </a:r>
            <a:r>
              <a:rPr lang="en-US" dirty="0" smtClean="0"/>
              <a:t>called using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import random</a:t>
            </a:r>
            <a:r>
              <a:rPr lang="en-US" dirty="0"/>
              <a:t> and then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random.random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 )</a:t>
            </a:r>
          </a:p>
          <a:p>
            <a:r>
              <a:rPr lang="en-US" dirty="0" smtClean="0"/>
              <a:t>This </a:t>
            </a:r>
            <a:r>
              <a:rPr lang="en-US" dirty="0"/>
              <a:t>lets you </a:t>
            </a:r>
            <a:r>
              <a:rPr lang="en-US" dirty="0" smtClean="0"/>
              <a:t>create </a:t>
            </a:r>
            <a:r>
              <a:rPr lang="en-US" dirty="0"/>
              <a:t>your own local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def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random( )</a:t>
            </a:r>
            <a:r>
              <a:rPr lang="en-US" dirty="0"/>
              <a:t> function with </a:t>
            </a:r>
            <a:r>
              <a:rPr lang="en-US" dirty="0" smtClean="0"/>
              <a:t>impunity.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2/22/17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import sys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sys</a:t>
            </a:r>
            <a:r>
              <a:rPr lang="en-US" dirty="0"/>
              <a:t> module is easily the most-used Python </a:t>
            </a:r>
            <a:r>
              <a:rPr lang="en-US" dirty="0" smtClean="0"/>
              <a:t>module.</a:t>
            </a:r>
            <a:endParaRPr lang="en-US" dirty="0"/>
          </a:p>
          <a:p>
            <a:pPr lvl="1"/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functions and values that let your </a:t>
            </a:r>
            <a:r>
              <a:rPr lang="en-US" dirty="0" smtClean="0"/>
              <a:t>programs </a:t>
            </a:r>
            <a:r>
              <a:rPr lang="en-US" dirty="0"/>
              <a:t>interface with the outside </a:t>
            </a:r>
            <a:r>
              <a:rPr lang="en-US" dirty="0" smtClean="0"/>
              <a:t>world.</a:t>
            </a:r>
            <a:endParaRPr lang="en-US" dirty="0"/>
          </a:p>
          <a:p>
            <a:pPr lvl="1"/>
            <a:r>
              <a:rPr lang="en-US" dirty="0" smtClean="0"/>
              <a:t>Hence </a:t>
            </a:r>
            <a:r>
              <a:rPr lang="en-US" dirty="0"/>
              <a:t>"sys" for system: it links </a:t>
            </a:r>
            <a:r>
              <a:rPr lang="en-US" dirty="0" smtClean="0"/>
              <a:t>programs </a:t>
            </a:r>
            <a:r>
              <a:rPr lang="en-US" dirty="0"/>
              <a:t>to the system on which they're </a:t>
            </a:r>
            <a:r>
              <a:rPr lang="en-US" dirty="0" smtClean="0"/>
              <a:t>running.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variable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sys.argv</a:t>
            </a:r>
            <a:r>
              <a:rPr lang="en-US" dirty="0"/>
              <a:t> holds </a:t>
            </a:r>
            <a:r>
              <a:rPr lang="en-US" dirty="0" smtClean="0"/>
              <a:t>a </a:t>
            </a:r>
            <a:r>
              <a:rPr lang="en-US" dirty="0"/>
              <a:t>list of command line </a:t>
            </a:r>
            <a:r>
              <a:rPr lang="en-US" dirty="0" smtClean="0"/>
              <a:t>arguments (as strings).</a:t>
            </a:r>
            <a:endParaRPr lang="en-US" dirty="0"/>
          </a:p>
          <a:p>
            <a:pPr lvl="1"/>
            <a:r>
              <a:rPr lang="en-US" dirty="0" smtClean="0"/>
              <a:t>You </a:t>
            </a:r>
            <a:r>
              <a:rPr lang="en-US" dirty="0"/>
              <a:t>can provide additional arguments to your </a:t>
            </a:r>
            <a:r>
              <a:rPr lang="en-US" dirty="0" smtClean="0"/>
              <a:t>script:</a:t>
            </a:r>
          </a:p>
          <a:p>
            <a:pPr lvl="1"/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python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script.py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one 2 three</a:t>
            </a:r>
          </a:p>
          <a:p>
            <a:pPr lvl="1"/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sys.argv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[0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]</a:t>
            </a:r>
            <a:r>
              <a:rPr lang="en-US" dirty="0"/>
              <a:t> is always the file name of your Python script</a:t>
            </a:r>
          </a:p>
          <a:p>
            <a:pPr lvl="1"/>
            <a:r>
              <a:rPr lang="en-US" dirty="0" smtClean="0"/>
              <a:t>Thus above,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sys.argv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= 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["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script.py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", "one", "2", "three"]</a:t>
            </a:r>
          </a:p>
          <a:p>
            <a:pPr lvl="1"/>
            <a:r>
              <a:rPr lang="en-US" dirty="0" smtClean="0"/>
              <a:t>And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len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sys.argv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) - 1</a:t>
            </a:r>
            <a:r>
              <a:rPr lang="en-US" dirty="0"/>
              <a:t> is the number of additional arguments </a:t>
            </a:r>
            <a:r>
              <a:rPr lang="en-US" dirty="0" smtClean="0"/>
              <a:t>provided.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import sys</a:t>
            </a:r>
            <a:endParaRPr lang="en-US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factorial.py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import sys</a:t>
            </a:r>
          </a:p>
          <a:p>
            <a:pPr lvl="1"/>
            <a:r>
              <a:rPr lang="en-US" sz="2200" b="1" dirty="0" err="1" smtClean="0">
                <a:latin typeface="Courier New" charset="0"/>
                <a:ea typeface="Courier New" charset="0"/>
                <a:cs typeface="Courier New" charset="0"/>
              </a:rPr>
              <a:t>def</a:t>
            </a:r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 factorial( </a:t>
            </a:r>
            <a:r>
              <a:rPr lang="en-US" sz="2200" b="1" dirty="0" err="1" smtClean="0">
                <a:latin typeface="Courier New" charset="0"/>
                <a:ea typeface="Courier New" charset="0"/>
                <a:cs typeface="Courier New" charset="0"/>
              </a:rPr>
              <a:t>iN</a:t>
            </a:r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 ):</a:t>
            </a:r>
          </a:p>
          <a:p>
            <a:pPr lvl="2"/>
            <a:r>
              <a:rPr lang="en-US" sz="2200" b="1" dirty="0" err="1" smtClean="0">
                <a:latin typeface="Courier New" charset="0"/>
                <a:ea typeface="Courier New" charset="0"/>
                <a:cs typeface="Courier New" charset="0"/>
              </a:rPr>
              <a:t>iRet</a:t>
            </a:r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 = 1</a:t>
            </a:r>
          </a:p>
          <a:p>
            <a:pPr lvl="2"/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for </a:t>
            </a:r>
            <a:r>
              <a:rPr lang="en-US" sz="2200" b="1" dirty="0" err="1" smtClean="0">
                <a:latin typeface="Courier New" charset="0"/>
                <a:ea typeface="Courier New" charset="0"/>
                <a:cs typeface="Courier New" charset="0"/>
              </a:rPr>
              <a:t>i</a:t>
            </a:r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 in range( 1, </a:t>
            </a:r>
            <a:r>
              <a:rPr lang="en-US" sz="2200" b="1" dirty="0" err="1" smtClean="0">
                <a:latin typeface="Courier New" charset="0"/>
                <a:ea typeface="Courier New" charset="0"/>
                <a:cs typeface="Courier New" charset="0"/>
              </a:rPr>
              <a:t>iN</a:t>
            </a:r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 + 1 ):</a:t>
            </a:r>
          </a:p>
          <a:p>
            <a:pPr lvl="3"/>
            <a:r>
              <a:rPr lang="en-US" sz="2200" b="1" dirty="0" err="1" smtClean="0">
                <a:latin typeface="Courier New" charset="0"/>
                <a:ea typeface="Courier New" charset="0"/>
                <a:cs typeface="Courier New" charset="0"/>
              </a:rPr>
              <a:t>iRet</a:t>
            </a:r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 *= </a:t>
            </a:r>
            <a:r>
              <a:rPr lang="en-US" sz="2200" b="1" dirty="0" err="1" smtClean="0">
                <a:latin typeface="Courier New" charset="0"/>
                <a:ea typeface="Courier New" charset="0"/>
                <a:cs typeface="Courier New" charset="0"/>
              </a:rPr>
              <a:t>i</a:t>
            </a:r>
            <a:endParaRPr lang="en-US" sz="22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lvl="2"/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sz="2200" b="1" dirty="0" err="1" smtClean="0">
                <a:latin typeface="Courier New" charset="0"/>
                <a:ea typeface="Courier New" charset="0"/>
                <a:cs typeface="Courier New" charset="0"/>
              </a:rPr>
              <a:t>iRet</a:t>
            </a:r>
            <a:endParaRPr lang="en-US" sz="2200" b="1" dirty="0" smtClean="0">
              <a:latin typeface="Courier New" charset="0"/>
              <a:ea typeface="Courier New" charset="0"/>
              <a:cs typeface="Courier New" charset="0"/>
            </a:endParaRPr>
          </a:p>
          <a:p>
            <a:pPr lvl="1"/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print( factorial( </a:t>
            </a:r>
            <a:r>
              <a:rPr lang="en-US" sz="2200" b="1" dirty="0" err="1" smtClean="0"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2200" b="1" dirty="0" err="1" smtClean="0">
                <a:latin typeface="Courier New" charset="0"/>
                <a:ea typeface="Courier New" charset="0"/>
                <a:cs typeface="Courier New" charset="0"/>
              </a:rPr>
              <a:t>sys.argv</a:t>
            </a:r>
            <a:r>
              <a:rPr lang="en-US" sz="2200" b="1" dirty="0" smtClean="0">
                <a:latin typeface="Courier New" charset="0"/>
                <a:ea typeface="Courier New" charset="0"/>
                <a:cs typeface="Courier New" charset="0"/>
              </a:rPr>
              <a:t>[ 1 ]) ) )</a:t>
            </a:r>
          </a:p>
          <a:p>
            <a:endParaRPr lang="en-US" dirty="0"/>
          </a:p>
          <a:p>
            <a:r>
              <a:rPr lang="en-US" dirty="0"/>
              <a:t>Running:</a:t>
            </a:r>
          </a:p>
          <a:p>
            <a:pPr lvl="1"/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python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factorial.py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5 → 120</a:t>
            </a:r>
          </a:p>
          <a:p>
            <a:pPr lvl="1"/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python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factorial.py</a:t>
            </a:r>
            <a:r>
              <a:rPr lang="en-US" b="1" dirty="0">
                <a:latin typeface="Courier New" charset="0"/>
                <a:ea typeface="Courier New" charset="0"/>
                <a:cs typeface="Courier New" charset="0"/>
              </a:rPr>
              <a:t> 10 → 3628800</a:t>
            </a:r>
          </a:p>
          <a:p>
            <a:r>
              <a:rPr lang="en-US" dirty="0"/>
              <a:t>Now you don't have to edit the code itself to generate new information!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and output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limited way to get data in and out, though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We can do better!</a:t>
            </a:r>
          </a:p>
          <a:p>
            <a:r>
              <a:rPr lang="en-US" dirty="0" smtClean="0"/>
              <a:t>IO = Input and Output</a:t>
            </a:r>
          </a:p>
          <a:p>
            <a:endParaRPr lang="en-US" sz="1000" dirty="0" smtClean="0"/>
          </a:p>
          <a:p>
            <a:r>
              <a:rPr lang="en-US" dirty="0" smtClean="0"/>
              <a:t>All Python IO is performed using streams:</a:t>
            </a:r>
          </a:p>
          <a:p>
            <a:pPr lvl="1"/>
            <a:r>
              <a:rPr lang="en-US" dirty="0" smtClean="0"/>
              <a:t>Virtual cursors that move through input or write output.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dirty="0" smtClean="0"/>
              <a:t>Input streams return data at current position and advance when read:</a:t>
            </a:r>
          </a:p>
          <a:p>
            <a:pPr lvl="1"/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strInput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istm.read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 )</a:t>
            </a:r>
          </a:p>
          <a:p>
            <a:endParaRPr lang="en-US" sz="1000" dirty="0" smtClean="0"/>
          </a:p>
          <a:p>
            <a:r>
              <a:rPr lang="en-US" dirty="0" smtClean="0"/>
              <a:t>Output streams act like </a:t>
            </a:r>
            <a:r>
              <a:rPr lang="en-US" dirty="0" smtClean="0">
                <a:latin typeface="Courier New" charset="0"/>
                <a:ea typeface="Courier New" charset="0"/>
                <a:cs typeface="Courier New" charset="0"/>
              </a:rPr>
              <a:t>print</a:t>
            </a:r>
            <a:r>
              <a:rPr lang="en-US" dirty="0" smtClean="0"/>
              <a:t>, write data to current position and advance:</a:t>
            </a:r>
          </a:p>
          <a:p>
            <a:pPr lvl="1"/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ostm.write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( </a:t>
            </a:r>
            <a:r>
              <a:rPr lang="en-US" b="1" dirty="0" err="1" smtClean="0">
                <a:latin typeface="Courier New" charset="0"/>
                <a:ea typeface="Courier New" charset="0"/>
                <a:cs typeface="Courier New" charset="0"/>
              </a:rPr>
              <a:t>strOutput</a:t>
            </a:r>
            <a:r>
              <a:rPr lang="en-US" b="1" dirty="0" smtClean="0">
                <a:latin typeface="Courier New" charset="0"/>
                <a:ea typeface="Courier New" charset="0"/>
                <a:cs typeface="Courier New" charset="0"/>
              </a:rPr>
              <a:t> 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8226" y="229235"/>
            <a:ext cx="2955235" cy="295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streams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1433" y="2160586"/>
            <a:ext cx="4253948" cy="2394788"/>
            <a:chOff x="384313" y="1113182"/>
            <a:chExt cx="4253948" cy="2394788"/>
          </a:xfrm>
        </p:grpSpPr>
        <p:sp>
          <p:nvSpPr>
            <p:cNvPr id="6" name="Folded Corner 5"/>
            <p:cNvSpPr/>
            <p:nvPr/>
          </p:nvSpPr>
          <p:spPr>
            <a:xfrm flipV="1">
              <a:off x="384313" y="1113182"/>
              <a:ext cx="4253948" cy="2394788"/>
            </a:xfrm>
            <a:prstGeom prst="foldedCorner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8392" y="1396538"/>
              <a:ext cx="2957861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This is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a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text file.</a:t>
              </a:r>
              <a:endParaRPr lang="en-US" sz="36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532015" y="1878676"/>
            <a:ext cx="0" cy="610325"/>
          </a:xfrm>
          <a:prstGeom prst="straightConnector1">
            <a:avLst/>
          </a:prstGeom>
          <a:ln w="635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077" y="1401598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ourier New" charset="0"/>
                <a:ea typeface="Courier New" charset="0"/>
                <a:cs typeface="Courier New" charset="0"/>
              </a:rPr>
              <a:t>istm</a:t>
            </a:r>
            <a:endParaRPr lang="en-US" sz="28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641273" y="2489001"/>
            <a:ext cx="2909454" cy="150110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strIn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 = 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istm.read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( 5 )</a:t>
            </a: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14210" y="2160586"/>
            <a:ext cx="4253948" cy="2394788"/>
            <a:chOff x="384313" y="1113182"/>
            <a:chExt cx="4253948" cy="2394788"/>
          </a:xfrm>
        </p:grpSpPr>
        <p:sp>
          <p:nvSpPr>
            <p:cNvPr id="14" name="Folded Corner 13"/>
            <p:cNvSpPr/>
            <p:nvPr/>
          </p:nvSpPr>
          <p:spPr>
            <a:xfrm flipV="1">
              <a:off x="384313" y="1113182"/>
              <a:ext cx="4253948" cy="2394788"/>
            </a:xfrm>
            <a:prstGeom prst="foldedCorner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8392" y="1396538"/>
              <a:ext cx="2957861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This is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a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text file.</a:t>
              </a:r>
              <a:endParaRPr lang="en-US" sz="36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9408079" y="1878676"/>
            <a:ext cx="0" cy="610325"/>
          </a:xfrm>
          <a:prstGeom prst="straightConnector1">
            <a:avLst/>
          </a:prstGeom>
          <a:ln w="635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86141" y="1401598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Courier New" charset="0"/>
                <a:ea typeface="Courier New" charset="0"/>
                <a:cs typeface="Courier New" charset="0"/>
              </a:rPr>
              <a:t>istm</a:t>
            </a:r>
            <a:endParaRPr lang="en-US" sz="28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37833" y="4998902"/>
            <a:ext cx="340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latin typeface="Courier New" charset="0"/>
                <a:ea typeface="Courier New" charset="0"/>
                <a:cs typeface="Courier New" charset="0"/>
              </a:rPr>
              <a:t>strIn</a:t>
            </a:r>
            <a:r>
              <a:rPr lang="en-US" sz="2800" b="1" dirty="0" smtClean="0">
                <a:latin typeface="Courier New" charset="0"/>
                <a:ea typeface="Courier New" charset="0"/>
                <a:cs typeface="Courier New" charset="0"/>
              </a:rPr>
              <a:t> = "This "</a:t>
            </a:r>
            <a:endParaRPr lang="en-US" sz="28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8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Output streams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AB08A-B8FE-2744-A176-508EFC0AA4E9}" type="datetime1">
              <a:rPr lang="en-US" smtClean="0"/>
              <a:t>2/22/17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D1879-D594-7048-AD12-28363999EDA9}" type="slidenum">
              <a:rPr lang="en-US" smtClean="0"/>
              <a:t>9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1433" y="2160586"/>
            <a:ext cx="4253948" cy="2394788"/>
            <a:chOff x="384313" y="1113182"/>
            <a:chExt cx="4253948" cy="2394788"/>
          </a:xfrm>
        </p:grpSpPr>
        <p:sp>
          <p:nvSpPr>
            <p:cNvPr id="6" name="Folded Corner 5"/>
            <p:cNvSpPr/>
            <p:nvPr/>
          </p:nvSpPr>
          <p:spPr>
            <a:xfrm flipV="1">
              <a:off x="384313" y="1113182"/>
              <a:ext cx="4253948" cy="2394788"/>
            </a:xfrm>
            <a:prstGeom prst="foldedCorner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8392" y="1396538"/>
              <a:ext cx="21259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This is</a:t>
              </a:r>
              <a:endParaRPr lang="en-US" sz="36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2576946" y="1977163"/>
            <a:ext cx="0" cy="610325"/>
          </a:xfrm>
          <a:prstGeom prst="straightConnector1">
            <a:avLst/>
          </a:prstGeom>
          <a:ln w="635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5008" y="1500085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Courier New" charset="0"/>
                <a:ea typeface="Courier New" charset="0"/>
                <a:cs typeface="Courier New" charset="0"/>
              </a:rPr>
              <a:t>ostm</a:t>
            </a:r>
            <a:endParaRPr lang="en-US" sz="28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641273" y="2489001"/>
            <a:ext cx="2909454" cy="1501108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ostm.write</a:t>
            </a:r>
            <a:r>
              <a:rPr lang="en-US" sz="1600" b="1" dirty="0">
                <a:latin typeface="Courier New" charset="0"/>
                <a:ea typeface="Courier New" charset="0"/>
                <a:cs typeface="Courier New" charset="0"/>
              </a:rPr>
              <a:t>(</a:t>
            </a:r>
            <a:br>
              <a:rPr lang="en-US" sz="1600" b="1" dirty="0">
                <a:latin typeface="Courier New" charset="0"/>
                <a:ea typeface="Courier New" charset="0"/>
                <a:cs typeface="Courier New" charset="0"/>
              </a:rPr>
            </a:b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   </a:t>
            </a:r>
            <a:r>
              <a:rPr lang="mr-IN" sz="1600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na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\</a:t>
            </a:r>
            <a:r>
              <a:rPr lang="en-US" sz="1600" b="1" dirty="0" err="1" smtClean="0">
                <a:latin typeface="Courier New" charset="0"/>
                <a:ea typeface="Courier New" charset="0"/>
                <a:cs typeface="Courier New" charset="0"/>
              </a:rPr>
              <a:t>ntest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.</a:t>
            </a:r>
            <a:r>
              <a:rPr lang="mr-IN" sz="1600" b="1" dirty="0" smtClean="0">
                <a:latin typeface="Courier New" charset="0"/>
                <a:ea typeface="Courier New" charset="0"/>
                <a:cs typeface="Courier New" charset="0"/>
              </a:rPr>
              <a:t>"</a:t>
            </a:r>
            <a:r>
              <a:rPr lang="en-US" sz="1600" b="1" dirty="0" smtClean="0">
                <a:latin typeface="Courier New" charset="0"/>
                <a:ea typeface="Courier New" charset="0"/>
                <a:cs typeface="Courier New" charset="0"/>
              </a:rPr>
              <a:t> )</a:t>
            </a:r>
            <a:endParaRPr lang="en-US" sz="1600" b="1" dirty="0">
              <a:latin typeface="Courier New" charset="0"/>
              <a:ea typeface="Courier New" charset="0"/>
              <a:cs typeface="Courier New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714210" y="2160586"/>
            <a:ext cx="4253948" cy="2394788"/>
            <a:chOff x="384313" y="1113182"/>
            <a:chExt cx="4253948" cy="2394788"/>
          </a:xfrm>
        </p:grpSpPr>
        <p:sp>
          <p:nvSpPr>
            <p:cNvPr id="14" name="Folded Corner 13"/>
            <p:cNvSpPr/>
            <p:nvPr/>
          </p:nvSpPr>
          <p:spPr>
            <a:xfrm flipV="1">
              <a:off x="384313" y="1113182"/>
              <a:ext cx="4253948" cy="2394788"/>
            </a:xfrm>
            <a:prstGeom prst="foldedCorner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8392" y="1396538"/>
              <a:ext cx="2125903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This is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a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latin typeface="Courier New" charset="0"/>
                  <a:ea typeface="Courier New" charset="0"/>
                  <a:cs typeface="Courier New" charset="0"/>
                </a:rPr>
                <a:t>test.</a:t>
              </a:r>
              <a:endParaRPr lang="en-US" sz="3600" b="1" dirty="0">
                <a:solidFill>
                  <a:schemeClr val="bg1"/>
                </a:solidFill>
                <a:latin typeface="Courier New" charset="0"/>
                <a:ea typeface="Courier New" charset="0"/>
                <a:cs typeface="Courier New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V="1">
            <a:off x="9408079" y="4056610"/>
            <a:ext cx="0" cy="610325"/>
          </a:xfrm>
          <a:prstGeom prst="straightConnector1">
            <a:avLst/>
          </a:prstGeom>
          <a:ln w="635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74986" y="4687416"/>
            <a:ext cx="1043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Courier New" charset="0"/>
                <a:ea typeface="Courier New" charset="0"/>
                <a:cs typeface="Courier New" charset="0"/>
              </a:rPr>
              <a:t>ostm</a:t>
            </a:r>
            <a:endParaRPr lang="en-US" sz="2800" b="1" dirty="0">
              <a:latin typeface="Courier New" charset="0"/>
              <a:ea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FFF8C93-4448-C545-925D-091692162AF5}" vid="{ED365E16-F116-9949-AA62-F8FD7BE35E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714</TotalTime>
  <Words>1251</Words>
  <Application>Microsoft Macintosh PowerPoint</Application>
  <PresentationFormat>Widescreen</PresentationFormat>
  <Paragraphs>215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LucidaGrande</vt:lpstr>
      <vt:lpstr>Mangal</vt:lpstr>
      <vt:lpstr>Wingdings</vt:lpstr>
      <vt:lpstr>template</vt:lpstr>
      <vt:lpstr>Data input and output in Python</vt:lpstr>
      <vt:lpstr>Topics</vt:lpstr>
      <vt:lpstr>Namespaces and modules</vt:lpstr>
      <vt:lpstr>Import</vt:lpstr>
      <vt:lpstr>import sys</vt:lpstr>
      <vt:lpstr>import sys</vt:lpstr>
      <vt:lpstr>Input and output streams</vt:lpstr>
      <vt:lpstr>Input streams</vt:lpstr>
      <vt:lpstr>Output streams</vt:lpstr>
      <vt:lpstr>sys.stdin and sys.stdout</vt:lpstr>
      <vt:lpstr>Standard input and output redirects</vt:lpstr>
      <vt:lpstr>sys.stderr</vt:lpstr>
      <vt:lpstr>Some gotchas</vt:lpstr>
      <vt:lpstr>Codecademy 12: File input and output</vt:lpstr>
      <vt:lpstr>Summary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Genomic Data Manipulation</dc:title>
  <dc:creator>Curtis Huttenhower</dc:creator>
  <cp:lastModifiedBy>Curtis Huttenhower</cp:lastModifiedBy>
  <cp:revision>253</cp:revision>
  <dcterms:created xsi:type="dcterms:W3CDTF">2017-01-05T15:59:06Z</dcterms:created>
  <dcterms:modified xsi:type="dcterms:W3CDTF">2017-02-22T21:17:44Z</dcterms:modified>
</cp:coreProperties>
</file>