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0" r:id="rId3"/>
    <p:sldId id="258" r:id="rId4"/>
    <p:sldId id="296" r:id="rId5"/>
    <p:sldId id="298" r:id="rId6"/>
    <p:sldId id="297" r:id="rId7"/>
    <p:sldId id="291" r:id="rId8"/>
    <p:sldId id="301" r:id="rId9"/>
    <p:sldId id="293" r:id="rId10"/>
    <p:sldId id="306" r:id="rId11"/>
    <p:sldId id="305" r:id="rId12"/>
    <p:sldId id="308" r:id="rId13"/>
    <p:sldId id="307" r:id="rId14"/>
    <p:sldId id="292" r:id="rId15"/>
    <p:sldId id="294" r:id="rId16"/>
    <p:sldId id="295" r:id="rId17"/>
    <p:sldId id="309"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EC7"/>
    <a:srgbClr val="D5D3CD"/>
    <a:srgbClr val="EA1414"/>
    <a:srgbClr val="1A476F"/>
    <a:srgbClr val="486C8C"/>
    <a:srgbClr val="E37E00"/>
    <a:srgbClr val="E99833"/>
    <a:srgbClr val="90353B"/>
    <a:srgbClr val="A65D62"/>
    <a:srgbClr val="557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8" autoAdjust="0"/>
    <p:restoredTop sz="80616" autoAdjust="0"/>
  </p:normalViewPr>
  <p:slideViewPr>
    <p:cSldViewPr snapToGrid="0">
      <p:cViewPr varScale="1">
        <p:scale>
          <a:sx n="41" d="100"/>
          <a:sy n="41" d="100"/>
        </p:scale>
        <p:origin x="66"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C4F85-8894-408B-B13F-16E500A9CD70}" type="datetimeFigureOut">
              <a:rPr lang="en-GB" smtClean="0"/>
              <a:t>06/03/2017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49EF8-B2EA-4270-A2A7-35E82254AE4D}" type="slidenum">
              <a:rPr lang="en-GB" smtClean="0"/>
              <a:t>‹#›</a:t>
            </a:fld>
            <a:endParaRPr lang="en-GB"/>
          </a:p>
        </p:txBody>
      </p:sp>
    </p:spTree>
    <p:extLst>
      <p:ext uri="{BB962C8B-B14F-4D97-AF65-F5344CB8AC3E}">
        <p14:creationId xmlns:p14="http://schemas.microsoft.com/office/powerpoint/2010/main" val="104748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minutes; 5 minutes for questions</a:t>
            </a:r>
          </a:p>
        </p:txBody>
      </p:sp>
      <p:sp>
        <p:nvSpPr>
          <p:cNvPr id="4" name="Slide Number Placeholder 3"/>
          <p:cNvSpPr>
            <a:spLocks noGrp="1"/>
          </p:cNvSpPr>
          <p:nvPr>
            <p:ph type="sldNum" sz="quarter" idx="10"/>
          </p:nvPr>
        </p:nvSpPr>
        <p:spPr/>
        <p:txBody>
          <a:bodyPr/>
          <a:lstStyle/>
          <a:p>
            <a:fld id="{88949EF8-B2EA-4270-A2A7-35E82254AE4D}" type="slidenum">
              <a:rPr lang="en-GB" smtClean="0"/>
              <a:t>1</a:t>
            </a:fld>
            <a:endParaRPr lang="en-GB"/>
          </a:p>
        </p:txBody>
      </p:sp>
    </p:spTree>
    <p:extLst>
      <p:ext uri="{BB962C8B-B14F-4D97-AF65-F5344CB8AC3E}">
        <p14:creationId xmlns:p14="http://schemas.microsoft.com/office/powerpoint/2010/main" val="260570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And rarely will an alteration in a single gene or</a:t>
            </a:r>
          </a:p>
          <a:p>
            <a:r>
              <a:rPr lang="en-GB" sz="1200" b="0" i="0" u="none" strike="noStrike" kern="1200" baseline="0" dirty="0">
                <a:solidFill>
                  <a:schemeClr val="tx1"/>
                </a:solidFill>
                <a:latin typeface="+mn-lt"/>
                <a:ea typeface="+mn-ea"/>
                <a:cs typeface="+mn-cs"/>
              </a:rPr>
              <a:t>gene product directly result in disease. Disease states are in fact</a:t>
            </a:r>
          </a:p>
          <a:p>
            <a:r>
              <a:rPr lang="en-GB" sz="1200" b="0" i="0" u="none" strike="noStrike" kern="1200" baseline="0" dirty="0">
                <a:solidFill>
                  <a:schemeClr val="tx1"/>
                </a:solidFill>
                <a:latin typeface="+mn-lt"/>
                <a:ea typeface="+mn-ea"/>
                <a:cs typeface="+mn-cs"/>
              </a:rPr>
              <a:t>representations of perturbations in the underlying complex</a:t>
            </a:r>
          </a:p>
          <a:p>
            <a:r>
              <a:rPr lang="en-GB" sz="1200" b="0" i="0" u="none" strike="noStrike" kern="1200" baseline="0" dirty="0">
                <a:solidFill>
                  <a:schemeClr val="tx1"/>
                </a:solidFill>
                <a:latin typeface="+mn-lt"/>
                <a:ea typeface="+mn-ea"/>
                <a:cs typeface="+mn-cs"/>
              </a:rPr>
              <a:t>interdependent molecular networks. It is thus important to adopt</a:t>
            </a:r>
          </a:p>
          <a:p>
            <a:r>
              <a:rPr lang="en-GB" sz="1200" b="0" i="0" u="none" strike="noStrike" kern="1200" baseline="0" dirty="0">
                <a:solidFill>
                  <a:schemeClr val="tx1"/>
                </a:solidFill>
                <a:latin typeface="+mn-lt"/>
                <a:ea typeface="+mn-ea"/>
                <a:cs typeface="+mn-cs"/>
              </a:rPr>
              <a:t>a systems approach to address this fundamental complexity.</a:t>
            </a:r>
            <a:endParaRPr lang="en-GB" dirty="0"/>
          </a:p>
        </p:txBody>
      </p:sp>
      <p:sp>
        <p:nvSpPr>
          <p:cNvPr id="4" name="Slide Number Placeholder 3"/>
          <p:cNvSpPr>
            <a:spLocks noGrp="1"/>
          </p:cNvSpPr>
          <p:nvPr>
            <p:ph type="sldNum" sz="quarter" idx="10"/>
          </p:nvPr>
        </p:nvSpPr>
        <p:spPr/>
        <p:txBody>
          <a:bodyPr/>
          <a:lstStyle/>
          <a:p>
            <a:fld id="{88949EF8-B2EA-4270-A2A7-35E82254AE4D}" type="slidenum">
              <a:rPr lang="en-GB" smtClean="0"/>
              <a:t>2</a:t>
            </a:fld>
            <a:endParaRPr lang="en-GB"/>
          </a:p>
        </p:txBody>
      </p:sp>
    </p:spTree>
    <p:extLst>
      <p:ext uri="{BB962C8B-B14F-4D97-AF65-F5344CB8AC3E}">
        <p14:creationId xmlns:p14="http://schemas.microsoft.com/office/powerpoint/2010/main" val="118667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Whole blood transcriptomic profiles from tuberculosis patients and corresponding healthy controls were normalised and integrated into a curated human Protein–Protein Interaction Network (</a:t>
            </a:r>
            <a:r>
              <a:rPr lang="en-GB" sz="1200" b="0" i="0" kern="1200" dirty="0" err="1">
                <a:solidFill>
                  <a:schemeClr val="tx1"/>
                </a:solidFill>
                <a:effectLst/>
                <a:latin typeface="+mn-lt"/>
                <a:ea typeface="+mn-ea"/>
                <a:cs typeface="+mn-cs"/>
              </a:rPr>
              <a:t>hPPiN</a:t>
            </a:r>
            <a:r>
              <a:rPr lang="en-GB" sz="1200" b="0" i="0" kern="1200" dirty="0">
                <a:solidFill>
                  <a:schemeClr val="tx1"/>
                </a:solidFill>
                <a:effectLst/>
                <a:latin typeface="+mn-lt"/>
                <a:ea typeface="+mn-ea"/>
                <a:cs typeface="+mn-cs"/>
              </a:rPr>
              <a:t>) to generate condition-specific networks, from which highest activity ‘response networks’ were identified. A comparison of these networks led to the identification of a </a:t>
            </a:r>
            <a:r>
              <a:rPr lang="en-GB" sz="1200" b="0" i="1" kern="1200" dirty="0">
                <a:solidFill>
                  <a:schemeClr val="tx1"/>
                </a:solidFill>
                <a:effectLst/>
                <a:latin typeface="+mn-lt"/>
                <a:ea typeface="+mn-ea"/>
                <a:cs typeface="+mn-cs"/>
              </a:rPr>
              <a:t>common core</a:t>
            </a:r>
            <a:r>
              <a:rPr lang="en-GB" sz="1200" b="0" i="0" kern="1200" dirty="0">
                <a:solidFill>
                  <a:schemeClr val="tx1"/>
                </a:solidFill>
                <a:effectLst/>
                <a:latin typeface="+mn-lt"/>
                <a:ea typeface="+mn-ea"/>
                <a:cs typeface="+mn-cs"/>
              </a:rPr>
              <a:t> highly active in disease. The significance of this </a:t>
            </a:r>
            <a:r>
              <a:rPr lang="en-GB" sz="1200" b="0" i="1" kern="1200" dirty="0">
                <a:solidFill>
                  <a:schemeClr val="tx1"/>
                </a:solidFill>
                <a:effectLst/>
                <a:latin typeface="+mn-lt"/>
                <a:ea typeface="+mn-ea"/>
                <a:cs typeface="+mn-cs"/>
              </a:rPr>
              <a:t>common core</a:t>
            </a:r>
            <a:r>
              <a:rPr lang="en-GB" sz="1200" b="0" i="0" kern="1200" dirty="0">
                <a:solidFill>
                  <a:schemeClr val="tx1"/>
                </a:solidFill>
                <a:effectLst/>
                <a:latin typeface="+mn-lt"/>
                <a:ea typeface="+mn-ea"/>
                <a:cs typeface="+mn-cs"/>
              </a:rPr>
              <a:t> was assessed on an independent microarray dataset generated for the Indian Cohort, and its specificity to tuberculosis was determined by monitoring its variation over treatment as well as by comparing similar response networks generated for other inflammatory diseases Sarcoidosis, Pneumonia, Still’s disease and SLE, collectively termed as OD</a:t>
            </a:r>
            <a:endParaRPr lang="en-GB" dirty="0"/>
          </a:p>
        </p:txBody>
      </p:sp>
      <p:sp>
        <p:nvSpPr>
          <p:cNvPr id="4" name="Slide Number Placeholder 3"/>
          <p:cNvSpPr>
            <a:spLocks noGrp="1"/>
          </p:cNvSpPr>
          <p:nvPr>
            <p:ph type="sldNum" sz="quarter" idx="10"/>
          </p:nvPr>
        </p:nvSpPr>
        <p:spPr/>
        <p:txBody>
          <a:bodyPr/>
          <a:lstStyle/>
          <a:p>
            <a:fld id="{88949EF8-B2EA-4270-A2A7-35E82254AE4D}" type="slidenum">
              <a:rPr lang="en-GB" smtClean="0"/>
              <a:t>5</a:t>
            </a:fld>
            <a:endParaRPr lang="en-GB"/>
          </a:p>
        </p:txBody>
      </p:sp>
    </p:spTree>
    <p:extLst>
      <p:ext uri="{BB962C8B-B14F-4D97-AF65-F5344CB8AC3E}">
        <p14:creationId xmlns:p14="http://schemas.microsoft.com/office/powerpoint/2010/main" val="376090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949EF8-B2EA-4270-A2A7-35E82254AE4D}" type="slidenum">
              <a:rPr lang="en-GB" smtClean="0"/>
              <a:t>7</a:t>
            </a:fld>
            <a:endParaRPr lang="en-GB"/>
          </a:p>
        </p:txBody>
      </p:sp>
    </p:spTree>
    <p:extLst>
      <p:ext uri="{BB962C8B-B14F-4D97-AF65-F5344CB8AC3E}">
        <p14:creationId xmlns:p14="http://schemas.microsoft.com/office/powerpoint/2010/main" val="389639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949EF8-B2EA-4270-A2A7-35E82254AE4D}" type="slidenum">
              <a:rPr lang="en-GB" smtClean="0"/>
              <a:t>8</a:t>
            </a:fld>
            <a:endParaRPr lang="en-GB"/>
          </a:p>
        </p:txBody>
      </p:sp>
    </p:spTree>
    <p:extLst>
      <p:ext uri="{BB962C8B-B14F-4D97-AF65-F5344CB8AC3E}">
        <p14:creationId xmlns:p14="http://schemas.microsoft.com/office/powerpoint/2010/main" val="45518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949EF8-B2EA-4270-A2A7-35E82254AE4D}" type="slidenum">
              <a:rPr lang="en-GB" smtClean="0"/>
              <a:t>10</a:t>
            </a:fld>
            <a:endParaRPr lang="en-GB"/>
          </a:p>
        </p:txBody>
      </p:sp>
    </p:spTree>
    <p:extLst>
      <p:ext uri="{BB962C8B-B14F-4D97-AF65-F5344CB8AC3E}">
        <p14:creationId xmlns:p14="http://schemas.microsoft.com/office/powerpoint/2010/main" val="3101141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Workflow adopted in this study. Whole blood transcriptomic profiles from tuberculosis patients and corresponding healthy controls were normalised and integrated into a curated human Protein–Protein Interaction Network (</a:t>
            </a:r>
            <a:r>
              <a:rPr lang="en-GB" sz="1200" b="0" i="0" kern="1200" dirty="0" err="1">
                <a:solidFill>
                  <a:schemeClr val="tx1"/>
                </a:solidFill>
                <a:effectLst/>
                <a:latin typeface="+mn-lt"/>
                <a:ea typeface="+mn-ea"/>
                <a:cs typeface="+mn-cs"/>
              </a:rPr>
              <a:t>hPPiN</a:t>
            </a:r>
            <a:r>
              <a:rPr lang="en-GB" sz="1200" b="0" i="0" kern="1200" dirty="0">
                <a:solidFill>
                  <a:schemeClr val="tx1"/>
                </a:solidFill>
                <a:effectLst/>
                <a:latin typeface="+mn-lt"/>
                <a:ea typeface="+mn-ea"/>
                <a:cs typeface="+mn-cs"/>
              </a:rPr>
              <a:t>) to generate condition-specific networks, from which highest activity ‘response networks’ were identified. A comparison of these networks led to the identification of a </a:t>
            </a:r>
            <a:r>
              <a:rPr lang="en-GB" sz="1200" b="0" i="1" kern="1200" dirty="0">
                <a:solidFill>
                  <a:schemeClr val="tx1"/>
                </a:solidFill>
                <a:effectLst/>
                <a:latin typeface="+mn-lt"/>
                <a:ea typeface="+mn-ea"/>
                <a:cs typeface="+mn-cs"/>
              </a:rPr>
              <a:t>common core</a:t>
            </a:r>
            <a:r>
              <a:rPr lang="en-GB" sz="1200" b="0" i="0" kern="1200" dirty="0">
                <a:solidFill>
                  <a:schemeClr val="tx1"/>
                </a:solidFill>
                <a:effectLst/>
                <a:latin typeface="+mn-lt"/>
                <a:ea typeface="+mn-ea"/>
                <a:cs typeface="+mn-cs"/>
              </a:rPr>
              <a:t> highly active in disease. The significance of this </a:t>
            </a:r>
            <a:r>
              <a:rPr lang="en-GB" sz="1200" b="0" i="1" kern="1200" dirty="0">
                <a:solidFill>
                  <a:schemeClr val="tx1"/>
                </a:solidFill>
                <a:effectLst/>
                <a:latin typeface="+mn-lt"/>
                <a:ea typeface="+mn-ea"/>
                <a:cs typeface="+mn-cs"/>
              </a:rPr>
              <a:t>common core</a:t>
            </a:r>
            <a:r>
              <a:rPr lang="en-GB" sz="1200" b="0" i="0" kern="1200" dirty="0">
                <a:solidFill>
                  <a:schemeClr val="tx1"/>
                </a:solidFill>
                <a:effectLst/>
                <a:latin typeface="+mn-lt"/>
                <a:ea typeface="+mn-ea"/>
                <a:cs typeface="+mn-cs"/>
              </a:rPr>
              <a:t> was assessed on an independent microarray dataset generated for the Indian Cohort, and its specificity to tuberculosis was determined by monitoring its variation over treatment as well as by comparing similar response networks generated for other inflammatory diseases Sarcoidosis, Pneumonia, Still’s disease and SLE, collectively termed as OD</a:t>
            </a:r>
            <a:endParaRPr lang="en-GB" dirty="0"/>
          </a:p>
          <a:p>
            <a:endParaRPr lang="en-GB" dirty="0"/>
          </a:p>
        </p:txBody>
      </p:sp>
      <p:sp>
        <p:nvSpPr>
          <p:cNvPr id="4" name="Slide Number Placeholder 3"/>
          <p:cNvSpPr>
            <a:spLocks noGrp="1"/>
          </p:cNvSpPr>
          <p:nvPr>
            <p:ph type="sldNum" sz="quarter" idx="10"/>
          </p:nvPr>
        </p:nvSpPr>
        <p:spPr/>
        <p:txBody>
          <a:bodyPr/>
          <a:lstStyle/>
          <a:p>
            <a:fld id="{88949EF8-B2EA-4270-A2A7-35E82254AE4D}" type="slidenum">
              <a:rPr lang="en-GB" smtClean="0"/>
              <a:t>14</a:t>
            </a:fld>
            <a:endParaRPr lang="en-GB"/>
          </a:p>
        </p:txBody>
      </p:sp>
    </p:spTree>
    <p:extLst>
      <p:ext uri="{BB962C8B-B14F-4D97-AF65-F5344CB8AC3E}">
        <p14:creationId xmlns:p14="http://schemas.microsoft.com/office/powerpoint/2010/main" val="38224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355B1F-4E08-4E3B-BC50-A40562793FF4}"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63E49-3FF3-42BC-9733-CEB594E3B6F5}" type="slidenum">
              <a:rPr lang="en-GB" smtClean="0"/>
              <a:t>‹#›</a:t>
            </a:fld>
            <a:endParaRPr lang="en-GB"/>
          </a:p>
        </p:txBody>
      </p:sp>
    </p:spTree>
    <p:extLst>
      <p:ext uri="{BB962C8B-B14F-4D97-AF65-F5344CB8AC3E}">
        <p14:creationId xmlns:p14="http://schemas.microsoft.com/office/powerpoint/2010/main" val="249223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355B1F-4E08-4E3B-BC50-A40562793FF4}"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63E49-3FF3-42BC-9733-CEB594E3B6F5}" type="slidenum">
              <a:rPr lang="en-GB" smtClean="0"/>
              <a:t>‹#›</a:t>
            </a:fld>
            <a:endParaRPr lang="en-GB"/>
          </a:p>
        </p:txBody>
      </p:sp>
    </p:spTree>
    <p:extLst>
      <p:ext uri="{BB962C8B-B14F-4D97-AF65-F5344CB8AC3E}">
        <p14:creationId xmlns:p14="http://schemas.microsoft.com/office/powerpoint/2010/main" val="59529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355B1F-4E08-4E3B-BC50-A40562793FF4}"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63E49-3FF3-42BC-9733-CEB594E3B6F5}" type="slidenum">
              <a:rPr lang="en-GB" smtClean="0"/>
              <a:t>‹#›</a:t>
            </a:fld>
            <a:endParaRPr lang="en-GB"/>
          </a:p>
        </p:txBody>
      </p:sp>
    </p:spTree>
    <p:extLst>
      <p:ext uri="{BB962C8B-B14F-4D97-AF65-F5344CB8AC3E}">
        <p14:creationId xmlns:p14="http://schemas.microsoft.com/office/powerpoint/2010/main" val="414358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355B1F-4E08-4E3B-BC50-A40562793FF4}"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63E49-3FF3-42BC-9733-CEB594E3B6F5}" type="slidenum">
              <a:rPr lang="en-GB" smtClean="0"/>
              <a:t>‹#›</a:t>
            </a:fld>
            <a:endParaRPr lang="en-GB"/>
          </a:p>
        </p:txBody>
      </p:sp>
    </p:spTree>
    <p:extLst>
      <p:ext uri="{BB962C8B-B14F-4D97-AF65-F5344CB8AC3E}">
        <p14:creationId xmlns:p14="http://schemas.microsoft.com/office/powerpoint/2010/main" val="165816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355B1F-4E08-4E3B-BC50-A40562793FF4}"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63E49-3FF3-42BC-9733-CEB594E3B6F5}" type="slidenum">
              <a:rPr lang="en-GB" smtClean="0"/>
              <a:t>‹#›</a:t>
            </a:fld>
            <a:endParaRPr lang="en-GB"/>
          </a:p>
        </p:txBody>
      </p:sp>
    </p:spTree>
    <p:extLst>
      <p:ext uri="{BB962C8B-B14F-4D97-AF65-F5344CB8AC3E}">
        <p14:creationId xmlns:p14="http://schemas.microsoft.com/office/powerpoint/2010/main" val="11219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355B1F-4E08-4E3B-BC50-A40562793FF4}" type="datetimeFigureOut">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A63E49-3FF3-42BC-9733-CEB594E3B6F5}" type="slidenum">
              <a:rPr lang="en-GB" smtClean="0"/>
              <a:t>‹#›</a:t>
            </a:fld>
            <a:endParaRPr lang="en-GB"/>
          </a:p>
        </p:txBody>
      </p:sp>
    </p:spTree>
    <p:extLst>
      <p:ext uri="{BB962C8B-B14F-4D97-AF65-F5344CB8AC3E}">
        <p14:creationId xmlns:p14="http://schemas.microsoft.com/office/powerpoint/2010/main" val="255027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355B1F-4E08-4E3B-BC50-A40562793FF4}" type="datetimeFigureOut">
              <a:rPr lang="en-GB" smtClean="0"/>
              <a:t>06/03/2017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A63E49-3FF3-42BC-9733-CEB594E3B6F5}" type="slidenum">
              <a:rPr lang="en-GB" smtClean="0"/>
              <a:t>‹#›</a:t>
            </a:fld>
            <a:endParaRPr lang="en-GB"/>
          </a:p>
        </p:txBody>
      </p:sp>
    </p:spTree>
    <p:extLst>
      <p:ext uri="{BB962C8B-B14F-4D97-AF65-F5344CB8AC3E}">
        <p14:creationId xmlns:p14="http://schemas.microsoft.com/office/powerpoint/2010/main" val="248393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355B1F-4E08-4E3B-BC50-A40562793FF4}" type="datetimeFigureOut">
              <a:rPr lang="en-GB" smtClean="0"/>
              <a:t>06/03/2017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A63E49-3FF3-42BC-9733-CEB594E3B6F5}" type="slidenum">
              <a:rPr lang="en-GB" smtClean="0"/>
              <a:t>‹#›</a:t>
            </a:fld>
            <a:endParaRPr lang="en-GB"/>
          </a:p>
        </p:txBody>
      </p:sp>
    </p:spTree>
    <p:extLst>
      <p:ext uri="{BB962C8B-B14F-4D97-AF65-F5344CB8AC3E}">
        <p14:creationId xmlns:p14="http://schemas.microsoft.com/office/powerpoint/2010/main" val="28765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55B1F-4E08-4E3B-BC50-A40562793FF4}" type="datetimeFigureOut">
              <a:rPr lang="en-GB" smtClean="0"/>
              <a:t>06/03/2017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A63E49-3FF3-42BC-9733-CEB594E3B6F5}" type="slidenum">
              <a:rPr lang="en-GB" smtClean="0"/>
              <a:t>‹#›</a:t>
            </a:fld>
            <a:endParaRPr lang="en-GB"/>
          </a:p>
        </p:txBody>
      </p:sp>
    </p:spTree>
    <p:extLst>
      <p:ext uri="{BB962C8B-B14F-4D97-AF65-F5344CB8AC3E}">
        <p14:creationId xmlns:p14="http://schemas.microsoft.com/office/powerpoint/2010/main" val="96184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355B1F-4E08-4E3B-BC50-A40562793FF4}" type="datetimeFigureOut">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A63E49-3FF3-42BC-9733-CEB594E3B6F5}" type="slidenum">
              <a:rPr lang="en-GB" smtClean="0"/>
              <a:t>‹#›</a:t>
            </a:fld>
            <a:endParaRPr lang="en-GB"/>
          </a:p>
        </p:txBody>
      </p:sp>
    </p:spTree>
    <p:extLst>
      <p:ext uri="{BB962C8B-B14F-4D97-AF65-F5344CB8AC3E}">
        <p14:creationId xmlns:p14="http://schemas.microsoft.com/office/powerpoint/2010/main" val="294341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355B1F-4E08-4E3B-BC50-A40562793FF4}" type="datetimeFigureOut">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A63E49-3FF3-42BC-9733-CEB594E3B6F5}" type="slidenum">
              <a:rPr lang="en-GB" smtClean="0"/>
              <a:t>‹#›</a:t>
            </a:fld>
            <a:endParaRPr lang="en-GB"/>
          </a:p>
        </p:txBody>
      </p:sp>
    </p:spTree>
    <p:extLst>
      <p:ext uri="{BB962C8B-B14F-4D97-AF65-F5344CB8AC3E}">
        <p14:creationId xmlns:p14="http://schemas.microsoft.com/office/powerpoint/2010/main" val="412816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1031875"/>
            <a:ext cx="12192000" cy="5826125"/>
          </a:xfrm>
          <a:prstGeom prst="rect">
            <a:avLst/>
          </a:prstGeom>
          <a:gradFill flip="none" rotWithShape="1">
            <a:gsLst>
              <a:gs pos="58000">
                <a:schemeClr val="bg1"/>
              </a:gs>
              <a:gs pos="0">
                <a:srgbClr val="CBC9C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0"/>
            <a:ext cx="12192000" cy="1224000"/>
          </a:xfrm>
          <a:prstGeom prst="rect">
            <a:avLst/>
          </a:prstGeom>
          <a:solidFill>
            <a:srgbClr val="282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Placeholder 1"/>
          <p:cNvSpPr>
            <a:spLocks noGrp="1"/>
          </p:cNvSpPr>
          <p:nvPr>
            <p:ph type="title"/>
          </p:nvPr>
        </p:nvSpPr>
        <p:spPr>
          <a:xfrm>
            <a:off x="838200" y="196684"/>
            <a:ext cx="6741695" cy="95834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351717"/>
            <a:ext cx="10515600" cy="48681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55B1F-4E08-4E3B-BC50-A40562793FF4}" type="datetimeFigureOut">
              <a:rPr lang="en-GB" smtClean="0"/>
              <a:t>06/03/2017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63E49-3FF3-42BC-9733-CEB594E3B6F5}" type="slidenum">
              <a:rPr lang="en-GB" smtClean="0"/>
              <a:t>‹#›</a:t>
            </a:fld>
            <a:endParaRPr lang="en-GB"/>
          </a:p>
        </p:txBody>
      </p:sp>
      <p:pic>
        <p:nvPicPr>
          <p:cNvPr id="9" name="Picture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952800" y="262699"/>
            <a:ext cx="3906325" cy="698603"/>
          </a:xfrm>
          <a:prstGeom prst="rect">
            <a:avLst/>
          </a:prstGeom>
        </p:spPr>
      </p:pic>
    </p:spTree>
    <p:extLst>
      <p:ext uri="{BB962C8B-B14F-4D97-AF65-F5344CB8AC3E}">
        <p14:creationId xmlns:p14="http://schemas.microsoft.com/office/powerpoint/2010/main" val="2039190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gi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1164676"/>
            <a:ext cx="12192000" cy="1001310"/>
          </a:xfrm>
          <a:prstGeom prst="rect">
            <a:avLst/>
          </a:prstGeom>
          <a:solidFill>
            <a:srgbClr val="2827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Subtitle 2"/>
          <p:cNvSpPr>
            <a:spLocks noGrp="1"/>
          </p:cNvSpPr>
          <p:nvPr>
            <p:ph type="subTitle" idx="1"/>
          </p:nvPr>
        </p:nvSpPr>
        <p:spPr>
          <a:xfrm>
            <a:off x="224852" y="2229098"/>
            <a:ext cx="11447284" cy="698082"/>
          </a:xfrm>
        </p:spPr>
        <p:txBody>
          <a:bodyPr>
            <a:noAutofit/>
          </a:bodyPr>
          <a:lstStyle/>
          <a:p>
            <a:pPr>
              <a:spcBef>
                <a:spcPts val="0"/>
              </a:spcBef>
            </a:pPr>
            <a:r>
              <a:rPr lang="en-GB" sz="1600" dirty="0" err="1"/>
              <a:t>Sambarey</a:t>
            </a:r>
            <a:r>
              <a:rPr lang="en-GB" sz="1600" dirty="0"/>
              <a:t> A, </a:t>
            </a:r>
            <a:r>
              <a:rPr lang="en-GB" sz="1600" dirty="0" err="1"/>
              <a:t>Devaprasad</a:t>
            </a:r>
            <a:r>
              <a:rPr lang="en-GB" sz="1600" dirty="0"/>
              <a:t> A, </a:t>
            </a:r>
            <a:r>
              <a:rPr lang="en-GB" sz="1600" dirty="0" err="1"/>
              <a:t>Baloni</a:t>
            </a:r>
            <a:r>
              <a:rPr lang="en-GB" sz="1600" dirty="0"/>
              <a:t> P, Mishra M, Mohan A, </a:t>
            </a:r>
            <a:r>
              <a:rPr lang="en-GB" sz="1600" dirty="0" err="1"/>
              <a:t>Tyagi</a:t>
            </a:r>
            <a:r>
              <a:rPr lang="en-GB" sz="1600" dirty="0"/>
              <a:t> P, Singh A, </a:t>
            </a:r>
            <a:r>
              <a:rPr lang="en-GB" sz="1600" dirty="0" err="1"/>
              <a:t>Akshata</a:t>
            </a:r>
            <a:r>
              <a:rPr lang="en-GB" sz="1600" dirty="0"/>
              <a:t> JS, Sultana R, </a:t>
            </a:r>
            <a:r>
              <a:rPr lang="en-GB" sz="1600" dirty="0" err="1"/>
              <a:t>Buggi</a:t>
            </a:r>
            <a:r>
              <a:rPr lang="en-GB" sz="1600" dirty="0"/>
              <a:t> S and Chandra N. </a:t>
            </a:r>
          </a:p>
          <a:p>
            <a:pPr>
              <a:spcBef>
                <a:spcPts val="0"/>
              </a:spcBef>
            </a:pPr>
            <a:r>
              <a:rPr lang="en-GB" sz="1600" i="1" dirty="0"/>
              <a:t>Systems Biology and Applications</a:t>
            </a:r>
            <a:r>
              <a:rPr lang="en-GB" sz="1600" dirty="0"/>
              <a:t> (2017)3:4.</a:t>
            </a:r>
            <a:endParaRPr lang="en-GB" sz="1600" b="1" dirty="0"/>
          </a:p>
        </p:txBody>
      </p:sp>
      <p:sp>
        <p:nvSpPr>
          <p:cNvPr id="2" name="Title 1"/>
          <p:cNvSpPr>
            <a:spLocks noGrp="1"/>
          </p:cNvSpPr>
          <p:nvPr>
            <p:ph type="ctrTitle"/>
          </p:nvPr>
        </p:nvSpPr>
        <p:spPr>
          <a:xfrm>
            <a:off x="1021932" y="693362"/>
            <a:ext cx="10148136" cy="1472624"/>
          </a:xfrm>
        </p:spPr>
        <p:txBody>
          <a:bodyPr>
            <a:noAutofit/>
          </a:bodyPr>
          <a:lstStyle/>
          <a:p>
            <a:r>
              <a:rPr lang="en-GB" sz="3200" b="1" dirty="0">
                <a:latin typeface="+mn-lt"/>
              </a:rPr>
              <a:t>‘Meta-analysis of Host Response Networks Identifies a </a:t>
            </a:r>
            <a:r>
              <a:rPr lang="en-GB" sz="3200" b="1" i="1" dirty="0">
                <a:latin typeface="+mn-lt"/>
              </a:rPr>
              <a:t>Common Core</a:t>
            </a:r>
            <a:r>
              <a:rPr lang="en-GB" sz="3200" b="1" dirty="0">
                <a:latin typeface="+mn-lt"/>
              </a:rPr>
              <a:t> in Tuberculosis’</a:t>
            </a:r>
          </a:p>
        </p:txBody>
      </p:sp>
      <p:sp>
        <p:nvSpPr>
          <p:cNvPr id="10" name="Subtitle 2"/>
          <p:cNvSpPr txBox="1">
            <a:spLocks/>
          </p:cNvSpPr>
          <p:nvPr/>
        </p:nvSpPr>
        <p:spPr>
          <a:xfrm>
            <a:off x="1524000" y="6471405"/>
            <a:ext cx="9144000" cy="641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1600" b="1" dirty="0"/>
              <a:t>By Jonny Batty &amp; Ibrahim </a:t>
            </a:r>
            <a:r>
              <a:rPr lang="en-GB" sz="1600" b="1" dirty="0" err="1"/>
              <a:t>Diakite</a:t>
            </a:r>
            <a:endParaRPr lang="en-GB" sz="1600" b="1" dirty="0"/>
          </a:p>
        </p:txBody>
      </p:sp>
      <p:pic>
        <p:nvPicPr>
          <p:cNvPr id="1029" name="Picture 5" descr="http://stateschronicle.com/wp-content/uploads/2013/09/Mycobacterium_tuberculosis_14313982_1.jp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774831" y="2912188"/>
            <a:ext cx="4559999" cy="34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959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96684"/>
            <a:ext cx="6741695" cy="958349"/>
          </a:xfrm>
        </p:spPr>
        <p:txBody>
          <a:bodyPr/>
          <a:lstStyle/>
          <a:p>
            <a:r>
              <a:rPr lang="en-GB" b="1" dirty="0"/>
              <a:t>3 | </a:t>
            </a:r>
            <a:r>
              <a:rPr lang="en-GB" dirty="0"/>
              <a:t>Methodology / Results</a:t>
            </a:r>
          </a:p>
        </p:txBody>
      </p:sp>
      <p:pic>
        <p:nvPicPr>
          <p:cNvPr id="2" name="Picture 1"/>
          <p:cNvPicPr>
            <a:picLocks noChangeAspect="1"/>
          </p:cNvPicPr>
          <p:nvPr/>
        </p:nvPicPr>
        <p:blipFill rotWithShape="1">
          <a:blip r:embed="rId3"/>
          <a:srcRect b="2269"/>
          <a:stretch/>
        </p:blipFill>
        <p:spPr>
          <a:xfrm>
            <a:off x="973976" y="2162059"/>
            <a:ext cx="10397410" cy="4247344"/>
          </a:xfrm>
          <a:prstGeom prst="rect">
            <a:avLst/>
          </a:prstGeom>
        </p:spPr>
      </p:pic>
      <p:sp>
        <p:nvSpPr>
          <p:cNvPr id="8" name="Content Placeholder 2"/>
          <p:cNvSpPr>
            <a:spLocks noGrp="1"/>
          </p:cNvSpPr>
          <p:nvPr>
            <p:ph idx="1"/>
          </p:nvPr>
        </p:nvSpPr>
        <p:spPr>
          <a:xfrm>
            <a:off x="125730" y="1351717"/>
            <a:ext cx="11784330" cy="833787"/>
          </a:xfrm>
        </p:spPr>
        <p:txBody>
          <a:bodyPr>
            <a:noAutofit/>
          </a:bodyPr>
          <a:lstStyle/>
          <a:p>
            <a:pPr marL="0" indent="0">
              <a:spcBef>
                <a:spcPts val="400"/>
              </a:spcBef>
              <a:buNone/>
            </a:pPr>
            <a:r>
              <a:rPr lang="en-GB" sz="2400" b="1" dirty="0"/>
              <a:t>The CC distinguishes between diseased / healthy samples:</a:t>
            </a:r>
          </a:p>
          <a:p>
            <a:pPr>
              <a:spcBef>
                <a:spcPts val="400"/>
              </a:spcBef>
              <a:buFont typeface="Wingdings" panose="05000000000000000000" pitchFamily="2" charset="2"/>
              <a:buChar char="§"/>
            </a:pPr>
            <a:r>
              <a:rPr lang="en-GB" sz="2400" dirty="0"/>
              <a:t>2D PCA of expression values of CC genes, across all 5 samples. Reasonable separation.</a:t>
            </a:r>
          </a:p>
        </p:txBody>
      </p:sp>
      <p:sp>
        <p:nvSpPr>
          <p:cNvPr id="9" name="Content Placeholder 2"/>
          <p:cNvSpPr txBox="1">
            <a:spLocks/>
          </p:cNvSpPr>
          <p:nvPr/>
        </p:nvSpPr>
        <p:spPr>
          <a:xfrm>
            <a:off x="125730" y="6400800"/>
            <a:ext cx="11784330" cy="5609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buFont typeface="Wingdings" panose="05000000000000000000" pitchFamily="2" charset="2"/>
              <a:buChar char="§"/>
            </a:pPr>
            <a:r>
              <a:rPr lang="en-GB" sz="2400" dirty="0"/>
              <a:t>Also validated in independent population: large overlap (291 of 380 genes), same hubs.</a:t>
            </a:r>
          </a:p>
        </p:txBody>
      </p:sp>
    </p:spTree>
    <p:extLst>
      <p:ext uri="{BB962C8B-B14F-4D97-AF65-F5344CB8AC3E}">
        <p14:creationId xmlns:p14="http://schemas.microsoft.com/office/powerpoint/2010/main" val="30582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0999" y="1351717"/>
            <a:ext cx="11529647" cy="52132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GB" sz="2400" b="1" dirty="0"/>
              <a:t>Part 3: </a:t>
            </a:r>
            <a:r>
              <a:rPr lang="en-GB" sz="2400" dirty="0"/>
              <a:t>Changes to the CC on anti-TB treatment</a:t>
            </a:r>
            <a:r>
              <a:rPr lang="en-GB" sz="2400" b="1" dirty="0"/>
              <a:t> </a:t>
            </a:r>
          </a:p>
          <a:p>
            <a:pPr marL="360363" indent="-360363">
              <a:spcBef>
                <a:spcPts val="400"/>
              </a:spcBef>
              <a:buFont typeface="Wingdings" panose="05000000000000000000" pitchFamily="2" charset="2"/>
              <a:buChar char="§"/>
            </a:pPr>
            <a:r>
              <a:rPr lang="en-GB" sz="2400" dirty="0"/>
              <a:t>Networks constructed using same methodology from whole blood samples at:</a:t>
            </a:r>
          </a:p>
          <a:p>
            <a:pPr marL="817563" lvl="1" indent="-360363">
              <a:spcBef>
                <a:spcPts val="400"/>
              </a:spcBef>
              <a:buFont typeface="Wingdings" panose="05000000000000000000" pitchFamily="2" charset="2"/>
              <a:buChar char="§"/>
            </a:pPr>
            <a:r>
              <a:rPr lang="en-GB" sz="2000" dirty="0"/>
              <a:t>Diagnosis (TB_0) pre-treatment.</a:t>
            </a:r>
          </a:p>
          <a:p>
            <a:pPr marL="817563" lvl="1" indent="-360363">
              <a:spcBef>
                <a:spcPts val="400"/>
              </a:spcBef>
              <a:buFont typeface="Wingdings" panose="05000000000000000000" pitchFamily="2" charset="2"/>
              <a:buChar char="§"/>
            </a:pPr>
            <a:r>
              <a:rPr lang="en-GB" sz="2000" dirty="0"/>
              <a:t>2 weeks (TB_2w)</a:t>
            </a:r>
            <a:r>
              <a:rPr lang="en-GB" sz="2000" dirty="0"/>
              <a:t> post-treatment.</a:t>
            </a:r>
            <a:endParaRPr lang="en-GB" sz="2000" dirty="0"/>
          </a:p>
          <a:p>
            <a:pPr marL="817563" lvl="1" indent="-360363">
              <a:spcBef>
                <a:spcPts val="400"/>
              </a:spcBef>
              <a:buFont typeface="Wingdings" panose="05000000000000000000" pitchFamily="2" charset="2"/>
              <a:buChar char="§"/>
            </a:pPr>
            <a:r>
              <a:rPr lang="en-GB" sz="2000" dirty="0"/>
              <a:t>2 months (TB_2m)</a:t>
            </a:r>
            <a:r>
              <a:rPr lang="en-GB" sz="2000" dirty="0"/>
              <a:t> post-treatment.</a:t>
            </a:r>
            <a:endParaRPr lang="en-GB" sz="2000" dirty="0"/>
          </a:p>
          <a:p>
            <a:pPr marL="817563" lvl="1" indent="-360363">
              <a:spcBef>
                <a:spcPts val="400"/>
              </a:spcBef>
              <a:buFont typeface="Wingdings" panose="05000000000000000000" pitchFamily="2" charset="2"/>
              <a:buChar char="§"/>
            </a:pPr>
            <a:r>
              <a:rPr lang="en-GB" sz="2000" dirty="0"/>
              <a:t>6 months (TB_6m) </a:t>
            </a:r>
            <a:r>
              <a:rPr lang="en-GB" sz="2000" dirty="0"/>
              <a:t>post-treatment.</a:t>
            </a:r>
            <a:endParaRPr lang="en-GB" sz="2000" dirty="0"/>
          </a:p>
          <a:p>
            <a:pPr marL="817563" lvl="1" indent="-360363">
              <a:spcBef>
                <a:spcPts val="400"/>
              </a:spcBef>
              <a:buFont typeface="Wingdings" panose="05000000000000000000" pitchFamily="2" charset="2"/>
              <a:buChar char="§"/>
            </a:pPr>
            <a:r>
              <a:rPr lang="en-GB" sz="2000" dirty="0"/>
              <a:t>12 months (TB_12m) post-treatment.</a:t>
            </a:r>
          </a:p>
          <a:p>
            <a:pPr marL="360363" indent="-360363">
              <a:spcBef>
                <a:spcPts val="400"/>
              </a:spcBef>
              <a:buFont typeface="Wingdings" panose="05000000000000000000" pitchFamily="2" charset="2"/>
              <a:buChar char="§"/>
            </a:pPr>
            <a:endParaRPr lang="en-GB" sz="2400" dirty="0"/>
          </a:p>
          <a:p>
            <a:pPr marL="360363" indent="-360363">
              <a:spcBef>
                <a:spcPts val="400"/>
              </a:spcBef>
              <a:buFont typeface="Wingdings" panose="05000000000000000000" pitchFamily="2" charset="2"/>
              <a:buChar char="§"/>
            </a:pPr>
            <a:r>
              <a:rPr lang="en-GB" sz="2400" dirty="0"/>
              <a:t>CC observed at TB_0. Relative to this network:</a:t>
            </a:r>
          </a:p>
          <a:p>
            <a:pPr marL="817563" lvl="1" indent="-360363">
              <a:spcBef>
                <a:spcPts val="400"/>
              </a:spcBef>
              <a:buFont typeface="Wingdings" panose="05000000000000000000" pitchFamily="2" charset="2"/>
              <a:buChar char="§"/>
            </a:pPr>
            <a:r>
              <a:rPr lang="en-GB" dirty="0"/>
              <a:t>Change in network topology observed within 2 weeks.</a:t>
            </a:r>
          </a:p>
          <a:p>
            <a:pPr marL="817563" lvl="1" indent="-360363">
              <a:spcBef>
                <a:spcPts val="400"/>
              </a:spcBef>
              <a:buFont typeface="Wingdings" panose="05000000000000000000" pitchFamily="2" charset="2"/>
              <a:buChar char="§"/>
            </a:pPr>
            <a:r>
              <a:rPr lang="en-GB" dirty="0"/>
              <a:t>STAT1 no longer had a central role (? Reduction in inflammatory response).</a:t>
            </a:r>
          </a:p>
          <a:p>
            <a:pPr marL="817563" lvl="1" indent="-360363">
              <a:spcBef>
                <a:spcPts val="400"/>
              </a:spcBef>
              <a:buFont typeface="Wingdings" panose="05000000000000000000" pitchFamily="2" charset="2"/>
              <a:buChar char="§"/>
            </a:pPr>
            <a:r>
              <a:rPr lang="en-GB" dirty="0"/>
              <a:t>Other decreases in inflammatory pathways (e.g. complement).</a:t>
            </a:r>
          </a:p>
          <a:p>
            <a:pPr marL="360363" indent="-360363">
              <a:spcBef>
                <a:spcPts val="400"/>
              </a:spcBef>
              <a:buFont typeface="Wingdings" panose="05000000000000000000" pitchFamily="2" charset="2"/>
              <a:buChar char="§"/>
            </a:pPr>
            <a:endParaRPr lang="en-GB" sz="2400" dirty="0"/>
          </a:p>
          <a:p>
            <a:pPr marL="360363" indent="-360363">
              <a:spcBef>
                <a:spcPts val="400"/>
              </a:spcBef>
              <a:buFont typeface="Wingdings" panose="05000000000000000000" pitchFamily="2" charset="2"/>
              <a:buChar char="§"/>
            </a:pPr>
            <a:r>
              <a:rPr lang="en-GB" sz="2400" dirty="0"/>
              <a:t>CC gradually disappears with time; strengthen observation that core is infection-induced response in the host.</a:t>
            </a:r>
          </a:p>
          <a:p>
            <a:pPr marL="360363" indent="-360363">
              <a:spcBef>
                <a:spcPts val="400"/>
              </a:spcBef>
              <a:buFont typeface="Wingdings" panose="05000000000000000000" pitchFamily="2" charset="2"/>
              <a:buChar char="§"/>
            </a:pPr>
            <a:endParaRPr lang="en-GB" sz="2400" dirty="0"/>
          </a:p>
        </p:txBody>
      </p:sp>
      <p:sp>
        <p:nvSpPr>
          <p:cNvPr id="5" name="Title 1"/>
          <p:cNvSpPr>
            <a:spLocks noGrp="1"/>
          </p:cNvSpPr>
          <p:nvPr>
            <p:ph type="title"/>
          </p:nvPr>
        </p:nvSpPr>
        <p:spPr>
          <a:xfrm>
            <a:off x="838200" y="196684"/>
            <a:ext cx="6741695" cy="958349"/>
          </a:xfrm>
        </p:spPr>
        <p:txBody>
          <a:bodyPr/>
          <a:lstStyle/>
          <a:p>
            <a:r>
              <a:rPr lang="en-GB" b="1" dirty="0"/>
              <a:t>3 | </a:t>
            </a:r>
            <a:r>
              <a:rPr lang="en-GB" dirty="0"/>
              <a:t>Methodology / Results</a:t>
            </a:r>
          </a:p>
        </p:txBody>
      </p:sp>
    </p:spTree>
    <p:extLst>
      <p:ext uri="{BB962C8B-B14F-4D97-AF65-F5344CB8AC3E}">
        <p14:creationId xmlns:p14="http://schemas.microsoft.com/office/powerpoint/2010/main" val="75343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96684"/>
            <a:ext cx="6741695" cy="958349"/>
          </a:xfrm>
        </p:spPr>
        <p:txBody>
          <a:bodyPr/>
          <a:lstStyle/>
          <a:p>
            <a:r>
              <a:rPr lang="en-GB" b="1" dirty="0"/>
              <a:t>3 | </a:t>
            </a:r>
            <a:r>
              <a:rPr lang="en-GB" dirty="0"/>
              <a:t>Methodology / Results</a:t>
            </a:r>
          </a:p>
        </p:txBody>
      </p:sp>
      <p:sp>
        <p:nvSpPr>
          <p:cNvPr id="6" name="Content Placeholder 2"/>
          <p:cNvSpPr>
            <a:spLocks noGrp="1"/>
          </p:cNvSpPr>
          <p:nvPr>
            <p:ph idx="1"/>
          </p:nvPr>
        </p:nvSpPr>
        <p:spPr>
          <a:xfrm>
            <a:off x="125730" y="1351717"/>
            <a:ext cx="11784330" cy="833787"/>
          </a:xfrm>
        </p:spPr>
        <p:txBody>
          <a:bodyPr>
            <a:noAutofit/>
          </a:bodyPr>
          <a:lstStyle/>
          <a:p>
            <a:pPr marL="0" indent="0">
              <a:spcBef>
                <a:spcPts val="400"/>
              </a:spcBef>
              <a:buNone/>
            </a:pPr>
            <a:r>
              <a:rPr lang="en-GB" sz="2400" b="1" dirty="0"/>
              <a:t>Changes to the CC on anti-TB treatment:</a:t>
            </a:r>
          </a:p>
        </p:txBody>
      </p:sp>
      <p:pic>
        <p:nvPicPr>
          <p:cNvPr id="12290" name="Picture 2" descr="Figure 6"/>
          <p:cNvPicPr>
            <a:picLocks noChangeAspect="1" noChangeArrowheads="1"/>
          </p:cNvPicPr>
          <p:nvPr/>
        </p:nvPicPr>
        <p:blipFill rotWithShape="1">
          <a:blip r:embed="rId2">
            <a:extLst>
              <a:ext uri="{28A0092B-C50C-407E-A947-70E740481C1C}">
                <a14:useLocalDpi xmlns:a14="http://schemas.microsoft.com/office/drawing/2010/main" val="0"/>
              </a:ext>
            </a:extLst>
          </a:blip>
          <a:srcRect l="3505" r="2957" b="43854"/>
          <a:stretch/>
        </p:blipFill>
        <p:spPr bwMode="auto">
          <a:xfrm>
            <a:off x="223200" y="1768610"/>
            <a:ext cx="11710306" cy="504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90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0999" y="1351717"/>
            <a:ext cx="11811001" cy="5189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GB" b="1" dirty="0"/>
              <a:t>Part 4: </a:t>
            </a:r>
            <a:r>
              <a:rPr lang="en-GB" dirty="0"/>
              <a:t>Specificity of the ‘common core’ to TB.</a:t>
            </a:r>
            <a:endParaRPr lang="en-GB" b="1" dirty="0"/>
          </a:p>
          <a:p>
            <a:pPr marL="360363" indent="-360363">
              <a:spcBef>
                <a:spcPts val="400"/>
              </a:spcBef>
              <a:buFont typeface="Wingdings" panose="05000000000000000000" pitchFamily="2" charset="2"/>
              <a:buChar char="§"/>
            </a:pPr>
            <a:r>
              <a:rPr lang="en-GB" dirty="0"/>
              <a:t>Networks constructed using same methodology, from whole blood samples from patients with:</a:t>
            </a:r>
          </a:p>
          <a:p>
            <a:pPr marL="817563" lvl="1" indent="-360363">
              <a:spcBef>
                <a:spcPts val="400"/>
              </a:spcBef>
              <a:buFont typeface="Wingdings" panose="05000000000000000000" pitchFamily="2" charset="2"/>
              <a:buChar char="§"/>
            </a:pPr>
            <a:r>
              <a:rPr lang="en-GB" dirty="0"/>
              <a:t>Pneumonia</a:t>
            </a:r>
          </a:p>
          <a:p>
            <a:pPr marL="817563" lvl="1" indent="-360363">
              <a:spcBef>
                <a:spcPts val="400"/>
              </a:spcBef>
              <a:buFont typeface="Wingdings" panose="05000000000000000000" pitchFamily="2" charset="2"/>
              <a:buChar char="§"/>
            </a:pPr>
            <a:r>
              <a:rPr lang="en-GB" dirty="0"/>
              <a:t>Sarcoidosis</a:t>
            </a:r>
          </a:p>
          <a:p>
            <a:pPr marL="817563" lvl="1" indent="-360363">
              <a:spcBef>
                <a:spcPts val="400"/>
              </a:spcBef>
              <a:buFont typeface="Wingdings" panose="05000000000000000000" pitchFamily="2" charset="2"/>
              <a:buChar char="§"/>
            </a:pPr>
            <a:r>
              <a:rPr lang="en-GB" dirty="0"/>
              <a:t>Systematic Lupus </a:t>
            </a:r>
            <a:r>
              <a:rPr lang="en-GB" dirty="0" err="1"/>
              <a:t>Erythmatosus</a:t>
            </a:r>
            <a:r>
              <a:rPr lang="en-GB" dirty="0"/>
              <a:t> (SLE) </a:t>
            </a:r>
          </a:p>
          <a:p>
            <a:pPr marL="817563" lvl="1" indent="-360363">
              <a:spcBef>
                <a:spcPts val="400"/>
              </a:spcBef>
              <a:buFont typeface="Wingdings" panose="05000000000000000000" pitchFamily="2" charset="2"/>
              <a:buChar char="§"/>
            </a:pPr>
            <a:r>
              <a:rPr lang="en-GB" dirty="0"/>
              <a:t>Still’s disease</a:t>
            </a:r>
          </a:p>
          <a:p>
            <a:pPr marL="817563" lvl="1" indent="-360363">
              <a:spcBef>
                <a:spcPts val="400"/>
              </a:spcBef>
              <a:buFont typeface="Wingdings" panose="05000000000000000000" pitchFamily="2" charset="2"/>
              <a:buChar char="§"/>
            </a:pPr>
            <a:endParaRPr lang="en-GB" dirty="0"/>
          </a:p>
          <a:p>
            <a:pPr marL="817563" lvl="1" indent="-360363">
              <a:spcBef>
                <a:spcPts val="400"/>
              </a:spcBef>
              <a:buFont typeface="Wingdings" panose="05000000000000000000" pitchFamily="2" charset="2"/>
              <a:buChar char="§"/>
            </a:pPr>
            <a:endParaRPr lang="en-GB" dirty="0"/>
          </a:p>
          <a:p>
            <a:pPr marL="360363" indent="-360363">
              <a:spcBef>
                <a:spcPts val="400"/>
              </a:spcBef>
              <a:buFont typeface="Wingdings" panose="05000000000000000000" pitchFamily="2" charset="2"/>
              <a:buChar char="§"/>
            </a:pPr>
            <a:r>
              <a:rPr lang="en-GB" dirty="0"/>
              <a:t>18 paths overlap between TB and pneumonia (</a:t>
            </a:r>
            <a:r>
              <a:rPr lang="en-GB" i="1" dirty="0"/>
              <a:t>STAT1</a:t>
            </a:r>
            <a:r>
              <a:rPr lang="en-GB" dirty="0"/>
              <a:t>, </a:t>
            </a:r>
            <a:r>
              <a:rPr lang="en-GB" i="1" dirty="0"/>
              <a:t>PLSCR1</a:t>
            </a:r>
            <a:r>
              <a:rPr lang="en-GB" dirty="0"/>
              <a:t> hub) </a:t>
            </a:r>
            <a:endParaRPr lang="en-GB" dirty="0"/>
          </a:p>
          <a:p>
            <a:pPr marL="360363" indent="-360363">
              <a:spcBef>
                <a:spcPts val="400"/>
              </a:spcBef>
              <a:buFont typeface="Wingdings" panose="05000000000000000000" pitchFamily="2" charset="2"/>
              <a:buChar char="§"/>
            </a:pPr>
            <a:r>
              <a:rPr lang="en-GB" dirty="0"/>
              <a:t>Other networks show little-to-no overlap with common core of TB; largely specific</a:t>
            </a:r>
          </a:p>
        </p:txBody>
      </p:sp>
      <p:sp>
        <p:nvSpPr>
          <p:cNvPr id="5" name="Title 1"/>
          <p:cNvSpPr>
            <a:spLocks noGrp="1"/>
          </p:cNvSpPr>
          <p:nvPr>
            <p:ph type="title"/>
          </p:nvPr>
        </p:nvSpPr>
        <p:spPr>
          <a:xfrm>
            <a:off x="838200" y="196684"/>
            <a:ext cx="6741695" cy="958349"/>
          </a:xfrm>
        </p:spPr>
        <p:txBody>
          <a:bodyPr/>
          <a:lstStyle/>
          <a:p>
            <a:r>
              <a:rPr lang="en-GB" b="1" dirty="0"/>
              <a:t>3 | </a:t>
            </a:r>
            <a:r>
              <a:rPr lang="en-GB" dirty="0"/>
              <a:t>Methodology / Results</a:t>
            </a:r>
          </a:p>
        </p:txBody>
      </p:sp>
    </p:spTree>
    <p:extLst>
      <p:ext uri="{BB962C8B-B14F-4D97-AF65-F5344CB8AC3E}">
        <p14:creationId xmlns:p14="http://schemas.microsoft.com/office/powerpoint/2010/main" val="399338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96684"/>
            <a:ext cx="6741695" cy="958349"/>
          </a:xfrm>
        </p:spPr>
        <p:txBody>
          <a:bodyPr/>
          <a:lstStyle/>
          <a:p>
            <a:r>
              <a:rPr lang="en-GB" b="1" dirty="0"/>
              <a:t>3 | </a:t>
            </a:r>
            <a:r>
              <a:rPr lang="en-GB" dirty="0"/>
              <a:t>Methodology / Results</a:t>
            </a:r>
          </a:p>
        </p:txBody>
      </p:sp>
      <p:pic>
        <p:nvPicPr>
          <p:cNvPr id="5" name="Picture 2" descr="Fig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1734" y="1351717"/>
            <a:ext cx="7720965" cy="540467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93493" y="1351717"/>
            <a:ext cx="2696600" cy="637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Summary schema:</a:t>
            </a:r>
            <a:endParaRPr lang="en-GB" sz="2400" dirty="0"/>
          </a:p>
        </p:txBody>
      </p:sp>
    </p:spTree>
    <p:extLst>
      <p:ext uri="{BB962C8B-B14F-4D97-AF65-F5344CB8AC3E}">
        <p14:creationId xmlns:p14="http://schemas.microsoft.com/office/powerpoint/2010/main" val="54832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1718"/>
            <a:ext cx="10515600" cy="2410814"/>
          </a:xfrm>
        </p:spPr>
        <p:txBody>
          <a:bodyPr>
            <a:noAutofit/>
          </a:bodyPr>
          <a:lstStyle/>
          <a:p>
            <a:pPr marL="0" indent="0">
              <a:buNone/>
            </a:pPr>
            <a:r>
              <a:rPr lang="en-GB" sz="2400" b="1" dirty="0"/>
              <a:t>Strengths</a:t>
            </a:r>
          </a:p>
          <a:p>
            <a:pPr>
              <a:buFont typeface="Wingdings" panose="05000000000000000000" pitchFamily="2" charset="2"/>
              <a:buChar char="§"/>
            </a:pPr>
            <a:r>
              <a:rPr lang="en-GB" sz="2400" b="1" dirty="0"/>
              <a:t>Open-access reporting</a:t>
            </a:r>
            <a:r>
              <a:rPr lang="en-GB" sz="2400" dirty="0"/>
              <a:t>, availability of analytic workflow - enables reproducibility.</a:t>
            </a:r>
          </a:p>
          <a:p>
            <a:pPr>
              <a:buFont typeface="Wingdings" panose="05000000000000000000" pitchFamily="2" charset="2"/>
              <a:buChar char="§"/>
            </a:pPr>
            <a:r>
              <a:rPr lang="en-GB" sz="2400" b="1" dirty="0"/>
              <a:t>Repurposing of open-access data </a:t>
            </a:r>
            <a:r>
              <a:rPr lang="en-GB" sz="2400" dirty="0"/>
              <a:t>in order to derive (potential) biological insight.</a:t>
            </a:r>
          </a:p>
          <a:p>
            <a:pPr>
              <a:buFont typeface="Wingdings" panose="05000000000000000000" pitchFamily="2" charset="2"/>
              <a:buChar char="§"/>
            </a:pPr>
            <a:r>
              <a:rPr lang="en-GB" sz="2400" b="1" dirty="0"/>
              <a:t>Hypothesis-generating</a:t>
            </a:r>
            <a:r>
              <a:rPr lang="en-GB" sz="2400" dirty="0"/>
              <a:t> approach.</a:t>
            </a:r>
          </a:p>
          <a:p>
            <a:pPr>
              <a:buFont typeface="Wingdings" panose="05000000000000000000" pitchFamily="2" charset="2"/>
              <a:buChar char="§"/>
            </a:pPr>
            <a:endParaRPr lang="en-GB" sz="2400" dirty="0"/>
          </a:p>
          <a:p>
            <a:endParaRPr lang="en-GB" sz="2400" dirty="0"/>
          </a:p>
        </p:txBody>
      </p:sp>
      <p:sp>
        <p:nvSpPr>
          <p:cNvPr id="4" name="Title 1"/>
          <p:cNvSpPr>
            <a:spLocks noGrp="1"/>
          </p:cNvSpPr>
          <p:nvPr>
            <p:ph type="title"/>
          </p:nvPr>
        </p:nvSpPr>
        <p:spPr>
          <a:xfrm>
            <a:off x="838200" y="196684"/>
            <a:ext cx="6741695" cy="958349"/>
          </a:xfrm>
        </p:spPr>
        <p:txBody>
          <a:bodyPr/>
          <a:lstStyle/>
          <a:p>
            <a:r>
              <a:rPr lang="en-GB" b="1" dirty="0">
                <a:latin typeface="+mn-lt"/>
              </a:rPr>
              <a:t>4 | </a:t>
            </a:r>
            <a:r>
              <a:rPr lang="en-GB" dirty="0"/>
              <a:t>Article Critique (I)</a:t>
            </a:r>
          </a:p>
        </p:txBody>
      </p:sp>
      <p:sp>
        <p:nvSpPr>
          <p:cNvPr id="5" name="Content Placeholder 2"/>
          <p:cNvSpPr txBox="1">
            <a:spLocks/>
          </p:cNvSpPr>
          <p:nvPr/>
        </p:nvSpPr>
        <p:spPr>
          <a:xfrm>
            <a:off x="838200" y="3429000"/>
            <a:ext cx="10515600" cy="3429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Weaknesses</a:t>
            </a:r>
          </a:p>
          <a:p>
            <a:pPr>
              <a:buFont typeface="Wingdings" panose="05000000000000000000" pitchFamily="2" charset="2"/>
              <a:buChar char="§"/>
            </a:pPr>
            <a:r>
              <a:rPr lang="en-GB" sz="2400" b="1" dirty="0"/>
              <a:t>Meta-analysis of heterogenous gene expression platforms </a:t>
            </a:r>
            <a:r>
              <a:rPr lang="en-GB" sz="2400" dirty="0"/>
              <a:t>(Agilent, Illumina)</a:t>
            </a:r>
          </a:p>
          <a:p>
            <a:pPr lvl="1">
              <a:buFont typeface="Wingdings" panose="05000000000000000000" pitchFamily="2" charset="2"/>
              <a:buChar char="§"/>
            </a:pPr>
            <a:r>
              <a:rPr lang="en-GB" sz="2000" dirty="0"/>
              <a:t>Increase in signal ‘noise’</a:t>
            </a:r>
          </a:p>
          <a:p>
            <a:pPr lvl="1">
              <a:buFont typeface="Wingdings" panose="05000000000000000000" pitchFamily="2" charset="2"/>
              <a:buChar char="§"/>
            </a:pPr>
            <a:r>
              <a:rPr lang="en-GB" sz="2000" dirty="0"/>
              <a:t>Inclusion of different genes on each platform: analysis limited to intersection</a:t>
            </a:r>
          </a:p>
          <a:p>
            <a:pPr>
              <a:buFont typeface="Wingdings" panose="05000000000000000000" pitchFamily="2" charset="2"/>
              <a:buChar char="§"/>
            </a:pPr>
            <a:r>
              <a:rPr lang="en-GB" sz="2400" b="1" dirty="0"/>
              <a:t>Few formal tests </a:t>
            </a:r>
            <a:r>
              <a:rPr lang="en-GB" sz="2400" dirty="0"/>
              <a:t>of hypotheses</a:t>
            </a:r>
          </a:p>
          <a:p>
            <a:pPr lvl="1">
              <a:buFont typeface="Wingdings" panose="05000000000000000000" pitchFamily="2" charset="2"/>
              <a:buChar char="§"/>
            </a:pPr>
            <a:r>
              <a:rPr lang="en-GB" sz="2000" dirty="0"/>
              <a:t>Inclusion of 99.5</a:t>
            </a:r>
            <a:r>
              <a:rPr lang="en-GB" sz="2000" baseline="30000" dirty="0"/>
              <a:t>th</a:t>
            </a:r>
            <a:r>
              <a:rPr lang="en-GB" sz="2000" dirty="0"/>
              <a:t> percentile (i.e. top 0.05 genes) does not constitute statistical significance.</a:t>
            </a:r>
          </a:p>
          <a:p>
            <a:pPr lvl="1">
              <a:buFont typeface="Wingdings" panose="05000000000000000000" pitchFamily="2" charset="2"/>
              <a:buChar char="§"/>
            </a:pPr>
            <a:r>
              <a:rPr lang="en-GB" sz="2000" dirty="0"/>
              <a:t>Permutation-based tests used to poor effect; no </a:t>
            </a:r>
            <a:r>
              <a:rPr lang="en-GB" sz="2000" i="1" dirty="0"/>
              <a:t>a priori</a:t>
            </a:r>
            <a:r>
              <a:rPr lang="en-GB" sz="2000" dirty="0"/>
              <a:t> determinant of threshold.</a:t>
            </a:r>
          </a:p>
          <a:p>
            <a:pPr>
              <a:buFont typeface="Wingdings" panose="05000000000000000000" pitchFamily="2" charset="2"/>
              <a:buChar char="§"/>
            </a:pPr>
            <a:r>
              <a:rPr lang="en-GB" sz="2400" b="1" dirty="0"/>
              <a:t>Inconsistent findings </a:t>
            </a:r>
            <a:r>
              <a:rPr lang="en-GB" sz="2400" dirty="0"/>
              <a:t>across 5 studies analysed; questionable validation</a:t>
            </a:r>
          </a:p>
          <a:p>
            <a:pPr>
              <a:buFont typeface="Wingdings" panose="05000000000000000000" pitchFamily="2" charset="2"/>
              <a:buChar char="§"/>
            </a:pPr>
            <a:r>
              <a:rPr lang="en-GB" sz="2400" b="1" dirty="0"/>
              <a:t>Lack of integration </a:t>
            </a:r>
            <a:r>
              <a:rPr lang="en-GB" sz="2400" dirty="0"/>
              <a:t>with other TB literature.</a:t>
            </a:r>
          </a:p>
          <a:p>
            <a:endParaRPr lang="en-GB" sz="2400" dirty="0"/>
          </a:p>
        </p:txBody>
      </p:sp>
    </p:spTree>
    <p:extLst>
      <p:ext uri="{BB962C8B-B14F-4D97-AF65-F5344CB8AC3E}">
        <p14:creationId xmlns:p14="http://schemas.microsoft.com/office/powerpoint/2010/main" val="778762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1717"/>
            <a:ext cx="10515600" cy="5346263"/>
          </a:xfrm>
        </p:spPr>
        <p:txBody>
          <a:bodyPr>
            <a:normAutofit lnSpcReduction="10000"/>
          </a:bodyPr>
          <a:lstStyle/>
          <a:p>
            <a:pPr marL="0" indent="0">
              <a:buNone/>
            </a:pPr>
            <a:r>
              <a:rPr lang="en-GB" sz="2400" b="1" dirty="0"/>
              <a:t>Conclusions</a:t>
            </a:r>
          </a:p>
          <a:p>
            <a:pPr>
              <a:buFont typeface="Wingdings" panose="05000000000000000000" pitchFamily="2" charset="2"/>
              <a:buChar char="§"/>
            </a:pPr>
            <a:r>
              <a:rPr lang="en-GB" sz="2400" dirty="0"/>
              <a:t>Meta-analysis of whole blood transcriptional profiling studies demonstrates </a:t>
            </a:r>
            <a:r>
              <a:rPr lang="en-GB" sz="2400" b="1" dirty="0"/>
              <a:t>consistent differential regulation of only 7 genes</a:t>
            </a:r>
            <a:r>
              <a:rPr lang="en-GB" sz="2400" dirty="0"/>
              <a:t> in TB-infected patients, </a:t>
            </a:r>
            <a:r>
              <a:rPr lang="en-GB" sz="2400" i="1" dirty="0"/>
              <a:t>vs</a:t>
            </a:r>
            <a:r>
              <a:rPr lang="en-GB" sz="2400" dirty="0"/>
              <a:t>. healthy controls.</a:t>
            </a:r>
          </a:p>
          <a:p>
            <a:pPr>
              <a:buFont typeface="Wingdings" panose="05000000000000000000" pitchFamily="2" charset="2"/>
              <a:buChar char="§"/>
            </a:pPr>
            <a:r>
              <a:rPr lang="en-GB" sz="2400" b="1" dirty="0"/>
              <a:t>Gene set enrichment </a:t>
            </a:r>
            <a:r>
              <a:rPr lang="en-GB" sz="2400" dirty="0"/>
              <a:t>and </a:t>
            </a:r>
            <a:r>
              <a:rPr lang="en-GB" sz="2400" b="1" dirty="0"/>
              <a:t>network-based analysis </a:t>
            </a:r>
            <a:r>
              <a:rPr lang="en-GB" sz="2400" dirty="0"/>
              <a:t>identifies a </a:t>
            </a:r>
            <a:r>
              <a:rPr lang="en-GB" sz="2400" b="1" dirty="0"/>
              <a:t>commonly upregulated</a:t>
            </a:r>
            <a:r>
              <a:rPr lang="en-GB" sz="2400" dirty="0"/>
              <a:t> network of inflammation-associated genes, specific to TB, that </a:t>
            </a:r>
            <a:r>
              <a:rPr lang="en-GB" sz="2400" b="1" dirty="0"/>
              <a:t>diminish with curative therapy </a:t>
            </a:r>
            <a:r>
              <a:rPr lang="en-GB" sz="2400" dirty="0"/>
              <a:t>(the ‘</a:t>
            </a:r>
            <a:r>
              <a:rPr lang="en-GB" sz="2400" b="1" dirty="0"/>
              <a:t>common core</a:t>
            </a:r>
            <a:r>
              <a:rPr lang="en-GB" sz="2400" dirty="0"/>
              <a:t>’).</a:t>
            </a:r>
          </a:p>
          <a:p>
            <a:pPr marL="0" indent="0">
              <a:buNone/>
            </a:pPr>
            <a:endParaRPr lang="en-GB" sz="2400" dirty="0"/>
          </a:p>
          <a:p>
            <a:pPr marL="0" indent="0">
              <a:buNone/>
            </a:pPr>
            <a:r>
              <a:rPr lang="en-GB" sz="2400" b="1" dirty="0"/>
              <a:t>Future Directions and Implications</a:t>
            </a:r>
          </a:p>
          <a:p>
            <a:pPr>
              <a:buFont typeface="Wingdings" panose="05000000000000000000" pitchFamily="2" charset="2"/>
              <a:buChar char="§"/>
            </a:pPr>
            <a:r>
              <a:rPr lang="en-GB" sz="2400" dirty="0"/>
              <a:t>‘Traditional’ </a:t>
            </a:r>
            <a:r>
              <a:rPr lang="en-GB" sz="2400" b="1" dirty="0"/>
              <a:t>biological investigation </a:t>
            </a:r>
            <a:r>
              <a:rPr lang="en-GB" sz="2400" dirty="0"/>
              <a:t>of the significance of the </a:t>
            </a:r>
            <a:r>
              <a:rPr lang="en-GB" sz="2400" b="1" dirty="0"/>
              <a:t>leading pathways</a:t>
            </a:r>
            <a:r>
              <a:rPr lang="en-GB" sz="2400" dirty="0"/>
              <a:t>. </a:t>
            </a:r>
          </a:p>
          <a:p>
            <a:pPr lvl="1">
              <a:buFont typeface="Wingdings" panose="05000000000000000000" pitchFamily="2" charset="2"/>
              <a:buChar char="§"/>
            </a:pPr>
            <a:r>
              <a:rPr lang="en-GB" sz="2000" dirty="0"/>
              <a:t>E.g. JAK-STAT knockout / knock-down in TB models.</a:t>
            </a:r>
          </a:p>
          <a:p>
            <a:pPr>
              <a:buFont typeface="Wingdings" panose="05000000000000000000" pitchFamily="2" charset="2"/>
              <a:buChar char="§"/>
            </a:pPr>
            <a:r>
              <a:rPr lang="en-GB" sz="2400" dirty="0"/>
              <a:t>If ‘common core’ robustly validated, implications for:</a:t>
            </a:r>
          </a:p>
          <a:p>
            <a:pPr lvl="1">
              <a:buFont typeface="Wingdings" panose="05000000000000000000" pitchFamily="2" charset="2"/>
              <a:buChar char="§"/>
            </a:pPr>
            <a:r>
              <a:rPr lang="en-GB" sz="2000" dirty="0"/>
              <a:t>Pathophysiology of mycobacterial-host response</a:t>
            </a:r>
          </a:p>
          <a:p>
            <a:pPr lvl="1">
              <a:buFont typeface="Wingdings" panose="05000000000000000000" pitchFamily="2" charset="2"/>
              <a:buChar char="§"/>
            </a:pPr>
            <a:r>
              <a:rPr lang="en-GB" sz="2000" dirty="0"/>
              <a:t>Novel diagnostics of TB, able to stratify active </a:t>
            </a:r>
            <a:r>
              <a:rPr lang="en-GB" sz="2000" i="1" dirty="0"/>
              <a:t>vs</a:t>
            </a:r>
            <a:r>
              <a:rPr lang="en-GB" sz="2000" dirty="0"/>
              <a:t>. latent </a:t>
            </a:r>
            <a:r>
              <a:rPr lang="en-GB" sz="2000" i="1" dirty="0"/>
              <a:t>vs</a:t>
            </a:r>
            <a:r>
              <a:rPr lang="en-GB" sz="2000" dirty="0"/>
              <a:t>. previous infection</a:t>
            </a:r>
          </a:p>
        </p:txBody>
      </p:sp>
      <p:sp>
        <p:nvSpPr>
          <p:cNvPr id="4" name="Title 1"/>
          <p:cNvSpPr>
            <a:spLocks noGrp="1"/>
          </p:cNvSpPr>
          <p:nvPr>
            <p:ph type="title"/>
          </p:nvPr>
        </p:nvSpPr>
        <p:spPr>
          <a:xfrm>
            <a:off x="838200" y="196684"/>
            <a:ext cx="6741695" cy="958349"/>
          </a:xfrm>
        </p:spPr>
        <p:txBody>
          <a:bodyPr/>
          <a:lstStyle/>
          <a:p>
            <a:r>
              <a:rPr lang="en-GB" b="1" dirty="0">
                <a:latin typeface="+mn-lt"/>
              </a:rPr>
              <a:t>5 | </a:t>
            </a:r>
            <a:r>
              <a:rPr lang="en-GB" dirty="0"/>
              <a:t>Conclusions</a:t>
            </a:r>
          </a:p>
        </p:txBody>
      </p:sp>
    </p:spTree>
    <p:extLst>
      <p:ext uri="{BB962C8B-B14F-4D97-AF65-F5344CB8AC3E}">
        <p14:creationId xmlns:p14="http://schemas.microsoft.com/office/powerpoint/2010/main" val="190862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5 | </a:t>
            </a:r>
            <a:r>
              <a:rPr lang="en-GB" dirty="0"/>
              <a:t>References</a:t>
            </a:r>
            <a:endParaRPr lang="en-GB" dirty="0"/>
          </a:p>
        </p:txBody>
      </p:sp>
      <p:sp>
        <p:nvSpPr>
          <p:cNvPr id="3" name="Content Placeholder 2"/>
          <p:cNvSpPr>
            <a:spLocks noGrp="1"/>
          </p:cNvSpPr>
          <p:nvPr>
            <p:ph idx="1"/>
          </p:nvPr>
        </p:nvSpPr>
        <p:spPr>
          <a:xfrm>
            <a:off x="838200" y="1351717"/>
            <a:ext cx="10515600" cy="5330437"/>
          </a:xfrm>
        </p:spPr>
        <p:txBody>
          <a:bodyPr>
            <a:normAutofit fontScale="85000" lnSpcReduction="20000"/>
          </a:bodyPr>
          <a:lstStyle/>
          <a:p>
            <a:r>
              <a:rPr lang="en-GB" dirty="0"/>
              <a:t>Dijkstra, E. W. A note on two problems in connexion with graphs. </a:t>
            </a:r>
            <a:r>
              <a:rPr lang="en-GB" dirty="0" err="1"/>
              <a:t>Numerische</a:t>
            </a:r>
            <a:r>
              <a:rPr lang="en-GB" dirty="0"/>
              <a:t> </a:t>
            </a:r>
            <a:r>
              <a:rPr lang="en-GB" dirty="0" err="1"/>
              <a:t>Mathematik</a:t>
            </a:r>
            <a:r>
              <a:rPr lang="en-GB" dirty="0"/>
              <a:t>. 1: 269–271 (1959).</a:t>
            </a:r>
          </a:p>
          <a:p>
            <a:r>
              <a:rPr lang="en-GB" dirty="0"/>
              <a:t>Moreau, Y. et al. Comparison and meta-analysis of microarray data: from the bench to the computer desk. Trends Genet. 19, 570 (2003).</a:t>
            </a:r>
          </a:p>
          <a:p>
            <a:r>
              <a:rPr lang="en-GB" dirty="0"/>
              <a:t>Bloom, C. I. et al. Transcriptional blood signatures distinguish pulmonary tuberculosis, pulmonary sarcoidosis, pneumonias and lung cancers. </a:t>
            </a:r>
            <a:r>
              <a:rPr lang="en-GB" dirty="0" err="1"/>
              <a:t>PLoS</a:t>
            </a:r>
            <a:r>
              <a:rPr lang="en-GB" dirty="0"/>
              <a:t> One 8, e70630 (2013).</a:t>
            </a:r>
          </a:p>
          <a:p>
            <a:r>
              <a:rPr lang="en-GB" dirty="0" err="1"/>
              <a:t>Maertzdorf</a:t>
            </a:r>
            <a:r>
              <a:rPr lang="en-GB" dirty="0"/>
              <a:t>, J. et al. Functional correlations of pathogenesis-driven gene expression signatures in tuberculosis. </a:t>
            </a:r>
            <a:r>
              <a:rPr lang="en-GB" dirty="0" err="1"/>
              <a:t>PLoS</a:t>
            </a:r>
            <a:r>
              <a:rPr lang="en-GB" dirty="0"/>
              <a:t> One 6, e26938 (2011).</a:t>
            </a:r>
          </a:p>
          <a:p>
            <a:r>
              <a:rPr lang="en-GB" dirty="0" err="1"/>
              <a:t>Maertzdorf</a:t>
            </a:r>
            <a:r>
              <a:rPr lang="en-GB" dirty="0"/>
              <a:t>, J. et al. Common patterns and disease-related signatures in tuberculosis and sarcoidosis. Proc. Natl. Acad. Sci. USA 109, 7853 (2012).</a:t>
            </a:r>
          </a:p>
          <a:p>
            <a:r>
              <a:rPr lang="en-GB" dirty="0"/>
              <a:t>Blankley, S. et al. The application of transcriptional blood signatures to enhance our understanding of the host response to infection: the example of tuberculosis. Philos. Trans. R. Soc. </a:t>
            </a:r>
            <a:r>
              <a:rPr lang="en-GB" dirty="0" err="1"/>
              <a:t>Lond</a:t>
            </a:r>
            <a:r>
              <a:rPr lang="en-GB" dirty="0"/>
              <a:t>. B Biol. Sci. 369, 20130427 (2014).</a:t>
            </a:r>
          </a:p>
          <a:p>
            <a:r>
              <a:rPr lang="en-GB" dirty="0"/>
              <a:t>Cliff, J. M. et al. The human immune response to tuberculosis and its treatment: a view from the blood. </a:t>
            </a:r>
            <a:r>
              <a:rPr lang="en-GB" dirty="0" err="1"/>
              <a:t>Immunol</a:t>
            </a:r>
            <a:r>
              <a:rPr lang="en-GB" dirty="0"/>
              <a:t>. Rev. 264, 88 (2015).</a:t>
            </a:r>
            <a:endParaRPr lang="en-GB" dirty="0"/>
          </a:p>
        </p:txBody>
      </p:sp>
    </p:spTree>
    <p:extLst>
      <p:ext uri="{BB962C8B-B14F-4D97-AF65-F5344CB8AC3E}">
        <p14:creationId xmlns:p14="http://schemas.microsoft.com/office/powerpoint/2010/main" val="23593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8348" y="3229942"/>
            <a:ext cx="6850503" cy="2916026"/>
          </a:xfrm>
        </p:spPr>
        <p:txBody>
          <a:bodyPr>
            <a:normAutofit/>
          </a:bodyPr>
          <a:lstStyle/>
          <a:p>
            <a:pPr marL="0" indent="0" algn="ctr">
              <a:buNone/>
            </a:pPr>
            <a:r>
              <a:rPr lang="en-GB" sz="3200" b="1" dirty="0"/>
              <a:t>The End.</a:t>
            </a:r>
          </a:p>
          <a:p>
            <a:pPr marL="0" indent="0" algn="ctr">
              <a:buNone/>
            </a:pPr>
            <a:endParaRPr lang="en-GB" sz="3200" b="1" dirty="0"/>
          </a:p>
          <a:p>
            <a:pPr marL="0" indent="0" algn="ctr">
              <a:buNone/>
            </a:pPr>
            <a:endParaRPr lang="en-GB" sz="3200" b="1" dirty="0"/>
          </a:p>
          <a:p>
            <a:pPr marL="0" indent="0" algn="ctr">
              <a:buNone/>
            </a:pPr>
            <a:r>
              <a:rPr lang="en-GB" sz="3200" dirty="0"/>
              <a:t>Any questions?</a:t>
            </a:r>
          </a:p>
        </p:txBody>
      </p:sp>
    </p:spTree>
    <p:extLst>
      <p:ext uri="{BB962C8B-B14F-4D97-AF65-F5344CB8AC3E}">
        <p14:creationId xmlns:p14="http://schemas.microsoft.com/office/powerpoint/2010/main" val="90668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774" y="1351717"/>
            <a:ext cx="11647357" cy="5506283"/>
          </a:xfrm>
        </p:spPr>
        <p:txBody>
          <a:bodyPr>
            <a:normAutofit/>
          </a:bodyPr>
          <a:lstStyle/>
          <a:p>
            <a:pPr marL="449263" indent="-449263">
              <a:buFont typeface="Wingdings" panose="05000000000000000000" pitchFamily="2" charset="2"/>
              <a:buChar char="§"/>
            </a:pPr>
            <a:r>
              <a:rPr lang="en-GB" sz="2700" b="1" dirty="0"/>
              <a:t>TB</a:t>
            </a:r>
            <a:r>
              <a:rPr lang="en-GB" sz="2700" dirty="0"/>
              <a:t> continues to pose a </a:t>
            </a:r>
            <a:r>
              <a:rPr lang="en-GB" sz="2700" b="1" dirty="0"/>
              <a:t>public health challenge</a:t>
            </a:r>
            <a:r>
              <a:rPr lang="en-GB" sz="2700" dirty="0"/>
              <a:t>; &gt; </a:t>
            </a:r>
            <a:r>
              <a:rPr lang="en-GB" sz="2700" b="1" dirty="0"/>
              <a:t>1 million deaths per year</a:t>
            </a:r>
            <a:r>
              <a:rPr lang="en-GB" sz="2700" dirty="0"/>
              <a:t>.</a:t>
            </a:r>
          </a:p>
          <a:p>
            <a:pPr marL="449263" indent="-449263">
              <a:buFont typeface="Wingdings" panose="05000000000000000000" pitchFamily="2" charset="2"/>
              <a:buChar char="§"/>
            </a:pPr>
            <a:r>
              <a:rPr lang="en-GB" sz="2700" dirty="0"/>
              <a:t>Causative agent is </a:t>
            </a:r>
            <a:r>
              <a:rPr lang="en-GB" sz="2700" i="1" dirty="0"/>
              <a:t>M. tuberculosis</a:t>
            </a:r>
            <a:r>
              <a:rPr lang="en-GB" sz="2700" dirty="0"/>
              <a:t>; infection may be </a:t>
            </a:r>
            <a:r>
              <a:rPr lang="en-GB" sz="2700" b="1" dirty="0"/>
              <a:t>active</a:t>
            </a:r>
            <a:r>
              <a:rPr lang="en-GB" sz="2700" dirty="0"/>
              <a:t> or </a:t>
            </a:r>
            <a:r>
              <a:rPr lang="en-GB" sz="2700" b="1" dirty="0"/>
              <a:t>latent</a:t>
            </a:r>
            <a:r>
              <a:rPr lang="en-GB" sz="2700" dirty="0"/>
              <a:t>.</a:t>
            </a:r>
          </a:p>
          <a:p>
            <a:pPr marL="449263" indent="-449263">
              <a:buFont typeface="Wingdings" panose="05000000000000000000" pitchFamily="2" charset="2"/>
              <a:buChar char="§"/>
            </a:pPr>
            <a:r>
              <a:rPr lang="en-GB" sz="2700" dirty="0"/>
              <a:t>Complex dynamics between the </a:t>
            </a:r>
            <a:r>
              <a:rPr lang="en-GB" sz="2700" b="1" dirty="0"/>
              <a:t>host immune system </a:t>
            </a:r>
            <a:r>
              <a:rPr lang="en-GB" sz="2700" dirty="0"/>
              <a:t>and </a:t>
            </a:r>
            <a:r>
              <a:rPr lang="en-GB" sz="2700" b="1" dirty="0"/>
              <a:t>mycobacteria</a:t>
            </a:r>
            <a:r>
              <a:rPr lang="en-GB" sz="2700" dirty="0"/>
              <a:t> determine disease phenotype.</a:t>
            </a:r>
          </a:p>
        </p:txBody>
      </p:sp>
      <p:sp>
        <p:nvSpPr>
          <p:cNvPr id="4" name="Title 1"/>
          <p:cNvSpPr>
            <a:spLocks noGrp="1"/>
          </p:cNvSpPr>
          <p:nvPr>
            <p:ph type="title"/>
          </p:nvPr>
        </p:nvSpPr>
        <p:spPr>
          <a:xfrm>
            <a:off x="838200" y="196684"/>
            <a:ext cx="6741695" cy="958349"/>
          </a:xfrm>
        </p:spPr>
        <p:txBody>
          <a:bodyPr/>
          <a:lstStyle/>
          <a:p>
            <a:r>
              <a:rPr lang="en-GB" b="1" dirty="0">
                <a:latin typeface="+mn-lt"/>
              </a:rPr>
              <a:t>1 | </a:t>
            </a:r>
            <a:r>
              <a:rPr lang="en-GB" dirty="0"/>
              <a:t>Background</a:t>
            </a:r>
          </a:p>
        </p:txBody>
      </p:sp>
      <p:sp>
        <p:nvSpPr>
          <p:cNvPr id="5" name="TextBox 4"/>
          <p:cNvSpPr txBox="1"/>
          <p:nvPr/>
        </p:nvSpPr>
        <p:spPr>
          <a:xfrm>
            <a:off x="9396535" y="6344199"/>
            <a:ext cx="2738315" cy="523220"/>
          </a:xfrm>
          <a:prstGeom prst="rect">
            <a:avLst/>
          </a:prstGeom>
          <a:noFill/>
        </p:spPr>
        <p:txBody>
          <a:bodyPr wrap="none" rtlCol="0">
            <a:spAutoFit/>
          </a:bodyPr>
          <a:lstStyle/>
          <a:p>
            <a:pPr algn="r"/>
            <a:endParaRPr lang="en-GB" sz="1400" dirty="0"/>
          </a:p>
          <a:p>
            <a:pPr algn="r"/>
            <a:r>
              <a:rPr lang="en-GB" sz="1400" dirty="0"/>
              <a:t>WHO Tuberculosis Database, 2014.</a:t>
            </a:r>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b="13259"/>
          <a:stretch/>
        </p:blipFill>
        <p:spPr>
          <a:xfrm>
            <a:off x="6835140" y="3228421"/>
            <a:ext cx="5264871" cy="3248048"/>
          </a:xfrm>
          <a:prstGeom prst="rect">
            <a:avLst/>
          </a:prstGeom>
        </p:spPr>
      </p:pic>
      <p:sp>
        <p:nvSpPr>
          <p:cNvPr id="9" name="Content Placeholder 2"/>
          <p:cNvSpPr txBox="1">
            <a:spLocks/>
          </p:cNvSpPr>
          <p:nvPr/>
        </p:nvSpPr>
        <p:spPr>
          <a:xfrm>
            <a:off x="344775" y="3243268"/>
            <a:ext cx="6170325" cy="4003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indent="-449263">
              <a:spcBef>
                <a:spcPts val="400"/>
              </a:spcBef>
              <a:buFont typeface="Wingdings" panose="05000000000000000000" pitchFamily="2" charset="2"/>
              <a:buChar char="§"/>
            </a:pPr>
            <a:r>
              <a:rPr lang="en-GB" sz="2700" dirty="0"/>
              <a:t>Many host factors are </a:t>
            </a:r>
            <a:r>
              <a:rPr lang="en-GB" sz="2700" b="1" dirty="0"/>
              <a:t>deterministic</a:t>
            </a:r>
            <a:r>
              <a:rPr lang="en-GB" sz="2700" dirty="0"/>
              <a:t>:</a:t>
            </a:r>
          </a:p>
          <a:p>
            <a:pPr lvl="1">
              <a:spcBef>
                <a:spcPts val="400"/>
              </a:spcBef>
              <a:buFont typeface="Calibri" panose="020F0502020204030204" pitchFamily="34" charset="0"/>
              <a:buChar char="̶"/>
            </a:pPr>
            <a:r>
              <a:rPr lang="en-GB" sz="2300" dirty="0"/>
              <a:t>Genetic polymorphisms </a:t>
            </a:r>
          </a:p>
          <a:p>
            <a:pPr lvl="1">
              <a:spcBef>
                <a:spcPts val="400"/>
              </a:spcBef>
              <a:buFont typeface="Calibri" panose="020F0502020204030204" pitchFamily="34" charset="0"/>
              <a:buChar char="̶"/>
            </a:pPr>
            <a:r>
              <a:rPr lang="en-GB" sz="2300" dirty="0"/>
              <a:t>Innate and adaptive immune response</a:t>
            </a:r>
          </a:p>
          <a:p>
            <a:pPr lvl="1">
              <a:spcBef>
                <a:spcPts val="400"/>
              </a:spcBef>
              <a:buFont typeface="Calibri" panose="020F0502020204030204" pitchFamily="34" charset="0"/>
              <a:buChar char="̶"/>
            </a:pPr>
            <a:r>
              <a:rPr lang="en-GB" sz="2300" dirty="0"/>
              <a:t>Metabolic pathways</a:t>
            </a:r>
            <a:endParaRPr lang="en-GB" sz="2700" dirty="0"/>
          </a:p>
          <a:p>
            <a:pPr marL="449263" indent="-449263">
              <a:spcBef>
                <a:spcPts val="400"/>
              </a:spcBef>
              <a:buFont typeface="Wingdings" panose="05000000000000000000" pitchFamily="2" charset="2"/>
              <a:buChar char="§"/>
            </a:pPr>
            <a:r>
              <a:rPr lang="en-GB" sz="2700" b="1" dirty="0"/>
              <a:t>Perturbations</a:t>
            </a:r>
            <a:r>
              <a:rPr lang="en-GB" sz="2700" dirty="0"/>
              <a:t> in underlying, </a:t>
            </a:r>
            <a:r>
              <a:rPr lang="en-GB" sz="2700" b="1" dirty="0"/>
              <a:t>complex</a:t>
            </a:r>
            <a:r>
              <a:rPr lang="en-GB" sz="2700" dirty="0"/>
              <a:t> and </a:t>
            </a:r>
            <a:r>
              <a:rPr lang="en-GB" sz="2700" b="1" dirty="0"/>
              <a:t>interdependent</a:t>
            </a:r>
            <a:r>
              <a:rPr lang="en-GB" sz="2700" dirty="0"/>
              <a:t> </a:t>
            </a:r>
            <a:r>
              <a:rPr lang="en-GB" sz="2700" b="1" dirty="0"/>
              <a:t>molecular networks</a:t>
            </a:r>
            <a:r>
              <a:rPr lang="en-GB" sz="2700" dirty="0"/>
              <a:t> may </a:t>
            </a:r>
            <a:r>
              <a:rPr lang="en-GB" sz="2700" b="1" dirty="0"/>
              <a:t>explain the TB disease phenotype</a:t>
            </a:r>
            <a:r>
              <a:rPr lang="en-GB" sz="2700" dirty="0"/>
              <a:t>.</a:t>
            </a:r>
          </a:p>
          <a:p>
            <a:pPr marL="449263" indent="-449263">
              <a:spcBef>
                <a:spcPts val="400"/>
              </a:spcBef>
              <a:buFont typeface="Wingdings" panose="05000000000000000000" pitchFamily="2" charset="2"/>
              <a:buChar char="§"/>
            </a:pPr>
            <a:r>
              <a:rPr lang="en-GB" sz="2700" dirty="0"/>
              <a:t>A </a:t>
            </a:r>
            <a:r>
              <a:rPr lang="en-GB" sz="2700" b="1" dirty="0"/>
              <a:t>systems-based approach </a:t>
            </a:r>
            <a:r>
              <a:rPr lang="en-GB" sz="2700" dirty="0"/>
              <a:t>is vital.</a:t>
            </a:r>
          </a:p>
        </p:txBody>
      </p:sp>
    </p:spTree>
    <p:extLst>
      <p:ext uri="{BB962C8B-B14F-4D97-AF65-F5344CB8AC3E}">
        <p14:creationId xmlns:p14="http://schemas.microsoft.com/office/powerpoint/2010/main" val="136245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2 | </a:t>
            </a:r>
            <a:r>
              <a:rPr lang="en-GB" dirty="0"/>
              <a:t>Article Selection</a:t>
            </a:r>
          </a:p>
        </p:txBody>
      </p:sp>
      <p:sp>
        <p:nvSpPr>
          <p:cNvPr id="3" name="Content Placeholder 2"/>
          <p:cNvSpPr>
            <a:spLocks noGrp="1"/>
          </p:cNvSpPr>
          <p:nvPr>
            <p:ph idx="1"/>
          </p:nvPr>
        </p:nvSpPr>
        <p:spPr>
          <a:xfrm>
            <a:off x="380999" y="1351717"/>
            <a:ext cx="6878093" cy="4868107"/>
          </a:xfrm>
        </p:spPr>
        <p:txBody>
          <a:bodyPr>
            <a:noAutofit/>
          </a:bodyPr>
          <a:lstStyle/>
          <a:p>
            <a:pPr marL="0" indent="0">
              <a:spcBef>
                <a:spcPts val="600"/>
              </a:spcBef>
              <a:buNone/>
            </a:pPr>
            <a:r>
              <a:rPr lang="en-GB" sz="1800" b="1" dirty="0"/>
              <a:t>Why we selected THIS paper…</a:t>
            </a:r>
          </a:p>
          <a:p>
            <a:pPr marL="360363" indent="-360363">
              <a:spcBef>
                <a:spcPts val="600"/>
              </a:spcBef>
              <a:buFont typeface="Wingdings" panose="05000000000000000000" pitchFamily="2" charset="2"/>
              <a:buChar char="§"/>
            </a:pPr>
            <a:r>
              <a:rPr lang="en-GB" sz="1800" b="1" dirty="0"/>
              <a:t>Application</a:t>
            </a:r>
            <a:r>
              <a:rPr lang="en-GB" sz="1800" dirty="0"/>
              <a:t> and </a:t>
            </a:r>
            <a:r>
              <a:rPr lang="en-GB" sz="1800" b="1" dirty="0"/>
              <a:t>expansion</a:t>
            </a:r>
            <a:r>
              <a:rPr lang="en-GB" sz="1800" dirty="0"/>
              <a:t> of </a:t>
            </a:r>
            <a:r>
              <a:rPr lang="en-GB" sz="1800" b="1" dirty="0"/>
              <a:t>theory learned in class</a:t>
            </a:r>
          </a:p>
          <a:p>
            <a:pPr marL="360363" indent="-360363">
              <a:spcBef>
                <a:spcPts val="600"/>
              </a:spcBef>
              <a:buFont typeface="Wingdings" panose="05000000000000000000" pitchFamily="2" charset="2"/>
              <a:buChar char="§"/>
            </a:pPr>
            <a:r>
              <a:rPr lang="en-GB" sz="1800" dirty="0"/>
              <a:t>Use of </a:t>
            </a:r>
            <a:r>
              <a:rPr lang="en-GB" sz="1800" b="1" dirty="0"/>
              <a:t>publicly-accessible</a:t>
            </a:r>
            <a:r>
              <a:rPr lang="en-GB" sz="1800" dirty="0"/>
              <a:t>, ‘open’ </a:t>
            </a:r>
            <a:r>
              <a:rPr lang="en-GB" sz="1800" b="1" dirty="0"/>
              <a:t>-omics </a:t>
            </a:r>
            <a:r>
              <a:rPr lang="en-GB" sz="1800" dirty="0"/>
              <a:t>data resource (GEO)</a:t>
            </a:r>
          </a:p>
          <a:p>
            <a:pPr marL="360363" indent="-360363">
              <a:spcBef>
                <a:spcPts val="600"/>
              </a:spcBef>
              <a:buFont typeface="Wingdings" panose="05000000000000000000" pitchFamily="2" charset="2"/>
              <a:buChar char="§"/>
            </a:pPr>
            <a:r>
              <a:rPr lang="en-GB" sz="1800" b="1" dirty="0"/>
              <a:t>Network-based analysis </a:t>
            </a:r>
            <a:r>
              <a:rPr lang="en-GB" sz="1800" dirty="0"/>
              <a:t>to capture </a:t>
            </a:r>
            <a:r>
              <a:rPr lang="en-GB" sz="1800" b="1" dirty="0"/>
              <a:t>systems-level effects</a:t>
            </a:r>
          </a:p>
          <a:p>
            <a:pPr marL="360363" indent="-360363">
              <a:spcBef>
                <a:spcPts val="600"/>
              </a:spcBef>
              <a:buFont typeface="Wingdings" panose="05000000000000000000" pitchFamily="2" charset="2"/>
              <a:buChar char="§"/>
            </a:pPr>
            <a:r>
              <a:rPr lang="en-GB" sz="1800" b="1" dirty="0"/>
              <a:t>Full disclosure of analysis / computational pipeline </a:t>
            </a:r>
            <a:r>
              <a:rPr lang="en-GB" sz="1800" dirty="0"/>
              <a:t>(GitHub)</a:t>
            </a:r>
            <a:endParaRPr lang="en-GB" sz="1800" b="1" dirty="0"/>
          </a:p>
          <a:p>
            <a:pPr marL="0" indent="0">
              <a:spcBef>
                <a:spcPts val="600"/>
              </a:spcBef>
              <a:buNone/>
            </a:pPr>
            <a:endParaRPr lang="en-GB" sz="1000" b="1" dirty="0"/>
          </a:p>
          <a:p>
            <a:pPr marL="0" indent="0">
              <a:spcBef>
                <a:spcPts val="600"/>
              </a:spcBef>
              <a:buNone/>
            </a:pPr>
            <a:r>
              <a:rPr lang="en-GB" sz="1800" b="1" dirty="0"/>
              <a:t>Journal Metrics</a:t>
            </a:r>
          </a:p>
          <a:p>
            <a:pPr marL="361950" indent="-361950">
              <a:spcBef>
                <a:spcPts val="600"/>
              </a:spcBef>
              <a:buFont typeface="Wingdings" panose="05000000000000000000" pitchFamily="2" charset="2"/>
              <a:buChar char="§"/>
            </a:pPr>
            <a:r>
              <a:rPr lang="en-GB" sz="1800" i="1" dirty="0"/>
              <a:t>Nature</a:t>
            </a:r>
            <a:r>
              <a:rPr lang="en-GB" sz="1800" dirty="0"/>
              <a:t> Partner Journal</a:t>
            </a:r>
          </a:p>
          <a:p>
            <a:pPr marL="361950" indent="-361950">
              <a:spcBef>
                <a:spcPts val="600"/>
              </a:spcBef>
              <a:buFont typeface="Wingdings" panose="05000000000000000000" pitchFamily="2" charset="2"/>
              <a:buChar char="§"/>
            </a:pPr>
            <a:r>
              <a:rPr lang="en-GB" sz="1800" b="1" dirty="0"/>
              <a:t>Open-access</a:t>
            </a:r>
            <a:r>
              <a:rPr lang="en-GB" sz="1800" dirty="0"/>
              <a:t>, online only </a:t>
            </a:r>
            <a:endParaRPr lang="en-GB" sz="1050" dirty="0"/>
          </a:p>
          <a:p>
            <a:pPr marL="361950" indent="-361950">
              <a:spcBef>
                <a:spcPts val="600"/>
              </a:spcBef>
              <a:buFont typeface="Wingdings" panose="05000000000000000000" pitchFamily="2" charset="2"/>
              <a:buChar char="§"/>
            </a:pPr>
            <a:r>
              <a:rPr lang="en-GB" sz="1800" dirty="0"/>
              <a:t>Launched in 2015; </a:t>
            </a:r>
            <a:r>
              <a:rPr lang="en-GB" sz="1800" b="1" dirty="0"/>
              <a:t>no IF available</a:t>
            </a:r>
          </a:p>
          <a:p>
            <a:pPr marL="0" indent="0">
              <a:spcBef>
                <a:spcPts val="600"/>
              </a:spcBef>
              <a:buNone/>
            </a:pPr>
            <a:endParaRPr lang="en-GB" sz="1100" dirty="0"/>
          </a:p>
          <a:p>
            <a:pPr marL="0" indent="0">
              <a:spcBef>
                <a:spcPts val="600"/>
              </a:spcBef>
              <a:buNone/>
            </a:pPr>
            <a:r>
              <a:rPr lang="en-GB" sz="1800" b="1" dirty="0"/>
              <a:t>Objectives:</a:t>
            </a:r>
          </a:p>
          <a:p>
            <a:pPr marL="361950" indent="-361950" algn="just">
              <a:spcBef>
                <a:spcPts val="600"/>
              </a:spcBef>
              <a:buFont typeface="Wingdings" panose="05000000000000000000" pitchFamily="2" charset="2"/>
              <a:buChar char="§"/>
            </a:pPr>
            <a:r>
              <a:rPr lang="en-GB" sz="1800" dirty="0"/>
              <a:t>To identify host-response networks in TB, using an </a:t>
            </a:r>
            <a:r>
              <a:rPr lang="en-GB" sz="1800" i="1" dirty="0"/>
              <a:t>a</a:t>
            </a:r>
            <a:r>
              <a:rPr lang="en-GB" sz="1800" dirty="0"/>
              <a:t> </a:t>
            </a:r>
            <a:r>
              <a:rPr lang="en-GB" sz="1800" i="1" dirty="0"/>
              <a:t>priori </a:t>
            </a:r>
            <a:r>
              <a:rPr lang="en-GB" sz="1800" dirty="0"/>
              <a:t>hypothesis-free approach, using whole blood expression profiles of TB-infected and non-infected individuals.</a:t>
            </a:r>
          </a:p>
          <a:p>
            <a:pPr marL="361950" indent="-361950" algn="just">
              <a:spcBef>
                <a:spcPts val="600"/>
              </a:spcBef>
              <a:buFont typeface="Wingdings" panose="05000000000000000000" pitchFamily="2" charset="2"/>
              <a:buChar char="§"/>
            </a:pPr>
            <a:r>
              <a:rPr lang="en-GB" sz="1800" dirty="0"/>
              <a:t>To evaluate changes in such networks in response to treatment.</a:t>
            </a:r>
          </a:p>
          <a:p>
            <a:pPr marL="361950" indent="-361950" algn="just">
              <a:spcBef>
                <a:spcPts val="600"/>
              </a:spcBef>
              <a:buFont typeface="Wingdings" panose="05000000000000000000" pitchFamily="2" charset="2"/>
              <a:buChar char="§"/>
            </a:pPr>
            <a:r>
              <a:rPr lang="en-GB" sz="1800" dirty="0"/>
              <a:t>To evaluate the specificity of these networks, through comparison with conceptually-similar disease types.</a:t>
            </a:r>
          </a:p>
          <a:p>
            <a:pPr marL="0" indent="0">
              <a:spcBef>
                <a:spcPts val="600"/>
              </a:spcBef>
              <a:buNone/>
            </a:pPr>
            <a:endParaRPr lang="en-GB" sz="1800" b="1" dirty="0"/>
          </a:p>
        </p:txBody>
      </p:sp>
      <p:sp>
        <p:nvSpPr>
          <p:cNvPr id="6" name="TextBox 5"/>
          <p:cNvSpPr txBox="1"/>
          <p:nvPr/>
        </p:nvSpPr>
        <p:spPr>
          <a:xfrm>
            <a:off x="7259092" y="6344199"/>
            <a:ext cx="4875758" cy="523220"/>
          </a:xfrm>
          <a:prstGeom prst="rect">
            <a:avLst/>
          </a:prstGeom>
          <a:noFill/>
        </p:spPr>
        <p:txBody>
          <a:bodyPr wrap="none" rtlCol="0">
            <a:spAutoFit/>
          </a:bodyPr>
          <a:lstStyle/>
          <a:p>
            <a:pPr algn="r"/>
            <a:endParaRPr lang="en-GB" sz="1400" dirty="0"/>
          </a:p>
          <a:p>
            <a:pPr algn="r"/>
            <a:r>
              <a:rPr lang="en-GB" sz="1400" dirty="0" err="1"/>
              <a:t>Sambarey</a:t>
            </a:r>
            <a:r>
              <a:rPr lang="en-GB" sz="1400" dirty="0"/>
              <a:t> </a:t>
            </a:r>
            <a:r>
              <a:rPr lang="en-GB" sz="1400" i="1" dirty="0"/>
              <a:t>et al</a:t>
            </a:r>
            <a:r>
              <a:rPr lang="en-GB" sz="1400" dirty="0"/>
              <a:t>., </a:t>
            </a:r>
            <a:r>
              <a:rPr lang="en-GB" sz="1400" dirty="0" err="1"/>
              <a:t>npj</a:t>
            </a:r>
            <a:r>
              <a:rPr lang="en-GB" sz="1400" dirty="0"/>
              <a:t> Systems Biology and Applications  (2017)3:4</a:t>
            </a:r>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719934" y="1336727"/>
            <a:ext cx="4312040" cy="5188488"/>
          </a:xfrm>
          <a:prstGeom prst="rect">
            <a:avLst/>
          </a:prstGeom>
        </p:spPr>
      </p:pic>
    </p:spTree>
    <p:extLst>
      <p:ext uri="{BB962C8B-B14F-4D97-AF65-F5344CB8AC3E}">
        <p14:creationId xmlns:p14="http://schemas.microsoft.com/office/powerpoint/2010/main" val="101737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0999" y="1351717"/>
            <a:ext cx="11620501" cy="48681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GB" sz="2000" b="1" dirty="0"/>
              <a:t>Samples and Data</a:t>
            </a:r>
          </a:p>
          <a:p>
            <a:pPr marL="360363" indent="-360363">
              <a:spcBef>
                <a:spcPts val="400"/>
              </a:spcBef>
              <a:buFont typeface="Wingdings" panose="05000000000000000000" pitchFamily="2" charset="2"/>
              <a:buChar char="§"/>
            </a:pPr>
            <a:r>
              <a:rPr lang="en-GB" sz="2000" b="1" dirty="0"/>
              <a:t>5 gene expression microarray datasets</a:t>
            </a:r>
            <a:r>
              <a:rPr lang="en-GB" sz="2000" dirty="0"/>
              <a:t>; whole-blood from </a:t>
            </a:r>
            <a:r>
              <a:rPr lang="en-GB" sz="2000" b="1" dirty="0"/>
              <a:t>TB</a:t>
            </a:r>
            <a:r>
              <a:rPr lang="en-GB" sz="2000" dirty="0"/>
              <a:t> </a:t>
            </a:r>
            <a:r>
              <a:rPr lang="en-GB" sz="2000" i="1" dirty="0"/>
              <a:t>vs</a:t>
            </a:r>
            <a:r>
              <a:rPr lang="en-GB" sz="2000" dirty="0"/>
              <a:t>. age-matched </a:t>
            </a:r>
            <a:r>
              <a:rPr lang="en-GB" sz="2000" b="1" dirty="0"/>
              <a:t>HCs</a:t>
            </a:r>
            <a:r>
              <a:rPr lang="en-GB" sz="2000" dirty="0"/>
              <a:t>.</a:t>
            </a:r>
          </a:p>
          <a:p>
            <a:pPr marL="360363" indent="-360363">
              <a:spcBef>
                <a:spcPts val="400"/>
              </a:spcBef>
              <a:buFont typeface="Wingdings" panose="05000000000000000000" pitchFamily="2" charset="2"/>
              <a:buChar char="§"/>
            </a:pPr>
            <a:r>
              <a:rPr lang="en-GB" sz="2000" dirty="0"/>
              <a:t>All data available from </a:t>
            </a:r>
            <a:r>
              <a:rPr lang="en-GB" sz="2000" b="1" dirty="0"/>
              <a:t>NCBI Gene Expression Omnibus</a:t>
            </a:r>
            <a:r>
              <a:rPr lang="en-GB" sz="2000" dirty="0"/>
              <a:t> (GEO)</a:t>
            </a:r>
          </a:p>
          <a:p>
            <a:pPr marL="360363" indent="-360363">
              <a:spcBef>
                <a:spcPts val="400"/>
              </a:spcBef>
              <a:buFont typeface="Wingdings" panose="05000000000000000000" pitchFamily="2" charset="2"/>
              <a:buChar char="§"/>
            </a:pPr>
            <a:r>
              <a:rPr lang="en-GB" sz="2000" b="1" dirty="0"/>
              <a:t>Platform-specific normalisation</a:t>
            </a:r>
            <a:r>
              <a:rPr lang="en-GB" sz="2000" dirty="0"/>
              <a:t> (R; </a:t>
            </a:r>
            <a:r>
              <a:rPr lang="en-GB" sz="2000" i="1" dirty="0" err="1"/>
              <a:t>limma</a:t>
            </a:r>
            <a:r>
              <a:rPr lang="en-GB" sz="2000" dirty="0"/>
              <a:t> / </a:t>
            </a:r>
            <a:r>
              <a:rPr lang="en-GB" sz="2000" i="1" dirty="0" err="1"/>
              <a:t>lumi</a:t>
            </a:r>
            <a:r>
              <a:rPr lang="en-GB" sz="2000" dirty="0"/>
              <a:t>), quantile normalisation, log2 transformation.</a:t>
            </a:r>
            <a:endParaRPr lang="en-GB" sz="2000" i="1" dirty="0"/>
          </a:p>
          <a:p>
            <a:pPr marL="0" indent="0">
              <a:spcBef>
                <a:spcPts val="400"/>
              </a:spcBef>
              <a:buFont typeface="Arial" panose="020B0604020202020204" pitchFamily="34" charset="0"/>
              <a:buNone/>
            </a:pPr>
            <a:endParaRPr lang="en-GB" sz="2000" b="1" dirty="0"/>
          </a:p>
        </p:txBody>
      </p:sp>
      <p:sp>
        <p:nvSpPr>
          <p:cNvPr id="4" name="Title 1"/>
          <p:cNvSpPr>
            <a:spLocks noGrp="1"/>
          </p:cNvSpPr>
          <p:nvPr>
            <p:ph type="title"/>
          </p:nvPr>
        </p:nvSpPr>
        <p:spPr>
          <a:xfrm>
            <a:off x="838200" y="196684"/>
            <a:ext cx="6741695" cy="958349"/>
          </a:xfrm>
        </p:spPr>
        <p:txBody>
          <a:bodyPr/>
          <a:lstStyle/>
          <a:p>
            <a:r>
              <a:rPr lang="en-GB" b="1" dirty="0">
                <a:latin typeface="+mn-lt"/>
              </a:rPr>
              <a:t>3 | </a:t>
            </a:r>
            <a:r>
              <a:rPr lang="en-GB" dirty="0"/>
              <a:t>Methodology</a:t>
            </a:r>
          </a:p>
        </p:txBody>
      </p:sp>
      <p:sp>
        <p:nvSpPr>
          <p:cNvPr id="8" name="Content Placeholder 2"/>
          <p:cNvSpPr txBox="1">
            <a:spLocks/>
          </p:cNvSpPr>
          <p:nvPr/>
        </p:nvSpPr>
        <p:spPr>
          <a:xfrm>
            <a:off x="952500" y="2837587"/>
            <a:ext cx="1550357" cy="546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Table 1 </a:t>
            </a:r>
            <a:r>
              <a:rPr lang="en-GB" sz="2000" dirty="0"/>
              <a:t>| </a:t>
            </a:r>
          </a:p>
        </p:txBody>
      </p:sp>
      <p:sp>
        <p:nvSpPr>
          <p:cNvPr id="9" name="Content Placeholder 2"/>
          <p:cNvSpPr txBox="1">
            <a:spLocks/>
          </p:cNvSpPr>
          <p:nvPr/>
        </p:nvSpPr>
        <p:spPr>
          <a:xfrm>
            <a:off x="10175454" y="6196964"/>
            <a:ext cx="1607820" cy="63710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*HC = healthy controls</a:t>
            </a:r>
          </a:p>
        </p:txBody>
      </p:sp>
      <p:pic>
        <p:nvPicPr>
          <p:cNvPr id="10242" name="Picture 2" descr="GE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1100" y="2921609"/>
            <a:ext cx="2016546" cy="925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311" y="2890178"/>
            <a:ext cx="7753350" cy="3857388"/>
          </a:xfrm>
          <a:prstGeom prst="rect">
            <a:avLst/>
          </a:prstGeom>
        </p:spPr>
      </p:pic>
      <p:pic>
        <p:nvPicPr>
          <p:cNvPr id="10244" name="Picture 4" descr="http://www.hsc.edu.kw/RCF/Images/DNA_Microarray_for_CGH__Gene_Expression_Analyzer.gif"/>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61132" r="95681">
                        <a14:foregroundMark x1="69780" y1="30500" x2="93681" y2="74500"/>
                        <a14:foregroundMark x1="93681" y1="74500" x2="85989" y2="88500"/>
                        <a14:foregroundMark x1="85989" y1="88500" x2="65659" y2="47500"/>
                        <a14:foregroundMark x1="70330" y1="30500" x2="62637" y2="41500"/>
                        <a14:foregroundMark x1="81319" y1="81500" x2="63187" y2="47500"/>
                        <a14:foregroundMark x1="62912" y1="43000" x2="62912" y2="48000"/>
                      </a14:backgroundRemoval>
                    </a14:imgEffect>
                  </a14:imgLayer>
                </a14:imgProps>
              </a:ext>
              <a:ext uri="{28A0092B-C50C-407E-A947-70E740481C1C}">
                <a14:useLocalDpi xmlns:a14="http://schemas.microsoft.com/office/drawing/2010/main" val="0"/>
              </a:ext>
            </a:extLst>
          </a:blip>
          <a:srcRect l="56813"/>
          <a:stretch/>
        </p:blipFill>
        <p:spPr bwMode="auto">
          <a:xfrm>
            <a:off x="9852661" y="3159410"/>
            <a:ext cx="2405485" cy="306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90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96684"/>
            <a:ext cx="6741695" cy="958349"/>
          </a:xfrm>
        </p:spPr>
        <p:txBody>
          <a:bodyPr/>
          <a:lstStyle/>
          <a:p>
            <a:r>
              <a:rPr lang="en-GB" b="1" dirty="0">
                <a:latin typeface="+mn-lt"/>
              </a:rPr>
              <a:t>3 | </a:t>
            </a:r>
            <a:r>
              <a:rPr lang="en-GB" dirty="0"/>
              <a:t>Methodology / Results</a:t>
            </a:r>
          </a:p>
        </p:txBody>
      </p:sp>
      <p:sp>
        <p:nvSpPr>
          <p:cNvPr id="9" name="Content Placeholder 2"/>
          <p:cNvSpPr txBox="1">
            <a:spLocks/>
          </p:cNvSpPr>
          <p:nvPr/>
        </p:nvSpPr>
        <p:spPr>
          <a:xfrm>
            <a:off x="380999" y="1351717"/>
            <a:ext cx="11811001" cy="48681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GB" sz="2600" b="1" dirty="0"/>
              <a:t>Part 1: </a:t>
            </a:r>
            <a:r>
              <a:rPr lang="en-GB" sz="2600" dirty="0"/>
              <a:t>Identification of </a:t>
            </a:r>
            <a:r>
              <a:rPr lang="en-GB" sz="2600" b="1" dirty="0"/>
              <a:t>differentially-expressed genes </a:t>
            </a:r>
            <a:r>
              <a:rPr lang="en-GB" sz="2600" dirty="0"/>
              <a:t>across studies.</a:t>
            </a:r>
          </a:p>
          <a:p>
            <a:pPr marL="360363" indent="-360363">
              <a:spcBef>
                <a:spcPts val="600"/>
              </a:spcBef>
              <a:buFont typeface="Wingdings" panose="05000000000000000000" pitchFamily="2" charset="2"/>
              <a:buChar char="§"/>
            </a:pPr>
            <a:r>
              <a:rPr lang="en-GB" sz="2600" dirty="0"/>
              <a:t>Genes with expression values with </a:t>
            </a:r>
            <a:r>
              <a:rPr lang="en-GB" sz="2600" b="1" dirty="0"/>
              <a:t>≥ 2-fold difference </a:t>
            </a:r>
            <a:r>
              <a:rPr lang="en-GB" sz="2600" dirty="0"/>
              <a:t> (TB vs. HC) differentially expressed.</a:t>
            </a:r>
          </a:p>
          <a:p>
            <a:pPr marL="360363" indent="-360363">
              <a:spcBef>
                <a:spcPts val="600"/>
              </a:spcBef>
              <a:buFont typeface="Wingdings" panose="05000000000000000000" pitchFamily="2" charset="2"/>
              <a:buChar char="§"/>
            </a:pPr>
            <a:r>
              <a:rPr lang="en-GB" sz="2600" b="1" dirty="0"/>
              <a:t>Hierarchical clustering</a:t>
            </a:r>
            <a:r>
              <a:rPr lang="en-GB" sz="2600" dirty="0"/>
              <a:t> (</a:t>
            </a:r>
            <a:r>
              <a:rPr lang="en-GB" sz="2600" i="1" dirty="0"/>
              <a:t>R</a:t>
            </a:r>
            <a:r>
              <a:rPr lang="en-GB" sz="2600" dirty="0"/>
              <a:t>, </a:t>
            </a:r>
            <a:r>
              <a:rPr lang="en-GB" sz="2600" dirty="0" err="1"/>
              <a:t>hclust</a:t>
            </a:r>
            <a:r>
              <a:rPr lang="en-GB" sz="2600" dirty="0"/>
              <a:t>, PCC with Euclidean distance).</a:t>
            </a:r>
          </a:p>
          <a:p>
            <a:pPr marL="360363" indent="-360363">
              <a:spcBef>
                <a:spcPts val="600"/>
              </a:spcBef>
              <a:buFont typeface="Wingdings" panose="05000000000000000000" pitchFamily="2" charset="2"/>
              <a:buChar char="§"/>
            </a:pPr>
            <a:r>
              <a:rPr lang="en-GB" sz="2600" b="1" dirty="0"/>
              <a:t>Gene set enrichment </a:t>
            </a:r>
            <a:r>
              <a:rPr lang="en-GB" sz="2600" dirty="0"/>
              <a:t>using</a:t>
            </a:r>
            <a:r>
              <a:rPr lang="en-GB" sz="2600" b="1" dirty="0"/>
              <a:t> functional annotation data </a:t>
            </a:r>
            <a:r>
              <a:rPr lang="en-GB" sz="2600" dirty="0"/>
              <a:t>(Panther ontology, </a:t>
            </a:r>
            <a:r>
              <a:rPr lang="en-GB" sz="2600" dirty="0" err="1"/>
              <a:t>EnrichR</a:t>
            </a:r>
            <a:r>
              <a:rPr lang="en-GB" sz="2600" dirty="0"/>
              <a:t>)</a:t>
            </a:r>
            <a:endParaRPr lang="en-GB" sz="2600" b="1" dirty="0"/>
          </a:p>
          <a:p>
            <a:pPr marL="360363" indent="-360363">
              <a:spcBef>
                <a:spcPts val="600"/>
              </a:spcBef>
              <a:buFont typeface="Wingdings" panose="05000000000000000000" pitchFamily="2" charset="2"/>
              <a:buChar char="§"/>
            </a:pPr>
            <a:r>
              <a:rPr lang="en-GB" sz="2600" dirty="0"/>
              <a:t>Identification of differentially-expressed gene sets by functional class  (TB </a:t>
            </a:r>
            <a:r>
              <a:rPr lang="en-GB" sz="2600" i="1" dirty="0"/>
              <a:t>vs</a:t>
            </a:r>
            <a:r>
              <a:rPr lang="en-GB" sz="2600" dirty="0"/>
              <a:t>. HC)</a:t>
            </a:r>
          </a:p>
          <a:p>
            <a:pPr marL="360363" indent="-360363">
              <a:spcBef>
                <a:spcPts val="600"/>
              </a:spcBef>
              <a:buFont typeface="Wingdings" panose="05000000000000000000" pitchFamily="2" charset="2"/>
              <a:buChar char="§"/>
            </a:pPr>
            <a:r>
              <a:rPr lang="en-GB" sz="2600" b="1" dirty="0"/>
              <a:t>5-way Venn diagrams </a:t>
            </a:r>
            <a:r>
              <a:rPr lang="en-GB" sz="2600" dirty="0"/>
              <a:t>of consistent differential gene / functional class expression:</a:t>
            </a:r>
          </a:p>
          <a:p>
            <a:pPr marL="0" indent="0">
              <a:spcBef>
                <a:spcPts val="600"/>
              </a:spcBef>
              <a:buFont typeface="Arial" panose="020B0604020202020204" pitchFamily="34" charset="0"/>
              <a:buNone/>
            </a:pPr>
            <a:endParaRPr lang="en-GB" sz="2600" b="1" dirty="0"/>
          </a:p>
        </p:txBody>
      </p:sp>
    </p:spTree>
    <p:extLst>
      <p:ext uri="{BB962C8B-B14F-4D97-AF65-F5344CB8AC3E}">
        <p14:creationId xmlns:p14="http://schemas.microsoft.com/office/powerpoint/2010/main" val="183728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96684"/>
            <a:ext cx="6741695" cy="958349"/>
          </a:xfrm>
        </p:spPr>
        <p:txBody>
          <a:bodyPr/>
          <a:lstStyle/>
          <a:p>
            <a:r>
              <a:rPr lang="en-GB" b="1" dirty="0"/>
              <a:t>3 | </a:t>
            </a:r>
            <a:r>
              <a:rPr lang="en-GB" dirty="0"/>
              <a:t>Methodology / Results</a:t>
            </a:r>
          </a:p>
        </p:txBody>
      </p:sp>
      <p:pic>
        <p:nvPicPr>
          <p:cNvPr id="3074" name="Picture 2" descr="Fig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53" b="66188"/>
          <a:stretch/>
        </p:blipFill>
        <p:spPr bwMode="auto">
          <a:xfrm>
            <a:off x="821845" y="1351718"/>
            <a:ext cx="11636855" cy="54905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42891" y="1351717"/>
            <a:ext cx="2813539" cy="461665"/>
          </a:xfrm>
          <a:prstGeom prst="rect">
            <a:avLst/>
          </a:prstGeom>
          <a:noFill/>
        </p:spPr>
        <p:txBody>
          <a:bodyPr wrap="square" rtlCol="0">
            <a:spAutoFit/>
          </a:bodyPr>
          <a:lstStyle/>
          <a:p>
            <a:r>
              <a:rPr lang="en-GB" sz="2400" b="1" dirty="0"/>
              <a:t>(b) Functional class</a:t>
            </a:r>
          </a:p>
        </p:txBody>
      </p:sp>
      <p:sp>
        <p:nvSpPr>
          <p:cNvPr id="9" name="TextBox 8"/>
          <p:cNvSpPr txBox="1"/>
          <p:nvPr/>
        </p:nvSpPr>
        <p:spPr>
          <a:xfrm>
            <a:off x="234462" y="1351717"/>
            <a:ext cx="2907323" cy="461665"/>
          </a:xfrm>
          <a:prstGeom prst="rect">
            <a:avLst/>
          </a:prstGeom>
          <a:noFill/>
        </p:spPr>
        <p:txBody>
          <a:bodyPr wrap="square" rtlCol="0">
            <a:spAutoFit/>
          </a:bodyPr>
          <a:lstStyle/>
          <a:p>
            <a:r>
              <a:rPr lang="en-GB" sz="2400" b="1" dirty="0"/>
              <a:t>(a) Gene expression</a:t>
            </a:r>
          </a:p>
        </p:txBody>
      </p:sp>
    </p:spTree>
    <p:extLst>
      <p:ext uri="{BB962C8B-B14F-4D97-AF65-F5344CB8AC3E}">
        <p14:creationId xmlns:p14="http://schemas.microsoft.com/office/powerpoint/2010/main" val="1355043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96684"/>
            <a:ext cx="6741695" cy="958349"/>
          </a:xfrm>
        </p:spPr>
        <p:txBody>
          <a:bodyPr/>
          <a:lstStyle/>
          <a:p>
            <a:r>
              <a:rPr lang="en-GB" b="1" dirty="0">
                <a:latin typeface="+mn-lt"/>
              </a:rPr>
              <a:t>3 | </a:t>
            </a:r>
            <a:r>
              <a:rPr lang="en-GB" dirty="0"/>
              <a:t>Methodology / Results</a:t>
            </a:r>
          </a:p>
        </p:txBody>
      </p:sp>
      <p:sp>
        <p:nvSpPr>
          <p:cNvPr id="6" name="Content Placeholder 2"/>
          <p:cNvSpPr txBox="1">
            <a:spLocks/>
          </p:cNvSpPr>
          <p:nvPr/>
        </p:nvSpPr>
        <p:spPr>
          <a:xfrm>
            <a:off x="380999" y="1351718"/>
            <a:ext cx="11811001" cy="2869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GB" b="1" dirty="0"/>
              <a:t>Part 2: i</a:t>
            </a:r>
            <a:r>
              <a:rPr lang="en-GB" dirty="0"/>
              <a:t>dentification</a:t>
            </a:r>
            <a:r>
              <a:rPr lang="en-GB" b="1" dirty="0"/>
              <a:t> </a:t>
            </a:r>
            <a:r>
              <a:rPr lang="en-GB" dirty="0"/>
              <a:t>of a</a:t>
            </a:r>
            <a:r>
              <a:rPr lang="en-GB" b="1" dirty="0"/>
              <a:t> ‘Common Core’ gene network.</a:t>
            </a:r>
          </a:p>
          <a:p>
            <a:pPr marL="360363" indent="-360363">
              <a:spcBef>
                <a:spcPts val="400"/>
              </a:spcBef>
              <a:buFont typeface="Wingdings" panose="05000000000000000000" pitchFamily="2" charset="2"/>
              <a:buChar char="§"/>
            </a:pPr>
            <a:r>
              <a:rPr lang="en-GB" sz="2400" dirty="0"/>
              <a:t>Construction of </a:t>
            </a:r>
            <a:r>
              <a:rPr lang="en-GB" sz="2400" dirty="0" err="1"/>
              <a:t>hPPiN</a:t>
            </a:r>
            <a:r>
              <a:rPr lang="en-GB" sz="2400" dirty="0"/>
              <a:t>: annotated, protein-protein interaction network.</a:t>
            </a:r>
          </a:p>
          <a:p>
            <a:pPr marL="360363" indent="-360363">
              <a:spcBef>
                <a:spcPts val="400"/>
              </a:spcBef>
              <a:buFont typeface="Wingdings" panose="05000000000000000000" pitchFamily="2" charset="2"/>
              <a:buChar char="§"/>
            </a:pPr>
            <a:r>
              <a:rPr lang="en-GB" sz="2400" dirty="0"/>
              <a:t>Interactions mined from STRING 10, </a:t>
            </a:r>
            <a:r>
              <a:rPr lang="en-GB" sz="2400" dirty="0" err="1"/>
              <a:t>SigaLink</a:t>
            </a:r>
            <a:r>
              <a:rPr lang="en-GB" sz="2400" dirty="0"/>
              <a:t> 2.0, </a:t>
            </a:r>
            <a:r>
              <a:rPr lang="en-GB" sz="2400" dirty="0" err="1"/>
              <a:t>BioGRID</a:t>
            </a:r>
            <a:r>
              <a:rPr lang="en-GB" sz="2400" dirty="0"/>
              <a:t>, others.</a:t>
            </a:r>
          </a:p>
          <a:p>
            <a:pPr marL="360363" indent="-360363">
              <a:spcBef>
                <a:spcPts val="400"/>
              </a:spcBef>
              <a:buFont typeface="Wingdings" panose="05000000000000000000" pitchFamily="2" charset="2"/>
              <a:buChar char="§"/>
            </a:pPr>
            <a:r>
              <a:rPr lang="en-GB" sz="2400" dirty="0"/>
              <a:t>Contains 17,062 proteins (nodes) and 208,759 interactions (edges).</a:t>
            </a:r>
          </a:p>
          <a:p>
            <a:pPr marL="817563" lvl="1" indent="-360363">
              <a:spcBef>
                <a:spcPts val="400"/>
              </a:spcBef>
              <a:buFont typeface="Wingdings" panose="05000000000000000000" pitchFamily="2" charset="2"/>
              <a:buChar char="§"/>
            </a:pPr>
            <a:r>
              <a:rPr lang="en-GB" sz="2000" dirty="0"/>
              <a:t>Unidirectional  (168,237) - ‘activation’, ‘inhibition’, ‘phosphorylation’, ‘proteolysis’, etc. </a:t>
            </a:r>
          </a:p>
          <a:p>
            <a:pPr marL="817563" lvl="1" indent="-360363">
              <a:spcBef>
                <a:spcPts val="400"/>
              </a:spcBef>
              <a:buFont typeface="Wingdings" panose="05000000000000000000" pitchFamily="2" charset="2"/>
              <a:buChar char="§"/>
            </a:pPr>
            <a:r>
              <a:rPr lang="en-GB" sz="2000" dirty="0"/>
              <a:t>Bidirectional (40,522) - physical binding.</a:t>
            </a:r>
          </a:p>
          <a:p>
            <a:pPr marL="360363" indent="-360363">
              <a:spcBef>
                <a:spcPts val="400"/>
              </a:spcBef>
              <a:buFont typeface="Wingdings" panose="05000000000000000000" pitchFamily="2" charset="2"/>
              <a:buChar char="§"/>
            </a:pPr>
            <a:endParaRPr lang="en-GB" dirty="0"/>
          </a:p>
        </p:txBody>
      </p:sp>
      <p:grpSp>
        <p:nvGrpSpPr>
          <p:cNvPr id="11" name="Group 10"/>
          <p:cNvGrpSpPr/>
          <p:nvPr/>
        </p:nvGrpSpPr>
        <p:grpSpPr>
          <a:xfrm>
            <a:off x="3036277" y="4120607"/>
            <a:ext cx="6207370" cy="1395881"/>
            <a:chOff x="3036277" y="4800545"/>
            <a:chExt cx="6207370" cy="1395881"/>
          </a:xfrm>
        </p:grpSpPr>
        <p:sp>
          <p:nvSpPr>
            <p:cNvPr id="5" name="Oval 4"/>
            <p:cNvSpPr/>
            <p:nvPr/>
          </p:nvSpPr>
          <p:spPr>
            <a:xfrm>
              <a:off x="3352801" y="4829908"/>
              <a:ext cx="1359877" cy="67993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a:t>Protein </a:t>
              </a:r>
              <a:r>
                <a:rPr lang="en-GB" sz="1400" dirty="0"/>
                <a:t>1</a:t>
              </a:r>
              <a:endParaRPr lang="en-GB" sz="2000" dirty="0"/>
            </a:p>
          </p:txBody>
        </p:sp>
        <p:sp>
          <p:nvSpPr>
            <p:cNvPr id="8" name="Oval 7"/>
            <p:cNvSpPr/>
            <p:nvPr/>
          </p:nvSpPr>
          <p:spPr>
            <a:xfrm>
              <a:off x="7567248" y="4829908"/>
              <a:ext cx="1359877" cy="67993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a:t>Protein </a:t>
              </a:r>
              <a:r>
                <a:rPr lang="en-GB" sz="1400" dirty="0"/>
                <a:t>2</a:t>
              </a:r>
              <a:endParaRPr lang="en-GB" sz="2000" dirty="0"/>
            </a:p>
          </p:txBody>
        </p:sp>
        <p:sp>
          <p:nvSpPr>
            <p:cNvPr id="7" name="TextBox 6"/>
            <p:cNvSpPr txBox="1"/>
            <p:nvPr/>
          </p:nvSpPr>
          <p:spPr>
            <a:xfrm>
              <a:off x="3036277" y="5550095"/>
              <a:ext cx="1992923" cy="646331"/>
            </a:xfrm>
            <a:prstGeom prst="rect">
              <a:avLst/>
            </a:prstGeom>
            <a:noFill/>
          </p:spPr>
          <p:txBody>
            <a:bodyPr wrap="square" rtlCol="0">
              <a:spAutoFit/>
            </a:bodyPr>
            <a:lstStyle/>
            <a:p>
              <a:pPr algn="ctr"/>
              <a:r>
                <a:rPr lang="en-GB" dirty="0"/>
                <a:t>Weight ∝ to gene 1 expression</a:t>
              </a:r>
            </a:p>
          </p:txBody>
        </p:sp>
        <p:cxnSp>
          <p:nvCxnSpPr>
            <p:cNvPr id="10" name="Straight Connector 9"/>
            <p:cNvCxnSpPr>
              <a:stCxn id="5" idx="6"/>
            </p:cNvCxnSpPr>
            <p:nvPr/>
          </p:nvCxnSpPr>
          <p:spPr>
            <a:xfrm>
              <a:off x="4712678" y="5169877"/>
              <a:ext cx="2854570" cy="0"/>
            </a:xfrm>
            <a:prstGeom prst="line">
              <a:avLst/>
            </a:prstGeom>
            <a:ln>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7250724" y="5550095"/>
              <a:ext cx="1992923" cy="646331"/>
            </a:xfrm>
            <a:prstGeom prst="rect">
              <a:avLst/>
            </a:prstGeom>
            <a:noFill/>
          </p:spPr>
          <p:txBody>
            <a:bodyPr wrap="square" rtlCol="0">
              <a:spAutoFit/>
            </a:bodyPr>
            <a:lstStyle/>
            <a:p>
              <a:pPr algn="ctr"/>
              <a:r>
                <a:rPr lang="en-GB" dirty="0"/>
                <a:t>Weight ∝ to gene 2 expression</a:t>
              </a:r>
            </a:p>
          </p:txBody>
        </p:sp>
        <p:sp>
          <p:nvSpPr>
            <p:cNvPr id="13" name="TextBox 12"/>
            <p:cNvSpPr txBox="1"/>
            <p:nvPr/>
          </p:nvSpPr>
          <p:spPr>
            <a:xfrm>
              <a:off x="5143500" y="5198405"/>
              <a:ext cx="1992923" cy="646331"/>
            </a:xfrm>
            <a:prstGeom prst="rect">
              <a:avLst/>
            </a:prstGeom>
            <a:noFill/>
          </p:spPr>
          <p:txBody>
            <a:bodyPr wrap="square" rtlCol="0">
              <a:spAutoFit/>
            </a:bodyPr>
            <a:lstStyle/>
            <a:p>
              <a:pPr algn="ctr"/>
              <a:r>
                <a:rPr lang="en-GB" dirty="0"/>
                <a:t>Weight ∝ 1/node weights</a:t>
              </a:r>
            </a:p>
          </p:txBody>
        </p:sp>
        <p:sp>
          <p:nvSpPr>
            <p:cNvPr id="14" name="TextBox 13"/>
            <p:cNvSpPr txBox="1"/>
            <p:nvPr/>
          </p:nvSpPr>
          <p:spPr>
            <a:xfrm>
              <a:off x="5067300" y="4800545"/>
              <a:ext cx="1992923" cy="369332"/>
            </a:xfrm>
            <a:prstGeom prst="rect">
              <a:avLst/>
            </a:prstGeom>
            <a:noFill/>
          </p:spPr>
          <p:txBody>
            <a:bodyPr wrap="square" rtlCol="0">
              <a:spAutoFit/>
            </a:bodyPr>
            <a:lstStyle/>
            <a:p>
              <a:pPr algn="ctr"/>
              <a:r>
                <a:rPr lang="en-GB" dirty="0"/>
                <a:t>Interaction 1,2</a:t>
              </a:r>
            </a:p>
          </p:txBody>
        </p:sp>
      </p:grpSp>
      <p:sp>
        <p:nvSpPr>
          <p:cNvPr id="16" name="Content Placeholder 2"/>
          <p:cNvSpPr txBox="1">
            <a:spLocks/>
          </p:cNvSpPr>
          <p:nvPr/>
        </p:nvSpPr>
        <p:spPr>
          <a:xfrm>
            <a:off x="380999" y="5645846"/>
            <a:ext cx="11811001" cy="1332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GB" sz="2400" dirty="0"/>
              <a:t>Pairwise shortest paths calculated by </a:t>
            </a:r>
            <a:r>
              <a:rPr lang="en-GB" sz="2400" dirty="0" err="1"/>
              <a:t>Dijkstra’a</a:t>
            </a:r>
            <a:r>
              <a:rPr lang="en-GB" sz="2400" dirty="0"/>
              <a:t> algorithm (94,886,628).</a:t>
            </a:r>
          </a:p>
          <a:p>
            <a:pPr>
              <a:spcBef>
                <a:spcPts val="400"/>
              </a:spcBef>
            </a:pPr>
            <a:r>
              <a:rPr lang="en-GB" sz="2400" dirty="0"/>
              <a:t>The lower the path cost, the higher the pathway activity.</a:t>
            </a:r>
          </a:p>
          <a:p>
            <a:pPr>
              <a:spcBef>
                <a:spcPts val="400"/>
              </a:spcBef>
            </a:pPr>
            <a:r>
              <a:rPr lang="en-GB" sz="2400" dirty="0"/>
              <a:t>Identification of paths in 99.5</a:t>
            </a:r>
            <a:r>
              <a:rPr lang="en-GB" sz="2400" baseline="30000" dirty="0"/>
              <a:t>th</a:t>
            </a:r>
            <a:r>
              <a:rPr lang="en-GB" sz="2400" dirty="0"/>
              <a:t> % (highest activity). Comparison of TB </a:t>
            </a:r>
            <a:r>
              <a:rPr lang="en-GB" sz="2400" i="1" dirty="0"/>
              <a:t>vs</a:t>
            </a:r>
            <a:r>
              <a:rPr lang="en-GB" sz="2400" dirty="0"/>
              <a:t>. HC.</a:t>
            </a:r>
          </a:p>
          <a:p>
            <a:pPr marL="360363" indent="-360363">
              <a:spcBef>
                <a:spcPts val="400"/>
              </a:spcBef>
              <a:buFont typeface="Wingdings" panose="05000000000000000000" pitchFamily="2" charset="2"/>
              <a:buChar char="§"/>
            </a:pPr>
            <a:endParaRPr lang="en-GB" dirty="0"/>
          </a:p>
        </p:txBody>
      </p:sp>
    </p:spTree>
    <p:extLst>
      <p:ext uri="{BB962C8B-B14F-4D97-AF65-F5344CB8AC3E}">
        <p14:creationId xmlns:p14="http://schemas.microsoft.com/office/powerpoint/2010/main" val="6729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96684"/>
            <a:ext cx="6741695" cy="958349"/>
          </a:xfrm>
        </p:spPr>
        <p:txBody>
          <a:bodyPr/>
          <a:lstStyle/>
          <a:p>
            <a:r>
              <a:rPr lang="en-GB" b="1" dirty="0"/>
              <a:t>3 | </a:t>
            </a:r>
            <a:r>
              <a:rPr lang="en-GB" dirty="0"/>
              <a:t>Methodology / Results</a:t>
            </a:r>
          </a:p>
        </p:txBody>
      </p:sp>
      <p:pic>
        <p:nvPicPr>
          <p:cNvPr id="6146" name="Picture 2" descr="Fig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5821"/>
          <a:stretch/>
        </p:blipFill>
        <p:spPr bwMode="auto">
          <a:xfrm>
            <a:off x="1871457" y="2090159"/>
            <a:ext cx="5032263" cy="420797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7554495" y="1351717"/>
            <a:ext cx="827505" cy="413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t>Hub 1</a:t>
            </a:r>
            <a:endParaRPr lang="en-GB" sz="2400" dirty="0"/>
          </a:p>
        </p:txBody>
      </p:sp>
      <p:pic>
        <p:nvPicPr>
          <p:cNvPr id="2" name="Picture 1"/>
          <p:cNvPicPr>
            <a:picLocks noChangeAspect="1"/>
          </p:cNvPicPr>
          <p:nvPr/>
        </p:nvPicPr>
        <p:blipFill>
          <a:blip r:embed="rId4"/>
          <a:stretch>
            <a:fillRect/>
          </a:stretch>
        </p:blipFill>
        <p:spPr>
          <a:xfrm>
            <a:off x="8317542" y="1389817"/>
            <a:ext cx="3627995" cy="2520000"/>
          </a:xfrm>
          <a:prstGeom prst="rect">
            <a:avLst/>
          </a:prstGeom>
        </p:spPr>
      </p:pic>
      <p:sp>
        <p:nvSpPr>
          <p:cNvPr id="8" name="Content Placeholder 2"/>
          <p:cNvSpPr txBox="1">
            <a:spLocks/>
          </p:cNvSpPr>
          <p:nvPr/>
        </p:nvSpPr>
        <p:spPr>
          <a:xfrm>
            <a:off x="7554495" y="4030771"/>
            <a:ext cx="827505" cy="413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t>Hub 2</a:t>
            </a:r>
            <a:endParaRPr lang="en-GB" sz="2400" dirty="0"/>
          </a:p>
        </p:txBody>
      </p:sp>
      <p:pic>
        <p:nvPicPr>
          <p:cNvPr id="9" name="Picture 8"/>
          <p:cNvPicPr>
            <a:picLocks noChangeAspect="1"/>
          </p:cNvPicPr>
          <p:nvPr/>
        </p:nvPicPr>
        <p:blipFill rotWithShape="1">
          <a:blip r:embed="rId5"/>
          <a:srcRect l="4268"/>
          <a:stretch/>
        </p:blipFill>
        <p:spPr>
          <a:xfrm>
            <a:off x="8317541" y="4030771"/>
            <a:ext cx="3627995" cy="2520000"/>
          </a:xfrm>
          <a:prstGeom prst="rect">
            <a:avLst/>
          </a:prstGeom>
        </p:spPr>
      </p:pic>
      <p:sp>
        <p:nvSpPr>
          <p:cNvPr id="7" name="Content Placeholder 2"/>
          <p:cNvSpPr>
            <a:spLocks noGrp="1"/>
          </p:cNvSpPr>
          <p:nvPr>
            <p:ph idx="1"/>
          </p:nvPr>
        </p:nvSpPr>
        <p:spPr>
          <a:xfrm>
            <a:off x="151874" y="1298304"/>
            <a:ext cx="5380246" cy="637103"/>
          </a:xfrm>
          <a:noFill/>
        </p:spPr>
        <p:txBody>
          <a:bodyPr>
            <a:noAutofit/>
          </a:bodyPr>
          <a:lstStyle/>
          <a:p>
            <a:pPr marL="0" indent="0">
              <a:spcBef>
                <a:spcPts val="0"/>
              </a:spcBef>
              <a:buNone/>
            </a:pPr>
            <a:r>
              <a:rPr lang="en-GB" sz="2300" b="1" dirty="0"/>
              <a:t>The ‘Common Core’ (CC)</a:t>
            </a:r>
          </a:p>
          <a:p>
            <a:pPr marL="0" indent="0">
              <a:spcBef>
                <a:spcPts val="0"/>
              </a:spcBef>
              <a:buNone/>
            </a:pPr>
            <a:r>
              <a:rPr lang="en-GB" sz="2300" dirty="0"/>
              <a:t>≥ 99.5</a:t>
            </a:r>
            <a:r>
              <a:rPr lang="en-GB" sz="2300" baseline="30000" dirty="0"/>
              <a:t>th</a:t>
            </a:r>
            <a:r>
              <a:rPr lang="en-GB" sz="2300" dirty="0"/>
              <a:t> percentile activity in TB but not HC </a:t>
            </a:r>
          </a:p>
        </p:txBody>
      </p:sp>
      <p:sp>
        <p:nvSpPr>
          <p:cNvPr id="11" name="Content Placeholder 2"/>
          <p:cNvSpPr txBox="1">
            <a:spLocks/>
          </p:cNvSpPr>
          <p:nvPr/>
        </p:nvSpPr>
        <p:spPr>
          <a:xfrm>
            <a:off x="170572" y="5707928"/>
            <a:ext cx="8539088" cy="6371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t>380 nodes</a:t>
            </a:r>
          </a:p>
          <a:p>
            <a:pPr marL="0" indent="0">
              <a:spcBef>
                <a:spcPts val="0"/>
              </a:spcBef>
              <a:buFont typeface="Arial" panose="020B0604020202020204" pitchFamily="34" charset="0"/>
              <a:buNone/>
            </a:pPr>
            <a:r>
              <a:rPr lang="en-GB" sz="2400" dirty="0"/>
              <a:t>467 edges</a:t>
            </a:r>
          </a:p>
          <a:p>
            <a:pPr marL="0" indent="0">
              <a:spcBef>
                <a:spcPts val="0"/>
              </a:spcBef>
              <a:buFont typeface="Arial" panose="020B0604020202020204" pitchFamily="34" charset="0"/>
              <a:buNone/>
            </a:pPr>
            <a:r>
              <a:rPr lang="en-GB" sz="2400" b="1" dirty="0"/>
              <a:t>Permutation-based selections (10</a:t>
            </a:r>
            <a:r>
              <a:rPr lang="en-GB" sz="2400" b="1" baseline="30000" dirty="0"/>
              <a:t>5</a:t>
            </a:r>
            <a:r>
              <a:rPr lang="en-GB" sz="2400" b="1" dirty="0"/>
              <a:t>): CC observed in 6%</a:t>
            </a:r>
          </a:p>
        </p:txBody>
      </p:sp>
    </p:spTree>
    <p:extLst>
      <p:ext uri="{BB962C8B-B14F-4D97-AF65-F5344CB8AC3E}">
        <p14:creationId xmlns:p14="http://schemas.microsoft.com/office/powerpoint/2010/main" val="7026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96684"/>
            <a:ext cx="6741695" cy="958349"/>
          </a:xfrm>
        </p:spPr>
        <p:txBody>
          <a:bodyPr/>
          <a:lstStyle/>
          <a:p>
            <a:r>
              <a:rPr lang="en-GB" b="1" dirty="0"/>
              <a:t>3 | </a:t>
            </a:r>
            <a:r>
              <a:rPr lang="en-GB" dirty="0"/>
              <a:t>Methodology / Results</a:t>
            </a:r>
          </a:p>
        </p:txBody>
      </p:sp>
      <p:sp>
        <p:nvSpPr>
          <p:cNvPr id="6" name="Content Placeholder 2"/>
          <p:cNvSpPr>
            <a:spLocks noGrp="1"/>
          </p:cNvSpPr>
          <p:nvPr>
            <p:ph idx="1"/>
          </p:nvPr>
        </p:nvSpPr>
        <p:spPr>
          <a:xfrm>
            <a:off x="125730" y="1351717"/>
            <a:ext cx="11784330" cy="833787"/>
          </a:xfrm>
        </p:spPr>
        <p:txBody>
          <a:bodyPr>
            <a:noAutofit/>
          </a:bodyPr>
          <a:lstStyle/>
          <a:p>
            <a:pPr marL="0" indent="0">
              <a:spcBef>
                <a:spcPts val="400"/>
              </a:spcBef>
              <a:buNone/>
            </a:pPr>
            <a:r>
              <a:rPr lang="en-GB" sz="2400" b="1" dirty="0"/>
              <a:t>Biological Processes Enriched in the CC:</a:t>
            </a:r>
          </a:p>
          <a:p>
            <a:pPr>
              <a:spcBef>
                <a:spcPts val="400"/>
              </a:spcBef>
              <a:buFont typeface="Wingdings" panose="05000000000000000000" pitchFamily="2" charset="2"/>
              <a:buChar char="§"/>
            </a:pPr>
            <a:r>
              <a:rPr lang="en-GB" sz="2400" dirty="0"/>
              <a:t>JAK-STAT and pro-inflammatory signalling pathways (IL2, IL11, IL3, IL6. IL5, TNF-</a:t>
            </a:r>
            <a:r>
              <a:rPr lang="el-GR" sz="2400" dirty="0"/>
              <a:t>α</a:t>
            </a:r>
            <a:r>
              <a:rPr lang="en-GB" sz="2400" dirty="0"/>
              <a:t>, IFN-</a:t>
            </a:r>
            <a:r>
              <a:rPr lang="el-GR" sz="2400" dirty="0"/>
              <a:t>γ</a:t>
            </a:r>
            <a:r>
              <a:rPr lang="en-GB" sz="2400" dirty="0"/>
              <a:t>)</a:t>
            </a:r>
            <a:r>
              <a:rPr lang="en-GB" sz="2400" b="1" dirty="0"/>
              <a:t> </a:t>
            </a:r>
            <a:endParaRPr lang="en-GB" sz="2400" dirty="0"/>
          </a:p>
        </p:txBody>
      </p:sp>
      <p:grpSp>
        <p:nvGrpSpPr>
          <p:cNvPr id="8" name="Group 7"/>
          <p:cNvGrpSpPr/>
          <p:nvPr/>
        </p:nvGrpSpPr>
        <p:grpSpPr>
          <a:xfrm>
            <a:off x="1834515" y="2185504"/>
            <a:ext cx="9324806" cy="4447221"/>
            <a:chOff x="1917700" y="1351717"/>
            <a:chExt cx="9702800" cy="4627496"/>
          </a:xfrm>
        </p:grpSpPr>
        <p:pic>
          <p:nvPicPr>
            <p:cNvPr id="5" name="Picture 2" descr="Fig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88" t="54364" r="4490" b="18306"/>
            <a:stretch/>
          </p:blipFill>
          <p:spPr bwMode="auto">
            <a:xfrm>
              <a:off x="1917700" y="1351717"/>
              <a:ext cx="9702800" cy="44140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88" t="98676" r="4490" b="2"/>
            <a:stretch/>
          </p:blipFill>
          <p:spPr bwMode="auto">
            <a:xfrm>
              <a:off x="1917700" y="5765800"/>
              <a:ext cx="9702800" cy="2134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428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28584</TotalTime>
  <Words>1569</Words>
  <Application>Microsoft Office PowerPoint</Application>
  <PresentationFormat>Widescreen</PresentationFormat>
  <Paragraphs>164</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‘Meta-analysis of Host Response Networks Identifies a Common Core in Tuberculosis’</vt:lpstr>
      <vt:lpstr>1 | Background</vt:lpstr>
      <vt:lpstr>2 | Article Selection</vt:lpstr>
      <vt:lpstr>3 | Methodology</vt:lpstr>
      <vt:lpstr>3 | Methodology / Results</vt:lpstr>
      <vt:lpstr>3 | Methodology / Results</vt:lpstr>
      <vt:lpstr>3 | Methodology / Results</vt:lpstr>
      <vt:lpstr>3 | Methodology / Results</vt:lpstr>
      <vt:lpstr>3 | Methodology / Results</vt:lpstr>
      <vt:lpstr>3 | Methodology / Results</vt:lpstr>
      <vt:lpstr>3 | Methodology / Results</vt:lpstr>
      <vt:lpstr>3 | Methodology / Results</vt:lpstr>
      <vt:lpstr>3 | Methodology / Results</vt:lpstr>
      <vt:lpstr>3 | Methodology / Results</vt:lpstr>
      <vt:lpstr>4 | Article Critique (I)</vt:lpstr>
      <vt:lpstr>5 | Conclusions</vt:lpstr>
      <vt:lpstr>5 | 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in Progress:</dc:title>
  <dc:creator>Batty, Jonathan</dc:creator>
  <cp:lastModifiedBy>Batty, Jonathan</cp:lastModifiedBy>
  <cp:revision>642</cp:revision>
  <dcterms:created xsi:type="dcterms:W3CDTF">2017-01-24T19:00:27Z</dcterms:created>
  <dcterms:modified xsi:type="dcterms:W3CDTF">2017-03-06T14:50:09Z</dcterms:modified>
</cp:coreProperties>
</file>