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Background: Majority of amacrine cell types lack defining molecular markers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C- looking for markers of distinct for different amacrine cell populations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Able to find markers for most of them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F- know one marker distinguishes 2 cell types, able to label these and visualize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Validation of PPP1R17 (green) as marker for an amacrine sub population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Staining of retina- CFP(red) in both nGnG amacrines and type 1 bipolars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Marker of bipolar neurons(blue)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Overlapping (red and green) supports Drop seq identification of PPP1R17 expression in nGnG amacrine neurons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throughput → useful for many areas of biology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Controls→ we talked about a lot, assure confidence in the results that they saw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Retina is complex→ this is definitely an accomplishment that would not have been possible before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Central dogma of biology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Transcriptomics is a fundamental part of this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Lets us understand what genes are being transcribed→ leads to phenotypes such as diseases and </a:t>
            </a:r>
            <a:r>
              <a:rPr lang="en"/>
              <a:t>manifestations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Important for practically everything- cancer, infectious disease, plants, animals, etc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RNA seq did exist before this paper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Very low throughput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Hard to tell where expression is coming from (example in a blood cell- monocytes vs lymphocytes etc)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Biological problem- great to tell what’s being transcribed but it would be more useful to know where exactly its coming from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Hard to tell where expression is coming from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So many different cell types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 solve a lot of biological problems, really need to understand transcriptomics at the single cell level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authors of this paper were hoping to tackle this problem and develop a high throughput technique for single cell RNA seq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Relationship Id="rId7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Relationship Id="rId4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06.jpg"/><Relationship Id="rId5" Type="http://schemas.openxmlformats.org/officeDocument/2006/relationships/image" Target="../media/image03.jpg"/><Relationship Id="rId6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Relationship Id="rId4" Type="http://schemas.openxmlformats.org/officeDocument/2006/relationships/image" Target="../media/image09.png"/><Relationship Id="rId5" Type="http://schemas.openxmlformats.org/officeDocument/2006/relationships/image" Target="../media/image08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Samantha, Greg, Eddie, Joanna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02908"/>
            <a:ext cx="8839201" cy="162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223625" y="4174425"/>
            <a:ext cx="3697500" cy="24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 u="sng"/>
              <a:t>Filtering the Data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Remove: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“Cells” with very few mRNAs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“Cells” with too much of one mRNA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etc...</a:t>
            </a:r>
          </a:p>
        </p:txBody>
      </p:sp>
      <p:sp>
        <p:nvSpPr>
          <p:cNvPr id="226" name="Shape 226"/>
          <p:cNvSpPr txBox="1"/>
          <p:nvPr>
            <p:ph type="title"/>
          </p:nvPr>
        </p:nvSpPr>
        <p:spPr>
          <a:xfrm>
            <a:off x="311700" y="16101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Creating the Matrix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9351" y="4295948"/>
            <a:ext cx="3572024" cy="228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025" y="1279574"/>
            <a:ext cx="3246800" cy="18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8825" y="924525"/>
            <a:ext cx="5522550" cy="3282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Shape 230"/>
          <p:cNvCxnSpPr/>
          <p:nvPr/>
        </p:nvCxnSpPr>
        <p:spPr>
          <a:xfrm flipH="1">
            <a:off x="2787925" y="3265000"/>
            <a:ext cx="2206500" cy="83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1" name="Shape 231"/>
          <p:cNvCxnSpPr>
            <a:stCxn id="225" idx="3"/>
          </p:cNvCxnSpPr>
          <p:nvPr/>
        </p:nvCxnSpPr>
        <p:spPr>
          <a:xfrm flipH="1" rot="10800000">
            <a:off x="3921125" y="5367225"/>
            <a:ext cx="1058400" cy="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Single-Cell Accuracy and </a:t>
            </a:r>
            <a:r>
              <a:rPr lang="en"/>
              <a:t>Sensitivity</a:t>
            </a:r>
            <a:r>
              <a:rPr lang="en"/>
              <a:t> of Drop- Seq Libraries </a:t>
            </a:r>
          </a:p>
        </p:txBody>
      </p:sp>
      <p:pic>
        <p:nvPicPr>
          <p:cNvPr descr="Screen Shot 2017-03-05 at 2.50.13 PM.png" id="237" name="Shape 237"/>
          <p:cNvPicPr preferRelativeResize="0"/>
          <p:nvPr/>
        </p:nvPicPr>
        <p:blipFill rotWithShape="1">
          <a:blip r:embed="rId3">
            <a:alphaModFix/>
          </a:blip>
          <a:srcRect b="0" l="4834" r="0" t="0"/>
          <a:stretch/>
        </p:blipFill>
        <p:spPr>
          <a:xfrm>
            <a:off x="701825" y="1590701"/>
            <a:ext cx="3817800" cy="3295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3-05 at 2.50.24 PM.png" id="238" name="Shape 238"/>
          <p:cNvPicPr preferRelativeResize="0"/>
          <p:nvPr/>
        </p:nvPicPr>
        <p:blipFill rotWithShape="1">
          <a:blip r:embed="rId4">
            <a:alphaModFix/>
          </a:blip>
          <a:srcRect b="0" l="4616" r="0" t="0"/>
          <a:stretch/>
        </p:blipFill>
        <p:spPr>
          <a:xfrm>
            <a:off x="4938325" y="1620349"/>
            <a:ext cx="3817799" cy="32296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Shape 239"/>
          <p:cNvGrpSpPr/>
          <p:nvPr/>
        </p:nvGrpSpPr>
        <p:grpSpPr>
          <a:xfrm>
            <a:off x="701824" y="5027329"/>
            <a:ext cx="7786338" cy="1590482"/>
            <a:chOff x="468825" y="4860425"/>
            <a:chExt cx="9136750" cy="1866325"/>
          </a:xfrm>
        </p:grpSpPr>
        <p:pic>
          <p:nvPicPr>
            <p:cNvPr descr="Screen Shot 2017-03-05 at 11.12.35 PM.png" id="240" name="Shape 240"/>
            <p:cNvPicPr preferRelativeResize="0"/>
            <p:nvPr/>
          </p:nvPicPr>
          <p:blipFill rotWithShape="1">
            <a:blip r:embed="rId5">
              <a:alphaModFix/>
            </a:blip>
            <a:srcRect b="47643" l="0" r="0" t="0"/>
            <a:stretch/>
          </p:blipFill>
          <p:spPr>
            <a:xfrm>
              <a:off x="600150" y="4860425"/>
              <a:ext cx="683974" cy="49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creen Shot 2017-03-05 at 11.12.35 PM.png" id="241" name="Shape 241"/>
            <p:cNvPicPr preferRelativeResize="0"/>
            <p:nvPr/>
          </p:nvPicPr>
          <p:blipFill rotWithShape="1">
            <a:blip r:embed="rId6">
              <a:alphaModFix/>
            </a:blip>
            <a:srcRect b="10494" l="25686" r="20977" t="62013"/>
            <a:stretch/>
          </p:blipFill>
          <p:spPr>
            <a:xfrm>
              <a:off x="673012" y="5719911"/>
              <a:ext cx="538250" cy="3858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Shape 242"/>
            <p:cNvSpPr txBox="1"/>
            <p:nvPr/>
          </p:nvSpPr>
          <p:spPr>
            <a:xfrm>
              <a:off x="468825" y="5277525"/>
              <a:ext cx="5323800" cy="6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900"/>
                <a:t>Human (HEK)</a:t>
              </a:r>
            </a:p>
          </p:txBody>
        </p:sp>
        <p:sp>
          <p:nvSpPr>
            <p:cNvPr id="243" name="Shape 243"/>
            <p:cNvSpPr txBox="1"/>
            <p:nvPr/>
          </p:nvSpPr>
          <p:spPr>
            <a:xfrm>
              <a:off x="523950" y="6105750"/>
              <a:ext cx="5323800" cy="6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900"/>
                <a:t>Mouse (3T3)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1414125" y="5009475"/>
              <a:ext cx="231000" cy="1386300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descr="Screen Shot 2017-03-05 at 11.23.24 PM.png" id="245" name="Shape 24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996950" y="5028273"/>
              <a:ext cx="1138524" cy="1043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Shape 246"/>
            <p:cNvSpPr txBox="1"/>
            <p:nvPr/>
          </p:nvSpPr>
          <p:spPr>
            <a:xfrm>
              <a:off x="2225550" y="6072200"/>
              <a:ext cx="5323800" cy="6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1000"/>
                <a:t>Mixed Cells </a:t>
              </a:r>
            </a:p>
          </p:txBody>
        </p:sp>
        <p:cxnSp>
          <p:nvCxnSpPr>
            <p:cNvPr id="247" name="Shape 247"/>
            <p:cNvCxnSpPr/>
            <p:nvPr/>
          </p:nvCxnSpPr>
          <p:spPr>
            <a:xfrm>
              <a:off x="3468225" y="5721150"/>
              <a:ext cx="6354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248" name="Shape 248"/>
            <p:cNvSpPr txBox="1"/>
            <p:nvPr/>
          </p:nvSpPr>
          <p:spPr>
            <a:xfrm>
              <a:off x="4281775" y="5560950"/>
              <a:ext cx="5323800" cy="6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/>
                <a:t>Drop-seq Analysis 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Correlation Between Gene Expression Measurements in Drop-Seq and non-single-cell RNA-Seq Methods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3-06 at 12.21.49 AM.png"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5" y="1825791"/>
            <a:ext cx="8839199" cy="4115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Cell States: Drop-Seq Analysis of the Cell Cycle</a:t>
            </a:r>
          </a:p>
        </p:txBody>
      </p:sp>
      <p:pic>
        <p:nvPicPr>
          <p:cNvPr descr="Screen Shot 2017-03-05 at 2.52.22 PM.png"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825" y="1356875"/>
            <a:ext cx="8008252" cy="506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Reconstruction of retinal cell types from single-cell transcription profiles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63375"/>
            <a:ext cx="4300036" cy="296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3375" y="2163362"/>
            <a:ext cx="4867275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Reconstruction of retinal cell types from single-cell transcription profiles</a:t>
            </a:r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63375"/>
            <a:ext cx="4300036" cy="296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225" y="1921899"/>
            <a:ext cx="4080750" cy="420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39 cell populations inferred from analysis matched to known retinal cell types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1724" y="2388774"/>
            <a:ext cx="3852275" cy="34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22150"/>
            <a:ext cx="5356275" cy="501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Identification of known amacrine cell types among clusters</a:t>
            </a:r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50" y="1902599"/>
            <a:ext cx="6829699" cy="40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Nomination of novel candidate markers for each of the 21 amacrine cell populations</a:t>
            </a:r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79025"/>
            <a:ext cx="6677825" cy="310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7812" y="2263850"/>
            <a:ext cx="2276475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High throughput 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Lots of controls 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Identified distinct subsets of amacrine cells</a:t>
            </a:r>
          </a:p>
          <a:p>
            <a:pPr indent="-381000" lvl="1" marL="914400">
              <a:spcBef>
                <a:spcPts val="0"/>
              </a:spcBef>
              <a:buSzPct val="100000"/>
              <a:buChar char="○"/>
            </a:pPr>
            <a:r>
              <a:rPr lang="en" sz="2400"/>
              <a:t>Retina is incredibly complex</a:t>
            </a:r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174" y="3668299"/>
            <a:ext cx="3755650" cy="258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is this important?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76236"/>
            <a:ext cx="9144000" cy="3995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Extra</a:t>
            </a:r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8124" y="2144400"/>
            <a:ext cx="4004174" cy="363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972" y="1464029"/>
            <a:ext cx="3515052" cy="450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Extra</a:t>
            </a:r>
          </a:p>
        </p:txBody>
      </p:sp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9799" y="2486711"/>
            <a:ext cx="3154049" cy="293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48" y="451974"/>
            <a:ext cx="8152850" cy="576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Single Cell Analysis 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425" y="1324350"/>
            <a:ext cx="3255911" cy="295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3074" y="1324349"/>
            <a:ext cx="3891899" cy="26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879" y="4601073"/>
            <a:ext cx="2944993" cy="200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0436" y="4283700"/>
            <a:ext cx="3121376" cy="24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Single Cell RNA-seq: Start to Finish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4069547"/>
            <a:ext cx="8520600" cy="263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Some c</a:t>
            </a:r>
            <a:r>
              <a:rPr lang="en" sz="2400"/>
              <a:t>onsiderations: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Ensure high-quality data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Achieve high transcript capture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Eliminate bias towards certain cells or genes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t/>
            </a:r>
            <a:endParaRPr sz="1800"/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/>
              <a:t>Don’t bankrupt your lab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9271"/>
            <a:ext cx="2967624" cy="19153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211025" y="1446975"/>
            <a:ext cx="406800" cy="51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84" name="Shape 84"/>
          <p:cNvCxnSpPr/>
          <p:nvPr/>
        </p:nvCxnSpPr>
        <p:spPr>
          <a:xfrm>
            <a:off x="3376250" y="2818575"/>
            <a:ext cx="1627800" cy="1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0276" y="1671998"/>
            <a:ext cx="3572024" cy="228374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874200" y="5787850"/>
            <a:ext cx="316500" cy="27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201500"/>
            <a:ext cx="61545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Solution: Drop-seq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254999" y="844425"/>
            <a:ext cx="6267900" cy="42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aka The Miracle of Microfluidics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40103"/>
            <a:ext cx="2331099" cy="15045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0" y="1387700"/>
            <a:ext cx="406800" cy="51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7399" y="1625853"/>
            <a:ext cx="1489350" cy="1333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Shape 96"/>
          <p:cNvCxnSpPr/>
          <p:nvPr/>
        </p:nvCxnSpPr>
        <p:spPr>
          <a:xfrm>
            <a:off x="2331100" y="2502050"/>
            <a:ext cx="693300" cy="1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7" name="Shape 97"/>
          <p:cNvCxnSpPr/>
          <p:nvPr/>
        </p:nvCxnSpPr>
        <p:spPr>
          <a:xfrm>
            <a:off x="3646075" y="3015125"/>
            <a:ext cx="15300" cy="736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6074" y="3928749"/>
            <a:ext cx="7092701" cy="22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1925" y="722657"/>
            <a:ext cx="2071812" cy="2236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Shape 100"/>
          <p:cNvCxnSpPr/>
          <p:nvPr/>
        </p:nvCxnSpPr>
        <p:spPr>
          <a:xfrm rot="10800000">
            <a:off x="6948500" y="3316075"/>
            <a:ext cx="15000" cy="648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1" name="Shape 101"/>
          <p:cNvSpPr txBox="1"/>
          <p:nvPr/>
        </p:nvSpPr>
        <p:spPr>
          <a:xfrm>
            <a:off x="5682375" y="3202925"/>
            <a:ext cx="11454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/>
              <a:t>Rapid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600"/>
              <a:t>cell lysis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5682362" y="3127675"/>
            <a:ext cx="1489500" cy="1024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07050" y="3751975"/>
            <a:ext cx="4301524" cy="298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1562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Drop-seq (continued)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50" y="919775"/>
            <a:ext cx="4422474" cy="254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8074" y="1100296"/>
            <a:ext cx="1810749" cy="198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4250450" y="2095087"/>
            <a:ext cx="361800" cy="3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2" name="Shape 112"/>
          <p:cNvCxnSpPr/>
          <p:nvPr/>
        </p:nvCxnSpPr>
        <p:spPr>
          <a:xfrm>
            <a:off x="4345925" y="2261000"/>
            <a:ext cx="693300" cy="1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3" name="Shape 113"/>
          <p:cNvSpPr txBox="1"/>
          <p:nvPr/>
        </p:nvSpPr>
        <p:spPr>
          <a:xfrm>
            <a:off x="4345925" y="1673050"/>
            <a:ext cx="6933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PCR</a:t>
            </a:r>
          </a:p>
        </p:txBody>
      </p:sp>
      <p:cxnSp>
        <p:nvCxnSpPr>
          <p:cNvPr id="114" name="Shape 114"/>
          <p:cNvCxnSpPr/>
          <p:nvPr/>
        </p:nvCxnSpPr>
        <p:spPr>
          <a:xfrm>
            <a:off x="7144375" y="1657975"/>
            <a:ext cx="919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5" name="Shape 115"/>
          <p:cNvCxnSpPr/>
          <p:nvPr/>
        </p:nvCxnSpPr>
        <p:spPr>
          <a:xfrm>
            <a:off x="8063875" y="1657975"/>
            <a:ext cx="15300" cy="736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6" name="Shape 116"/>
          <p:cNvSpPr txBox="1"/>
          <p:nvPr/>
        </p:nvSpPr>
        <p:spPr>
          <a:xfrm>
            <a:off x="7333075" y="2441900"/>
            <a:ext cx="1476900" cy="736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Illumina Sequencing</a:t>
            </a:r>
          </a:p>
        </p:txBody>
      </p:sp>
      <p:cxnSp>
        <p:nvCxnSpPr>
          <p:cNvPr id="117" name="Shape 117"/>
          <p:cNvCxnSpPr/>
          <p:nvPr/>
        </p:nvCxnSpPr>
        <p:spPr>
          <a:xfrm>
            <a:off x="585300" y="3572200"/>
            <a:ext cx="7973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8" name="Shape 118"/>
          <p:cNvSpPr/>
          <p:nvPr/>
        </p:nvSpPr>
        <p:spPr>
          <a:xfrm>
            <a:off x="331600" y="3994225"/>
            <a:ext cx="919500" cy="919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9" name="Shape 119"/>
          <p:cNvCxnSpPr>
            <a:endCxn id="120" idx="1"/>
          </p:cNvCxnSpPr>
          <p:nvPr/>
        </p:nvCxnSpPr>
        <p:spPr>
          <a:xfrm flipH="1" rot="10800000">
            <a:off x="1161725" y="4084700"/>
            <a:ext cx="300300" cy="104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0" name="Shape 120"/>
          <p:cNvSpPr txBox="1"/>
          <p:nvPr/>
        </p:nvSpPr>
        <p:spPr>
          <a:xfrm>
            <a:off x="1462025" y="3873650"/>
            <a:ext cx="1476900" cy="4221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PCR Handle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2938925" y="3873650"/>
            <a:ext cx="1673100" cy="4221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Bead Barcode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4612250" y="3873650"/>
            <a:ext cx="1085100" cy="4221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UMI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697350" y="3873650"/>
            <a:ext cx="1085100" cy="4221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(dT)</a:t>
            </a:r>
            <a:r>
              <a:rPr baseline="30000" lang="en" sz="1800"/>
              <a:t>27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1462025" y="4597200"/>
            <a:ext cx="1476900" cy="4221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PCR Handle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2938925" y="4597200"/>
            <a:ext cx="1673100" cy="4221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Bead Barcode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612250" y="4597200"/>
            <a:ext cx="1085100" cy="422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UMI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5697350" y="4597200"/>
            <a:ext cx="1085100" cy="4221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(dT)</a:t>
            </a:r>
            <a:r>
              <a:rPr baseline="30000" lang="en" sz="1800"/>
              <a:t>27</a:t>
            </a:r>
          </a:p>
        </p:txBody>
      </p:sp>
      <p:cxnSp>
        <p:nvCxnSpPr>
          <p:cNvPr id="128" name="Shape 128"/>
          <p:cNvCxnSpPr>
            <a:endCxn id="124" idx="1"/>
          </p:cNvCxnSpPr>
          <p:nvPr/>
        </p:nvCxnSpPr>
        <p:spPr>
          <a:xfrm>
            <a:off x="1183025" y="4678950"/>
            <a:ext cx="279000" cy="129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9" name="Shape 129"/>
          <p:cNvSpPr/>
          <p:nvPr/>
        </p:nvSpPr>
        <p:spPr>
          <a:xfrm>
            <a:off x="331600" y="5547975"/>
            <a:ext cx="919500" cy="919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30" name="Shape 130"/>
          <p:cNvCxnSpPr>
            <a:endCxn id="131" idx="1"/>
          </p:cNvCxnSpPr>
          <p:nvPr/>
        </p:nvCxnSpPr>
        <p:spPr>
          <a:xfrm flipH="1" rot="10800000">
            <a:off x="1161725" y="5638450"/>
            <a:ext cx="300300" cy="104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1" name="Shape 131"/>
          <p:cNvSpPr txBox="1"/>
          <p:nvPr/>
        </p:nvSpPr>
        <p:spPr>
          <a:xfrm>
            <a:off x="1462025" y="5427400"/>
            <a:ext cx="1476900" cy="4221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PCR Handle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2938925" y="5427400"/>
            <a:ext cx="1673100" cy="422100"/>
          </a:xfrm>
          <a:prstGeom prst="rect">
            <a:avLst/>
          </a:prstGeom>
          <a:solidFill>
            <a:srgbClr val="D5A6BD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Bead Barcode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612250" y="5427400"/>
            <a:ext cx="1085100" cy="4221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UMI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5697350" y="5427400"/>
            <a:ext cx="1085100" cy="4221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(dT)</a:t>
            </a:r>
            <a:r>
              <a:rPr baseline="30000" lang="en" sz="1800"/>
              <a:t>27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1462025" y="6150950"/>
            <a:ext cx="1476900" cy="4221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PCR Handle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2938925" y="6150950"/>
            <a:ext cx="1673100" cy="422100"/>
          </a:xfrm>
          <a:prstGeom prst="rect">
            <a:avLst/>
          </a:prstGeom>
          <a:solidFill>
            <a:srgbClr val="D5A6BD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Bead Barcode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612250" y="6150950"/>
            <a:ext cx="1085100" cy="422100"/>
          </a:xfrm>
          <a:prstGeom prst="rect">
            <a:avLst/>
          </a:prstGeom>
          <a:solidFill>
            <a:srgbClr val="B4A7D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UMI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5697350" y="6150950"/>
            <a:ext cx="1085100" cy="4221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(dT)</a:t>
            </a:r>
            <a:r>
              <a:rPr baseline="30000" lang="en" sz="1800"/>
              <a:t>27</a:t>
            </a:r>
          </a:p>
        </p:txBody>
      </p:sp>
      <p:cxnSp>
        <p:nvCxnSpPr>
          <p:cNvPr id="139" name="Shape 139"/>
          <p:cNvCxnSpPr>
            <a:endCxn id="135" idx="1"/>
          </p:cNvCxnSpPr>
          <p:nvPr/>
        </p:nvCxnSpPr>
        <p:spPr>
          <a:xfrm>
            <a:off x="1183025" y="6232700"/>
            <a:ext cx="279000" cy="129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1562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Drop-seq (continued)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50" y="919775"/>
            <a:ext cx="4422474" cy="254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8074" y="1100296"/>
            <a:ext cx="1810749" cy="198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4250450" y="2095087"/>
            <a:ext cx="361800" cy="3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8" name="Shape 148"/>
          <p:cNvCxnSpPr/>
          <p:nvPr/>
        </p:nvCxnSpPr>
        <p:spPr>
          <a:xfrm>
            <a:off x="4345925" y="2261000"/>
            <a:ext cx="693300" cy="1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49" name="Shape 149"/>
          <p:cNvSpPr txBox="1"/>
          <p:nvPr/>
        </p:nvSpPr>
        <p:spPr>
          <a:xfrm>
            <a:off x="4345925" y="1673050"/>
            <a:ext cx="6933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PCR</a:t>
            </a:r>
          </a:p>
        </p:txBody>
      </p:sp>
      <p:cxnSp>
        <p:nvCxnSpPr>
          <p:cNvPr id="150" name="Shape 150"/>
          <p:cNvCxnSpPr/>
          <p:nvPr/>
        </p:nvCxnSpPr>
        <p:spPr>
          <a:xfrm>
            <a:off x="7144375" y="1657975"/>
            <a:ext cx="919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1" name="Shape 151"/>
          <p:cNvCxnSpPr/>
          <p:nvPr/>
        </p:nvCxnSpPr>
        <p:spPr>
          <a:xfrm>
            <a:off x="8063875" y="1657975"/>
            <a:ext cx="15300" cy="736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2" name="Shape 152"/>
          <p:cNvSpPr txBox="1"/>
          <p:nvPr/>
        </p:nvSpPr>
        <p:spPr>
          <a:xfrm>
            <a:off x="7333075" y="2441900"/>
            <a:ext cx="1476900" cy="736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Illumina Sequencing</a:t>
            </a:r>
          </a:p>
        </p:txBody>
      </p:sp>
      <p:cxnSp>
        <p:nvCxnSpPr>
          <p:cNvPr id="153" name="Shape 153"/>
          <p:cNvCxnSpPr/>
          <p:nvPr/>
        </p:nvCxnSpPr>
        <p:spPr>
          <a:xfrm>
            <a:off x="585300" y="3572200"/>
            <a:ext cx="7973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4" name="Shape 154"/>
          <p:cNvSpPr/>
          <p:nvPr/>
        </p:nvSpPr>
        <p:spPr>
          <a:xfrm>
            <a:off x="331600" y="3994225"/>
            <a:ext cx="919500" cy="919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55" name="Shape 155"/>
          <p:cNvCxnSpPr>
            <a:endCxn id="156" idx="1"/>
          </p:cNvCxnSpPr>
          <p:nvPr/>
        </p:nvCxnSpPr>
        <p:spPr>
          <a:xfrm flipH="1" rot="10800000">
            <a:off x="1161725" y="4084700"/>
            <a:ext cx="300300" cy="104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6" name="Shape 156"/>
          <p:cNvSpPr txBox="1"/>
          <p:nvPr/>
        </p:nvSpPr>
        <p:spPr>
          <a:xfrm>
            <a:off x="1462025" y="3873650"/>
            <a:ext cx="1476900" cy="4221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PCR Handle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2938925" y="3873650"/>
            <a:ext cx="1673100" cy="4221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Bead Barcode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4612250" y="3873650"/>
            <a:ext cx="1085100" cy="4221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UMI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5697350" y="3873650"/>
            <a:ext cx="1085100" cy="4221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(dT)</a:t>
            </a:r>
            <a:r>
              <a:rPr baseline="30000" lang="en" sz="1800"/>
              <a:t>27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1562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Drop-seq (continued)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50" y="919775"/>
            <a:ext cx="4422474" cy="254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8074" y="1100296"/>
            <a:ext cx="1810749" cy="198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4250450" y="2095087"/>
            <a:ext cx="361800" cy="3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8" name="Shape 168"/>
          <p:cNvCxnSpPr/>
          <p:nvPr/>
        </p:nvCxnSpPr>
        <p:spPr>
          <a:xfrm>
            <a:off x="4345925" y="2261000"/>
            <a:ext cx="693300" cy="1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69" name="Shape 169"/>
          <p:cNvSpPr txBox="1"/>
          <p:nvPr/>
        </p:nvSpPr>
        <p:spPr>
          <a:xfrm>
            <a:off x="4345925" y="1673050"/>
            <a:ext cx="6933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PCR</a:t>
            </a:r>
          </a:p>
        </p:txBody>
      </p:sp>
      <p:cxnSp>
        <p:nvCxnSpPr>
          <p:cNvPr id="170" name="Shape 170"/>
          <p:cNvCxnSpPr/>
          <p:nvPr/>
        </p:nvCxnSpPr>
        <p:spPr>
          <a:xfrm>
            <a:off x="7144375" y="1657975"/>
            <a:ext cx="919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1" name="Shape 171"/>
          <p:cNvCxnSpPr/>
          <p:nvPr/>
        </p:nvCxnSpPr>
        <p:spPr>
          <a:xfrm>
            <a:off x="8063875" y="1657975"/>
            <a:ext cx="15300" cy="736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72" name="Shape 172"/>
          <p:cNvSpPr txBox="1"/>
          <p:nvPr/>
        </p:nvSpPr>
        <p:spPr>
          <a:xfrm>
            <a:off x="7333075" y="2441900"/>
            <a:ext cx="1476900" cy="736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Illumina Sequencing</a:t>
            </a:r>
          </a:p>
        </p:txBody>
      </p:sp>
      <p:cxnSp>
        <p:nvCxnSpPr>
          <p:cNvPr id="173" name="Shape 173"/>
          <p:cNvCxnSpPr/>
          <p:nvPr/>
        </p:nvCxnSpPr>
        <p:spPr>
          <a:xfrm>
            <a:off x="585300" y="3572200"/>
            <a:ext cx="7973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4" name="Shape 174"/>
          <p:cNvSpPr/>
          <p:nvPr/>
        </p:nvSpPr>
        <p:spPr>
          <a:xfrm>
            <a:off x="212325" y="4912728"/>
            <a:ext cx="292800" cy="306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75" name="Shape 175"/>
          <p:cNvCxnSpPr>
            <a:endCxn id="176" idx="1"/>
          </p:cNvCxnSpPr>
          <p:nvPr/>
        </p:nvCxnSpPr>
        <p:spPr>
          <a:xfrm flipH="1" rot="10800000">
            <a:off x="476525" y="4942875"/>
            <a:ext cx="95700" cy="3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6" name="Shape 176"/>
          <p:cNvSpPr txBox="1"/>
          <p:nvPr/>
        </p:nvSpPr>
        <p:spPr>
          <a:xfrm>
            <a:off x="572225" y="4872525"/>
            <a:ext cx="470099" cy="140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77" name="Shape 177"/>
          <p:cNvSpPr txBox="1"/>
          <p:nvPr/>
        </p:nvSpPr>
        <p:spPr>
          <a:xfrm>
            <a:off x="1042434" y="4872525"/>
            <a:ext cx="532800" cy="1407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78" name="Shape 178"/>
          <p:cNvSpPr txBox="1"/>
          <p:nvPr/>
        </p:nvSpPr>
        <p:spPr>
          <a:xfrm>
            <a:off x="1575181" y="4872525"/>
            <a:ext cx="345600" cy="1407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79" name="Shape 179"/>
          <p:cNvSpPr txBox="1"/>
          <p:nvPr/>
        </p:nvSpPr>
        <p:spPr>
          <a:xfrm>
            <a:off x="1920650" y="4872525"/>
            <a:ext cx="345600" cy="1407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aseline="30000" sz="1800"/>
          </a:p>
        </p:txBody>
      </p:sp>
      <p:sp>
        <p:nvSpPr>
          <p:cNvPr id="180" name="Shape 180"/>
          <p:cNvSpPr txBox="1"/>
          <p:nvPr/>
        </p:nvSpPr>
        <p:spPr>
          <a:xfrm>
            <a:off x="1297075" y="4144625"/>
            <a:ext cx="15654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AAAAAAAAAAA</a:t>
            </a:r>
          </a:p>
        </p:txBody>
      </p:sp>
      <p:cxnSp>
        <p:nvCxnSpPr>
          <p:cNvPr id="181" name="Shape 181"/>
          <p:cNvCxnSpPr/>
          <p:nvPr/>
        </p:nvCxnSpPr>
        <p:spPr>
          <a:xfrm flipH="1" rot="10800000">
            <a:off x="2795100" y="4317650"/>
            <a:ext cx="4279200" cy="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2" name="Shape 182"/>
          <p:cNvSpPr txBox="1"/>
          <p:nvPr/>
        </p:nvSpPr>
        <p:spPr>
          <a:xfrm>
            <a:off x="7074300" y="4110650"/>
            <a:ext cx="15654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CTGGCTGAT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3727175" y="3891175"/>
            <a:ext cx="21618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mRNA molecule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1401427" y="5023650"/>
            <a:ext cx="12633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000"/>
              <a:t>AAAAAAAAAAA</a:t>
            </a:r>
          </a:p>
        </p:txBody>
      </p:sp>
      <p:cxnSp>
        <p:nvCxnSpPr>
          <p:cNvPr id="185" name="Shape 185"/>
          <p:cNvCxnSpPr/>
          <p:nvPr/>
        </p:nvCxnSpPr>
        <p:spPr>
          <a:xfrm flipH="1" rot="10800000">
            <a:off x="2597662" y="5190075"/>
            <a:ext cx="28341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6" name="Shape 186"/>
          <p:cNvSpPr txBox="1"/>
          <p:nvPr/>
        </p:nvSpPr>
        <p:spPr>
          <a:xfrm>
            <a:off x="5383412" y="5039125"/>
            <a:ext cx="15654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CUGGCUGAU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2943162" y="5171925"/>
            <a:ext cx="21618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mRNA molecule</a:t>
            </a:r>
          </a:p>
        </p:txBody>
      </p:sp>
      <p:cxnSp>
        <p:nvCxnSpPr>
          <p:cNvPr id="188" name="Shape 188"/>
          <p:cNvCxnSpPr/>
          <p:nvPr/>
        </p:nvCxnSpPr>
        <p:spPr>
          <a:xfrm rot="10800000">
            <a:off x="1940175" y="5034850"/>
            <a:ext cx="0" cy="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9" name="Shape 189"/>
          <p:cNvCxnSpPr/>
          <p:nvPr/>
        </p:nvCxnSpPr>
        <p:spPr>
          <a:xfrm rot="10800000">
            <a:off x="2020800" y="5034850"/>
            <a:ext cx="0" cy="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0" name="Shape 190"/>
          <p:cNvCxnSpPr/>
          <p:nvPr/>
        </p:nvCxnSpPr>
        <p:spPr>
          <a:xfrm rot="10800000">
            <a:off x="2103925" y="5034850"/>
            <a:ext cx="0" cy="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1" name="Shape 191"/>
          <p:cNvCxnSpPr/>
          <p:nvPr/>
        </p:nvCxnSpPr>
        <p:spPr>
          <a:xfrm rot="10800000">
            <a:off x="2189500" y="5034850"/>
            <a:ext cx="0" cy="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2" name="Shape 192"/>
          <p:cNvCxnSpPr/>
          <p:nvPr/>
        </p:nvCxnSpPr>
        <p:spPr>
          <a:xfrm rot="10800000">
            <a:off x="2266250" y="5040625"/>
            <a:ext cx="0" cy="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3" name="Shape 193"/>
          <p:cNvCxnSpPr/>
          <p:nvPr/>
        </p:nvCxnSpPr>
        <p:spPr>
          <a:xfrm flipH="1" rot="10800000">
            <a:off x="2611662" y="4938975"/>
            <a:ext cx="2818200" cy="3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4" name="Shape 194"/>
          <p:cNvSpPr txBox="1"/>
          <p:nvPr/>
        </p:nvSpPr>
        <p:spPr>
          <a:xfrm>
            <a:off x="2236325" y="4766025"/>
            <a:ext cx="4284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TTT</a:t>
            </a:r>
          </a:p>
        </p:txBody>
      </p:sp>
      <p:cxnSp>
        <p:nvCxnSpPr>
          <p:cNvPr id="195" name="Shape 195"/>
          <p:cNvCxnSpPr/>
          <p:nvPr/>
        </p:nvCxnSpPr>
        <p:spPr>
          <a:xfrm rot="10800000">
            <a:off x="2361325" y="5040625"/>
            <a:ext cx="0" cy="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6" name="Shape 196"/>
          <p:cNvCxnSpPr/>
          <p:nvPr/>
        </p:nvCxnSpPr>
        <p:spPr>
          <a:xfrm rot="10800000">
            <a:off x="2443375" y="5040625"/>
            <a:ext cx="0" cy="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7" name="Shape 197"/>
          <p:cNvCxnSpPr/>
          <p:nvPr/>
        </p:nvCxnSpPr>
        <p:spPr>
          <a:xfrm rot="10800000">
            <a:off x="2523900" y="5040625"/>
            <a:ext cx="0" cy="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8" name="Shape 198"/>
          <p:cNvCxnSpPr/>
          <p:nvPr/>
        </p:nvCxnSpPr>
        <p:spPr>
          <a:xfrm rot="10800000">
            <a:off x="2641100" y="5034850"/>
            <a:ext cx="0" cy="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9" name="Shape 199"/>
          <p:cNvCxnSpPr/>
          <p:nvPr/>
        </p:nvCxnSpPr>
        <p:spPr>
          <a:xfrm rot="10800000">
            <a:off x="5406000" y="5013225"/>
            <a:ext cx="0" cy="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0" name="Shape 200"/>
          <p:cNvCxnSpPr/>
          <p:nvPr/>
        </p:nvCxnSpPr>
        <p:spPr>
          <a:xfrm>
            <a:off x="2741462" y="5064525"/>
            <a:ext cx="2587800" cy="3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201" name="Shape 201"/>
          <p:cNvSpPr txBox="1"/>
          <p:nvPr/>
        </p:nvSpPr>
        <p:spPr>
          <a:xfrm>
            <a:off x="5406000" y="4731525"/>
            <a:ext cx="16308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GACCGACTA</a:t>
            </a:r>
          </a:p>
        </p:txBody>
      </p:sp>
      <p:cxnSp>
        <p:nvCxnSpPr>
          <p:cNvPr id="202" name="Shape 202"/>
          <p:cNvCxnSpPr/>
          <p:nvPr/>
        </p:nvCxnSpPr>
        <p:spPr>
          <a:xfrm rot="10800000">
            <a:off x="5554675" y="5039125"/>
            <a:ext cx="0" cy="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3" name="Shape 203"/>
          <p:cNvCxnSpPr/>
          <p:nvPr/>
        </p:nvCxnSpPr>
        <p:spPr>
          <a:xfrm rot="10800000">
            <a:off x="5673375" y="5039125"/>
            <a:ext cx="0" cy="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4" name="Shape 204"/>
          <p:cNvCxnSpPr/>
          <p:nvPr/>
        </p:nvCxnSpPr>
        <p:spPr>
          <a:xfrm rot="10800000">
            <a:off x="5795850" y="5039125"/>
            <a:ext cx="0" cy="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5" name="Shape 205"/>
          <p:cNvCxnSpPr/>
          <p:nvPr/>
        </p:nvCxnSpPr>
        <p:spPr>
          <a:xfrm rot="10800000">
            <a:off x="5939250" y="5034850"/>
            <a:ext cx="0" cy="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6" name="Shape 206"/>
          <p:cNvCxnSpPr/>
          <p:nvPr/>
        </p:nvCxnSpPr>
        <p:spPr>
          <a:xfrm rot="10800000">
            <a:off x="6075475" y="5039125"/>
            <a:ext cx="0" cy="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7" name="Shape 207"/>
          <p:cNvCxnSpPr/>
          <p:nvPr/>
        </p:nvCxnSpPr>
        <p:spPr>
          <a:xfrm rot="10800000">
            <a:off x="6204500" y="5040625"/>
            <a:ext cx="0" cy="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8" name="Shape 208"/>
          <p:cNvCxnSpPr/>
          <p:nvPr/>
        </p:nvCxnSpPr>
        <p:spPr>
          <a:xfrm rot="10800000">
            <a:off x="6342500" y="5040625"/>
            <a:ext cx="0" cy="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9" name="Shape 209"/>
          <p:cNvCxnSpPr/>
          <p:nvPr/>
        </p:nvCxnSpPr>
        <p:spPr>
          <a:xfrm rot="10800000">
            <a:off x="6457125" y="5040625"/>
            <a:ext cx="0" cy="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0" name="Shape 210"/>
          <p:cNvCxnSpPr/>
          <p:nvPr/>
        </p:nvCxnSpPr>
        <p:spPr>
          <a:xfrm rot="10800000">
            <a:off x="6569950" y="5040625"/>
            <a:ext cx="0" cy="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11" name="Shape 211"/>
          <p:cNvSpPr txBox="1"/>
          <p:nvPr/>
        </p:nvSpPr>
        <p:spPr>
          <a:xfrm>
            <a:off x="2859950" y="4521700"/>
            <a:ext cx="23508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cDNA molecule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6709750" y="4813112"/>
            <a:ext cx="1353300" cy="2688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PCR Handle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6709750" y="5089637"/>
            <a:ext cx="1353300" cy="26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14" name="Shape 214"/>
          <p:cNvCxnSpPr/>
          <p:nvPr/>
        </p:nvCxnSpPr>
        <p:spPr>
          <a:xfrm>
            <a:off x="6623450" y="4936325"/>
            <a:ext cx="82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5" name="Shape 215"/>
          <p:cNvCxnSpPr/>
          <p:nvPr/>
        </p:nvCxnSpPr>
        <p:spPr>
          <a:xfrm>
            <a:off x="6647750" y="5232800"/>
            <a:ext cx="579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6" name="Shape 216"/>
          <p:cNvCxnSpPr/>
          <p:nvPr/>
        </p:nvCxnSpPr>
        <p:spPr>
          <a:xfrm flipH="1" rot="10800000">
            <a:off x="6709750" y="4677737"/>
            <a:ext cx="1329000" cy="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triangle"/>
            <a:tailEnd len="lg" w="lg" type="none"/>
          </a:ln>
        </p:spPr>
      </p:cxnSp>
      <p:cxnSp>
        <p:nvCxnSpPr>
          <p:cNvPr id="217" name="Shape 217"/>
          <p:cNvCxnSpPr/>
          <p:nvPr/>
        </p:nvCxnSpPr>
        <p:spPr>
          <a:xfrm flipH="1" rot="10800000">
            <a:off x="8020200" y="4277250"/>
            <a:ext cx="538500" cy="400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8" name="Shape 218"/>
          <p:cNvCxnSpPr/>
          <p:nvPr/>
        </p:nvCxnSpPr>
        <p:spPr>
          <a:xfrm flipH="1" rot="10800000">
            <a:off x="820775" y="5129025"/>
            <a:ext cx="720600" cy="2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9" name="Shape 219"/>
          <p:cNvCxnSpPr/>
          <p:nvPr/>
        </p:nvCxnSpPr>
        <p:spPr>
          <a:xfrm flipH="1">
            <a:off x="298125" y="5129025"/>
            <a:ext cx="534900" cy="491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0" name="Shape 220"/>
          <p:cNvCxnSpPr/>
          <p:nvPr/>
        </p:nvCxnSpPr>
        <p:spPr>
          <a:xfrm flipH="1" rot="10800000">
            <a:off x="4502425" y="3249950"/>
            <a:ext cx="834900" cy="1297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