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30A382C5-A55D-48CF-82C9-FDD50143B956}">
  <a:tblStyle styleId="{30A382C5-A55D-48CF-82C9-FDD50143B956}"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t>After generating the network resources in both yeast and human cancer cells, the author was trying to predict the interactions in humans by the interactions in the yeast.</a:t>
            </a:r>
          </a:p>
          <a:p>
            <a:pPr lvl="0">
              <a:spcBef>
                <a:spcPts val="0"/>
              </a:spcBef>
              <a:buClr>
                <a:schemeClr val="dk1"/>
              </a:buClr>
              <a:buSzPct val="100000"/>
              <a:buFont typeface="Arial"/>
              <a:buNone/>
            </a:pPr>
            <a:r>
              <a:rPr lang="en"/>
              <a:t> </a:t>
            </a:r>
          </a:p>
          <a:p>
            <a:pPr lvl="0">
              <a:spcBef>
                <a:spcPts val="0"/>
              </a:spcBef>
              <a:buClr>
                <a:schemeClr val="dk1"/>
              </a:buClr>
              <a:buSzPct val="100000"/>
              <a:buFont typeface="Arial"/>
              <a:buNone/>
            </a:pPr>
            <a:r>
              <a:rPr lang="en"/>
              <a:t>Firstly, the authors identified the conservation of synthetic lethal interaction between the two species. Gene pairs with SL interaction in humans shows significantly more negative scores in the yeast compared to all remaining gene pairs. In turn, Prior SL interaction observation in yeast (i.e., gene pairs among the top 10% ranked by S score) increased the likelihood of human genetic interaction by approximately 3-fold.</a:t>
            </a:r>
          </a:p>
          <a:p>
            <a:pPr lvl="0">
              <a:spcBef>
                <a:spcPts val="0"/>
              </a:spcBef>
              <a:buClr>
                <a:schemeClr val="dk1"/>
              </a:buClr>
              <a:buSzPct val="100000"/>
              <a:buFont typeface="Arial"/>
              <a:buNone/>
            </a:pPr>
            <a:r>
              <a:rPr lang="en"/>
              <a:t> </a:t>
            </a:r>
          </a:p>
          <a:p>
            <a:pPr lvl="0">
              <a:spcBef>
                <a:spcPts val="0"/>
              </a:spcBef>
              <a:buClr>
                <a:schemeClr val="dk1"/>
              </a:buClr>
              <a:buSzPct val="100000"/>
              <a:buFont typeface="Arial"/>
              <a:buNone/>
            </a:pPr>
            <a:r>
              <a:rPr lang="en"/>
              <a:t>Based on this general conservation, the authors further tried to identify the conservation pattern of more specific and stronger SL interactions narrowing down to the interactions with top 10% and 2% rank product scores in both species respectively. The vast majority of these interactions were identified for the first time whereas 14 of them were characterized before. CoCaNet10 included conserved interactions among 59 TSGs and 23 drug targets. The most stringent CoCaNet2 also captured the strongest conserved interactions.</a:t>
            </a:r>
          </a:p>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Several features of the networks are worth noticing, the interaction not only occurs in yeast but is stable across environmental contexts led to an increase in the likelihood of human interaction up to 9-fold from baseline. </a:t>
            </a:r>
            <a:r>
              <a:rPr lang="en">
                <a:solidFill>
                  <a:srgbClr val="2E2E2E"/>
                </a:solidFill>
                <a:highlight>
                  <a:srgbClr val="FFFFFF"/>
                </a:highlight>
              </a:rPr>
              <a:t>a gene pair functions in the same biological process (yeast and human GO terms) increased the likelihood of human interaction to 19-fold</a:t>
            </a:r>
            <a:r>
              <a:rPr lang="en">
                <a:solidFill>
                  <a:schemeClr val="dk1"/>
                </a:solidFill>
              </a:rPr>
              <a:t>. The authors were making predictions of SL interactions on Human Hela cells by training regression model of four features, which are yeast interaction, context stability, yeast co-function, and human co-function. Training data was from the chemo-genetic screen. The model was used in over 100,000 genes with the feature information available. </a:t>
            </a:r>
            <a:r>
              <a:rPr lang="en">
                <a:solidFill>
                  <a:srgbClr val="2E2E2E"/>
                </a:solidFill>
                <a:highlight>
                  <a:srgbClr val="FFFFFF"/>
                </a:highlight>
              </a:rPr>
              <a:t> it is believed to be useful for identifying potential synthetic lethal interactions in a human gene space orders of magnitude larger than that what can be experimentally tested with current technology.</a:t>
            </a:r>
          </a:p>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04800" lvl="0" marL="457200" rtl="0">
              <a:spcBef>
                <a:spcPts val="0"/>
              </a:spcBef>
              <a:buClr>
                <a:schemeClr val="dk1"/>
              </a:buClr>
              <a:buSzPct val="109090"/>
              <a:buFont typeface="Georgia"/>
              <a:buChar char="-"/>
            </a:pPr>
            <a:r>
              <a:rPr lang="en">
                <a:solidFill>
                  <a:schemeClr val="dk1"/>
                </a:solidFill>
                <a:latin typeface="Georgia"/>
                <a:ea typeface="Georgia"/>
                <a:cs typeface="Georgia"/>
                <a:sym typeface="Georgia"/>
              </a:rPr>
              <a:t>As mentioned, cancer therapeutics have not been able to restore the function of mutated or deleted tumor suppressor genes in the clinical setting</a:t>
            </a:r>
          </a:p>
          <a:p>
            <a:pPr indent="-228600" lvl="0" marL="457200" rtl="0">
              <a:spcBef>
                <a:spcPts val="0"/>
              </a:spcBef>
              <a:buClr>
                <a:schemeClr val="dk1"/>
              </a:buClr>
              <a:buFont typeface="Georgia"/>
              <a:buChar char="-"/>
            </a:pPr>
            <a:r>
              <a:rPr lang="en">
                <a:solidFill>
                  <a:schemeClr val="dk1"/>
                </a:solidFill>
                <a:latin typeface="Georgia"/>
                <a:ea typeface="Georgia"/>
                <a:cs typeface="Georgia"/>
                <a:sym typeface="Georgia"/>
              </a:rPr>
              <a:t>Therefore, this study could have vas implications in the clinical setting if the interactions can be validated and repeated </a:t>
            </a:r>
          </a:p>
          <a:p>
            <a:pPr indent="-298450" lvl="0" marL="457200" rtl="0">
              <a:spcBef>
                <a:spcPts val="0"/>
              </a:spcBef>
              <a:buClr>
                <a:schemeClr val="dk1"/>
              </a:buClr>
              <a:buSzPct val="100000"/>
              <a:buFont typeface="Georgia"/>
              <a:buChar char="-"/>
            </a:pPr>
            <a:r>
              <a:t/>
            </a:r>
            <a:endParaRPr>
              <a:solidFill>
                <a:schemeClr val="dk1"/>
              </a:solidFill>
              <a:latin typeface="Georgia"/>
              <a:ea typeface="Georgia"/>
              <a:cs typeface="Georgia"/>
              <a:sym typeface="Georgia"/>
            </a:endParaRPr>
          </a:p>
          <a:p>
            <a:pPr indent="-228600" lvl="0" marL="457200" rtl="0">
              <a:spcBef>
                <a:spcPts val="0"/>
              </a:spcBef>
              <a:buClr>
                <a:schemeClr val="dk1"/>
              </a:buClr>
              <a:buFont typeface="Georgia"/>
              <a:buChar char="-"/>
            </a:pPr>
            <a:r>
              <a:rPr lang="en">
                <a:solidFill>
                  <a:schemeClr val="dk1"/>
                </a:solidFill>
                <a:latin typeface="Georgia"/>
                <a:ea typeface="Georgia"/>
                <a:cs typeface="Georgia"/>
                <a:sym typeface="Georgia"/>
              </a:rPr>
              <a:t>The next step is to validate these novel interactions in cell survival assays </a:t>
            </a:r>
          </a:p>
          <a:p>
            <a:pPr lvl="0" rtl="0">
              <a:lnSpc>
                <a:spcPct val="115000"/>
              </a:lnSpc>
              <a:spcBef>
                <a:spcPts val="0"/>
              </a:spcBef>
              <a:spcAft>
                <a:spcPts val="160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04800" lvl="0" marL="457200" rtl="0">
              <a:spcBef>
                <a:spcPts val="0"/>
              </a:spcBef>
              <a:buClr>
                <a:schemeClr val="dk1"/>
              </a:buClr>
              <a:buSzPct val="100000"/>
              <a:buFont typeface="Georgia"/>
              <a:buChar char="-"/>
            </a:pPr>
            <a:r>
              <a:rPr lang="en" sz="1200">
                <a:solidFill>
                  <a:schemeClr val="dk1"/>
                </a:solidFill>
                <a:latin typeface="Georgia"/>
                <a:ea typeface="Georgia"/>
                <a:cs typeface="Georgia"/>
                <a:sym typeface="Georgia"/>
              </a:rPr>
              <a:t>cultured tumor cells using the interaction neighborhoods of RAD17 and XRCC3, 2 tumor suppressor genes involved in the repair of DNA damage</a:t>
            </a:r>
          </a:p>
          <a:p>
            <a:pPr indent="-304800" lvl="0" marL="457200" rtl="0">
              <a:spcBef>
                <a:spcPts val="0"/>
              </a:spcBef>
              <a:buClr>
                <a:schemeClr val="dk1"/>
              </a:buClr>
              <a:buSzPct val="109090"/>
              <a:buFont typeface="Georgia"/>
              <a:buChar char="-"/>
            </a:pPr>
            <a:r>
              <a:t/>
            </a:r>
            <a:endParaRPr>
              <a:solidFill>
                <a:schemeClr val="dk1"/>
              </a:solidFill>
              <a:latin typeface="Georgia"/>
              <a:ea typeface="Georgia"/>
              <a:cs typeface="Georgia"/>
              <a:sym typeface="Georgia"/>
            </a:endParaRPr>
          </a:p>
          <a:p>
            <a:pPr indent="-228600" lvl="0" marL="457200" rtl="0">
              <a:spcBef>
                <a:spcPts val="0"/>
              </a:spcBef>
              <a:buClr>
                <a:schemeClr val="dk1"/>
              </a:buClr>
              <a:buFont typeface="Georgia"/>
              <a:buChar char="-"/>
            </a:pPr>
            <a:r>
              <a:rPr lang="en">
                <a:solidFill>
                  <a:schemeClr val="dk1"/>
                </a:solidFill>
                <a:latin typeface="Georgia"/>
                <a:ea typeface="Georgia"/>
                <a:cs typeface="Georgia"/>
                <a:sym typeface="Georgia"/>
              </a:rPr>
              <a:t>In order to validate these interactions, they examined the combination of chemical inhibitors targeting each of these interactors with a gene  knockdowns to see whether the reduction in cell growth they observed translated to a reduction of survival in individual tumor cell </a:t>
            </a:r>
          </a:p>
          <a:p>
            <a:pPr indent="-228600" lvl="1" marL="914400" rtl="0">
              <a:spcBef>
                <a:spcPts val="0"/>
              </a:spcBef>
              <a:buClr>
                <a:schemeClr val="dk1"/>
              </a:buClr>
              <a:buFont typeface="Georgia"/>
              <a:buChar char="-"/>
            </a:pPr>
            <a:r>
              <a:rPr lang="en">
                <a:solidFill>
                  <a:schemeClr val="dk1"/>
                </a:solidFill>
                <a:latin typeface="Georgia"/>
                <a:ea typeface="Georgia"/>
                <a:cs typeface="Georgia"/>
                <a:sym typeface="Georgia"/>
              </a:rPr>
              <a:t>For RAD17, they observed that here was significant reduction in colony formation</a:t>
            </a:r>
          </a:p>
          <a:p>
            <a:pPr indent="-228600" lvl="0" marL="457200" rtl="0">
              <a:spcBef>
                <a:spcPts val="0"/>
              </a:spcBef>
              <a:buClr>
                <a:schemeClr val="dk1"/>
              </a:buClr>
              <a:buFont typeface="Georgia"/>
              <a:buChar char="-"/>
            </a:pPr>
            <a:r>
              <a:t/>
            </a:r>
            <a:endParaRPr>
              <a:solidFill>
                <a:schemeClr val="dk1"/>
              </a:solidFill>
              <a:latin typeface="Georgia"/>
              <a:ea typeface="Georgia"/>
              <a:cs typeface="Georgia"/>
              <a:sym typeface="Georgia"/>
            </a:endParaRPr>
          </a:p>
          <a:p>
            <a:pPr indent="-228600" lvl="0" marL="457200" rtl="0">
              <a:spcBef>
                <a:spcPts val="0"/>
              </a:spcBef>
              <a:buClr>
                <a:schemeClr val="dk1"/>
              </a:buClr>
              <a:buFont typeface="Georgia"/>
              <a:buChar char="-"/>
            </a:pPr>
            <a:r>
              <a:rPr lang="en">
                <a:solidFill>
                  <a:schemeClr val="dk1"/>
                </a:solidFill>
                <a:latin typeface="Georgia"/>
                <a:ea typeface="Georgia"/>
                <a:cs typeface="Georgia"/>
                <a:sym typeface="Georgia"/>
              </a:rPr>
              <a:t>For XRCC they wanted to see whether these interactions would generalize to human cell lines other than HeLa so they used a glioblastoma cell line</a:t>
            </a:r>
          </a:p>
          <a:p>
            <a:pPr indent="-228600" lvl="0" marL="457200" rtl="0">
              <a:spcBef>
                <a:spcPts val="0"/>
              </a:spcBef>
              <a:buClr>
                <a:schemeClr val="dk1"/>
              </a:buClr>
              <a:buFont typeface="Georgia"/>
              <a:buChar char="-"/>
            </a:pPr>
            <a:r>
              <a:rPr lang="en">
                <a:solidFill>
                  <a:schemeClr val="dk1"/>
                </a:solidFill>
                <a:latin typeface="Georgia"/>
                <a:ea typeface="Georgia"/>
                <a:cs typeface="Georgia"/>
                <a:sym typeface="Georgia"/>
              </a:rPr>
              <a:t>5/7 were associated with a negative effect on survival in this cell line</a:t>
            </a:r>
          </a:p>
          <a:p>
            <a:pPr indent="-228600" lvl="0" marL="457200" rtl="0">
              <a:spcBef>
                <a:spcPts val="0"/>
              </a:spcBef>
              <a:buClr>
                <a:schemeClr val="dk1"/>
              </a:buClr>
              <a:buFont typeface="Georgia"/>
              <a:buChar char="-"/>
            </a:pPr>
            <a:r>
              <a:t/>
            </a:r>
            <a:endParaRPr>
              <a:solidFill>
                <a:schemeClr val="dk1"/>
              </a:solidFill>
              <a:latin typeface="Georgia"/>
              <a:ea typeface="Georgia"/>
              <a:cs typeface="Georgia"/>
              <a:sym typeface="Georgia"/>
            </a:endParaRPr>
          </a:p>
          <a:p>
            <a:pPr indent="-228600" lvl="0" marL="457200" rtl="0">
              <a:spcBef>
                <a:spcPts val="0"/>
              </a:spcBef>
              <a:buClr>
                <a:schemeClr val="dk1"/>
              </a:buClr>
              <a:buFont typeface="Georgia"/>
              <a:buChar char="-"/>
            </a:pPr>
            <a:r>
              <a:rPr lang="en">
                <a:solidFill>
                  <a:schemeClr val="dk1"/>
                </a:solidFill>
                <a:latin typeface="Georgia"/>
                <a:ea typeface="Georgia"/>
                <a:cs typeface="Georgia"/>
                <a:sym typeface="Georgia"/>
              </a:rPr>
              <a:t>Together these showed that of 12 interactions examined, 10 could be readily associated with a specific decrease in tumor cell clonal survival, spanning 2 cell line backgrounds </a:t>
            </a:r>
          </a:p>
          <a:p>
            <a:pPr lvl="0" rtl="0">
              <a:spcBef>
                <a:spcPts val="0"/>
              </a:spcBef>
              <a:buNone/>
            </a:pPr>
            <a:r>
              <a:t/>
            </a:r>
            <a:endParaRPr sz="1000">
              <a:solidFill>
                <a:schemeClr val="dk1"/>
              </a:solidFill>
              <a:latin typeface="Georgia"/>
              <a:ea typeface="Georgia"/>
              <a:cs typeface="Georgia"/>
              <a:sym typeface="Georgi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8450" lvl="0" marL="457200" rtl="0">
              <a:spcBef>
                <a:spcPts val="0"/>
              </a:spcBef>
              <a:buClr>
                <a:schemeClr val="dk1"/>
              </a:buClr>
              <a:buSzPct val="100000"/>
              <a:buFont typeface="Georgia"/>
              <a:buChar char="-"/>
            </a:pPr>
            <a:r>
              <a:rPr lang="en">
                <a:solidFill>
                  <a:schemeClr val="dk1"/>
                </a:solidFill>
                <a:latin typeface="Georgia"/>
                <a:ea typeface="Georgia"/>
                <a:cs typeface="Georgia"/>
                <a:sym typeface="Georgia"/>
              </a:rPr>
              <a:t>to gauge the clinical relevance of the CoCaNet, the authors explored the association of these interactions with differences in clinical outcomes of cancer patients </a:t>
            </a:r>
          </a:p>
          <a:p>
            <a:pPr indent="-298450" lvl="0" marL="457200" rtl="0">
              <a:spcBef>
                <a:spcPts val="0"/>
              </a:spcBef>
              <a:buClr>
                <a:schemeClr val="dk1"/>
              </a:buClr>
              <a:buSzPct val="100000"/>
              <a:buFont typeface="Georgia"/>
              <a:buChar char="-"/>
            </a:pPr>
            <a:r>
              <a:rPr lang="en">
                <a:solidFill>
                  <a:schemeClr val="dk1"/>
                </a:solidFill>
                <a:latin typeface="Georgia"/>
                <a:ea typeface="Georgia"/>
                <a:cs typeface="Georgia"/>
                <a:sym typeface="Georgia"/>
              </a:rPr>
              <a:t>it has been shown in previous studies that patients with tumors for which both genes of a synthetic sick interaction are under-expressed tend toward longer survival times</a:t>
            </a:r>
          </a:p>
          <a:p>
            <a:pPr indent="-304800" lvl="0" marL="457200" rtl="0">
              <a:spcBef>
                <a:spcPts val="0"/>
              </a:spcBef>
              <a:buClr>
                <a:schemeClr val="dk1"/>
              </a:buClr>
              <a:buSzPct val="100000"/>
              <a:buFont typeface="Georgia"/>
              <a:buChar char="-"/>
            </a:pPr>
            <a:r>
              <a:rPr lang="en" sz="1200">
                <a:solidFill>
                  <a:schemeClr val="dk1"/>
                </a:solidFill>
                <a:latin typeface="Georgia"/>
                <a:ea typeface="Georgia"/>
                <a:cs typeface="Georgia"/>
                <a:sym typeface="Georgia"/>
              </a:rPr>
              <a:t>The authors explored this idea using the Jerby-Arnon et al. scoring method </a:t>
            </a:r>
          </a:p>
          <a:p>
            <a:pPr indent="-298450" lvl="0" marL="457200" rtl="0">
              <a:spcBef>
                <a:spcPts val="0"/>
              </a:spcBef>
              <a:buClr>
                <a:schemeClr val="dk1"/>
              </a:buClr>
              <a:buSzPct val="100000"/>
              <a:buFont typeface="Georgia"/>
              <a:buChar char="-"/>
            </a:pPr>
            <a:r>
              <a:rPr lang="en">
                <a:solidFill>
                  <a:schemeClr val="dk1"/>
                </a:solidFill>
                <a:latin typeface="Georgia"/>
                <a:ea typeface="Georgia"/>
                <a:cs typeface="Georgia"/>
                <a:sym typeface="Georgia"/>
              </a:rPr>
              <a:t> ~2,000 breast cancer patients waere scored by couting the number of synthetic sick/lethal interactions in CoCaNet10 for which both genes were underexpresed in the patient’s tumor versus their normal tissued</a:t>
            </a:r>
          </a:p>
          <a:p>
            <a:pPr indent="-304800" lvl="0" marL="457200" rtl="0">
              <a:spcBef>
                <a:spcPts val="0"/>
              </a:spcBef>
              <a:buClr>
                <a:schemeClr val="dk1"/>
              </a:buClr>
              <a:buSzPct val="100000"/>
              <a:buFont typeface="Georgia"/>
              <a:buChar char="-"/>
            </a:pPr>
            <a:r>
              <a:rPr lang="en" sz="1200">
                <a:solidFill>
                  <a:schemeClr val="dk1"/>
                </a:solidFill>
                <a:latin typeface="Georgia"/>
                <a:ea typeface="Georgia"/>
                <a:cs typeface="Georgia"/>
                <a:sym typeface="Georgia"/>
              </a:rPr>
              <a:t>They compared the survival of the top 10% of scores and the lowest 10% of scres </a:t>
            </a:r>
          </a:p>
          <a:p>
            <a:pPr indent="-304800" lvl="0" marL="457200" rtl="0">
              <a:spcBef>
                <a:spcPts val="0"/>
              </a:spcBef>
              <a:buClr>
                <a:schemeClr val="dk1"/>
              </a:buClr>
              <a:buSzPct val="100000"/>
              <a:buFont typeface="Georgia"/>
              <a:buChar char="-"/>
            </a:pPr>
            <a:r>
              <a:rPr lang="en" sz="1200">
                <a:solidFill>
                  <a:schemeClr val="dk1"/>
                </a:solidFill>
                <a:latin typeface="Georgia"/>
                <a:ea typeface="Georgia"/>
                <a:cs typeface="Georgia"/>
                <a:sym typeface="Georgia"/>
              </a:rPr>
              <a:t>Findings showed that highest score patients had </a:t>
            </a:r>
            <a:r>
              <a:rPr lang="en">
                <a:solidFill>
                  <a:schemeClr val="dk1"/>
                </a:solidFill>
                <a:latin typeface="Georgia"/>
                <a:ea typeface="Georgia"/>
                <a:cs typeface="Georgia"/>
                <a:sym typeface="Georgia"/>
              </a:rPr>
              <a:t>significantly longer survival times relative to non-ISL patients (p = 6x10^-4) </a:t>
            </a:r>
          </a:p>
          <a:p>
            <a:pPr lvl="0" rtl="0">
              <a:spcBef>
                <a:spcPts val="0"/>
              </a:spcBef>
              <a:buNone/>
            </a:pPr>
            <a:r>
              <a:t/>
            </a:r>
            <a:endParaRPr b="1" sz="1200">
              <a:solidFill>
                <a:schemeClr val="dk1"/>
              </a:solidFill>
              <a:latin typeface="Georgia"/>
              <a:ea typeface="Georgia"/>
              <a:cs typeface="Georgia"/>
              <a:sym typeface="Georgia"/>
            </a:endParaRPr>
          </a:p>
          <a:p>
            <a:pPr lvl="0" rtl="0">
              <a:spcBef>
                <a:spcPts val="0"/>
              </a:spcBef>
              <a:buNone/>
            </a:pPr>
            <a:r>
              <a:t/>
            </a:r>
            <a:endParaRPr b="1" sz="1200" u="sng">
              <a:solidFill>
                <a:schemeClr val="dk1"/>
              </a:solidFill>
              <a:latin typeface="Georgia"/>
              <a:ea typeface="Georgia"/>
              <a:cs typeface="Georgia"/>
              <a:sym typeface="Georgia"/>
            </a:endParaRPr>
          </a:p>
          <a:p>
            <a:pPr lvl="0" rtl="0">
              <a:spcBef>
                <a:spcPts val="0"/>
              </a:spcBef>
              <a:buNone/>
            </a:pPr>
            <a:r>
              <a:rPr b="1" lang="en" sz="1200" u="sng">
                <a:solidFill>
                  <a:schemeClr val="dk1"/>
                </a:solidFill>
                <a:latin typeface="Georgia"/>
                <a:ea typeface="Georgia"/>
                <a:cs typeface="Georgia"/>
                <a:sym typeface="Georgia"/>
              </a:rPr>
              <a:t>Method to statistically infer synthetic lethality interactions from cancer genomic data from clinically samples </a:t>
            </a:r>
          </a:p>
          <a:p>
            <a:pPr lvl="0" rtl="0">
              <a:spcBef>
                <a:spcPts val="0"/>
              </a:spcBef>
              <a:buNone/>
            </a:pPr>
            <a:r>
              <a:t/>
            </a:r>
            <a:endParaRPr b="1" sz="1200" u="sng">
              <a:solidFill>
                <a:schemeClr val="dk1"/>
              </a:solidFill>
              <a:latin typeface="Georgia"/>
              <a:ea typeface="Georgia"/>
              <a:cs typeface="Georgia"/>
              <a:sym typeface="Georgia"/>
            </a:endParaRPr>
          </a:p>
          <a:p>
            <a:pPr lvl="0" rtl="0">
              <a:lnSpc>
                <a:spcPct val="115000"/>
              </a:lnSpc>
              <a:spcBef>
                <a:spcPts val="0"/>
              </a:spcBef>
              <a:spcAft>
                <a:spcPts val="700"/>
              </a:spcAft>
              <a:buNone/>
            </a:pPr>
            <a:r>
              <a:rPr lang="en" sz="1200">
                <a:solidFill>
                  <a:srgbClr val="2E2E2E"/>
                </a:solidFill>
              </a:rPr>
              <a:t>Synthetic lethality occurs when the inhibition of two genes is lethal while the inhibition of each single gene is not. It can be harnessed to selectively treat cancer by identifying inactive genes in a given cancer and targeting their synthetic lethal (SL) partners. The DAISY: </a:t>
            </a:r>
          </a:p>
          <a:p>
            <a:pPr indent="-304800" lvl="0" marL="457200" rtl="0">
              <a:lnSpc>
                <a:spcPct val="115000"/>
              </a:lnSpc>
              <a:spcBef>
                <a:spcPts val="0"/>
              </a:spcBef>
              <a:buClr>
                <a:srgbClr val="2E2E2E"/>
              </a:buClr>
              <a:buSzPct val="100000"/>
              <a:buChar char="-"/>
            </a:pPr>
            <a:r>
              <a:rPr lang="en" sz="1200">
                <a:solidFill>
                  <a:srgbClr val="2E2E2E"/>
                </a:solidFill>
                <a:highlight>
                  <a:srgbClr val="FFFFFF"/>
                </a:highlight>
              </a:rPr>
              <a:t>DAISY is an approach for statistically inferring SL interactions from cancer genomic data of both cell lines and clinical samples. DAISY applies three statistical inference procedures, each tailored to specific cancer data sets.</a:t>
            </a:r>
          </a:p>
          <a:p>
            <a:pPr indent="-304800" lvl="0" marL="457200" rtl="0">
              <a:lnSpc>
                <a:spcPct val="115000"/>
              </a:lnSpc>
              <a:spcBef>
                <a:spcPts val="0"/>
              </a:spcBef>
              <a:buClr>
                <a:srgbClr val="2E2E2E"/>
              </a:buClr>
              <a:buSzPct val="100000"/>
              <a:buChar char="-"/>
            </a:pPr>
            <a:r>
              <a:rPr lang="en" sz="1200">
                <a:solidFill>
                  <a:srgbClr val="2E2E2E"/>
                </a:solidFill>
                <a:highlight>
                  <a:srgbClr val="FFFFFF"/>
                </a:highlight>
              </a:rPr>
              <a:t>The first inference strategy, termed genomic survival of the fittest (SoF), is based on the observation that cancer cells that have lost two SL-paired genes do not survive, they are strongly selected against. </a:t>
            </a:r>
          </a:p>
          <a:p>
            <a:pPr indent="-304800" lvl="0" marL="457200" rtl="0">
              <a:lnSpc>
                <a:spcPct val="115000"/>
              </a:lnSpc>
              <a:spcBef>
                <a:spcPts val="0"/>
              </a:spcBef>
              <a:buClr>
                <a:srgbClr val="2E2E2E"/>
              </a:buClr>
              <a:buSzPct val="100000"/>
              <a:buChar char="-"/>
            </a:pPr>
            <a:r>
              <a:rPr lang="en" sz="1200">
                <a:solidFill>
                  <a:srgbClr val="2E2E2E"/>
                </a:solidFill>
                <a:highlight>
                  <a:srgbClr val="FFFFFF"/>
                </a:highlight>
              </a:rPr>
              <a:t>The second inference strategy, shRNA-based functional examination, is based on the notion that the knock down of a synthetically lethal gene is lethal to cancer cells where its SL partner is inactive</a:t>
            </a:r>
          </a:p>
          <a:p>
            <a:pPr indent="-304800" lvl="0" marL="457200" rtl="0">
              <a:lnSpc>
                <a:spcPct val="115000"/>
              </a:lnSpc>
              <a:spcBef>
                <a:spcPts val="0"/>
              </a:spcBef>
              <a:buClr>
                <a:srgbClr val="2E2E2E"/>
              </a:buClr>
              <a:buSzPct val="100000"/>
              <a:buChar char="-"/>
            </a:pPr>
            <a:r>
              <a:rPr lang="en" sz="1200">
                <a:solidFill>
                  <a:srgbClr val="2E2E2E"/>
                </a:solidFill>
                <a:highlight>
                  <a:srgbClr val="FFFFFF"/>
                </a:highlight>
              </a:rPr>
              <a:t>The third procedure, pairwise gene coexpression, is based on the notion that SL pairs tend to participate in closely related biological processes and hence are likely to be coexpressed</a:t>
            </a:r>
          </a:p>
          <a:p>
            <a:pPr lvl="0" rtl="0">
              <a:spcBef>
                <a:spcPts val="0"/>
              </a:spcBef>
              <a:buNone/>
            </a:pPr>
            <a:r>
              <a:t/>
            </a:r>
            <a:endParaRPr b="1" sz="1200" u="sng">
              <a:solidFill>
                <a:schemeClr val="dk1"/>
              </a:solidFill>
              <a:latin typeface="Georgia"/>
              <a:ea typeface="Georgia"/>
              <a:cs typeface="Georgia"/>
              <a:sym typeface="Georgia"/>
            </a:endParaRPr>
          </a:p>
          <a:p>
            <a:pPr lvl="0" rtl="0">
              <a:spcBef>
                <a:spcPts val="0"/>
              </a:spcBef>
              <a:buNone/>
            </a:pPr>
            <a:r>
              <a:t/>
            </a:r>
            <a:endParaRPr b="1" sz="1200" u="sng">
              <a:solidFill>
                <a:schemeClr val="dk1"/>
              </a:solidFill>
              <a:latin typeface="Georgia"/>
              <a:ea typeface="Georgia"/>
              <a:cs typeface="Georgia"/>
              <a:sym typeface="Georgia"/>
            </a:endParaRPr>
          </a:p>
          <a:p>
            <a:pPr lvl="0" rtl="0">
              <a:spcBef>
                <a:spcPts val="0"/>
              </a:spcBef>
              <a:buClr>
                <a:schemeClr val="dk1"/>
              </a:buClr>
              <a:buSzPct val="91666"/>
              <a:buFont typeface="Arial"/>
              <a:buNone/>
            </a:pPr>
            <a:r>
              <a:t/>
            </a:r>
            <a:endParaRPr b="1" sz="1200" u="sng">
              <a:solidFill>
                <a:schemeClr val="dk1"/>
              </a:solidFill>
              <a:latin typeface="Georgia"/>
              <a:ea typeface="Georgia"/>
              <a:cs typeface="Georgia"/>
              <a:sym typeface="Georgia"/>
            </a:endParaRPr>
          </a:p>
          <a:p>
            <a:pPr lvl="0" rtl="0">
              <a:spcBef>
                <a:spcPts val="0"/>
              </a:spcBef>
              <a:buNone/>
            </a:pPr>
            <a:r>
              <a:t/>
            </a:r>
            <a:endParaRPr>
              <a:solidFill>
                <a:schemeClr val="dk1"/>
              </a:solidFill>
              <a:latin typeface="Georgia"/>
              <a:ea typeface="Georgia"/>
              <a:cs typeface="Georgia"/>
              <a:sym typeface="Georgia"/>
            </a:endParaRPr>
          </a:p>
          <a:p>
            <a:pPr indent="-298450" lvl="0" marL="457200" marR="0" rtl="0" algn="l">
              <a:lnSpc>
                <a:spcPct val="100000"/>
              </a:lnSpc>
              <a:spcBef>
                <a:spcPts val="0"/>
              </a:spcBef>
              <a:spcAft>
                <a:spcPts val="0"/>
              </a:spcAft>
              <a:buClr>
                <a:schemeClr val="dk1"/>
              </a:buClr>
              <a:buSzPct val="100000"/>
              <a:buFont typeface="Georgia"/>
              <a:buChar char="-"/>
            </a:pPr>
            <a:r>
              <a:rPr lang="en">
                <a:solidFill>
                  <a:schemeClr val="dk1"/>
                </a:solidFill>
                <a:latin typeface="Georgia"/>
                <a:ea typeface="Georgia"/>
                <a:cs typeface="Georgia"/>
                <a:sym typeface="Georgia"/>
              </a:rPr>
              <a:t>This is consistent with the idea that decreased function of both genes promoted synthetic sickness, cuasing the tumor to be less robust and leading to improved patient outcomes</a:t>
            </a:r>
          </a:p>
          <a:p>
            <a:pPr indent="-298450" lvl="0" marL="457200" rtl="0">
              <a:spcBef>
                <a:spcPts val="0"/>
              </a:spcBef>
              <a:buClr>
                <a:schemeClr val="dk1"/>
              </a:buClr>
              <a:buSzPct val="100000"/>
              <a:buFont typeface="Georgia"/>
              <a:buChar char="-"/>
            </a:pPr>
            <a:r>
              <a:rPr lang="en">
                <a:solidFill>
                  <a:schemeClr val="dk1"/>
                </a:solidFill>
                <a:latin typeface="Georgia"/>
                <a:ea typeface="Georgia"/>
                <a:cs typeface="Georgia"/>
                <a:sym typeface="Georgia"/>
              </a:rPr>
              <a:t>10% of the cases with the highest scores were marked as having potential ‘induced syntehtic lethality’ </a:t>
            </a:r>
          </a:p>
          <a:p>
            <a:pPr indent="-298450" lvl="0" marL="457200" rtl="0">
              <a:spcBef>
                <a:spcPts val="0"/>
              </a:spcBef>
              <a:buClr>
                <a:schemeClr val="dk1"/>
              </a:buClr>
              <a:buSzPct val="100000"/>
              <a:buFont typeface="Georgia"/>
              <a:buChar char="-"/>
            </a:pPr>
            <a:r>
              <a:rPr lang="en">
                <a:solidFill>
                  <a:schemeClr val="dk1"/>
                </a:solidFill>
                <a:latin typeface="Georgia"/>
                <a:ea typeface="Georgia"/>
                <a:cs typeface="Georgia"/>
                <a:sym typeface="Georgia"/>
              </a:rPr>
              <a:t>Greatest contribution to increased survival was from SL interaction of BLM and CHEK1 and BLM and CHEK2</a:t>
            </a:r>
          </a:p>
          <a:p>
            <a:pPr lvl="0" rtl="0">
              <a:spcBef>
                <a:spcPts val="0"/>
              </a:spcBef>
              <a:buNone/>
            </a:pPr>
            <a:r>
              <a:t/>
            </a:r>
            <a:endParaRPr>
              <a:solidFill>
                <a:schemeClr val="dk1"/>
              </a:solidFill>
              <a:latin typeface="Georgia"/>
              <a:ea typeface="Georgia"/>
              <a:cs typeface="Georgia"/>
              <a:sym typeface="Georgia"/>
            </a:endParaRPr>
          </a:p>
          <a:p>
            <a:pPr lvl="0">
              <a:spcBef>
                <a:spcPts val="0"/>
              </a:spcBef>
              <a:buNone/>
            </a:pPr>
            <a:r>
              <a:t/>
            </a:r>
            <a:endParaRPr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91666"/>
              <a:buFont typeface="Arial"/>
              <a:buNone/>
            </a:pPr>
            <a:r>
              <a:rPr lang="en" sz="1200">
                <a:solidFill>
                  <a:schemeClr val="dk1"/>
                </a:solidFill>
                <a:latin typeface="Calibri"/>
                <a:ea typeface="Calibri"/>
                <a:cs typeface="Calibri"/>
                <a:sym typeface="Calibri"/>
              </a:rPr>
              <a:t>This quote (direct attention towards, but don’t read aloud) captures the essence of what the authors are claiming to have done. However, it is an overstatement. Firstly, these networks did not appreciably reduce the test space in advance of human trials. They started with 169,000 potential interactions of interest, and only reduced it down to a prioritized 10e5 or at least 100,000; not even an order of magnitude lower. Secondly, their validation is in part lacking. As (Isabelle?) mentioned, 10 out of 12 tested interactions were associated with decreases in tumor cells. There are issues with this; first, the 12 chosen interactions were not identified as being chosen for any quantitative reason, e.g. being the top scoring interactions, but were seemingly chosen somewhat arbitrarily.   In addition, some of these were not novel interactions, but had been studied more extensively previously in the literature. Thus far, throughout all of its citations, this paper has only been credited with uncovering one novel synthetically lethal relationship [1]. </a:t>
            </a:r>
          </a:p>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91666"/>
              <a:buFont typeface="Arial"/>
              <a:buNone/>
            </a:pPr>
            <a:r>
              <a:rPr lang="en" sz="1200">
                <a:solidFill>
                  <a:schemeClr val="dk1"/>
                </a:solidFill>
                <a:latin typeface="Calibri"/>
                <a:ea typeface="Calibri"/>
                <a:cs typeface="Calibri"/>
                <a:sym typeface="Calibri"/>
              </a:rPr>
              <a:t>(Isabelle?) also talked about the survival comparisons of those with the top 10% ISL scores versus the bottom 10% ISL scores using Jerby Arnon scoring. On the left, we have the diagram from this paper, constructed using the gene interaction networks presented in this paper. On the right, we have a figure from the Jerby Arnon paper, which does the same thing for a different set of computationally derived synthetic lethal interactions. It is hard to say that the methodology of identifying interactions presented in this paper was better than existing methods, i.e. Jerby Anon’s method. </a:t>
            </a:r>
          </a:p>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04800" lvl="0" marL="457200" rtl="0">
              <a:spcBef>
                <a:spcPts val="0"/>
              </a:spcBef>
              <a:buClr>
                <a:schemeClr val="dk1"/>
              </a:buClr>
              <a:buSzPct val="109090"/>
              <a:buFont typeface="Georgia"/>
              <a:buChar char="-"/>
            </a:pPr>
            <a:r>
              <a:rPr lang="en">
                <a:solidFill>
                  <a:schemeClr val="dk1"/>
                </a:solidFill>
                <a:latin typeface="Georgia"/>
                <a:ea typeface="Georgia"/>
                <a:cs typeface="Georgia"/>
                <a:sym typeface="Georgia"/>
              </a:rPr>
              <a:t>cancer therapeutics have not been able to restore the function of mutated or deleted tumor suppressor genes in the clinical setting</a:t>
            </a:r>
          </a:p>
          <a:p>
            <a:pPr lvl="0" rtl="0">
              <a:spcBef>
                <a:spcPts val="0"/>
              </a:spcBef>
              <a:buNone/>
            </a:pPr>
            <a:r>
              <a:t/>
            </a:r>
            <a:endParaRPr>
              <a:solidFill>
                <a:schemeClr val="dk1"/>
              </a:solidFill>
              <a:latin typeface="Georgia"/>
              <a:ea typeface="Georgia"/>
              <a:cs typeface="Georgia"/>
              <a:sym typeface="Georgia"/>
            </a:endParaRPr>
          </a:p>
          <a:p>
            <a:pPr lvl="0" rtl="0">
              <a:spcBef>
                <a:spcPts val="0"/>
              </a:spcBef>
              <a:buNone/>
            </a:pPr>
            <a:r>
              <a:t/>
            </a:r>
            <a:endParaRPr>
              <a:solidFill>
                <a:schemeClr val="dk1"/>
              </a:solidFill>
              <a:latin typeface="Georgia"/>
              <a:ea typeface="Georgia"/>
              <a:cs typeface="Georgia"/>
              <a:sym typeface="Georgia"/>
            </a:endParaRPr>
          </a:p>
          <a:p>
            <a:pPr lvl="0" rtl="0" algn="ctr">
              <a:spcBef>
                <a:spcPts val="0"/>
              </a:spcBef>
              <a:buNone/>
            </a:pPr>
            <a:r>
              <a:rPr b="1" lang="en" sz="2200">
                <a:solidFill>
                  <a:srgbClr val="1155CC"/>
                </a:solidFill>
              </a:rPr>
              <a:t>interactions associated with decrease </a:t>
            </a:r>
          </a:p>
          <a:p>
            <a:pPr lvl="0" rtl="0" algn="ctr">
              <a:spcBef>
                <a:spcPts val="0"/>
              </a:spcBef>
              <a:buNone/>
            </a:pPr>
            <a:r>
              <a:rPr b="1" lang="en" sz="2200">
                <a:solidFill>
                  <a:srgbClr val="1155CC"/>
                </a:solidFill>
              </a:rPr>
              <a:t>in tumor cell survival in 2 cell lines </a:t>
            </a:r>
          </a:p>
          <a:p>
            <a:pPr lvl="0" rtl="0">
              <a:spcBef>
                <a:spcPts val="0"/>
              </a:spcBef>
              <a:buNone/>
            </a:pPr>
            <a:r>
              <a:t/>
            </a:r>
            <a:endParaRPr>
              <a:solidFill>
                <a:schemeClr val="dk1"/>
              </a:solidFill>
              <a:latin typeface="Georgia"/>
              <a:ea typeface="Georgia"/>
              <a:cs typeface="Georgia"/>
              <a:sym typeface="Georgi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Rather than directly target the tumor suppressor genes.. Introduce synthetic lethal interactions.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Idea of a synthetic lethal interaction</a:t>
            </a:r>
          </a:p>
          <a:p>
            <a:pPr lvl="0">
              <a:spcBef>
                <a:spcPts val="0"/>
              </a:spcBef>
              <a:buNone/>
            </a:pPr>
            <a:r>
              <a:rPr lang="en"/>
              <a:t>+1 if target genes are already druggable with FDA-approved drugs </a:t>
            </a:r>
          </a:p>
          <a:p>
            <a:pPr lvl="0">
              <a:spcBef>
                <a:spcPts val="0"/>
              </a:spcBef>
              <a:buNone/>
            </a:pPr>
            <a:r>
              <a:t/>
            </a:r>
            <a:endParaRPr/>
          </a:p>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Insert the technology used here? (microbio methods)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Now that we have the gene-gene pairs,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b="1" lang="en">
                <a:solidFill>
                  <a:schemeClr val="dk1"/>
                </a:solidFill>
              </a:rPr>
              <a:t>First, define a set of TSGs</a:t>
            </a:r>
          </a:p>
          <a:p>
            <a:pPr indent="-298450" lvl="0" marL="457200" rtl="0">
              <a:lnSpc>
                <a:spcPct val="115000"/>
              </a:lnSpc>
              <a:spcBef>
                <a:spcPts val="0"/>
              </a:spcBef>
              <a:buClr>
                <a:schemeClr val="dk1"/>
              </a:buClr>
              <a:buSzPct val="100000"/>
            </a:pPr>
            <a:r>
              <a:rPr lang="en">
                <a:solidFill>
                  <a:schemeClr val="dk1"/>
                </a:solidFill>
              </a:rPr>
              <a:t>Compiled a list of 129 genes known/suspected to harbor loss of function cancer driver mutations for which there are yeast orthologs.</a:t>
            </a:r>
          </a:p>
          <a:p>
            <a:pPr indent="-298450" lvl="0" marL="457200" rtl="0">
              <a:lnSpc>
                <a:spcPct val="115000"/>
              </a:lnSpc>
              <a:spcBef>
                <a:spcPts val="0"/>
              </a:spcBef>
              <a:buClr>
                <a:schemeClr val="dk1"/>
              </a:buClr>
              <a:buSzPct val="100000"/>
            </a:pPr>
            <a:r>
              <a:rPr lang="en">
                <a:solidFill>
                  <a:schemeClr val="dk1"/>
                </a:solidFill>
              </a:rPr>
              <a:t>Make sure they are clinically relevant: “on average, 73% and 36% of &gt;6k tumors analyzed in Cancer Genome Atlas have somatic mutation or copy number loss in at least one of these TSGs, significantly higher than picking a random gene.</a:t>
            </a:r>
          </a:p>
          <a:p>
            <a:pPr indent="-298450" lvl="0" marL="457200" rtl="0">
              <a:lnSpc>
                <a:spcPct val="115000"/>
              </a:lnSpc>
              <a:spcBef>
                <a:spcPts val="0"/>
              </a:spcBef>
              <a:buClr>
                <a:schemeClr val="dk1"/>
              </a:buClr>
              <a:buSzPct val="100000"/>
            </a:pPr>
            <a:r>
              <a:t/>
            </a:r>
            <a:endParaRPr>
              <a:solidFill>
                <a:schemeClr val="dk1"/>
              </a:solidFill>
            </a:endParaRPr>
          </a:p>
          <a:p>
            <a:pPr indent="-298450" lvl="0" marL="457200" rtl="0">
              <a:lnSpc>
                <a:spcPct val="115000"/>
              </a:lnSpc>
              <a:spcBef>
                <a:spcPts val="0"/>
              </a:spcBef>
              <a:buClr>
                <a:schemeClr val="dk1"/>
              </a:buClr>
              <a:buSzPct val="100000"/>
            </a:pPr>
            <a:r>
              <a:rPr lang="en">
                <a:solidFill>
                  <a:schemeClr val="dk1"/>
                </a:solidFill>
              </a:rPr>
              <a:t>111 yeast orthologs also enriched for functional roles similar to their human counterparts. So pick these 111 TSGs</a:t>
            </a:r>
          </a:p>
          <a:p>
            <a:pPr indent="-298450" lvl="0" marL="457200" rtl="0">
              <a:lnSpc>
                <a:spcPct val="115000"/>
              </a:lnSpc>
              <a:spcBef>
                <a:spcPts val="0"/>
              </a:spcBef>
              <a:buClr>
                <a:schemeClr val="dk1"/>
              </a:buClr>
              <a:buSzPct val="100000"/>
            </a:pPr>
            <a:r>
              <a:t/>
            </a:r>
            <a:endParaRPr>
              <a:solidFill>
                <a:schemeClr val="dk1"/>
              </a:solidFill>
            </a:endParaRPr>
          </a:p>
          <a:p>
            <a:pPr lvl="0" rtl="0">
              <a:lnSpc>
                <a:spcPct val="115000"/>
              </a:lnSpc>
              <a:spcBef>
                <a:spcPts val="0"/>
              </a:spcBef>
              <a:buClr>
                <a:schemeClr val="dk1"/>
              </a:buClr>
              <a:buSzPct val="100000"/>
              <a:buFont typeface="Arial"/>
              <a:buNone/>
            </a:pPr>
            <a:r>
              <a:rPr b="1" lang="en">
                <a:solidFill>
                  <a:schemeClr val="dk1"/>
                </a:solidFill>
              </a:rPr>
              <a:t>Next, define a set of DTs</a:t>
            </a:r>
          </a:p>
          <a:p>
            <a:pPr indent="-298450" lvl="0" marL="457200" rtl="0">
              <a:lnSpc>
                <a:spcPct val="115000"/>
              </a:lnSpc>
              <a:spcBef>
                <a:spcPts val="0"/>
              </a:spcBef>
              <a:buClr>
                <a:schemeClr val="dk1"/>
              </a:buClr>
              <a:buSzPct val="100000"/>
            </a:pPr>
            <a:r>
              <a:rPr lang="en">
                <a:solidFill>
                  <a:schemeClr val="dk1"/>
                </a:solidFill>
              </a:rPr>
              <a:t>List of human genes known or predicted to be druggable</a:t>
            </a:r>
          </a:p>
          <a:p>
            <a:pPr indent="-298450" lvl="0" marL="457200" rtl="0">
              <a:lnSpc>
                <a:spcPct val="115000"/>
              </a:lnSpc>
              <a:spcBef>
                <a:spcPts val="0"/>
              </a:spcBef>
              <a:buClr>
                <a:schemeClr val="dk1"/>
              </a:buClr>
              <a:buSzPct val="100000"/>
            </a:pPr>
            <a:r>
              <a:t/>
            </a:r>
            <a:endParaRPr>
              <a:solidFill>
                <a:schemeClr val="dk1"/>
              </a:solidFill>
            </a:endParaRPr>
          </a:p>
          <a:p>
            <a:pPr indent="-298450" lvl="0" marL="457200" rtl="0">
              <a:lnSpc>
                <a:spcPct val="115000"/>
              </a:lnSpc>
              <a:spcBef>
                <a:spcPts val="0"/>
              </a:spcBef>
              <a:buClr>
                <a:schemeClr val="dk1"/>
              </a:buClr>
              <a:buSzPct val="100000"/>
            </a:pPr>
            <a:r>
              <a:rPr lang="en">
                <a:solidFill>
                  <a:schemeClr val="dk1"/>
                </a:solidFill>
              </a:rPr>
              <a:t>Prioritized 956 genes -&gt; 433 yeast orthologs chosen to cover broad range of functional representations.</a:t>
            </a:r>
          </a:p>
          <a:p>
            <a:pPr indent="-298450" lvl="0" marL="457200" rtl="0">
              <a:lnSpc>
                <a:spcPct val="115000"/>
              </a:lnSpc>
              <a:spcBef>
                <a:spcPts val="0"/>
              </a:spcBef>
              <a:buClr>
                <a:schemeClr val="dk1"/>
              </a:buClr>
              <a:buSzPct val="100000"/>
            </a:pPr>
            <a:r>
              <a:t/>
            </a:r>
            <a:endParaRPr>
              <a:solidFill>
                <a:schemeClr val="dk1"/>
              </a:solidFill>
            </a:endParaRPr>
          </a:p>
          <a:p>
            <a:pPr lvl="0" rtl="0">
              <a:lnSpc>
                <a:spcPct val="115000"/>
              </a:lnSpc>
              <a:spcBef>
                <a:spcPts val="0"/>
              </a:spcBef>
              <a:buClr>
                <a:schemeClr val="dk1"/>
              </a:buClr>
              <a:buSzPct val="100000"/>
              <a:buFont typeface="Arial"/>
              <a:buNone/>
            </a:pPr>
            <a:r>
              <a:rPr b="1" lang="en">
                <a:solidFill>
                  <a:schemeClr val="dk1"/>
                </a:solidFill>
              </a:rPr>
              <a:t>There’s a discrepancy in these numbers and the data they provide in their supplemental figures, but anyway, they report to test 43,505 gene-gene pairs. </a:t>
            </a:r>
          </a:p>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4.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2.png"/><Relationship Id="rId4" Type="http://schemas.openxmlformats.org/officeDocument/2006/relationships/image" Target="../media/image06.png"/><Relationship Id="rId5" Type="http://schemas.openxmlformats.org/officeDocument/2006/relationships/image" Target="../media/image00.png"/><Relationship Id="rId6" Type="http://schemas.openxmlformats.org/officeDocument/2006/relationships/image" Target="../media/image0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5.png"/><Relationship Id="rId4" Type="http://schemas.openxmlformats.org/officeDocument/2006/relationships/image" Target="../media/image09.png"/><Relationship Id="rId5" Type="http://schemas.openxmlformats.org/officeDocument/2006/relationships/image" Target="../media/image10.png"/><Relationship Id="rId6" Type="http://schemas.openxmlformats.org/officeDocument/2006/relationships/image" Target="../media/image0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0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0" y="428875"/>
            <a:ext cx="8520600" cy="2797200"/>
          </a:xfrm>
          <a:prstGeom prst="rect">
            <a:avLst/>
          </a:prstGeom>
        </p:spPr>
        <p:txBody>
          <a:bodyPr anchorCtr="0" anchor="b" bIns="91425" lIns="91425" rIns="91425" tIns="91425">
            <a:noAutofit/>
          </a:bodyPr>
          <a:lstStyle/>
          <a:p>
            <a:pPr lvl="0" rtl="0">
              <a:spcBef>
                <a:spcPts val="0"/>
              </a:spcBef>
              <a:buNone/>
            </a:pPr>
            <a:r>
              <a:rPr lang="en" sz="3000">
                <a:latin typeface="Georgia"/>
                <a:ea typeface="Georgia"/>
                <a:cs typeface="Georgia"/>
                <a:sym typeface="Georgia"/>
              </a:rPr>
              <a:t>A Network of Conserved Synthetic Lethal Interactions for Exploration of Precision Cancer Therapy </a:t>
            </a:r>
          </a:p>
          <a:p>
            <a:pPr lvl="0" rtl="0">
              <a:spcBef>
                <a:spcPts val="0"/>
              </a:spcBef>
              <a:buNone/>
            </a:pPr>
            <a:r>
              <a:rPr lang="en" sz="1200">
                <a:latin typeface="Georgia"/>
                <a:ea typeface="Georgia"/>
                <a:cs typeface="Georgia"/>
                <a:sym typeface="Georgia"/>
              </a:rPr>
              <a:t>		 	 	 					</a:t>
            </a:r>
          </a:p>
          <a:p>
            <a:pPr lvl="0">
              <a:spcBef>
                <a:spcPts val="0"/>
              </a:spcBef>
              <a:buNone/>
            </a:pPr>
            <a:r>
              <a:rPr lang="en" sz="1200">
                <a:latin typeface="Georgia"/>
                <a:ea typeface="Georgia"/>
                <a:cs typeface="Georgia"/>
                <a:sym typeface="Georgia"/>
              </a:rPr>
              <a:t>					</a:t>
            </a:r>
          </a:p>
          <a:p>
            <a:pPr lvl="0">
              <a:spcBef>
                <a:spcPts val="0"/>
              </a:spcBef>
              <a:buNone/>
            </a:pPr>
            <a:r>
              <a:rPr lang="en" sz="1400">
                <a:latin typeface="Georgia"/>
                <a:ea typeface="Georgia"/>
                <a:cs typeface="Georgia"/>
                <a:sym typeface="Georgia"/>
              </a:rPr>
              <a:t>Rohith Srivas, John Paul Shen,</a:t>
            </a:r>
          </a:p>
          <a:p>
            <a:pPr lvl="0">
              <a:spcBef>
                <a:spcPts val="0"/>
              </a:spcBef>
              <a:buNone/>
            </a:pPr>
            <a:r>
              <a:rPr lang="en" sz="1400">
                <a:latin typeface="Georgia"/>
                <a:ea typeface="Georgia"/>
                <a:cs typeface="Georgia"/>
                <a:sym typeface="Georgia"/>
              </a:rPr>
              <a:t>Chih Cheng Yang, ..., Pedro Aza-Blanc, Robert W. Sobol, Trey Ideker </a:t>
            </a:r>
          </a:p>
          <a:p>
            <a:pPr lvl="0">
              <a:spcBef>
                <a:spcPts val="0"/>
              </a:spcBef>
              <a:buNone/>
            </a:pPr>
            <a:r>
              <a:rPr lang="en" sz="1200">
                <a:latin typeface="Georgia"/>
                <a:ea typeface="Georgia"/>
                <a:cs typeface="Georgia"/>
                <a:sym typeface="Georgia"/>
              </a:rPr>
              <a:t>				</a:t>
            </a:r>
          </a:p>
          <a:p>
            <a:pPr lvl="0" rtl="0">
              <a:spcBef>
                <a:spcPts val="0"/>
              </a:spcBef>
              <a:buNone/>
            </a:pPr>
            <a:r>
              <a:rPr lang="en" sz="1200">
                <a:latin typeface="Georgia"/>
                <a:ea typeface="Georgia"/>
                <a:cs typeface="Georgia"/>
                <a:sym typeface="Georgia"/>
              </a:rPr>
              <a:t>			</a:t>
            </a:r>
          </a:p>
        </p:txBody>
      </p:sp>
      <p:sp>
        <p:nvSpPr>
          <p:cNvPr id="55" name="Shape 55"/>
          <p:cNvSpPr txBox="1"/>
          <p:nvPr>
            <p:ph idx="1" type="subTitle"/>
          </p:nvPr>
        </p:nvSpPr>
        <p:spPr>
          <a:xfrm>
            <a:off x="311700" y="3554025"/>
            <a:ext cx="8520600" cy="792600"/>
          </a:xfrm>
          <a:prstGeom prst="rect">
            <a:avLst/>
          </a:prstGeom>
        </p:spPr>
        <p:txBody>
          <a:bodyPr anchorCtr="0" anchor="t" bIns="91425" lIns="91425" rIns="91425" tIns="91425">
            <a:noAutofit/>
          </a:bodyPr>
          <a:lstStyle/>
          <a:p>
            <a:pPr lvl="0">
              <a:spcBef>
                <a:spcPts val="0"/>
              </a:spcBef>
              <a:buNone/>
            </a:pPr>
            <a:r>
              <a:rPr lang="en" sz="1800">
                <a:solidFill>
                  <a:srgbClr val="000000"/>
                </a:solidFill>
                <a:latin typeface="Georgia"/>
                <a:ea typeface="Georgia"/>
                <a:cs typeface="Georgia"/>
                <a:sym typeface="Georgia"/>
              </a:rPr>
              <a:t>Conor Foley, Isabelle Mieling, Alex Wu, Yongling Ye, Nancy Zhang</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latin typeface="Georgia"/>
                <a:ea typeface="Georgia"/>
                <a:cs typeface="Georgia"/>
                <a:sym typeface="Georgia"/>
              </a:rPr>
              <a:t>A TSG-DT Genetic Interaction Map in Yeast</a:t>
            </a:r>
          </a:p>
        </p:txBody>
      </p:sp>
      <p:sp>
        <p:nvSpPr>
          <p:cNvPr id="133" name="Shape 13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Synthetic genetic arrays (SGAs) to test </a:t>
            </a:r>
            <a:r>
              <a:rPr b="1" lang="en"/>
              <a:t>43,505</a:t>
            </a:r>
            <a:r>
              <a:rPr lang="en"/>
              <a:t> gene pairs</a:t>
            </a:r>
          </a:p>
          <a:p>
            <a:pPr lvl="0">
              <a:spcBef>
                <a:spcPts val="0"/>
              </a:spcBef>
              <a:buNone/>
            </a:pPr>
            <a:r>
              <a:rPr lang="en"/>
              <a:t>Identified </a:t>
            </a:r>
            <a:r>
              <a:rPr b="1" lang="en"/>
              <a:t>1,420</a:t>
            </a:r>
            <a:r>
              <a:rPr lang="en"/>
              <a:t> synthetic lethal pairs in </a:t>
            </a:r>
            <a:r>
              <a:rPr b="1" i="1" lang="en"/>
              <a:t>S. cerevisiae</a:t>
            </a:r>
          </a:p>
        </p:txBody>
      </p:sp>
      <p:pic>
        <p:nvPicPr>
          <p:cNvPr descr="Screen Shot 2017-03-03 at 2.57.49 PM.png" id="134" name="Shape 134"/>
          <p:cNvPicPr preferRelativeResize="0"/>
          <p:nvPr/>
        </p:nvPicPr>
        <p:blipFill>
          <a:blip r:embed="rId3">
            <a:alphaModFix/>
          </a:blip>
          <a:stretch>
            <a:fillRect/>
          </a:stretch>
        </p:blipFill>
        <p:spPr>
          <a:xfrm>
            <a:off x="3154400" y="2168925"/>
            <a:ext cx="2970499" cy="2455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106050"/>
            <a:ext cx="8520600" cy="911700"/>
          </a:xfrm>
          <a:prstGeom prst="rect">
            <a:avLst/>
          </a:prstGeom>
        </p:spPr>
        <p:txBody>
          <a:bodyPr anchorCtr="0" anchor="t" bIns="91425" lIns="91425" rIns="91425" tIns="91425">
            <a:noAutofit/>
          </a:bodyPr>
          <a:lstStyle/>
          <a:p>
            <a:pPr lvl="0">
              <a:spcBef>
                <a:spcPts val="0"/>
              </a:spcBef>
              <a:buNone/>
            </a:pPr>
            <a:r>
              <a:rPr lang="en">
                <a:latin typeface="Georgia"/>
                <a:ea typeface="Georgia"/>
                <a:cs typeface="Georgia"/>
                <a:sym typeface="Georgia"/>
              </a:rPr>
              <a:t>Chemo-genetic Interaction Mapping in Human Cancer Cells</a:t>
            </a:r>
          </a:p>
        </p:txBody>
      </p:sp>
      <p:sp>
        <p:nvSpPr>
          <p:cNvPr id="140" name="Shape 14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Tumor suppressor-drug interaction screen: HeLa (cervical cancer)</a:t>
            </a:r>
          </a:p>
          <a:p>
            <a:pPr lvl="0">
              <a:spcBef>
                <a:spcPts val="0"/>
              </a:spcBef>
              <a:buNone/>
            </a:pPr>
            <a:r>
              <a:t/>
            </a:r>
            <a:endParaRPr/>
          </a:p>
          <a:p>
            <a:pPr lvl="0">
              <a:spcBef>
                <a:spcPts val="0"/>
              </a:spcBef>
              <a:buNone/>
            </a:pPr>
            <a:r>
              <a:t/>
            </a:r>
            <a:endParaRPr/>
          </a:p>
        </p:txBody>
      </p:sp>
      <p:pic>
        <p:nvPicPr>
          <p:cNvPr descr="Screen Shot 2017-03-03 at 12.04.37 PM.png" id="141" name="Shape 141"/>
          <p:cNvPicPr preferRelativeResize="0"/>
          <p:nvPr/>
        </p:nvPicPr>
        <p:blipFill>
          <a:blip r:embed="rId3">
            <a:alphaModFix/>
          </a:blip>
          <a:stretch>
            <a:fillRect/>
          </a:stretch>
        </p:blipFill>
        <p:spPr>
          <a:xfrm>
            <a:off x="5213125" y="2887925"/>
            <a:ext cx="2123299" cy="540475"/>
          </a:xfrm>
          <a:prstGeom prst="rect">
            <a:avLst/>
          </a:prstGeom>
          <a:noFill/>
          <a:ln>
            <a:noFill/>
          </a:ln>
        </p:spPr>
      </p:pic>
      <p:pic>
        <p:nvPicPr>
          <p:cNvPr descr="Screen Shot 2017-03-03 at 2.34.19 PM.png" id="142" name="Shape 142"/>
          <p:cNvPicPr preferRelativeResize="0"/>
          <p:nvPr/>
        </p:nvPicPr>
        <p:blipFill>
          <a:blip r:embed="rId4">
            <a:alphaModFix/>
          </a:blip>
          <a:stretch>
            <a:fillRect/>
          </a:stretch>
        </p:blipFill>
        <p:spPr>
          <a:xfrm>
            <a:off x="526450" y="1669450"/>
            <a:ext cx="3769349" cy="2977424"/>
          </a:xfrm>
          <a:prstGeom prst="rect">
            <a:avLst/>
          </a:prstGeom>
          <a:noFill/>
          <a:ln>
            <a:noFill/>
          </a:ln>
        </p:spPr>
      </p:pic>
      <p:graphicFrame>
        <p:nvGraphicFramePr>
          <p:cNvPr id="143" name="Shape 143"/>
          <p:cNvGraphicFramePr/>
          <p:nvPr/>
        </p:nvGraphicFramePr>
        <p:xfrm>
          <a:off x="4936412" y="3569975"/>
          <a:ext cx="3000000" cy="3000000"/>
        </p:xfrm>
        <a:graphic>
          <a:graphicData uri="http://schemas.openxmlformats.org/drawingml/2006/table">
            <a:tbl>
              <a:tblPr>
                <a:noFill/>
                <a:tableStyleId>{30A382C5-A55D-48CF-82C9-FDD50143B956}</a:tableStyleId>
              </a:tblPr>
              <a:tblGrid>
                <a:gridCol w="3047325"/>
              </a:tblGrid>
              <a:tr h="381000">
                <a:tc>
                  <a:txBody>
                    <a:bodyPr>
                      <a:noAutofit/>
                    </a:bodyPr>
                    <a:lstStyle/>
                    <a:p>
                      <a:pPr lvl="0" rtl="0" algn="ctr">
                        <a:spcBef>
                          <a:spcPts val="0"/>
                        </a:spcBef>
                        <a:buNone/>
                      </a:pPr>
                      <a:r>
                        <a:rPr b="1" lang="en" sz="1800">
                          <a:solidFill>
                            <a:srgbClr val="0B5394"/>
                          </a:solidFill>
                        </a:rPr>
                        <a:t>127 synthetic lethal pairs</a:t>
                      </a:r>
                    </a:p>
                  </a:txBody>
                  <a:tcPr marT="91425" marB="91425" marR="91425" marL="91425">
                    <a:lnL cap="flat" cmpd="sng" w="38100">
                      <a:solidFill>
                        <a:srgbClr val="0B5394"/>
                      </a:solidFill>
                      <a:prstDash val="solid"/>
                      <a:round/>
                      <a:headEnd len="med" w="med" type="none"/>
                      <a:tailEnd len="med" w="med" type="none"/>
                    </a:lnL>
                    <a:lnR cap="flat" cmpd="sng" w="38100">
                      <a:solidFill>
                        <a:srgbClr val="0B5394"/>
                      </a:solidFill>
                      <a:prstDash val="solid"/>
                      <a:round/>
                      <a:headEnd len="med" w="med" type="none"/>
                      <a:tailEnd len="med" w="med" type="none"/>
                    </a:lnR>
                    <a:lnT cap="flat" cmpd="sng" w="38100">
                      <a:solidFill>
                        <a:srgbClr val="0B5394"/>
                      </a:solidFill>
                      <a:prstDash val="solid"/>
                      <a:round/>
                      <a:headEnd len="med" w="med" type="none"/>
                      <a:tailEnd len="med" w="med" type="none"/>
                    </a:lnT>
                    <a:lnB cap="flat" cmpd="sng" w="38100">
                      <a:solidFill>
                        <a:srgbClr val="0B5394"/>
                      </a:solidFill>
                      <a:prstDash val="solid"/>
                      <a:round/>
                      <a:headEnd len="med" w="med" type="none"/>
                      <a:tailEnd len="med" w="med" type="none"/>
                    </a:lnB>
                  </a:tcPr>
                </a:tc>
              </a:tr>
            </a:tbl>
          </a:graphicData>
        </a:graphic>
      </p:graphicFrame>
      <p:sp>
        <p:nvSpPr>
          <p:cNvPr id="144" name="Shape 144"/>
          <p:cNvSpPr txBox="1"/>
          <p:nvPr/>
        </p:nvSpPr>
        <p:spPr>
          <a:xfrm>
            <a:off x="4978387" y="1775400"/>
            <a:ext cx="2963400" cy="809400"/>
          </a:xfrm>
          <a:prstGeom prst="rect">
            <a:avLst/>
          </a:prstGeom>
          <a:noFill/>
          <a:ln>
            <a:noFill/>
          </a:ln>
        </p:spPr>
        <p:txBody>
          <a:bodyPr anchorCtr="0" anchor="t" bIns="91425" lIns="91425" rIns="91425" tIns="91425">
            <a:noAutofit/>
          </a:bodyPr>
          <a:lstStyle/>
          <a:p>
            <a:pPr lvl="0" rtl="0">
              <a:spcBef>
                <a:spcPts val="0"/>
              </a:spcBef>
              <a:buNone/>
            </a:pPr>
            <a:r>
              <a:rPr b="1" lang="en" sz="1600"/>
              <a:t>Controls: </a:t>
            </a:r>
          </a:p>
          <a:p>
            <a:pPr lvl="0" rtl="0">
              <a:spcBef>
                <a:spcPts val="0"/>
              </a:spcBef>
              <a:buNone/>
            </a:pPr>
            <a:r>
              <a:rPr lang="en" sz="1600"/>
              <a:t>Drug</a:t>
            </a:r>
            <a:r>
              <a:rPr lang="en" sz="1600"/>
              <a:t> (DMSO)</a:t>
            </a:r>
          </a:p>
          <a:p>
            <a:pPr lvl="0" rtl="0">
              <a:spcBef>
                <a:spcPts val="0"/>
              </a:spcBef>
              <a:buNone/>
            </a:pPr>
            <a:r>
              <a:rPr lang="en" sz="1600"/>
              <a:t>TSG (non-silencing siRNA)</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latin typeface="Georgia"/>
                <a:ea typeface="Georgia"/>
                <a:cs typeface="Georgia"/>
                <a:sym typeface="Georgia"/>
              </a:rPr>
              <a:t>A Conserved Synthetic Lethal Interaction Network</a:t>
            </a:r>
          </a:p>
        </p:txBody>
      </p:sp>
      <p:sp>
        <p:nvSpPr>
          <p:cNvPr id="150" name="Shape 150"/>
          <p:cNvSpPr txBox="1"/>
          <p:nvPr>
            <p:ph idx="1" type="body"/>
          </p:nvPr>
        </p:nvSpPr>
        <p:spPr>
          <a:xfrm>
            <a:off x="311700" y="1152475"/>
            <a:ext cx="4236900" cy="3477900"/>
          </a:xfrm>
          <a:prstGeom prst="rect">
            <a:avLst/>
          </a:prstGeom>
        </p:spPr>
        <p:txBody>
          <a:bodyPr anchorCtr="0" anchor="t" bIns="91425" lIns="91425" rIns="91425" tIns="91425">
            <a:noAutofit/>
          </a:bodyPr>
          <a:lstStyle/>
          <a:p>
            <a:pPr lvl="0" rtl="0">
              <a:spcBef>
                <a:spcPts val="0"/>
              </a:spcBef>
              <a:spcAft>
                <a:spcPts val="0"/>
              </a:spcAft>
              <a:buNone/>
            </a:pPr>
            <a:r>
              <a:rPr lang="en" sz="1400">
                <a:solidFill>
                  <a:schemeClr val="dk1"/>
                </a:solidFill>
                <a:latin typeface="Georgia"/>
                <a:ea typeface="Georgia"/>
                <a:cs typeface="Georgia"/>
                <a:sym typeface="Georgia"/>
              </a:rPr>
              <a:t>1.General conservation of SL interaction network was observed between yeast and human</a:t>
            </a:r>
          </a:p>
          <a:p>
            <a:pPr lvl="0" rtl="0">
              <a:spcBef>
                <a:spcPts val="0"/>
              </a:spcBef>
              <a:spcAft>
                <a:spcPts val="0"/>
              </a:spcAft>
              <a:buNone/>
            </a:pPr>
            <a:r>
              <a:t/>
            </a:r>
            <a:endParaRPr sz="1400">
              <a:solidFill>
                <a:schemeClr val="dk1"/>
              </a:solidFill>
              <a:latin typeface="Georgia"/>
              <a:ea typeface="Georgia"/>
              <a:cs typeface="Georgia"/>
              <a:sym typeface="Georgia"/>
            </a:endParaRPr>
          </a:p>
          <a:p>
            <a:pPr lvl="0" rtl="0">
              <a:spcBef>
                <a:spcPts val="0"/>
              </a:spcBef>
              <a:spcAft>
                <a:spcPts val="0"/>
              </a:spcAft>
              <a:buNone/>
            </a:pPr>
            <a:r>
              <a:t/>
            </a:r>
            <a:endParaRPr sz="1400">
              <a:solidFill>
                <a:schemeClr val="dk1"/>
              </a:solidFill>
              <a:latin typeface="Georgia"/>
              <a:ea typeface="Georgia"/>
              <a:cs typeface="Georgia"/>
              <a:sym typeface="Georgia"/>
            </a:endParaRPr>
          </a:p>
          <a:p>
            <a:pPr lvl="0" rtl="0">
              <a:spcBef>
                <a:spcPts val="0"/>
              </a:spcBef>
              <a:spcAft>
                <a:spcPts val="0"/>
              </a:spcAft>
              <a:buNone/>
            </a:pPr>
            <a:r>
              <a:t/>
            </a:r>
            <a:endParaRPr sz="1400">
              <a:solidFill>
                <a:schemeClr val="dk1"/>
              </a:solidFill>
              <a:latin typeface="Georgia"/>
              <a:ea typeface="Georgia"/>
              <a:cs typeface="Georgia"/>
              <a:sym typeface="Georgia"/>
            </a:endParaRPr>
          </a:p>
          <a:p>
            <a:pPr lvl="0">
              <a:spcBef>
                <a:spcPts val="0"/>
              </a:spcBef>
              <a:buNone/>
            </a:pPr>
            <a:r>
              <a:t/>
            </a:r>
            <a:endParaRPr/>
          </a:p>
        </p:txBody>
      </p:sp>
      <p:pic>
        <p:nvPicPr>
          <p:cNvPr id="151" name="Shape 151"/>
          <p:cNvPicPr preferRelativeResize="0"/>
          <p:nvPr/>
        </p:nvPicPr>
        <p:blipFill>
          <a:blip r:embed="rId3">
            <a:alphaModFix/>
          </a:blip>
          <a:stretch>
            <a:fillRect/>
          </a:stretch>
        </p:blipFill>
        <p:spPr>
          <a:xfrm>
            <a:off x="416650" y="1762325"/>
            <a:ext cx="2475650" cy="2258199"/>
          </a:xfrm>
          <a:prstGeom prst="rect">
            <a:avLst/>
          </a:prstGeom>
          <a:noFill/>
          <a:ln>
            <a:noFill/>
          </a:ln>
        </p:spPr>
      </p:pic>
      <p:sp>
        <p:nvSpPr>
          <p:cNvPr id="152" name="Shape 152"/>
          <p:cNvSpPr txBox="1"/>
          <p:nvPr>
            <p:ph idx="1" type="body"/>
          </p:nvPr>
        </p:nvSpPr>
        <p:spPr>
          <a:xfrm>
            <a:off x="4595400" y="1152475"/>
            <a:ext cx="4236900" cy="3477900"/>
          </a:xfrm>
          <a:prstGeom prst="rect">
            <a:avLst/>
          </a:prstGeom>
        </p:spPr>
        <p:txBody>
          <a:bodyPr anchorCtr="0" anchor="t" bIns="91425" lIns="91425" rIns="91425" tIns="91425">
            <a:noAutofit/>
          </a:bodyPr>
          <a:lstStyle/>
          <a:p>
            <a:pPr lvl="0" rtl="0">
              <a:spcBef>
                <a:spcPts val="0"/>
              </a:spcBef>
              <a:spcAft>
                <a:spcPts val="0"/>
              </a:spcAft>
              <a:buNone/>
            </a:pPr>
            <a:r>
              <a:rPr lang="en" sz="1400">
                <a:solidFill>
                  <a:schemeClr val="dk1"/>
                </a:solidFill>
                <a:latin typeface="Georgia"/>
                <a:ea typeface="Georgia"/>
                <a:cs typeface="Georgia"/>
                <a:sym typeface="Georgia"/>
              </a:rPr>
              <a:t>2. Specific conserved cancer interaction network identification shared in both species </a:t>
            </a:r>
          </a:p>
          <a:p>
            <a:pPr lvl="0" rtl="0">
              <a:spcBef>
                <a:spcPts val="0"/>
              </a:spcBef>
              <a:spcAft>
                <a:spcPts val="0"/>
              </a:spcAft>
              <a:buNone/>
            </a:pPr>
            <a:r>
              <a:t/>
            </a:r>
            <a:endParaRPr sz="1400">
              <a:solidFill>
                <a:schemeClr val="dk1"/>
              </a:solidFill>
              <a:latin typeface="Georgia"/>
              <a:ea typeface="Georgia"/>
              <a:cs typeface="Georgia"/>
              <a:sym typeface="Georgia"/>
            </a:endParaRPr>
          </a:p>
          <a:p>
            <a:pPr lvl="0" rtl="0">
              <a:spcBef>
                <a:spcPts val="0"/>
              </a:spcBef>
              <a:spcAft>
                <a:spcPts val="0"/>
              </a:spcAft>
              <a:buNone/>
            </a:pPr>
            <a:r>
              <a:t/>
            </a:r>
            <a:endParaRPr sz="1400">
              <a:solidFill>
                <a:schemeClr val="dk1"/>
              </a:solidFill>
              <a:latin typeface="Georgia"/>
              <a:ea typeface="Georgia"/>
              <a:cs typeface="Georgia"/>
              <a:sym typeface="Georgia"/>
            </a:endParaRPr>
          </a:p>
          <a:p>
            <a:pPr lvl="0" rtl="0">
              <a:spcBef>
                <a:spcPts val="0"/>
              </a:spcBef>
              <a:buNone/>
            </a:pPr>
            <a:r>
              <a:t/>
            </a:r>
            <a:endParaRPr/>
          </a:p>
        </p:txBody>
      </p:sp>
      <p:pic>
        <p:nvPicPr>
          <p:cNvPr id="153" name="Shape 153"/>
          <p:cNvPicPr preferRelativeResize="0"/>
          <p:nvPr/>
        </p:nvPicPr>
        <p:blipFill>
          <a:blip r:embed="rId4">
            <a:alphaModFix/>
          </a:blip>
          <a:stretch>
            <a:fillRect/>
          </a:stretch>
        </p:blipFill>
        <p:spPr>
          <a:xfrm>
            <a:off x="5985025" y="2691925"/>
            <a:ext cx="2750449" cy="1557450"/>
          </a:xfrm>
          <a:prstGeom prst="rect">
            <a:avLst/>
          </a:prstGeom>
          <a:noFill/>
          <a:ln>
            <a:noFill/>
          </a:ln>
        </p:spPr>
      </p:pic>
      <p:pic>
        <p:nvPicPr>
          <p:cNvPr id="154" name="Shape 154"/>
          <p:cNvPicPr preferRelativeResize="0"/>
          <p:nvPr/>
        </p:nvPicPr>
        <p:blipFill>
          <a:blip r:embed="rId5">
            <a:alphaModFix/>
          </a:blip>
          <a:stretch>
            <a:fillRect/>
          </a:stretch>
        </p:blipFill>
        <p:spPr>
          <a:xfrm>
            <a:off x="4728637" y="2691925"/>
            <a:ext cx="1076325" cy="1485900"/>
          </a:xfrm>
          <a:prstGeom prst="rect">
            <a:avLst/>
          </a:prstGeom>
          <a:noFill/>
          <a:ln>
            <a:noFill/>
          </a:ln>
        </p:spPr>
      </p:pic>
      <p:pic>
        <p:nvPicPr>
          <p:cNvPr id="155" name="Shape 155"/>
          <p:cNvPicPr preferRelativeResize="0"/>
          <p:nvPr/>
        </p:nvPicPr>
        <p:blipFill>
          <a:blip r:embed="rId6">
            <a:alphaModFix/>
          </a:blip>
          <a:stretch>
            <a:fillRect/>
          </a:stretch>
        </p:blipFill>
        <p:spPr>
          <a:xfrm>
            <a:off x="4756023" y="1900850"/>
            <a:ext cx="4076277" cy="572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132575"/>
            <a:ext cx="8520600" cy="885000"/>
          </a:xfrm>
          <a:prstGeom prst="rect">
            <a:avLst/>
          </a:prstGeom>
        </p:spPr>
        <p:txBody>
          <a:bodyPr anchorCtr="0" anchor="t" bIns="91425" lIns="91425" rIns="91425" tIns="91425">
            <a:noAutofit/>
          </a:bodyPr>
          <a:lstStyle/>
          <a:p>
            <a:pPr lvl="0">
              <a:spcBef>
                <a:spcPts val="0"/>
              </a:spcBef>
              <a:buNone/>
            </a:pPr>
            <a:r>
              <a:rPr lang="en">
                <a:latin typeface="Georgia"/>
                <a:ea typeface="Georgia"/>
                <a:cs typeface="Georgia"/>
                <a:sym typeface="Georgia"/>
              </a:rPr>
              <a:t>Incidence of Human Interaction is Informed by Context Stability and Co-function</a:t>
            </a:r>
          </a:p>
        </p:txBody>
      </p:sp>
      <p:sp>
        <p:nvSpPr>
          <p:cNvPr id="161" name="Shape 161"/>
          <p:cNvSpPr txBox="1"/>
          <p:nvPr>
            <p:ph idx="1" type="body"/>
          </p:nvPr>
        </p:nvSpPr>
        <p:spPr>
          <a:xfrm>
            <a:off x="311700" y="1076275"/>
            <a:ext cx="4248600" cy="3416400"/>
          </a:xfrm>
          <a:prstGeom prst="rect">
            <a:avLst/>
          </a:prstGeom>
        </p:spPr>
        <p:txBody>
          <a:bodyPr anchorCtr="0" anchor="t" bIns="91425" lIns="91425" rIns="91425" tIns="91425">
            <a:noAutofit/>
          </a:bodyPr>
          <a:lstStyle/>
          <a:p>
            <a:pPr indent="-317500" lvl="0" marL="457200" rtl="0" algn="just">
              <a:spcBef>
                <a:spcPts val="0"/>
              </a:spcBef>
              <a:spcAft>
                <a:spcPts val="0"/>
              </a:spcAft>
              <a:buClr>
                <a:schemeClr val="dk1"/>
              </a:buClr>
              <a:buSzPct val="100000"/>
              <a:buFont typeface="Georgia"/>
              <a:buAutoNum type="arabicPeriod"/>
            </a:pPr>
            <a:r>
              <a:rPr lang="en" sz="1400">
                <a:solidFill>
                  <a:schemeClr val="dk1"/>
                </a:solidFill>
                <a:latin typeface="Georgia"/>
                <a:ea typeface="Georgia"/>
                <a:cs typeface="Georgia"/>
                <a:sym typeface="Georgia"/>
              </a:rPr>
              <a:t>Observed interactions in Yeast with certain network features can predict the interaction in HeLa cells</a:t>
            </a:r>
          </a:p>
          <a:p>
            <a:pPr lvl="0" rtl="0">
              <a:spcBef>
                <a:spcPts val="0"/>
              </a:spcBef>
              <a:spcAft>
                <a:spcPts val="0"/>
              </a:spcAft>
              <a:buNone/>
            </a:pPr>
            <a:r>
              <a:t/>
            </a:r>
            <a:endParaRPr sz="1400">
              <a:solidFill>
                <a:schemeClr val="dk1"/>
              </a:solidFill>
              <a:latin typeface="Georgia"/>
              <a:ea typeface="Georgia"/>
              <a:cs typeface="Georgia"/>
              <a:sym typeface="Georgia"/>
            </a:endParaRPr>
          </a:p>
          <a:p>
            <a:pPr lvl="0">
              <a:spcBef>
                <a:spcPts val="0"/>
              </a:spcBef>
              <a:buNone/>
            </a:pPr>
            <a:r>
              <a:t/>
            </a:r>
            <a:endParaRPr/>
          </a:p>
        </p:txBody>
      </p:sp>
      <p:pic>
        <p:nvPicPr>
          <p:cNvPr id="162" name="Shape 162"/>
          <p:cNvPicPr preferRelativeResize="0"/>
          <p:nvPr/>
        </p:nvPicPr>
        <p:blipFill>
          <a:blip r:embed="rId3">
            <a:alphaModFix/>
          </a:blip>
          <a:stretch>
            <a:fillRect/>
          </a:stretch>
        </p:blipFill>
        <p:spPr>
          <a:xfrm>
            <a:off x="809312" y="2146450"/>
            <a:ext cx="2250324" cy="2889550"/>
          </a:xfrm>
          <a:prstGeom prst="rect">
            <a:avLst/>
          </a:prstGeom>
          <a:noFill/>
          <a:ln>
            <a:noFill/>
          </a:ln>
        </p:spPr>
      </p:pic>
      <p:sp>
        <p:nvSpPr>
          <p:cNvPr id="163" name="Shape 163"/>
          <p:cNvSpPr txBox="1"/>
          <p:nvPr>
            <p:ph idx="1" type="body"/>
          </p:nvPr>
        </p:nvSpPr>
        <p:spPr>
          <a:xfrm>
            <a:off x="4709525" y="1152475"/>
            <a:ext cx="4248600" cy="3416400"/>
          </a:xfrm>
          <a:prstGeom prst="rect">
            <a:avLst/>
          </a:prstGeom>
        </p:spPr>
        <p:txBody>
          <a:bodyPr anchorCtr="0" anchor="t" bIns="91425" lIns="91425" rIns="91425" tIns="91425">
            <a:noAutofit/>
          </a:bodyPr>
          <a:lstStyle/>
          <a:p>
            <a:pPr lvl="0" rtl="0" algn="just">
              <a:spcBef>
                <a:spcPts val="0"/>
              </a:spcBef>
              <a:spcAft>
                <a:spcPts val="0"/>
              </a:spcAft>
              <a:buNone/>
            </a:pPr>
            <a:r>
              <a:rPr lang="en" sz="1400">
                <a:solidFill>
                  <a:schemeClr val="dk1"/>
                </a:solidFill>
                <a:latin typeface="Georgia"/>
                <a:ea typeface="Georgia"/>
                <a:cs typeface="Georgia"/>
                <a:sym typeface="Georgia"/>
              </a:rPr>
              <a:t>2. LS scoring based on yeast interaction, context stability, co-functionality shows the potentiality of identifying the SL interaction</a:t>
            </a:r>
          </a:p>
          <a:p>
            <a:pPr lvl="0" rtl="0">
              <a:spcBef>
                <a:spcPts val="0"/>
              </a:spcBef>
              <a:spcAft>
                <a:spcPts val="0"/>
              </a:spcAft>
              <a:buNone/>
            </a:pPr>
            <a:r>
              <a:t/>
            </a:r>
            <a:endParaRPr sz="1400">
              <a:solidFill>
                <a:schemeClr val="dk1"/>
              </a:solidFill>
              <a:latin typeface="Georgia"/>
              <a:ea typeface="Georgia"/>
              <a:cs typeface="Georgia"/>
              <a:sym typeface="Georgia"/>
            </a:endParaRPr>
          </a:p>
          <a:p>
            <a:pPr lvl="0" rtl="0">
              <a:spcBef>
                <a:spcPts val="0"/>
              </a:spcBef>
              <a:buNone/>
            </a:pPr>
            <a:r>
              <a:t/>
            </a:r>
            <a:endParaRPr/>
          </a:p>
        </p:txBody>
      </p:sp>
      <p:pic>
        <p:nvPicPr>
          <p:cNvPr id="164" name="Shape 164"/>
          <p:cNvPicPr preferRelativeResize="0"/>
          <p:nvPr/>
        </p:nvPicPr>
        <p:blipFill>
          <a:blip r:embed="rId4">
            <a:alphaModFix/>
          </a:blip>
          <a:stretch>
            <a:fillRect/>
          </a:stretch>
        </p:blipFill>
        <p:spPr>
          <a:xfrm>
            <a:off x="4774900" y="2070250"/>
            <a:ext cx="1731613" cy="492200"/>
          </a:xfrm>
          <a:prstGeom prst="rect">
            <a:avLst/>
          </a:prstGeom>
          <a:noFill/>
          <a:ln>
            <a:noFill/>
          </a:ln>
        </p:spPr>
      </p:pic>
      <p:pic>
        <p:nvPicPr>
          <p:cNvPr id="165" name="Shape 165"/>
          <p:cNvPicPr preferRelativeResize="0"/>
          <p:nvPr/>
        </p:nvPicPr>
        <p:blipFill>
          <a:blip r:embed="rId5">
            <a:alphaModFix/>
          </a:blip>
          <a:stretch>
            <a:fillRect/>
          </a:stretch>
        </p:blipFill>
        <p:spPr>
          <a:xfrm>
            <a:off x="6506524" y="2070250"/>
            <a:ext cx="2203200" cy="492199"/>
          </a:xfrm>
          <a:prstGeom prst="rect">
            <a:avLst/>
          </a:prstGeom>
          <a:noFill/>
          <a:ln>
            <a:noFill/>
          </a:ln>
        </p:spPr>
      </p:pic>
      <p:pic>
        <p:nvPicPr>
          <p:cNvPr id="166" name="Shape 166"/>
          <p:cNvPicPr preferRelativeResize="0"/>
          <p:nvPr/>
        </p:nvPicPr>
        <p:blipFill>
          <a:blip r:embed="rId6">
            <a:alphaModFix/>
          </a:blip>
          <a:stretch>
            <a:fillRect/>
          </a:stretch>
        </p:blipFill>
        <p:spPr>
          <a:xfrm>
            <a:off x="4560299" y="2725725"/>
            <a:ext cx="4397824" cy="129539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pic>
        <p:nvPicPr>
          <p:cNvPr id="171" name="Shape 171"/>
          <p:cNvPicPr preferRelativeResize="0"/>
          <p:nvPr/>
        </p:nvPicPr>
        <p:blipFill>
          <a:blip r:embed="rId3">
            <a:alphaModFix/>
          </a:blip>
          <a:stretch>
            <a:fillRect/>
          </a:stretch>
        </p:blipFill>
        <p:spPr>
          <a:xfrm>
            <a:off x="250362" y="405587"/>
            <a:ext cx="3177075" cy="2810175"/>
          </a:xfrm>
          <a:prstGeom prst="rect">
            <a:avLst/>
          </a:prstGeom>
          <a:noFill/>
          <a:ln>
            <a:noFill/>
          </a:ln>
        </p:spPr>
      </p:pic>
      <p:sp>
        <p:nvSpPr>
          <p:cNvPr id="172" name="Shape 172"/>
          <p:cNvSpPr txBox="1"/>
          <p:nvPr/>
        </p:nvSpPr>
        <p:spPr>
          <a:xfrm>
            <a:off x="6004125" y="1064175"/>
            <a:ext cx="2856600" cy="653400"/>
          </a:xfrm>
          <a:prstGeom prst="rect">
            <a:avLst/>
          </a:prstGeom>
          <a:noFill/>
          <a:ln>
            <a:noFill/>
          </a:ln>
        </p:spPr>
        <p:txBody>
          <a:bodyPr anchorCtr="0" anchor="t" bIns="91425" lIns="91425" rIns="91425" tIns="91425">
            <a:noAutofit/>
          </a:bodyPr>
          <a:lstStyle/>
          <a:p>
            <a:pPr lvl="0">
              <a:spcBef>
                <a:spcPts val="0"/>
              </a:spcBef>
              <a:buNone/>
            </a:pPr>
            <a:r>
              <a:rPr lang="en" sz="2200">
                <a:solidFill>
                  <a:srgbClr val="666666"/>
                </a:solidFill>
              </a:rPr>
              <a:t>FDA-approved Drugs </a:t>
            </a:r>
          </a:p>
        </p:txBody>
      </p:sp>
      <p:cxnSp>
        <p:nvCxnSpPr>
          <p:cNvPr id="173" name="Shape 173"/>
          <p:cNvCxnSpPr/>
          <p:nvPr/>
        </p:nvCxnSpPr>
        <p:spPr>
          <a:xfrm>
            <a:off x="3371550" y="877500"/>
            <a:ext cx="2400900" cy="382800"/>
          </a:xfrm>
          <a:prstGeom prst="straightConnector1">
            <a:avLst/>
          </a:prstGeom>
          <a:noFill/>
          <a:ln cap="flat" cmpd="sng" w="9525">
            <a:solidFill>
              <a:schemeClr val="dk2"/>
            </a:solidFill>
            <a:prstDash val="solid"/>
            <a:round/>
            <a:headEnd len="lg" w="lg" type="none"/>
            <a:tailEnd len="lg" w="lg" type="triangle"/>
          </a:ln>
        </p:spPr>
      </p:cxnSp>
      <p:cxnSp>
        <p:nvCxnSpPr>
          <p:cNvPr id="174" name="Shape 174"/>
          <p:cNvCxnSpPr/>
          <p:nvPr/>
        </p:nvCxnSpPr>
        <p:spPr>
          <a:xfrm flipH="1">
            <a:off x="6777175" y="1553462"/>
            <a:ext cx="424800" cy="687000"/>
          </a:xfrm>
          <a:prstGeom prst="straightConnector1">
            <a:avLst/>
          </a:prstGeom>
          <a:noFill/>
          <a:ln cap="flat" cmpd="sng" w="9525">
            <a:solidFill>
              <a:schemeClr val="dk2"/>
            </a:solidFill>
            <a:prstDash val="solid"/>
            <a:round/>
            <a:headEnd len="lg" w="lg" type="none"/>
            <a:tailEnd len="lg" w="lg" type="triangle"/>
          </a:ln>
        </p:spPr>
      </p:cxnSp>
      <p:pic>
        <p:nvPicPr>
          <p:cNvPr id="175" name="Shape 175"/>
          <p:cNvPicPr preferRelativeResize="0"/>
          <p:nvPr/>
        </p:nvPicPr>
        <p:blipFill>
          <a:blip r:embed="rId4">
            <a:alphaModFix/>
          </a:blip>
          <a:stretch>
            <a:fillRect/>
          </a:stretch>
        </p:blipFill>
        <p:spPr>
          <a:xfrm>
            <a:off x="4111076" y="3215775"/>
            <a:ext cx="2662500" cy="1499875"/>
          </a:xfrm>
          <a:prstGeom prst="rect">
            <a:avLst/>
          </a:prstGeom>
          <a:noFill/>
          <a:ln>
            <a:noFill/>
          </a:ln>
        </p:spPr>
      </p:pic>
      <p:sp>
        <p:nvSpPr>
          <p:cNvPr id="176" name="Shape 176"/>
          <p:cNvSpPr txBox="1"/>
          <p:nvPr/>
        </p:nvSpPr>
        <p:spPr>
          <a:xfrm>
            <a:off x="4107462" y="2240475"/>
            <a:ext cx="2669700" cy="975300"/>
          </a:xfrm>
          <a:prstGeom prst="rect">
            <a:avLst/>
          </a:prstGeom>
          <a:noFill/>
          <a:ln>
            <a:noFill/>
          </a:ln>
        </p:spPr>
        <p:txBody>
          <a:bodyPr anchorCtr="0" anchor="t" bIns="91425" lIns="91425" rIns="91425" tIns="91425">
            <a:noAutofit/>
          </a:bodyPr>
          <a:lstStyle/>
          <a:p>
            <a:pPr lvl="0" algn="ctr">
              <a:spcBef>
                <a:spcPts val="0"/>
              </a:spcBef>
              <a:buNone/>
            </a:pPr>
            <a:r>
              <a:rPr b="1" lang="en" sz="2400">
                <a:solidFill>
                  <a:srgbClr val="CC0000"/>
                </a:solidFill>
              </a:rPr>
              <a:t>Selective killing of tumor cells </a:t>
            </a:r>
          </a:p>
        </p:txBody>
      </p:sp>
      <p:sp>
        <p:nvSpPr>
          <p:cNvPr id="177" name="Shape 177"/>
          <p:cNvSpPr txBox="1"/>
          <p:nvPr/>
        </p:nvSpPr>
        <p:spPr>
          <a:xfrm>
            <a:off x="144661" y="3215775"/>
            <a:ext cx="3388500" cy="877500"/>
          </a:xfrm>
          <a:prstGeom prst="rect">
            <a:avLst/>
          </a:prstGeom>
          <a:noFill/>
          <a:ln>
            <a:noFill/>
          </a:ln>
        </p:spPr>
        <p:txBody>
          <a:bodyPr anchorCtr="0" anchor="t" bIns="91425" lIns="91425" rIns="91425" tIns="91425">
            <a:noAutofit/>
          </a:bodyPr>
          <a:lstStyle/>
          <a:p>
            <a:pPr lvl="0" rtl="0" algn="ctr">
              <a:spcBef>
                <a:spcPts val="0"/>
              </a:spcBef>
              <a:buNone/>
            </a:pPr>
            <a:r>
              <a:rPr lang="en" sz="2200">
                <a:solidFill>
                  <a:srgbClr val="666666"/>
                </a:solidFill>
              </a:rPr>
              <a:t>Network of tumor- </a:t>
            </a:r>
          </a:p>
          <a:p>
            <a:pPr lvl="0" rtl="0" algn="ctr">
              <a:spcBef>
                <a:spcPts val="0"/>
              </a:spcBef>
              <a:buNone/>
            </a:pPr>
            <a:r>
              <a:rPr lang="en" sz="2200">
                <a:solidFill>
                  <a:srgbClr val="666666"/>
                </a:solidFill>
              </a:rPr>
              <a:t>suppressor interactions </a:t>
            </a:r>
          </a:p>
        </p:txBody>
      </p:sp>
      <p:sp>
        <p:nvSpPr>
          <p:cNvPr id="178" name="Shape 178"/>
          <p:cNvSpPr txBox="1"/>
          <p:nvPr/>
        </p:nvSpPr>
        <p:spPr>
          <a:xfrm>
            <a:off x="7201975" y="4715650"/>
            <a:ext cx="1587000" cy="382800"/>
          </a:xfrm>
          <a:prstGeom prst="rect">
            <a:avLst/>
          </a:prstGeom>
          <a:noFill/>
          <a:ln>
            <a:noFill/>
          </a:ln>
        </p:spPr>
        <p:txBody>
          <a:bodyPr anchorCtr="0" anchor="t" bIns="91425" lIns="91425" rIns="91425" tIns="91425">
            <a:noAutofit/>
          </a:bodyPr>
          <a:lstStyle/>
          <a:p>
            <a:pPr lvl="0">
              <a:spcBef>
                <a:spcPts val="0"/>
              </a:spcBef>
              <a:buNone/>
            </a:pPr>
            <a:r>
              <a:rPr lang="en" sz="1200"/>
              <a:t>Stocktrek Images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idx="1" type="body"/>
          </p:nvPr>
        </p:nvSpPr>
        <p:spPr>
          <a:xfrm>
            <a:off x="112025" y="1101500"/>
            <a:ext cx="4477800" cy="2991900"/>
          </a:xfrm>
          <a:prstGeom prst="rect">
            <a:avLst/>
          </a:prstGeom>
        </p:spPr>
        <p:txBody>
          <a:bodyPr anchorCtr="0" anchor="t" bIns="91425" lIns="91425" rIns="91425" tIns="91425">
            <a:noAutofit/>
          </a:bodyPr>
          <a:lstStyle/>
          <a:p>
            <a:pPr lvl="0" rtl="0" algn="ctr">
              <a:spcBef>
                <a:spcPts val="0"/>
              </a:spcBef>
              <a:buNone/>
            </a:pPr>
            <a:r>
              <a:rPr b="1" lang="en">
                <a:solidFill>
                  <a:srgbClr val="1155CC"/>
                </a:solidFill>
              </a:rPr>
              <a:t>RAD17</a:t>
            </a:r>
          </a:p>
          <a:p>
            <a:pPr indent="-228600" lvl="0" marL="457200" rtl="0">
              <a:spcBef>
                <a:spcPts val="0"/>
              </a:spcBef>
              <a:buClr>
                <a:srgbClr val="666666"/>
              </a:buClr>
              <a:buChar char="-"/>
            </a:pPr>
            <a:r>
              <a:rPr lang="en">
                <a:solidFill>
                  <a:srgbClr val="666666"/>
                </a:solidFill>
              </a:rPr>
              <a:t>Deletion &amp; mutation in ~5% of prostate, ovarian, pancreatic &amp; stomach cancers</a:t>
            </a:r>
          </a:p>
          <a:p>
            <a:pPr indent="-228600" lvl="0" marL="457200" rtl="0">
              <a:spcBef>
                <a:spcPts val="0"/>
              </a:spcBef>
              <a:buClr>
                <a:srgbClr val="666666"/>
              </a:buClr>
              <a:buChar char="-"/>
            </a:pPr>
            <a:r>
              <a:rPr lang="en">
                <a:solidFill>
                  <a:srgbClr val="666666"/>
                </a:solidFill>
              </a:rPr>
              <a:t>5 conserved synthetic sick/lethal interactions </a:t>
            </a:r>
          </a:p>
          <a:p>
            <a:pPr indent="-228600" lvl="0" marL="457200" rtl="0">
              <a:spcBef>
                <a:spcPts val="0"/>
              </a:spcBef>
              <a:buClr>
                <a:srgbClr val="666666"/>
              </a:buClr>
              <a:buChar char="-"/>
            </a:pPr>
            <a:r>
              <a:rPr lang="en">
                <a:solidFill>
                  <a:srgbClr val="666666"/>
                </a:solidFill>
              </a:rPr>
              <a:t>2 targeted by FDA-approved drugs, 3 by molecules in clinical development</a:t>
            </a:r>
          </a:p>
        </p:txBody>
      </p:sp>
      <p:sp>
        <p:nvSpPr>
          <p:cNvPr id="184" name="Shape 184"/>
          <p:cNvSpPr txBox="1"/>
          <p:nvPr>
            <p:ph idx="1" type="body"/>
          </p:nvPr>
        </p:nvSpPr>
        <p:spPr>
          <a:xfrm>
            <a:off x="4589700" y="1101475"/>
            <a:ext cx="4390500" cy="2991900"/>
          </a:xfrm>
          <a:prstGeom prst="rect">
            <a:avLst/>
          </a:prstGeom>
        </p:spPr>
        <p:txBody>
          <a:bodyPr anchorCtr="0" anchor="t" bIns="91425" lIns="91425" rIns="91425" tIns="91425">
            <a:noAutofit/>
          </a:bodyPr>
          <a:lstStyle/>
          <a:p>
            <a:pPr lvl="0" rtl="0" algn="ctr">
              <a:spcBef>
                <a:spcPts val="0"/>
              </a:spcBef>
              <a:buNone/>
            </a:pPr>
            <a:r>
              <a:rPr b="1" lang="en">
                <a:solidFill>
                  <a:srgbClr val="1155CC"/>
                </a:solidFill>
              </a:rPr>
              <a:t>XRCC3</a:t>
            </a:r>
          </a:p>
          <a:p>
            <a:pPr indent="-228600" lvl="0" marL="457200" rtl="0">
              <a:spcBef>
                <a:spcPts val="0"/>
              </a:spcBef>
              <a:buClr>
                <a:srgbClr val="666666"/>
              </a:buClr>
              <a:buChar char="-"/>
            </a:pPr>
            <a:r>
              <a:rPr lang="en">
                <a:solidFill>
                  <a:srgbClr val="666666"/>
                </a:solidFill>
              </a:rPr>
              <a:t>Deletion in ~4% of bladder &amp; pancreatic cancers</a:t>
            </a:r>
          </a:p>
          <a:p>
            <a:pPr indent="-228600" lvl="0" marL="457200" rtl="0">
              <a:spcBef>
                <a:spcPts val="0"/>
              </a:spcBef>
              <a:buClr>
                <a:srgbClr val="666666"/>
              </a:buClr>
              <a:buChar char="-"/>
            </a:pPr>
            <a:r>
              <a:rPr lang="en">
                <a:solidFill>
                  <a:srgbClr val="666666"/>
                </a:solidFill>
              </a:rPr>
              <a:t>7 conserved synthetic sick/lethal interactions </a:t>
            </a:r>
          </a:p>
          <a:p>
            <a:pPr indent="-228600" lvl="0" marL="457200" rtl="0">
              <a:spcBef>
                <a:spcPts val="0"/>
              </a:spcBef>
              <a:buClr>
                <a:srgbClr val="666666"/>
              </a:buClr>
              <a:buChar char="-"/>
            </a:pPr>
            <a:r>
              <a:rPr lang="en">
                <a:solidFill>
                  <a:srgbClr val="666666"/>
                </a:solidFill>
              </a:rPr>
              <a:t>Glioblastoma cell line</a:t>
            </a:r>
          </a:p>
          <a:p>
            <a:pPr indent="-228600" lvl="0" marL="457200" rtl="0">
              <a:spcBef>
                <a:spcPts val="0"/>
              </a:spcBef>
              <a:buClr>
                <a:srgbClr val="666666"/>
              </a:buClr>
              <a:buChar char="-"/>
            </a:pPr>
            <a:r>
              <a:rPr lang="en">
                <a:solidFill>
                  <a:srgbClr val="666666"/>
                </a:solidFill>
              </a:rPr>
              <a:t>2 FDA-approved drugs, 1 clinical development </a:t>
            </a:r>
          </a:p>
        </p:txBody>
      </p:sp>
      <p:sp>
        <p:nvSpPr>
          <p:cNvPr id="185" name="Shape 185"/>
          <p:cNvSpPr txBox="1"/>
          <p:nvPr>
            <p:ph type="title"/>
          </p:nvPr>
        </p:nvSpPr>
        <p:spPr>
          <a:xfrm>
            <a:off x="311700" y="132575"/>
            <a:ext cx="8520600" cy="885000"/>
          </a:xfrm>
          <a:prstGeom prst="rect">
            <a:avLst/>
          </a:prstGeom>
        </p:spPr>
        <p:txBody>
          <a:bodyPr anchorCtr="0" anchor="t" bIns="91425" lIns="91425" rIns="91425" tIns="91425">
            <a:noAutofit/>
          </a:bodyPr>
          <a:lstStyle/>
          <a:p>
            <a:pPr lvl="0" rtl="0" algn="ctr">
              <a:spcBef>
                <a:spcPts val="0"/>
              </a:spcBef>
              <a:buNone/>
            </a:pPr>
            <a:r>
              <a:rPr lang="en">
                <a:latin typeface="Georgia"/>
                <a:ea typeface="Georgia"/>
                <a:cs typeface="Georgia"/>
                <a:sym typeface="Georgia"/>
              </a:rPr>
              <a:t>Validation of Novel Interactions in </a:t>
            </a:r>
          </a:p>
          <a:p>
            <a:pPr lvl="0" algn="ctr">
              <a:spcBef>
                <a:spcPts val="0"/>
              </a:spcBef>
              <a:buNone/>
            </a:pPr>
            <a:r>
              <a:rPr lang="en">
                <a:latin typeface="Georgia"/>
                <a:ea typeface="Georgia"/>
                <a:cs typeface="Georgia"/>
                <a:sym typeface="Georgia"/>
              </a:rPr>
              <a:t>Cell Survival Assays</a:t>
            </a:r>
          </a:p>
        </p:txBody>
      </p:sp>
      <p:sp>
        <p:nvSpPr>
          <p:cNvPr id="186" name="Shape 186"/>
          <p:cNvSpPr txBox="1"/>
          <p:nvPr/>
        </p:nvSpPr>
        <p:spPr>
          <a:xfrm>
            <a:off x="595350" y="4093375"/>
            <a:ext cx="7953300" cy="885000"/>
          </a:xfrm>
          <a:prstGeom prst="rect">
            <a:avLst/>
          </a:prstGeom>
          <a:noFill/>
          <a:ln>
            <a:noFill/>
          </a:ln>
        </p:spPr>
        <p:txBody>
          <a:bodyPr anchorCtr="0" anchor="t" bIns="91425" lIns="91425" rIns="91425" tIns="91425">
            <a:noAutofit/>
          </a:bodyPr>
          <a:lstStyle/>
          <a:p>
            <a:pPr lvl="0" rtl="0" algn="ctr">
              <a:spcBef>
                <a:spcPts val="0"/>
              </a:spcBef>
              <a:buNone/>
            </a:pPr>
            <a:r>
              <a:rPr b="1" lang="en" sz="2200">
                <a:solidFill>
                  <a:srgbClr val="1155CC"/>
                </a:solidFill>
              </a:rPr>
              <a:t>10/12 interactions associated with decrease </a:t>
            </a:r>
          </a:p>
          <a:p>
            <a:pPr lvl="0" algn="ctr">
              <a:spcBef>
                <a:spcPts val="0"/>
              </a:spcBef>
              <a:buNone/>
            </a:pPr>
            <a:r>
              <a:rPr b="1" lang="en" sz="2200">
                <a:solidFill>
                  <a:srgbClr val="1155CC"/>
                </a:solidFill>
              </a:rPr>
              <a:t>in tumor cell survival in 2 cell lines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idx="1" type="body"/>
          </p:nvPr>
        </p:nvSpPr>
        <p:spPr>
          <a:xfrm>
            <a:off x="311700" y="1357850"/>
            <a:ext cx="8520600" cy="2133300"/>
          </a:xfrm>
          <a:prstGeom prst="rect">
            <a:avLst/>
          </a:prstGeom>
        </p:spPr>
        <p:txBody>
          <a:bodyPr anchorCtr="0" anchor="t" bIns="91425" lIns="91425" rIns="91425" tIns="91425">
            <a:noAutofit/>
          </a:bodyPr>
          <a:lstStyle/>
          <a:p>
            <a:pPr lvl="0" rtl="0">
              <a:spcBef>
                <a:spcPts val="0"/>
              </a:spcBef>
              <a:buNone/>
            </a:pPr>
            <a:r>
              <a:rPr lang="en" u="sng"/>
              <a:t>Explore interactions in clinical outcomes of cancer patients: </a:t>
            </a:r>
          </a:p>
          <a:p>
            <a:pPr indent="-228600" lvl="0" marL="457200" rtl="0">
              <a:spcBef>
                <a:spcPts val="0"/>
              </a:spcBef>
              <a:buChar char="-"/>
            </a:pPr>
            <a:r>
              <a:rPr lang="en"/>
              <a:t>2,000 breast cancer patients </a:t>
            </a:r>
          </a:p>
          <a:p>
            <a:pPr indent="-228600" lvl="0" marL="457200" rtl="0">
              <a:spcBef>
                <a:spcPts val="0"/>
              </a:spcBef>
              <a:buChar char="-"/>
            </a:pPr>
            <a:r>
              <a:rPr lang="en"/>
              <a:t>Jerby-Arnon et al. (2014) scoring method, ISL : ‘induced synthetic lethality’</a:t>
            </a:r>
          </a:p>
          <a:p>
            <a:pPr indent="-228600" lvl="0" marL="457200" rtl="0">
              <a:spcBef>
                <a:spcPts val="0"/>
              </a:spcBef>
              <a:buChar char="-"/>
            </a:pPr>
            <a:r>
              <a:rPr lang="en"/>
              <a:t>Patients with highest scores had significantly longer survival times relative to patients with lowest scores (p = 6x10</a:t>
            </a:r>
            <a:r>
              <a:rPr baseline="30000" lang="en"/>
              <a:t>-4</a:t>
            </a:r>
            <a:r>
              <a:rPr lang="en"/>
              <a:t>) </a:t>
            </a:r>
          </a:p>
          <a:p>
            <a:pPr lvl="0" rtl="0" algn="ctr">
              <a:spcBef>
                <a:spcPts val="0"/>
              </a:spcBef>
              <a:buNone/>
            </a:pPr>
            <a:r>
              <a:t/>
            </a:r>
            <a:endParaRPr/>
          </a:p>
          <a:p>
            <a:pPr lvl="0" rtl="0">
              <a:spcBef>
                <a:spcPts val="0"/>
              </a:spcBef>
              <a:buNone/>
            </a:pPr>
            <a:r>
              <a:t/>
            </a:r>
            <a:endParaRPr/>
          </a:p>
          <a:p>
            <a:pPr lvl="0" rtl="0">
              <a:spcBef>
                <a:spcPts val="0"/>
              </a:spcBef>
              <a:buNone/>
            </a:pPr>
            <a:r>
              <a:t/>
            </a:r>
            <a:endParaRPr/>
          </a:p>
        </p:txBody>
      </p:sp>
      <p:sp>
        <p:nvSpPr>
          <p:cNvPr id="192" name="Shape 192"/>
          <p:cNvSpPr txBox="1"/>
          <p:nvPr>
            <p:ph type="title"/>
          </p:nvPr>
        </p:nvSpPr>
        <p:spPr>
          <a:xfrm>
            <a:off x="311700" y="203275"/>
            <a:ext cx="8520600" cy="814500"/>
          </a:xfrm>
          <a:prstGeom prst="rect">
            <a:avLst/>
          </a:prstGeom>
        </p:spPr>
        <p:txBody>
          <a:bodyPr anchorCtr="0" anchor="t" bIns="91425" lIns="91425" rIns="91425" tIns="91425">
            <a:noAutofit/>
          </a:bodyPr>
          <a:lstStyle/>
          <a:p>
            <a:pPr lvl="0" algn="ctr">
              <a:spcBef>
                <a:spcPts val="0"/>
              </a:spcBef>
              <a:buNone/>
            </a:pPr>
            <a:r>
              <a:rPr lang="en">
                <a:latin typeface="Georgia"/>
                <a:ea typeface="Georgia"/>
                <a:cs typeface="Georgia"/>
                <a:sym typeface="Georgia"/>
              </a:rPr>
              <a:t>Implications for Clinical Translation of Synthetic Lethal Interactions</a:t>
            </a:r>
          </a:p>
        </p:txBody>
      </p:sp>
      <p:sp>
        <p:nvSpPr>
          <p:cNvPr id="193" name="Shape 193"/>
          <p:cNvSpPr txBox="1"/>
          <p:nvPr/>
        </p:nvSpPr>
        <p:spPr>
          <a:xfrm>
            <a:off x="795000" y="3584500"/>
            <a:ext cx="7554000" cy="896100"/>
          </a:xfrm>
          <a:prstGeom prst="rect">
            <a:avLst/>
          </a:prstGeom>
          <a:noFill/>
          <a:ln>
            <a:noFill/>
          </a:ln>
        </p:spPr>
        <p:txBody>
          <a:bodyPr anchorCtr="0" anchor="t" bIns="91425" lIns="91425" rIns="91425" tIns="91425">
            <a:noAutofit/>
          </a:bodyPr>
          <a:lstStyle/>
          <a:p>
            <a:pPr lvl="0" rtl="0" algn="ctr">
              <a:lnSpc>
                <a:spcPct val="115000"/>
              </a:lnSpc>
              <a:spcBef>
                <a:spcPts val="0"/>
              </a:spcBef>
              <a:spcAft>
                <a:spcPts val="1600"/>
              </a:spcAft>
              <a:buClr>
                <a:schemeClr val="dk1"/>
              </a:buClr>
              <a:buSzPct val="61111"/>
              <a:buFont typeface="Arial"/>
              <a:buNone/>
            </a:pPr>
            <a:r>
              <a:rPr b="1" lang="en" sz="1800">
                <a:solidFill>
                  <a:srgbClr val="1155CC"/>
                </a:solidFill>
              </a:rPr>
              <a:t>Synthetic sick/lethal interactions in CoCaNet relevant to clinical response of human tumors via survival analysis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latin typeface="Georgia"/>
                <a:ea typeface="Georgia"/>
                <a:cs typeface="Georgia"/>
                <a:sym typeface="Georgia"/>
              </a:rPr>
              <a:t>Claims</a:t>
            </a:r>
          </a:p>
        </p:txBody>
      </p:sp>
      <p:sp>
        <p:nvSpPr>
          <p:cNvPr id="199" name="Shape 199"/>
          <p:cNvSpPr txBox="1"/>
          <p:nvPr>
            <p:ph idx="1" type="body"/>
          </p:nvPr>
        </p:nvSpPr>
        <p:spPr>
          <a:xfrm>
            <a:off x="103050" y="1152475"/>
            <a:ext cx="8844300" cy="3416400"/>
          </a:xfrm>
          <a:prstGeom prst="rect">
            <a:avLst/>
          </a:prstGeom>
        </p:spPr>
        <p:txBody>
          <a:bodyPr anchorCtr="0" anchor="t" bIns="91425" lIns="91425" rIns="91425" tIns="91425">
            <a:noAutofit/>
          </a:bodyPr>
          <a:lstStyle/>
          <a:p>
            <a:pPr lvl="0" algn="just">
              <a:spcBef>
                <a:spcPts val="0"/>
              </a:spcBef>
              <a:buNone/>
            </a:pPr>
            <a:r>
              <a:rPr lang="en"/>
              <a:t>“As clinical genomic sequencing becomes more common, the synthetic-lethal maps provided by CoCaNetHuman, CoCaNet2/10, and CoCaNetX may become increasingly valuable tools to understand exceptional responses to therapy…Our analysis highlights several ways in which cross-species data may continue to be quite valuable…in preparation for more challenging interaction screens in humans. “</a:t>
            </a:r>
            <a:br>
              <a:rPr lang="en"/>
            </a:b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METABRIC Survival Comparison</a:t>
            </a:r>
          </a:p>
        </p:txBody>
      </p:sp>
      <p:sp>
        <p:nvSpPr>
          <p:cNvPr id="205" name="Shape 20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Screen Shot 2017-03-06 at 12.25.57 AM.png" id="206" name="Shape 206"/>
          <p:cNvPicPr preferRelativeResize="0"/>
          <p:nvPr/>
        </p:nvPicPr>
        <p:blipFill>
          <a:blip r:embed="rId3">
            <a:alphaModFix/>
          </a:blip>
          <a:stretch>
            <a:fillRect/>
          </a:stretch>
        </p:blipFill>
        <p:spPr>
          <a:xfrm>
            <a:off x="314200" y="1170125"/>
            <a:ext cx="3801226" cy="2966274"/>
          </a:xfrm>
          <a:prstGeom prst="rect">
            <a:avLst/>
          </a:prstGeom>
          <a:noFill/>
          <a:ln>
            <a:noFill/>
          </a:ln>
        </p:spPr>
      </p:pic>
      <p:pic>
        <p:nvPicPr>
          <p:cNvPr descr="Screen Shot 2017-03-06 at 12.30.13 AM.png" id="207" name="Shape 207"/>
          <p:cNvPicPr preferRelativeResize="0"/>
          <p:nvPr/>
        </p:nvPicPr>
        <p:blipFill>
          <a:blip r:embed="rId4">
            <a:alphaModFix/>
          </a:blip>
          <a:stretch>
            <a:fillRect/>
          </a:stretch>
        </p:blipFill>
        <p:spPr>
          <a:xfrm>
            <a:off x="4712525" y="1152475"/>
            <a:ext cx="4119775" cy="3624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latin typeface="Georgia"/>
                <a:ea typeface="Georgia"/>
                <a:cs typeface="Georgia"/>
                <a:sym typeface="Georgia"/>
              </a:rPr>
              <a:t>Summary</a:t>
            </a:r>
          </a:p>
        </p:txBody>
      </p:sp>
      <p:sp>
        <p:nvSpPr>
          <p:cNvPr id="213" name="Shape 213"/>
          <p:cNvSpPr txBox="1"/>
          <p:nvPr>
            <p:ph idx="1" type="body"/>
          </p:nvPr>
        </p:nvSpPr>
        <p:spPr>
          <a:xfrm>
            <a:off x="311700" y="1017725"/>
            <a:ext cx="8520600" cy="3835200"/>
          </a:xfrm>
          <a:prstGeom prst="rect">
            <a:avLst/>
          </a:prstGeom>
        </p:spPr>
        <p:txBody>
          <a:bodyPr anchorCtr="0" anchor="t" bIns="91425" lIns="91425" rIns="91425" tIns="91425">
            <a:noAutofit/>
          </a:bodyPr>
          <a:lstStyle/>
          <a:p>
            <a:pPr lvl="0">
              <a:spcBef>
                <a:spcPts val="0"/>
              </a:spcBef>
              <a:buNone/>
            </a:pPr>
            <a:r>
              <a:rPr b="1" lang="en">
                <a:solidFill>
                  <a:srgbClr val="000000"/>
                </a:solidFill>
                <a:latin typeface="Georgia"/>
                <a:ea typeface="Georgia"/>
                <a:cs typeface="Georgia"/>
                <a:sym typeface="Georgia"/>
              </a:rPr>
              <a:t>Goal</a:t>
            </a:r>
            <a:r>
              <a:rPr lang="en">
                <a:solidFill>
                  <a:srgbClr val="000000"/>
                </a:solidFill>
                <a:latin typeface="Georgia"/>
                <a:ea typeface="Georgia"/>
                <a:cs typeface="Georgia"/>
                <a:sym typeface="Georgia"/>
              </a:rPr>
              <a:t>: Address loss of function in TSG’s by identifying synthetic lethal interactions </a:t>
            </a:r>
          </a:p>
          <a:p>
            <a:pPr lvl="0">
              <a:spcBef>
                <a:spcPts val="0"/>
              </a:spcBef>
              <a:buNone/>
            </a:pPr>
            <a:r>
              <a:rPr b="1" lang="en">
                <a:solidFill>
                  <a:srgbClr val="000000"/>
                </a:solidFill>
                <a:latin typeface="Georgia"/>
                <a:ea typeface="Georgia"/>
                <a:cs typeface="Georgia"/>
                <a:sym typeface="Georgia"/>
              </a:rPr>
              <a:t>Novel approach</a:t>
            </a:r>
            <a:r>
              <a:rPr lang="en">
                <a:solidFill>
                  <a:srgbClr val="000000"/>
                </a:solidFill>
                <a:latin typeface="Georgia"/>
                <a:ea typeface="Georgia"/>
                <a:cs typeface="Georgia"/>
                <a:sym typeface="Georgia"/>
              </a:rPr>
              <a:t>: use yeast as a model organism to analyze TSG-DT pairs, translate to humans with network features</a:t>
            </a:r>
          </a:p>
          <a:p>
            <a:pPr lvl="0">
              <a:spcBef>
                <a:spcPts val="0"/>
              </a:spcBef>
              <a:buNone/>
            </a:pPr>
            <a:r>
              <a:rPr b="1" lang="en">
                <a:solidFill>
                  <a:srgbClr val="000000"/>
                </a:solidFill>
                <a:latin typeface="Georgia"/>
                <a:ea typeface="Georgia"/>
                <a:cs typeface="Georgia"/>
                <a:sym typeface="Georgia"/>
              </a:rPr>
              <a:t>Results</a:t>
            </a:r>
            <a:r>
              <a:rPr lang="en">
                <a:solidFill>
                  <a:srgbClr val="000000"/>
                </a:solidFill>
                <a:latin typeface="Georgia"/>
                <a:ea typeface="Georgia"/>
                <a:cs typeface="Georgia"/>
                <a:sym typeface="Georgia"/>
              </a:rPr>
              <a:t>: </a:t>
            </a:r>
          </a:p>
          <a:p>
            <a:pPr indent="0" lvl="0" marL="457200" rtl="0">
              <a:spcBef>
                <a:spcPts val="0"/>
              </a:spcBef>
              <a:buNone/>
            </a:pPr>
            <a:r>
              <a:rPr lang="en">
                <a:solidFill>
                  <a:srgbClr val="000000"/>
                </a:solidFill>
                <a:latin typeface="Georgia"/>
                <a:ea typeface="Georgia"/>
                <a:cs typeface="Georgia"/>
                <a:sym typeface="Georgia"/>
              </a:rPr>
              <a:t>43,505 gene-gene pairs used to create networks of conserved synthetic lethal interactions </a:t>
            </a:r>
          </a:p>
          <a:p>
            <a:pPr indent="0" lvl="0" marL="457200" rtl="0">
              <a:spcBef>
                <a:spcPts val="0"/>
              </a:spcBef>
              <a:buNone/>
            </a:pPr>
            <a:r>
              <a:rPr lang="en">
                <a:solidFill>
                  <a:srgbClr val="000000"/>
                </a:solidFill>
                <a:latin typeface="Georgia"/>
                <a:ea typeface="Georgia"/>
                <a:cs typeface="Georgia"/>
                <a:sym typeface="Georgia"/>
              </a:rPr>
              <a:t>127 experimentally identified and quantified interactions applied to networks    to prioritize ~10</a:t>
            </a:r>
            <a:r>
              <a:rPr baseline="30000" lang="en">
                <a:solidFill>
                  <a:srgbClr val="000000"/>
                </a:solidFill>
                <a:latin typeface="Georgia"/>
                <a:ea typeface="Georgia"/>
                <a:cs typeface="Georgia"/>
                <a:sym typeface="Georgia"/>
              </a:rPr>
              <a:t>5</a:t>
            </a:r>
            <a:r>
              <a:rPr lang="en">
                <a:solidFill>
                  <a:srgbClr val="000000"/>
                </a:solidFill>
                <a:latin typeface="Georgia"/>
                <a:ea typeface="Georgia"/>
                <a:cs typeface="Georgia"/>
                <a:sym typeface="Georgia"/>
              </a:rPr>
              <a:t> combinations for follow-up</a:t>
            </a:r>
          </a:p>
          <a:p>
            <a:pPr indent="457200" lvl="0" rtl="0">
              <a:spcBef>
                <a:spcPts val="0"/>
              </a:spcBef>
              <a:buNone/>
            </a:pPr>
            <a:r>
              <a:rPr lang="en">
                <a:solidFill>
                  <a:srgbClr val="000000"/>
                </a:solidFill>
                <a:latin typeface="Georgia"/>
                <a:ea typeface="Georgia"/>
                <a:cs typeface="Georgia"/>
                <a:sym typeface="Georgia"/>
              </a:rPr>
              <a:t>Some validation success</a:t>
            </a:r>
            <a:br>
              <a:rPr lang="en" sz="1900">
                <a:solidFill>
                  <a:srgbClr val="1C4587"/>
                </a:solidFill>
                <a:latin typeface="Georgia"/>
                <a:ea typeface="Georgia"/>
                <a:cs typeface="Georgia"/>
                <a:sym typeface="Georgia"/>
              </a:rPr>
            </a:b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latin typeface="Georgia"/>
                <a:ea typeface="Georgia"/>
                <a:cs typeface="Georgia"/>
                <a:sym typeface="Georgia"/>
              </a:rPr>
              <a:t>Introduction/Overview</a:t>
            </a:r>
          </a:p>
        </p:txBody>
      </p:sp>
      <p:sp>
        <p:nvSpPr>
          <p:cNvPr id="61" name="Shape 61"/>
          <p:cNvSpPr txBox="1"/>
          <p:nvPr/>
        </p:nvSpPr>
        <p:spPr>
          <a:xfrm>
            <a:off x="3211800" y="1591737"/>
            <a:ext cx="2580300" cy="339000"/>
          </a:xfrm>
          <a:prstGeom prst="rect">
            <a:avLst/>
          </a:prstGeom>
          <a:noFill/>
          <a:ln>
            <a:noFill/>
          </a:ln>
        </p:spPr>
        <p:txBody>
          <a:bodyPr anchorCtr="0" anchor="t" bIns="91425" lIns="91425" rIns="91425" tIns="91425">
            <a:noAutofit/>
          </a:bodyPr>
          <a:lstStyle/>
          <a:p>
            <a:pPr lvl="0">
              <a:spcBef>
                <a:spcPts val="0"/>
              </a:spcBef>
              <a:buNone/>
            </a:pPr>
            <a:r>
              <a:rPr lang="en">
                <a:latin typeface="Georgia"/>
                <a:ea typeface="Georgia"/>
                <a:cs typeface="Georgia"/>
                <a:sym typeface="Georgia"/>
              </a:rPr>
              <a:t>Changes in Tumor Genome</a:t>
            </a:r>
          </a:p>
        </p:txBody>
      </p:sp>
      <p:cxnSp>
        <p:nvCxnSpPr>
          <p:cNvPr id="62" name="Shape 62"/>
          <p:cNvCxnSpPr/>
          <p:nvPr/>
        </p:nvCxnSpPr>
        <p:spPr>
          <a:xfrm flipH="1">
            <a:off x="2598350" y="2151300"/>
            <a:ext cx="675300" cy="429300"/>
          </a:xfrm>
          <a:prstGeom prst="straightConnector1">
            <a:avLst/>
          </a:prstGeom>
          <a:noFill/>
          <a:ln cap="flat" cmpd="sng" w="9525">
            <a:solidFill>
              <a:schemeClr val="dk2"/>
            </a:solidFill>
            <a:prstDash val="solid"/>
            <a:round/>
            <a:headEnd len="lg" w="lg" type="none"/>
            <a:tailEnd len="lg" w="lg" type="triangle"/>
          </a:ln>
        </p:spPr>
      </p:cxnSp>
      <p:cxnSp>
        <p:nvCxnSpPr>
          <p:cNvPr id="63" name="Shape 63"/>
          <p:cNvCxnSpPr/>
          <p:nvPr/>
        </p:nvCxnSpPr>
        <p:spPr>
          <a:xfrm>
            <a:off x="5505225" y="2146650"/>
            <a:ext cx="663600" cy="495900"/>
          </a:xfrm>
          <a:prstGeom prst="straightConnector1">
            <a:avLst/>
          </a:prstGeom>
          <a:noFill/>
          <a:ln cap="flat" cmpd="sng" w="9525">
            <a:solidFill>
              <a:schemeClr val="dk2"/>
            </a:solidFill>
            <a:prstDash val="solid"/>
            <a:round/>
            <a:headEnd len="lg" w="lg" type="none"/>
            <a:tailEnd len="lg" w="lg" type="triangle"/>
          </a:ln>
        </p:spPr>
      </p:cxnSp>
      <p:sp>
        <p:nvSpPr>
          <p:cNvPr id="64" name="Shape 64"/>
          <p:cNvSpPr txBox="1"/>
          <p:nvPr/>
        </p:nvSpPr>
        <p:spPr>
          <a:xfrm>
            <a:off x="441875" y="2677800"/>
            <a:ext cx="2686800" cy="468300"/>
          </a:xfrm>
          <a:prstGeom prst="rect">
            <a:avLst/>
          </a:prstGeom>
          <a:noFill/>
          <a:ln>
            <a:noFill/>
          </a:ln>
        </p:spPr>
        <p:txBody>
          <a:bodyPr anchorCtr="0" anchor="t" bIns="91425" lIns="91425" rIns="91425" tIns="91425">
            <a:noAutofit/>
          </a:bodyPr>
          <a:lstStyle/>
          <a:p>
            <a:pPr lvl="0">
              <a:spcBef>
                <a:spcPts val="0"/>
              </a:spcBef>
              <a:buNone/>
            </a:pPr>
            <a:r>
              <a:rPr lang="en">
                <a:latin typeface="Georgia"/>
                <a:ea typeface="Georgia"/>
                <a:cs typeface="Georgia"/>
                <a:sym typeface="Georgia"/>
              </a:rPr>
              <a:t>Gain of Function in Oncogenes </a:t>
            </a:r>
          </a:p>
        </p:txBody>
      </p:sp>
      <p:sp>
        <p:nvSpPr>
          <p:cNvPr id="65" name="Shape 65"/>
          <p:cNvSpPr txBox="1"/>
          <p:nvPr/>
        </p:nvSpPr>
        <p:spPr>
          <a:xfrm>
            <a:off x="4471850" y="2677800"/>
            <a:ext cx="4498200" cy="468300"/>
          </a:xfrm>
          <a:prstGeom prst="rect">
            <a:avLst/>
          </a:prstGeom>
          <a:noFill/>
          <a:ln>
            <a:noFill/>
          </a:ln>
        </p:spPr>
        <p:txBody>
          <a:bodyPr anchorCtr="0" anchor="t" bIns="91425" lIns="91425" rIns="91425" tIns="91425">
            <a:noAutofit/>
          </a:bodyPr>
          <a:lstStyle/>
          <a:p>
            <a:pPr lvl="0" rtl="0">
              <a:spcBef>
                <a:spcPts val="0"/>
              </a:spcBef>
              <a:buNone/>
            </a:pPr>
            <a:r>
              <a:rPr lang="en">
                <a:latin typeface="Georgia"/>
                <a:ea typeface="Georgia"/>
                <a:cs typeface="Georgia"/>
                <a:sym typeface="Georgia"/>
              </a:rPr>
              <a:t>Loss of Function in Tumor Suppressor Genes (TSGs)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References</a:t>
            </a:r>
          </a:p>
        </p:txBody>
      </p:sp>
      <p:sp>
        <p:nvSpPr>
          <p:cNvPr id="219" name="Shape 21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300"/>
              </a:spcBef>
              <a:spcAft>
                <a:spcPts val="0"/>
              </a:spcAft>
              <a:buClr>
                <a:schemeClr val="dk1"/>
              </a:buClr>
              <a:buSzPct val="78571"/>
              <a:buFont typeface="Arial"/>
              <a:buNone/>
            </a:pPr>
            <a:r>
              <a:rPr lang="en" sz="1400">
                <a:solidFill>
                  <a:schemeClr val="dk1"/>
                </a:solidFill>
              </a:rPr>
              <a:t>•</a:t>
            </a:r>
            <a:r>
              <a:rPr lang="en" sz="1400">
                <a:solidFill>
                  <a:schemeClr val="dk1"/>
                </a:solidFill>
                <a:latin typeface="Calibri"/>
                <a:ea typeface="Calibri"/>
                <a:cs typeface="Calibri"/>
                <a:sym typeface="Calibri"/>
              </a:rPr>
              <a:t>Ali, R., Rakha, E.A., Madhusudan, S. and Bryant, H.E., 2016. DNA damage repair in breast cancer and its therapeutic implications. </a:t>
            </a:r>
            <a:r>
              <a:rPr i="1" lang="en" sz="1400">
                <a:solidFill>
                  <a:schemeClr val="dk1"/>
                </a:solidFill>
                <a:latin typeface="Calibri"/>
                <a:ea typeface="Calibri"/>
                <a:cs typeface="Calibri"/>
                <a:sym typeface="Calibri"/>
              </a:rPr>
              <a:t>Pathology</a:t>
            </a:r>
            <a:r>
              <a:rPr lang="en" sz="1400">
                <a:solidFill>
                  <a:schemeClr val="dk1"/>
                </a:solidFill>
                <a:latin typeface="Calibri"/>
                <a:ea typeface="Calibri"/>
                <a:cs typeface="Calibri"/>
                <a:sym typeface="Calibri"/>
              </a:rPr>
              <a:t>.</a:t>
            </a:r>
          </a:p>
          <a:p>
            <a:pPr lvl="0" rtl="0">
              <a:spcBef>
                <a:spcPts val="300"/>
              </a:spcBef>
              <a:spcAft>
                <a:spcPts val="0"/>
              </a:spcAft>
              <a:buClr>
                <a:schemeClr val="dk1"/>
              </a:buClr>
              <a:buSzPct val="78571"/>
              <a:buFont typeface="Arial"/>
              <a:buNone/>
            </a:pPr>
            <a:r>
              <a:rPr lang="en" sz="1400">
                <a:solidFill>
                  <a:schemeClr val="dk1"/>
                </a:solidFill>
              </a:rPr>
              <a:t>•</a:t>
            </a:r>
            <a:r>
              <a:rPr lang="en" sz="1400">
                <a:solidFill>
                  <a:schemeClr val="dk1"/>
                </a:solidFill>
                <a:latin typeface="Calibri"/>
                <a:ea typeface="Calibri"/>
                <a:cs typeface="Calibri"/>
                <a:sym typeface="Calibri"/>
              </a:rPr>
              <a:t>Jerby-Arnon, L., Pfetzer, N., Waldman, Y.Y., McGarry, L., James, D., Shanks, E., Seashore-Ludlow, B., Weinstock, A., Geiger, T., Clemons, P.A. and Gottlieb, E., 2014. Predicting cancer-specific vulnerability via data-driven detection of synthetic lethality. </a:t>
            </a:r>
            <a:r>
              <a:rPr i="1" lang="en" sz="1400">
                <a:solidFill>
                  <a:schemeClr val="dk1"/>
                </a:solidFill>
                <a:latin typeface="Calibri"/>
                <a:ea typeface="Calibri"/>
                <a:cs typeface="Calibri"/>
                <a:sym typeface="Calibri"/>
              </a:rPr>
              <a:t>Cell</a:t>
            </a:r>
            <a:r>
              <a:rPr lang="en" sz="1400">
                <a:solidFill>
                  <a:schemeClr val="dk1"/>
                </a:solidFill>
                <a:latin typeface="Calibri"/>
                <a:ea typeface="Calibri"/>
                <a:cs typeface="Calibri"/>
                <a:sym typeface="Calibri"/>
              </a:rPr>
              <a:t>, </a:t>
            </a:r>
            <a:r>
              <a:rPr i="1" lang="en" sz="1400">
                <a:solidFill>
                  <a:schemeClr val="dk1"/>
                </a:solidFill>
                <a:latin typeface="Calibri"/>
                <a:ea typeface="Calibri"/>
                <a:cs typeface="Calibri"/>
                <a:sym typeface="Calibri"/>
              </a:rPr>
              <a:t>158</a:t>
            </a:r>
            <a:r>
              <a:rPr lang="en" sz="1400">
                <a:solidFill>
                  <a:schemeClr val="dk1"/>
                </a:solidFill>
                <a:latin typeface="Calibri"/>
                <a:ea typeface="Calibri"/>
                <a:cs typeface="Calibri"/>
                <a:sym typeface="Calibri"/>
              </a:rPr>
              <a:t>(5), pp.1199-1209.</a:t>
            </a:r>
          </a:p>
          <a:p>
            <a:pPr lvl="0">
              <a:spcBef>
                <a:spcPts val="0"/>
              </a:spcBef>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type="title"/>
          </p:nvPr>
        </p:nvSpPr>
        <p:spPr>
          <a:xfrm>
            <a:off x="311700" y="2056800"/>
            <a:ext cx="8520600" cy="572700"/>
          </a:xfrm>
          <a:prstGeom prst="rect">
            <a:avLst/>
          </a:prstGeom>
        </p:spPr>
        <p:txBody>
          <a:bodyPr anchorCtr="0" anchor="t" bIns="91425" lIns="91425" rIns="91425" tIns="91425">
            <a:noAutofit/>
          </a:bodyPr>
          <a:lstStyle/>
          <a:p>
            <a:pPr lvl="0" algn="ctr">
              <a:spcBef>
                <a:spcPts val="0"/>
              </a:spcBef>
              <a:buNone/>
            </a:pPr>
            <a:r>
              <a:rPr lang="en"/>
              <a:t>Thank you!</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latin typeface="Georgia"/>
                <a:ea typeface="Georgia"/>
                <a:cs typeface="Georgia"/>
                <a:sym typeface="Georgia"/>
              </a:rPr>
              <a:t>Introduction/Overview</a:t>
            </a:r>
          </a:p>
        </p:txBody>
      </p:sp>
      <p:sp>
        <p:nvSpPr>
          <p:cNvPr id="71" name="Shape 71"/>
          <p:cNvSpPr txBox="1"/>
          <p:nvPr/>
        </p:nvSpPr>
        <p:spPr>
          <a:xfrm>
            <a:off x="3211800" y="1591737"/>
            <a:ext cx="2580300" cy="339000"/>
          </a:xfrm>
          <a:prstGeom prst="rect">
            <a:avLst/>
          </a:prstGeom>
          <a:noFill/>
          <a:ln>
            <a:noFill/>
          </a:ln>
        </p:spPr>
        <p:txBody>
          <a:bodyPr anchorCtr="0" anchor="t" bIns="91425" lIns="91425" rIns="91425" tIns="91425">
            <a:noAutofit/>
          </a:bodyPr>
          <a:lstStyle/>
          <a:p>
            <a:pPr lvl="0" rtl="0">
              <a:spcBef>
                <a:spcPts val="0"/>
              </a:spcBef>
              <a:buNone/>
            </a:pPr>
            <a:r>
              <a:rPr lang="en">
                <a:latin typeface="Georgia"/>
                <a:ea typeface="Georgia"/>
                <a:cs typeface="Georgia"/>
                <a:sym typeface="Georgia"/>
              </a:rPr>
              <a:t>Changes in Tumor Genome</a:t>
            </a:r>
          </a:p>
        </p:txBody>
      </p:sp>
      <p:cxnSp>
        <p:nvCxnSpPr>
          <p:cNvPr id="72" name="Shape 72"/>
          <p:cNvCxnSpPr/>
          <p:nvPr/>
        </p:nvCxnSpPr>
        <p:spPr>
          <a:xfrm flipH="1">
            <a:off x="2598350" y="2151300"/>
            <a:ext cx="675300" cy="429300"/>
          </a:xfrm>
          <a:prstGeom prst="straightConnector1">
            <a:avLst/>
          </a:prstGeom>
          <a:noFill/>
          <a:ln cap="flat" cmpd="sng" w="9525">
            <a:solidFill>
              <a:schemeClr val="dk2"/>
            </a:solidFill>
            <a:prstDash val="solid"/>
            <a:round/>
            <a:headEnd len="lg" w="lg" type="none"/>
            <a:tailEnd len="lg" w="lg" type="triangle"/>
          </a:ln>
        </p:spPr>
      </p:cxnSp>
      <p:cxnSp>
        <p:nvCxnSpPr>
          <p:cNvPr id="73" name="Shape 73"/>
          <p:cNvCxnSpPr/>
          <p:nvPr/>
        </p:nvCxnSpPr>
        <p:spPr>
          <a:xfrm>
            <a:off x="5505225" y="2146650"/>
            <a:ext cx="663600" cy="495900"/>
          </a:xfrm>
          <a:prstGeom prst="straightConnector1">
            <a:avLst/>
          </a:prstGeom>
          <a:noFill/>
          <a:ln cap="flat" cmpd="sng" w="9525">
            <a:solidFill>
              <a:schemeClr val="dk2"/>
            </a:solidFill>
            <a:prstDash val="solid"/>
            <a:round/>
            <a:headEnd len="lg" w="lg" type="none"/>
            <a:tailEnd len="lg" w="lg" type="triangle"/>
          </a:ln>
        </p:spPr>
      </p:cxnSp>
      <p:sp>
        <p:nvSpPr>
          <p:cNvPr id="74" name="Shape 74"/>
          <p:cNvSpPr txBox="1"/>
          <p:nvPr/>
        </p:nvSpPr>
        <p:spPr>
          <a:xfrm>
            <a:off x="441875" y="2677800"/>
            <a:ext cx="2686800" cy="468300"/>
          </a:xfrm>
          <a:prstGeom prst="rect">
            <a:avLst/>
          </a:prstGeom>
          <a:noFill/>
          <a:ln>
            <a:noFill/>
          </a:ln>
        </p:spPr>
        <p:txBody>
          <a:bodyPr anchorCtr="0" anchor="t" bIns="91425" lIns="91425" rIns="91425" tIns="91425">
            <a:noAutofit/>
          </a:bodyPr>
          <a:lstStyle/>
          <a:p>
            <a:pPr lvl="0" rtl="0">
              <a:spcBef>
                <a:spcPts val="0"/>
              </a:spcBef>
              <a:buNone/>
            </a:pPr>
            <a:r>
              <a:rPr lang="en">
                <a:solidFill>
                  <a:srgbClr val="38761D"/>
                </a:solidFill>
                <a:latin typeface="Georgia"/>
                <a:ea typeface="Georgia"/>
                <a:cs typeface="Georgia"/>
                <a:sym typeface="Georgia"/>
              </a:rPr>
              <a:t>Gain of Function in Oncogenes </a:t>
            </a:r>
          </a:p>
        </p:txBody>
      </p:sp>
      <p:sp>
        <p:nvSpPr>
          <p:cNvPr id="75" name="Shape 75"/>
          <p:cNvSpPr txBox="1"/>
          <p:nvPr/>
        </p:nvSpPr>
        <p:spPr>
          <a:xfrm>
            <a:off x="4471850" y="2677800"/>
            <a:ext cx="4498200" cy="4683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latin typeface="Georgia"/>
                <a:ea typeface="Georgia"/>
                <a:cs typeface="Georgia"/>
                <a:sym typeface="Georgia"/>
              </a:rPr>
              <a:t>Loss of Function in Tumor Suppressor Genes (TSGs)</a:t>
            </a:r>
          </a:p>
        </p:txBody>
      </p:sp>
      <p:sp>
        <p:nvSpPr>
          <p:cNvPr id="76" name="Shape 76"/>
          <p:cNvSpPr txBox="1"/>
          <p:nvPr/>
        </p:nvSpPr>
        <p:spPr>
          <a:xfrm>
            <a:off x="4507100" y="3146100"/>
            <a:ext cx="4427700" cy="663000"/>
          </a:xfrm>
          <a:prstGeom prst="rect">
            <a:avLst/>
          </a:prstGeom>
          <a:noFill/>
          <a:ln>
            <a:noFill/>
          </a:ln>
        </p:spPr>
        <p:txBody>
          <a:bodyPr anchorCtr="0" anchor="t" bIns="91425" lIns="91425" rIns="91425" tIns="91425">
            <a:noAutofit/>
          </a:bodyPr>
          <a:lstStyle/>
          <a:p>
            <a:pPr lvl="0">
              <a:spcBef>
                <a:spcPts val="0"/>
              </a:spcBef>
              <a:buNone/>
            </a:pPr>
            <a:r>
              <a:rPr lang="en">
                <a:solidFill>
                  <a:srgbClr val="FF0000"/>
                </a:solidFill>
                <a:latin typeface="Georgia"/>
                <a:ea typeface="Georgia"/>
                <a:cs typeface="Georgia"/>
                <a:sym typeface="Georgia"/>
              </a:rPr>
              <a:t>Not currently feasible to restore the function of TSGs</a:t>
            </a:r>
          </a:p>
        </p:txBody>
      </p:sp>
      <p:sp>
        <p:nvSpPr>
          <p:cNvPr id="77" name="Shape 77"/>
          <p:cNvSpPr txBox="1"/>
          <p:nvPr/>
        </p:nvSpPr>
        <p:spPr>
          <a:xfrm>
            <a:off x="576475" y="3084250"/>
            <a:ext cx="3488700" cy="663000"/>
          </a:xfrm>
          <a:prstGeom prst="rect">
            <a:avLst/>
          </a:prstGeom>
          <a:noFill/>
          <a:ln>
            <a:noFill/>
          </a:ln>
        </p:spPr>
        <p:txBody>
          <a:bodyPr anchorCtr="0" anchor="t" bIns="91425" lIns="91425" rIns="91425" tIns="91425">
            <a:noAutofit/>
          </a:bodyPr>
          <a:lstStyle/>
          <a:p>
            <a:pPr lvl="0" rtl="0">
              <a:spcBef>
                <a:spcPts val="0"/>
              </a:spcBef>
              <a:buNone/>
            </a:pPr>
            <a:r>
              <a:rPr lang="en">
                <a:solidFill>
                  <a:srgbClr val="38761D"/>
                </a:solidFill>
                <a:latin typeface="Georgia"/>
                <a:ea typeface="Georgia"/>
                <a:cs typeface="Georgia"/>
                <a:sym typeface="Georgia"/>
              </a:rPr>
              <a:t>Effectively able to target</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p:nvPr/>
        </p:nvSpPr>
        <p:spPr>
          <a:xfrm>
            <a:off x="4657450" y="1794075"/>
            <a:ext cx="1025100" cy="485700"/>
          </a:xfrm>
          <a:prstGeom prst="noSmoking">
            <a:avLst>
              <a:gd fmla="val 1875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3" name="Shape 83"/>
          <p:cNvSpPr/>
          <p:nvPr/>
        </p:nvSpPr>
        <p:spPr>
          <a:xfrm>
            <a:off x="2207350" y="2426075"/>
            <a:ext cx="921300" cy="804000"/>
          </a:xfrm>
          <a:prstGeom prst="noSmoking">
            <a:avLst>
              <a:gd fmla="val 1875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4" name="Shape 8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latin typeface="Georgia"/>
                <a:ea typeface="Georgia"/>
                <a:cs typeface="Georgia"/>
                <a:sym typeface="Georgia"/>
              </a:rPr>
              <a:t>Synthetic Lethal Interactions</a:t>
            </a:r>
          </a:p>
        </p:txBody>
      </p:sp>
      <p:sp>
        <p:nvSpPr>
          <p:cNvPr id="85" name="Shape 85"/>
          <p:cNvSpPr txBox="1"/>
          <p:nvPr/>
        </p:nvSpPr>
        <p:spPr>
          <a:xfrm>
            <a:off x="2368600" y="2624825"/>
            <a:ext cx="715800" cy="406500"/>
          </a:xfrm>
          <a:prstGeom prst="rect">
            <a:avLst/>
          </a:prstGeom>
          <a:noFill/>
          <a:ln>
            <a:noFill/>
          </a:ln>
        </p:spPr>
        <p:txBody>
          <a:bodyPr anchorCtr="0" anchor="t" bIns="91425" lIns="91425" rIns="91425" tIns="91425">
            <a:noAutofit/>
          </a:bodyPr>
          <a:lstStyle/>
          <a:p>
            <a:pPr lvl="0" rtl="0">
              <a:spcBef>
                <a:spcPts val="0"/>
              </a:spcBef>
              <a:buNone/>
            </a:pPr>
            <a:r>
              <a:rPr lang="en">
                <a:latin typeface="Georgia"/>
                <a:ea typeface="Georgia"/>
                <a:cs typeface="Georgia"/>
                <a:sym typeface="Georgia"/>
              </a:rPr>
              <a:t>TSG</a:t>
            </a:r>
          </a:p>
        </p:txBody>
      </p:sp>
      <p:sp>
        <p:nvSpPr>
          <p:cNvPr id="86" name="Shape 86"/>
          <p:cNvSpPr txBox="1"/>
          <p:nvPr/>
        </p:nvSpPr>
        <p:spPr>
          <a:xfrm>
            <a:off x="4795525" y="1406300"/>
            <a:ext cx="1279200" cy="2684400"/>
          </a:xfrm>
          <a:prstGeom prst="rect">
            <a:avLst/>
          </a:prstGeom>
          <a:noFill/>
          <a:ln>
            <a:noFill/>
          </a:ln>
        </p:spPr>
        <p:txBody>
          <a:bodyPr anchorCtr="0" anchor="t" bIns="91425" lIns="91425" rIns="91425" tIns="91425">
            <a:noAutofit/>
          </a:bodyPr>
          <a:lstStyle/>
          <a:p>
            <a:pPr lvl="0" rtl="0">
              <a:spcBef>
                <a:spcPts val="0"/>
              </a:spcBef>
              <a:buNone/>
            </a:pPr>
            <a:r>
              <a:rPr lang="en">
                <a:latin typeface="Georgia"/>
                <a:ea typeface="Georgia"/>
                <a:cs typeface="Georgia"/>
                <a:sym typeface="Georgia"/>
              </a:rPr>
              <a:t>Gene A</a:t>
            </a:r>
          </a:p>
          <a:p>
            <a:pPr lvl="0" rtl="0">
              <a:spcBef>
                <a:spcPts val="0"/>
              </a:spcBef>
              <a:buNone/>
            </a:pPr>
            <a:r>
              <a:t/>
            </a:r>
            <a:endParaRPr>
              <a:latin typeface="Georgia"/>
              <a:ea typeface="Georgia"/>
              <a:cs typeface="Georgia"/>
              <a:sym typeface="Georgia"/>
            </a:endParaRPr>
          </a:p>
          <a:p>
            <a:pPr lvl="0" rtl="0">
              <a:spcBef>
                <a:spcPts val="0"/>
              </a:spcBef>
              <a:buNone/>
            </a:pPr>
            <a:r>
              <a:rPr lang="en">
                <a:latin typeface="Georgia"/>
                <a:ea typeface="Georgia"/>
                <a:cs typeface="Georgia"/>
                <a:sym typeface="Georgia"/>
              </a:rPr>
              <a:t>Gene B</a:t>
            </a:r>
          </a:p>
          <a:p>
            <a:pPr lvl="0" rtl="0">
              <a:spcBef>
                <a:spcPts val="0"/>
              </a:spcBef>
              <a:buNone/>
            </a:pPr>
            <a:r>
              <a:t/>
            </a:r>
            <a:endParaRPr>
              <a:latin typeface="Georgia"/>
              <a:ea typeface="Georgia"/>
              <a:cs typeface="Georgia"/>
              <a:sym typeface="Georgia"/>
            </a:endParaRPr>
          </a:p>
          <a:p>
            <a:pPr lvl="0" rtl="0">
              <a:spcBef>
                <a:spcPts val="0"/>
              </a:spcBef>
              <a:buNone/>
            </a:pPr>
            <a:r>
              <a:rPr lang="en">
                <a:latin typeface="Georgia"/>
                <a:ea typeface="Georgia"/>
                <a:cs typeface="Georgia"/>
                <a:sym typeface="Georgia"/>
              </a:rPr>
              <a:t>… </a:t>
            </a:r>
          </a:p>
          <a:p>
            <a:pPr lvl="0" rtl="0">
              <a:spcBef>
                <a:spcPts val="0"/>
              </a:spcBef>
              <a:buNone/>
            </a:pPr>
            <a:r>
              <a:t/>
            </a:r>
            <a:endParaRPr>
              <a:latin typeface="Georgia"/>
              <a:ea typeface="Georgia"/>
              <a:cs typeface="Georgia"/>
              <a:sym typeface="Georgia"/>
            </a:endParaRPr>
          </a:p>
          <a:p>
            <a:pPr lvl="0" rtl="0">
              <a:spcBef>
                <a:spcPts val="0"/>
              </a:spcBef>
              <a:buNone/>
            </a:pPr>
            <a:r>
              <a:rPr lang="en">
                <a:latin typeface="Georgia"/>
                <a:ea typeface="Georgia"/>
                <a:cs typeface="Georgia"/>
                <a:sym typeface="Georgia"/>
              </a:rPr>
              <a:t>Gene X</a:t>
            </a:r>
          </a:p>
          <a:p>
            <a:pPr lvl="0" rtl="0">
              <a:spcBef>
                <a:spcPts val="0"/>
              </a:spcBef>
              <a:buNone/>
            </a:pPr>
            <a:r>
              <a:t/>
            </a:r>
            <a:endParaRPr>
              <a:latin typeface="Georgia"/>
              <a:ea typeface="Georgia"/>
              <a:cs typeface="Georgia"/>
              <a:sym typeface="Georgia"/>
            </a:endParaRPr>
          </a:p>
          <a:p>
            <a:pPr lvl="0" rtl="0">
              <a:spcBef>
                <a:spcPts val="0"/>
              </a:spcBef>
              <a:buNone/>
            </a:pPr>
            <a:r>
              <a:rPr lang="en">
                <a:latin typeface="Georgia"/>
                <a:ea typeface="Georgia"/>
                <a:cs typeface="Georgia"/>
                <a:sym typeface="Georgia"/>
              </a:rPr>
              <a:t>Gene Y</a:t>
            </a:r>
          </a:p>
          <a:p>
            <a:pPr lvl="0" rtl="0">
              <a:spcBef>
                <a:spcPts val="0"/>
              </a:spcBef>
              <a:buNone/>
            </a:pPr>
            <a:r>
              <a:t/>
            </a:r>
            <a:endParaRPr>
              <a:latin typeface="Georgia"/>
              <a:ea typeface="Georgia"/>
              <a:cs typeface="Georgia"/>
              <a:sym typeface="Georgia"/>
            </a:endParaRPr>
          </a:p>
          <a:p>
            <a:pPr lvl="0" rtl="0">
              <a:spcBef>
                <a:spcPts val="0"/>
              </a:spcBef>
              <a:buNone/>
            </a:pPr>
            <a:r>
              <a:rPr lang="en">
                <a:latin typeface="Georgia"/>
                <a:ea typeface="Georgia"/>
                <a:cs typeface="Georgia"/>
                <a:sym typeface="Georgia"/>
              </a:rPr>
              <a:t>Gene Z</a:t>
            </a:r>
          </a:p>
          <a:p>
            <a:pPr lvl="0" rtl="0">
              <a:spcBef>
                <a:spcPts val="0"/>
              </a:spcBef>
              <a:buNone/>
            </a:pPr>
            <a:r>
              <a:t/>
            </a:r>
            <a:endParaRPr>
              <a:latin typeface="Georgia"/>
              <a:ea typeface="Georgia"/>
              <a:cs typeface="Georgia"/>
              <a:sym typeface="Georgia"/>
            </a:endParaRPr>
          </a:p>
          <a:p>
            <a:pPr lvl="0" rtl="0">
              <a:spcBef>
                <a:spcPts val="0"/>
              </a:spcBef>
              <a:buNone/>
            </a:pPr>
            <a:r>
              <a:rPr lang="en">
                <a:latin typeface="Georgia"/>
                <a:ea typeface="Georgia"/>
                <a:cs typeface="Georgia"/>
                <a:sym typeface="Georgia"/>
              </a:rPr>
              <a:t> … </a:t>
            </a:r>
          </a:p>
        </p:txBody>
      </p:sp>
      <p:cxnSp>
        <p:nvCxnSpPr>
          <p:cNvPr id="87" name="Shape 87"/>
          <p:cNvCxnSpPr/>
          <p:nvPr/>
        </p:nvCxnSpPr>
        <p:spPr>
          <a:xfrm flipH="1" rot="10800000">
            <a:off x="3167675" y="2147675"/>
            <a:ext cx="1295400" cy="428700"/>
          </a:xfrm>
          <a:prstGeom prst="straightConnector1">
            <a:avLst/>
          </a:prstGeom>
          <a:noFill/>
          <a:ln cap="flat" cmpd="sng" w="9525">
            <a:solidFill>
              <a:schemeClr val="dk2"/>
            </a:solidFill>
            <a:prstDash val="solid"/>
            <a:round/>
            <a:headEnd len="lg" w="lg" type="none"/>
            <a:tailEnd len="lg" w="lg" type="none"/>
          </a:ln>
        </p:spPr>
      </p:cxnSp>
      <p:sp>
        <p:nvSpPr>
          <p:cNvPr id="88" name="Shape 88"/>
          <p:cNvSpPr/>
          <p:nvPr/>
        </p:nvSpPr>
        <p:spPr>
          <a:xfrm>
            <a:off x="5902425" y="1950375"/>
            <a:ext cx="1025100" cy="1731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9" name="Shape 89"/>
          <p:cNvSpPr txBox="1"/>
          <p:nvPr/>
        </p:nvSpPr>
        <p:spPr>
          <a:xfrm>
            <a:off x="7074450" y="1858375"/>
            <a:ext cx="1837200" cy="337800"/>
          </a:xfrm>
          <a:prstGeom prst="rect">
            <a:avLst/>
          </a:prstGeom>
          <a:noFill/>
          <a:ln>
            <a:noFill/>
          </a:ln>
        </p:spPr>
        <p:txBody>
          <a:bodyPr anchorCtr="0" anchor="t" bIns="91425" lIns="91425" rIns="91425" tIns="91425">
            <a:noAutofit/>
          </a:bodyPr>
          <a:lstStyle/>
          <a:p>
            <a:pPr lvl="0">
              <a:spcBef>
                <a:spcPts val="0"/>
              </a:spcBef>
              <a:buNone/>
            </a:pPr>
            <a:r>
              <a:rPr lang="en">
                <a:latin typeface="Georgia"/>
                <a:ea typeface="Georgia"/>
                <a:cs typeface="Georgia"/>
                <a:sym typeface="Georgia"/>
              </a:rPr>
              <a:t>Selective Cell Death</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p:nvPr/>
        </p:nvSpPr>
        <p:spPr>
          <a:xfrm>
            <a:off x="4657450" y="1794075"/>
            <a:ext cx="1025100" cy="485700"/>
          </a:xfrm>
          <a:prstGeom prst="noSmoking">
            <a:avLst>
              <a:gd fmla="val 1875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5" name="Shape 95"/>
          <p:cNvSpPr/>
          <p:nvPr/>
        </p:nvSpPr>
        <p:spPr>
          <a:xfrm>
            <a:off x="1193150" y="2428550"/>
            <a:ext cx="1935600" cy="801600"/>
          </a:xfrm>
          <a:prstGeom prst="noSmoking">
            <a:avLst>
              <a:gd fmla="val 1875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6" name="Shape 9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latin typeface="Georgia"/>
                <a:ea typeface="Georgia"/>
                <a:cs typeface="Georgia"/>
                <a:sym typeface="Georgia"/>
              </a:rPr>
              <a:t>Ex: Olaparib Targets PARP1</a:t>
            </a:r>
          </a:p>
        </p:txBody>
      </p:sp>
      <p:sp>
        <p:nvSpPr>
          <p:cNvPr id="97" name="Shape 97"/>
          <p:cNvSpPr txBox="1"/>
          <p:nvPr/>
        </p:nvSpPr>
        <p:spPr>
          <a:xfrm>
            <a:off x="1529800" y="2586500"/>
            <a:ext cx="1426800" cy="485700"/>
          </a:xfrm>
          <a:prstGeom prst="rect">
            <a:avLst/>
          </a:prstGeom>
          <a:noFill/>
          <a:ln>
            <a:noFill/>
          </a:ln>
        </p:spPr>
        <p:txBody>
          <a:bodyPr anchorCtr="0" anchor="t" bIns="91425" lIns="91425" rIns="91425" tIns="91425">
            <a:noAutofit/>
          </a:bodyPr>
          <a:lstStyle/>
          <a:p>
            <a:pPr lvl="0" rtl="0">
              <a:spcBef>
                <a:spcPts val="0"/>
              </a:spcBef>
              <a:buNone/>
            </a:pPr>
            <a:r>
              <a:rPr lang="en">
                <a:latin typeface="Georgia"/>
                <a:ea typeface="Georgia"/>
                <a:cs typeface="Georgia"/>
                <a:sym typeface="Georgia"/>
              </a:rPr>
              <a:t>BRCA1/BRCA2</a:t>
            </a:r>
          </a:p>
        </p:txBody>
      </p:sp>
      <p:sp>
        <p:nvSpPr>
          <p:cNvPr id="98" name="Shape 98"/>
          <p:cNvSpPr txBox="1"/>
          <p:nvPr/>
        </p:nvSpPr>
        <p:spPr>
          <a:xfrm>
            <a:off x="4795525" y="1406300"/>
            <a:ext cx="1279200" cy="2684400"/>
          </a:xfrm>
          <a:prstGeom prst="rect">
            <a:avLst/>
          </a:prstGeom>
          <a:noFill/>
          <a:ln>
            <a:noFill/>
          </a:ln>
        </p:spPr>
        <p:txBody>
          <a:bodyPr anchorCtr="0" anchor="t" bIns="91425" lIns="91425" rIns="91425" tIns="91425">
            <a:noAutofit/>
          </a:bodyPr>
          <a:lstStyle/>
          <a:p>
            <a:pPr lvl="0" rtl="0">
              <a:spcBef>
                <a:spcPts val="0"/>
              </a:spcBef>
              <a:buNone/>
            </a:pPr>
            <a:r>
              <a:rPr lang="en">
                <a:latin typeface="Georgia"/>
                <a:ea typeface="Georgia"/>
                <a:cs typeface="Georgia"/>
                <a:sym typeface="Georgia"/>
              </a:rPr>
              <a:t>Gene A</a:t>
            </a:r>
          </a:p>
          <a:p>
            <a:pPr lvl="0" rtl="0">
              <a:spcBef>
                <a:spcPts val="0"/>
              </a:spcBef>
              <a:buNone/>
            </a:pPr>
            <a:r>
              <a:t/>
            </a:r>
            <a:endParaRPr>
              <a:latin typeface="Georgia"/>
              <a:ea typeface="Georgia"/>
              <a:cs typeface="Georgia"/>
              <a:sym typeface="Georgia"/>
            </a:endParaRPr>
          </a:p>
          <a:p>
            <a:pPr lvl="0" rtl="0">
              <a:spcBef>
                <a:spcPts val="0"/>
              </a:spcBef>
              <a:buNone/>
            </a:pPr>
            <a:r>
              <a:rPr lang="en">
                <a:latin typeface="Georgia"/>
                <a:ea typeface="Georgia"/>
                <a:cs typeface="Georgia"/>
                <a:sym typeface="Georgia"/>
              </a:rPr>
              <a:t>PARP1</a:t>
            </a:r>
          </a:p>
          <a:p>
            <a:pPr lvl="0" rtl="0">
              <a:spcBef>
                <a:spcPts val="0"/>
              </a:spcBef>
              <a:buNone/>
            </a:pPr>
            <a:r>
              <a:t/>
            </a:r>
            <a:endParaRPr>
              <a:latin typeface="Georgia"/>
              <a:ea typeface="Georgia"/>
              <a:cs typeface="Georgia"/>
              <a:sym typeface="Georgia"/>
            </a:endParaRPr>
          </a:p>
          <a:p>
            <a:pPr lvl="0" rtl="0">
              <a:spcBef>
                <a:spcPts val="0"/>
              </a:spcBef>
              <a:buNone/>
            </a:pPr>
            <a:r>
              <a:rPr lang="en">
                <a:latin typeface="Georgia"/>
                <a:ea typeface="Georgia"/>
                <a:cs typeface="Georgia"/>
                <a:sym typeface="Georgia"/>
              </a:rPr>
              <a:t>… </a:t>
            </a:r>
          </a:p>
          <a:p>
            <a:pPr lvl="0" rtl="0">
              <a:spcBef>
                <a:spcPts val="0"/>
              </a:spcBef>
              <a:buNone/>
            </a:pPr>
            <a:r>
              <a:t/>
            </a:r>
            <a:endParaRPr>
              <a:latin typeface="Georgia"/>
              <a:ea typeface="Georgia"/>
              <a:cs typeface="Georgia"/>
              <a:sym typeface="Georgia"/>
            </a:endParaRPr>
          </a:p>
          <a:p>
            <a:pPr lvl="0" rtl="0">
              <a:spcBef>
                <a:spcPts val="0"/>
              </a:spcBef>
              <a:buNone/>
            </a:pPr>
            <a:r>
              <a:rPr lang="en">
                <a:latin typeface="Georgia"/>
                <a:ea typeface="Georgia"/>
                <a:cs typeface="Georgia"/>
                <a:sym typeface="Georgia"/>
              </a:rPr>
              <a:t>Gene X</a:t>
            </a:r>
          </a:p>
          <a:p>
            <a:pPr lvl="0" rtl="0">
              <a:spcBef>
                <a:spcPts val="0"/>
              </a:spcBef>
              <a:buNone/>
            </a:pPr>
            <a:r>
              <a:t/>
            </a:r>
            <a:endParaRPr>
              <a:latin typeface="Georgia"/>
              <a:ea typeface="Georgia"/>
              <a:cs typeface="Georgia"/>
              <a:sym typeface="Georgia"/>
            </a:endParaRPr>
          </a:p>
          <a:p>
            <a:pPr lvl="0" rtl="0">
              <a:spcBef>
                <a:spcPts val="0"/>
              </a:spcBef>
              <a:buNone/>
            </a:pPr>
            <a:r>
              <a:rPr lang="en">
                <a:latin typeface="Georgia"/>
                <a:ea typeface="Georgia"/>
                <a:cs typeface="Georgia"/>
                <a:sym typeface="Georgia"/>
              </a:rPr>
              <a:t>Gene Y</a:t>
            </a:r>
          </a:p>
          <a:p>
            <a:pPr lvl="0" rtl="0">
              <a:spcBef>
                <a:spcPts val="0"/>
              </a:spcBef>
              <a:buNone/>
            </a:pPr>
            <a:r>
              <a:t/>
            </a:r>
            <a:endParaRPr>
              <a:latin typeface="Georgia"/>
              <a:ea typeface="Georgia"/>
              <a:cs typeface="Georgia"/>
              <a:sym typeface="Georgia"/>
            </a:endParaRPr>
          </a:p>
          <a:p>
            <a:pPr lvl="0" rtl="0">
              <a:spcBef>
                <a:spcPts val="0"/>
              </a:spcBef>
              <a:buNone/>
            </a:pPr>
            <a:r>
              <a:rPr lang="en">
                <a:latin typeface="Georgia"/>
                <a:ea typeface="Georgia"/>
                <a:cs typeface="Georgia"/>
                <a:sym typeface="Georgia"/>
              </a:rPr>
              <a:t>Gene Z</a:t>
            </a:r>
          </a:p>
          <a:p>
            <a:pPr lvl="0" rtl="0">
              <a:spcBef>
                <a:spcPts val="0"/>
              </a:spcBef>
              <a:buNone/>
            </a:pPr>
            <a:r>
              <a:t/>
            </a:r>
            <a:endParaRPr>
              <a:latin typeface="Georgia"/>
              <a:ea typeface="Georgia"/>
              <a:cs typeface="Georgia"/>
              <a:sym typeface="Georgia"/>
            </a:endParaRPr>
          </a:p>
          <a:p>
            <a:pPr lvl="0" rtl="0">
              <a:spcBef>
                <a:spcPts val="0"/>
              </a:spcBef>
              <a:buNone/>
            </a:pPr>
            <a:r>
              <a:rPr lang="en">
                <a:latin typeface="Georgia"/>
                <a:ea typeface="Georgia"/>
                <a:cs typeface="Georgia"/>
                <a:sym typeface="Georgia"/>
              </a:rPr>
              <a:t> … </a:t>
            </a:r>
          </a:p>
        </p:txBody>
      </p:sp>
      <p:cxnSp>
        <p:nvCxnSpPr>
          <p:cNvPr id="99" name="Shape 99"/>
          <p:cNvCxnSpPr/>
          <p:nvPr/>
        </p:nvCxnSpPr>
        <p:spPr>
          <a:xfrm flipH="1" rot="10800000">
            <a:off x="3167675" y="2147675"/>
            <a:ext cx="1295400" cy="428700"/>
          </a:xfrm>
          <a:prstGeom prst="straightConnector1">
            <a:avLst/>
          </a:prstGeom>
          <a:noFill/>
          <a:ln cap="flat" cmpd="sng" w="9525">
            <a:solidFill>
              <a:schemeClr val="dk2"/>
            </a:solidFill>
            <a:prstDash val="solid"/>
            <a:round/>
            <a:headEnd len="lg" w="lg" type="none"/>
            <a:tailEnd len="lg" w="lg" type="none"/>
          </a:ln>
        </p:spPr>
      </p:cxnSp>
      <p:sp>
        <p:nvSpPr>
          <p:cNvPr id="100" name="Shape 100"/>
          <p:cNvSpPr/>
          <p:nvPr/>
        </p:nvSpPr>
        <p:spPr>
          <a:xfrm>
            <a:off x="5902425" y="1950375"/>
            <a:ext cx="1025100" cy="1731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1" name="Shape 101"/>
          <p:cNvSpPr txBox="1"/>
          <p:nvPr/>
        </p:nvSpPr>
        <p:spPr>
          <a:xfrm>
            <a:off x="7074450" y="1858375"/>
            <a:ext cx="1837200" cy="337800"/>
          </a:xfrm>
          <a:prstGeom prst="rect">
            <a:avLst/>
          </a:prstGeom>
          <a:noFill/>
          <a:ln>
            <a:noFill/>
          </a:ln>
        </p:spPr>
        <p:txBody>
          <a:bodyPr anchorCtr="0" anchor="t" bIns="91425" lIns="91425" rIns="91425" tIns="91425">
            <a:noAutofit/>
          </a:bodyPr>
          <a:lstStyle/>
          <a:p>
            <a:pPr lvl="0" rtl="0">
              <a:spcBef>
                <a:spcPts val="0"/>
              </a:spcBef>
              <a:buNone/>
            </a:pPr>
            <a:r>
              <a:rPr lang="en">
                <a:latin typeface="Georgia"/>
                <a:ea typeface="Georgia"/>
                <a:cs typeface="Georgia"/>
                <a:sym typeface="Georgia"/>
              </a:rPr>
              <a:t>Selective Cell Death in BRCA1 -/- or BRCA2 -/- cells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latin typeface="Georgia"/>
                <a:ea typeface="Georgia"/>
                <a:cs typeface="Georgia"/>
                <a:sym typeface="Georgia"/>
              </a:rPr>
              <a:t>Find More of these Interactions</a:t>
            </a:r>
          </a:p>
        </p:txBody>
      </p:sp>
      <p:pic>
        <p:nvPicPr>
          <p:cNvPr id="107" name="Shape 107"/>
          <p:cNvPicPr preferRelativeResize="0"/>
          <p:nvPr/>
        </p:nvPicPr>
        <p:blipFill>
          <a:blip r:embed="rId3">
            <a:alphaModFix/>
          </a:blip>
          <a:stretch>
            <a:fillRect/>
          </a:stretch>
        </p:blipFill>
        <p:spPr>
          <a:xfrm>
            <a:off x="311700" y="1143050"/>
            <a:ext cx="3999825" cy="3600325"/>
          </a:xfrm>
          <a:prstGeom prst="rect">
            <a:avLst/>
          </a:prstGeom>
          <a:noFill/>
          <a:ln>
            <a:noFill/>
          </a:ln>
        </p:spPr>
      </p:pic>
      <p:sp>
        <p:nvSpPr>
          <p:cNvPr id="108" name="Shape 108"/>
          <p:cNvSpPr txBox="1"/>
          <p:nvPr/>
        </p:nvSpPr>
        <p:spPr>
          <a:xfrm>
            <a:off x="4853950" y="1143050"/>
            <a:ext cx="4046700" cy="1919700"/>
          </a:xfrm>
          <a:prstGeom prst="rect">
            <a:avLst/>
          </a:prstGeom>
          <a:noFill/>
          <a:ln>
            <a:noFill/>
          </a:ln>
        </p:spPr>
        <p:txBody>
          <a:bodyPr anchorCtr="0" anchor="t" bIns="91425" lIns="91425" rIns="91425" tIns="91425">
            <a:noAutofit/>
          </a:bodyPr>
          <a:lstStyle/>
          <a:p>
            <a:pPr lvl="0" rtl="0">
              <a:spcBef>
                <a:spcPts val="0"/>
              </a:spcBef>
              <a:buNone/>
            </a:pPr>
            <a:r>
              <a:rPr lang="en">
                <a:latin typeface="Georgia"/>
                <a:ea typeface="Georgia"/>
                <a:cs typeface="Georgia"/>
                <a:sym typeface="Georgia"/>
              </a:rPr>
              <a:t>Statistically analyze tumor genomes, find pairs that are seldom co-mutated in same tumor</a:t>
            </a:r>
          </a:p>
          <a:p>
            <a:pPr lvl="0" rtl="0">
              <a:spcBef>
                <a:spcPts val="0"/>
              </a:spcBef>
              <a:buNone/>
            </a:pPr>
            <a:r>
              <a:t/>
            </a:r>
            <a:endParaRPr>
              <a:latin typeface="Georgia"/>
              <a:ea typeface="Georgia"/>
              <a:cs typeface="Georgia"/>
              <a:sym typeface="Georgia"/>
            </a:endParaRPr>
          </a:p>
          <a:p>
            <a:pPr lvl="0" rtl="0">
              <a:spcBef>
                <a:spcPts val="0"/>
              </a:spcBef>
              <a:buNone/>
            </a:pPr>
            <a:r>
              <a:rPr lang="en">
                <a:latin typeface="Georgia"/>
                <a:ea typeface="Georgia"/>
                <a:cs typeface="Georgia"/>
                <a:sym typeface="Georgia"/>
              </a:rPr>
              <a:t>Systematically test in human cell lines, with siRNA + drugs, or CRISPR </a:t>
            </a:r>
          </a:p>
          <a:p>
            <a:pPr lvl="0" rtl="0">
              <a:spcBef>
                <a:spcPts val="0"/>
              </a:spcBef>
              <a:buNone/>
            </a:pPr>
            <a:r>
              <a:t/>
            </a:r>
            <a:endParaRPr>
              <a:latin typeface="Georgia"/>
              <a:ea typeface="Georgia"/>
              <a:cs typeface="Georgia"/>
              <a:sym typeface="Georgia"/>
            </a:endParaRPr>
          </a:p>
          <a:p>
            <a:pPr lvl="0" rtl="0">
              <a:spcBef>
                <a:spcPts val="0"/>
              </a:spcBef>
              <a:buNone/>
            </a:pPr>
            <a:r>
              <a:rPr lang="en">
                <a:latin typeface="Georgia"/>
                <a:ea typeface="Georgia"/>
                <a:cs typeface="Georgia"/>
                <a:sym typeface="Georgia"/>
              </a:rPr>
              <a:t>Screen a population of cancer cell lines against directed knockdowns </a:t>
            </a:r>
          </a:p>
          <a:p>
            <a:pPr lvl="0" rtl="0">
              <a:spcBef>
                <a:spcPts val="0"/>
              </a:spcBef>
              <a:buNone/>
            </a:pPr>
            <a:r>
              <a:t/>
            </a:r>
            <a:endParaRPr>
              <a:latin typeface="Georgia"/>
              <a:ea typeface="Georgia"/>
              <a:cs typeface="Georgia"/>
              <a:sym typeface="Georgia"/>
            </a:endParaRPr>
          </a:p>
          <a:p>
            <a:pPr lvl="0" rtl="0">
              <a:spcBef>
                <a:spcPts val="0"/>
              </a:spcBef>
              <a:buNone/>
            </a:pPr>
            <a:r>
              <a:t/>
            </a:r>
            <a:endParaRPr>
              <a:latin typeface="Georgia"/>
              <a:ea typeface="Georgia"/>
              <a:cs typeface="Georgia"/>
              <a:sym typeface="Georgia"/>
            </a:endParaRPr>
          </a:p>
        </p:txBody>
      </p:sp>
      <p:sp>
        <p:nvSpPr>
          <p:cNvPr id="109" name="Shape 109"/>
          <p:cNvSpPr txBox="1"/>
          <p:nvPr/>
        </p:nvSpPr>
        <p:spPr>
          <a:xfrm>
            <a:off x="4877350" y="3062750"/>
            <a:ext cx="3999900" cy="1658400"/>
          </a:xfrm>
          <a:prstGeom prst="rect">
            <a:avLst/>
          </a:prstGeom>
          <a:noFill/>
          <a:ln>
            <a:noFill/>
          </a:ln>
        </p:spPr>
        <p:txBody>
          <a:bodyPr anchorCtr="0" anchor="t" bIns="91425" lIns="91425" rIns="91425" tIns="91425">
            <a:noAutofit/>
          </a:bodyPr>
          <a:lstStyle/>
          <a:p>
            <a:pPr lvl="0" rtl="0">
              <a:lnSpc>
                <a:spcPct val="115000"/>
              </a:lnSpc>
              <a:spcBef>
                <a:spcPts val="0"/>
              </a:spcBef>
              <a:buNone/>
            </a:pPr>
            <a:r>
              <a:t/>
            </a:r>
            <a:endParaRPr b="1">
              <a:solidFill>
                <a:schemeClr val="dk1"/>
              </a:solidFill>
              <a:latin typeface="Georgia"/>
              <a:ea typeface="Georgia"/>
              <a:cs typeface="Georgia"/>
              <a:sym typeface="Georgia"/>
            </a:endParaRPr>
          </a:p>
          <a:p>
            <a:pPr lvl="0" rtl="0">
              <a:lnSpc>
                <a:spcPct val="115000"/>
              </a:lnSpc>
              <a:spcBef>
                <a:spcPts val="0"/>
              </a:spcBef>
              <a:buNone/>
            </a:pPr>
            <a:r>
              <a:rPr b="1" lang="en">
                <a:solidFill>
                  <a:schemeClr val="dk1"/>
                </a:solidFill>
                <a:latin typeface="Georgia"/>
                <a:ea typeface="Georgia"/>
                <a:cs typeface="Georgia"/>
                <a:sym typeface="Georgia"/>
              </a:rPr>
              <a:t>First, find such interactions in yeast.</a:t>
            </a:r>
          </a:p>
          <a:p>
            <a:pPr lvl="0" rtl="0">
              <a:lnSpc>
                <a:spcPct val="115000"/>
              </a:lnSpc>
              <a:spcBef>
                <a:spcPts val="0"/>
              </a:spcBef>
              <a:buNone/>
            </a:pPr>
            <a:r>
              <a:rPr b="1" lang="en">
                <a:solidFill>
                  <a:schemeClr val="dk1"/>
                </a:solidFill>
                <a:latin typeface="Georgia"/>
                <a:ea typeface="Georgia"/>
                <a:cs typeface="Georgia"/>
                <a:sym typeface="Georgia"/>
              </a:rPr>
              <a:t>Then, use results from yeast mapping to design screens for TSG-DT pairs in human cancer cell lines. </a:t>
            </a:r>
          </a:p>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latin typeface="Georgia"/>
                <a:ea typeface="Georgia"/>
                <a:cs typeface="Georgia"/>
                <a:sym typeface="Georgia"/>
              </a:rPr>
              <a:t>Yeast?</a:t>
            </a:r>
          </a:p>
        </p:txBody>
      </p:sp>
      <p:sp>
        <p:nvSpPr>
          <p:cNvPr id="115" name="Shape 115"/>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17500" lvl="0" marL="457200" rtl="0">
              <a:spcBef>
                <a:spcPts val="0"/>
              </a:spcBef>
              <a:spcAft>
                <a:spcPts val="0"/>
              </a:spcAft>
              <a:buClr>
                <a:schemeClr val="dk1"/>
              </a:buClr>
              <a:buSzPct val="100000"/>
              <a:buFont typeface="Georgia"/>
              <a:buChar char="-"/>
            </a:pPr>
            <a:r>
              <a:rPr b="1" lang="en" sz="1400">
                <a:solidFill>
                  <a:schemeClr val="dk1"/>
                </a:solidFill>
                <a:latin typeface="Georgia"/>
                <a:ea typeface="Georgia"/>
                <a:cs typeface="Georgia"/>
                <a:sym typeface="Georgia"/>
              </a:rPr>
              <a:t>Technology exists </a:t>
            </a:r>
            <a:r>
              <a:rPr lang="en" sz="1400">
                <a:solidFill>
                  <a:schemeClr val="dk1"/>
                </a:solidFill>
                <a:latin typeface="Georgia"/>
                <a:ea typeface="Georgia"/>
                <a:cs typeface="Georgia"/>
                <a:sym typeface="Georgia"/>
              </a:rPr>
              <a:t>to measure genetic interactions</a:t>
            </a:r>
          </a:p>
          <a:p>
            <a:pPr indent="-228600" lvl="1" marL="914400" rtl="0">
              <a:spcBef>
                <a:spcPts val="0"/>
              </a:spcBef>
              <a:spcAft>
                <a:spcPts val="0"/>
              </a:spcAft>
              <a:buClr>
                <a:schemeClr val="dk1"/>
              </a:buClr>
              <a:buFont typeface="Georgia"/>
              <a:buChar char="-"/>
            </a:pPr>
            <a:r>
              <a:rPr lang="en">
                <a:solidFill>
                  <a:schemeClr val="dk1"/>
                </a:solidFill>
                <a:latin typeface="Georgia"/>
                <a:ea typeface="Georgia"/>
                <a:cs typeface="Georgia"/>
                <a:sym typeface="Georgia"/>
              </a:rPr>
              <a:t>Large scale</a:t>
            </a:r>
          </a:p>
          <a:p>
            <a:pPr indent="-228600" lvl="1" marL="914400" rtl="0">
              <a:spcBef>
                <a:spcPts val="0"/>
              </a:spcBef>
              <a:spcAft>
                <a:spcPts val="0"/>
              </a:spcAft>
              <a:buClr>
                <a:schemeClr val="dk1"/>
              </a:buClr>
              <a:buFont typeface="Georgia"/>
              <a:buChar char="-"/>
            </a:pPr>
            <a:r>
              <a:rPr lang="en">
                <a:solidFill>
                  <a:schemeClr val="dk1"/>
                </a:solidFill>
                <a:latin typeface="Georgia"/>
                <a:ea typeface="Georgia"/>
                <a:cs typeface="Georgia"/>
                <a:sym typeface="Georgia"/>
              </a:rPr>
              <a:t>Unbiased manner</a:t>
            </a:r>
          </a:p>
          <a:p>
            <a:pPr indent="-228600" lvl="1" marL="914400" rtl="0">
              <a:spcBef>
                <a:spcPts val="0"/>
              </a:spcBef>
              <a:spcAft>
                <a:spcPts val="0"/>
              </a:spcAft>
              <a:buClr>
                <a:schemeClr val="dk1"/>
              </a:buClr>
              <a:buFont typeface="Georgia"/>
              <a:buChar char="-"/>
            </a:pPr>
            <a:r>
              <a:rPr lang="en">
                <a:solidFill>
                  <a:schemeClr val="dk1"/>
                </a:solidFill>
                <a:latin typeface="Georgia"/>
                <a:ea typeface="Georgia"/>
                <a:cs typeface="Georgia"/>
                <a:sym typeface="Georgia"/>
              </a:rPr>
              <a:t>Minimal off-target effects</a:t>
            </a:r>
          </a:p>
          <a:p>
            <a:pPr lvl="0" rtl="0">
              <a:spcBef>
                <a:spcPts val="0"/>
              </a:spcBef>
              <a:spcAft>
                <a:spcPts val="0"/>
              </a:spcAft>
              <a:buNone/>
            </a:pPr>
            <a:r>
              <a:t/>
            </a:r>
            <a:endParaRPr b="1" sz="1400">
              <a:solidFill>
                <a:schemeClr val="dk1"/>
              </a:solidFill>
              <a:latin typeface="Georgia"/>
              <a:ea typeface="Georgia"/>
              <a:cs typeface="Georgia"/>
              <a:sym typeface="Georgia"/>
            </a:endParaRPr>
          </a:p>
          <a:p>
            <a:pPr indent="-317500" lvl="0" marL="457200" marR="0" rtl="0" algn="l">
              <a:lnSpc>
                <a:spcPct val="115000"/>
              </a:lnSpc>
              <a:spcBef>
                <a:spcPts val="0"/>
              </a:spcBef>
              <a:spcAft>
                <a:spcPts val="0"/>
              </a:spcAft>
              <a:buClr>
                <a:schemeClr val="dk1"/>
              </a:buClr>
              <a:buSzPct val="100000"/>
              <a:buFont typeface="Georgia"/>
              <a:buChar char="-"/>
            </a:pPr>
            <a:r>
              <a:rPr lang="en" sz="1400">
                <a:solidFill>
                  <a:schemeClr val="dk1"/>
                </a:solidFill>
                <a:latin typeface="Georgia"/>
                <a:ea typeface="Georgia"/>
                <a:cs typeface="Georgia"/>
                <a:sym typeface="Georgia"/>
              </a:rPr>
              <a:t>Can be assured that </a:t>
            </a:r>
            <a:r>
              <a:rPr b="1" lang="en" sz="1400">
                <a:solidFill>
                  <a:schemeClr val="dk1"/>
                </a:solidFill>
                <a:latin typeface="Georgia"/>
                <a:ea typeface="Georgia"/>
                <a:cs typeface="Georgia"/>
                <a:sym typeface="Georgia"/>
              </a:rPr>
              <a:t>conserved interactions</a:t>
            </a:r>
            <a:r>
              <a:rPr lang="en" sz="1400">
                <a:solidFill>
                  <a:schemeClr val="dk1"/>
                </a:solidFill>
                <a:latin typeface="Georgia"/>
                <a:ea typeface="Georgia"/>
                <a:cs typeface="Georgia"/>
                <a:sym typeface="Georgia"/>
              </a:rPr>
              <a:t> exist </a:t>
            </a:r>
          </a:p>
          <a:p>
            <a:pPr indent="-228600" lvl="1" marL="914400" rtl="0">
              <a:spcBef>
                <a:spcPts val="0"/>
              </a:spcBef>
              <a:spcAft>
                <a:spcPts val="0"/>
              </a:spcAft>
              <a:buClr>
                <a:schemeClr val="dk1"/>
              </a:buClr>
              <a:buFont typeface="Georgia"/>
              <a:buChar char="-"/>
            </a:pPr>
            <a:r>
              <a:rPr lang="en">
                <a:solidFill>
                  <a:schemeClr val="dk1"/>
                </a:solidFill>
                <a:latin typeface="Georgia"/>
                <a:ea typeface="Georgia"/>
                <a:cs typeface="Georgia"/>
                <a:sym typeface="Georgia"/>
              </a:rPr>
              <a:t>A number of TSGs implicated in human cancer </a:t>
            </a:r>
            <a:r>
              <a:rPr b="1" lang="en">
                <a:solidFill>
                  <a:schemeClr val="dk1"/>
                </a:solidFill>
                <a:latin typeface="Georgia"/>
                <a:ea typeface="Georgia"/>
                <a:cs typeface="Georgia"/>
                <a:sym typeface="Georgia"/>
              </a:rPr>
              <a:t>first described in yeast</a:t>
            </a:r>
          </a:p>
          <a:p>
            <a:pPr indent="0" lvl="0" marL="457200" marR="0" rtl="0" algn="l">
              <a:lnSpc>
                <a:spcPct val="115000"/>
              </a:lnSpc>
              <a:spcBef>
                <a:spcPts val="0"/>
              </a:spcBef>
              <a:spcAft>
                <a:spcPts val="0"/>
              </a:spcAft>
              <a:buNone/>
            </a:pPr>
            <a:r>
              <a:t/>
            </a:r>
            <a:endParaRPr sz="1400">
              <a:solidFill>
                <a:schemeClr val="dk1"/>
              </a:solidFill>
              <a:latin typeface="Georgia"/>
              <a:ea typeface="Georgia"/>
              <a:cs typeface="Georgia"/>
              <a:sym typeface="Georgia"/>
            </a:endParaRPr>
          </a:p>
          <a:p>
            <a:pPr indent="0" lvl="0" marL="0" rtl="0">
              <a:spcBef>
                <a:spcPts val="0"/>
              </a:spcBef>
              <a:spcAft>
                <a:spcPts val="0"/>
              </a:spcAft>
              <a:buNone/>
            </a:pPr>
            <a:r>
              <a:t/>
            </a:r>
            <a:endParaRPr sz="1400">
              <a:solidFill>
                <a:schemeClr val="dk1"/>
              </a:solidFill>
              <a:latin typeface="Georgia"/>
              <a:ea typeface="Georgia"/>
              <a:cs typeface="Georgia"/>
              <a:sym typeface="Georgia"/>
            </a:endParaRPr>
          </a:p>
          <a:p>
            <a:pPr indent="0" lvl="0" marL="0" rtl="0">
              <a:spcBef>
                <a:spcPts val="0"/>
              </a:spcBef>
              <a:spcAft>
                <a:spcPts val="0"/>
              </a:spcAft>
              <a:buNone/>
            </a:pPr>
            <a:r>
              <a:t/>
            </a:r>
            <a:endParaRPr sz="1400">
              <a:solidFill>
                <a:schemeClr val="dk1"/>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latin typeface="Georgia"/>
                <a:ea typeface="Georgia"/>
                <a:cs typeface="Georgia"/>
                <a:sym typeface="Georgia"/>
              </a:rPr>
              <a:t>Outline</a:t>
            </a:r>
          </a:p>
        </p:txBody>
      </p:sp>
      <p:sp>
        <p:nvSpPr>
          <p:cNvPr id="121" name="Shape 12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17500" lvl="0" marL="457200" rtl="0">
              <a:spcBef>
                <a:spcPts val="0"/>
              </a:spcBef>
              <a:spcAft>
                <a:spcPts val="0"/>
              </a:spcAft>
              <a:buClr>
                <a:schemeClr val="dk1"/>
              </a:buClr>
              <a:buSzPct val="100000"/>
              <a:buFont typeface="Georgia"/>
              <a:buAutoNum type="arabicPeriod"/>
            </a:pPr>
            <a:r>
              <a:rPr lang="en" sz="1400">
                <a:solidFill>
                  <a:schemeClr val="dk1"/>
                </a:solidFill>
                <a:latin typeface="Georgia"/>
                <a:ea typeface="Georgia"/>
                <a:cs typeface="Georgia"/>
                <a:sym typeface="Georgia"/>
              </a:rPr>
              <a:t>Build network of TSG-DT pairs in yeast, and then in humans: </a:t>
            </a:r>
            <a:r>
              <a:rPr b="1" lang="en" sz="1400">
                <a:solidFill>
                  <a:schemeClr val="dk1"/>
                </a:solidFill>
                <a:latin typeface="Georgia"/>
                <a:ea typeface="Georgia"/>
                <a:cs typeface="Georgia"/>
                <a:sym typeface="Georgia"/>
              </a:rPr>
              <a:t>Alex</a:t>
            </a:r>
          </a:p>
          <a:p>
            <a:pPr lvl="0" rtl="0">
              <a:spcBef>
                <a:spcPts val="0"/>
              </a:spcBef>
              <a:spcAft>
                <a:spcPts val="0"/>
              </a:spcAft>
              <a:buNone/>
            </a:pPr>
            <a:r>
              <a:t/>
            </a:r>
            <a:endParaRPr sz="1400">
              <a:solidFill>
                <a:schemeClr val="dk1"/>
              </a:solidFill>
              <a:latin typeface="Georgia"/>
              <a:ea typeface="Georgia"/>
              <a:cs typeface="Georgia"/>
              <a:sym typeface="Georgia"/>
            </a:endParaRPr>
          </a:p>
          <a:p>
            <a:pPr indent="-317500" lvl="0" marL="457200" rtl="0">
              <a:spcBef>
                <a:spcPts val="0"/>
              </a:spcBef>
              <a:spcAft>
                <a:spcPts val="0"/>
              </a:spcAft>
              <a:buClr>
                <a:schemeClr val="dk1"/>
              </a:buClr>
              <a:buSzPct val="100000"/>
              <a:buFont typeface="Georgia"/>
              <a:buAutoNum type="arabicPeriod"/>
            </a:pPr>
            <a:r>
              <a:rPr lang="en" sz="1400">
                <a:solidFill>
                  <a:schemeClr val="dk1"/>
                </a:solidFill>
                <a:latin typeface="Georgia"/>
                <a:ea typeface="Georgia"/>
                <a:cs typeface="Georgia"/>
                <a:sym typeface="Georgia"/>
              </a:rPr>
              <a:t>Examine conservation of these two networks and interesting network features:  </a:t>
            </a:r>
            <a:r>
              <a:rPr b="1" lang="en" sz="1400">
                <a:solidFill>
                  <a:schemeClr val="dk1"/>
                </a:solidFill>
                <a:latin typeface="Georgia"/>
                <a:ea typeface="Georgia"/>
                <a:cs typeface="Georgia"/>
                <a:sym typeface="Georgia"/>
              </a:rPr>
              <a:t>Kelvin </a:t>
            </a:r>
          </a:p>
          <a:p>
            <a:pPr lvl="0" rtl="0">
              <a:spcBef>
                <a:spcPts val="0"/>
              </a:spcBef>
              <a:spcAft>
                <a:spcPts val="0"/>
              </a:spcAft>
              <a:buNone/>
            </a:pPr>
            <a:r>
              <a:t/>
            </a:r>
            <a:endParaRPr sz="1400">
              <a:solidFill>
                <a:schemeClr val="dk1"/>
              </a:solidFill>
              <a:latin typeface="Georgia"/>
              <a:ea typeface="Georgia"/>
              <a:cs typeface="Georgia"/>
              <a:sym typeface="Georgia"/>
            </a:endParaRPr>
          </a:p>
          <a:p>
            <a:pPr indent="-317500" lvl="0" marL="457200" rtl="0">
              <a:spcBef>
                <a:spcPts val="0"/>
              </a:spcBef>
              <a:spcAft>
                <a:spcPts val="0"/>
              </a:spcAft>
              <a:buClr>
                <a:schemeClr val="dk1"/>
              </a:buClr>
              <a:buSzPct val="100000"/>
              <a:buFont typeface="Georgia"/>
              <a:buAutoNum type="arabicPeriod"/>
            </a:pPr>
            <a:r>
              <a:rPr lang="en" sz="1400">
                <a:solidFill>
                  <a:schemeClr val="dk1"/>
                </a:solidFill>
                <a:latin typeface="Georgia"/>
                <a:ea typeface="Georgia"/>
                <a:cs typeface="Georgia"/>
                <a:sym typeface="Georgia"/>
              </a:rPr>
              <a:t>Validate novel interactions in vivo, explore implications for clinical translation: </a:t>
            </a:r>
            <a:r>
              <a:rPr b="1" lang="en" sz="1400">
                <a:solidFill>
                  <a:schemeClr val="dk1"/>
                </a:solidFill>
                <a:latin typeface="Georgia"/>
                <a:ea typeface="Georgia"/>
                <a:cs typeface="Georgia"/>
                <a:sym typeface="Georgia"/>
              </a:rPr>
              <a:t>Isabelle</a:t>
            </a:r>
          </a:p>
          <a:p>
            <a:pPr lvl="0" rtl="0">
              <a:spcBef>
                <a:spcPts val="0"/>
              </a:spcBef>
              <a:spcAft>
                <a:spcPts val="0"/>
              </a:spcAft>
              <a:buNone/>
            </a:pPr>
            <a:r>
              <a:t/>
            </a:r>
            <a:endParaRPr sz="1400">
              <a:solidFill>
                <a:schemeClr val="dk1"/>
              </a:solidFill>
              <a:latin typeface="Georgia"/>
              <a:ea typeface="Georgia"/>
              <a:cs typeface="Georgia"/>
              <a:sym typeface="Georgia"/>
            </a:endParaRPr>
          </a:p>
          <a:p>
            <a:pPr lvl="0" rtl="0">
              <a:spcBef>
                <a:spcPts val="0"/>
              </a:spcBef>
              <a:spcAft>
                <a:spcPts val="0"/>
              </a:spcAft>
              <a:buNone/>
            </a:pPr>
            <a:r>
              <a:t/>
            </a:r>
            <a:endParaRPr sz="1400">
              <a:solidFill>
                <a:schemeClr val="dk1"/>
              </a:solidFill>
              <a:latin typeface="Georgia"/>
              <a:ea typeface="Georgia"/>
              <a:cs typeface="Georgia"/>
              <a:sym typeface="Georgia"/>
            </a:endParaRPr>
          </a:p>
          <a:p>
            <a:pPr lvl="0" rtl="0">
              <a:spcBef>
                <a:spcPts val="0"/>
              </a:spcBef>
              <a:spcAft>
                <a:spcPts val="0"/>
              </a:spcAft>
              <a:buNone/>
            </a:pPr>
            <a:r>
              <a:rPr lang="en" sz="1400">
                <a:solidFill>
                  <a:schemeClr val="dk1"/>
                </a:solidFill>
                <a:latin typeface="Georgia"/>
                <a:ea typeface="Georgia"/>
                <a:cs typeface="Georgia"/>
                <a:sym typeface="Georgia"/>
              </a:rPr>
              <a:t>Discussion and Critiques: </a:t>
            </a:r>
            <a:r>
              <a:rPr b="1" lang="en" sz="1400">
                <a:solidFill>
                  <a:schemeClr val="dk1"/>
                </a:solidFill>
                <a:latin typeface="Georgia"/>
                <a:ea typeface="Georgia"/>
                <a:cs typeface="Georgia"/>
                <a:sym typeface="Georgia"/>
              </a:rPr>
              <a:t>Conor </a:t>
            </a:r>
          </a:p>
          <a:p>
            <a:pPr lvl="0" rtl="0">
              <a:spcBef>
                <a:spcPts val="0"/>
              </a:spcBef>
              <a:spcAft>
                <a:spcPts val="0"/>
              </a:spcAft>
              <a:buClr>
                <a:schemeClr val="dk1"/>
              </a:buClr>
              <a:buSzPct val="78571"/>
              <a:buFont typeface="Arial"/>
              <a:buNone/>
            </a:pPr>
            <a:r>
              <a:rPr lang="en" sz="1400">
                <a:solidFill>
                  <a:schemeClr val="dk1"/>
                </a:solidFill>
                <a:latin typeface="Georgia"/>
                <a:ea typeface="Georgia"/>
                <a:cs typeface="Georgia"/>
                <a:sym typeface="Georgia"/>
              </a:rPr>
              <a:t>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70700"/>
            <a:ext cx="8520600" cy="947100"/>
          </a:xfrm>
          <a:prstGeom prst="rect">
            <a:avLst/>
          </a:prstGeom>
        </p:spPr>
        <p:txBody>
          <a:bodyPr anchorCtr="0" anchor="t" bIns="91425" lIns="91425" rIns="91425" tIns="91425">
            <a:noAutofit/>
          </a:bodyPr>
          <a:lstStyle/>
          <a:p>
            <a:pPr lvl="0">
              <a:spcBef>
                <a:spcPts val="0"/>
              </a:spcBef>
              <a:buNone/>
            </a:pPr>
            <a:r>
              <a:rPr lang="en">
                <a:latin typeface="Georgia"/>
                <a:ea typeface="Georgia"/>
                <a:cs typeface="Georgia"/>
                <a:sym typeface="Georgia"/>
              </a:rPr>
              <a:t>Selection of Conserved Tumor Suppressor &amp; Druggable Genes</a:t>
            </a:r>
          </a:p>
        </p:txBody>
      </p:sp>
      <p:sp>
        <p:nvSpPr>
          <p:cNvPr id="127" name="Shape 127"/>
          <p:cNvSpPr txBox="1"/>
          <p:nvPr>
            <p:ph idx="1" type="body"/>
          </p:nvPr>
        </p:nvSpPr>
        <p:spPr>
          <a:xfrm>
            <a:off x="311700" y="1152475"/>
            <a:ext cx="8520600" cy="3756900"/>
          </a:xfrm>
          <a:prstGeom prst="rect">
            <a:avLst/>
          </a:prstGeom>
        </p:spPr>
        <p:txBody>
          <a:bodyPr anchorCtr="0" anchor="t" bIns="91425" lIns="91425" rIns="91425" tIns="91425">
            <a:noAutofit/>
          </a:bodyPr>
          <a:lstStyle/>
          <a:p>
            <a:pPr lvl="0">
              <a:spcBef>
                <a:spcPts val="0"/>
              </a:spcBef>
              <a:buNone/>
            </a:pPr>
            <a:r>
              <a:rPr b="1" lang="en">
                <a:solidFill>
                  <a:srgbClr val="000000"/>
                </a:solidFill>
                <a:latin typeface="Georgia"/>
                <a:ea typeface="Georgia"/>
                <a:cs typeface="Georgia"/>
                <a:sym typeface="Georgia"/>
              </a:rPr>
              <a:t>{ Tumor Suppressor Genes }</a:t>
            </a:r>
          </a:p>
          <a:p>
            <a:pPr lvl="0" rtl="0">
              <a:spcBef>
                <a:spcPts val="0"/>
              </a:spcBef>
              <a:buNone/>
            </a:pPr>
            <a:r>
              <a:rPr lang="en">
                <a:solidFill>
                  <a:srgbClr val="000000"/>
                </a:solidFill>
                <a:latin typeface="Georgia"/>
                <a:ea typeface="Georgia"/>
                <a:cs typeface="Georgia"/>
                <a:sym typeface="Georgia"/>
              </a:rPr>
              <a:t>&gt; Clinically relevant yeast orthologs: </a:t>
            </a:r>
            <a:r>
              <a:rPr lang="en">
                <a:solidFill>
                  <a:srgbClr val="000000"/>
                </a:solidFill>
                <a:highlight>
                  <a:srgbClr val="FFFF00"/>
                </a:highlight>
                <a:latin typeface="Georgia"/>
                <a:ea typeface="Georgia"/>
                <a:cs typeface="Georgia"/>
                <a:sym typeface="Georgia"/>
              </a:rPr>
              <a:t>n = 111</a:t>
            </a:r>
          </a:p>
          <a:p>
            <a:pPr lvl="0" rtl="0">
              <a:spcBef>
                <a:spcPts val="0"/>
              </a:spcBef>
              <a:buNone/>
            </a:pPr>
            <a:r>
              <a:rPr b="1" lang="en">
                <a:solidFill>
                  <a:srgbClr val="000000"/>
                </a:solidFill>
                <a:latin typeface="Georgia"/>
                <a:ea typeface="Georgia"/>
                <a:cs typeface="Georgia"/>
                <a:sym typeface="Georgia"/>
              </a:rPr>
              <a:t>{ Drug Target Genes }</a:t>
            </a:r>
          </a:p>
          <a:p>
            <a:pPr lvl="0" rtl="0">
              <a:spcBef>
                <a:spcPts val="0"/>
              </a:spcBef>
              <a:buNone/>
            </a:pPr>
            <a:r>
              <a:rPr lang="en">
                <a:solidFill>
                  <a:srgbClr val="000000"/>
                </a:solidFill>
                <a:latin typeface="Georgia"/>
                <a:ea typeface="Georgia"/>
                <a:cs typeface="Georgia"/>
                <a:sym typeface="Georgia"/>
              </a:rPr>
              <a:t>&gt; Druggable with FDA-approved treatments: m = 956</a:t>
            </a:r>
          </a:p>
          <a:p>
            <a:pPr indent="457200" lvl="0" rtl="0">
              <a:spcBef>
                <a:spcPts val="0"/>
              </a:spcBef>
              <a:buNone/>
            </a:pPr>
            <a:r>
              <a:rPr lang="en">
                <a:solidFill>
                  <a:srgbClr val="000000"/>
                </a:solidFill>
                <a:latin typeface="Georgia"/>
                <a:ea typeface="Georgia"/>
                <a:cs typeface="Georgia"/>
                <a:sym typeface="Georgia"/>
              </a:rPr>
              <a:t>&gt;Yeast orthologs: </a:t>
            </a:r>
            <a:r>
              <a:rPr lang="en">
                <a:solidFill>
                  <a:srgbClr val="000000"/>
                </a:solidFill>
                <a:highlight>
                  <a:srgbClr val="FFFF00"/>
                </a:highlight>
                <a:latin typeface="Georgia"/>
                <a:ea typeface="Georgia"/>
                <a:cs typeface="Georgia"/>
                <a:sym typeface="Georgia"/>
              </a:rPr>
              <a:t>m </a:t>
            </a:r>
            <a:r>
              <a:rPr lang="en">
                <a:solidFill>
                  <a:srgbClr val="000000"/>
                </a:solidFill>
                <a:highlight>
                  <a:srgbClr val="FFFF00"/>
                </a:highlight>
                <a:latin typeface="Georgia"/>
                <a:ea typeface="Georgia"/>
                <a:cs typeface="Georgia"/>
                <a:sym typeface="Georgia"/>
              </a:rPr>
              <a:t>= 433</a:t>
            </a:r>
          </a:p>
          <a:p>
            <a:pPr lvl="0" rtl="0" algn="ctr">
              <a:spcBef>
                <a:spcPts val="0"/>
              </a:spcBef>
              <a:buNone/>
            </a:pPr>
            <a:r>
              <a:rPr lang="en">
                <a:solidFill>
                  <a:srgbClr val="000000"/>
                </a:solidFill>
                <a:highlight>
                  <a:srgbClr val="FFFF00"/>
                </a:highlight>
                <a:latin typeface="Georgia"/>
                <a:ea typeface="Georgia"/>
                <a:cs typeface="Georgia"/>
                <a:sym typeface="Georgia"/>
              </a:rPr>
              <a:t>111 tumor </a:t>
            </a:r>
            <a:r>
              <a:rPr lang="en">
                <a:solidFill>
                  <a:srgbClr val="000000"/>
                </a:solidFill>
                <a:highlight>
                  <a:srgbClr val="FFFF00"/>
                </a:highlight>
                <a:latin typeface="Georgia"/>
                <a:ea typeface="Georgia"/>
                <a:cs typeface="Georgia"/>
                <a:sym typeface="Georgia"/>
              </a:rPr>
              <a:t>suppressor</a:t>
            </a:r>
            <a:r>
              <a:rPr lang="en">
                <a:solidFill>
                  <a:srgbClr val="000000"/>
                </a:solidFill>
                <a:highlight>
                  <a:srgbClr val="FFFF00"/>
                </a:highlight>
                <a:latin typeface="Georgia"/>
                <a:ea typeface="Georgia"/>
                <a:cs typeface="Georgia"/>
                <a:sym typeface="Georgia"/>
              </a:rPr>
              <a:t> genes x 433 target genes ≈ 43,000 gene-gene pairs </a:t>
            </a:r>
            <a:br>
              <a:rPr lang="en">
                <a:solidFill>
                  <a:srgbClr val="000000"/>
                </a:solidFill>
                <a:highlight>
                  <a:srgbClr val="FFFF00"/>
                </a:highlight>
                <a:latin typeface="Georgia"/>
                <a:ea typeface="Georgia"/>
                <a:cs typeface="Georgia"/>
                <a:sym typeface="Georgia"/>
              </a:rPr>
            </a:br>
            <a:r>
              <a:rPr lang="en">
                <a:solidFill>
                  <a:srgbClr val="000000"/>
                </a:solidFill>
                <a:highlight>
                  <a:srgbClr val="FFFF00"/>
                </a:highlight>
                <a:latin typeface="Georgia"/>
                <a:ea typeface="Georgia"/>
                <a:cs typeface="Georgia"/>
                <a:sym typeface="Georgia"/>
              </a:rPr>
              <a:t>43, 505 gene-gene pairs x 4 environments </a:t>
            </a:r>
            <a:r>
              <a:rPr lang="en">
                <a:solidFill>
                  <a:schemeClr val="dk1"/>
                </a:solidFill>
                <a:highlight>
                  <a:srgbClr val="FFFF00"/>
                </a:highlight>
                <a:latin typeface="Georgia"/>
                <a:ea typeface="Georgia"/>
                <a:cs typeface="Georgia"/>
                <a:sym typeface="Georgia"/>
              </a:rPr>
              <a:t>≈ 169,000</a:t>
            </a:r>
            <a:r>
              <a:rPr lang="en">
                <a:solidFill>
                  <a:srgbClr val="000000"/>
                </a:solidFill>
                <a:highlight>
                  <a:srgbClr val="FFFF00"/>
                </a:highlight>
                <a:latin typeface="Georgia"/>
                <a:ea typeface="Georgia"/>
                <a:cs typeface="Georgia"/>
                <a:sym typeface="Georgia"/>
              </a:rPr>
              <a:t> interactions to test</a:t>
            </a:r>
          </a:p>
          <a:p>
            <a:pPr lvl="0">
              <a:spcBef>
                <a:spcPts val="0"/>
              </a:spcBef>
              <a:buNone/>
            </a:pPr>
            <a:r>
              <a:t/>
            </a:r>
            <a:endParaRPr>
              <a:solidFill>
                <a:srgbClr val="000000"/>
              </a:solidFill>
              <a:latin typeface="Georgia"/>
              <a:ea typeface="Georgia"/>
              <a:cs typeface="Georgia"/>
              <a:sym typeface="Georgia"/>
            </a:endParaRPr>
          </a:p>
          <a:p>
            <a:pPr lvl="0">
              <a:spcBef>
                <a:spcPts val="0"/>
              </a:spcBef>
              <a:buNone/>
            </a:pPr>
            <a:r>
              <a:t/>
            </a:r>
            <a:endParaRPr>
              <a:solidFill>
                <a:srgbClr val="000000"/>
              </a:solidFill>
              <a:latin typeface="Georgia"/>
              <a:ea typeface="Georgia"/>
              <a:cs typeface="Georgia"/>
              <a:sym typeface="Georgia"/>
            </a:endParaRPr>
          </a:p>
          <a:p>
            <a:pPr lvl="0">
              <a:spcBef>
                <a:spcPts val="0"/>
              </a:spcBef>
              <a:buNone/>
            </a:pPr>
            <a:r>
              <a:t/>
            </a:r>
            <a:endParaRPr>
              <a:solidFill>
                <a:srgbClr val="000000"/>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