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Adenocarcinoma"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DHS assay has been conventionally used to map nucleosome positions...expect peaks w/in DHS sites</a:t>
            </a:r>
          </a:p>
          <a:p>
            <a:pPr lvl="0">
              <a:spcBef>
                <a:spcPts val="0"/>
              </a:spcBef>
              <a:buNone/>
            </a:pPr>
            <a:r>
              <a:rPr lang="en"/>
              <a:t>Looking at DHS sites from 116 callsets</a:t>
            </a:r>
          </a:p>
          <a:p>
            <a:pPr lvl="0">
              <a:spcBef>
                <a:spcPts val="0"/>
              </a:spcBef>
              <a:buNone/>
            </a:pPr>
            <a:r>
              <a:rPr lang="en"/>
              <a:t>Show peak at same 187 bp distance same as previously observed</a:t>
            </a:r>
          </a:p>
          <a:p>
            <a:pPr lvl="0">
              <a:spcBef>
                <a:spcPts val="0"/>
              </a:spcBef>
              <a:buNone/>
            </a:pPr>
            <a:r>
              <a:rPr lang="en"/>
              <a:t>Small peaks: lymphoid and </a:t>
            </a:r>
            <a:r>
              <a:rPr lang="en"/>
              <a:t>myeloid</a:t>
            </a:r>
            <a:r>
              <a:rPr lang="en"/>
              <a:t> origins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200">
                <a:solidFill>
                  <a:srgbClr val="262626"/>
                </a:solidFill>
                <a:latin typeface="Times New Roman"/>
                <a:ea typeface="Times New Roman"/>
                <a:cs typeface="Times New Roman"/>
                <a:sym typeface="Times New Roman"/>
              </a:rPr>
              <a:t>B. stratify WPS based on Lymphoid cell line expression data. High expression -&gt; stronger peaks right after TSS</a:t>
            </a:r>
          </a:p>
          <a:p>
            <a:pPr lvl="0">
              <a:spcBef>
                <a:spcPts val="0"/>
              </a:spcBef>
              <a:buNone/>
            </a:pPr>
            <a:r>
              <a:rPr lang="en" sz="1200">
                <a:solidFill>
                  <a:srgbClr val="262626"/>
                </a:solidFill>
                <a:latin typeface="Times New Roman"/>
                <a:ea typeface="Times New Roman"/>
                <a:cs typeface="Times New Roman"/>
                <a:sym typeface="Times New Roman"/>
              </a:rPr>
              <a:t>C. high WPS peak at TSS correlate with high expression level </a:t>
            </a:r>
          </a:p>
          <a:p>
            <a:pPr lvl="0">
              <a:spcBef>
                <a:spcPts val="0"/>
              </a:spcBef>
              <a:buClr>
                <a:schemeClr val="dk1"/>
              </a:buClr>
              <a:buSzPct val="91666"/>
              <a:buFont typeface="Arial"/>
              <a:buNone/>
            </a:pPr>
            <a:r>
              <a:rPr lang="en" sz="1200">
                <a:solidFill>
                  <a:srgbClr val="262626"/>
                </a:solidFill>
                <a:latin typeface="Times New Roman"/>
                <a:ea typeface="Times New Roman"/>
                <a:cs typeface="Times New Roman"/>
                <a:sym typeface="Times New Roman"/>
              </a:rPr>
              <a:t>cfDNA nucleosome occupancies correlate with expression observed in different cell types → strategy can inform the cell type of origin</a:t>
            </a:r>
          </a:p>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gn="l">
              <a:lnSpc>
                <a:spcPct val="115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76 expression datasets</a:t>
            </a:r>
          </a:p>
          <a:p>
            <a:pPr lvl="0" rtl="0" algn="l">
              <a:lnSpc>
                <a:spcPct val="115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To deconvolve multiple contributions, intensities from fast Fourier transformation (FFT) quantified the specific frequency contributions in the long fragment WPS for 10 kb windows downstream of each TSS. </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FFT Intensity 193-199 bp </a:t>
            </a:r>
          </a:p>
          <a:p>
            <a:pPr lvl="0" rtl="0">
              <a:lnSpc>
                <a:spcPct val="160000"/>
              </a:lnSpc>
              <a:spcBef>
                <a:spcPts val="0"/>
              </a:spcBef>
              <a:buNone/>
            </a:pPr>
            <a:r>
              <a:rPr b="1" lang="en" sz="950">
                <a:solidFill>
                  <a:srgbClr val="191919"/>
                </a:solidFill>
                <a:highlight>
                  <a:srgbClr val="FFFFFF"/>
                </a:highlight>
              </a:rPr>
              <a:t>SCLC-21H: lung carcinoma, </a:t>
            </a:r>
            <a:r>
              <a:rPr b="1" lang="en" sz="1050">
                <a:solidFill>
                  <a:srgbClr val="252525"/>
                </a:solidFill>
              </a:rPr>
              <a:t>SH-SY5Y: bone marrow from neuroblastoma, hek292: kidney</a:t>
            </a:r>
          </a:p>
          <a:p>
            <a:pPr lvl="0" rtl="0">
              <a:lnSpc>
                <a:spcPct val="160000"/>
              </a:lnSpc>
              <a:spcBef>
                <a:spcPts val="0"/>
              </a:spcBef>
              <a:buNone/>
            </a:pPr>
            <a:r>
              <a:rPr b="1" lang="en" sz="1050">
                <a:solidFill>
                  <a:srgbClr val="252525"/>
                </a:solidFill>
              </a:rPr>
              <a:t>CAPAN-2:</a:t>
            </a:r>
            <a:r>
              <a:rPr lang="en">
                <a:solidFill>
                  <a:srgbClr val="545454"/>
                </a:solidFill>
                <a:highlight>
                  <a:srgbClr val="FFFFFF"/>
                </a:highlight>
              </a:rPr>
              <a:t> human pancreatic ductal adenocarcinoma, BEWO: human Choriocarcinoma (uterus)</a:t>
            </a:r>
          </a:p>
          <a:p>
            <a:pPr lvl="0" rtl="0">
              <a:lnSpc>
                <a:spcPct val="160000"/>
              </a:lnSpc>
              <a:spcBef>
                <a:spcPts val="0"/>
              </a:spcBef>
              <a:buClr>
                <a:schemeClr val="dk1"/>
              </a:buClr>
              <a:buSzPct val="100000"/>
              <a:buFont typeface="Arial"/>
              <a:buNone/>
            </a:pPr>
            <a:r>
              <a:rPr lang="en">
                <a:solidFill>
                  <a:srgbClr val="545454"/>
                </a:solidFill>
                <a:highlight>
                  <a:srgbClr val="FFFFFF"/>
                </a:highlight>
              </a:rPr>
              <a:t>skBR3: </a:t>
            </a:r>
            <a:r>
              <a:rPr lang="en" sz="1050">
                <a:solidFill>
                  <a:srgbClr val="252525"/>
                </a:solidFill>
                <a:highlight>
                  <a:srgbClr val="FFFFFF"/>
                </a:highlight>
              </a:rPr>
              <a:t> </a:t>
            </a:r>
            <a:r>
              <a:rPr lang="en" sz="1050">
                <a:solidFill>
                  <a:srgbClr val="0B0080"/>
                </a:solidFill>
                <a:hlinkClick r:id="rId2"/>
              </a:rPr>
              <a:t>adenocarcinoma</a:t>
            </a:r>
            <a:r>
              <a:rPr lang="en">
                <a:solidFill>
                  <a:srgbClr val="545454"/>
                </a:solidFill>
                <a:highlight>
                  <a:srgbClr val="FFFFFF"/>
                </a:highlight>
              </a:rPr>
              <a:t>, HepG2: liver cancer </a:t>
            </a:r>
          </a:p>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Char char="-"/>
            </a:pPr>
            <a:r>
              <a:rPr lang="en"/>
              <a:t>Not meant as a replacement of mutation-based monitoring of circulating tumor DNA.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9" name="Shape 15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The major hypothesis of this paper is that cfDNA found in circulating body fluids such as blood plasma, is protected from nuclease digestion by nucleosomes and TFs and that this can give us a pattern of nucleosome position. cfDNA in healthy individuals predominantly comes from myeloid and lymphoid cell lines undergoing apoptosis (which is a normal process) while in certain disease states, such as cancer, a larger contribution could be from tumor cells undergoing apoptosis or necrosis. </a:t>
            </a:r>
          </a:p>
          <a:p>
            <a:pPr indent="0" lvl="0" marL="0" marR="0" rtl="0" algn="l">
              <a:spcBef>
                <a:spcPts val="0"/>
              </a:spcBef>
              <a:buNone/>
            </a:pPr>
            <a:r>
              <a:t/>
            </a:r>
            <a:endParaRPr sz="1200">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To be able to address their hypothesis: first need to determine whether cfDNA is likely to be nucleosome bound. </a:t>
            </a:r>
          </a:p>
          <a:p>
            <a:pPr indent="0" lvl="0" marL="0" marR="0" rtl="0" algn="l">
              <a:spcBef>
                <a:spcPts val="0"/>
              </a:spcBef>
              <a:buSzPct val="25000"/>
              <a:buNone/>
            </a:pPr>
            <a:r>
              <a:rPr lang="en" sz="1200">
                <a:solidFill>
                  <a:schemeClr val="dk1"/>
                </a:solidFill>
                <a:latin typeface="Calibri"/>
                <a:ea typeface="Calibri"/>
                <a:cs typeface="Calibri"/>
                <a:sym typeface="Calibri"/>
              </a:rPr>
              <a:t>The authors developed a method for extracting, and sequencing the cfDNA fragments.</a:t>
            </a:r>
          </a:p>
        </p:txBody>
      </p:sp>
      <p:sp>
        <p:nvSpPr>
          <p:cNvPr id="160" name="Shape 16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0" name="Shape 17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A</a:t>
            </a:r>
            <a:r>
              <a:rPr b="0" i="0" lang="en" sz="1200" u="none" cap="none" strike="noStrike">
                <a:solidFill>
                  <a:schemeClr val="dk1"/>
                </a:solidFill>
                <a:latin typeface="Calibri"/>
                <a:ea typeface="Calibri"/>
                <a:cs typeface="Calibri"/>
                <a:sym typeface="Calibri"/>
              </a:rPr>
              <a:t>fter sequencing, data was analyzed for average fragment length and position relative to the center of the 167 bp fragment (well positioned nucleosomes)</a:t>
            </a:r>
            <a:r>
              <a:rPr lang="en" sz="1200">
                <a:solidFill>
                  <a:schemeClr val="dk1"/>
                </a:solidFill>
                <a:latin typeface="Calibri"/>
                <a:ea typeface="Calibri"/>
                <a:cs typeface="Calibri"/>
                <a:sym typeface="Calibri"/>
              </a:rPr>
              <a:t>. </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Supports model that cfDNA fragments are protected by nucleosome core particle and linker histone. </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Additional smaller peaks 10.4 bp apart could be explained by additional nicking or cleavage occurring in relation to the helical pitch of nucleosome bound DNA.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Analysis to look at dinucleotide composition of the fragments. Confirms earlier findings of bias against AT dinucleotides at the dyad. NCP symmetrically positioned with respect to the chromatosome.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lang="en" sz="1200">
                <a:solidFill>
                  <a:schemeClr val="dk1"/>
                </a:solidFill>
                <a:latin typeface="Calibri"/>
                <a:ea typeface="Calibri"/>
                <a:cs typeface="Calibri"/>
                <a:sym typeface="Calibri"/>
              </a:rPr>
              <a:t>The authors had s</a:t>
            </a:r>
            <a:r>
              <a:rPr b="0" i="0" lang="en" sz="1200" u="none" cap="none" strike="noStrike">
                <a:solidFill>
                  <a:schemeClr val="dk1"/>
                </a:solidFill>
                <a:latin typeface="Calibri"/>
                <a:ea typeface="Calibri"/>
                <a:cs typeface="Calibri"/>
                <a:sym typeface="Calibri"/>
              </a:rPr>
              <a:t>ome concern that conventional library preparation will bias the results away from short damaged dsDNA molecules which is what we are actually looking for. Single stranded cfDNA library developed for damaged or ancient DNA samples in which </a:t>
            </a:r>
            <a:r>
              <a:rPr lang="en" sz="1200">
                <a:solidFill>
                  <a:schemeClr val="dk1"/>
                </a:solidFill>
                <a:latin typeface="Calibri"/>
                <a:ea typeface="Calibri"/>
                <a:cs typeface="Calibri"/>
                <a:sym typeface="Calibri"/>
              </a:rPr>
              <a:t>no</a:t>
            </a:r>
            <a:r>
              <a:rPr b="0" i="0" lang="en" sz="1200" u="none" cap="none" strike="noStrike">
                <a:solidFill>
                  <a:schemeClr val="dk1"/>
                </a:solidFill>
                <a:latin typeface="Calibri"/>
                <a:ea typeface="Calibri"/>
                <a:cs typeface="Calibri"/>
                <a:sym typeface="Calibri"/>
              </a:rPr>
              <a:t> end repair is done. Instead they ligate adapters to single stranded (heat denatured) DNA, use polymerase to fill in the other strand and blunt end ligation to add a second adapter. This way they don’t miss the end points of fragments. 3-base pair offset. </a:t>
            </a:r>
            <a:r>
              <a:rPr lang="en" sz="1200">
                <a:solidFill>
                  <a:schemeClr val="dk1"/>
                </a:solidFill>
                <a:latin typeface="Calibri"/>
                <a:ea typeface="Calibri"/>
                <a:cs typeface="Calibri"/>
                <a:sym typeface="Calibri"/>
              </a:rPr>
              <a:t>Again see a peak at 167 bp, with 10.4 bp periodicity and they do pick up larger percentage of small fragments but the peak size remains the same with a 3 bp offset which they suggest is due to no end repair. </a:t>
            </a:r>
          </a:p>
        </p:txBody>
      </p:sp>
      <p:sp>
        <p:nvSpPr>
          <p:cNvPr id="171" name="Shape 17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2" name="Shape 18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Can they determine the local position of nucleosomes in tissues from the distribution of aligned fragment endpoints. Fragments should cluster adjacent to NCP boundaries but be depleted from the NCP itself</a:t>
            </a:r>
          </a:p>
          <a:p>
            <a:pPr indent="0" lvl="0" marL="0" marR="0" rtl="0" algn="l">
              <a:spcBef>
                <a:spcPts val="0"/>
              </a:spcBef>
              <a:buSzPct val="25000"/>
              <a:buNone/>
            </a:pPr>
            <a:r>
              <a:rPr lang="en" sz="1200">
                <a:solidFill>
                  <a:schemeClr val="dk1"/>
                </a:solidFill>
                <a:latin typeface="Calibri"/>
                <a:ea typeface="Calibri"/>
                <a:cs typeface="Calibri"/>
                <a:sym typeface="Calibri"/>
              </a:rPr>
              <a:t>Peak calls identify contiguous regions of elevated WPS</a:t>
            </a:r>
          </a:p>
        </p:txBody>
      </p:sp>
      <p:sp>
        <p:nvSpPr>
          <p:cNvPr id="183" name="Shape 18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400550"/>
            <a:ext cx="5486399" cy="3600450"/>
          </a:xfrm>
          <a:prstGeom prst="rect">
            <a:avLst/>
          </a:prstGeom>
          <a:noFill/>
          <a:ln>
            <a:noFill/>
          </a:ln>
        </p:spPr>
        <p:txBody>
          <a:bodyPr anchorCtr="0" anchor="ctr" bIns="91425" lIns="91425" rIns="91425" tIns="91425">
            <a:noAutofit/>
          </a:bodyPr>
          <a:lstStyle/>
          <a:p>
            <a:pPr lvl="0">
              <a:spcBef>
                <a:spcPts val="0"/>
              </a:spcBef>
              <a:buNone/>
            </a:pPr>
            <a:r>
              <a:rPr lang="en"/>
              <a:t>Validation of WPS and peak calling analysis. Strongly positioned nucleosomes at well-studied alpha </a:t>
            </a:r>
            <a:r>
              <a:rPr lang="en"/>
              <a:t>satellite</a:t>
            </a:r>
            <a:r>
              <a:rPr lang="en"/>
              <a:t>. Nucleosome calls from CH01 and two published arrays are shown to correlate fairly well. </a:t>
            </a:r>
          </a:p>
          <a:p>
            <a:pPr lvl="0">
              <a:spcBef>
                <a:spcPts val="0"/>
              </a:spcBef>
              <a:buNone/>
            </a:pPr>
            <a:r>
              <a:t/>
            </a:r>
            <a:endParaRPr/>
          </a:p>
          <a:p>
            <a:pPr lvl="0">
              <a:spcBef>
                <a:spcPts val="0"/>
              </a:spcBef>
              <a:buNone/>
            </a:pPr>
            <a:r>
              <a:rPr lang="en"/>
              <a:t>CH01- combined and resequenced all samples with coverage of 231 fold (3.8G fragments). This gave higher WPS scores, better coverage, and approached saturation. Distance between peaks is 185 bp with low variance (consistent with nucleosome repeat length in mammalian cells. </a:t>
            </a:r>
          </a:p>
        </p:txBody>
      </p:sp>
      <p:sp>
        <p:nvSpPr>
          <p:cNvPr id="194" name="Shape 19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Previous studies of DNaseI hypersensitivity patterns identified two dominant classes of fragments: longer fragments associated with cleavage between nucleosomes, and shorter fragments associated with cleavage adjacent to transcription factor binding sites (TFBS). </a:t>
            </a:r>
            <a:r>
              <a:rPr lang="en"/>
              <a:t>Partitioned</a:t>
            </a:r>
            <a:r>
              <a:rPr lang="en"/>
              <a:t> sequence reads from pooled sample on the basis of inferred fragment length and recalculated the WPS using long fragments and short fragments.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1143000" y="841772"/>
            <a:ext cx="6858000" cy="1790700"/>
          </a:xfrm>
          <a:prstGeom prst="rect">
            <a:avLst/>
          </a:prstGeom>
          <a:noFill/>
          <a:ln>
            <a:noFill/>
          </a:ln>
        </p:spPr>
        <p:txBody>
          <a:bodyPr anchorCtr="0" anchor="b" bIns="68575" lIns="68575" rIns="68575"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58" name="Shape 58"/>
          <p:cNvSpPr txBox="1"/>
          <p:nvPr>
            <p:ph idx="1" type="subTitle"/>
          </p:nvPr>
        </p:nvSpPr>
        <p:spPr>
          <a:xfrm>
            <a:off x="1143000" y="2701528"/>
            <a:ext cx="6858000" cy="1241821"/>
          </a:xfrm>
          <a:prstGeom prst="rect">
            <a:avLst/>
          </a:prstGeom>
          <a:noFill/>
          <a:ln>
            <a:noFill/>
          </a:ln>
        </p:spPr>
        <p:txBody>
          <a:bodyPr anchorCtr="0" anchor="t" bIns="68575" lIns="68575" rIns="68575"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64" name="Shape 64"/>
          <p:cNvSpPr txBox="1"/>
          <p:nvPr>
            <p:ph idx="1" type="body"/>
          </p:nvPr>
        </p:nvSpPr>
        <p:spPr>
          <a:xfrm>
            <a:off x="628650" y="1369218"/>
            <a:ext cx="7886699"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8" name="Shape 68"/>
        <p:cNvGrpSpPr/>
        <p:nvPr/>
      </p:nvGrpSpPr>
      <p:grpSpPr>
        <a:xfrm>
          <a:off x="0" y="0"/>
          <a:ext cx="0" cy="0"/>
          <a:chOff x="0" y="0"/>
          <a:chExt cx="0" cy="0"/>
        </a:xfrm>
      </p:grpSpPr>
      <p:sp>
        <p:nvSpPr>
          <p:cNvPr id="69" name="Shape 69"/>
          <p:cNvSpPr txBox="1"/>
          <p:nvPr>
            <p:ph type="title"/>
          </p:nvPr>
        </p:nvSpPr>
        <p:spPr>
          <a:xfrm>
            <a:off x="623887" y="1282303"/>
            <a:ext cx="7886699" cy="2139552"/>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70" name="Shape 70"/>
          <p:cNvSpPr txBox="1"/>
          <p:nvPr>
            <p:ph idx="1" type="body"/>
          </p:nvPr>
        </p:nvSpPr>
        <p:spPr>
          <a:xfrm>
            <a:off x="623887" y="3442097"/>
            <a:ext cx="7886699" cy="1125140"/>
          </a:xfrm>
          <a:prstGeom prst="rect">
            <a:avLst/>
          </a:prstGeom>
          <a:noFill/>
          <a:ln>
            <a:noFill/>
          </a:ln>
        </p:spPr>
        <p:txBody>
          <a:bodyPr anchorCtr="0" anchor="t" bIns="68575" lIns="68575" rIns="68575" tIns="68575"/>
          <a:lstStyle>
            <a:lvl1pPr indent="0" lvl="0" marL="0" marR="0" rtl="0" algn="l">
              <a:lnSpc>
                <a:spcPct val="90000"/>
              </a:lnSpc>
              <a:spcBef>
                <a:spcPts val="80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buClr>
                <a:srgbClr val="888888"/>
              </a:buClr>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71" name="Shape 71"/>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4" name="Shape 74"/>
        <p:cNvGrpSpPr/>
        <p:nvPr/>
      </p:nvGrpSpPr>
      <p:grpSpPr>
        <a:xfrm>
          <a:off x="0" y="0"/>
          <a:ext cx="0" cy="0"/>
          <a:chOff x="0" y="0"/>
          <a:chExt cx="0" cy="0"/>
        </a:xfrm>
      </p:grpSpPr>
      <p:sp>
        <p:nvSpPr>
          <p:cNvPr id="75" name="Shape 75"/>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76" name="Shape 76"/>
          <p:cNvSpPr txBox="1"/>
          <p:nvPr>
            <p:ph idx="1" type="body"/>
          </p:nvPr>
        </p:nvSpPr>
        <p:spPr>
          <a:xfrm>
            <a:off x="628650" y="1369218"/>
            <a:ext cx="3886200"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Shape 77"/>
          <p:cNvSpPr txBox="1"/>
          <p:nvPr>
            <p:ph idx="2" type="body"/>
          </p:nvPr>
        </p:nvSpPr>
        <p:spPr>
          <a:xfrm>
            <a:off x="4629150" y="1369218"/>
            <a:ext cx="3886200"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1" name="Shape 81"/>
        <p:cNvGrpSpPr/>
        <p:nvPr/>
      </p:nvGrpSpPr>
      <p:grpSpPr>
        <a:xfrm>
          <a:off x="0" y="0"/>
          <a:ext cx="0" cy="0"/>
          <a:chOff x="0" y="0"/>
          <a:chExt cx="0" cy="0"/>
        </a:xfrm>
      </p:grpSpPr>
      <p:sp>
        <p:nvSpPr>
          <p:cNvPr id="82" name="Shape 82"/>
          <p:cNvSpPr txBox="1"/>
          <p:nvPr>
            <p:ph type="title"/>
          </p:nvPr>
        </p:nvSpPr>
        <p:spPr>
          <a:xfrm>
            <a:off x="62984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83" name="Shape 83"/>
          <p:cNvSpPr txBox="1"/>
          <p:nvPr>
            <p:ph idx="1" type="body"/>
          </p:nvPr>
        </p:nvSpPr>
        <p:spPr>
          <a:xfrm>
            <a:off x="629840" y="1260872"/>
            <a:ext cx="3868340" cy="617934"/>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4" name="Shape 84"/>
          <p:cNvSpPr txBox="1"/>
          <p:nvPr>
            <p:ph idx="2" type="body"/>
          </p:nvPr>
        </p:nvSpPr>
        <p:spPr>
          <a:xfrm>
            <a:off x="629840" y="1878806"/>
            <a:ext cx="3868340" cy="2763441"/>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3" type="body"/>
          </p:nvPr>
        </p:nvSpPr>
        <p:spPr>
          <a:xfrm>
            <a:off x="4629150" y="1260872"/>
            <a:ext cx="3887390" cy="617934"/>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6" name="Shape 86"/>
          <p:cNvSpPr txBox="1"/>
          <p:nvPr>
            <p:ph idx="4" type="body"/>
          </p:nvPr>
        </p:nvSpPr>
        <p:spPr>
          <a:xfrm>
            <a:off x="4629150" y="1878806"/>
            <a:ext cx="3887390" cy="2763441"/>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0" name="Shape 90"/>
        <p:cNvGrpSpPr/>
        <p:nvPr/>
      </p:nvGrpSpPr>
      <p:grpSpPr>
        <a:xfrm>
          <a:off x="0" y="0"/>
          <a:ext cx="0" cy="0"/>
          <a:chOff x="0" y="0"/>
          <a:chExt cx="0" cy="0"/>
        </a:xfrm>
      </p:grpSpPr>
      <p:sp>
        <p:nvSpPr>
          <p:cNvPr id="91" name="Shape 91"/>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92" name="Shape 92"/>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629840" y="342900"/>
            <a:ext cx="2949177" cy="1200149"/>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01" name="Shape 101"/>
          <p:cNvSpPr txBox="1"/>
          <p:nvPr>
            <p:ph idx="1" type="body"/>
          </p:nvPr>
        </p:nvSpPr>
        <p:spPr>
          <a:xfrm>
            <a:off x="3887390" y="740568"/>
            <a:ext cx="4629149" cy="3655218"/>
          </a:xfrm>
          <a:prstGeom prst="rect">
            <a:avLst/>
          </a:prstGeom>
          <a:noFill/>
          <a:ln>
            <a:noFill/>
          </a:ln>
        </p:spPr>
        <p:txBody>
          <a:bodyPr anchorCtr="0" anchor="t" bIns="68575" lIns="68575" rIns="68575" tIns="68575"/>
          <a:lstStyle>
            <a:lvl1pPr indent="-25400" lvl="0" marL="177800" marR="0" rtl="0" algn="l">
              <a:lnSpc>
                <a:spcPct val="90000"/>
              </a:lnSpc>
              <a:spcBef>
                <a:spcPts val="8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8100" lvl="1" marL="520700" marR="0" rtl="0" algn="l">
              <a:lnSpc>
                <a:spcPct val="90000"/>
              </a:lnSpc>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63500" lvl="2" marL="8636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2065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4pPr>
            <a:lvl5pPr indent="-76200" lvl="4" marL="15494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5pPr>
            <a:lvl6pPr indent="-76200" lvl="5" marL="18923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6pPr>
            <a:lvl7pPr indent="-76200" lvl="6" marL="22352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7pPr>
            <a:lvl8pPr indent="-76200" lvl="7" marL="25781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8pPr>
            <a:lvl9pPr indent="-76200" lvl="8" marL="29210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629840" y="1543050"/>
            <a:ext cx="2949177" cy="2858691"/>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629840" y="342900"/>
            <a:ext cx="2949177" cy="1200149"/>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08" name="Shape 108"/>
          <p:cNvSpPr/>
          <p:nvPr>
            <p:ph idx="2" type="pic"/>
          </p:nvPr>
        </p:nvSpPr>
        <p:spPr>
          <a:xfrm>
            <a:off x="3887390" y="740568"/>
            <a:ext cx="4629149" cy="3655218"/>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SzPct val="45833"/>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SzPct val="5238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SzPct val="61111"/>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629840" y="1543050"/>
            <a:ext cx="2949177" cy="2858691"/>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15" name="Shape 115"/>
          <p:cNvSpPr txBox="1"/>
          <p:nvPr>
            <p:ph idx="1" type="body"/>
          </p:nvPr>
        </p:nvSpPr>
        <p:spPr>
          <a:xfrm rot="5400000">
            <a:off x="2940248" y="-942379"/>
            <a:ext cx="3263503" cy="7886699"/>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350073" y="1467445"/>
            <a:ext cx="4358878" cy="1971674"/>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21" name="Shape 121"/>
          <p:cNvSpPr txBox="1"/>
          <p:nvPr>
            <p:ph idx="1" type="body"/>
          </p:nvPr>
        </p:nvSpPr>
        <p:spPr>
          <a:xfrm rot="5400000">
            <a:off x="1349573" y="-447079"/>
            <a:ext cx="4358878" cy="5800724"/>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3"/>
            <a:ext cx="7886699"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52" name="Shape 52"/>
          <p:cNvSpPr txBox="1"/>
          <p:nvPr>
            <p:ph idx="1" type="body"/>
          </p:nvPr>
        </p:nvSpPr>
        <p:spPr>
          <a:xfrm>
            <a:off x="628650" y="1369218"/>
            <a:ext cx="7886699"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2"/>
            <a:ext cx="3086100" cy="273843"/>
          </a:xfrm>
          <a:prstGeom prst="rect">
            <a:avLst/>
          </a:prstGeom>
          <a:noFill/>
          <a:ln>
            <a:noFill/>
          </a:ln>
        </p:spPr>
        <p:txBody>
          <a:bodyPr anchorCtr="0" anchor="ctr" bIns="68575" lIns="68575" rIns="68575" tIns="68575"/>
          <a:lstStyle>
            <a:lvl1pPr indent="0" lvl="0" marL="0" marR="0" rtl="0" algn="ctr">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7.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03.png"/><Relationship Id="rId4"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ctrTitle"/>
          </p:nvPr>
        </p:nvSpPr>
        <p:spPr>
          <a:xfrm>
            <a:off x="311700" y="731200"/>
            <a:ext cx="8520600" cy="2702100"/>
          </a:xfrm>
          <a:prstGeom prst="rect">
            <a:avLst/>
          </a:prstGeom>
        </p:spPr>
        <p:txBody>
          <a:bodyPr anchorCtr="0" anchor="b" bIns="91425" lIns="91425" rIns="91425" tIns="91425">
            <a:noAutofit/>
          </a:bodyPr>
          <a:lstStyle/>
          <a:p>
            <a:pPr lvl="0">
              <a:spcBef>
                <a:spcPts val="0"/>
              </a:spcBef>
              <a:buClr>
                <a:schemeClr val="dk1"/>
              </a:buClr>
              <a:buSzPct val="28947"/>
              <a:buFont typeface="Arial"/>
              <a:buNone/>
            </a:pPr>
            <a:r>
              <a:rPr lang="en" sz="3800">
                <a:solidFill>
                  <a:srgbClr val="262626"/>
                </a:solidFill>
              </a:rPr>
              <a:t>Cell-free DNA comprises an </a:t>
            </a:r>
            <a:r>
              <a:rPr i="1" lang="en" sz="3800">
                <a:solidFill>
                  <a:srgbClr val="262626"/>
                </a:solidFill>
              </a:rPr>
              <a:t>in vivo </a:t>
            </a:r>
            <a:r>
              <a:rPr lang="en" sz="3800">
                <a:solidFill>
                  <a:srgbClr val="262626"/>
                </a:solidFill>
              </a:rPr>
              <a:t>nucleosome footprint that informs its tissues-of-origin</a:t>
            </a:r>
          </a:p>
          <a:p>
            <a:pPr lvl="0">
              <a:spcBef>
                <a:spcPts val="0"/>
              </a:spcBef>
              <a:buClr>
                <a:schemeClr val="dk1"/>
              </a:buClr>
              <a:buSzPct val="55000"/>
              <a:buFont typeface="Arial"/>
              <a:buNone/>
            </a:pPr>
            <a:r>
              <a:rPr lang="en" sz="2000">
                <a:solidFill>
                  <a:srgbClr val="262626"/>
                </a:solidFill>
              </a:rPr>
              <a:t>By: Snyder MW, Kircher M, Hill A, Daza RM, and Shendure J.</a:t>
            </a:r>
          </a:p>
          <a:p>
            <a:pPr lvl="0">
              <a:spcBef>
                <a:spcPts val="0"/>
              </a:spcBef>
              <a:buNone/>
            </a:pPr>
            <a:r>
              <a:rPr lang="en" sz="2000">
                <a:solidFill>
                  <a:srgbClr val="262626"/>
                </a:solidFill>
              </a:rPr>
              <a:t>Cell. 2016 164(0), 57-68.</a:t>
            </a:r>
          </a:p>
        </p:txBody>
      </p:sp>
      <p:sp>
        <p:nvSpPr>
          <p:cNvPr id="130" name="Shape 130"/>
          <p:cNvSpPr txBox="1"/>
          <p:nvPr>
            <p:ph idx="1" type="subTitle"/>
          </p:nvPr>
        </p:nvSpPr>
        <p:spPr>
          <a:xfrm>
            <a:off x="365150" y="4063200"/>
            <a:ext cx="8520600" cy="792600"/>
          </a:xfrm>
          <a:prstGeom prst="rect">
            <a:avLst/>
          </a:prstGeom>
        </p:spPr>
        <p:txBody>
          <a:bodyPr anchorCtr="0" anchor="t" bIns="91425" lIns="91425" rIns="91425" tIns="91425">
            <a:noAutofit/>
          </a:bodyPr>
          <a:lstStyle/>
          <a:p>
            <a:pPr lvl="0">
              <a:spcBef>
                <a:spcPts val="0"/>
              </a:spcBef>
              <a:buNone/>
            </a:pPr>
            <a:r>
              <a:rPr lang="en" sz="1800">
                <a:solidFill>
                  <a:srgbClr val="000000"/>
                </a:solidFill>
              </a:rPr>
              <a:t>Presenters: </a:t>
            </a:r>
            <a:r>
              <a:rPr lang="en" sz="1800">
                <a:solidFill>
                  <a:srgbClr val="000000"/>
                </a:solidFill>
              </a:rPr>
              <a:t>Andrew Goldfarb, Kaylyn Williamson, Soun Lee</a:t>
            </a:r>
          </a:p>
          <a:p>
            <a:pPr lvl="0">
              <a:spcBef>
                <a:spcPts val="0"/>
              </a:spcBef>
              <a:buClr>
                <a:schemeClr val="dk1"/>
              </a:buClr>
              <a:buSzPct val="61111"/>
              <a:buFont typeface="Arial"/>
              <a:buNone/>
            </a:pPr>
            <a:r>
              <a:rPr lang="en" sz="1800">
                <a:solidFill>
                  <a:srgbClr val="000000"/>
                </a:solidFill>
              </a:rPr>
              <a:t>B</a:t>
            </a:r>
            <a:r>
              <a:rPr lang="en" sz="1800">
                <a:solidFill>
                  <a:srgbClr val="000000"/>
                </a:solidFill>
              </a:rPr>
              <a:t>ST281 Journal Club</a:t>
            </a:r>
          </a:p>
          <a:p>
            <a:pPr lvl="0">
              <a:spcBef>
                <a:spcPts val="0"/>
              </a:spcBef>
              <a:buClr>
                <a:schemeClr val="dk1"/>
              </a:buClr>
              <a:buSzPct val="61111"/>
              <a:buFont typeface="Arial"/>
              <a:buNone/>
            </a:pPr>
            <a:r>
              <a:rPr lang="en" sz="1800">
                <a:solidFill>
                  <a:srgbClr val="000000"/>
                </a:solidFill>
              </a:rPr>
              <a:t>March 8, 2017</a:t>
            </a:r>
          </a:p>
          <a:p>
            <a:pPr lvl="0">
              <a:spcBef>
                <a:spcPts val="0"/>
              </a:spcBef>
              <a:buNone/>
            </a:pPr>
            <a:r>
              <a:t/>
            </a:r>
            <a:endParaRPr sz="1800">
              <a:solidFill>
                <a:srgbClr val="000000"/>
              </a:solidFill>
            </a:endParaRPr>
          </a:p>
        </p:txBody>
      </p:sp>
      <p:sp>
        <p:nvSpPr>
          <p:cNvPr id="131" name="Shape 1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Clr>
                <a:schemeClr val="dk1"/>
              </a:buClr>
              <a:buSzPct val="50000"/>
              <a:buFont typeface="Arial"/>
              <a:buNone/>
            </a:pPr>
            <a:r>
              <a:rPr lang="en" sz="2200">
                <a:solidFill>
                  <a:srgbClr val="262626"/>
                </a:solidFill>
                <a:latin typeface="Times New Roman"/>
                <a:ea typeface="Times New Roman"/>
                <a:cs typeface="Times New Roman"/>
                <a:sym typeface="Times New Roman"/>
              </a:rPr>
              <a:t>Short cfDNA fragments harbor footprints of transcription factors</a:t>
            </a:r>
          </a:p>
          <a:p>
            <a:pPr lvl="0">
              <a:spcBef>
                <a:spcPts val="0"/>
              </a:spcBef>
              <a:buNone/>
            </a:pPr>
            <a:r>
              <a:t/>
            </a:r>
            <a:endParaRPr sz="2400"/>
          </a:p>
        </p:txBody>
      </p:sp>
      <p:pic>
        <p:nvPicPr>
          <p:cNvPr id="216" name="Shape 216"/>
          <p:cNvPicPr preferRelativeResize="0"/>
          <p:nvPr/>
        </p:nvPicPr>
        <p:blipFill>
          <a:blip r:embed="rId3">
            <a:alphaModFix/>
          </a:blip>
          <a:stretch>
            <a:fillRect/>
          </a:stretch>
        </p:blipFill>
        <p:spPr>
          <a:xfrm>
            <a:off x="1633675" y="609197"/>
            <a:ext cx="3772700" cy="4427399"/>
          </a:xfrm>
          <a:prstGeom prst="rect">
            <a:avLst/>
          </a:prstGeom>
          <a:noFill/>
          <a:ln>
            <a:noFill/>
          </a:ln>
        </p:spPr>
      </p:pic>
      <p:sp>
        <p:nvSpPr>
          <p:cNvPr id="217" name="Shape 217"/>
          <p:cNvSpPr/>
          <p:nvPr/>
        </p:nvSpPr>
        <p:spPr>
          <a:xfrm>
            <a:off x="4432300" y="2932400"/>
            <a:ext cx="1564800" cy="2104200"/>
          </a:xfrm>
          <a:prstGeom prst="rect">
            <a:avLst/>
          </a:prstGeom>
          <a:solidFill>
            <a:srgbClr val="FFFFFF"/>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8" name="Shape 218"/>
          <p:cNvSpPr txBox="1"/>
          <p:nvPr/>
        </p:nvSpPr>
        <p:spPr>
          <a:xfrm>
            <a:off x="92126" y="4769899"/>
            <a:ext cx="1083600" cy="266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a:t>
            </a:r>
            <a:r>
              <a:rPr lang="en">
                <a:solidFill>
                  <a:schemeClr val="dk1"/>
                </a:solidFill>
                <a:latin typeface="Calibri"/>
                <a:ea typeface="Calibri"/>
                <a:cs typeface="Calibri"/>
                <a:sym typeface="Calibri"/>
              </a:rPr>
              <a:t>4</a:t>
            </a:r>
          </a:p>
        </p:txBody>
      </p:sp>
      <p:sp>
        <p:nvSpPr>
          <p:cNvPr id="219" name="Shape 219"/>
          <p:cNvSpPr txBox="1"/>
          <p:nvPr/>
        </p:nvSpPr>
        <p:spPr>
          <a:xfrm>
            <a:off x="511525" y="946200"/>
            <a:ext cx="1006800" cy="521700"/>
          </a:xfrm>
          <a:prstGeom prst="rect">
            <a:avLst/>
          </a:prstGeom>
          <a:noFill/>
          <a:ln>
            <a:noFill/>
          </a:ln>
        </p:spPr>
        <p:txBody>
          <a:bodyPr anchorCtr="0" anchor="t" bIns="91425" lIns="91425" rIns="91425" tIns="91425">
            <a:noAutofit/>
          </a:bodyPr>
          <a:lstStyle/>
          <a:p>
            <a:pPr lvl="0">
              <a:spcBef>
                <a:spcPts val="0"/>
              </a:spcBef>
              <a:buNone/>
            </a:pPr>
            <a:r>
              <a:rPr lang="en"/>
              <a:t>L-WPS</a:t>
            </a:r>
          </a:p>
        </p:txBody>
      </p:sp>
      <p:sp>
        <p:nvSpPr>
          <p:cNvPr id="220" name="Shape 220"/>
          <p:cNvSpPr txBox="1"/>
          <p:nvPr/>
        </p:nvSpPr>
        <p:spPr>
          <a:xfrm>
            <a:off x="511525" y="2133125"/>
            <a:ext cx="1006800" cy="521700"/>
          </a:xfrm>
          <a:prstGeom prst="rect">
            <a:avLst/>
          </a:prstGeom>
          <a:noFill/>
          <a:ln>
            <a:noFill/>
          </a:ln>
        </p:spPr>
        <p:txBody>
          <a:bodyPr anchorCtr="0" anchor="t" bIns="91425" lIns="91425" rIns="91425" tIns="91425">
            <a:noAutofit/>
          </a:bodyPr>
          <a:lstStyle/>
          <a:p>
            <a:pPr lvl="0" rtl="0">
              <a:spcBef>
                <a:spcPts val="0"/>
              </a:spcBef>
              <a:buNone/>
            </a:pPr>
            <a:r>
              <a:rPr lang="en"/>
              <a:t>S</a:t>
            </a:r>
            <a:r>
              <a:rPr lang="en"/>
              <a:t>-WPS</a:t>
            </a:r>
          </a:p>
        </p:txBody>
      </p:sp>
      <p:sp>
        <p:nvSpPr>
          <p:cNvPr id="221" name="Shape 221"/>
          <p:cNvSpPr txBox="1"/>
          <p:nvPr/>
        </p:nvSpPr>
        <p:spPr>
          <a:xfrm>
            <a:off x="5996575" y="1001550"/>
            <a:ext cx="2337300" cy="1545900"/>
          </a:xfrm>
          <a:prstGeom prst="rect">
            <a:avLst/>
          </a:prstGeom>
          <a:noFill/>
          <a:ln>
            <a:noFill/>
          </a:ln>
        </p:spPr>
        <p:txBody>
          <a:bodyPr anchorCtr="0" anchor="t" bIns="91425" lIns="91425" rIns="91425" tIns="91425">
            <a:noAutofit/>
          </a:bodyPr>
          <a:lstStyle/>
          <a:p>
            <a:pPr lvl="0" rtl="0">
              <a:spcBef>
                <a:spcPts val="0"/>
              </a:spcBef>
              <a:buNone/>
            </a:pPr>
            <a:r>
              <a:rPr b="1" lang="en"/>
              <a:t>CTCF</a:t>
            </a:r>
            <a:r>
              <a:rPr lang="en"/>
              <a:t> - a transcriptional repressor that promotes nucleosome formation</a:t>
            </a:r>
          </a:p>
        </p:txBody>
      </p:sp>
      <p:sp>
        <p:nvSpPr>
          <p:cNvPr id="222" name="Shape 222"/>
          <p:cNvSpPr txBox="1"/>
          <p:nvPr/>
        </p:nvSpPr>
        <p:spPr>
          <a:xfrm>
            <a:off x="5847100" y="2911425"/>
            <a:ext cx="2644500" cy="1795500"/>
          </a:xfrm>
          <a:prstGeom prst="rect">
            <a:avLst/>
          </a:prstGeom>
          <a:noFill/>
          <a:ln>
            <a:noFill/>
          </a:ln>
        </p:spPr>
        <p:txBody>
          <a:bodyPr anchorCtr="0" anchor="t" bIns="91425" lIns="91425" rIns="91425" tIns="91425">
            <a:noAutofit/>
          </a:bodyPr>
          <a:lstStyle/>
          <a:p>
            <a:pPr lvl="0">
              <a:spcBef>
                <a:spcPts val="0"/>
              </a:spcBef>
              <a:buNone/>
            </a:pPr>
            <a:r>
              <a:rPr lang="en"/>
              <a:t>TF binding can be detected by cfDNA</a:t>
            </a:r>
          </a:p>
        </p:txBody>
      </p:sp>
      <p:sp>
        <p:nvSpPr>
          <p:cNvPr id="223" name="Shape 2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pic>
        <p:nvPicPr>
          <p:cNvPr id="228" name="Shape 228"/>
          <p:cNvPicPr preferRelativeResize="0"/>
          <p:nvPr/>
        </p:nvPicPr>
        <p:blipFill>
          <a:blip r:embed="rId3">
            <a:alphaModFix/>
          </a:blip>
          <a:stretch>
            <a:fillRect/>
          </a:stretch>
        </p:blipFill>
        <p:spPr>
          <a:xfrm>
            <a:off x="379272" y="794400"/>
            <a:ext cx="4867550" cy="3894025"/>
          </a:xfrm>
          <a:prstGeom prst="rect">
            <a:avLst/>
          </a:prstGeom>
          <a:noFill/>
          <a:ln>
            <a:noFill/>
          </a:ln>
        </p:spPr>
      </p:pic>
      <p:sp>
        <p:nvSpPr>
          <p:cNvPr id="229" name="Shape 229"/>
          <p:cNvSpPr txBox="1"/>
          <p:nvPr/>
        </p:nvSpPr>
        <p:spPr>
          <a:xfrm>
            <a:off x="92126" y="4769899"/>
            <a:ext cx="1083600" cy="266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a:t>
            </a:r>
            <a:r>
              <a:rPr lang="en">
                <a:solidFill>
                  <a:schemeClr val="dk1"/>
                </a:solidFill>
                <a:latin typeface="Calibri"/>
                <a:ea typeface="Calibri"/>
                <a:cs typeface="Calibri"/>
                <a:sym typeface="Calibri"/>
              </a:rPr>
              <a:t>4</a:t>
            </a:r>
          </a:p>
        </p:txBody>
      </p:sp>
      <p:sp>
        <p:nvSpPr>
          <p:cNvPr id="230" name="Shape 230"/>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Clr>
                <a:schemeClr val="dk1"/>
              </a:buClr>
              <a:buSzPct val="50000"/>
              <a:buFont typeface="Arial"/>
              <a:buNone/>
            </a:pPr>
            <a:r>
              <a:rPr lang="en" sz="2200">
                <a:solidFill>
                  <a:srgbClr val="262626"/>
                </a:solidFill>
                <a:latin typeface="Times New Roman"/>
                <a:ea typeface="Times New Roman"/>
                <a:cs typeface="Times New Roman"/>
                <a:sym typeface="Times New Roman"/>
              </a:rPr>
              <a:t>Short cfDNA fragments harbor footprints of transcription factors</a:t>
            </a:r>
          </a:p>
          <a:p>
            <a:pPr lvl="0" rtl="0">
              <a:spcBef>
                <a:spcPts val="0"/>
              </a:spcBef>
              <a:buNone/>
            </a:pPr>
            <a:r>
              <a:t/>
            </a:r>
            <a:endParaRPr sz="2400"/>
          </a:p>
        </p:txBody>
      </p:sp>
      <p:sp>
        <p:nvSpPr>
          <p:cNvPr id="231" name="Shape 231"/>
          <p:cNvSpPr txBox="1"/>
          <p:nvPr/>
        </p:nvSpPr>
        <p:spPr>
          <a:xfrm>
            <a:off x="5737925" y="1249500"/>
            <a:ext cx="2765700" cy="3894000"/>
          </a:xfrm>
          <a:prstGeom prst="rect">
            <a:avLst/>
          </a:prstGeom>
          <a:noFill/>
          <a:ln>
            <a:noFill/>
          </a:ln>
        </p:spPr>
        <p:txBody>
          <a:bodyPr anchorCtr="0" anchor="t" bIns="91425" lIns="91425" rIns="91425" tIns="91425">
            <a:noAutofit/>
          </a:bodyPr>
          <a:lstStyle/>
          <a:p>
            <a:pPr lvl="0">
              <a:spcBef>
                <a:spcPts val="0"/>
              </a:spcBef>
              <a:buNone/>
            </a:pPr>
            <a:r>
              <a:rPr lang="en"/>
              <a:t>Confirmed by two other TFs: </a:t>
            </a:r>
            <a:r>
              <a:rPr b="1" lang="en"/>
              <a:t>ETS</a:t>
            </a:r>
            <a:r>
              <a:rPr lang="en"/>
              <a:t> and </a:t>
            </a:r>
            <a:r>
              <a:rPr b="1" lang="en"/>
              <a:t>MAFK</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b="1" lang="en" sz="1800"/>
              <a:t>Conclusion</a:t>
            </a:r>
            <a:r>
              <a:rPr lang="en" sz="1800"/>
              <a:t>: cfDNA directly footprints TF binding sites</a:t>
            </a:r>
          </a:p>
          <a:p>
            <a:pPr lvl="0">
              <a:spcBef>
                <a:spcPts val="0"/>
              </a:spcBef>
              <a:buNone/>
            </a:pPr>
            <a:r>
              <a:t/>
            </a:r>
            <a:endParaRPr/>
          </a:p>
        </p:txBody>
      </p:sp>
      <p:sp>
        <p:nvSpPr>
          <p:cNvPr id="232" name="Shape 2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sz="2400"/>
              <a:t>Nucleosome Position Correlation with DHS sites</a:t>
            </a:r>
          </a:p>
        </p:txBody>
      </p:sp>
      <p:pic>
        <p:nvPicPr>
          <p:cNvPr descr="Screen Shot 2017-03-05 at 3.19.52 PM.png" id="238" name="Shape 238"/>
          <p:cNvPicPr preferRelativeResize="0"/>
          <p:nvPr/>
        </p:nvPicPr>
        <p:blipFill>
          <a:blip r:embed="rId3">
            <a:alphaModFix/>
          </a:blip>
          <a:stretch>
            <a:fillRect/>
          </a:stretch>
        </p:blipFill>
        <p:spPr>
          <a:xfrm>
            <a:off x="1906530" y="1258925"/>
            <a:ext cx="5076070" cy="3797899"/>
          </a:xfrm>
          <a:prstGeom prst="rect">
            <a:avLst/>
          </a:prstGeom>
          <a:noFill/>
          <a:ln>
            <a:noFill/>
          </a:ln>
        </p:spPr>
      </p:pic>
      <p:sp>
        <p:nvSpPr>
          <p:cNvPr id="239" name="Shape 239"/>
          <p:cNvSpPr txBox="1"/>
          <p:nvPr>
            <p:ph idx="1" type="body"/>
          </p:nvPr>
        </p:nvSpPr>
        <p:spPr>
          <a:xfrm>
            <a:off x="311700" y="712925"/>
            <a:ext cx="8520600" cy="572700"/>
          </a:xfrm>
          <a:prstGeom prst="rect">
            <a:avLst/>
          </a:prstGeom>
        </p:spPr>
        <p:txBody>
          <a:bodyPr anchorCtr="0" anchor="t" bIns="91425" lIns="91425" rIns="91425" tIns="91425">
            <a:noAutofit/>
          </a:bodyPr>
          <a:lstStyle/>
          <a:p>
            <a:pPr lvl="0" rtl="0">
              <a:spcBef>
                <a:spcPts val="0"/>
              </a:spcBef>
              <a:buNone/>
            </a:pPr>
            <a:r>
              <a:rPr lang="en"/>
              <a:t>Nucleosomes within DHS sites shows Peaks at 187 bp and 260 bp</a:t>
            </a:r>
          </a:p>
        </p:txBody>
      </p:sp>
      <p:sp>
        <p:nvSpPr>
          <p:cNvPr id="240" name="Shape 2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41" name="Shape 241"/>
          <p:cNvSpPr txBox="1"/>
          <p:nvPr/>
        </p:nvSpPr>
        <p:spPr>
          <a:xfrm>
            <a:off x="92126" y="4769899"/>
            <a:ext cx="1083600" cy="266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a:t>
            </a:r>
            <a:r>
              <a:rPr lang="en">
                <a:solidFill>
                  <a:schemeClr val="dk1"/>
                </a:solidFill>
                <a:latin typeface="Calibri"/>
                <a:ea typeface="Calibri"/>
                <a:cs typeface="Calibri"/>
                <a:sym typeface="Calibri"/>
              </a:rPr>
              <a:t>5</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pic>
        <p:nvPicPr>
          <p:cNvPr descr="Screen Shot 2017-03-05 at 3.20.25 PM.png" id="246" name="Shape 246"/>
          <p:cNvPicPr preferRelativeResize="0"/>
          <p:nvPr/>
        </p:nvPicPr>
        <p:blipFill>
          <a:blip r:embed="rId3">
            <a:alphaModFix/>
          </a:blip>
          <a:stretch>
            <a:fillRect/>
          </a:stretch>
        </p:blipFill>
        <p:spPr>
          <a:xfrm>
            <a:off x="4806250" y="1040025"/>
            <a:ext cx="4337750" cy="4133325"/>
          </a:xfrm>
          <a:prstGeom prst="rect">
            <a:avLst/>
          </a:prstGeom>
          <a:noFill/>
          <a:ln>
            <a:noFill/>
          </a:ln>
        </p:spPr>
      </p:pic>
      <p:pic>
        <p:nvPicPr>
          <p:cNvPr descr="Screen Shot 2017-03-05 at 3.20.10 PM.png" id="247" name="Shape 247"/>
          <p:cNvPicPr preferRelativeResize="0"/>
          <p:nvPr/>
        </p:nvPicPr>
        <p:blipFill>
          <a:blip r:embed="rId4">
            <a:alphaModFix/>
          </a:blip>
          <a:stretch>
            <a:fillRect/>
          </a:stretch>
        </p:blipFill>
        <p:spPr>
          <a:xfrm>
            <a:off x="124598" y="1377975"/>
            <a:ext cx="4448424" cy="2659800"/>
          </a:xfrm>
          <a:prstGeom prst="rect">
            <a:avLst/>
          </a:prstGeom>
          <a:noFill/>
          <a:ln>
            <a:noFill/>
          </a:ln>
        </p:spPr>
      </p:pic>
      <p:sp>
        <p:nvSpPr>
          <p:cNvPr id="248" name="Shape 248"/>
          <p:cNvSpPr txBox="1"/>
          <p:nvPr>
            <p:ph idx="1" type="body"/>
          </p:nvPr>
        </p:nvSpPr>
        <p:spPr>
          <a:xfrm>
            <a:off x="311700" y="371525"/>
            <a:ext cx="8520600" cy="572700"/>
          </a:xfrm>
          <a:prstGeom prst="rect">
            <a:avLst/>
          </a:prstGeom>
        </p:spPr>
        <p:txBody>
          <a:bodyPr anchorCtr="0" anchor="t" bIns="91425" lIns="91425" rIns="91425" tIns="91425">
            <a:noAutofit/>
          </a:bodyPr>
          <a:lstStyle/>
          <a:p>
            <a:pPr lvl="0" rtl="0" algn="ctr">
              <a:spcBef>
                <a:spcPts val="0"/>
              </a:spcBef>
              <a:buNone/>
            </a:pPr>
            <a:r>
              <a:rPr lang="en"/>
              <a:t>WPS Peaks Correlate with Expression Levels from Lymphoid Cell Line </a:t>
            </a:r>
          </a:p>
        </p:txBody>
      </p:sp>
      <p:sp>
        <p:nvSpPr>
          <p:cNvPr id="249" name="Shape 2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50" name="Shape 250"/>
          <p:cNvSpPr txBox="1"/>
          <p:nvPr/>
        </p:nvSpPr>
        <p:spPr>
          <a:xfrm>
            <a:off x="92126" y="4769899"/>
            <a:ext cx="1083600" cy="266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a:t>
            </a:r>
            <a:r>
              <a:rPr lang="en">
                <a:solidFill>
                  <a:schemeClr val="dk1"/>
                </a:solidFill>
                <a:latin typeface="Calibri"/>
                <a:ea typeface="Calibri"/>
                <a:cs typeface="Calibri"/>
                <a:sym typeface="Calibri"/>
              </a:rPr>
              <a:t>5</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pic>
        <p:nvPicPr>
          <p:cNvPr descr="Screen Shot 2017-03-05 at 3.21.01 PM.png" id="255" name="Shape 255"/>
          <p:cNvPicPr preferRelativeResize="0"/>
          <p:nvPr/>
        </p:nvPicPr>
        <p:blipFill>
          <a:blip r:embed="rId3">
            <a:alphaModFix/>
          </a:blip>
          <a:stretch>
            <a:fillRect/>
          </a:stretch>
        </p:blipFill>
        <p:spPr>
          <a:xfrm>
            <a:off x="2483723" y="1259350"/>
            <a:ext cx="3587599" cy="3571124"/>
          </a:xfrm>
          <a:prstGeom prst="rect">
            <a:avLst/>
          </a:prstGeom>
          <a:noFill/>
          <a:ln>
            <a:noFill/>
          </a:ln>
        </p:spPr>
      </p:pic>
      <p:sp>
        <p:nvSpPr>
          <p:cNvPr id="256" name="Shape 256"/>
          <p:cNvSpPr txBox="1"/>
          <p:nvPr>
            <p:ph idx="1" type="body"/>
          </p:nvPr>
        </p:nvSpPr>
        <p:spPr>
          <a:xfrm>
            <a:off x="311700" y="534250"/>
            <a:ext cx="8520600" cy="572700"/>
          </a:xfrm>
          <a:prstGeom prst="rect">
            <a:avLst/>
          </a:prstGeom>
        </p:spPr>
        <p:txBody>
          <a:bodyPr anchorCtr="0" anchor="t" bIns="91425" lIns="91425" rIns="91425" tIns="91425">
            <a:noAutofit/>
          </a:bodyPr>
          <a:lstStyle/>
          <a:p>
            <a:pPr lvl="0" rtl="0" algn="ctr">
              <a:spcBef>
                <a:spcPts val="0"/>
              </a:spcBef>
              <a:buNone/>
            </a:pPr>
            <a:r>
              <a:rPr lang="en"/>
              <a:t>Expression Correlation Scores &amp; Nucleosome Distance</a:t>
            </a:r>
          </a:p>
        </p:txBody>
      </p:sp>
      <p:sp>
        <p:nvSpPr>
          <p:cNvPr id="257" name="Shape 2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58" name="Shape 258"/>
          <p:cNvSpPr txBox="1"/>
          <p:nvPr/>
        </p:nvSpPr>
        <p:spPr>
          <a:xfrm>
            <a:off x="4661575" y="1251125"/>
            <a:ext cx="472500" cy="3716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59" name="Shape 259"/>
          <p:cNvSpPr txBox="1"/>
          <p:nvPr/>
        </p:nvSpPr>
        <p:spPr>
          <a:xfrm>
            <a:off x="1028700" y="1686700"/>
            <a:ext cx="5338200" cy="622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60" name="Shape 260"/>
          <p:cNvSpPr txBox="1"/>
          <p:nvPr/>
        </p:nvSpPr>
        <p:spPr>
          <a:xfrm>
            <a:off x="92126" y="4769899"/>
            <a:ext cx="1083600" cy="266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a:t>
            </a:r>
            <a:r>
              <a:rPr lang="en">
                <a:solidFill>
                  <a:schemeClr val="dk1"/>
                </a:solidFill>
                <a:latin typeface="Calibri"/>
                <a:ea typeface="Calibri"/>
                <a:cs typeface="Calibri"/>
                <a:sym typeface="Calibri"/>
              </a:rPr>
              <a:t>5</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pic>
        <p:nvPicPr>
          <p:cNvPr descr="Screen Shot 2017-03-05 at 3.21.34 PM.png" id="265" name="Shape 265"/>
          <p:cNvPicPr preferRelativeResize="0"/>
          <p:nvPr/>
        </p:nvPicPr>
        <p:blipFill>
          <a:blip r:embed="rId3">
            <a:alphaModFix/>
          </a:blip>
          <a:stretch>
            <a:fillRect/>
          </a:stretch>
        </p:blipFill>
        <p:spPr>
          <a:xfrm>
            <a:off x="0" y="1828625"/>
            <a:ext cx="5124976" cy="2797582"/>
          </a:xfrm>
          <a:prstGeom prst="rect">
            <a:avLst/>
          </a:prstGeom>
          <a:noFill/>
          <a:ln>
            <a:noFill/>
          </a:ln>
        </p:spPr>
      </p:pic>
      <p:pic>
        <p:nvPicPr>
          <p:cNvPr descr="Screen Shot 2017-03-05 at 3.21.47 PM.png" id="266" name="Shape 266"/>
          <p:cNvPicPr preferRelativeResize="0"/>
          <p:nvPr/>
        </p:nvPicPr>
        <p:blipFill>
          <a:blip r:embed="rId4">
            <a:alphaModFix/>
          </a:blip>
          <a:stretch>
            <a:fillRect/>
          </a:stretch>
        </p:blipFill>
        <p:spPr>
          <a:xfrm>
            <a:off x="5124972" y="1369549"/>
            <a:ext cx="3640374" cy="3264250"/>
          </a:xfrm>
          <a:prstGeom prst="rect">
            <a:avLst/>
          </a:prstGeom>
          <a:noFill/>
          <a:ln cap="flat" cmpd="sng" w="9525">
            <a:solidFill>
              <a:srgbClr val="000000"/>
            </a:solidFill>
            <a:prstDash val="solid"/>
            <a:round/>
            <a:headEnd len="med" w="med" type="none"/>
            <a:tailEnd len="med" w="med" type="none"/>
          </a:ln>
        </p:spPr>
      </p:pic>
      <p:sp>
        <p:nvSpPr>
          <p:cNvPr id="267" name="Shape 267"/>
          <p:cNvSpPr txBox="1"/>
          <p:nvPr>
            <p:ph idx="1" type="body"/>
          </p:nvPr>
        </p:nvSpPr>
        <p:spPr>
          <a:xfrm>
            <a:off x="311700" y="530100"/>
            <a:ext cx="8520600" cy="572700"/>
          </a:xfrm>
          <a:prstGeom prst="rect">
            <a:avLst/>
          </a:prstGeom>
        </p:spPr>
        <p:txBody>
          <a:bodyPr anchorCtr="0" anchor="t" bIns="91425" lIns="91425" rIns="91425" tIns="91425">
            <a:noAutofit/>
          </a:bodyPr>
          <a:lstStyle/>
          <a:p>
            <a:pPr lvl="0" rtl="0" algn="ctr">
              <a:spcBef>
                <a:spcPts val="0"/>
              </a:spcBef>
              <a:buNone/>
            </a:pPr>
            <a:r>
              <a:rPr lang="en"/>
              <a:t>Top Hits for Cell Type Correlation  </a:t>
            </a:r>
          </a:p>
        </p:txBody>
      </p:sp>
      <p:sp>
        <p:nvSpPr>
          <p:cNvPr id="268" name="Shape 26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69" name="Shape 269"/>
          <p:cNvSpPr txBox="1"/>
          <p:nvPr/>
        </p:nvSpPr>
        <p:spPr>
          <a:xfrm>
            <a:off x="92126" y="4769899"/>
            <a:ext cx="1083600" cy="266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a:t>
            </a:r>
            <a:r>
              <a:rPr lang="en">
                <a:solidFill>
                  <a:schemeClr val="dk1"/>
                </a:solidFill>
                <a:latin typeface="Calibri"/>
                <a:ea typeface="Calibri"/>
                <a:cs typeface="Calibri"/>
                <a:sym typeface="Calibri"/>
              </a:rPr>
              <a:t>5</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311700" y="322225"/>
            <a:ext cx="8520600" cy="572700"/>
          </a:xfrm>
          <a:prstGeom prst="rect">
            <a:avLst/>
          </a:prstGeom>
        </p:spPr>
        <p:txBody>
          <a:bodyPr anchorCtr="0" anchor="t" bIns="91425" lIns="91425" rIns="91425" tIns="91425">
            <a:noAutofit/>
          </a:bodyPr>
          <a:lstStyle/>
          <a:p>
            <a:pPr lvl="0">
              <a:spcBef>
                <a:spcPts val="0"/>
              </a:spcBef>
              <a:buNone/>
            </a:pPr>
            <a:r>
              <a:rPr lang="en"/>
              <a:t>Discussion</a:t>
            </a:r>
          </a:p>
        </p:txBody>
      </p:sp>
      <p:sp>
        <p:nvSpPr>
          <p:cNvPr id="275" name="Shape 275"/>
          <p:cNvSpPr txBox="1"/>
          <p:nvPr>
            <p:ph idx="1" type="body"/>
          </p:nvPr>
        </p:nvSpPr>
        <p:spPr>
          <a:xfrm>
            <a:off x="311700" y="968875"/>
            <a:ext cx="8520600" cy="3620400"/>
          </a:xfrm>
          <a:prstGeom prst="rect">
            <a:avLst/>
          </a:prstGeom>
        </p:spPr>
        <p:txBody>
          <a:bodyPr anchorCtr="0" anchor="t" bIns="91425" lIns="91425" rIns="91425" tIns="91425">
            <a:noAutofit/>
          </a:bodyPr>
          <a:lstStyle/>
          <a:p>
            <a:pPr indent="-228600" lvl="0" marL="457200" rtl="0">
              <a:spcBef>
                <a:spcPts val="0"/>
              </a:spcBef>
            </a:pPr>
            <a:r>
              <a:rPr lang="en"/>
              <a:t>Used</a:t>
            </a:r>
            <a:r>
              <a:rPr lang="en"/>
              <a:t> fragments from endogenous physiological processes, unlike in vitro MNase digestion with variations </a:t>
            </a:r>
          </a:p>
          <a:p>
            <a:pPr indent="-228600" lvl="0" marL="457200" rtl="0">
              <a:spcBef>
                <a:spcPts val="0"/>
              </a:spcBef>
            </a:pPr>
            <a:r>
              <a:rPr lang="en"/>
              <a:t>Demonstrated the interplay between nucleosome positioning and expression patterns in cfDNA</a:t>
            </a:r>
          </a:p>
          <a:p>
            <a:pPr indent="-228600" lvl="0" marL="457200" rtl="0">
              <a:spcBef>
                <a:spcPts val="0"/>
              </a:spcBef>
            </a:pPr>
            <a:r>
              <a:rPr lang="en"/>
              <a:t>Showed as proof-of-concept that cell types can be predicted from cfDNA nucleosome positions</a:t>
            </a:r>
          </a:p>
          <a:p>
            <a:pPr indent="-228600" lvl="0" marL="457200" rtl="0">
              <a:spcBef>
                <a:spcPts val="0"/>
              </a:spcBef>
            </a:pPr>
            <a:r>
              <a:rPr lang="en"/>
              <a:t>May be used as a non-invasive technique to classify cancer types</a:t>
            </a:r>
          </a:p>
          <a:p>
            <a:pPr indent="-228600" lvl="0" marL="457200" rtl="0">
              <a:spcBef>
                <a:spcPts val="0"/>
              </a:spcBef>
            </a:pPr>
            <a:r>
              <a:rPr lang="en"/>
              <a:t>May be applicable to other diseases: myocardial infarction, stroke, and autoimmune disorders</a:t>
            </a:r>
          </a:p>
          <a:p>
            <a:pPr indent="-228600" lvl="0" marL="457200" rtl="0">
              <a:spcBef>
                <a:spcPts val="0"/>
              </a:spcBef>
            </a:pPr>
            <a:r>
              <a:rPr lang="en"/>
              <a:t>cfRNA and DNA methylation </a:t>
            </a:r>
          </a:p>
        </p:txBody>
      </p:sp>
      <p:sp>
        <p:nvSpPr>
          <p:cNvPr id="276" name="Shape 27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70950"/>
            <a:ext cx="8520600" cy="572700"/>
          </a:xfrm>
          <a:prstGeom prst="rect">
            <a:avLst/>
          </a:prstGeom>
        </p:spPr>
        <p:txBody>
          <a:bodyPr anchorCtr="0" anchor="t" bIns="91425" lIns="91425" rIns="91425" tIns="91425">
            <a:noAutofit/>
          </a:bodyPr>
          <a:lstStyle/>
          <a:p>
            <a:pPr lvl="0">
              <a:spcBef>
                <a:spcPts val="0"/>
              </a:spcBef>
              <a:buNone/>
            </a:pPr>
            <a:r>
              <a:rPr lang="en"/>
              <a:t>Limitations</a:t>
            </a:r>
          </a:p>
        </p:txBody>
      </p:sp>
      <p:sp>
        <p:nvSpPr>
          <p:cNvPr id="282" name="Shape 282"/>
          <p:cNvSpPr txBox="1"/>
          <p:nvPr>
            <p:ph idx="1" type="body"/>
          </p:nvPr>
        </p:nvSpPr>
        <p:spPr>
          <a:xfrm>
            <a:off x="311700" y="575425"/>
            <a:ext cx="8520600" cy="1693200"/>
          </a:xfrm>
          <a:prstGeom prst="rect">
            <a:avLst/>
          </a:prstGeom>
        </p:spPr>
        <p:txBody>
          <a:bodyPr anchorCtr="0" anchor="t" bIns="91425" lIns="91425" rIns="91425" tIns="91425">
            <a:noAutofit/>
          </a:bodyPr>
          <a:lstStyle/>
          <a:p>
            <a:pPr indent="-228600" lvl="0" marL="457200" rtl="0">
              <a:spcBef>
                <a:spcPts val="0"/>
              </a:spcBef>
            </a:pPr>
            <a:r>
              <a:rPr lang="en"/>
              <a:t>S</a:t>
            </a:r>
            <a:r>
              <a:rPr lang="en"/>
              <a:t>mall sample size (n=8)</a:t>
            </a:r>
          </a:p>
          <a:p>
            <a:pPr indent="-228600" lvl="0" marL="457200" rtl="0">
              <a:spcBef>
                <a:spcPts val="0"/>
              </a:spcBef>
            </a:pPr>
            <a:r>
              <a:rPr lang="en"/>
              <a:t>Used individuals w/ large burdens of tumor derived DNA </a:t>
            </a:r>
          </a:p>
          <a:p>
            <a:pPr indent="-228600" lvl="0" marL="457200" rtl="0">
              <a:spcBef>
                <a:spcPts val="0"/>
              </a:spcBef>
            </a:pPr>
            <a:r>
              <a:rPr lang="en"/>
              <a:t>Used expression data sets as reference comparison for various cell type of origin prediction</a:t>
            </a:r>
          </a:p>
          <a:p>
            <a:pPr indent="-228600" lvl="0" marL="457200" rtl="0">
              <a:spcBef>
                <a:spcPts val="0"/>
              </a:spcBef>
            </a:pPr>
            <a:r>
              <a:rPr lang="en"/>
              <a:t>Heterogenous cell type contribution in small amount</a:t>
            </a:r>
          </a:p>
          <a:p>
            <a:pPr indent="-228600" lvl="0" marL="457200" rtl="0">
              <a:spcBef>
                <a:spcPts val="0"/>
              </a:spcBef>
            </a:pPr>
            <a:r>
              <a:rPr lang="en"/>
              <a:t>Requires deep coverage</a:t>
            </a:r>
          </a:p>
        </p:txBody>
      </p:sp>
      <p:sp>
        <p:nvSpPr>
          <p:cNvPr id="283" name="Shape 283"/>
          <p:cNvSpPr txBox="1"/>
          <p:nvPr>
            <p:ph type="title"/>
          </p:nvPr>
        </p:nvSpPr>
        <p:spPr>
          <a:xfrm>
            <a:off x="311700" y="2537462"/>
            <a:ext cx="8520600" cy="572700"/>
          </a:xfrm>
          <a:prstGeom prst="rect">
            <a:avLst/>
          </a:prstGeom>
        </p:spPr>
        <p:txBody>
          <a:bodyPr anchorCtr="0" anchor="t" bIns="91425" lIns="91425" rIns="91425" tIns="91425">
            <a:noAutofit/>
          </a:bodyPr>
          <a:lstStyle/>
          <a:p>
            <a:pPr lvl="0" rtl="0">
              <a:spcBef>
                <a:spcPts val="0"/>
              </a:spcBef>
              <a:buNone/>
            </a:pPr>
            <a:r>
              <a:rPr lang="en"/>
              <a:t>Future Directions</a:t>
            </a:r>
          </a:p>
        </p:txBody>
      </p:sp>
      <p:sp>
        <p:nvSpPr>
          <p:cNvPr id="284" name="Shape 284"/>
          <p:cNvSpPr txBox="1"/>
          <p:nvPr>
            <p:ph idx="1" type="body"/>
          </p:nvPr>
        </p:nvSpPr>
        <p:spPr>
          <a:xfrm>
            <a:off x="377750" y="3001025"/>
            <a:ext cx="8520600" cy="1693200"/>
          </a:xfrm>
          <a:prstGeom prst="rect">
            <a:avLst/>
          </a:prstGeom>
        </p:spPr>
        <p:txBody>
          <a:bodyPr anchorCtr="0" anchor="t" bIns="91425" lIns="91425" rIns="91425" tIns="91425">
            <a:noAutofit/>
          </a:bodyPr>
          <a:lstStyle/>
          <a:p>
            <a:pPr indent="-228600" lvl="0" marL="457200" rtl="0">
              <a:spcBef>
                <a:spcPts val="0"/>
              </a:spcBef>
            </a:pPr>
            <a:r>
              <a:rPr lang="en"/>
              <a:t>Build a </a:t>
            </a:r>
            <a:r>
              <a:rPr lang="en"/>
              <a:t>collection</a:t>
            </a:r>
            <a:r>
              <a:rPr lang="en"/>
              <a:t> of nucleosome positioning maps from different cell types and tissues to use as reference data sets for sample </a:t>
            </a:r>
            <a:r>
              <a:rPr lang="en"/>
              <a:t>identification</a:t>
            </a:r>
            <a:r>
              <a:rPr lang="en"/>
              <a:t> instead of expression data</a:t>
            </a:r>
          </a:p>
          <a:p>
            <a:pPr indent="-228600" lvl="0" marL="457200" rtl="0">
              <a:spcBef>
                <a:spcPts val="0"/>
              </a:spcBef>
            </a:pPr>
            <a:r>
              <a:rPr lang="en"/>
              <a:t>Expand to larger cohort of patient samples</a:t>
            </a:r>
          </a:p>
          <a:p>
            <a:pPr indent="-228600" lvl="0" marL="457200" rtl="0">
              <a:spcBef>
                <a:spcPts val="0"/>
              </a:spcBef>
            </a:pPr>
            <a:r>
              <a:rPr lang="en"/>
              <a:t>Determine a way to analyze data with lower coverage requirement, cost prohibitive as a diagnostic tool as it is. </a:t>
            </a:r>
          </a:p>
        </p:txBody>
      </p:sp>
      <p:sp>
        <p:nvSpPr>
          <p:cNvPr id="285" name="Shape 28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357600" y="1447200"/>
            <a:ext cx="8520600" cy="572700"/>
          </a:xfrm>
          <a:prstGeom prst="rect">
            <a:avLst/>
          </a:prstGeom>
        </p:spPr>
        <p:txBody>
          <a:bodyPr anchorCtr="0" anchor="t" bIns="91425" lIns="91425" rIns="91425" tIns="91425">
            <a:noAutofit/>
          </a:bodyPr>
          <a:lstStyle/>
          <a:p>
            <a:pPr lvl="0" algn="ctr">
              <a:spcBef>
                <a:spcPts val="0"/>
              </a:spcBef>
              <a:buNone/>
            </a:pPr>
            <a:r>
              <a:rPr lang="en"/>
              <a:t>Questions</a:t>
            </a:r>
          </a:p>
        </p:txBody>
      </p:sp>
      <p:sp>
        <p:nvSpPr>
          <p:cNvPr id="291" name="Shape 2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311700" y="513225"/>
            <a:ext cx="8520600" cy="572700"/>
          </a:xfrm>
          <a:prstGeom prst="rect">
            <a:avLst/>
          </a:prstGeom>
        </p:spPr>
        <p:txBody>
          <a:bodyPr anchorCtr="0" anchor="t" bIns="91425" lIns="91425" rIns="91425" tIns="91425">
            <a:noAutofit/>
          </a:bodyPr>
          <a:lstStyle/>
          <a:p>
            <a:pPr lvl="0">
              <a:spcBef>
                <a:spcPts val="0"/>
              </a:spcBef>
              <a:buNone/>
            </a:pPr>
            <a:r>
              <a:rPr lang="en"/>
              <a:t>Peak Calling</a:t>
            </a:r>
          </a:p>
        </p:txBody>
      </p:sp>
      <p:sp>
        <p:nvSpPr>
          <p:cNvPr id="297" name="Shape 29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98" name="Shape 298"/>
          <p:cNvPicPr preferRelativeResize="0"/>
          <p:nvPr/>
        </p:nvPicPr>
        <p:blipFill>
          <a:blip r:embed="rId3">
            <a:alphaModFix/>
          </a:blip>
          <a:stretch>
            <a:fillRect/>
          </a:stretch>
        </p:blipFill>
        <p:spPr>
          <a:xfrm>
            <a:off x="451925" y="1222374"/>
            <a:ext cx="8380374" cy="2142429"/>
          </a:xfrm>
          <a:prstGeom prst="rect">
            <a:avLst/>
          </a:prstGeom>
          <a:noFill/>
          <a:ln>
            <a:noFill/>
          </a:ln>
        </p:spPr>
      </p:pic>
      <p:sp>
        <p:nvSpPr>
          <p:cNvPr id="299" name="Shape 299"/>
          <p:cNvSpPr txBox="1"/>
          <p:nvPr/>
        </p:nvSpPr>
        <p:spPr>
          <a:xfrm>
            <a:off x="92124" y="4769899"/>
            <a:ext cx="1558799" cy="286800"/>
          </a:xfrm>
          <a:prstGeom prst="rect">
            <a:avLst/>
          </a:prstGeom>
          <a:noFill/>
          <a:ln>
            <a:noFill/>
          </a:ln>
        </p:spPr>
        <p:txBody>
          <a:bodyPr anchorCtr="0" anchor="t" bIns="34275" lIns="68575" rIns="68575" tIns="34275">
            <a:noAutofit/>
          </a:bodyPr>
          <a:lstStyle/>
          <a:p>
            <a:pPr indent="0" lvl="0" marL="0" marR="0" rtl="0" algn="l">
              <a:spcBef>
                <a:spcPts val="0"/>
              </a:spcBef>
              <a:buNone/>
            </a:pPr>
            <a:r>
              <a:rPr lang="en">
                <a:solidFill>
                  <a:schemeClr val="dk1"/>
                </a:solidFill>
                <a:latin typeface="Calibri"/>
                <a:ea typeface="Calibri"/>
                <a:cs typeface="Calibri"/>
                <a:sym typeface="Calibri"/>
              </a:rPr>
              <a:t>Supp </a:t>
            </a:r>
            <a:r>
              <a:rPr lang="en" sz="1400">
                <a:solidFill>
                  <a:schemeClr val="dk1"/>
                </a:solidFill>
                <a:latin typeface="Calibri"/>
                <a:ea typeface="Calibri"/>
                <a:cs typeface="Calibri"/>
                <a:sym typeface="Calibri"/>
              </a:rPr>
              <a:t>Figure 1</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idx="12" type="sldNum"/>
          </p:nvPr>
        </p:nvSpPr>
        <p:spPr>
          <a:xfrm>
            <a:off x="6457950" y="4767262"/>
            <a:ext cx="2057400" cy="273900"/>
          </a:xfrm>
          <a:prstGeom prst="rect">
            <a:avLst/>
          </a:prstGeom>
        </p:spPr>
        <p:txBody>
          <a:bodyPr anchorCtr="0" anchor="ctr" bIns="34275" lIns="68575" rIns="68575" tIns="34275">
            <a:noAutofit/>
          </a:bodyPr>
          <a:lstStyle/>
          <a:p>
            <a:pPr lvl="0">
              <a:spcBef>
                <a:spcPts val="0"/>
              </a:spcBef>
              <a:buClr>
                <a:srgbClr val="000000"/>
              </a:buClr>
              <a:buSzPct val="25000"/>
              <a:buFont typeface="Arial"/>
              <a:buNone/>
            </a:pPr>
            <a:fld id="{00000000-1234-1234-1234-123412341234}" type="slidenum">
              <a:rPr lang="en"/>
              <a:t>‹#›</a:t>
            </a:fld>
          </a:p>
        </p:txBody>
      </p:sp>
      <p:sp>
        <p:nvSpPr>
          <p:cNvPr id="137" name="Shape 137"/>
          <p:cNvSpPr txBox="1"/>
          <p:nvPr>
            <p:ph idx="1" type="body"/>
          </p:nvPr>
        </p:nvSpPr>
        <p:spPr>
          <a:xfrm>
            <a:off x="604400" y="2897250"/>
            <a:ext cx="3786900" cy="2692800"/>
          </a:xfrm>
          <a:prstGeom prst="rect">
            <a:avLst/>
          </a:prstGeom>
        </p:spPr>
        <p:txBody>
          <a:bodyPr anchorCtr="0" anchor="t" bIns="68575" lIns="68575" rIns="68575" tIns="68575">
            <a:noAutofit/>
          </a:bodyPr>
          <a:lstStyle/>
          <a:p>
            <a:pPr lvl="0" rtl="0">
              <a:lnSpc>
                <a:spcPct val="150000"/>
              </a:lnSpc>
              <a:spcBef>
                <a:spcPts val="0"/>
              </a:spcBef>
              <a:buNone/>
            </a:pPr>
            <a:r>
              <a:rPr b="1" lang="en" sz="2200"/>
              <a:t>Clinical applications of cfDNA</a:t>
            </a:r>
          </a:p>
          <a:p>
            <a:pPr indent="-330200" lvl="0" marL="457200" rtl="0">
              <a:lnSpc>
                <a:spcPct val="150000"/>
              </a:lnSpc>
              <a:spcBef>
                <a:spcPts val="0"/>
              </a:spcBef>
              <a:buSzPct val="100000"/>
            </a:pPr>
            <a:r>
              <a:rPr lang="en" sz="1600"/>
              <a:t>Pregnancy (2008)</a:t>
            </a:r>
          </a:p>
          <a:p>
            <a:pPr indent="-330200" lvl="0" marL="457200" rtl="0">
              <a:lnSpc>
                <a:spcPct val="150000"/>
              </a:lnSpc>
              <a:spcBef>
                <a:spcPts val="0"/>
              </a:spcBef>
              <a:buSzPct val="100000"/>
            </a:pPr>
            <a:r>
              <a:rPr lang="en" sz="1600"/>
              <a:t>Cancer (2014)</a:t>
            </a:r>
          </a:p>
        </p:txBody>
      </p:sp>
      <p:sp>
        <p:nvSpPr>
          <p:cNvPr id="138" name="Shape 138"/>
          <p:cNvSpPr txBox="1"/>
          <p:nvPr>
            <p:ph idx="1" type="body"/>
          </p:nvPr>
        </p:nvSpPr>
        <p:spPr>
          <a:xfrm>
            <a:off x="4927850" y="3413900"/>
            <a:ext cx="3786900" cy="1507800"/>
          </a:xfrm>
          <a:prstGeom prst="rect">
            <a:avLst/>
          </a:prstGeom>
        </p:spPr>
        <p:txBody>
          <a:bodyPr anchorCtr="0" anchor="t" bIns="68575" lIns="68575" rIns="68575" tIns="68575">
            <a:noAutofit/>
          </a:bodyPr>
          <a:lstStyle/>
          <a:p>
            <a:pPr indent="0" lvl="0" marL="0" rtl="0">
              <a:lnSpc>
                <a:spcPct val="150000"/>
              </a:lnSpc>
              <a:spcBef>
                <a:spcPts val="0"/>
              </a:spcBef>
              <a:buNone/>
            </a:pPr>
            <a:r>
              <a:rPr b="1" lang="en" sz="2200"/>
              <a:t>Limitation → </a:t>
            </a:r>
            <a:r>
              <a:rPr lang="en" sz="2200"/>
              <a:t>requirement for genetic differences</a:t>
            </a:r>
          </a:p>
        </p:txBody>
      </p:sp>
      <p:pic>
        <p:nvPicPr>
          <p:cNvPr id="139" name="Shape 139"/>
          <p:cNvPicPr preferRelativeResize="0"/>
          <p:nvPr/>
        </p:nvPicPr>
        <p:blipFill>
          <a:blip r:embed="rId3">
            <a:alphaModFix/>
          </a:blip>
          <a:stretch>
            <a:fillRect/>
          </a:stretch>
        </p:blipFill>
        <p:spPr>
          <a:xfrm>
            <a:off x="4785775" y="798831"/>
            <a:ext cx="3928975" cy="2486918"/>
          </a:xfrm>
          <a:prstGeom prst="rect">
            <a:avLst/>
          </a:prstGeom>
          <a:noFill/>
          <a:ln>
            <a:noFill/>
          </a:ln>
        </p:spPr>
      </p:pic>
      <p:sp>
        <p:nvSpPr>
          <p:cNvPr id="140" name="Shape 140"/>
          <p:cNvSpPr txBox="1"/>
          <p:nvPr>
            <p:ph idx="1" type="body"/>
          </p:nvPr>
        </p:nvSpPr>
        <p:spPr>
          <a:xfrm>
            <a:off x="583525" y="881805"/>
            <a:ext cx="3786900" cy="2788200"/>
          </a:xfrm>
          <a:prstGeom prst="rect">
            <a:avLst/>
          </a:prstGeom>
        </p:spPr>
        <p:txBody>
          <a:bodyPr anchorCtr="0" anchor="t" bIns="68575" lIns="68575" rIns="68575" tIns="68575">
            <a:noAutofit/>
          </a:bodyPr>
          <a:lstStyle/>
          <a:p>
            <a:pPr lvl="0" rtl="0">
              <a:lnSpc>
                <a:spcPct val="150000"/>
              </a:lnSpc>
              <a:spcBef>
                <a:spcPts val="0"/>
              </a:spcBef>
              <a:buNone/>
            </a:pPr>
            <a:r>
              <a:rPr b="1" lang="en" sz="2200"/>
              <a:t>Cell-free DNA</a:t>
            </a:r>
          </a:p>
          <a:p>
            <a:pPr indent="-330200" lvl="0" marL="457200" rtl="0">
              <a:lnSpc>
                <a:spcPct val="150000"/>
              </a:lnSpc>
              <a:spcBef>
                <a:spcPts val="0"/>
              </a:spcBef>
              <a:buSzPct val="100000"/>
            </a:pPr>
            <a:r>
              <a:rPr lang="en" sz="1600"/>
              <a:t>Very low concentration in plasma</a:t>
            </a:r>
          </a:p>
          <a:p>
            <a:pPr indent="-330200" lvl="0" marL="457200" rtl="0">
              <a:lnSpc>
                <a:spcPct val="150000"/>
              </a:lnSpc>
              <a:spcBef>
                <a:spcPts val="0"/>
              </a:spcBef>
              <a:buSzPct val="100000"/>
            </a:pPr>
            <a:r>
              <a:rPr lang="en" sz="1600"/>
              <a:t>Main source: apoptosis of normal cells of the hematopoietic lineage</a:t>
            </a:r>
          </a:p>
        </p:txBody>
      </p:sp>
      <p:sp>
        <p:nvSpPr>
          <p:cNvPr id="141" name="Shape 141"/>
          <p:cNvSpPr txBox="1"/>
          <p:nvPr/>
        </p:nvSpPr>
        <p:spPr>
          <a:xfrm>
            <a:off x="76200" y="82900"/>
            <a:ext cx="7334700" cy="855600"/>
          </a:xfrm>
          <a:prstGeom prst="rect">
            <a:avLst/>
          </a:prstGeom>
          <a:noFill/>
          <a:ln>
            <a:noFill/>
          </a:ln>
        </p:spPr>
        <p:txBody>
          <a:bodyPr anchorCtr="0" anchor="t" bIns="91425" lIns="91425" rIns="91425" tIns="91425">
            <a:noAutofit/>
          </a:bodyPr>
          <a:lstStyle/>
          <a:p>
            <a:pPr lvl="0">
              <a:spcBef>
                <a:spcPts val="0"/>
              </a:spcBef>
              <a:buNone/>
            </a:pPr>
            <a:r>
              <a:rPr lang="en" sz="2700"/>
              <a:t>Background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idx="12" type="sldNum"/>
          </p:nvPr>
        </p:nvSpPr>
        <p:spPr>
          <a:xfrm>
            <a:off x="6457950" y="4767262"/>
            <a:ext cx="2057400" cy="273900"/>
          </a:xfrm>
          <a:prstGeom prst="rect">
            <a:avLst/>
          </a:prstGeom>
        </p:spPr>
        <p:txBody>
          <a:bodyPr anchorCtr="0" anchor="ctr" bIns="34275" lIns="68575" rIns="68575" tIns="34275">
            <a:noAutofit/>
          </a:bodyPr>
          <a:lstStyle/>
          <a:p>
            <a:pPr lvl="0">
              <a:spcBef>
                <a:spcPts val="0"/>
              </a:spcBef>
              <a:buClr>
                <a:srgbClr val="000000"/>
              </a:buClr>
              <a:buSzPct val="25000"/>
              <a:buFont typeface="Arial"/>
              <a:buNone/>
            </a:pPr>
            <a:fld id="{00000000-1234-1234-1234-123412341234}" type="slidenum">
              <a:rPr lang="en"/>
              <a:t>‹#›</a:t>
            </a:fld>
          </a:p>
        </p:txBody>
      </p:sp>
      <p:pic>
        <p:nvPicPr>
          <p:cNvPr id="147" name="Shape 147"/>
          <p:cNvPicPr preferRelativeResize="0"/>
          <p:nvPr/>
        </p:nvPicPr>
        <p:blipFill>
          <a:blip r:embed="rId3">
            <a:alphaModFix/>
          </a:blip>
          <a:stretch>
            <a:fillRect/>
          </a:stretch>
        </p:blipFill>
        <p:spPr>
          <a:xfrm>
            <a:off x="4830525" y="1024747"/>
            <a:ext cx="3553425" cy="2618299"/>
          </a:xfrm>
          <a:prstGeom prst="rect">
            <a:avLst/>
          </a:prstGeom>
          <a:noFill/>
          <a:ln>
            <a:noFill/>
          </a:ln>
        </p:spPr>
      </p:pic>
      <p:sp>
        <p:nvSpPr>
          <p:cNvPr id="148" name="Shape 148"/>
          <p:cNvSpPr txBox="1"/>
          <p:nvPr>
            <p:ph idx="1" type="body"/>
          </p:nvPr>
        </p:nvSpPr>
        <p:spPr>
          <a:xfrm>
            <a:off x="508350" y="1024750"/>
            <a:ext cx="3786900" cy="4485000"/>
          </a:xfrm>
          <a:prstGeom prst="rect">
            <a:avLst/>
          </a:prstGeom>
        </p:spPr>
        <p:txBody>
          <a:bodyPr anchorCtr="0" anchor="t" bIns="68575" lIns="68575" rIns="68575" tIns="68575">
            <a:noAutofit/>
          </a:bodyPr>
          <a:lstStyle/>
          <a:p>
            <a:pPr lvl="0" rtl="0">
              <a:lnSpc>
                <a:spcPct val="150000"/>
              </a:lnSpc>
              <a:spcBef>
                <a:spcPts val="0"/>
              </a:spcBef>
              <a:buNone/>
            </a:pPr>
            <a:r>
              <a:rPr b="1" lang="en" sz="2200"/>
              <a:t>Nucleosome position differs among cell types</a:t>
            </a:r>
          </a:p>
          <a:p>
            <a:pPr lvl="0" rtl="0">
              <a:lnSpc>
                <a:spcPct val="150000"/>
              </a:lnSpc>
              <a:spcBef>
                <a:spcPts val="0"/>
              </a:spcBef>
              <a:buNone/>
            </a:pPr>
            <a:r>
              <a:t/>
            </a:r>
            <a:endParaRPr b="1" sz="2200"/>
          </a:p>
          <a:p>
            <a:pPr indent="0" lvl="0" marL="139700" rtl="0">
              <a:lnSpc>
                <a:spcPct val="150000"/>
              </a:lnSpc>
              <a:spcBef>
                <a:spcPts val="0"/>
              </a:spcBef>
              <a:buNone/>
            </a:pPr>
            <a:r>
              <a:rPr lang="en" sz="2200"/>
              <a:t>Previous observation:</a:t>
            </a:r>
          </a:p>
          <a:p>
            <a:pPr indent="-342900" lvl="0" marL="457200" rtl="0">
              <a:lnSpc>
                <a:spcPct val="150000"/>
              </a:lnSpc>
              <a:spcBef>
                <a:spcPts val="0"/>
              </a:spcBef>
              <a:buSzPct val="100000"/>
            </a:pPr>
            <a:r>
              <a:rPr lang="en" sz="1800"/>
              <a:t>Overwhelmingly short (167 bp)</a:t>
            </a:r>
          </a:p>
        </p:txBody>
      </p:sp>
      <p:sp>
        <p:nvSpPr>
          <p:cNvPr id="149" name="Shape 149"/>
          <p:cNvSpPr txBox="1"/>
          <p:nvPr/>
        </p:nvSpPr>
        <p:spPr>
          <a:xfrm>
            <a:off x="76200" y="82900"/>
            <a:ext cx="7334700" cy="855600"/>
          </a:xfrm>
          <a:prstGeom prst="rect">
            <a:avLst/>
          </a:prstGeom>
          <a:noFill/>
          <a:ln>
            <a:noFill/>
          </a:ln>
        </p:spPr>
        <p:txBody>
          <a:bodyPr anchorCtr="0" anchor="t" bIns="91425" lIns="91425" rIns="91425" tIns="91425">
            <a:noAutofit/>
          </a:bodyPr>
          <a:lstStyle/>
          <a:p>
            <a:pPr lvl="0" rtl="0">
              <a:spcBef>
                <a:spcPts val="0"/>
              </a:spcBef>
              <a:buNone/>
            </a:pPr>
            <a:r>
              <a:rPr lang="en" sz="2700"/>
              <a:t>Background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idx="1" type="body"/>
          </p:nvPr>
        </p:nvSpPr>
        <p:spPr>
          <a:xfrm>
            <a:off x="323850" y="1064425"/>
            <a:ext cx="9015300" cy="3263400"/>
          </a:xfrm>
          <a:prstGeom prst="rect">
            <a:avLst/>
          </a:prstGeom>
        </p:spPr>
        <p:txBody>
          <a:bodyPr anchorCtr="0" anchor="t" bIns="68575" lIns="68575" rIns="68575" tIns="68575">
            <a:noAutofit/>
          </a:bodyPr>
          <a:lstStyle/>
          <a:p>
            <a:pPr indent="0" lvl="0" marL="0" rtl="0">
              <a:spcBef>
                <a:spcPts val="0"/>
              </a:spcBef>
              <a:buNone/>
            </a:pPr>
            <a:r>
              <a:rPr lang="en"/>
              <a:t>Given:</a:t>
            </a:r>
          </a:p>
          <a:p>
            <a:pPr indent="457200" lvl="0" marL="0" rtl="0">
              <a:spcBef>
                <a:spcPts val="0"/>
              </a:spcBef>
              <a:buNone/>
            </a:pPr>
            <a:r>
              <a:rPr lang="en"/>
              <a:t>Apoptosis ⇒ DNA fragmentation ⇒ biased protection (nucleosomes, TFs)</a:t>
            </a:r>
          </a:p>
          <a:p>
            <a:pPr indent="457200" lvl="0" marL="0" rtl="0">
              <a:spcBef>
                <a:spcPts val="0"/>
              </a:spcBef>
              <a:buNone/>
            </a:pPr>
            <a:r>
              <a:t/>
            </a:r>
            <a:endParaRPr/>
          </a:p>
          <a:p>
            <a:pPr indent="0" lvl="0" marL="0" rtl="0">
              <a:spcBef>
                <a:spcPts val="0"/>
              </a:spcBef>
              <a:buNone/>
            </a:pPr>
            <a:r>
              <a:rPr lang="en"/>
              <a:t>Hypothesize:</a:t>
            </a:r>
          </a:p>
          <a:p>
            <a:pPr indent="0" lvl="0" marL="0" rtl="0">
              <a:spcBef>
                <a:spcPts val="0"/>
              </a:spcBef>
              <a:buNone/>
            </a:pPr>
            <a:r>
              <a:rPr lang="en"/>
              <a:t>	Deep sequencing of cfDNA can: (1) predict </a:t>
            </a:r>
            <a:r>
              <a:rPr i="1" lang="en"/>
              <a:t>in vivo</a:t>
            </a:r>
            <a:r>
              <a:rPr lang="en"/>
              <a:t> </a:t>
            </a:r>
            <a:r>
              <a:rPr lang="en"/>
              <a:t>nucleosome positioning,</a:t>
            </a:r>
          </a:p>
          <a:p>
            <a:pPr indent="0" lvl="0" marL="0">
              <a:spcBef>
                <a:spcPts val="0"/>
              </a:spcBef>
              <a:buNone/>
            </a:pPr>
            <a:r>
              <a:rPr lang="en"/>
              <a:t>	(2) epigenetically distinguish cell types</a:t>
            </a:r>
          </a:p>
        </p:txBody>
      </p:sp>
      <p:sp>
        <p:nvSpPr>
          <p:cNvPr id="155" name="Shape 155"/>
          <p:cNvSpPr txBox="1"/>
          <p:nvPr>
            <p:ph idx="12" type="sldNum"/>
          </p:nvPr>
        </p:nvSpPr>
        <p:spPr>
          <a:xfrm>
            <a:off x="6457950" y="4767262"/>
            <a:ext cx="2057400" cy="273900"/>
          </a:xfrm>
          <a:prstGeom prst="rect">
            <a:avLst/>
          </a:prstGeom>
        </p:spPr>
        <p:txBody>
          <a:bodyPr anchorCtr="0" anchor="ctr" bIns="34275" lIns="68575" rIns="68575" tIns="34275">
            <a:noAutofit/>
          </a:bodyPr>
          <a:lstStyle/>
          <a:p>
            <a:pPr lvl="0">
              <a:spcBef>
                <a:spcPts val="0"/>
              </a:spcBef>
              <a:buClr>
                <a:srgbClr val="000000"/>
              </a:buClr>
              <a:buSzPct val="25000"/>
              <a:buFont typeface="Arial"/>
              <a:buNone/>
            </a:pPr>
            <a:fld id="{00000000-1234-1234-1234-123412341234}" type="slidenum">
              <a:rPr lang="en"/>
              <a:t>‹#›</a:t>
            </a:fld>
          </a:p>
        </p:txBody>
      </p:sp>
      <p:sp>
        <p:nvSpPr>
          <p:cNvPr id="156" name="Shape 156"/>
          <p:cNvSpPr txBox="1"/>
          <p:nvPr/>
        </p:nvSpPr>
        <p:spPr>
          <a:xfrm>
            <a:off x="76200" y="82900"/>
            <a:ext cx="7334700" cy="855600"/>
          </a:xfrm>
          <a:prstGeom prst="rect">
            <a:avLst/>
          </a:prstGeom>
          <a:noFill/>
          <a:ln>
            <a:noFill/>
          </a:ln>
        </p:spPr>
        <p:txBody>
          <a:bodyPr anchorCtr="0" anchor="t" bIns="91425" lIns="91425" rIns="91425" tIns="91425">
            <a:noAutofit/>
          </a:bodyPr>
          <a:lstStyle/>
          <a:p>
            <a:pPr lvl="0" rtl="0">
              <a:spcBef>
                <a:spcPts val="0"/>
              </a:spcBef>
              <a:buNone/>
            </a:pPr>
            <a:r>
              <a:rPr lang="en" sz="2700"/>
              <a:t>Hypothesis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628650" y="593677"/>
            <a:ext cx="7886699" cy="775541"/>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dk1"/>
              </a:buClr>
              <a:buSzPct val="25000"/>
              <a:buFont typeface="Calibri"/>
              <a:buNone/>
            </a:pPr>
            <a:r>
              <a:rPr b="0" i="0" lang="en" sz="2700" u="none" cap="none" strike="noStrike">
                <a:solidFill>
                  <a:schemeClr val="dk1"/>
                </a:solidFill>
                <a:latin typeface="Calibri"/>
                <a:ea typeface="Calibri"/>
                <a:cs typeface="Calibri"/>
                <a:sym typeface="Calibri"/>
              </a:rPr>
              <a:t>cfDNA Extraction and Nucleosome Positioning </a:t>
            </a:r>
            <a:br>
              <a:rPr b="0" i="0" lang="en" sz="2700" u="none" cap="none" strike="noStrike">
                <a:solidFill>
                  <a:schemeClr val="dk1"/>
                </a:solidFill>
                <a:latin typeface="Calibri"/>
                <a:ea typeface="Calibri"/>
                <a:cs typeface="Calibri"/>
                <a:sym typeface="Calibri"/>
              </a:rPr>
            </a:br>
            <a:r>
              <a:rPr b="0" i="0" lang="en" sz="2700" u="none" cap="none" strike="noStrike">
                <a:solidFill>
                  <a:schemeClr val="dk1"/>
                </a:solidFill>
                <a:latin typeface="Calibri"/>
                <a:ea typeface="Calibri"/>
                <a:cs typeface="Calibri"/>
                <a:sym typeface="Calibri"/>
              </a:rPr>
              <a:t>Methods Development</a:t>
            </a:r>
            <a:br>
              <a:rPr b="0" i="0" lang="en" sz="3000" u="none" cap="none" strike="noStrike">
                <a:solidFill>
                  <a:schemeClr val="dk1"/>
                </a:solidFill>
                <a:latin typeface="Calibri"/>
                <a:ea typeface="Calibri"/>
                <a:cs typeface="Calibri"/>
                <a:sym typeface="Calibri"/>
              </a:rPr>
            </a:br>
            <a:br>
              <a:rPr b="0" i="0" lang="en" sz="3000" u="none" cap="none" strike="noStrike">
                <a:solidFill>
                  <a:schemeClr val="dk1"/>
                </a:solidFill>
                <a:latin typeface="Calibri"/>
                <a:ea typeface="Calibri"/>
                <a:cs typeface="Calibri"/>
                <a:sym typeface="Calibri"/>
              </a:rPr>
            </a:br>
          </a:p>
        </p:txBody>
      </p:sp>
      <p:sp>
        <p:nvSpPr>
          <p:cNvPr id="163" name="Shape 163"/>
          <p:cNvSpPr txBox="1"/>
          <p:nvPr/>
        </p:nvSpPr>
        <p:spPr>
          <a:xfrm>
            <a:off x="92125" y="4769901"/>
            <a:ext cx="976500" cy="3201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Figure 1</a:t>
            </a:r>
          </a:p>
        </p:txBody>
      </p:sp>
      <p:sp>
        <p:nvSpPr>
          <p:cNvPr id="164" name="Shape 164"/>
          <p:cNvSpPr txBox="1"/>
          <p:nvPr/>
        </p:nvSpPr>
        <p:spPr>
          <a:xfrm>
            <a:off x="811959" y="3866964"/>
            <a:ext cx="7520100" cy="900300"/>
          </a:xfrm>
          <a:prstGeom prst="rect">
            <a:avLst/>
          </a:prstGeom>
          <a:noFill/>
          <a:ln>
            <a:noFill/>
          </a:ln>
        </p:spPr>
        <p:txBody>
          <a:bodyPr anchorCtr="0" anchor="t" bIns="34275" lIns="68575" rIns="68575" tIns="34275">
            <a:noAutofit/>
          </a:bodyPr>
          <a:lstStyle/>
          <a:p>
            <a:pPr indent="-215900" lvl="0" marL="215900" marR="0" rtl="0" algn="l">
              <a:spcBef>
                <a:spcPts val="0"/>
              </a:spcBef>
              <a:buClr>
                <a:schemeClr val="dk1"/>
              </a:buClr>
              <a:buFont typeface="Arial"/>
              <a:buChar char="•"/>
            </a:pPr>
            <a:r>
              <a:rPr lang="en">
                <a:solidFill>
                  <a:schemeClr val="dk1"/>
                </a:solidFill>
                <a:latin typeface="Calibri"/>
                <a:ea typeface="Calibri"/>
                <a:cs typeface="Calibri"/>
                <a:sym typeface="Calibri"/>
              </a:rPr>
              <a:t>cfDNA was purified from plasma using Qiagen QiaAMP Circulating Nucleic Acids Kit</a:t>
            </a:r>
          </a:p>
          <a:p>
            <a:pPr indent="-215900" lvl="0" marL="215900" marR="0" rtl="0" algn="l">
              <a:spcBef>
                <a:spcPts val="0"/>
              </a:spcBef>
              <a:buClr>
                <a:schemeClr val="dk1"/>
              </a:buClr>
              <a:buFont typeface="Arial"/>
              <a:buChar char="•"/>
            </a:pPr>
            <a:r>
              <a:rPr lang="en">
                <a:solidFill>
                  <a:schemeClr val="dk1"/>
                </a:solidFill>
                <a:latin typeface="Calibri"/>
                <a:ea typeface="Calibri"/>
                <a:cs typeface="Calibri"/>
                <a:sym typeface="Calibri"/>
              </a:rPr>
              <a:t>Libraries prepared using ThruPLEX DNA-seq kit (end repair, ligation, PCR amplification)</a:t>
            </a:r>
          </a:p>
          <a:p>
            <a:pPr indent="-215900" lvl="0" marL="215900" marR="0" rtl="0" algn="l">
              <a:spcBef>
                <a:spcPts val="0"/>
              </a:spcBef>
              <a:buClr>
                <a:schemeClr val="dk1"/>
              </a:buClr>
              <a:buFont typeface="Arial"/>
              <a:buChar char="•"/>
            </a:pPr>
            <a:r>
              <a:rPr lang="en">
                <a:solidFill>
                  <a:schemeClr val="dk1"/>
                </a:solidFill>
                <a:latin typeface="Calibri"/>
                <a:ea typeface="Calibri"/>
                <a:cs typeface="Calibri"/>
                <a:sym typeface="Calibri"/>
              </a:rPr>
              <a:t>Sequenced to 96-105 fold coverage (1.5-1.6 billion fragments) on Illumina HiSeq 2000 or Next Seq 500</a:t>
            </a:r>
          </a:p>
          <a:p>
            <a:pPr indent="0" lvl="0" marL="0" marR="0" rtl="0" algn="l">
              <a:spcBef>
                <a:spcPts val="0"/>
              </a:spcBef>
              <a:buNone/>
            </a:pPr>
            <a:r>
              <a:t/>
            </a:r>
            <a:endParaRPr b="1" sz="1400">
              <a:solidFill>
                <a:schemeClr val="dk1"/>
              </a:solidFill>
              <a:latin typeface="Calibri"/>
              <a:ea typeface="Calibri"/>
              <a:cs typeface="Calibri"/>
              <a:sym typeface="Calibri"/>
            </a:endParaRPr>
          </a:p>
        </p:txBody>
      </p:sp>
      <p:sp>
        <p:nvSpPr>
          <p:cNvPr id="165" name="Shape 165"/>
          <p:cNvSpPr txBox="1"/>
          <p:nvPr>
            <p:ph idx="12" type="sldNum"/>
          </p:nvPr>
        </p:nvSpPr>
        <p:spPr>
          <a:xfrm>
            <a:off x="6457950" y="4767262"/>
            <a:ext cx="2057400" cy="273900"/>
          </a:xfrm>
          <a:prstGeom prst="rect">
            <a:avLst/>
          </a:prstGeom>
        </p:spPr>
        <p:txBody>
          <a:bodyPr anchorCtr="0" anchor="ctr" bIns="34275" lIns="68575" rIns="68575" tIns="34275">
            <a:noAutofit/>
          </a:bodyPr>
          <a:lstStyle/>
          <a:p>
            <a:pPr lvl="0">
              <a:spcBef>
                <a:spcPts val="0"/>
              </a:spcBef>
              <a:buClr>
                <a:srgbClr val="000000"/>
              </a:buClr>
              <a:buSzPct val="25000"/>
              <a:buFont typeface="Arial"/>
              <a:buNone/>
            </a:pPr>
            <a:fld id="{00000000-1234-1234-1234-123412341234}" type="slidenum">
              <a:rPr lang="en"/>
              <a:t>‹#›</a:t>
            </a:fld>
          </a:p>
        </p:txBody>
      </p:sp>
      <p:pic>
        <p:nvPicPr>
          <p:cNvPr id="166" name="Shape 166"/>
          <p:cNvPicPr preferRelativeResize="0"/>
          <p:nvPr/>
        </p:nvPicPr>
        <p:blipFill>
          <a:blip r:embed="rId3">
            <a:alphaModFix/>
          </a:blip>
          <a:stretch>
            <a:fillRect/>
          </a:stretch>
        </p:blipFill>
        <p:spPr>
          <a:xfrm>
            <a:off x="1483474" y="1135150"/>
            <a:ext cx="6177049" cy="2133800"/>
          </a:xfrm>
          <a:prstGeom prst="rect">
            <a:avLst/>
          </a:prstGeom>
          <a:noFill/>
          <a:ln>
            <a:noFill/>
          </a:ln>
        </p:spPr>
      </p:pic>
      <p:sp>
        <p:nvSpPr>
          <p:cNvPr id="167" name="Shape 167"/>
          <p:cNvSpPr txBox="1"/>
          <p:nvPr/>
        </p:nvSpPr>
        <p:spPr>
          <a:xfrm>
            <a:off x="733487" y="3214375"/>
            <a:ext cx="7380900" cy="360600"/>
          </a:xfrm>
          <a:prstGeom prst="rect">
            <a:avLst/>
          </a:prstGeom>
          <a:noFill/>
          <a:ln>
            <a:noFill/>
          </a:ln>
        </p:spPr>
        <p:txBody>
          <a:bodyPr anchorCtr="0" anchor="t" bIns="91425" lIns="91425" rIns="91425" tIns="91425">
            <a:noAutofit/>
          </a:bodyPr>
          <a:lstStyle/>
          <a:p>
            <a:pPr lvl="0">
              <a:spcBef>
                <a:spcPts val="0"/>
              </a:spcBef>
              <a:buNone/>
            </a:pPr>
            <a:r>
              <a:rPr lang="en"/>
              <a:t>Samples: Pooled healthy donor plasma- </a:t>
            </a:r>
            <a:r>
              <a:rPr b="1" lang="en"/>
              <a:t>BH01</a:t>
            </a:r>
          </a:p>
          <a:p>
            <a:pPr indent="0" lvl="0" marL="457200" rtl="0">
              <a:spcBef>
                <a:spcPts val="0"/>
              </a:spcBef>
              <a:buNone/>
            </a:pPr>
            <a:r>
              <a:rPr lang="en"/>
              <a:t>       Individual healthy donor plasma </a:t>
            </a:r>
            <a:r>
              <a:rPr b="1" lang="en"/>
              <a:t>IH01, IH02</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0" y="103696"/>
            <a:ext cx="9091334" cy="652382"/>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dk1"/>
              </a:buClr>
              <a:buSzPct val="25000"/>
              <a:buFont typeface="Calibri"/>
              <a:buNone/>
            </a:pPr>
            <a:r>
              <a:rPr lang="en" sz="2700"/>
              <a:t>Fragment length and dinucleotide composition as evidence for nucleosome protected cfDNA</a:t>
            </a:r>
          </a:p>
        </p:txBody>
      </p:sp>
      <p:pic>
        <p:nvPicPr>
          <p:cNvPr id="174" name="Shape 174"/>
          <p:cNvPicPr preferRelativeResize="0"/>
          <p:nvPr>
            <p:ph idx="1" type="body"/>
          </p:nvPr>
        </p:nvPicPr>
        <p:blipFill rotWithShape="1">
          <a:blip r:embed="rId3">
            <a:alphaModFix/>
          </a:blip>
          <a:srcRect b="0" l="3716" r="0" t="0"/>
          <a:stretch/>
        </p:blipFill>
        <p:spPr>
          <a:xfrm>
            <a:off x="1925825" y="977975"/>
            <a:ext cx="7089300" cy="3850200"/>
          </a:xfrm>
          <a:prstGeom prst="rect">
            <a:avLst/>
          </a:prstGeom>
          <a:noFill/>
          <a:ln>
            <a:noFill/>
          </a:ln>
        </p:spPr>
      </p:pic>
      <p:sp>
        <p:nvSpPr>
          <p:cNvPr id="175" name="Shape 175"/>
          <p:cNvSpPr txBox="1"/>
          <p:nvPr/>
        </p:nvSpPr>
        <p:spPr>
          <a:xfrm>
            <a:off x="163773" y="1100768"/>
            <a:ext cx="2028600" cy="13158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Conventional library preparation:</a:t>
            </a:r>
          </a:p>
          <a:p>
            <a:pPr indent="0" lvl="0" marL="0" marR="0" rtl="0" algn="l">
              <a:spcBef>
                <a:spcPts val="0"/>
              </a:spcBef>
              <a:buSzPct val="25000"/>
              <a:buNone/>
            </a:pPr>
            <a:r>
              <a:rPr lang="en" sz="1400">
                <a:solidFill>
                  <a:schemeClr val="dk1"/>
                </a:solidFill>
                <a:latin typeface="Calibri"/>
                <a:ea typeface="Calibri"/>
                <a:cs typeface="Calibri"/>
                <a:sym typeface="Calibri"/>
              </a:rPr>
              <a:t>Removes 5’ and 3’ overhangs which may obscure cleavage sites</a:t>
            </a:r>
          </a:p>
          <a:p>
            <a:pPr indent="0" lvl="0" marL="0" marR="0" rtl="0" algn="l">
              <a:spcBef>
                <a:spcPts val="0"/>
              </a:spcBef>
              <a:buNone/>
            </a:pPr>
            <a:r>
              <a:t/>
            </a:r>
            <a:endParaRPr sz="1400">
              <a:solidFill>
                <a:schemeClr val="dk1"/>
              </a:solidFill>
              <a:latin typeface="Calibri"/>
              <a:ea typeface="Calibri"/>
              <a:cs typeface="Calibri"/>
              <a:sym typeface="Calibri"/>
            </a:endParaRPr>
          </a:p>
        </p:txBody>
      </p:sp>
      <p:sp>
        <p:nvSpPr>
          <p:cNvPr id="176" name="Shape 176"/>
          <p:cNvSpPr txBox="1"/>
          <p:nvPr/>
        </p:nvSpPr>
        <p:spPr>
          <a:xfrm>
            <a:off x="2003451" y="4769900"/>
            <a:ext cx="5420399"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Peak size 167 bp- chromatosome (nucleosome and linker histone)</a:t>
            </a:r>
          </a:p>
        </p:txBody>
      </p:sp>
      <p:sp>
        <p:nvSpPr>
          <p:cNvPr id="177" name="Shape 177"/>
          <p:cNvSpPr txBox="1"/>
          <p:nvPr/>
        </p:nvSpPr>
        <p:spPr>
          <a:xfrm>
            <a:off x="92125" y="4769898"/>
            <a:ext cx="9633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1</a:t>
            </a:r>
          </a:p>
        </p:txBody>
      </p:sp>
      <p:sp>
        <p:nvSpPr>
          <p:cNvPr id="178" name="Shape 178"/>
          <p:cNvSpPr txBox="1"/>
          <p:nvPr/>
        </p:nvSpPr>
        <p:spPr>
          <a:xfrm>
            <a:off x="92122" y="2853561"/>
            <a:ext cx="2028600" cy="13158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Single-stranded library preparation:</a:t>
            </a:r>
          </a:p>
          <a:p>
            <a:pPr indent="0" lvl="0" marL="0" marR="0" rtl="0" algn="l">
              <a:spcBef>
                <a:spcPts val="0"/>
              </a:spcBef>
              <a:buSzPct val="25000"/>
              <a:buNone/>
            </a:pPr>
            <a:r>
              <a:rPr lang="en" sz="1400">
                <a:solidFill>
                  <a:schemeClr val="dk1"/>
                </a:solidFill>
                <a:latin typeface="Calibri"/>
                <a:ea typeface="Calibri"/>
                <a:cs typeface="Calibri"/>
                <a:sym typeface="Calibri"/>
              </a:rPr>
              <a:t>Developed for damaged or ancient DNA. No end repair so better preserves nicked ends.</a:t>
            </a:r>
          </a:p>
        </p:txBody>
      </p:sp>
      <p:sp>
        <p:nvSpPr>
          <p:cNvPr id="179" name="Shape 179"/>
          <p:cNvSpPr txBox="1"/>
          <p:nvPr>
            <p:ph idx="12" type="sldNum"/>
          </p:nvPr>
        </p:nvSpPr>
        <p:spPr>
          <a:xfrm>
            <a:off x="6457950" y="4767262"/>
            <a:ext cx="2057400" cy="273900"/>
          </a:xfrm>
          <a:prstGeom prst="rect">
            <a:avLst/>
          </a:prstGeom>
        </p:spPr>
        <p:txBody>
          <a:bodyPr anchorCtr="0" anchor="ctr" bIns="34275" lIns="68575" rIns="68575"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208285" y="81886"/>
            <a:ext cx="8307064" cy="1073535"/>
          </a:xfrm>
          <a:prstGeom prst="rect">
            <a:avLst/>
          </a:prstGeom>
          <a:noFill/>
          <a:ln>
            <a:noFill/>
          </a:ln>
        </p:spPr>
        <p:txBody>
          <a:bodyPr anchorCtr="0" anchor="ctr" bIns="34275" lIns="68575" rIns="68575" tIns="34275">
            <a:noAutofit/>
          </a:bodyPr>
          <a:lstStyle/>
          <a:p>
            <a:pPr indent="0" lvl="0" marL="0" marR="0" rtl="0" algn="l">
              <a:lnSpc>
                <a:spcPct val="90000"/>
              </a:lnSpc>
              <a:spcBef>
                <a:spcPts val="0"/>
              </a:spcBef>
              <a:buClr>
                <a:schemeClr val="dk1"/>
              </a:buClr>
              <a:buSzPct val="25000"/>
              <a:buFont typeface="Calibri"/>
              <a:buNone/>
            </a:pPr>
            <a:r>
              <a:rPr b="0" i="0" lang="en" sz="3000" u="none" cap="none" strike="noStrike">
                <a:solidFill>
                  <a:schemeClr val="dk1"/>
                </a:solidFill>
                <a:latin typeface="Calibri"/>
                <a:ea typeface="Calibri"/>
                <a:cs typeface="Calibri"/>
                <a:sym typeface="Calibri"/>
              </a:rPr>
              <a:t>Determining nucleosome positions from cfDNA fragmentation patterns</a:t>
            </a:r>
          </a:p>
        </p:txBody>
      </p:sp>
      <p:sp>
        <p:nvSpPr>
          <p:cNvPr id="186" name="Shape 186"/>
          <p:cNvSpPr txBox="1"/>
          <p:nvPr/>
        </p:nvSpPr>
        <p:spPr>
          <a:xfrm>
            <a:off x="208275" y="1268025"/>
            <a:ext cx="3835200" cy="18048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alibri"/>
                <a:ea typeface="Calibri"/>
                <a:cs typeface="Calibri"/>
                <a:sym typeface="Calibri"/>
              </a:rPr>
              <a:t>Computational Methods:</a:t>
            </a:r>
          </a:p>
          <a:p>
            <a:pPr indent="0" lvl="0" marL="0" marR="0" rtl="0" algn="l">
              <a:spcBef>
                <a:spcPts val="0"/>
              </a:spcBef>
              <a:buSzPct val="25000"/>
              <a:buNone/>
            </a:pPr>
            <a:r>
              <a:rPr lang="en" sz="1400">
                <a:solidFill>
                  <a:schemeClr val="dk1"/>
                </a:solidFill>
                <a:latin typeface="Calibri"/>
                <a:ea typeface="Calibri"/>
                <a:cs typeface="Calibri"/>
                <a:sym typeface="Calibri"/>
              </a:rPr>
              <a:t>Calculat</a:t>
            </a:r>
            <a:r>
              <a:rPr lang="en">
                <a:solidFill>
                  <a:schemeClr val="dk1"/>
                </a:solidFill>
                <a:latin typeface="Calibri"/>
                <a:ea typeface="Calibri"/>
                <a:cs typeface="Calibri"/>
                <a:sym typeface="Calibri"/>
              </a:rPr>
              <a:t>e</a:t>
            </a:r>
            <a:r>
              <a:rPr lang="en" sz="1400">
                <a:solidFill>
                  <a:schemeClr val="dk1"/>
                </a:solidFill>
                <a:latin typeface="Calibri"/>
                <a:ea typeface="Calibri"/>
                <a:cs typeface="Calibri"/>
                <a:sym typeface="Calibri"/>
              </a:rPr>
              <a:t> a per-base </a:t>
            </a:r>
            <a:r>
              <a:rPr b="1" lang="en" sz="1400">
                <a:solidFill>
                  <a:schemeClr val="dk1"/>
                </a:solidFill>
                <a:latin typeface="Calibri"/>
                <a:ea typeface="Calibri"/>
                <a:cs typeface="Calibri"/>
                <a:sym typeface="Calibri"/>
              </a:rPr>
              <a:t>Windowed Protection Score (WPS)</a:t>
            </a:r>
            <a:r>
              <a:rPr lang="en" sz="1400">
                <a:solidFill>
                  <a:schemeClr val="dk1"/>
                </a:solidFill>
                <a:latin typeface="Calibri"/>
                <a:ea typeface="Calibri"/>
                <a:cs typeface="Calibri"/>
                <a:sym typeface="Calibri"/>
              </a:rPr>
              <a:t>:</a:t>
            </a:r>
          </a:p>
          <a:p>
            <a:pPr indent="-317500" lvl="0" marL="914400" marR="0" rtl="0" algn="l">
              <a:spcBef>
                <a:spcPts val="0"/>
              </a:spcBef>
              <a:buClr>
                <a:schemeClr val="dk1"/>
              </a:buClr>
              <a:buSzPct val="100000"/>
              <a:buFont typeface="Calibri"/>
              <a:buChar char="●"/>
            </a:pPr>
            <a:r>
              <a:rPr lang="en" sz="1400">
                <a:solidFill>
                  <a:schemeClr val="dk1"/>
                </a:solidFill>
                <a:latin typeface="Calibri"/>
                <a:ea typeface="Calibri"/>
                <a:cs typeface="Calibri"/>
                <a:sym typeface="Calibri"/>
              </a:rPr>
              <a:t># of fragments</a:t>
            </a:r>
            <a:r>
              <a:rPr lang="en">
                <a:solidFill>
                  <a:schemeClr val="dk1"/>
                </a:solidFill>
                <a:latin typeface="Calibri"/>
                <a:ea typeface="Calibri"/>
                <a:cs typeface="Calibri"/>
                <a:sym typeface="Calibri"/>
              </a:rPr>
              <a:t> </a:t>
            </a:r>
            <a:r>
              <a:rPr lang="en" sz="1400">
                <a:solidFill>
                  <a:schemeClr val="dk1"/>
                </a:solidFill>
                <a:latin typeface="Calibri"/>
                <a:ea typeface="Calibri"/>
                <a:cs typeface="Calibri"/>
                <a:sym typeface="Calibri"/>
              </a:rPr>
              <a:t>completely spanning </a:t>
            </a:r>
            <a:r>
              <a:rPr lang="en">
                <a:solidFill>
                  <a:schemeClr val="dk1"/>
                </a:solidFill>
                <a:latin typeface="Calibri"/>
                <a:ea typeface="Calibri"/>
                <a:cs typeface="Calibri"/>
                <a:sym typeface="Calibri"/>
              </a:rPr>
              <a:t>a 120 bp window - # of fragments with endpoints within the window</a:t>
            </a:r>
          </a:p>
        </p:txBody>
      </p:sp>
      <p:sp>
        <p:nvSpPr>
          <p:cNvPr id="187" name="Shape 187"/>
          <p:cNvSpPr txBox="1"/>
          <p:nvPr/>
        </p:nvSpPr>
        <p:spPr>
          <a:xfrm>
            <a:off x="92126" y="4846099"/>
            <a:ext cx="10167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2</a:t>
            </a:r>
          </a:p>
        </p:txBody>
      </p:sp>
      <p:sp>
        <p:nvSpPr>
          <p:cNvPr id="188" name="Shape 188"/>
          <p:cNvSpPr txBox="1"/>
          <p:nvPr/>
        </p:nvSpPr>
        <p:spPr>
          <a:xfrm>
            <a:off x="252821" y="2855321"/>
            <a:ext cx="3651000" cy="11432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alibri"/>
                <a:ea typeface="Calibri"/>
                <a:cs typeface="Calibri"/>
                <a:sym typeface="Calibri"/>
              </a:rPr>
              <a:t>Larger WPS</a:t>
            </a:r>
            <a:r>
              <a:rPr lang="en" sz="1400">
                <a:solidFill>
                  <a:schemeClr val="dk1"/>
                </a:solidFill>
                <a:latin typeface="Calibri"/>
                <a:ea typeface="Calibri"/>
                <a:cs typeface="Calibri"/>
                <a:sym typeface="Calibri"/>
              </a:rPr>
              <a:t> → indicates increased protection of DNA from digestion</a:t>
            </a:r>
          </a:p>
          <a:p>
            <a:pPr indent="0" lvl="0" marL="0" marR="0" rtl="0" algn="l">
              <a:spcBef>
                <a:spcPts val="0"/>
              </a:spcBef>
              <a:buSzPct val="25000"/>
              <a:buNone/>
            </a:pPr>
            <a:r>
              <a:rPr b="1" lang="en" sz="1400">
                <a:solidFill>
                  <a:schemeClr val="dk1"/>
                </a:solidFill>
                <a:latin typeface="Calibri"/>
                <a:ea typeface="Calibri"/>
                <a:cs typeface="Calibri"/>
                <a:sym typeface="Calibri"/>
              </a:rPr>
              <a:t>Smaller WPS </a:t>
            </a:r>
            <a:r>
              <a:rPr lang="en" sz="1400">
                <a:solidFill>
                  <a:schemeClr val="dk1"/>
                </a:solidFill>
                <a:latin typeface="Calibri"/>
                <a:ea typeface="Calibri"/>
                <a:cs typeface="Calibri"/>
                <a:sym typeface="Calibri"/>
              </a:rPr>
              <a:t>→ indicates DNA is unprotected and thus not bound by nucleosomes or TFs.</a:t>
            </a:r>
          </a:p>
          <a:p>
            <a:pPr indent="0" lvl="0" marL="0" marR="0" rtl="0" algn="l">
              <a:spcBef>
                <a:spcPts val="0"/>
              </a:spcBef>
              <a:buNone/>
            </a:pPr>
            <a:r>
              <a:t/>
            </a:r>
            <a:endParaRPr sz="1400">
              <a:solidFill>
                <a:schemeClr val="dk1"/>
              </a:solidFill>
              <a:latin typeface="Calibri"/>
              <a:ea typeface="Calibri"/>
              <a:cs typeface="Calibri"/>
              <a:sym typeface="Calibri"/>
            </a:endParaRPr>
          </a:p>
        </p:txBody>
      </p:sp>
      <p:pic>
        <p:nvPicPr>
          <p:cNvPr id="189" name="Shape 189"/>
          <p:cNvPicPr preferRelativeResize="0"/>
          <p:nvPr/>
        </p:nvPicPr>
        <p:blipFill rotWithShape="1">
          <a:blip r:embed="rId3">
            <a:alphaModFix/>
          </a:blip>
          <a:srcRect b="0" l="0" r="0" t="0"/>
          <a:stretch/>
        </p:blipFill>
        <p:spPr>
          <a:xfrm>
            <a:off x="4088025" y="1155417"/>
            <a:ext cx="4992000" cy="3009600"/>
          </a:xfrm>
          <a:prstGeom prst="rect">
            <a:avLst/>
          </a:prstGeom>
          <a:noFill/>
          <a:ln>
            <a:noFill/>
          </a:ln>
        </p:spPr>
      </p:pic>
      <p:sp>
        <p:nvSpPr>
          <p:cNvPr id="190" name="Shape 190"/>
          <p:cNvSpPr txBox="1"/>
          <p:nvPr/>
        </p:nvSpPr>
        <p:spPr>
          <a:xfrm>
            <a:off x="252825" y="3791925"/>
            <a:ext cx="3835200" cy="10050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1" lang="en" sz="1400">
                <a:solidFill>
                  <a:schemeClr val="dk1"/>
                </a:solidFill>
                <a:latin typeface="Calibri"/>
                <a:ea typeface="Calibri"/>
                <a:cs typeface="Calibri"/>
                <a:sym typeface="Calibri"/>
              </a:rPr>
              <a:t>Heuristic peak calling method</a:t>
            </a:r>
            <a:r>
              <a:rPr lang="en" sz="1400">
                <a:solidFill>
                  <a:schemeClr val="dk1"/>
                </a:solidFill>
                <a:latin typeface="Calibri"/>
                <a:ea typeface="Calibri"/>
                <a:cs typeface="Calibri"/>
                <a:sym typeface="Calibri"/>
              </a:rPr>
              <a:t> → A</a:t>
            </a:r>
            <a:r>
              <a:rPr lang="en">
                <a:solidFill>
                  <a:schemeClr val="dk1"/>
                </a:solidFill>
                <a:latin typeface="Calibri"/>
                <a:ea typeface="Calibri"/>
                <a:cs typeface="Calibri"/>
                <a:sym typeface="Calibri"/>
              </a:rPr>
              <a:t>djusted WPS to local median of 0.  Segmented into 50-150 bp regions, if WPS is above 0, call peak as maximum-sum contiguous window above median.</a:t>
            </a:r>
            <a:r>
              <a:rPr lang="en" sz="1400">
                <a:solidFill>
                  <a:schemeClr val="dk1"/>
                </a:solidFill>
                <a:latin typeface="Calibri"/>
                <a:ea typeface="Calibri"/>
                <a:cs typeface="Calibri"/>
                <a:sym typeface="Calibri"/>
              </a:rPr>
              <a:t> </a:t>
            </a:r>
          </a:p>
        </p:txBody>
      </p:sp>
      <p:sp>
        <p:nvSpPr>
          <p:cNvPr id="191" name="Shape 191"/>
          <p:cNvSpPr txBox="1"/>
          <p:nvPr>
            <p:ph idx="12" type="sldNum"/>
          </p:nvPr>
        </p:nvSpPr>
        <p:spPr>
          <a:xfrm>
            <a:off x="6457950" y="4767262"/>
            <a:ext cx="2057400" cy="273900"/>
          </a:xfrm>
          <a:prstGeom prst="rect">
            <a:avLst/>
          </a:prstGeom>
        </p:spPr>
        <p:txBody>
          <a:bodyPr anchorCtr="0" anchor="ctr" bIns="34275" lIns="68575" rIns="68575"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148150" y="66800"/>
            <a:ext cx="8747400" cy="1079100"/>
          </a:xfrm>
          <a:prstGeom prst="rect">
            <a:avLst/>
          </a:prstGeom>
          <a:noFill/>
          <a:ln>
            <a:noFill/>
          </a:ln>
        </p:spPr>
        <p:txBody>
          <a:bodyPr anchorCtr="0" anchor="ctr" bIns="34275" lIns="68575" rIns="68575" tIns="34275">
            <a:noAutofit/>
          </a:bodyPr>
          <a:lstStyle/>
          <a:p>
            <a:pPr indent="0" lvl="0" marL="0" marR="0" rtl="0" algn="l">
              <a:lnSpc>
                <a:spcPct val="90000"/>
              </a:lnSpc>
              <a:spcBef>
                <a:spcPts val="0"/>
              </a:spcBef>
              <a:buClr>
                <a:schemeClr val="dk1"/>
              </a:buClr>
              <a:buSzPct val="25000"/>
              <a:buFont typeface="Calibri"/>
              <a:buNone/>
            </a:pPr>
            <a:r>
              <a:rPr b="1" lang="en" sz="2400"/>
              <a:t>Validation of methods:</a:t>
            </a:r>
          </a:p>
          <a:p>
            <a:pPr indent="0" lvl="0" marL="0" marR="0" rtl="0" algn="l">
              <a:lnSpc>
                <a:spcPct val="90000"/>
              </a:lnSpc>
              <a:spcBef>
                <a:spcPts val="0"/>
              </a:spcBef>
              <a:buClr>
                <a:schemeClr val="dk1"/>
              </a:buClr>
              <a:buSzPct val="25000"/>
              <a:buFont typeface="Calibri"/>
              <a:buNone/>
            </a:pPr>
            <a:r>
              <a:rPr b="0" i="0" lang="en" sz="2400" u="none" cap="none" strike="noStrike">
                <a:solidFill>
                  <a:schemeClr val="dk1"/>
                </a:solidFill>
                <a:latin typeface="Calibri"/>
                <a:ea typeface="Calibri"/>
                <a:cs typeface="Calibri"/>
                <a:sym typeface="Calibri"/>
              </a:rPr>
              <a:t>WPS</a:t>
            </a:r>
            <a:r>
              <a:rPr lang="en" sz="2400"/>
              <a:t> and peak calling correlate with position of nucleosomes from previous </a:t>
            </a:r>
            <a:r>
              <a:rPr i="1" lang="en" sz="2400"/>
              <a:t>in vitro</a:t>
            </a:r>
            <a:r>
              <a:rPr lang="en" sz="2400"/>
              <a:t> reports</a:t>
            </a:r>
          </a:p>
        </p:txBody>
      </p:sp>
      <p:pic>
        <p:nvPicPr>
          <p:cNvPr id="197" name="Shape 197"/>
          <p:cNvPicPr preferRelativeResize="0"/>
          <p:nvPr>
            <p:ph idx="1" type="body"/>
          </p:nvPr>
        </p:nvPicPr>
        <p:blipFill rotWithShape="1">
          <a:blip r:embed="rId3">
            <a:alphaModFix/>
          </a:blip>
          <a:srcRect b="37760" l="1380" r="0" t="0"/>
          <a:stretch/>
        </p:blipFill>
        <p:spPr>
          <a:xfrm>
            <a:off x="3454675" y="1051025"/>
            <a:ext cx="5621100" cy="3159600"/>
          </a:xfrm>
          <a:prstGeom prst="rect">
            <a:avLst/>
          </a:prstGeom>
          <a:noFill/>
          <a:ln>
            <a:noFill/>
          </a:ln>
        </p:spPr>
      </p:pic>
      <p:sp>
        <p:nvSpPr>
          <p:cNvPr id="198" name="Shape 198"/>
          <p:cNvSpPr txBox="1"/>
          <p:nvPr/>
        </p:nvSpPr>
        <p:spPr>
          <a:xfrm>
            <a:off x="92126" y="4769899"/>
            <a:ext cx="1083600" cy="266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2</a:t>
            </a:r>
          </a:p>
        </p:txBody>
      </p:sp>
      <p:sp>
        <p:nvSpPr>
          <p:cNvPr id="199" name="Shape 199"/>
          <p:cNvSpPr txBox="1"/>
          <p:nvPr/>
        </p:nvSpPr>
        <p:spPr>
          <a:xfrm>
            <a:off x="1900" y="2177650"/>
            <a:ext cx="3671400" cy="1015500"/>
          </a:xfrm>
          <a:prstGeom prst="rect">
            <a:avLst/>
          </a:prstGeom>
          <a:noFill/>
          <a:ln>
            <a:noFill/>
          </a:ln>
        </p:spPr>
        <p:txBody>
          <a:bodyPr anchorCtr="0" anchor="t" bIns="91425" lIns="91425" rIns="91425" tIns="91425">
            <a:noAutofit/>
          </a:bodyPr>
          <a:lstStyle/>
          <a:p>
            <a:pPr lvl="0">
              <a:spcBef>
                <a:spcPts val="0"/>
              </a:spcBef>
              <a:buNone/>
            </a:pPr>
            <a:r>
              <a:rPr lang="en"/>
              <a:t>CH01- pooled and resequenced libraries from BH01, IH01, IH02 with 231-fold coverage</a:t>
            </a:r>
          </a:p>
          <a:p>
            <a:pPr lvl="0">
              <a:spcBef>
                <a:spcPts val="0"/>
              </a:spcBef>
              <a:buNone/>
            </a:pPr>
            <a:r>
              <a:t/>
            </a:r>
            <a:endParaRPr/>
          </a:p>
        </p:txBody>
      </p:sp>
      <p:pic>
        <p:nvPicPr>
          <p:cNvPr id="200" name="Shape 200"/>
          <p:cNvPicPr preferRelativeResize="0"/>
          <p:nvPr>
            <p:ph idx="1" type="body"/>
          </p:nvPr>
        </p:nvPicPr>
        <p:blipFill rotWithShape="1">
          <a:blip r:embed="rId4">
            <a:alphaModFix/>
          </a:blip>
          <a:srcRect b="0" l="65866" r="0" t="9338"/>
          <a:stretch/>
        </p:blipFill>
        <p:spPr>
          <a:xfrm>
            <a:off x="1312150" y="2810499"/>
            <a:ext cx="2057400" cy="2333100"/>
          </a:xfrm>
          <a:prstGeom prst="rect">
            <a:avLst/>
          </a:prstGeom>
          <a:noFill/>
          <a:ln>
            <a:noFill/>
          </a:ln>
        </p:spPr>
      </p:pic>
      <p:sp>
        <p:nvSpPr>
          <p:cNvPr id="201" name="Shape 201"/>
          <p:cNvSpPr txBox="1"/>
          <p:nvPr>
            <p:ph idx="12" type="sldNum"/>
          </p:nvPr>
        </p:nvSpPr>
        <p:spPr>
          <a:xfrm>
            <a:off x="6457950" y="4767262"/>
            <a:ext cx="2057400" cy="273900"/>
          </a:xfrm>
          <a:prstGeom prst="rect">
            <a:avLst/>
          </a:prstGeom>
        </p:spPr>
        <p:txBody>
          <a:bodyPr anchorCtr="0" anchor="ctr" bIns="34275" lIns="68575" rIns="68575"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3689874" y="332312"/>
            <a:ext cx="5157775" cy="4811175"/>
          </a:xfrm>
          <a:prstGeom prst="rect">
            <a:avLst/>
          </a:prstGeom>
          <a:noFill/>
          <a:ln>
            <a:noFill/>
          </a:ln>
        </p:spPr>
      </p:pic>
      <p:sp>
        <p:nvSpPr>
          <p:cNvPr id="207" name="Shape 207"/>
          <p:cNvSpPr txBox="1"/>
          <p:nvPr/>
        </p:nvSpPr>
        <p:spPr>
          <a:xfrm>
            <a:off x="92125" y="2280875"/>
            <a:ext cx="3866100" cy="1910400"/>
          </a:xfrm>
          <a:prstGeom prst="rect">
            <a:avLst/>
          </a:prstGeom>
          <a:noFill/>
          <a:ln>
            <a:noFill/>
          </a:ln>
        </p:spPr>
        <p:txBody>
          <a:bodyPr anchorCtr="0" anchor="t" bIns="91425" lIns="91425" rIns="91425" tIns="91425">
            <a:noAutofit/>
          </a:bodyPr>
          <a:lstStyle/>
          <a:p>
            <a:pPr lvl="0">
              <a:spcBef>
                <a:spcPts val="0"/>
              </a:spcBef>
              <a:buNone/>
            </a:pPr>
            <a:r>
              <a:rPr lang="en" sz="1800"/>
              <a:t>- Short windowed (16bp) S-WPS to identify transcription factor (TF) protected cfDNA fragments at sites of DNAse hypersensitivity (DHS).</a:t>
            </a:r>
          </a:p>
        </p:txBody>
      </p:sp>
      <p:sp>
        <p:nvSpPr>
          <p:cNvPr id="208" name="Shape 208"/>
          <p:cNvSpPr txBox="1"/>
          <p:nvPr>
            <p:ph idx="12" type="sldNum"/>
          </p:nvPr>
        </p:nvSpPr>
        <p:spPr>
          <a:xfrm>
            <a:off x="6457950" y="4767262"/>
            <a:ext cx="2057400" cy="273900"/>
          </a:xfrm>
          <a:prstGeom prst="rect">
            <a:avLst/>
          </a:prstGeom>
        </p:spPr>
        <p:txBody>
          <a:bodyPr anchorCtr="0" anchor="ctr" bIns="34275" lIns="68575" rIns="68575" tIns="34275">
            <a:noAutofit/>
          </a:bodyPr>
          <a:lstStyle/>
          <a:p>
            <a:pPr lvl="0">
              <a:spcBef>
                <a:spcPts val="0"/>
              </a:spcBef>
              <a:buClr>
                <a:srgbClr val="000000"/>
              </a:buClr>
              <a:buSzPct val="25000"/>
              <a:buFont typeface="Arial"/>
              <a:buNone/>
            </a:pPr>
            <a:fld id="{00000000-1234-1234-1234-123412341234}" type="slidenum">
              <a:rPr lang="en"/>
              <a:t>‹#›</a:t>
            </a:fld>
          </a:p>
        </p:txBody>
      </p:sp>
      <p:sp>
        <p:nvSpPr>
          <p:cNvPr id="209" name="Shape 209"/>
          <p:cNvSpPr txBox="1"/>
          <p:nvPr/>
        </p:nvSpPr>
        <p:spPr>
          <a:xfrm>
            <a:off x="92126" y="4769899"/>
            <a:ext cx="1083600" cy="266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400">
                <a:solidFill>
                  <a:schemeClr val="dk1"/>
                </a:solidFill>
                <a:latin typeface="Calibri"/>
                <a:ea typeface="Calibri"/>
                <a:cs typeface="Calibri"/>
                <a:sym typeface="Calibri"/>
              </a:rPr>
              <a:t>Figure 2</a:t>
            </a:r>
          </a:p>
        </p:txBody>
      </p:sp>
      <p:sp>
        <p:nvSpPr>
          <p:cNvPr id="210" name="Shape 210"/>
          <p:cNvSpPr txBox="1"/>
          <p:nvPr/>
        </p:nvSpPr>
        <p:spPr>
          <a:xfrm>
            <a:off x="203575" y="100300"/>
            <a:ext cx="3754800" cy="1910400"/>
          </a:xfrm>
          <a:prstGeom prst="rect">
            <a:avLst/>
          </a:prstGeom>
          <a:noFill/>
          <a:ln>
            <a:noFill/>
          </a:ln>
        </p:spPr>
        <p:txBody>
          <a:bodyPr anchorCtr="0" anchor="t" bIns="91425" lIns="91425" rIns="91425" tIns="91425">
            <a:noAutofit/>
          </a:bodyPr>
          <a:lstStyle/>
          <a:p>
            <a:pPr lvl="0" rtl="0">
              <a:spcBef>
                <a:spcPts val="0"/>
              </a:spcBef>
              <a:buNone/>
            </a:pPr>
            <a:r>
              <a:rPr b="1" lang="en" sz="1800"/>
              <a:t>Short fragments of cfDNA correspond to TF protected regions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