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4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686109"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1" i="0" u="none" strike="noStrike" cap="none">
                <a:solidFill>
                  <a:schemeClr val="dk1"/>
                </a:solidFill>
                <a:latin typeface="Calibri"/>
                <a:ea typeface="Calibri"/>
                <a:cs typeface="Calibri"/>
                <a:sym typeface="Calibri"/>
              </a:rPr>
              <a:t>Before we get into the study, let’s get some basic idea of the key concepts used in this study first.</a:t>
            </a: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LD stands for linkage disequilibrium and it measures the correlations between genotypes of nearby markers </a:t>
            </a: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Here we can see each row represents a SNP, and each two column numbered represents an individual. In the case of SNP1 and SNP2, every time we have an A at SNP1, we could also have a G at SNP2. In this case, we call SNP1 and SNP2 are in perfect LD and r square equals to 1. However, SNP2 and SNP3 are not in LD.</a:t>
            </a: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Increase power to detect disease association at untyped causal SNP </a:t>
            </a: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imputed causal SNP may have stronger association than tag SNP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10</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b="0" i="0" u="none" strike="noStrike" cap="none">
                <a:solidFill>
                  <a:schemeClr val="dk1"/>
                </a:solidFill>
                <a:latin typeface="Calibri"/>
                <a:ea typeface="Calibri"/>
                <a:cs typeface="Calibri"/>
                <a:sym typeface="Calibri"/>
              </a:rPr>
              <a:t>Now let’s put it into practice. Say here we have cases and controls. And the numbers 1 and 0 here means whether getting the risk allele or not. As we can see, SNP1 and 2 are in perfect LD, so if only SNP2 is on the array, and we can only genotype SNP2. Then </a:t>
            </a:r>
            <a:r>
              <a:rPr lang="en" sz="1200" b="0" i="0" u="none" strike="noStrike" cap="none">
                <a:solidFill>
                  <a:schemeClr val="accent2"/>
                </a:solidFill>
                <a:latin typeface="Calibri"/>
                <a:ea typeface="Calibri"/>
                <a:cs typeface="Calibri"/>
                <a:sym typeface="Calibri"/>
              </a:rPr>
              <a:t>If SNP2 affects disease risk, then SNP1 will also be associated. They can be tag SNPs for each other.</a:t>
            </a:r>
          </a:p>
        </p:txBody>
      </p:sp>
      <p:sp>
        <p:nvSpPr>
          <p:cNvPr id="333" name="Shape 33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11</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Also, here we can see SNP1 and SNP3 are in partial LD and r2 is 0.7. So if we genotype SNP1 and </a:t>
            </a:r>
            <a:r>
              <a:rPr lang="en" sz="1200" b="0" i="0" u="none" strike="noStrike" cap="none">
                <a:solidFill>
                  <a:schemeClr val="accent2"/>
                </a:solidFill>
                <a:latin typeface="Calibri"/>
                <a:ea typeface="Calibri"/>
                <a:cs typeface="Calibri"/>
                <a:sym typeface="Calibri"/>
              </a:rPr>
              <a:t>If SNP1 affects disease risk, then SNP3 will also be associated.</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43" name="Shape 34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12</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So based on LD, they impute the 210000 markers to 11 millions SNPs based on r square&gt;0.3 and minor allele frequency &gt;0.005 </a:t>
            </a:r>
          </a:p>
        </p:txBody>
      </p:sp>
      <p:sp>
        <p:nvSpPr>
          <p:cNvPr id="353" name="Shape 35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13</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Let’s take a brief look at the flowchart of the study. First, they use the customized iCOG array to genotype around 210000 markers. After that, they impute to 11 million SNPs based on 1000 genome project reference panel. Then genetic association analysis was conducted using p-value equals to 5 x 10-8 as a threshold to get 7000 potential SNPs associated. After a sequence of further selection based on r-square, p-value, odds ratio, imputation quality, etc. They determined the 15 new susceptibility loci for breast cancer. Finally, they used ChIP-Seq and ENCODE to identify the function of the loci.</a:t>
            </a:r>
          </a:p>
        </p:txBody>
      </p:sp>
      <p:sp>
        <p:nvSpPr>
          <p:cNvPr id="366" name="Shape 36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14</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1" name="Shape 391"/>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Let’s take a brief look at the flowchart of the study. First, they use the customized iCOG array to genotype around 210000 markers. After that, they impute to 11 million SNPs based on 1000 genome project reference panel. Then genetic association analysis was conducted using p-value equals to 5 x 10-8 as a threshold to get 7000 potential SNPs associated. After a sequence of further selection based on r-square, p-value, odds ratio, imputation quality, etc. They determined the 15 new susceptibility loci for breast cancer. Finally, they used ChIP-Seq and ENCODE to identify the function of the loci.</a:t>
            </a:r>
          </a:p>
        </p:txBody>
      </p:sp>
      <p:sp>
        <p:nvSpPr>
          <p:cNvPr id="392" name="Shape 392"/>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15</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Let’s take a brief look at the flowchart of the study. First, they use the customized iCOG array to genotype around 210000 markers. After that, they impute to 11 million SNPs based on 1000 genome project reference panel. Then genetic association analysis was conducted using p-value equals to 5 x 10-8 as a threshold to get 7000 potential SNPs associated. After a sequence of further selection based on r-square, p-value, odds ratio, imputation quality, etc. They determined the 15 new susceptibility loci for breast cancer. Finally, they used ChIP-Seq and ENCODE to identify the function of the loci.</a:t>
            </a:r>
          </a:p>
        </p:txBody>
      </p:sp>
      <p:sp>
        <p:nvSpPr>
          <p:cNvPr id="435" name="Shape 435"/>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16</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a:solidFill>
                  <a:schemeClr val="dk1"/>
                </a:solidFill>
                <a:latin typeface="Calibri"/>
                <a:ea typeface="Calibri"/>
                <a:cs typeface="Calibri"/>
                <a:sym typeface="Calibri"/>
              </a:rPr>
              <a:t>To assess the evidence for additional susceptibility loci, variants within 500kb of variants previously established to be associated with breast cancer in women of European ancestry were removed. Here is the Manhattan Plots for the strength of genetic association with Y-axis is (-log10P) and X-axis is chromosomal position, Red horizontal line corresponds to the P=5x10-8, and each dot represents a single variant so the dots above the line may have significant association with breast cancer (blue horizontal line corresponds to P=10-5.) They got 314 variants from 27 regions</a:t>
            </a:r>
          </a:p>
        </p:txBody>
      </p:sp>
      <p:sp>
        <p:nvSpPr>
          <p:cNvPr id="478" name="Shape 47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17</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6" name="Shape 486"/>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Let’s take a brief look at the flowchart of the study. First, they use the customized iCOG array to genotype around 210000 markers. After that, they impute to 11 million SNPs based on 1000 genome project reference panel. Then genetic association analysis was conducted using p-value equals to 5 x 10-8 as a threshold to get 7000 potential SNPs associated. After a sequence of further selection based on r-square, p-value, odds ratio, imputation quality, etc. They determined the 15 new susceptibility loci for breast cancer. Finally, they used ChIP-Seq and ENCODE to identify the function of the loci.</a:t>
            </a:r>
          </a:p>
        </p:txBody>
      </p:sp>
      <p:sp>
        <p:nvSpPr>
          <p:cNvPr id="487" name="Shape 48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18</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9" name="Shape 52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Let’s take a brief look at the flowchart of the study. First, they use the customized iCOG array to genotype around 210000 markers. After that, they impute to 11 million SNPs based on 1000 genome project reference panel. Then genetic association analysis was conducted using p-value equals to 5 x 10-8 as a threshold to get 7000 potential SNPs associated. After a sequence of further selection based on r-square, p-value, odds ratio, imputation quality, etc. They determined the 15 new susceptibility loci for breast cancer. Finally, they used ChIP-Seq and ENCODE to identify the function of the loci.</a:t>
            </a:r>
          </a:p>
        </p:txBody>
      </p:sp>
      <p:sp>
        <p:nvSpPr>
          <p:cNvPr id="530" name="Shape 53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19</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2" name="Shape 5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1" name="Shape 5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9" name="Shape 58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Let’s take a brief look at the flowchart of the study. First, they use the customized iCOG array to genotype around 210000 markers. After that, they impute to 11 million SNPs based on 1000 genome project reference panel. Then genetic association analysis was conducted using p-value equals to 5 x 10-8 as a threshold to get 7000 potential SNPs associated. After a sequence of further selection based on r-square, p-value, odds ratio, imputation quality, etc. They determined the 15 new susceptibility loci for breast cancer. Finally, they used ChIP-Seq and ENCODE to identify the function of the loci.</a:t>
            </a:r>
          </a:p>
        </p:txBody>
      </p:sp>
      <p:sp>
        <p:nvSpPr>
          <p:cNvPr id="590" name="Shape 59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22</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5" name="Shape 6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5" name="Shape 6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4" name="Shape 6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0" name="Shape 640"/>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Let’s take a brief look at the flowchart of the study. First, they use the customized iCOG array to genotype around 210000 markers. After that, they impute to 11 million SNPs based on 1000 genome project reference panel. Then genetic association analysis was conducted using p-value equals to 5 x 10-8 as a threshold to get 7000 potential SNPs associated. After a sequence of further selection based on r-square, p-value, odds ratio, imputation quality, etc. They determined the 15 new susceptibility loci for breast cancer. Finally, they used ChIP-Seq and ENCODE to identify the function of the loci.</a:t>
            </a:r>
          </a:p>
        </p:txBody>
      </p:sp>
      <p:sp>
        <p:nvSpPr>
          <p:cNvPr id="641" name="Shape 641"/>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26</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6" name="Shape 6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3" name="Shape 6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9" name="Shape 6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10000"/>
              <a:buFont typeface="Arial"/>
              <a:buNone/>
            </a:pPr>
            <a:r>
              <a:rPr lang="en" sz="1000">
                <a:solidFill>
                  <a:schemeClr val="dk1"/>
                </a:solidFill>
                <a:latin typeface="Times New Roman"/>
                <a:ea typeface="Times New Roman"/>
                <a:cs typeface="Times New Roman"/>
                <a:sym typeface="Times New Roman"/>
              </a:rPr>
              <a:t>Breast cancer susceptibility is largely ‘polygenic’, i.e. susceptibility is conferred by a large number of common loci each with a small effect on breast cancer risk.</a:t>
            </a:r>
          </a:p>
          <a:p>
            <a:pPr lvl="0">
              <a:spcBef>
                <a:spcPts val="0"/>
              </a:spcBef>
              <a:buNone/>
            </a:pPr>
            <a:r>
              <a:rPr lang="en" sz="1000">
                <a:solidFill>
                  <a:schemeClr val="dk1"/>
                </a:solidFill>
                <a:highlight>
                  <a:srgbClr val="FFFFFF"/>
                </a:highlight>
                <a:latin typeface="Times New Roman"/>
                <a:ea typeface="Times New Roman"/>
                <a:cs typeface="Times New Roman"/>
                <a:sym typeface="Times New Roman"/>
              </a:rPr>
              <a:t>The tumor suppressor genes </a:t>
            </a:r>
            <a:r>
              <a:rPr lang="en" sz="1000" i="1">
                <a:solidFill>
                  <a:schemeClr val="dk1"/>
                </a:solidFill>
                <a:highlight>
                  <a:srgbClr val="FFFFFF"/>
                </a:highlight>
                <a:latin typeface="Times New Roman"/>
                <a:ea typeface="Times New Roman"/>
                <a:cs typeface="Times New Roman"/>
                <a:sym typeface="Times New Roman"/>
              </a:rPr>
              <a:t>BRCA1</a:t>
            </a:r>
            <a:r>
              <a:rPr lang="en" sz="1000">
                <a:solidFill>
                  <a:schemeClr val="dk1"/>
                </a:solidFill>
                <a:highlight>
                  <a:srgbClr val="FFFFFF"/>
                </a:highlight>
                <a:latin typeface="Times New Roman"/>
                <a:ea typeface="Times New Roman"/>
                <a:cs typeface="Times New Roman"/>
                <a:sym typeface="Times New Roman"/>
              </a:rPr>
              <a:t> and </a:t>
            </a:r>
            <a:r>
              <a:rPr lang="en" sz="1000" i="1">
                <a:solidFill>
                  <a:schemeClr val="dk1"/>
                </a:solidFill>
                <a:highlight>
                  <a:srgbClr val="FFFFFF"/>
                </a:highlight>
                <a:latin typeface="Times New Roman"/>
                <a:ea typeface="Times New Roman"/>
                <a:cs typeface="Times New Roman"/>
                <a:sym typeface="Times New Roman"/>
              </a:rPr>
              <a:t>BRCA2</a:t>
            </a:r>
            <a:r>
              <a:rPr lang="en" sz="1000">
                <a:solidFill>
                  <a:schemeClr val="dk1"/>
                </a:solidFill>
                <a:highlight>
                  <a:srgbClr val="FFFFFF"/>
                </a:highlight>
                <a:latin typeface="Times New Roman"/>
                <a:ea typeface="Times New Roman"/>
                <a:cs typeface="Times New Roman"/>
                <a:sym typeface="Times New Roman"/>
              </a:rPr>
              <a:t>, were identified in 1990 that account for a substantial proportion of early-onset breast cancer, but a much smaller proportion of late-onset disease. However, the majority of multiple case breast cancer families do not segregate to identify further major breast cancer genes.</a:t>
            </a:r>
          </a:p>
          <a:p>
            <a:pPr lvl="0">
              <a:spcBef>
                <a:spcPts val="0"/>
              </a:spcBef>
              <a:buNone/>
            </a:pPr>
            <a:r>
              <a:rPr lang="en" sz="1000">
                <a:solidFill>
                  <a:schemeClr val="dk1"/>
                </a:solidFill>
                <a:highlight>
                  <a:srgbClr val="FFFFFF"/>
                </a:highlight>
                <a:latin typeface="Times New Roman"/>
                <a:ea typeface="Times New Roman"/>
                <a:cs typeface="Times New Roman"/>
                <a:sym typeface="Times New Roman"/>
              </a:rPr>
              <a:t>Such studies have identified variants in the DNA repair genes CHEK2, ATM, BRIP1 and PALB2 that confer an approximately twofold risk of breast cancer, but these variants are rare in the population.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5" name="Shape 6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1" name="Shape 6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3" name="Shape 7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9" name="Shape 7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9" name="Shape 7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2100" rtl="0">
              <a:lnSpc>
                <a:spcPct val="115000"/>
              </a:lnSpc>
              <a:spcBef>
                <a:spcPts val="0"/>
              </a:spcBef>
              <a:spcAft>
                <a:spcPts val="1600"/>
              </a:spcAft>
              <a:buClr>
                <a:schemeClr val="dk2"/>
              </a:buClr>
              <a:buSzPct val="100000"/>
            </a:pPr>
            <a:r>
              <a:rPr lang="en" sz="1000">
                <a:solidFill>
                  <a:schemeClr val="dk2"/>
                </a:solidFill>
              </a:rPr>
              <a:t>Inclusion of these additional loci in polygenic risk scores will improve the ability to discriminate between individuals at high and low risk, potentially </a:t>
            </a:r>
            <a:r>
              <a:rPr lang="en" sz="1000" u="sng">
                <a:solidFill>
                  <a:schemeClr val="dk2"/>
                </a:solidFill>
              </a:rPr>
              <a:t>improving</a:t>
            </a:r>
            <a:r>
              <a:rPr lang="en" sz="1000">
                <a:solidFill>
                  <a:schemeClr val="dk2"/>
                </a:solidFill>
              </a:rPr>
              <a:t> breast cancer screening and prevention.</a:t>
            </a:r>
          </a:p>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1" name="Shape 7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2100" rtl="0">
              <a:lnSpc>
                <a:spcPct val="115000"/>
              </a:lnSpc>
              <a:spcBef>
                <a:spcPts val="0"/>
              </a:spcBef>
              <a:spcAft>
                <a:spcPts val="1600"/>
              </a:spcAft>
              <a:buClr>
                <a:schemeClr val="dk1"/>
              </a:buClr>
              <a:buSzPct val="100000"/>
            </a:pPr>
            <a:r>
              <a:rPr lang="en" sz="1000">
                <a:solidFill>
                  <a:schemeClr val="dk1"/>
                </a:solidFill>
              </a:rPr>
              <a:t>Although there may be further susceptibility variants with comparably associated effects that were not well imputed, the identification of many additional loci will require </a:t>
            </a:r>
            <a:r>
              <a:rPr lang="en" sz="1000" u="sng">
                <a:solidFill>
                  <a:schemeClr val="dk1"/>
                </a:solidFill>
              </a:rPr>
              <a:t>larger</a:t>
            </a:r>
            <a:r>
              <a:rPr lang="en" sz="1000">
                <a:solidFill>
                  <a:schemeClr val="dk1"/>
                </a:solidFill>
              </a:rPr>
              <a:t> association studies</a:t>
            </a:r>
          </a:p>
          <a:p>
            <a:pPr marL="457200" lvl="0" indent="-292100" rtl="0">
              <a:lnSpc>
                <a:spcPct val="115000"/>
              </a:lnSpc>
              <a:spcBef>
                <a:spcPts val="0"/>
              </a:spcBef>
              <a:spcAft>
                <a:spcPts val="1600"/>
              </a:spcAft>
              <a:buClr>
                <a:schemeClr val="dk1"/>
              </a:buClr>
              <a:buSzPct val="100000"/>
            </a:pPr>
            <a:r>
              <a:rPr lang="en" sz="1000">
                <a:solidFill>
                  <a:schemeClr val="dk1"/>
                </a:solidFill>
              </a:rPr>
              <a:t>A GWAS is often enriched with cases with a positive </a:t>
            </a:r>
            <a:r>
              <a:rPr lang="en" sz="1000" u="sng">
                <a:solidFill>
                  <a:schemeClr val="dk1"/>
                </a:solidFill>
              </a:rPr>
              <a:t>family history</a:t>
            </a:r>
            <a:r>
              <a:rPr lang="en" sz="1000">
                <a:solidFill>
                  <a:schemeClr val="dk1"/>
                </a:solidFill>
              </a:rPr>
              <a:t> of the disease, in order to maximize the opportunity to detect inherited causal variants (</a:t>
            </a:r>
            <a:r>
              <a:rPr lang="en" sz="1000" i="1">
                <a:solidFill>
                  <a:schemeClr val="dk1"/>
                </a:solidFill>
              </a:rPr>
              <a:t>Hunter et al. 2007</a:t>
            </a:r>
            <a:r>
              <a:rPr lang="en" sz="1000">
                <a:solidFill>
                  <a:schemeClr val="dk1"/>
                </a:solidFill>
              </a:rPr>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7" name="Shape 7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3" name="Shape 7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8" name="Shape 7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10000"/>
              <a:buFont typeface="Arial"/>
              <a:buNone/>
            </a:pPr>
            <a:r>
              <a:rPr lang="en" sz="1000">
                <a:solidFill>
                  <a:schemeClr val="dk1"/>
                </a:solidFill>
                <a:latin typeface="Times New Roman"/>
                <a:ea typeface="Times New Roman"/>
                <a:cs typeface="Times New Roman"/>
                <a:sym typeface="Times New Roman"/>
              </a:rPr>
              <a:t>As linkage studies lack power to detect alleles with moderate effects on risk, large case-control association studies are required. </a:t>
            </a:r>
          </a:p>
          <a:p>
            <a:pPr lvl="0" rtl="0">
              <a:lnSpc>
                <a:spcPct val="115000"/>
              </a:lnSpc>
              <a:spcBef>
                <a:spcPts val="0"/>
              </a:spcBef>
              <a:spcAft>
                <a:spcPts val="1600"/>
              </a:spcAft>
              <a:buNone/>
            </a:pPr>
            <a:r>
              <a:rPr lang="en" sz="900"/>
              <a:t>GWAS and large scale replication studies have identified common variants in 79 loci associated with breast cancer, explaining ~14% of the familial risk of the disease, residual genetic variance is likely due to variants conferring more moderate risks</a:t>
            </a:r>
          </a:p>
          <a:p>
            <a:pPr marL="457200" lvl="0" indent="-292100" rtl="0">
              <a:lnSpc>
                <a:spcPct val="115000"/>
              </a:lnSpc>
              <a:spcBef>
                <a:spcPts val="0"/>
              </a:spcBef>
              <a:spcAft>
                <a:spcPts val="1600"/>
              </a:spcAft>
              <a:buClr>
                <a:schemeClr val="dk1"/>
              </a:buClr>
              <a:buSzPct val="100000"/>
            </a:pPr>
            <a:r>
              <a:rPr lang="en" sz="1000">
                <a:solidFill>
                  <a:schemeClr val="dk1"/>
                </a:solidFill>
              </a:rPr>
              <a:t>Another study identified two SNPs (rs4415084 and rs10941679) on 5p12 that confer risk, preferentially for estrogen receptor (ER)-positive tumors (P=2.5x10^-12 for rs10941679), signal in FGFR2 was found to associate specifically with ER-positive breast cancer (</a:t>
            </a:r>
            <a:r>
              <a:rPr lang="en" sz="1000" i="1">
                <a:solidFill>
                  <a:schemeClr val="dk1"/>
                </a:solidFill>
              </a:rPr>
              <a:t>Stacey SN, et al. 2008</a:t>
            </a:r>
            <a:r>
              <a:rPr lang="en" sz="1000">
                <a:solidFill>
                  <a:schemeClr val="dk1"/>
                </a:solidFill>
              </a:rPr>
              <a:t>)</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Let’s take a brief look at the flowchart of the study. First, they use the customized iCOG array to genotype around 210000 markers. After that, they impute to 11 million SNPs based on 1000 genome project reference panel. Then genetic association analysis was conducted using p-value equals to 5 x 10-8 as a threshold to get 7000 potential SNPs associated. After a sequence of further selection based on r-square, p-value, odds ratio, imputation quality, etc. They determined the 15 new susceptibility loci for breast cancer. Finally, they used ChIP-Seq and ENCODE to identify the function of the loci.</a:t>
            </a:r>
          </a:p>
        </p:txBody>
      </p:sp>
      <p:sp>
        <p:nvSpPr>
          <p:cNvPr id="238" name="Shape 23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6</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Let’s take a brief look at the flowchart of the study. First, they use the customized iCOG array to genotype around 210000 markers. After that, they impute to 11 million SNPs based on 1000 genome project reference panel. Then genetic association analysis was conducted using p-value equals to 5 x 10-8 as a threshold to get 7000 potential SNPs associated. After a sequence of further selection based on r-square, p-value, odds ratio, imputation quality, etc. They determined the 15 new susceptibility loci for breast cancer. Finally, they used ChIP-Seq and ENCODE to identify the function of the loci.</a:t>
            </a:r>
          </a:p>
        </p:txBody>
      </p:sp>
      <p:sp>
        <p:nvSpPr>
          <p:cNvPr id="265" name="Shape 265"/>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7</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0" name="Shape 290"/>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960438" y="1143000"/>
            <a:ext cx="49371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Let’s take a brief look at the flowchart of the study. First, they use the customized iCOG array to genotype around 210000 markers. After that, they impute to 11 million SNPs based on 1000 genome project reference panel. Then genetic association analysis was conducted using p-value equals to 5 x 10-8 as a threshold to get 7000 potential SNPs associated. After a sequence of further selection based on r-square, p-value, odds ratio, imputation quality, etc. They determined the 15 new susceptibility loci for breast cancer. Finally, they used ChIP-Seq and ENCODE to identify the function of the loci.</a:t>
            </a:r>
          </a:p>
        </p:txBody>
      </p:sp>
      <p:sp>
        <p:nvSpPr>
          <p:cNvPr id="297" name="Shape 29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9</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827305"/>
            <a:ext cx="8520600" cy="2280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3149027"/>
            <a:ext cx="8520600" cy="880799"/>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229027"/>
            <a:ext cx="8520600" cy="21816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3502472"/>
            <a:ext cx="8520600" cy="1445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1143000" y="935302"/>
            <a:ext cx="6858000" cy="19896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58" name="Shape 58"/>
          <p:cNvSpPr txBox="1">
            <a:spLocks noGrp="1"/>
          </p:cNvSpPr>
          <p:nvPr>
            <p:ph type="subTitle" idx="1"/>
          </p:nvPr>
        </p:nvSpPr>
        <p:spPr>
          <a:xfrm>
            <a:off x="1143000" y="3001698"/>
            <a:ext cx="6858000" cy="1379699"/>
          </a:xfrm>
          <a:prstGeom prst="rect">
            <a:avLst/>
          </a:prstGeom>
          <a:noFill/>
          <a:ln>
            <a:noFill/>
          </a:ln>
        </p:spPr>
        <p:txBody>
          <a:bodyPr lIns="68575" tIns="68575" rIns="68575" bIns="68575" anchor="t" anchorCtr="0"/>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304270"/>
            <a:ext cx="7886700" cy="1104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64" name="Shape 64"/>
          <p:cNvSpPr txBox="1">
            <a:spLocks noGrp="1"/>
          </p:cNvSpPr>
          <p:nvPr>
            <p:ph type="body" idx="1"/>
          </p:nvPr>
        </p:nvSpPr>
        <p:spPr>
          <a:xfrm>
            <a:off x="628650" y="1521354"/>
            <a:ext cx="7886700" cy="36261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3887" y="1424781"/>
            <a:ext cx="7886700" cy="23772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70" name="Shape 70"/>
          <p:cNvSpPr txBox="1">
            <a:spLocks noGrp="1"/>
          </p:cNvSpPr>
          <p:nvPr>
            <p:ph type="body" idx="1"/>
          </p:nvPr>
        </p:nvSpPr>
        <p:spPr>
          <a:xfrm>
            <a:off x="623887" y="3824552"/>
            <a:ext cx="7886700" cy="1250400"/>
          </a:xfrm>
          <a:prstGeom prst="rect">
            <a:avLst/>
          </a:prstGeom>
          <a:noFill/>
          <a:ln>
            <a:noFill/>
          </a:ln>
        </p:spPr>
        <p:txBody>
          <a:bodyPr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28650" y="304270"/>
            <a:ext cx="7886700" cy="1104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76" name="Shape 76"/>
          <p:cNvSpPr txBox="1">
            <a:spLocks noGrp="1"/>
          </p:cNvSpPr>
          <p:nvPr>
            <p:ph type="body" idx="1"/>
          </p:nvPr>
        </p:nvSpPr>
        <p:spPr>
          <a:xfrm>
            <a:off x="628650" y="1521354"/>
            <a:ext cx="3886200" cy="36261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4629150" y="1521354"/>
            <a:ext cx="3886200" cy="36261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29840" y="304270"/>
            <a:ext cx="7886700" cy="1104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83" name="Shape 83"/>
          <p:cNvSpPr txBox="1">
            <a:spLocks noGrp="1"/>
          </p:cNvSpPr>
          <p:nvPr>
            <p:ph type="body" idx="1"/>
          </p:nvPr>
        </p:nvSpPr>
        <p:spPr>
          <a:xfrm>
            <a:off x="629840" y="1400969"/>
            <a:ext cx="3868500" cy="686700"/>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2"/>
          </p:nvPr>
        </p:nvSpPr>
        <p:spPr>
          <a:xfrm>
            <a:off x="629840" y="2087562"/>
            <a:ext cx="3868500" cy="30702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3"/>
          </p:nvPr>
        </p:nvSpPr>
        <p:spPr>
          <a:xfrm>
            <a:off x="4629150" y="1400969"/>
            <a:ext cx="3887400" cy="686700"/>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4"/>
          </p:nvPr>
        </p:nvSpPr>
        <p:spPr>
          <a:xfrm>
            <a:off x="4629150" y="2087562"/>
            <a:ext cx="3887400" cy="30702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8650" y="304270"/>
            <a:ext cx="7886700" cy="1104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92" name="Shape 92"/>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9840" y="381000"/>
            <a:ext cx="2949000" cy="13338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01" name="Shape 101"/>
          <p:cNvSpPr txBox="1">
            <a:spLocks noGrp="1"/>
          </p:cNvSpPr>
          <p:nvPr>
            <p:ph type="body" idx="1"/>
          </p:nvPr>
        </p:nvSpPr>
        <p:spPr>
          <a:xfrm>
            <a:off x="3887390" y="822854"/>
            <a:ext cx="4629300" cy="4061400"/>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629840" y="1714500"/>
            <a:ext cx="2949000" cy="31764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389833"/>
            <a:ext cx="8520600" cy="9354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9840" y="381000"/>
            <a:ext cx="2949000" cy="13338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08" name="Shape 108"/>
          <p:cNvSpPr>
            <a:spLocks noGrp="1"/>
          </p:cNvSpPr>
          <p:nvPr>
            <p:ph type="pic" idx="2"/>
          </p:nvPr>
        </p:nvSpPr>
        <p:spPr>
          <a:xfrm>
            <a:off x="3887390" y="822854"/>
            <a:ext cx="4629300" cy="40614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629840" y="1714500"/>
            <a:ext cx="2949000" cy="31764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28650" y="304270"/>
            <a:ext cx="7886700" cy="1104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15" name="Shape 115"/>
          <p:cNvSpPr txBox="1">
            <a:spLocks noGrp="1"/>
          </p:cNvSpPr>
          <p:nvPr>
            <p:ph type="body" idx="1"/>
          </p:nvPr>
        </p:nvSpPr>
        <p:spPr>
          <a:xfrm rot="5400000">
            <a:off x="2758950" y="-608945"/>
            <a:ext cx="3626100" cy="78867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107950" y="1740070"/>
            <a:ext cx="4843200" cy="1971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21" name="Shape 121"/>
          <p:cNvSpPr txBox="1">
            <a:spLocks noGrp="1"/>
          </p:cNvSpPr>
          <p:nvPr>
            <p:ph type="body" idx="1"/>
          </p:nvPr>
        </p:nvSpPr>
        <p:spPr>
          <a:xfrm rot="5400000">
            <a:off x="1107375" y="-174529"/>
            <a:ext cx="4843200" cy="58008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1143000" y="935302"/>
            <a:ext cx="6858000" cy="1989900"/>
          </a:xfrm>
          <a:prstGeom prst="rect">
            <a:avLst/>
          </a:prstGeom>
          <a:noFill/>
          <a:ln>
            <a:noFill/>
          </a:ln>
        </p:spPr>
        <p:txBody>
          <a:bodyPr lIns="71100" tIns="71100" rIns="71100" bIns="71100" anchor="b" anchorCtr="0"/>
          <a:lstStyle>
            <a:lvl1pPr marL="0" marR="0" lvl="0" indent="0" algn="ctr" rtl="0">
              <a:lnSpc>
                <a:spcPct val="90000"/>
              </a:lnSpc>
              <a:spcBef>
                <a:spcPts val="0"/>
              </a:spcBef>
              <a:buClr>
                <a:schemeClr val="dk1"/>
              </a:buClr>
              <a:buFont typeface="Calibri"/>
              <a:buNone/>
              <a:defRPr sz="47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33" name="Shape 133"/>
          <p:cNvSpPr txBox="1">
            <a:spLocks noGrp="1"/>
          </p:cNvSpPr>
          <p:nvPr>
            <p:ph type="subTitle" idx="1"/>
          </p:nvPr>
        </p:nvSpPr>
        <p:spPr>
          <a:xfrm>
            <a:off x="1143000" y="3001698"/>
            <a:ext cx="6858000" cy="1379699"/>
          </a:xfrm>
          <a:prstGeom prst="rect">
            <a:avLst/>
          </a:prstGeom>
          <a:noFill/>
          <a:ln>
            <a:noFill/>
          </a:ln>
        </p:spPr>
        <p:txBody>
          <a:bodyPr lIns="71100" tIns="71100" rIns="71100" bIns="71100" anchor="t" anchorCtr="0"/>
          <a:lstStyle>
            <a:lvl1pPr marL="0" marR="0" lvl="0" indent="0" algn="ctr" rtl="0">
              <a:lnSpc>
                <a:spcPct val="90000"/>
              </a:lnSpc>
              <a:spcBef>
                <a:spcPts val="800"/>
              </a:spcBef>
              <a:buClr>
                <a:schemeClr val="dk1"/>
              </a:buClr>
              <a:buFont typeface="Arial"/>
              <a:buNone/>
              <a:defRPr sz="1900" b="0" i="0" u="none" strike="noStrike" cap="none">
                <a:solidFill>
                  <a:schemeClr val="dk1"/>
                </a:solidFill>
                <a:latin typeface="Calibri"/>
                <a:ea typeface="Calibri"/>
                <a:cs typeface="Calibri"/>
                <a:sym typeface="Calibri"/>
              </a:defRPr>
            </a:lvl1pPr>
            <a:lvl2pPr marL="355600" marR="0" lvl="1" indent="0" algn="ctr" rtl="0">
              <a:lnSpc>
                <a:spcPct val="90000"/>
              </a:lnSpc>
              <a:spcBef>
                <a:spcPts val="400"/>
              </a:spcBef>
              <a:buClr>
                <a:schemeClr val="dk1"/>
              </a:buClr>
              <a:buFont typeface="Arial"/>
              <a:buNone/>
              <a:defRPr sz="1600" b="0" i="0" u="none" strike="noStrike" cap="none">
                <a:solidFill>
                  <a:schemeClr val="dk1"/>
                </a:solidFill>
                <a:latin typeface="Calibri"/>
                <a:ea typeface="Calibri"/>
                <a:cs typeface="Calibri"/>
                <a:sym typeface="Calibri"/>
              </a:defRPr>
            </a:lvl2pPr>
            <a:lvl3pPr marL="7112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668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4224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780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1336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892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8448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28650" y="304270"/>
            <a:ext cx="7886700" cy="1104900"/>
          </a:xfrm>
          <a:prstGeom prst="rect">
            <a:avLst/>
          </a:prstGeom>
          <a:noFill/>
          <a:ln>
            <a:noFill/>
          </a:ln>
        </p:spPr>
        <p:txBody>
          <a:bodyPr lIns="71100" tIns="71100" rIns="71100" bIns="71100" anchor="ctr" anchorCtr="0"/>
          <a:lstStyle>
            <a:lvl1pPr marL="0" marR="0" lvl="0" indent="0" algn="l" rtl="0">
              <a:lnSpc>
                <a:spcPct val="90000"/>
              </a:lnSpc>
              <a:spcBef>
                <a:spcPts val="0"/>
              </a:spcBef>
              <a:buClr>
                <a:schemeClr val="dk1"/>
              </a:buClr>
              <a:buFont typeface="Calibri"/>
              <a:buNone/>
              <a:defRPr sz="3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39" name="Shape 139"/>
          <p:cNvSpPr txBox="1">
            <a:spLocks noGrp="1"/>
          </p:cNvSpPr>
          <p:nvPr>
            <p:ph type="body" idx="1"/>
          </p:nvPr>
        </p:nvSpPr>
        <p:spPr>
          <a:xfrm>
            <a:off x="628650" y="1521354"/>
            <a:ext cx="7886700" cy="3626100"/>
          </a:xfrm>
          <a:prstGeom prst="rect">
            <a:avLst/>
          </a:prstGeom>
          <a:noFill/>
          <a:ln>
            <a:noFill/>
          </a:ln>
        </p:spPr>
        <p:txBody>
          <a:bodyPr lIns="71100" tIns="71100" rIns="71100" bIns="71100" anchor="t" anchorCtr="0"/>
          <a:lstStyle>
            <a:lvl1pPr marL="177800" marR="0" lvl="0" indent="-38100" algn="l" rtl="0">
              <a:lnSpc>
                <a:spcPct val="90000"/>
              </a:lnSpc>
              <a:spcBef>
                <a:spcPts val="80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1pPr>
            <a:lvl2pPr marL="533400" marR="0" lvl="1" indent="-63500" algn="l" rtl="0">
              <a:lnSpc>
                <a:spcPct val="90000"/>
              </a:lnSpc>
              <a:spcBef>
                <a:spcPts val="4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2pPr>
            <a:lvl3pPr marL="889000" marR="0" lvl="2"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2446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6002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9558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3114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6670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30226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23887" y="1424781"/>
            <a:ext cx="7886700" cy="2377200"/>
          </a:xfrm>
          <a:prstGeom prst="rect">
            <a:avLst/>
          </a:prstGeom>
          <a:noFill/>
          <a:ln>
            <a:noFill/>
          </a:ln>
        </p:spPr>
        <p:txBody>
          <a:bodyPr lIns="71100" tIns="71100" rIns="71100" bIns="71100" anchor="b" anchorCtr="0"/>
          <a:lstStyle>
            <a:lvl1pPr marL="0" marR="0" lvl="0" indent="0" algn="l" rtl="0">
              <a:lnSpc>
                <a:spcPct val="90000"/>
              </a:lnSpc>
              <a:spcBef>
                <a:spcPts val="0"/>
              </a:spcBef>
              <a:buClr>
                <a:schemeClr val="dk1"/>
              </a:buClr>
              <a:buFont typeface="Calibri"/>
              <a:buNone/>
              <a:defRPr sz="47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45" name="Shape 145"/>
          <p:cNvSpPr txBox="1">
            <a:spLocks noGrp="1"/>
          </p:cNvSpPr>
          <p:nvPr>
            <p:ph type="body" idx="1"/>
          </p:nvPr>
        </p:nvSpPr>
        <p:spPr>
          <a:xfrm>
            <a:off x="623887" y="3824552"/>
            <a:ext cx="7886700" cy="1250400"/>
          </a:xfrm>
          <a:prstGeom prst="rect">
            <a:avLst/>
          </a:prstGeom>
          <a:noFill/>
          <a:ln>
            <a:noFill/>
          </a:ln>
        </p:spPr>
        <p:txBody>
          <a:bodyPr lIns="71100" tIns="71100" rIns="71100" bIns="71100" anchor="t" anchorCtr="0"/>
          <a:lstStyle>
            <a:lvl1pPr marL="0" marR="0" lvl="0" indent="0" algn="l" rtl="0">
              <a:lnSpc>
                <a:spcPct val="90000"/>
              </a:lnSpc>
              <a:spcBef>
                <a:spcPts val="800"/>
              </a:spcBef>
              <a:buClr>
                <a:srgbClr val="888888"/>
              </a:buClr>
              <a:buFont typeface="Arial"/>
              <a:buNone/>
              <a:defRPr sz="1900" b="0" i="0" u="none" strike="noStrike" cap="none">
                <a:solidFill>
                  <a:srgbClr val="888888"/>
                </a:solidFill>
                <a:latin typeface="Calibri"/>
                <a:ea typeface="Calibri"/>
                <a:cs typeface="Calibri"/>
                <a:sym typeface="Calibri"/>
              </a:defRPr>
            </a:lvl1pPr>
            <a:lvl2pPr marL="355600" marR="0" lvl="1" indent="0" algn="l" rtl="0">
              <a:lnSpc>
                <a:spcPct val="90000"/>
              </a:lnSpc>
              <a:spcBef>
                <a:spcPts val="400"/>
              </a:spcBef>
              <a:buClr>
                <a:srgbClr val="888888"/>
              </a:buClr>
              <a:buFont typeface="Arial"/>
              <a:buNone/>
              <a:defRPr sz="1600" b="0" i="0" u="none" strike="noStrike" cap="none">
                <a:solidFill>
                  <a:srgbClr val="888888"/>
                </a:solidFill>
                <a:latin typeface="Calibri"/>
                <a:ea typeface="Calibri"/>
                <a:cs typeface="Calibri"/>
                <a:sym typeface="Calibri"/>
              </a:defRPr>
            </a:lvl2pPr>
            <a:lvl3pPr marL="7112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668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4224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780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1336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892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8448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28650" y="304270"/>
            <a:ext cx="7886700" cy="1104900"/>
          </a:xfrm>
          <a:prstGeom prst="rect">
            <a:avLst/>
          </a:prstGeom>
          <a:noFill/>
          <a:ln>
            <a:noFill/>
          </a:ln>
        </p:spPr>
        <p:txBody>
          <a:bodyPr lIns="71100" tIns="71100" rIns="71100" bIns="71100" anchor="ctr" anchorCtr="0"/>
          <a:lstStyle>
            <a:lvl1pPr marL="0" marR="0" lvl="0" indent="0" algn="l" rtl="0">
              <a:lnSpc>
                <a:spcPct val="90000"/>
              </a:lnSpc>
              <a:spcBef>
                <a:spcPts val="0"/>
              </a:spcBef>
              <a:buClr>
                <a:schemeClr val="dk1"/>
              </a:buClr>
              <a:buFont typeface="Calibri"/>
              <a:buNone/>
              <a:defRPr sz="3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51" name="Shape 151"/>
          <p:cNvSpPr txBox="1">
            <a:spLocks noGrp="1"/>
          </p:cNvSpPr>
          <p:nvPr>
            <p:ph type="body" idx="1"/>
          </p:nvPr>
        </p:nvSpPr>
        <p:spPr>
          <a:xfrm>
            <a:off x="628650" y="1521354"/>
            <a:ext cx="3886200" cy="3626100"/>
          </a:xfrm>
          <a:prstGeom prst="rect">
            <a:avLst/>
          </a:prstGeom>
          <a:noFill/>
          <a:ln>
            <a:noFill/>
          </a:ln>
        </p:spPr>
        <p:txBody>
          <a:bodyPr lIns="71100" tIns="71100" rIns="71100" bIns="71100" anchor="t" anchorCtr="0"/>
          <a:lstStyle>
            <a:lvl1pPr marL="177800" marR="0" lvl="0" indent="-38100" algn="l" rtl="0">
              <a:lnSpc>
                <a:spcPct val="90000"/>
              </a:lnSpc>
              <a:spcBef>
                <a:spcPts val="80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1pPr>
            <a:lvl2pPr marL="533400" marR="0" lvl="1" indent="-63500" algn="l" rtl="0">
              <a:lnSpc>
                <a:spcPct val="90000"/>
              </a:lnSpc>
              <a:spcBef>
                <a:spcPts val="4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2pPr>
            <a:lvl3pPr marL="889000" marR="0" lvl="2"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2446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6002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9558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3114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6670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30226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body" idx="2"/>
          </p:nvPr>
        </p:nvSpPr>
        <p:spPr>
          <a:xfrm>
            <a:off x="4629150" y="1521354"/>
            <a:ext cx="3886200" cy="3626100"/>
          </a:xfrm>
          <a:prstGeom prst="rect">
            <a:avLst/>
          </a:prstGeom>
          <a:noFill/>
          <a:ln>
            <a:noFill/>
          </a:ln>
        </p:spPr>
        <p:txBody>
          <a:bodyPr lIns="71100" tIns="71100" rIns="71100" bIns="71100" anchor="t" anchorCtr="0"/>
          <a:lstStyle>
            <a:lvl1pPr marL="177800" marR="0" lvl="0" indent="-38100" algn="l" rtl="0">
              <a:lnSpc>
                <a:spcPct val="90000"/>
              </a:lnSpc>
              <a:spcBef>
                <a:spcPts val="80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1pPr>
            <a:lvl2pPr marL="533400" marR="0" lvl="1" indent="-63500" algn="l" rtl="0">
              <a:lnSpc>
                <a:spcPct val="90000"/>
              </a:lnSpc>
              <a:spcBef>
                <a:spcPts val="4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2pPr>
            <a:lvl3pPr marL="889000" marR="0" lvl="2"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2446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6002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9558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3114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6670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30226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29840" y="304270"/>
            <a:ext cx="7886700" cy="1104900"/>
          </a:xfrm>
          <a:prstGeom prst="rect">
            <a:avLst/>
          </a:prstGeom>
          <a:noFill/>
          <a:ln>
            <a:noFill/>
          </a:ln>
        </p:spPr>
        <p:txBody>
          <a:bodyPr lIns="71100" tIns="71100" rIns="71100" bIns="71100" anchor="ctr" anchorCtr="0"/>
          <a:lstStyle>
            <a:lvl1pPr marL="0" marR="0" lvl="0" indent="0" algn="l" rtl="0">
              <a:lnSpc>
                <a:spcPct val="90000"/>
              </a:lnSpc>
              <a:spcBef>
                <a:spcPts val="0"/>
              </a:spcBef>
              <a:buClr>
                <a:schemeClr val="dk1"/>
              </a:buClr>
              <a:buFont typeface="Calibri"/>
              <a:buNone/>
              <a:defRPr sz="3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58" name="Shape 158"/>
          <p:cNvSpPr txBox="1">
            <a:spLocks noGrp="1"/>
          </p:cNvSpPr>
          <p:nvPr>
            <p:ph type="body" idx="1"/>
          </p:nvPr>
        </p:nvSpPr>
        <p:spPr>
          <a:xfrm>
            <a:off x="629840" y="1400969"/>
            <a:ext cx="3868500" cy="686399"/>
          </a:xfrm>
          <a:prstGeom prst="rect">
            <a:avLst/>
          </a:prstGeom>
          <a:noFill/>
          <a:ln>
            <a:noFill/>
          </a:ln>
        </p:spPr>
        <p:txBody>
          <a:bodyPr lIns="71100" tIns="71100" rIns="71100" bIns="71100" anchor="b" anchorCtr="0"/>
          <a:lstStyle>
            <a:lvl1pPr marL="0" marR="0" lvl="0" indent="0" algn="l" rtl="0">
              <a:lnSpc>
                <a:spcPct val="90000"/>
              </a:lnSpc>
              <a:spcBef>
                <a:spcPts val="800"/>
              </a:spcBef>
              <a:buClr>
                <a:schemeClr val="dk1"/>
              </a:buClr>
              <a:buFont typeface="Arial"/>
              <a:buNone/>
              <a:defRPr sz="1900" b="1" i="0" u="none" strike="noStrike" cap="none">
                <a:solidFill>
                  <a:schemeClr val="dk1"/>
                </a:solidFill>
                <a:latin typeface="Calibri"/>
                <a:ea typeface="Calibri"/>
                <a:cs typeface="Calibri"/>
                <a:sym typeface="Calibri"/>
              </a:defRPr>
            </a:lvl1pPr>
            <a:lvl2pPr marL="355600" marR="0" lvl="1" indent="0" algn="l" rtl="0">
              <a:lnSpc>
                <a:spcPct val="90000"/>
              </a:lnSpc>
              <a:spcBef>
                <a:spcPts val="400"/>
              </a:spcBef>
              <a:buClr>
                <a:schemeClr val="dk1"/>
              </a:buClr>
              <a:buFont typeface="Arial"/>
              <a:buNone/>
              <a:defRPr sz="1600" b="1" i="0" u="none" strike="noStrike" cap="none">
                <a:solidFill>
                  <a:schemeClr val="dk1"/>
                </a:solidFill>
                <a:latin typeface="Calibri"/>
                <a:ea typeface="Calibri"/>
                <a:cs typeface="Calibri"/>
                <a:sym typeface="Calibri"/>
              </a:defRPr>
            </a:lvl2pPr>
            <a:lvl3pPr marL="7112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668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4224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780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1336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892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8448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2"/>
          </p:nvPr>
        </p:nvSpPr>
        <p:spPr>
          <a:xfrm>
            <a:off x="629840" y="2087562"/>
            <a:ext cx="3868500" cy="3070500"/>
          </a:xfrm>
          <a:prstGeom prst="rect">
            <a:avLst/>
          </a:prstGeom>
          <a:noFill/>
          <a:ln>
            <a:noFill/>
          </a:ln>
        </p:spPr>
        <p:txBody>
          <a:bodyPr lIns="71100" tIns="71100" rIns="71100" bIns="71100" anchor="t" anchorCtr="0"/>
          <a:lstStyle>
            <a:lvl1pPr marL="177800" marR="0" lvl="0" indent="-38100" algn="l" rtl="0">
              <a:lnSpc>
                <a:spcPct val="90000"/>
              </a:lnSpc>
              <a:spcBef>
                <a:spcPts val="80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1pPr>
            <a:lvl2pPr marL="533400" marR="0" lvl="1" indent="-63500" algn="l" rtl="0">
              <a:lnSpc>
                <a:spcPct val="90000"/>
              </a:lnSpc>
              <a:spcBef>
                <a:spcPts val="4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2pPr>
            <a:lvl3pPr marL="889000" marR="0" lvl="2"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2446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6002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9558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3114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6670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30226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3"/>
          </p:nvPr>
        </p:nvSpPr>
        <p:spPr>
          <a:xfrm>
            <a:off x="4629150" y="1400969"/>
            <a:ext cx="3887400" cy="686399"/>
          </a:xfrm>
          <a:prstGeom prst="rect">
            <a:avLst/>
          </a:prstGeom>
          <a:noFill/>
          <a:ln>
            <a:noFill/>
          </a:ln>
        </p:spPr>
        <p:txBody>
          <a:bodyPr lIns="71100" tIns="71100" rIns="71100" bIns="71100" anchor="b" anchorCtr="0"/>
          <a:lstStyle>
            <a:lvl1pPr marL="0" marR="0" lvl="0" indent="0" algn="l" rtl="0">
              <a:lnSpc>
                <a:spcPct val="90000"/>
              </a:lnSpc>
              <a:spcBef>
                <a:spcPts val="800"/>
              </a:spcBef>
              <a:buClr>
                <a:schemeClr val="dk1"/>
              </a:buClr>
              <a:buFont typeface="Arial"/>
              <a:buNone/>
              <a:defRPr sz="1900" b="1" i="0" u="none" strike="noStrike" cap="none">
                <a:solidFill>
                  <a:schemeClr val="dk1"/>
                </a:solidFill>
                <a:latin typeface="Calibri"/>
                <a:ea typeface="Calibri"/>
                <a:cs typeface="Calibri"/>
                <a:sym typeface="Calibri"/>
              </a:defRPr>
            </a:lvl1pPr>
            <a:lvl2pPr marL="355600" marR="0" lvl="1" indent="0" algn="l" rtl="0">
              <a:lnSpc>
                <a:spcPct val="90000"/>
              </a:lnSpc>
              <a:spcBef>
                <a:spcPts val="400"/>
              </a:spcBef>
              <a:buClr>
                <a:schemeClr val="dk1"/>
              </a:buClr>
              <a:buFont typeface="Arial"/>
              <a:buNone/>
              <a:defRPr sz="1600" b="1" i="0" u="none" strike="noStrike" cap="none">
                <a:solidFill>
                  <a:schemeClr val="dk1"/>
                </a:solidFill>
                <a:latin typeface="Calibri"/>
                <a:ea typeface="Calibri"/>
                <a:cs typeface="Calibri"/>
                <a:sym typeface="Calibri"/>
              </a:defRPr>
            </a:lvl2pPr>
            <a:lvl3pPr marL="7112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668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4224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780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1336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892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8448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4"/>
          </p:nvPr>
        </p:nvSpPr>
        <p:spPr>
          <a:xfrm>
            <a:off x="4629150" y="2087562"/>
            <a:ext cx="3887400" cy="3070500"/>
          </a:xfrm>
          <a:prstGeom prst="rect">
            <a:avLst/>
          </a:prstGeom>
          <a:noFill/>
          <a:ln>
            <a:noFill/>
          </a:ln>
        </p:spPr>
        <p:txBody>
          <a:bodyPr lIns="71100" tIns="71100" rIns="71100" bIns="71100" anchor="t" anchorCtr="0"/>
          <a:lstStyle>
            <a:lvl1pPr marL="177800" marR="0" lvl="0" indent="-38100" algn="l" rtl="0">
              <a:lnSpc>
                <a:spcPct val="90000"/>
              </a:lnSpc>
              <a:spcBef>
                <a:spcPts val="80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1pPr>
            <a:lvl2pPr marL="533400" marR="0" lvl="1" indent="-63500" algn="l" rtl="0">
              <a:lnSpc>
                <a:spcPct val="90000"/>
              </a:lnSpc>
              <a:spcBef>
                <a:spcPts val="4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2pPr>
            <a:lvl3pPr marL="889000" marR="0" lvl="2"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2446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6002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9558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3114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6670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30226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628650" y="304270"/>
            <a:ext cx="7886700" cy="1104900"/>
          </a:xfrm>
          <a:prstGeom prst="rect">
            <a:avLst/>
          </a:prstGeom>
          <a:noFill/>
          <a:ln>
            <a:noFill/>
          </a:ln>
        </p:spPr>
        <p:txBody>
          <a:bodyPr lIns="71100" tIns="71100" rIns="71100" bIns="71100" anchor="ctr" anchorCtr="0"/>
          <a:lstStyle>
            <a:lvl1pPr marL="0" marR="0" lvl="0" indent="0" algn="l" rtl="0">
              <a:lnSpc>
                <a:spcPct val="90000"/>
              </a:lnSpc>
              <a:spcBef>
                <a:spcPts val="0"/>
              </a:spcBef>
              <a:buClr>
                <a:schemeClr val="dk1"/>
              </a:buClr>
              <a:buFont typeface="Calibri"/>
              <a:buNone/>
              <a:defRPr sz="3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67" name="Shape 167"/>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94472"/>
            <a:ext cx="8520600" cy="636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280527"/>
            <a:ext cx="8520600" cy="37959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29840" y="381000"/>
            <a:ext cx="2949000" cy="1333500"/>
          </a:xfrm>
          <a:prstGeom prst="rect">
            <a:avLst/>
          </a:prstGeom>
          <a:noFill/>
          <a:ln>
            <a:noFill/>
          </a:ln>
        </p:spPr>
        <p:txBody>
          <a:bodyPr lIns="71100" tIns="71100" rIns="71100" bIns="71100" anchor="b" anchorCtr="0"/>
          <a:lstStyle>
            <a:lvl1pPr marL="0" marR="0" lvl="0" indent="0" algn="l" rtl="0">
              <a:lnSpc>
                <a:spcPct val="90000"/>
              </a:lnSpc>
              <a:spcBef>
                <a:spcPts val="0"/>
              </a:spcBef>
              <a:buClr>
                <a:schemeClr val="dk1"/>
              </a:buClr>
              <a:buFont typeface="Calibri"/>
              <a:buNone/>
              <a:defRPr sz="2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76" name="Shape 176"/>
          <p:cNvSpPr txBox="1">
            <a:spLocks noGrp="1"/>
          </p:cNvSpPr>
          <p:nvPr>
            <p:ph type="body" idx="1"/>
          </p:nvPr>
        </p:nvSpPr>
        <p:spPr>
          <a:xfrm>
            <a:off x="3887390" y="822854"/>
            <a:ext cx="4629300" cy="4061400"/>
          </a:xfrm>
          <a:prstGeom prst="rect">
            <a:avLst/>
          </a:prstGeom>
          <a:noFill/>
          <a:ln>
            <a:noFill/>
          </a:ln>
        </p:spPr>
        <p:txBody>
          <a:bodyPr lIns="71100" tIns="71100" rIns="71100" bIns="71100" anchor="t" anchorCtr="0"/>
          <a:lstStyle>
            <a:lvl1pPr marL="177800" marR="0" lvl="0" indent="-25400" algn="l" rtl="0">
              <a:lnSpc>
                <a:spcPct val="90000"/>
              </a:lnSpc>
              <a:spcBef>
                <a:spcPts val="800"/>
              </a:spcBef>
              <a:buClr>
                <a:schemeClr val="dk1"/>
              </a:buClr>
              <a:buSzPct val="100000"/>
              <a:buFont typeface="Arial"/>
              <a:buChar char="•"/>
              <a:defRPr sz="2500" b="0" i="0" u="none" strike="noStrike" cap="none">
                <a:solidFill>
                  <a:schemeClr val="dk1"/>
                </a:solidFill>
                <a:latin typeface="Calibri"/>
                <a:ea typeface="Calibri"/>
                <a:cs typeface="Calibri"/>
                <a:sym typeface="Calibri"/>
              </a:defRPr>
            </a:lvl1pPr>
            <a:lvl2pPr marL="533400" marR="0" lvl="1" indent="-38100" algn="l" rtl="0">
              <a:lnSpc>
                <a:spcPct val="90000"/>
              </a:lnSpc>
              <a:spcBef>
                <a:spcPts val="40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2pPr>
            <a:lvl3pPr marL="889000" marR="0" lvl="2" indent="-63500" algn="l" rtl="0">
              <a:lnSpc>
                <a:spcPct val="90000"/>
              </a:lnSpc>
              <a:spcBef>
                <a:spcPts val="4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3pPr>
            <a:lvl4pPr marL="1244600" marR="0" lvl="3"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1600200" marR="0" lvl="4"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1955800" marR="0" lvl="5"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311400" marR="0" lvl="6"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2667000" marR="0" lvl="7"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022600" marR="0" lvl="8"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body" idx="2"/>
          </p:nvPr>
        </p:nvSpPr>
        <p:spPr>
          <a:xfrm>
            <a:off x="629840" y="1714500"/>
            <a:ext cx="2949000" cy="3176400"/>
          </a:xfrm>
          <a:prstGeom prst="rect">
            <a:avLst/>
          </a:prstGeom>
          <a:noFill/>
          <a:ln>
            <a:noFill/>
          </a:ln>
        </p:spPr>
        <p:txBody>
          <a:bodyPr lIns="71100" tIns="71100" rIns="71100" bIns="71100"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556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7112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668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4224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780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1336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892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8448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29840" y="381000"/>
            <a:ext cx="2949000" cy="1333500"/>
          </a:xfrm>
          <a:prstGeom prst="rect">
            <a:avLst/>
          </a:prstGeom>
          <a:noFill/>
          <a:ln>
            <a:noFill/>
          </a:ln>
        </p:spPr>
        <p:txBody>
          <a:bodyPr lIns="71100" tIns="71100" rIns="71100" bIns="71100" anchor="b" anchorCtr="0"/>
          <a:lstStyle>
            <a:lvl1pPr marL="0" marR="0" lvl="0" indent="0" algn="l" rtl="0">
              <a:lnSpc>
                <a:spcPct val="90000"/>
              </a:lnSpc>
              <a:spcBef>
                <a:spcPts val="0"/>
              </a:spcBef>
              <a:buClr>
                <a:schemeClr val="dk1"/>
              </a:buClr>
              <a:buFont typeface="Calibri"/>
              <a:buNone/>
              <a:defRPr sz="2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83" name="Shape 183"/>
          <p:cNvSpPr>
            <a:spLocks noGrp="1"/>
          </p:cNvSpPr>
          <p:nvPr>
            <p:ph type="pic" idx="2"/>
          </p:nvPr>
        </p:nvSpPr>
        <p:spPr>
          <a:xfrm>
            <a:off x="3887390" y="822854"/>
            <a:ext cx="4629300" cy="4061400"/>
          </a:xfrm>
          <a:prstGeom prst="rect">
            <a:avLst/>
          </a:prstGeom>
          <a:noFill/>
          <a:ln>
            <a:noFill/>
          </a:ln>
        </p:spPr>
        <p:txBody>
          <a:bodyPr lIns="71100" tIns="71100" rIns="71100" bIns="71100" anchor="t" anchorCtr="0"/>
          <a:lstStyle>
            <a:lvl1pPr marL="0" marR="0" lvl="0" indent="0" algn="l" rtl="0">
              <a:lnSpc>
                <a:spcPct val="90000"/>
              </a:lnSpc>
              <a:spcBef>
                <a:spcPts val="800"/>
              </a:spcBef>
              <a:buClr>
                <a:schemeClr val="dk1"/>
              </a:buClr>
              <a:buSzPct val="44000"/>
              <a:buFont typeface="Arial"/>
              <a:buNone/>
              <a:defRPr sz="2500" b="0" i="0" u="none" strike="noStrike" cap="none">
                <a:solidFill>
                  <a:schemeClr val="dk1"/>
                </a:solidFill>
                <a:latin typeface="Calibri"/>
                <a:ea typeface="Calibri"/>
                <a:cs typeface="Calibri"/>
                <a:sym typeface="Calibri"/>
              </a:defRPr>
            </a:lvl1pPr>
            <a:lvl2pPr marL="355600" marR="0" lvl="1" indent="0" algn="l" rtl="0">
              <a:lnSpc>
                <a:spcPct val="90000"/>
              </a:lnSpc>
              <a:spcBef>
                <a:spcPts val="400"/>
              </a:spcBef>
              <a:buClr>
                <a:schemeClr val="dk1"/>
              </a:buClr>
              <a:buSzPct val="50000"/>
              <a:buFont typeface="Arial"/>
              <a:buNone/>
              <a:defRPr sz="2200" b="0" i="0" u="none" strike="noStrike" cap="none">
                <a:solidFill>
                  <a:schemeClr val="dk1"/>
                </a:solidFill>
                <a:latin typeface="Calibri"/>
                <a:ea typeface="Calibri"/>
                <a:cs typeface="Calibri"/>
                <a:sym typeface="Calibri"/>
              </a:defRPr>
            </a:lvl2pPr>
            <a:lvl3pPr marL="711200" marR="0" lvl="2" indent="0" algn="l" rtl="0">
              <a:lnSpc>
                <a:spcPct val="90000"/>
              </a:lnSpc>
              <a:spcBef>
                <a:spcPts val="400"/>
              </a:spcBef>
              <a:buClr>
                <a:schemeClr val="dk1"/>
              </a:buClr>
              <a:buSzPct val="57894"/>
              <a:buFont typeface="Arial"/>
              <a:buNone/>
              <a:defRPr sz="1900" b="0" i="0" u="none" strike="noStrike" cap="none">
                <a:solidFill>
                  <a:schemeClr val="dk1"/>
                </a:solidFill>
                <a:latin typeface="Calibri"/>
                <a:ea typeface="Calibri"/>
                <a:cs typeface="Calibri"/>
                <a:sym typeface="Calibri"/>
              </a:defRPr>
            </a:lvl3pPr>
            <a:lvl4pPr marL="1066800" marR="0" lvl="3" indent="0" algn="l" rtl="0">
              <a:lnSpc>
                <a:spcPct val="90000"/>
              </a:lnSpc>
              <a:spcBef>
                <a:spcPts val="400"/>
              </a:spcBef>
              <a:buClr>
                <a:schemeClr val="dk1"/>
              </a:buClr>
              <a:buSzPct val="68750"/>
              <a:buFont typeface="Arial"/>
              <a:buNone/>
              <a:defRPr sz="1600" b="0" i="0" u="none" strike="noStrike" cap="none">
                <a:solidFill>
                  <a:schemeClr val="dk1"/>
                </a:solidFill>
                <a:latin typeface="Calibri"/>
                <a:ea typeface="Calibri"/>
                <a:cs typeface="Calibri"/>
                <a:sym typeface="Calibri"/>
              </a:defRPr>
            </a:lvl4pPr>
            <a:lvl5pPr marL="1422400" marR="0" lvl="4" indent="0" algn="l" rtl="0">
              <a:lnSpc>
                <a:spcPct val="90000"/>
              </a:lnSpc>
              <a:spcBef>
                <a:spcPts val="400"/>
              </a:spcBef>
              <a:buClr>
                <a:schemeClr val="dk1"/>
              </a:buClr>
              <a:buSzPct val="68750"/>
              <a:buFont typeface="Arial"/>
              <a:buNone/>
              <a:defRPr sz="1600" b="0" i="0" u="none" strike="noStrike" cap="none">
                <a:solidFill>
                  <a:schemeClr val="dk1"/>
                </a:solidFill>
                <a:latin typeface="Calibri"/>
                <a:ea typeface="Calibri"/>
                <a:cs typeface="Calibri"/>
                <a:sym typeface="Calibri"/>
              </a:defRPr>
            </a:lvl5pPr>
            <a:lvl6pPr marL="1778000" marR="0" lvl="5" indent="0" algn="l" rtl="0">
              <a:lnSpc>
                <a:spcPct val="90000"/>
              </a:lnSpc>
              <a:spcBef>
                <a:spcPts val="400"/>
              </a:spcBef>
              <a:buClr>
                <a:schemeClr val="dk1"/>
              </a:buClr>
              <a:buSzPct val="68750"/>
              <a:buFont typeface="Arial"/>
              <a:buNone/>
              <a:defRPr sz="1600" b="0" i="0" u="none" strike="noStrike" cap="none">
                <a:solidFill>
                  <a:schemeClr val="dk1"/>
                </a:solidFill>
                <a:latin typeface="Calibri"/>
                <a:ea typeface="Calibri"/>
                <a:cs typeface="Calibri"/>
                <a:sym typeface="Calibri"/>
              </a:defRPr>
            </a:lvl6pPr>
            <a:lvl7pPr marL="2133600" marR="0" lvl="6" indent="0" algn="l" rtl="0">
              <a:lnSpc>
                <a:spcPct val="90000"/>
              </a:lnSpc>
              <a:spcBef>
                <a:spcPts val="400"/>
              </a:spcBef>
              <a:buClr>
                <a:schemeClr val="dk1"/>
              </a:buClr>
              <a:buSzPct val="68750"/>
              <a:buFont typeface="Arial"/>
              <a:buNone/>
              <a:defRPr sz="1600" b="0" i="0" u="none" strike="noStrike" cap="none">
                <a:solidFill>
                  <a:schemeClr val="dk1"/>
                </a:solidFill>
                <a:latin typeface="Calibri"/>
                <a:ea typeface="Calibri"/>
                <a:cs typeface="Calibri"/>
                <a:sym typeface="Calibri"/>
              </a:defRPr>
            </a:lvl7pPr>
            <a:lvl8pPr marL="2489200" marR="0" lvl="7" indent="0" algn="l" rtl="0">
              <a:lnSpc>
                <a:spcPct val="90000"/>
              </a:lnSpc>
              <a:spcBef>
                <a:spcPts val="400"/>
              </a:spcBef>
              <a:buClr>
                <a:schemeClr val="dk1"/>
              </a:buClr>
              <a:buSzPct val="68750"/>
              <a:buFont typeface="Arial"/>
              <a:buNone/>
              <a:defRPr sz="1600" b="0" i="0" u="none" strike="noStrike" cap="none">
                <a:solidFill>
                  <a:schemeClr val="dk1"/>
                </a:solidFill>
                <a:latin typeface="Calibri"/>
                <a:ea typeface="Calibri"/>
                <a:cs typeface="Calibri"/>
                <a:sym typeface="Calibri"/>
              </a:defRPr>
            </a:lvl8pPr>
            <a:lvl9pPr marL="2844800" marR="0" lvl="8" indent="0" algn="l" rtl="0">
              <a:lnSpc>
                <a:spcPct val="90000"/>
              </a:lnSpc>
              <a:spcBef>
                <a:spcPts val="400"/>
              </a:spcBef>
              <a:buClr>
                <a:schemeClr val="dk1"/>
              </a:buClr>
              <a:buSzPct val="6875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body" idx="1"/>
          </p:nvPr>
        </p:nvSpPr>
        <p:spPr>
          <a:xfrm>
            <a:off x="629840" y="1714500"/>
            <a:ext cx="2949000" cy="3176400"/>
          </a:xfrm>
          <a:prstGeom prst="rect">
            <a:avLst/>
          </a:prstGeom>
          <a:noFill/>
          <a:ln>
            <a:noFill/>
          </a:ln>
        </p:spPr>
        <p:txBody>
          <a:bodyPr lIns="71100" tIns="71100" rIns="71100" bIns="71100"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556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7112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668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4224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780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1336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892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8448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628650" y="304270"/>
            <a:ext cx="7886700" cy="1104900"/>
          </a:xfrm>
          <a:prstGeom prst="rect">
            <a:avLst/>
          </a:prstGeom>
          <a:noFill/>
          <a:ln>
            <a:noFill/>
          </a:ln>
        </p:spPr>
        <p:txBody>
          <a:bodyPr lIns="71100" tIns="71100" rIns="71100" bIns="71100" anchor="ctr" anchorCtr="0"/>
          <a:lstStyle>
            <a:lvl1pPr marL="0" marR="0" lvl="0" indent="0" algn="l" rtl="0">
              <a:lnSpc>
                <a:spcPct val="90000"/>
              </a:lnSpc>
              <a:spcBef>
                <a:spcPts val="0"/>
              </a:spcBef>
              <a:buClr>
                <a:schemeClr val="dk1"/>
              </a:buClr>
              <a:buFont typeface="Calibri"/>
              <a:buNone/>
              <a:defRPr sz="3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90" name="Shape 190"/>
          <p:cNvSpPr txBox="1">
            <a:spLocks noGrp="1"/>
          </p:cNvSpPr>
          <p:nvPr>
            <p:ph type="body" idx="1"/>
          </p:nvPr>
        </p:nvSpPr>
        <p:spPr>
          <a:xfrm rot="5400000">
            <a:off x="2758950" y="-608945"/>
            <a:ext cx="3626100" cy="7886700"/>
          </a:xfrm>
          <a:prstGeom prst="rect">
            <a:avLst/>
          </a:prstGeom>
          <a:noFill/>
          <a:ln>
            <a:noFill/>
          </a:ln>
        </p:spPr>
        <p:txBody>
          <a:bodyPr lIns="71100" tIns="71100" rIns="71100" bIns="71100" anchor="t" anchorCtr="0"/>
          <a:lstStyle>
            <a:lvl1pPr marL="177800" marR="0" lvl="0" indent="-38100" algn="l" rtl="0">
              <a:lnSpc>
                <a:spcPct val="90000"/>
              </a:lnSpc>
              <a:spcBef>
                <a:spcPts val="80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1pPr>
            <a:lvl2pPr marL="533400" marR="0" lvl="1" indent="-63500" algn="l" rtl="0">
              <a:lnSpc>
                <a:spcPct val="90000"/>
              </a:lnSpc>
              <a:spcBef>
                <a:spcPts val="4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2pPr>
            <a:lvl3pPr marL="889000" marR="0" lvl="2"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2446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6002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9558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3114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6670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30226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rot="5400000">
            <a:off x="5107950" y="1740070"/>
            <a:ext cx="4843200" cy="1971600"/>
          </a:xfrm>
          <a:prstGeom prst="rect">
            <a:avLst/>
          </a:prstGeom>
          <a:noFill/>
          <a:ln>
            <a:noFill/>
          </a:ln>
        </p:spPr>
        <p:txBody>
          <a:bodyPr lIns="71100" tIns="71100" rIns="71100" bIns="71100" anchor="ctr" anchorCtr="0"/>
          <a:lstStyle>
            <a:lvl1pPr marL="0" marR="0" lvl="0" indent="0" algn="l" rtl="0">
              <a:lnSpc>
                <a:spcPct val="90000"/>
              </a:lnSpc>
              <a:spcBef>
                <a:spcPts val="0"/>
              </a:spcBef>
              <a:buClr>
                <a:schemeClr val="dk1"/>
              </a:buClr>
              <a:buFont typeface="Calibri"/>
              <a:buNone/>
              <a:defRPr sz="3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96" name="Shape 196"/>
          <p:cNvSpPr txBox="1">
            <a:spLocks noGrp="1"/>
          </p:cNvSpPr>
          <p:nvPr>
            <p:ph type="body" idx="1"/>
          </p:nvPr>
        </p:nvSpPr>
        <p:spPr>
          <a:xfrm rot="5400000">
            <a:off x="1107375" y="-174529"/>
            <a:ext cx="4843200" cy="5800800"/>
          </a:xfrm>
          <a:prstGeom prst="rect">
            <a:avLst/>
          </a:prstGeom>
          <a:noFill/>
          <a:ln>
            <a:noFill/>
          </a:ln>
        </p:spPr>
        <p:txBody>
          <a:bodyPr lIns="71100" tIns="71100" rIns="71100" bIns="71100" anchor="t" anchorCtr="0"/>
          <a:lstStyle>
            <a:lvl1pPr marL="177800" marR="0" lvl="0" indent="-38100" algn="l" rtl="0">
              <a:lnSpc>
                <a:spcPct val="90000"/>
              </a:lnSpc>
              <a:spcBef>
                <a:spcPts val="80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1pPr>
            <a:lvl2pPr marL="533400" marR="0" lvl="1" indent="-63500" algn="l" rtl="0">
              <a:lnSpc>
                <a:spcPct val="90000"/>
              </a:lnSpc>
              <a:spcBef>
                <a:spcPts val="4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2pPr>
            <a:lvl3pPr marL="889000" marR="0" lvl="2"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2446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6002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9558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3114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6670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30226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55600" marR="0" lvl="1" indent="0" algn="l" rtl="0">
              <a:spcBef>
                <a:spcPts val="0"/>
              </a:spcBef>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94472"/>
            <a:ext cx="8520600" cy="636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280527"/>
            <a:ext cx="3999900" cy="3795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280527"/>
            <a:ext cx="3999900" cy="3795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94472"/>
            <a:ext cx="8520600" cy="636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617333"/>
            <a:ext cx="2808000" cy="839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544000"/>
            <a:ext cx="2808000" cy="35328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00166"/>
            <a:ext cx="6367800" cy="45453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38"/>
            <a:ext cx="4572000" cy="5715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370194"/>
            <a:ext cx="4045200" cy="16470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3114527"/>
            <a:ext cx="4045200" cy="1372199"/>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804527"/>
            <a:ext cx="3837000" cy="41058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700638"/>
            <a:ext cx="5998800" cy="6723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94472"/>
            <a:ext cx="8520600" cy="6363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280527"/>
            <a:ext cx="8520600" cy="37959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5181351"/>
            <a:ext cx="548700" cy="4374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04270"/>
            <a:ext cx="7886700" cy="1104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SzPct val="78571"/>
              <a:buNone/>
              <a:defRPr sz="1400"/>
            </a:lvl2pPr>
            <a:lvl3pPr lvl="2" indent="0" rtl="0">
              <a:spcBef>
                <a:spcPts val="0"/>
              </a:spcBef>
              <a:buSzPct val="78571"/>
              <a:buNone/>
              <a:defRPr sz="1400"/>
            </a:lvl3pPr>
            <a:lvl4pPr lvl="3" indent="0" rtl="0">
              <a:spcBef>
                <a:spcPts val="0"/>
              </a:spcBef>
              <a:buSzPct val="78571"/>
              <a:buNone/>
              <a:defRPr sz="1400"/>
            </a:lvl4pPr>
            <a:lvl5pPr lvl="4" indent="0" rtl="0">
              <a:spcBef>
                <a:spcPts val="0"/>
              </a:spcBef>
              <a:buSzPct val="78571"/>
              <a:buNone/>
              <a:defRPr sz="1400"/>
            </a:lvl5pPr>
            <a:lvl6pPr lvl="5" indent="0" rtl="0">
              <a:spcBef>
                <a:spcPts val="0"/>
              </a:spcBef>
              <a:buSzPct val="78571"/>
              <a:buNone/>
              <a:defRPr sz="1400"/>
            </a:lvl6pPr>
            <a:lvl7pPr lvl="6" indent="0" rtl="0">
              <a:spcBef>
                <a:spcPts val="0"/>
              </a:spcBef>
              <a:buSzPct val="78571"/>
              <a:buNone/>
              <a:defRPr sz="1400"/>
            </a:lvl7pPr>
            <a:lvl8pPr lvl="7" indent="0" rtl="0">
              <a:spcBef>
                <a:spcPts val="0"/>
              </a:spcBef>
              <a:buSzPct val="78571"/>
              <a:buNone/>
              <a:defRPr sz="1400"/>
            </a:lvl8pPr>
            <a:lvl9pPr lvl="8" indent="0" rtl="0">
              <a:spcBef>
                <a:spcPts val="0"/>
              </a:spcBef>
              <a:buSzPct val="78571"/>
              <a:buNone/>
              <a:defRPr sz="1400"/>
            </a:lvl9pPr>
          </a:lstStyle>
          <a:p>
            <a:endParaRPr/>
          </a:p>
        </p:txBody>
      </p:sp>
      <p:sp>
        <p:nvSpPr>
          <p:cNvPr id="52" name="Shape 52"/>
          <p:cNvSpPr txBox="1">
            <a:spLocks noGrp="1"/>
          </p:cNvSpPr>
          <p:nvPr>
            <p:ph type="body" idx="1"/>
          </p:nvPr>
        </p:nvSpPr>
        <p:spPr>
          <a:xfrm>
            <a:off x="628650" y="1521354"/>
            <a:ext cx="7886700" cy="36261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5296958"/>
            <a:ext cx="2057400" cy="304200"/>
          </a:xfrm>
          <a:prstGeom prst="rect">
            <a:avLst/>
          </a:prstGeom>
          <a:noFill/>
          <a:ln>
            <a:noFill/>
          </a:ln>
        </p:spPr>
        <p:txBody>
          <a:bodyPr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5296958"/>
            <a:ext cx="3086100" cy="304200"/>
          </a:xfrm>
          <a:prstGeom prst="rect">
            <a:avLst/>
          </a:prstGeom>
          <a:noFill/>
          <a:ln>
            <a:noFill/>
          </a:ln>
        </p:spPr>
        <p:txBody>
          <a:bodyPr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5296958"/>
            <a:ext cx="2057400" cy="304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28650" y="304270"/>
            <a:ext cx="7886700" cy="1104900"/>
          </a:xfrm>
          <a:prstGeom prst="rect">
            <a:avLst/>
          </a:prstGeom>
          <a:noFill/>
          <a:ln>
            <a:noFill/>
          </a:ln>
        </p:spPr>
        <p:txBody>
          <a:bodyPr lIns="71100" tIns="71100" rIns="71100" bIns="71100" anchor="ctr" anchorCtr="0"/>
          <a:lstStyle>
            <a:lvl1pPr marL="0" marR="0" lvl="0" indent="0" algn="l" rtl="0">
              <a:lnSpc>
                <a:spcPct val="90000"/>
              </a:lnSpc>
              <a:spcBef>
                <a:spcPts val="0"/>
              </a:spcBef>
              <a:buClr>
                <a:schemeClr val="dk1"/>
              </a:buClr>
              <a:buSzPct val="32352"/>
              <a:buFont typeface="Calibri"/>
              <a:buNone/>
              <a:defRPr sz="3400" b="0" i="0" u="none" strike="noStrike" cap="none">
                <a:solidFill>
                  <a:schemeClr val="dk1"/>
                </a:solidFill>
                <a:latin typeface="Calibri"/>
                <a:ea typeface="Calibri"/>
                <a:cs typeface="Calibri"/>
                <a:sym typeface="Calibri"/>
              </a:defRPr>
            </a:lvl1pPr>
            <a:lvl2pPr lvl="1" indent="0" rtl="0">
              <a:spcBef>
                <a:spcPts val="0"/>
              </a:spcBef>
              <a:buSzPct val="78571"/>
              <a:buNone/>
              <a:defRPr sz="1400"/>
            </a:lvl2pPr>
            <a:lvl3pPr lvl="2" indent="0" rtl="0">
              <a:spcBef>
                <a:spcPts val="0"/>
              </a:spcBef>
              <a:buSzPct val="78571"/>
              <a:buNone/>
              <a:defRPr sz="1400"/>
            </a:lvl3pPr>
            <a:lvl4pPr lvl="3" indent="0" rtl="0">
              <a:spcBef>
                <a:spcPts val="0"/>
              </a:spcBef>
              <a:buSzPct val="78571"/>
              <a:buNone/>
              <a:defRPr sz="1400"/>
            </a:lvl4pPr>
            <a:lvl5pPr lvl="4" indent="0" rtl="0">
              <a:spcBef>
                <a:spcPts val="0"/>
              </a:spcBef>
              <a:buSzPct val="78571"/>
              <a:buNone/>
              <a:defRPr sz="1400"/>
            </a:lvl5pPr>
            <a:lvl6pPr lvl="5" indent="0" rtl="0">
              <a:spcBef>
                <a:spcPts val="0"/>
              </a:spcBef>
              <a:buSzPct val="78571"/>
              <a:buNone/>
              <a:defRPr sz="1400"/>
            </a:lvl6pPr>
            <a:lvl7pPr lvl="6" indent="0" rtl="0">
              <a:spcBef>
                <a:spcPts val="0"/>
              </a:spcBef>
              <a:buSzPct val="78571"/>
              <a:buNone/>
              <a:defRPr sz="1400"/>
            </a:lvl7pPr>
            <a:lvl8pPr lvl="7" indent="0" rtl="0">
              <a:spcBef>
                <a:spcPts val="0"/>
              </a:spcBef>
              <a:buSzPct val="78571"/>
              <a:buNone/>
              <a:defRPr sz="1400"/>
            </a:lvl8pPr>
            <a:lvl9pPr lvl="8" indent="0" rtl="0">
              <a:spcBef>
                <a:spcPts val="0"/>
              </a:spcBef>
              <a:buSzPct val="78571"/>
              <a:buNone/>
              <a:defRPr sz="1400"/>
            </a:lvl9pPr>
          </a:lstStyle>
          <a:p>
            <a:endParaRPr/>
          </a:p>
        </p:txBody>
      </p:sp>
      <p:sp>
        <p:nvSpPr>
          <p:cNvPr id="127" name="Shape 127"/>
          <p:cNvSpPr txBox="1">
            <a:spLocks noGrp="1"/>
          </p:cNvSpPr>
          <p:nvPr>
            <p:ph type="body" idx="1"/>
          </p:nvPr>
        </p:nvSpPr>
        <p:spPr>
          <a:xfrm>
            <a:off x="628650" y="1521354"/>
            <a:ext cx="7886700" cy="3626100"/>
          </a:xfrm>
          <a:prstGeom prst="rect">
            <a:avLst/>
          </a:prstGeom>
          <a:noFill/>
          <a:ln>
            <a:noFill/>
          </a:ln>
        </p:spPr>
        <p:txBody>
          <a:bodyPr lIns="71100" tIns="71100" rIns="71100" bIns="71100" anchor="t" anchorCtr="0"/>
          <a:lstStyle>
            <a:lvl1pPr marL="177800" marR="0" lvl="0" indent="-38100" algn="l" rtl="0">
              <a:lnSpc>
                <a:spcPct val="90000"/>
              </a:lnSpc>
              <a:spcBef>
                <a:spcPts val="80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1pPr>
            <a:lvl2pPr marL="533400" marR="0" lvl="1" indent="-63500" algn="l" rtl="0">
              <a:lnSpc>
                <a:spcPct val="90000"/>
              </a:lnSpc>
              <a:spcBef>
                <a:spcPts val="4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2pPr>
            <a:lvl3pPr marL="889000" marR="0" lvl="2" indent="-76200" algn="l" rtl="0">
              <a:lnSpc>
                <a:spcPct val="90000"/>
              </a:lnSpc>
              <a:spcBef>
                <a:spcPts val="4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2446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6002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9558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3114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6670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30226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628650" y="5296958"/>
            <a:ext cx="2057400" cy="304200"/>
          </a:xfrm>
          <a:prstGeom prst="rect">
            <a:avLst/>
          </a:prstGeom>
          <a:noFill/>
          <a:ln>
            <a:noFill/>
          </a:ln>
        </p:spPr>
        <p:txBody>
          <a:bodyPr lIns="71100" tIns="71100" rIns="71100" bIns="71100"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556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028950" y="5296958"/>
            <a:ext cx="3086100" cy="304200"/>
          </a:xfrm>
          <a:prstGeom prst="rect">
            <a:avLst/>
          </a:prstGeom>
          <a:noFill/>
          <a:ln>
            <a:noFill/>
          </a:ln>
        </p:spPr>
        <p:txBody>
          <a:bodyPr lIns="71100" tIns="71100" rIns="71100" bIns="71100"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556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7112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668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4224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780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1336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892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8448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6457950" y="5296958"/>
            <a:ext cx="2057400" cy="304200"/>
          </a:xfrm>
          <a:prstGeom prst="rect">
            <a:avLst/>
          </a:prstGeom>
          <a:noFill/>
          <a:ln>
            <a:noFill/>
          </a:ln>
        </p:spPr>
        <p:txBody>
          <a:bodyPr lIns="71100" tIns="35550" rIns="71100" bIns="3555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311708" y="577105"/>
            <a:ext cx="8520600" cy="2280600"/>
          </a:xfrm>
          <a:prstGeom prst="rect">
            <a:avLst/>
          </a:prstGeom>
        </p:spPr>
        <p:txBody>
          <a:bodyPr lIns="91425" tIns="91425" rIns="91425" bIns="91425" anchor="b" anchorCtr="0">
            <a:noAutofit/>
          </a:bodyPr>
          <a:lstStyle/>
          <a:p>
            <a:pPr lvl="0">
              <a:spcBef>
                <a:spcPts val="0"/>
              </a:spcBef>
              <a:buNone/>
            </a:pPr>
            <a:r>
              <a:rPr lang="en" sz="3500"/>
              <a:t>Genome-wide association analysis of more than 120,000 individuals identifies 15 new susceptibility loci for breast cancer</a:t>
            </a:r>
          </a:p>
        </p:txBody>
      </p:sp>
      <p:sp>
        <p:nvSpPr>
          <p:cNvPr id="205" name="Shape 205"/>
          <p:cNvSpPr txBox="1">
            <a:spLocks noGrp="1"/>
          </p:cNvSpPr>
          <p:nvPr>
            <p:ph type="subTitle" idx="1"/>
          </p:nvPr>
        </p:nvSpPr>
        <p:spPr>
          <a:xfrm>
            <a:off x="311700" y="2844227"/>
            <a:ext cx="8520600" cy="880799"/>
          </a:xfrm>
          <a:prstGeom prst="rect">
            <a:avLst/>
          </a:prstGeom>
        </p:spPr>
        <p:txBody>
          <a:bodyPr lIns="91425" tIns="91425" rIns="91425" bIns="91425" anchor="t" anchorCtr="0">
            <a:noAutofit/>
          </a:bodyPr>
          <a:lstStyle/>
          <a:p>
            <a:pPr lvl="0" rtl="0">
              <a:spcBef>
                <a:spcPts val="0"/>
              </a:spcBef>
              <a:buNone/>
            </a:pPr>
            <a:r>
              <a:rPr lang="en" sz="1800"/>
              <a:t>Michailidou et al.</a:t>
            </a:r>
            <a:r>
              <a:rPr lang="en" sz="1800" i="1"/>
              <a:t> Nature Genetics </a:t>
            </a:r>
            <a:r>
              <a:rPr lang="en" sz="1800"/>
              <a:t>47.4 (2015): 373-380</a:t>
            </a:r>
          </a:p>
        </p:txBody>
      </p:sp>
      <p:sp>
        <p:nvSpPr>
          <p:cNvPr id="206" name="Shape 206"/>
          <p:cNvSpPr txBox="1"/>
          <p:nvPr/>
        </p:nvSpPr>
        <p:spPr>
          <a:xfrm>
            <a:off x="1448700" y="4070375"/>
            <a:ext cx="6483900" cy="636900"/>
          </a:xfrm>
          <a:prstGeom prst="rect">
            <a:avLst/>
          </a:prstGeom>
          <a:noFill/>
          <a:ln>
            <a:noFill/>
          </a:ln>
        </p:spPr>
        <p:txBody>
          <a:bodyPr lIns="91425" tIns="91425" rIns="91425" bIns="91425" anchor="t" anchorCtr="0">
            <a:noAutofit/>
          </a:bodyPr>
          <a:lstStyle/>
          <a:p>
            <a:pPr lvl="0">
              <a:spcBef>
                <a:spcPts val="0"/>
              </a:spcBef>
              <a:buNone/>
            </a:pPr>
            <a:r>
              <a:rPr lang="en" sz="2000"/>
              <a:t>Fangyuan Hong, Xinan Wang, Qiuhao Zhang, Yuxi Liu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Shape 325"/>
          <p:cNvPicPr preferRelativeResize="0"/>
          <p:nvPr/>
        </p:nvPicPr>
        <p:blipFill rotWithShape="1">
          <a:blip r:embed="rId3">
            <a:alphaModFix/>
          </a:blip>
          <a:srcRect/>
          <a:stretch/>
        </p:blipFill>
        <p:spPr>
          <a:xfrm>
            <a:off x="257175" y="802086"/>
            <a:ext cx="5295900" cy="4030800"/>
          </a:xfrm>
          <a:prstGeom prst="rect">
            <a:avLst/>
          </a:prstGeom>
          <a:noFill/>
          <a:ln>
            <a:noFill/>
          </a:ln>
        </p:spPr>
      </p:pic>
      <p:sp>
        <p:nvSpPr>
          <p:cNvPr id="326" name="Shape 326"/>
          <p:cNvSpPr txBox="1"/>
          <p:nvPr/>
        </p:nvSpPr>
        <p:spPr>
          <a:xfrm>
            <a:off x="5553075" y="2235625"/>
            <a:ext cx="3390300" cy="795000"/>
          </a:xfrm>
          <a:prstGeom prst="rect">
            <a:avLst/>
          </a:prstGeom>
          <a:noFill/>
          <a:ln>
            <a:noFill/>
          </a:ln>
        </p:spPr>
        <p:txBody>
          <a:bodyPr lIns="71100" tIns="35550" rIns="71100" bIns="35550" anchor="t" anchorCtr="0">
            <a:noAutofit/>
          </a:bodyPr>
          <a:lstStyle/>
          <a:p>
            <a:pPr marL="0" marR="0" lvl="0" indent="0" algn="l" rtl="0">
              <a:spcBef>
                <a:spcPts val="0"/>
              </a:spcBef>
              <a:buSzPct val="25000"/>
              <a:buNone/>
            </a:pPr>
            <a:r>
              <a:rPr lang="en" sz="2200" b="0" i="0" u="none" strike="noStrike" cap="none">
                <a:solidFill>
                  <a:schemeClr val="dk1"/>
                </a:solidFill>
                <a:latin typeface="Calibri"/>
                <a:ea typeface="Calibri"/>
                <a:cs typeface="Calibri"/>
                <a:sym typeface="Calibri"/>
              </a:rPr>
              <a:t>SNP1 &amp; SNP2 in perfect LD</a:t>
            </a:r>
          </a:p>
          <a:p>
            <a:pPr marL="0" marR="0" lvl="0" indent="0" algn="l" rtl="0">
              <a:spcBef>
                <a:spcPts val="0"/>
              </a:spcBef>
              <a:buSzPct val="25000"/>
              <a:buNone/>
            </a:pPr>
            <a:r>
              <a:rPr lang="en" sz="2200">
                <a:solidFill>
                  <a:schemeClr val="dk1"/>
                </a:solidFill>
                <a:latin typeface="Calibri"/>
                <a:ea typeface="Calibri"/>
                <a:cs typeface="Calibri"/>
                <a:sym typeface="Calibri"/>
              </a:rPr>
              <a:t>r</a:t>
            </a:r>
            <a:r>
              <a:rPr lang="en" sz="2200" baseline="30000">
                <a:solidFill>
                  <a:schemeClr val="dk1"/>
                </a:solidFill>
                <a:latin typeface="Calibri"/>
                <a:ea typeface="Calibri"/>
                <a:cs typeface="Calibri"/>
                <a:sym typeface="Calibri"/>
              </a:rPr>
              <a:t>2</a:t>
            </a:r>
            <a:r>
              <a:rPr lang="en" sz="2200">
                <a:solidFill>
                  <a:schemeClr val="dk1"/>
                </a:solidFill>
                <a:latin typeface="Calibri"/>
                <a:ea typeface="Calibri"/>
                <a:cs typeface="Calibri"/>
                <a:sym typeface="Calibri"/>
              </a:rPr>
              <a:t>=1 </a:t>
            </a:r>
          </a:p>
        </p:txBody>
      </p:sp>
      <p:sp>
        <p:nvSpPr>
          <p:cNvPr id="327" name="Shape 327"/>
          <p:cNvSpPr txBox="1"/>
          <p:nvPr/>
        </p:nvSpPr>
        <p:spPr>
          <a:xfrm>
            <a:off x="5553075" y="3133313"/>
            <a:ext cx="2857500" cy="795000"/>
          </a:xfrm>
          <a:prstGeom prst="rect">
            <a:avLst/>
          </a:prstGeom>
          <a:noFill/>
          <a:ln>
            <a:noFill/>
          </a:ln>
        </p:spPr>
        <p:txBody>
          <a:bodyPr lIns="71100" tIns="35550" rIns="71100" bIns="35550" anchor="t" anchorCtr="0">
            <a:noAutofit/>
          </a:bodyPr>
          <a:lstStyle/>
          <a:p>
            <a:pPr marL="0" marR="0" lvl="0" indent="0" algn="l" rtl="0">
              <a:spcBef>
                <a:spcPts val="0"/>
              </a:spcBef>
              <a:buSzPct val="25000"/>
              <a:buNone/>
            </a:pPr>
            <a:r>
              <a:rPr lang="en" sz="2200">
                <a:solidFill>
                  <a:schemeClr val="dk1"/>
                </a:solidFill>
                <a:latin typeface="Calibri"/>
                <a:ea typeface="Calibri"/>
                <a:cs typeface="Calibri"/>
                <a:sym typeface="Calibri"/>
              </a:rPr>
              <a:t>SNP2 &amp; SNP3 NOT in LD</a:t>
            </a:r>
          </a:p>
          <a:p>
            <a:pPr marL="0" marR="0" lvl="0" indent="0" algn="l" rtl="0">
              <a:spcBef>
                <a:spcPts val="0"/>
              </a:spcBef>
              <a:buSzPct val="25000"/>
              <a:buNone/>
            </a:pPr>
            <a:r>
              <a:rPr lang="en" sz="2200">
                <a:solidFill>
                  <a:schemeClr val="dk1"/>
                </a:solidFill>
                <a:latin typeface="Calibri"/>
                <a:ea typeface="Calibri"/>
                <a:cs typeface="Calibri"/>
                <a:sym typeface="Calibri"/>
              </a:rPr>
              <a:t>r</a:t>
            </a:r>
            <a:r>
              <a:rPr lang="en" sz="2200" baseline="30000">
                <a:solidFill>
                  <a:schemeClr val="dk1"/>
                </a:solidFill>
                <a:latin typeface="Calibri"/>
                <a:ea typeface="Calibri"/>
                <a:cs typeface="Calibri"/>
                <a:sym typeface="Calibri"/>
              </a:rPr>
              <a:t>2</a:t>
            </a:r>
            <a:r>
              <a:rPr lang="en" sz="2200">
                <a:solidFill>
                  <a:schemeClr val="dk1"/>
                </a:solidFill>
                <a:latin typeface="Calibri"/>
                <a:ea typeface="Calibri"/>
                <a:cs typeface="Calibri"/>
                <a:sym typeface="Calibri"/>
              </a:rPr>
              <a:t>=0</a:t>
            </a:r>
          </a:p>
        </p:txBody>
      </p:sp>
      <p:sp>
        <p:nvSpPr>
          <p:cNvPr id="328" name="Shape 328"/>
          <p:cNvSpPr txBox="1"/>
          <p:nvPr/>
        </p:nvSpPr>
        <p:spPr>
          <a:xfrm>
            <a:off x="1543050" y="4935424"/>
            <a:ext cx="6153000" cy="538500"/>
          </a:xfrm>
          <a:prstGeom prst="rect">
            <a:avLst/>
          </a:prstGeom>
          <a:noFill/>
          <a:ln>
            <a:noFill/>
          </a:ln>
        </p:spPr>
        <p:txBody>
          <a:bodyPr lIns="71100" tIns="35550" rIns="71100" bIns="35550" anchor="t" anchorCtr="0">
            <a:noAutofit/>
          </a:bodyPr>
          <a:lstStyle/>
          <a:p>
            <a:pPr marL="0" marR="0" lvl="0" indent="0" algn="ctr" rtl="0">
              <a:spcBef>
                <a:spcPts val="0"/>
              </a:spcBef>
              <a:buSzPct val="25000"/>
              <a:buNone/>
            </a:pPr>
            <a:r>
              <a:rPr lang="en" sz="2800">
                <a:solidFill>
                  <a:schemeClr val="accent2"/>
                </a:solidFill>
                <a:latin typeface="Calibri"/>
                <a:ea typeface="Calibri"/>
                <a:cs typeface="Calibri"/>
                <a:sym typeface="Calibri"/>
              </a:rPr>
              <a:t>SNP1 and SNP2 are perfectly correlated  </a:t>
            </a:r>
          </a:p>
        </p:txBody>
      </p:sp>
      <p:sp>
        <p:nvSpPr>
          <p:cNvPr id="329" name="Shape 329"/>
          <p:cNvSpPr txBox="1"/>
          <p:nvPr/>
        </p:nvSpPr>
        <p:spPr>
          <a:xfrm>
            <a:off x="266700" y="0"/>
            <a:ext cx="8877300" cy="1104900"/>
          </a:xfrm>
          <a:prstGeom prst="rect">
            <a:avLst/>
          </a:prstGeom>
          <a:noFill/>
          <a:ln>
            <a:noFill/>
          </a:ln>
        </p:spPr>
        <p:txBody>
          <a:bodyPr lIns="71100" tIns="35550" rIns="71100" bIns="35550" anchor="ctr" anchorCtr="0">
            <a:noAutofit/>
          </a:bodyPr>
          <a:lstStyle/>
          <a:p>
            <a:pPr marL="0" marR="0" lvl="0" indent="0" algn="l" rtl="0">
              <a:lnSpc>
                <a:spcPct val="90000"/>
              </a:lnSpc>
              <a:spcBef>
                <a:spcPts val="0"/>
              </a:spcBef>
              <a:buClr>
                <a:schemeClr val="dk1"/>
              </a:buClr>
              <a:buSzPct val="25000"/>
              <a:buFont typeface="Calibri"/>
              <a:buNone/>
            </a:pPr>
            <a:r>
              <a:rPr lang="en" sz="2600" b="1" u="none">
                <a:solidFill>
                  <a:schemeClr val="dk1"/>
                </a:solidFill>
              </a:rPr>
              <a:t>Background - Linkage Disequilibrium (LD) &amp; Tag SNP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Shape 335"/>
          <p:cNvPicPr preferRelativeResize="0">
            <a:picLocks noGrp="1"/>
          </p:cNvPicPr>
          <p:nvPr>
            <p:ph type="body" idx="1"/>
          </p:nvPr>
        </p:nvPicPr>
        <p:blipFill rotWithShape="1">
          <a:blip r:embed="rId3">
            <a:alphaModFix/>
          </a:blip>
          <a:srcRect/>
          <a:stretch/>
        </p:blipFill>
        <p:spPr>
          <a:xfrm>
            <a:off x="266700" y="1073425"/>
            <a:ext cx="5953200" cy="3710400"/>
          </a:xfrm>
          <a:prstGeom prst="rect">
            <a:avLst/>
          </a:prstGeom>
          <a:noFill/>
          <a:ln>
            <a:noFill/>
          </a:ln>
        </p:spPr>
      </p:pic>
      <p:sp>
        <p:nvSpPr>
          <p:cNvPr id="336" name="Shape 336"/>
          <p:cNvSpPr txBox="1"/>
          <p:nvPr/>
        </p:nvSpPr>
        <p:spPr>
          <a:xfrm>
            <a:off x="6353175" y="1073429"/>
            <a:ext cx="2657400" cy="897900"/>
          </a:xfrm>
          <a:prstGeom prst="rect">
            <a:avLst/>
          </a:prstGeom>
          <a:noFill/>
          <a:ln>
            <a:noFill/>
          </a:ln>
        </p:spPr>
        <p:txBody>
          <a:bodyPr lIns="71100" tIns="35550" rIns="71100" bIns="35550" anchor="t" anchorCtr="0">
            <a:noAutofit/>
          </a:bodyPr>
          <a:lstStyle/>
          <a:p>
            <a:pPr marL="0" marR="0" lvl="0" indent="0" algn="l" rtl="0">
              <a:spcBef>
                <a:spcPts val="0"/>
              </a:spcBef>
              <a:buSzPct val="25000"/>
              <a:buNone/>
            </a:pPr>
            <a:r>
              <a:rPr lang="en" sz="2000" b="1">
                <a:solidFill>
                  <a:schemeClr val="dk1"/>
                </a:solidFill>
              </a:rPr>
              <a:t>Genotype SNP2 in cases and controls</a:t>
            </a:r>
          </a:p>
        </p:txBody>
      </p:sp>
      <p:sp>
        <p:nvSpPr>
          <p:cNvPr id="337" name="Shape 337"/>
          <p:cNvSpPr/>
          <p:nvPr/>
        </p:nvSpPr>
        <p:spPr>
          <a:xfrm>
            <a:off x="438799" y="4762500"/>
            <a:ext cx="8362200" cy="897900"/>
          </a:xfrm>
          <a:prstGeom prst="rect">
            <a:avLst/>
          </a:prstGeom>
          <a:noFill/>
          <a:ln>
            <a:noFill/>
          </a:ln>
        </p:spPr>
        <p:txBody>
          <a:bodyPr lIns="71100" tIns="35550" rIns="71100" bIns="35550" anchor="t" anchorCtr="0">
            <a:noAutofit/>
          </a:bodyPr>
          <a:lstStyle/>
          <a:p>
            <a:pPr marL="0" marR="0" lvl="0" indent="0" algn="ctr" rtl="0">
              <a:spcBef>
                <a:spcPts val="0"/>
              </a:spcBef>
              <a:buSzPct val="25000"/>
              <a:buNone/>
            </a:pPr>
            <a:r>
              <a:rPr lang="en" sz="2500">
                <a:solidFill>
                  <a:schemeClr val="accent2"/>
                </a:solidFill>
                <a:latin typeface="Calibri"/>
                <a:ea typeface="Calibri"/>
                <a:cs typeface="Calibri"/>
                <a:sym typeface="Calibri"/>
              </a:rPr>
              <a:t>If SNP2 affects disease risk, then SNP1 will also be associated</a:t>
            </a:r>
          </a:p>
          <a:p>
            <a:pPr marL="0" marR="0" lvl="0" indent="0" algn="ctr" rtl="0">
              <a:spcBef>
                <a:spcPts val="0"/>
              </a:spcBef>
              <a:buSzPct val="25000"/>
              <a:buNone/>
            </a:pPr>
            <a:r>
              <a:rPr lang="en" sz="2500">
                <a:solidFill>
                  <a:schemeClr val="accent2"/>
                </a:solidFill>
                <a:latin typeface="Calibri"/>
                <a:ea typeface="Calibri"/>
                <a:cs typeface="Calibri"/>
                <a:sym typeface="Calibri"/>
              </a:rPr>
              <a:t>Tag SNPs for each other </a:t>
            </a:r>
          </a:p>
        </p:txBody>
      </p:sp>
      <p:pic>
        <p:nvPicPr>
          <p:cNvPr id="338" name="Shape 338"/>
          <p:cNvPicPr preferRelativeResize="0"/>
          <p:nvPr/>
        </p:nvPicPr>
        <p:blipFill rotWithShape="1">
          <a:blip r:embed="rId4">
            <a:alphaModFix/>
          </a:blip>
          <a:srcRect/>
          <a:stretch/>
        </p:blipFill>
        <p:spPr>
          <a:xfrm rot="830576">
            <a:off x="6958321" y="2167860"/>
            <a:ext cx="970487" cy="2438763"/>
          </a:xfrm>
          <a:prstGeom prst="rect">
            <a:avLst/>
          </a:prstGeom>
          <a:noFill/>
          <a:ln>
            <a:noFill/>
          </a:ln>
        </p:spPr>
      </p:pic>
      <p:sp>
        <p:nvSpPr>
          <p:cNvPr id="339" name="Shape 339"/>
          <p:cNvSpPr txBox="1"/>
          <p:nvPr/>
        </p:nvSpPr>
        <p:spPr>
          <a:xfrm>
            <a:off x="266700" y="0"/>
            <a:ext cx="8877300" cy="1104900"/>
          </a:xfrm>
          <a:prstGeom prst="rect">
            <a:avLst/>
          </a:prstGeom>
          <a:noFill/>
          <a:ln>
            <a:noFill/>
          </a:ln>
        </p:spPr>
        <p:txBody>
          <a:bodyPr lIns="71100" tIns="35550" rIns="71100" bIns="35550" anchor="ctr" anchorCtr="0">
            <a:noAutofit/>
          </a:bodyPr>
          <a:lstStyle/>
          <a:p>
            <a:pPr marL="0" marR="0" lvl="0" indent="0" algn="l" rtl="0">
              <a:lnSpc>
                <a:spcPct val="90000"/>
              </a:lnSpc>
              <a:spcBef>
                <a:spcPts val="0"/>
              </a:spcBef>
              <a:buClr>
                <a:schemeClr val="dk1"/>
              </a:buClr>
              <a:buSzPct val="25000"/>
              <a:buFont typeface="Calibri"/>
              <a:buNone/>
            </a:pPr>
            <a:r>
              <a:rPr lang="en" sz="2600" b="1">
                <a:solidFill>
                  <a:schemeClr val="dk1"/>
                </a:solidFill>
              </a:rPr>
              <a:t>Background - Linkage Disequilibrium (LD) &amp; Tag SNP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Shape 345"/>
          <p:cNvPicPr preferRelativeResize="0">
            <a:picLocks noGrp="1"/>
          </p:cNvPicPr>
          <p:nvPr>
            <p:ph type="body" idx="1"/>
          </p:nvPr>
        </p:nvPicPr>
        <p:blipFill rotWithShape="1">
          <a:blip r:embed="rId3">
            <a:alphaModFix/>
          </a:blip>
          <a:srcRect/>
          <a:stretch/>
        </p:blipFill>
        <p:spPr>
          <a:xfrm>
            <a:off x="352425" y="1073425"/>
            <a:ext cx="5863200" cy="3625200"/>
          </a:xfrm>
          <a:prstGeom prst="rect">
            <a:avLst/>
          </a:prstGeom>
          <a:noFill/>
          <a:ln>
            <a:noFill/>
          </a:ln>
        </p:spPr>
      </p:pic>
      <p:sp>
        <p:nvSpPr>
          <p:cNvPr id="346" name="Shape 346"/>
          <p:cNvSpPr txBox="1"/>
          <p:nvPr/>
        </p:nvSpPr>
        <p:spPr>
          <a:xfrm>
            <a:off x="6353175" y="1073429"/>
            <a:ext cx="2657400" cy="897900"/>
          </a:xfrm>
          <a:prstGeom prst="rect">
            <a:avLst/>
          </a:prstGeom>
          <a:noFill/>
          <a:ln>
            <a:noFill/>
          </a:ln>
        </p:spPr>
        <p:txBody>
          <a:bodyPr lIns="71100" tIns="35550" rIns="71100" bIns="35550" anchor="t" anchorCtr="0">
            <a:noAutofit/>
          </a:bodyPr>
          <a:lstStyle/>
          <a:p>
            <a:pPr marL="0" marR="0" lvl="0" indent="0" algn="l" rtl="0">
              <a:spcBef>
                <a:spcPts val="0"/>
              </a:spcBef>
              <a:buSzPct val="25000"/>
              <a:buNone/>
            </a:pPr>
            <a:r>
              <a:rPr lang="en" sz="2000" b="1">
                <a:solidFill>
                  <a:schemeClr val="dk1"/>
                </a:solidFill>
              </a:rPr>
              <a:t>Genotype SNP1 in cases and controls</a:t>
            </a:r>
          </a:p>
        </p:txBody>
      </p:sp>
      <p:sp>
        <p:nvSpPr>
          <p:cNvPr id="347" name="Shape 347"/>
          <p:cNvSpPr/>
          <p:nvPr/>
        </p:nvSpPr>
        <p:spPr>
          <a:xfrm>
            <a:off x="571500" y="4794250"/>
            <a:ext cx="8229600" cy="487200"/>
          </a:xfrm>
          <a:prstGeom prst="rect">
            <a:avLst/>
          </a:prstGeom>
          <a:noFill/>
          <a:ln>
            <a:noFill/>
          </a:ln>
        </p:spPr>
        <p:txBody>
          <a:bodyPr lIns="71100" tIns="35550" rIns="71100" bIns="35550" anchor="t" anchorCtr="0">
            <a:noAutofit/>
          </a:bodyPr>
          <a:lstStyle/>
          <a:p>
            <a:pPr marL="0" marR="0" lvl="0" indent="0" algn="ctr" rtl="0">
              <a:spcBef>
                <a:spcPts val="0"/>
              </a:spcBef>
              <a:buSzPct val="25000"/>
              <a:buNone/>
            </a:pPr>
            <a:r>
              <a:rPr lang="en" sz="2500">
                <a:solidFill>
                  <a:schemeClr val="accent2"/>
                </a:solidFill>
                <a:latin typeface="Calibri"/>
                <a:ea typeface="Calibri"/>
                <a:cs typeface="Calibri"/>
                <a:sym typeface="Calibri"/>
              </a:rPr>
              <a:t>If SNP1 affects disease risk, then SNP3 will also be associated</a:t>
            </a:r>
          </a:p>
        </p:txBody>
      </p:sp>
      <p:pic>
        <p:nvPicPr>
          <p:cNvPr id="348" name="Shape 348"/>
          <p:cNvPicPr preferRelativeResize="0"/>
          <p:nvPr/>
        </p:nvPicPr>
        <p:blipFill rotWithShape="1">
          <a:blip r:embed="rId4">
            <a:alphaModFix/>
          </a:blip>
          <a:srcRect/>
          <a:stretch/>
        </p:blipFill>
        <p:spPr>
          <a:xfrm rot="830576">
            <a:off x="6958321" y="2167860"/>
            <a:ext cx="970487" cy="2438763"/>
          </a:xfrm>
          <a:prstGeom prst="rect">
            <a:avLst/>
          </a:prstGeom>
          <a:noFill/>
          <a:ln>
            <a:noFill/>
          </a:ln>
        </p:spPr>
      </p:pic>
      <p:sp>
        <p:nvSpPr>
          <p:cNvPr id="349" name="Shape 349"/>
          <p:cNvSpPr txBox="1"/>
          <p:nvPr/>
        </p:nvSpPr>
        <p:spPr>
          <a:xfrm>
            <a:off x="266700" y="0"/>
            <a:ext cx="8877300" cy="1104900"/>
          </a:xfrm>
          <a:prstGeom prst="rect">
            <a:avLst/>
          </a:prstGeom>
          <a:noFill/>
          <a:ln>
            <a:noFill/>
          </a:ln>
        </p:spPr>
        <p:txBody>
          <a:bodyPr lIns="71100" tIns="35550" rIns="71100" bIns="35550" anchor="ctr" anchorCtr="0">
            <a:noAutofit/>
          </a:bodyPr>
          <a:lstStyle/>
          <a:p>
            <a:pPr marL="0" marR="0" lvl="0" indent="0" algn="l" rtl="0">
              <a:lnSpc>
                <a:spcPct val="90000"/>
              </a:lnSpc>
              <a:spcBef>
                <a:spcPts val="0"/>
              </a:spcBef>
              <a:buClr>
                <a:schemeClr val="dk1"/>
              </a:buClr>
              <a:buSzPct val="25000"/>
              <a:buFont typeface="Calibri"/>
              <a:buNone/>
            </a:pPr>
            <a:r>
              <a:rPr lang="en" sz="2600" b="1">
                <a:solidFill>
                  <a:schemeClr val="dk1"/>
                </a:solidFill>
              </a:rPr>
              <a:t>Background - Linkage Disequilibrium (LD) &amp; Tag SNP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p:nvPr/>
        </p:nvSpPr>
        <p:spPr>
          <a:xfrm>
            <a:off x="187725" y="978375"/>
            <a:ext cx="4308300" cy="4593900"/>
          </a:xfrm>
          <a:prstGeom prst="rect">
            <a:avLst/>
          </a:prstGeom>
          <a:noFill/>
          <a:ln>
            <a:noFill/>
          </a:ln>
        </p:spPr>
        <p:txBody>
          <a:bodyPr lIns="71100" tIns="35550" rIns="71100" bIns="35550" anchor="t" anchorCtr="0">
            <a:noAutofit/>
          </a:bodyPr>
          <a:lstStyle/>
          <a:p>
            <a:pPr marL="457200" marR="0" lvl="0" indent="-342900" algn="just" rtl="0">
              <a:spcBef>
                <a:spcPts val="0"/>
              </a:spcBef>
              <a:buClr>
                <a:schemeClr val="dk1"/>
              </a:buClr>
              <a:buSzPct val="75000"/>
              <a:buChar char="●"/>
            </a:pPr>
            <a:r>
              <a:rPr lang="en" sz="2400" b="1">
                <a:solidFill>
                  <a:schemeClr val="dk1"/>
                </a:solidFill>
                <a:latin typeface="Calibri"/>
                <a:ea typeface="Calibri"/>
                <a:cs typeface="Calibri"/>
                <a:sym typeface="Calibri"/>
              </a:rPr>
              <a:t>Threshold</a:t>
            </a:r>
          </a:p>
          <a:p>
            <a:pPr marL="914400" marR="0" lvl="1" indent="-330200" algn="just" rtl="0">
              <a:spcBef>
                <a:spcPts val="0"/>
              </a:spcBef>
              <a:buClr>
                <a:schemeClr val="dk1"/>
              </a:buClr>
              <a:buSzPct val="100000"/>
              <a:buChar char="○"/>
            </a:pPr>
            <a:r>
              <a:rPr lang="en" sz="1600">
                <a:solidFill>
                  <a:schemeClr val="dk1"/>
                </a:solidFill>
              </a:rPr>
              <a:t>r</a:t>
            </a:r>
            <a:r>
              <a:rPr lang="en" sz="1600" baseline="30000">
                <a:solidFill>
                  <a:schemeClr val="dk1"/>
                </a:solidFill>
              </a:rPr>
              <a:t>2 </a:t>
            </a:r>
            <a:r>
              <a:rPr lang="en" sz="1600">
                <a:solidFill>
                  <a:schemeClr val="dk1"/>
                </a:solidFill>
              </a:rPr>
              <a:t>&gt;0.3</a:t>
            </a:r>
          </a:p>
          <a:p>
            <a:pPr marL="914400" marR="0" lvl="1" indent="-330200" algn="just" rtl="0">
              <a:spcBef>
                <a:spcPts val="0"/>
              </a:spcBef>
              <a:buClr>
                <a:schemeClr val="dk1"/>
              </a:buClr>
              <a:buSzPct val="100000"/>
              <a:buChar char="○"/>
            </a:pPr>
            <a:r>
              <a:rPr lang="en" sz="1600">
                <a:solidFill>
                  <a:schemeClr val="dk1"/>
                </a:solidFill>
              </a:rPr>
              <a:t>MAF&gt;0.005</a:t>
            </a:r>
          </a:p>
          <a:p>
            <a:pPr marL="0" marR="0" lvl="0" indent="0" algn="just" rtl="0">
              <a:spcBef>
                <a:spcPts val="0"/>
              </a:spcBef>
              <a:buNone/>
            </a:pPr>
            <a:endParaRPr sz="1900" i="1">
              <a:solidFill>
                <a:schemeClr val="dk1"/>
              </a:solidFill>
              <a:latin typeface="Calibri"/>
              <a:ea typeface="Calibri"/>
              <a:cs typeface="Calibri"/>
              <a:sym typeface="Calibri"/>
            </a:endParaRPr>
          </a:p>
          <a:p>
            <a:pPr marL="457200" marR="0" lvl="0" indent="-342900" algn="just" rtl="0">
              <a:spcBef>
                <a:spcPts val="0"/>
              </a:spcBef>
              <a:buClr>
                <a:schemeClr val="dk1"/>
              </a:buClr>
              <a:buSzPct val="75000"/>
              <a:buChar char="●"/>
            </a:pPr>
            <a:r>
              <a:rPr lang="en" sz="2400" b="1">
                <a:solidFill>
                  <a:schemeClr val="dk1"/>
                </a:solidFill>
                <a:latin typeface="Calibri"/>
                <a:ea typeface="Calibri"/>
                <a:cs typeface="Calibri"/>
                <a:sym typeface="Calibri"/>
              </a:rPr>
              <a:t>Results</a:t>
            </a:r>
          </a:p>
          <a:p>
            <a:pPr marL="914400" marR="0" lvl="1" indent="-330200" algn="just" rtl="0">
              <a:spcBef>
                <a:spcPts val="0"/>
              </a:spcBef>
              <a:buClr>
                <a:schemeClr val="dk1"/>
              </a:buClr>
              <a:buSzPct val="100000"/>
              <a:buChar char="○"/>
            </a:pPr>
            <a:r>
              <a:rPr lang="en" sz="1600">
                <a:solidFill>
                  <a:schemeClr val="dk1"/>
                </a:solidFill>
              </a:rPr>
              <a:t>88% were imputed from the iCOGS array with </a:t>
            </a:r>
            <a:r>
              <a:rPr lang="en" sz="1600" i="1">
                <a:solidFill>
                  <a:schemeClr val="dk1"/>
                </a:solidFill>
              </a:rPr>
              <a:t>r</a:t>
            </a:r>
            <a:r>
              <a:rPr lang="en" sz="1600" baseline="30000">
                <a:solidFill>
                  <a:schemeClr val="dk1"/>
                </a:solidFill>
              </a:rPr>
              <a:t>2</a:t>
            </a:r>
            <a:r>
              <a:rPr lang="en" sz="1600">
                <a:solidFill>
                  <a:schemeClr val="dk1"/>
                </a:solidFill>
              </a:rPr>
              <a:t> &gt;0.5, vs. 99% of variants for UK2</a:t>
            </a:r>
          </a:p>
          <a:p>
            <a:pPr marL="914400" marR="0" lvl="1" indent="-330200" algn="just" rtl="0">
              <a:spcBef>
                <a:spcPts val="0"/>
              </a:spcBef>
              <a:buClr>
                <a:schemeClr val="dk1"/>
              </a:buClr>
              <a:buSzPct val="100000"/>
              <a:buChar char="○"/>
            </a:pPr>
            <a:r>
              <a:rPr lang="en" sz="1600">
                <a:solidFill>
                  <a:schemeClr val="dk1"/>
                </a:solidFill>
              </a:rPr>
              <a:t>37% were imputed on the iCOGS platform with </a:t>
            </a:r>
            <a:r>
              <a:rPr lang="en" sz="1600" i="1">
                <a:solidFill>
                  <a:schemeClr val="dk1"/>
                </a:solidFill>
              </a:rPr>
              <a:t>r</a:t>
            </a:r>
            <a:r>
              <a:rPr lang="en" sz="1600" baseline="30000">
                <a:solidFill>
                  <a:schemeClr val="dk1"/>
                </a:solidFill>
              </a:rPr>
              <a:t>2 </a:t>
            </a:r>
            <a:r>
              <a:rPr lang="en" sz="1600">
                <a:solidFill>
                  <a:schemeClr val="dk1"/>
                </a:solidFill>
              </a:rPr>
              <a:t>&gt;0.9, vs.  85% for UK2</a:t>
            </a:r>
          </a:p>
          <a:p>
            <a:pPr marL="914400" marR="0" lvl="1" indent="-330200" algn="just" rtl="0">
              <a:spcBef>
                <a:spcPts val="0"/>
              </a:spcBef>
              <a:buClr>
                <a:schemeClr val="dk1"/>
              </a:buClr>
              <a:buSzPct val="100000"/>
              <a:buChar char="○"/>
            </a:pPr>
            <a:r>
              <a:rPr lang="en" sz="1600">
                <a:solidFill>
                  <a:schemeClr val="dk1"/>
                </a:solidFill>
              </a:rPr>
              <a:t>overall imputation quality was poorer than from a standard GWAS array, majority of the common SNPs are covered using iCOGS array</a:t>
            </a:r>
          </a:p>
          <a:p>
            <a:pPr marL="914400" marR="0" lvl="1" indent="-330200" algn="just" rtl="0">
              <a:spcBef>
                <a:spcPts val="0"/>
              </a:spcBef>
              <a:buClr>
                <a:schemeClr val="dk1"/>
              </a:buClr>
              <a:buSzPct val="100000"/>
              <a:buChar char="○"/>
            </a:pPr>
            <a:r>
              <a:rPr lang="en" sz="1600">
                <a:solidFill>
                  <a:schemeClr val="dk1"/>
                </a:solidFill>
              </a:rPr>
              <a:t>Imputation quality decreased with decreasing allele frequency </a:t>
            </a:r>
          </a:p>
          <a:p>
            <a:pPr marL="266700" marR="0" lvl="0" indent="-273050" algn="l" rtl="0">
              <a:spcBef>
                <a:spcPts val="0"/>
              </a:spcBef>
              <a:buClr>
                <a:schemeClr val="dk1"/>
              </a:buClr>
              <a:buFont typeface="Arial"/>
              <a:buNone/>
            </a:pPr>
            <a:endParaRPr sz="1900" i="1">
              <a:solidFill>
                <a:schemeClr val="dk1"/>
              </a:solidFill>
              <a:latin typeface="Calibri"/>
              <a:ea typeface="Calibri"/>
              <a:cs typeface="Calibri"/>
              <a:sym typeface="Calibri"/>
            </a:endParaRPr>
          </a:p>
        </p:txBody>
      </p:sp>
      <p:grpSp>
        <p:nvGrpSpPr>
          <p:cNvPr id="356" name="Shape 356"/>
          <p:cNvGrpSpPr/>
          <p:nvPr/>
        </p:nvGrpSpPr>
        <p:grpSpPr>
          <a:xfrm>
            <a:off x="4495901" y="1140352"/>
            <a:ext cx="4556090" cy="4253932"/>
            <a:chOff x="4921250" y="1701003"/>
            <a:chExt cx="5099150" cy="4327500"/>
          </a:xfrm>
        </p:grpSpPr>
        <p:pic>
          <p:nvPicPr>
            <p:cNvPr id="357" name="Shape 357"/>
            <p:cNvPicPr preferRelativeResize="0"/>
            <p:nvPr/>
          </p:nvPicPr>
          <p:blipFill rotWithShape="1">
            <a:blip r:embed="rId3">
              <a:alphaModFix/>
            </a:blip>
            <a:srcRect/>
            <a:stretch/>
          </p:blipFill>
          <p:spPr>
            <a:xfrm>
              <a:off x="4921250" y="1701003"/>
              <a:ext cx="5099100" cy="4327500"/>
            </a:xfrm>
            <a:prstGeom prst="rect">
              <a:avLst/>
            </a:prstGeom>
            <a:noFill/>
            <a:ln>
              <a:noFill/>
            </a:ln>
          </p:spPr>
        </p:pic>
        <p:sp>
          <p:nvSpPr>
            <p:cNvPr id="358" name="Shape 358"/>
            <p:cNvSpPr txBox="1"/>
            <p:nvPr/>
          </p:nvSpPr>
          <p:spPr>
            <a:xfrm>
              <a:off x="6019800" y="1712672"/>
              <a:ext cx="1359000" cy="442500"/>
            </a:xfrm>
            <a:prstGeom prst="rect">
              <a:avLst/>
            </a:prstGeom>
            <a:noFill/>
            <a:ln>
              <a:noFill/>
            </a:ln>
          </p:spPr>
          <p:txBody>
            <a:bodyPr lIns="71100" tIns="35550" rIns="71100" bIns="35550" anchor="t" anchorCtr="0">
              <a:noAutofit/>
            </a:bodyPr>
            <a:lstStyle/>
            <a:p>
              <a:pPr marL="0" marR="0" lvl="0" indent="0" algn="l" rtl="0">
                <a:spcBef>
                  <a:spcPts val="0"/>
                </a:spcBef>
                <a:buSzPct val="25000"/>
                <a:buNone/>
              </a:pPr>
              <a:r>
                <a:rPr lang="en" sz="1100">
                  <a:solidFill>
                    <a:schemeClr val="dk1"/>
                  </a:solidFill>
                  <a:latin typeface="Calibri"/>
                  <a:ea typeface="Calibri"/>
                  <a:cs typeface="Calibri"/>
                  <a:sym typeface="Calibri"/>
                </a:rPr>
                <a:t>iCOGS</a:t>
              </a:r>
            </a:p>
            <a:p>
              <a:pPr marL="0" marR="0" lvl="0" indent="0" algn="l" rtl="0">
                <a:spcBef>
                  <a:spcPts val="0"/>
                </a:spcBef>
                <a:buSzPct val="25000"/>
                <a:buNone/>
              </a:pPr>
              <a:r>
                <a:rPr lang="en" sz="1100">
                  <a:solidFill>
                    <a:schemeClr val="dk1"/>
                  </a:solidFill>
                  <a:latin typeface="Calibri"/>
                  <a:ea typeface="Calibri"/>
                  <a:cs typeface="Calibri"/>
                  <a:sym typeface="Calibri"/>
                </a:rPr>
                <a:t>MAF&gt;0.05</a:t>
              </a:r>
            </a:p>
          </p:txBody>
        </p:sp>
        <p:sp>
          <p:nvSpPr>
            <p:cNvPr id="359" name="Shape 359"/>
            <p:cNvSpPr txBox="1"/>
            <p:nvPr/>
          </p:nvSpPr>
          <p:spPr>
            <a:xfrm>
              <a:off x="6019800" y="3932653"/>
              <a:ext cx="1359000" cy="494700"/>
            </a:xfrm>
            <a:prstGeom prst="rect">
              <a:avLst/>
            </a:prstGeom>
            <a:noFill/>
            <a:ln>
              <a:noFill/>
            </a:ln>
          </p:spPr>
          <p:txBody>
            <a:bodyPr lIns="71100" tIns="35550" rIns="71100" bIns="35550" anchor="t" anchorCtr="0">
              <a:noAutofit/>
            </a:bodyPr>
            <a:lstStyle/>
            <a:p>
              <a:pPr marL="0" marR="0" lvl="0" indent="0" algn="l" rtl="0">
                <a:spcBef>
                  <a:spcPts val="0"/>
                </a:spcBef>
                <a:buSzPct val="25000"/>
                <a:buNone/>
              </a:pPr>
              <a:r>
                <a:rPr lang="en" sz="1100">
                  <a:solidFill>
                    <a:schemeClr val="dk1"/>
                  </a:solidFill>
                  <a:latin typeface="Calibri"/>
                  <a:ea typeface="Calibri"/>
                  <a:cs typeface="Calibri"/>
                  <a:sym typeface="Calibri"/>
                </a:rPr>
                <a:t>iCOGS MAF&lt;0.05</a:t>
              </a:r>
            </a:p>
            <a:p>
              <a:pPr marL="0" marR="0" lvl="0" indent="0" algn="l" rtl="0">
                <a:spcBef>
                  <a:spcPts val="0"/>
                </a:spcBef>
                <a:buNone/>
              </a:pPr>
              <a:endParaRPr sz="1400">
                <a:solidFill>
                  <a:schemeClr val="dk1"/>
                </a:solidFill>
                <a:latin typeface="Calibri"/>
                <a:ea typeface="Calibri"/>
                <a:cs typeface="Calibri"/>
                <a:sym typeface="Calibri"/>
              </a:endParaRPr>
            </a:p>
          </p:txBody>
        </p:sp>
        <p:sp>
          <p:nvSpPr>
            <p:cNvPr id="360" name="Shape 360"/>
            <p:cNvSpPr txBox="1"/>
            <p:nvPr/>
          </p:nvSpPr>
          <p:spPr>
            <a:xfrm>
              <a:off x="8661400" y="1712672"/>
              <a:ext cx="1359000" cy="676800"/>
            </a:xfrm>
            <a:prstGeom prst="rect">
              <a:avLst/>
            </a:prstGeom>
            <a:noFill/>
            <a:ln>
              <a:noFill/>
            </a:ln>
          </p:spPr>
          <p:txBody>
            <a:bodyPr lIns="71100" tIns="35550" rIns="71100" bIns="35550" anchor="t" anchorCtr="0">
              <a:noAutofit/>
            </a:bodyPr>
            <a:lstStyle/>
            <a:p>
              <a:pPr marL="0" marR="0" lvl="0" indent="0" algn="l" rtl="0">
                <a:spcBef>
                  <a:spcPts val="0"/>
                </a:spcBef>
                <a:buSzPct val="25000"/>
                <a:buNone/>
              </a:pPr>
              <a:r>
                <a:rPr lang="en" sz="1100">
                  <a:solidFill>
                    <a:schemeClr val="dk1"/>
                  </a:solidFill>
                  <a:latin typeface="Calibri"/>
                  <a:ea typeface="Calibri"/>
                  <a:cs typeface="Calibri"/>
                  <a:sym typeface="Calibri"/>
                </a:rPr>
                <a:t>UK2</a:t>
              </a:r>
            </a:p>
            <a:p>
              <a:pPr marL="0" marR="0" lvl="0" indent="0" algn="l" rtl="0">
                <a:spcBef>
                  <a:spcPts val="0"/>
                </a:spcBef>
                <a:buSzPct val="25000"/>
                <a:buNone/>
              </a:pPr>
              <a:r>
                <a:rPr lang="en" sz="1100">
                  <a:solidFill>
                    <a:schemeClr val="dk1"/>
                  </a:solidFill>
                  <a:latin typeface="Calibri"/>
                  <a:ea typeface="Calibri"/>
                  <a:cs typeface="Calibri"/>
                  <a:sym typeface="Calibri"/>
                </a:rPr>
                <a:t>MAF&gt;0.05</a:t>
              </a:r>
            </a:p>
            <a:p>
              <a:pPr marL="0" marR="0" lvl="0" indent="0" algn="l" rtl="0">
                <a:spcBef>
                  <a:spcPts val="0"/>
                </a:spcBef>
                <a:buNone/>
              </a:pPr>
              <a:endParaRPr sz="1400">
                <a:solidFill>
                  <a:schemeClr val="dk1"/>
                </a:solidFill>
                <a:latin typeface="Calibri"/>
                <a:ea typeface="Calibri"/>
                <a:cs typeface="Calibri"/>
                <a:sym typeface="Calibri"/>
              </a:endParaRPr>
            </a:p>
          </p:txBody>
        </p:sp>
        <p:sp>
          <p:nvSpPr>
            <p:cNvPr id="361" name="Shape 361"/>
            <p:cNvSpPr txBox="1"/>
            <p:nvPr/>
          </p:nvSpPr>
          <p:spPr>
            <a:xfrm>
              <a:off x="8661400" y="3868689"/>
              <a:ext cx="1359000" cy="676800"/>
            </a:xfrm>
            <a:prstGeom prst="rect">
              <a:avLst/>
            </a:prstGeom>
            <a:noFill/>
            <a:ln>
              <a:noFill/>
            </a:ln>
          </p:spPr>
          <p:txBody>
            <a:bodyPr lIns="71100" tIns="35550" rIns="71100" bIns="35550" anchor="t" anchorCtr="0">
              <a:noAutofit/>
            </a:bodyPr>
            <a:lstStyle/>
            <a:p>
              <a:pPr marL="0" marR="0" lvl="0" indent="0" algn="l" rtl="0">
                <a:spcBef>
                  <a:spcPts val="0"/>
                </a:spcBef>
                <a:buSzPct val="25000"/>
                <a:buNone/>
              </a:pPr>
              <a:r>
                <a:rPr lang="en" sz="1100">
                  <a:solidFill>
                    <a:schemeClr val="dk1"/>
                  </a:solidFill>
                  <a:latin typeface="Calibri"/>
                  <a:ea typeface="Calibri"/>
                  <a:cs typeface="Calibri"/>
                  <a:sym typeface="Calibri"/>
                </a:rPr>
                <a:t>UK2</a:t>
              </a:r>
            </a:p>
            <a:p>
              <a:pPr marL="0" marR="0" lvl="0" indent="0" algn="l" rtl="0">
                <a:spcBef>
                  <a:spcPts val="0"/>
                </a:spcBef>
                <a:buSzPct val="25000"/>
                <a:buNone/>
              </a:pPr>
              <a:r>
                <a:rPr lang="en" sz="1100">
                  <a:solidFill>
                    <a:schemeClr val="dk1"/>
                  </a:solidFill>
                  <a:latin typeface="Calibri"/>
                  <a:ea typeface="Calibri"/>
                  <a:cs typeface="Calibri"/>
                  <a:sym typeface="Calibri"/>
                </a:rPr>
                <a:t>MAF&lt;0.05</a:t>
              </a:r>
            </a:p>
            <a:p>
              <a:pPr marL="0" marR="0" lvl="0" indent="0" algn="l" rtl="0">
                <a:spcBef>
                  <a:spcPts val="0"/>
                </a:spcBef>
                <a:buNone/>
              </a:pPr>
              <a:endParaRPr sz="1400">
                <a:solidFill>
                  <a:schemeClr val="dk1"/>
                </a:solidFill>
                <a:latin typeface="Calibri"/>
                <a:ea typeface="Calibri"/>
                <a:cs typeface="Calibri"/>
                <a:sym typeface="Calibri"/>
              </a:endParaRPr>
            </a:p>
          </p:txBody>
        </p:sp>
      </p:grpSp>
      <p:sp>
        <p:nvSpPr>
          <p:cNvPr id="362" name="Shape 362"/>
          <p:cNvSpPr txBox="1">
            <a:spLocks noGrp="1"/>
          </p:cNvSpPr>
          <p:nvPr>
            <p:ph type="title"/>
          </p:nvPr>
        </p:nvSpPr>
        <p:spPr>
          <a:xfrm>
            <a:off x="311700" y="342075"/>
            <a:ext cx="8987400" cy="636300"/>
          </a:xfrm>
          <a:prstGeom prst="rect">
            <a:avLst/>
          </a:prstGeom>
        </p:spPr>
        <p:txBody>
          <a:bodyPr lIns="71100" tIns="71100" rIns="71100" bIns="71100" anchor="ctr" anchorCtr="0">
            <a:noAutofit/>
          </a:bodyPr>
          <a:lstStyle/>
          <a:p>
            <a:pPr lvl="0" rtl="0">
              <a:spcBef>
                <a:spcPts val="0"/>
              </a:spcBef>
              <a:buClr>
                <a:schemeClr val="dk1"/>
              </a:buClr>
              <a:buSzPct val="25000"/>
              <a:buFont typeface="Calibri"/>
              <a:buNone/>
            </a:pPr>
            <a:r>
              <a:rPr lang="en" sz="2800" b="1">
                <a:latin typeface="Arial"/>
                <a:ea typeface="Arial"/>
                <a:cs typeface="Arial"/>
                <a:sym typeface="Arial"/>
              </a:rPr>
              <a:t>Imputation -</a:t>
            </a:r>
            <a:r>
              <a:rPr lang="en" sz="2800" b="1" i="1">
                <a:latin typeface="Arial"/>
                <a:ea typeface="Arial"/>
                <a:cs typeface="Arial"/>
                <a:sym typeface="Arial"/>
              </a:rPr>
              <a:t>1000 Genome Project Reference panel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pSp>
        <p:nvGrpSpPr>
          <p:cNvPr id="368" name="Shape 368"/>
          <p:cNvGrpSpPr/>
          <p:nvPr/>
        </p:nvGrpSpPr>
        <p:grpSpPr>
          <a:xfrm>
            <a:off x="1677344" y="394897"/>
            <a:ext cx="5711374" cy="4639323"/>
            <a:chOff x="1" y="4010"/>
            <a:chExt cx="7236916" cy="5567411"/>
          </a:xfrm>
        </p:grpSpPr>
        <p:sp>
          <p:nvSpPr>
            <p:cNvPr id="369" name="Shape 369"/>
            <p:cNvSpPr/>
            <p:nvPr/>
          </p:nvSpPr>
          <p:spPr>
            <a:xfrm rot="5400000">
              <a:off x="-180933" y="185060"/>
              <a:ext cx="1206300" cy="844200"/>
            </a:xfrm>
            <a:prstGeom prst="chevron">
              <a:avLst>
                <a:gd name="adj" fmla="val 50000"/>
              </a:avLst>
            </a:prstGeom>
            <a:gradFill>
              <a:gsLst>
                <a:gs pos="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70" name="Shape 370"/>
            <p:cNvSpPr txBox="1"/>
            <p:nvPr/>
          </p:nvSpPr>
          <p:spPr>
            <a:xfrm>
              <a:off x="1" y="426168"/>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371" name="Shape 371"/>
            <p:cNvSpPr/>
            <p:nvPr/>
          </p:nvSpPr>
          <p:spPr>
            <a:xfrm rot="5400000">
              <a:off x="3648617" y="-2800388"/>
              <a:ext cx="783899" cy="6392700"/>
            </a:xfrm>
            <a:prstGeom prst="round2SameRect">
              <a:avLst>
                <a:gd name="adj1" fmla="val 16667"/>
                <a:gd name="adj2" fmla="val 0"/>
              </a:avLst>
            </a:prstGeom>
            <a:solidFill>
              <a:schemeClr val="lt1">
                <a:alpha val="6863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72" name="Shape 372"/>
            <p:cNvSpPr txBox="1"/>
            <p:nvPr/>
          </p:nvSpPr>
          <p:spPr>
            <a:xfrm>
              <a:off x="844316" y="42282"/>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Genotyping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211,155 markers on </a:t>
              </a:r>
              <a:r>
                <a:rPr lang="en" sz="1800" b="0" i="1" u="none" strike="noStrike" cap="none">
                  <a:solidFill>
                    <a:srgbClr val="B7B7B7"/>
                  </a:solidFill>
                  <a:latin typeface="Calibri"/>
                  <a:ea typeface="Calibri"/>
                  <a:cs typeface="Calibri"/>
                  <a:sym typeface="Calibri"/>
                </a:rPr>
                <a:t>iCOGS array</a:t>
              </a:r>
            </a:p>
          </p:txBody>
        </p:sp>
        <p:sp>
          <p:nvSpPr>
            <p:cNvPr id="373" name="Shape 373"/>
            <p:cNvSpPr/>
            <p:nvPr/>
          </p:nvSpPr>
          <p:spPr>
            <a:xfrm rot="5400000">
              <a:off x="-180933" y="1275337"/>
              <a:ext cx="1206299" cy="844200"/>
            </a:xfrm>
            <a:prstGeom prst="chevron">
              <a:avLst>
                <a:gd name="adj" fmla="val 50000"/>
              </a:avLst>
            </a:prstGeom>
            <a:gradFill>
              <a:gsLst>
                <a:gs pos="0">
                  <a:srgbClr val="8AB6CB"/>
                </a:gs>
                <a:gs pos="86000">
                  <a:srgbClr val="8AB6CB"/>
                </a:gs>
                <a:gs pos="88000">
                  <a:srgbClr val="8AB6CB"/>
                </a:gs>
                <a:gs pos="93000">
                  <a:srgbClr val="8AB6CB"/>
                </a:gs>
                <a:gs pos="98000">
                  <a:srgbClr val="9CC2E5"/>
                </a:gs>
                <a:gs pos="100000">
                  <a:srgbClr val="9CC2E5"/>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74" name="Shape 374"/>
            <p:cNvSpPr txBox="1"/>
            <p:nvPr/>
          </p:nvSpPr>
          <p:spPr>
            <a:xfrm>
              <a:off x="1" y="1516446"/>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375" name="Shape 375"/>
            <p:cNvSpPr/>
            <p:nvPr/>
          </p:nvSpPr>
          <p:spPr>
            <a:xfrm rot="5400000">
              <a:off x="3648617" y="-1710110"/>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76" name="Shape 376"/>
            <p:cNvSpPr txBox="1"/>
            <p:nvPr/>
          </p:nvSpPr>
          <p:spPr>
            <a:xfrm>
              <a:off x="844316" y="1132561"/>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Imputation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a:t>
              </a:r>
              <a:r>
                <a:rPr lang="en" sz="1800" b="0" i="1" u="none" strike="noStrike" cap="none">
                  <a:solidFill>
                    <a:srgbClr val="B7B7B7"/>
                  </a:solidFill>
                  <a:latin typeface="Calibri"/>
                  <a:ea typeface="Calibri"/>
                  <a:cs typeface="Calibri"/>
                  <a:sym typeface="Calibri"/>
                </a:rPr>
                <a:t>11 million SNPs using</a:t>
              </a:r>
              <a:r>
                <a:rPr lang="en" sz="1800" i="1">
                  <a:solidFill>
                    <a:srgbClr val="B7B7B7"/>
                  </a:solidFill>
                  <a:latin typeface="Calibri"/>
                  <a:ea typeface="Calibri"/>
                  <a:cs typeface="Calibri"/>
                  <a:sym typeface="Calibri"/>
                </a:rPr>
                <a:t> </a:t>
              </a:r>
              <a:r>
                <a:rPr lang="en" sz="1800" b="0" i="1" u="none" strike="noStrike" cap="none">
                  <a:solidFill>
                    <a:srgbClr val="B7B7B7"/>
                  </a:solidFill>
                  <a:latin typeface="Calibri"/>
                  <a:ea typeface="Calibri"/>
                  <a:cs typeface="Calibri"/>
                  <a:sym typeface="Calibri"/>
                </a:rPr>
                <a:t>1000 Genome Project</a:t>
              </a:r>
            </a:p>
          </p:txBody>
        </p:sp>
        <p:sp>
          <p:nvSpPr>
            <p:cNvPr id="377" name="Shape 377"/>
            <p:cNvSpPr/>
            <p:nvPr/>
          </p:nvSpPr>
          <p:spPr>
            <a:xfrm rot="5400000">
              <a:off x="-180933" y="2365616"/>
              <a:ext cx="1206299"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78" name="Shape 378"/>
            <p:cNvSpPr txBox="1"/>
            <p:nvPr/>
          </p:nvSpPr>
          <p:spPr>
            <a:xfrm>
              <a:off x="1" y="2606725"/>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379" name="Shape 379"/>
            <p:cNvSpPr/>
            <p:nvPr/>
          </p:nvSpPr>
          <p:spPr>
            <a:xfrm rot="5400000">
              <a:off x="3648617" y="-619833"/>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80" name="Shape 380"/>
            <p:cNvSpPr txBox="1"/>
            <p:nvPr/>
          </p:nvSpPr>
          <p:spPr>
            <a:xfrm>
              <a:off x="844316" y="2222838"/>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000000"/>
                </a:buClr>
                <a:buSzPct val="100000"/>
                <a:buFont typeface="Calibri"/>
                <a:buChar char="•"/>
              </a:pPr>
              <a:r>
                <a:rPr lang="en" sz="2400" b="0" i="0" u="none" strike="noStrike" cap="none">
                  <a:latin typeface="Calibri"/>
                  <a:ea typeface="Calibri"/>
                  <a:cs typeface="Calibri"/>
                  <a:sym typeface="Calibri"/>
                </a:rPr>
                <a:t>Association Analysis &amp; Loci Selection</a:t>
              </a:r>
              <a:br>
                <a:rPr lang="en" sz="2400" b="0" i="0" u="none" strike="noStrike" cap="none">
                  <a:latin typeface="Calibri"/>
                  <a:ea typeface="Calibri"/>
                  <a:cs typeface="Calibri"/>
                  <a:sym typeface="Calibri"/>
                </a:rPr>
              </a:br>
              <a:r>
                <a:rPr lang="en" sz="1800" i="1">
                  <a:latin typeface="Calibri"/>
                  <a:ea typeface="Calibri"/>
                  <a:cs typeface="Calibri"/>
                  <a:sym typeface="Calibri"/>
                </a:rPr>
                <a:t>From 7000+ SNPs to 15 loci</a:t>
              </a:r>
            </a:p>
          </p:txBody>
        </p:sp>
        <p:sp>
          <p:nvSpPr>
            <p:cNvPr id="381" name="Shape 381"/>
            <p:cNvSpPr/>
            <p:nvPr/>
          </p:nvSpPr>
          <p:spPr>
            <a:xfrm rot="5400000">
              <a:off x="-180933" y="3455893"/>
              <a:ext cx="1206300"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82" name="Shape 382"/>
            <p:cNvSpPr txBox="1"/>
            <p:nvPr/>
          </p:nvSpPr>
          <p:spPr>
            <a:xfrm>
              <a:off x="1" y="3697003"/>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383" name="Shape 383"/>
            <p:cNvSpPr/>
            <p:nvPr/>
          </p:nvSpPr>
          <p:spPr>
            <a:xfrm rot="5400000">
              <a:off x="3648617" y="470443"/>
              <a:ext cx="783899"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84" name="Shape 384"/>
            <p:cNvSpPr txBox="1"/>
            <p:nvPr/>
          </p:nvSpPr>
          <p:spPr>
            <a:xfrm>
              <a:off x="844316" y="3313114"/>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a:solidFill>
                    <a:srgbClr val="B7B7B7"/>
                  </a:solidFill>
                  <a:latin typeface="Calibri"/>
                  <a:ea typeface="Calibri"/>
                  <a:cs typeface="Calibri"/>
                  <a:sym typeface="Calibri"/>
                </a:rPr>
                <a:t>Testing SNP Effect</a:t>
              </a:r>
              <a:r>
                <a:rPr lang="en" sz="2400" b="0" i="0" u="none" strike="noStrike" cap="none">
                  <a:solidFill>
                    <a:srgbClr val="B7B7B7"/>
                  </a:solidFill>
                  <a:latin typeface="Calibri"/>
                  <a:ea typeface="Calibri"/>
                  <a:cs typeface="Calibri"/>
                  <a:sym typeface="Calibri"/>
                </a:rPr>
                <a:t>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A</a:t>
              </a:r>
              <a:r>
                <a:rPr lang="en" sz="1800" b="0" i="1" u="none" strike="noStrike" cap="none">
                  <a:solidFill>
                    <a:srgbClr val="B7B7B7"/>
                  </a:solidFill>
                  <a:latin typeface="Calibri"/>
                  <a:ea typeface="Calibri"/>
                  <a:cs typeface="Calibri"/>
                  <a:sym typeface="Calibri"/>
                </a:rPr>
                <a:t>ssoci</a:t>
              </a:r>
              <a:r>
                <a:rPr lang="en" sz="1800" i="1">
                  <a:solidFill>
                    <a:srgbClr val="B7B7B7"/>
                  </a:solidFill>
                  <a:latin typeface="Calibri"/>
                  <a:ea typeface="Calibri"/>
                  <a:cs typeface="Calibri"/>
                  <a:sym typeface="Calibri"/>
                </a:rPr>
                <a:t>ation with ER+/- and age</a:t>
              </a:r>
            </a:p>
          </p:txBody>
        </p:sp>
        <p:sp>
          <p:nvSpPr>
            <p:cNvPr id="385" name="Shape 385"/>
            <p:cNvSpPr/>
            <p:nvPr/>
          </p:nvSpPr>
          <p:spPr>
            <a:xfrm rot="5400000">
              <a:off x="-180933" y="4546171"/>
              <a:ext cx="1206300" cy="844200"/>
            </a:xfrm>
            <a:prstGeom prst="chevron">
              <a:avLst>
                <a:gd name="adj" fmla="val 50000"/>
              </a:avLst>
            </a:prstGeom>
            <a:gradFill>
              <a:gsLst>
                <a:gs pos="0">
                  <a:srgbClr val="8AB6CB"/>
                </a:gs>
                <a:gs pos="50000">
                  <a:srgbClr val="8AB6CB"/>
                </a:gs>
                <a:gs pos="100000">
                  <a:srgbClr val="8AB6CB"/>
                </a:gs>
              </a:gsLst>
              <a:lin ang="5400012" scaled="0"/>
            </a:gra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86" name="Shape 386"/>
            <p:cNvSpPr txBox="1"/>
            <p:nvPr/>
          </p:nvSpPr>
          <p:spPr>
            <a:xfrm>
              <a:off x="1" y="4787280"/>
              <a:ext cx="844200" cy="361800"/>
            </a:xfrm>
            <a:prstGeom prst="rect">
              <a:avLst/>
            </a:prstGeom>
            <a:noFill/>
            <a:ln>
              <a:noFill/>
            </a:ln>
          </p:spPr>
          <p:txBody>
            <a:bodyPr lIns="11350" tIns="11350" rIns="11350" bIns="11350" anchor="ctr" anchorCtr="0">
              <a:noAutofit/>
            </a:bodyPr>
            <a:lstStyle/>
            <a:p>
              <a:pPr marL="0" marR="0" lvl="0" indent="0" algn="ctr" rtl="0">
                <a:lnSpc>
                  <a:spcPct val="90000"/>
                </a:lnSpc>
                <a:spcBef>
                  <a:spcPts val="0"/>
                </a:spcBef>
                <a:spcAft>
                  <a:spcPts val="0"/>
                </a:spcAft>
                <a:buNone/>
              </a:pPr>
              <a:endParaRPr sz="2400" b="0" i="1" u="none" strike="noStrike" cap="none">
                <a:solidFill>
                  <a:srgbClr val="B7B7B7"/>
                </a:solidFill>
                <a:latin typeface="Calibri"/>
                <a:ea typeface="Calibri"/>
                <a:cs typeface="Calibri"/>
                <a:sym typeface="Calibri"/>
              </a:endParaRPr>
            </a:p>
          </p:txBody>
        </p:sp>
        <p:sp>
          <p:nvSpPr>
            <p:cNvPr id="387" name="Shape 387"/>
            <p:cNvSpPr/>
            <p:nvPr/>
          </p:nvSpPr>
          <p:spPr>
            <a:xfrm rot="5400000">
              <a:off x="3648617" y="1583637"/>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88" name="Shape 388"/>
            <p:cNvSpPr txBox="1"/>
            <p:nvPr/>
          </p:nvSpPr>
          <p:spPr>
            <a:xfrm>
              <a:off x="844316" y="4426308"/>
              <a:ext cx="6354299" cy="707400"/>
            </a:xfrm>
            <a:prstGeom prst="rect">
              <a:avLst/>
            </a:prstGeom>
            <a:noFill/>
            <a:ln>
              <a:noFill/>
            </a:ln>
          </p:spPr>
          <p:txBody>
            <a:bodyPr lIns="177000" tIns="15800" rIns="15800" bIns="15800" anchor="ctr" anchorCtr="0">
              <a:noAutofit/>
            </a:bodyPr>
            <a:lstStyle/>
            <a:p>
              <a:pPr marL="228600" marR="0" lvl="1" indent="-2032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Identification                                                      </a:t>
              </a:r>
              <a:r>
                <a:rPr lang="en" sz="1800" b="0" i="1" u="none" strike="noStrike" cap="none">
                  <a:solidFill>
                    <a:srgbClr val="B7B7B7"/>
                  </a:solidFill>
                  <a:latin typeface="Calibri"/>
                  <a:ea typeface="Calibri"/>
                  <a:cs typeface="Calibri"/>
                  <a:sym typeface="Calibri"/>
                </a:rPr>
                <a:t>ChIP-Seq &amp; ENCODE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Shape 394"/>
          <p:cNvGrpSpPr/>
          <p:nvPr/>
        </p:nvGrpSpPr>
        <p:grpSpPr>
          <a:xfrm>
            <a:off x="190389" y="855919"/>
            <a:ext cx="4349386" cy="4034146"/>
            <a:chOff x="1" y="4010"/>
            <a:chExt cx="7236916" cy="5567411"/>
          </a:xfrm>
        </p:grpSpPr>
        <p:sp>
          <p:nvSpPr>
            <p:cNvPr id="395" name="Shape 395"/>
            <p:cNvSpPr/>
            <p:nvPr/>
          </p:nvSpPr>
          <p:spPr>
            <a:xfrm rot="5400000">
              <a:off x="-180933" y="185060"/>
              <a:ext cx="1206300" cy="844200"/>
            </a:xfrm>
            <a:prstGeom prst="chevron">
              <a:avLst>
                <a:gd name="adj" fmla="val 50000"/>
              </a:avLst>
            </a:prstGeom>
            <a:gradFill>
              <a:gsLst>
                <a:gs pos="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396" name="Shape 396"/>
            <p:cNvSpPr txBox="1"/>
            <p:nvPr/>
          </p:nvSpPr>
          <p:spPr>
            <a:xfrm>
              <a:off x="1" y="426168"/>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397" name="Shape 397"/>
            <p:cNvSpPr/>
            <p:nvPr/>
          </p:nvSpPr>
          <p:spPr>
            <a:xfrm rot="5400000">
              <a:off x="3648617" y="-2800388"/>
              <a:ext cx="783899" cy="6392700"/>
            </a:xfrm>
            <a:prstGeom prst="round2SameRect">
              <a:avLst>
                <a:gd name="adj1" fmla="val 16667"/>
                <a:gd name="adj2" fmla="val 0"/>
              </a:avLst>
            </a:prstGeom>
            <a:solidFill>
              <a:schemeClr val="lt1">
                <a:alpha val="6863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398" name="Shape 398"/>
            <p:cNvSpPr txBox="1"/>
            <p:nvPr/>
          </p:nvSpPr>
          <p:spPr>
            <a:xfrm>
              <a:off x="844316" y="42282"/>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Genotyping </a:t>
              </a:r>
              <a:r>
                <a:rPr lang="en" b="0" i="0" u="none" strike="noStrike" cap="none">
                  <a:solidFill>
                    <a:srgbClr val="B7B7B7"/>
                  </a:solidFill>
                  <a:latin typeface="Calibri"/>
                  <a:ea typeface="Calibri"/>
                  <a:cs typeface="Calibri"/>
                  <a:sym typeface="Calibri"/>
                </a:rPr>
                <a:t>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211,155 markers on </a:t>
              </a:r>
              <a:r>
                <a:rPr lang="en" b="0" i="1" u="none" strike="noStrike" cap="none">
                  <a:solidFill>
                    <a:srgbClr val="B7B7B7"/>
                  </a:solidFill>
                  <a:latin typeface="Calibri"/>
                  <a:ea typeface="Calibri"/>
                  <a:cs typeface="Calibri"/>
                  <a:sym typeface="Calibri"/>
                </a:rPr>
                <a:t>iCOGS array</a:t>
              </a:r>
            </a:p>
          </p:txBody>
        </p:sp>
        <p:sp>
          <p:nvSpPr>
            <p:cNvPr id="399" name="Shape 399"/>
            <p:cNvSpPr/>
            <p:nvPr/>
          </p:nvSpPr>
          <p:spPr>
            <a:xfrm rot="5400000">
              <a:off x="-180933" y="1275337"/>
              <a:ext cx="1206299" cy="844200"/>
            </a:xfrm>
            <a:prstGeom prst="chevron">
              <a:avLst>
                <a:gd name="adj" fmla="val 50000"/>
              </a:avLst>
            </a:prstGeom>
            <a:gradFill>
              <a:gsLst>
                <a:gs pos="0">
                  <a:srgbClr val="8AB6CB"/>
                </a:gs>
                <a:gs pos="86000">
                  <a:srgbClr val="8AB6CB"/>
                </a:gs>
                <a:gs pos="88000">
                  <a:srgbClr val="8AB6CB"/>
                </a:gs>
                <a:gs pos="93000">
                  <a:srgbClr val="8AB6CB"/>
                </a:gs>
                <a:gs pos="98000">
                  <a:srgbClr val="9CC2E5"/>
                </a:gs>
                <a:gs pos="100000">
                  <a:srgbClr val="9CC2E5"/>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00" name="Shape 400"/>
            <p:cNvSpPr txBox="1"/>
            <p:nvPr/>
          </p:nvSpPr>
          <p:spPr>
            <a:xfrm>
              <a:off x="1" y="1516446"/>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401" name="Shape 401"/>
            <p:cNvSpPr/>
            <p:nvPr/>
          </p:nvSpPr>
          <p:spPr>
            <a:xfrm rot="5400000">
              <a:off x="3648617" y="-1710110"/>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02" name="Shape 402"/>
            <p:cNvSpPr txBox="1"/>
            <p:nvPr/>
          </p:nvSpPr>
          <p:spPr>
            <a:xfrm>
              <a:off x="844316" y="1132561"/>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Imputation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a:t>
              </a:r>
              <a:r>
                <a:rPr lang="en" b="0" i="1" u="none" strike="noStrike" cap="none">
                  <a:solidFill>
                    <a:srgbClr val="B7B7B7"/>
                  </a:solidFill>
                  <a:latin typeface="Calibri"/>
                  <a:ea typeface="Calibri"/>
                  <a:cs typeface="Calibri"/>
                  <a:sym typeface="Calibri"/>
                </a:rPr>
                <a:t>11 million SNPs using</a:t>
              </a:r>
              <a:r>
                <a:rPr lang="en" i="1">
                  <a:solidFill>
                    <a:srgbClr val="B7B7B7"/>
                  </a:solidFill>
                  <a:latin typeface="Calibri"/>
                  <a:ea typeface="Calibri"/>
                  <a:cs typeface="Calibri"/>
                  <a:sym typeface="Calibri"/>
                </a:rPr>
                <a:t> </a:t>
              </a:r>
              <a:r>
                <a:rPr lang="en" b="0" i="1" u="none" strike="noStrike" cap="none">
                  <a:solidFill>
                    <a:srgbClr val="B7B7B7"/>
                  </a:solidFill>
                  <a:latin typeface="Calibri"/>
                  <a:ea typeface="Calibri"/>
                  <a:cs typeface="Calibri"/>
                  <a:sym typeface="Calibri"/>
                </a:rPr>
                <a:t>1000 Genome Project</a:t>
              </a:r>
            </a:p>
          </p:txBody>
        </p:sp>
        <p:sp>
          <p:nvSpPr>
            <p:cNvPr id="403" name="Shape 403"/>
            <p:cNvSpPr/>
            <p:nvPr/>
          </p:nvSpPr>
          <p:spPr>
            <a:xfrm rot="5400000">
              <a:off x="-180933" y="2365616"/>
              <a:ext cx="1206299"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04" name="Shape 404"/>
            <p:cNvSpPr txBox="1"/>
            <p:nvPr/>
          </p:nvSpPr>
          <p:spPr>
            <a:xfrm>
              <a:off x="1" y="2606725"/>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405" name="Shape 405"/>
            <p:cNvSpPr/>
            <p:nvPr/>
          </p:nvSpPr>
          <p:spPr>
            <a:xfrm rot="5400000">
              <a:off x="3648617" y="-619833"/>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06" name="Shape 406"/>
            <p:cNvSpPr txBox="1"/>
            <p:nvPr/>
          </p:nvSpPr>
          <p:spPr>
            <a:xfrm>
              <a:off x="844316" y="2222838"/>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000000"/>
                </a:buClr>
                <a:buSzPct val="77777"/>
                <a:buFont typeface="Calibri"/>
                <a:buChar char="•"/>
              </a:pPr>
              <a:r>
                <a:rPr lang="en" sz="1800" b="0" i="0" u="none" strike="noStrike" cap="none">
                  <a:latin typeface="Calibri"/>
                  <a:ea typeface="Calibri"/>
                  <a:cs typeface="Calibri"/>
                  <a:sym typeface="Calibri"/>
                </a:rPr>
                <a:t>Association Analysis &amp; Loci Selection</a:t>
              </a:r>
              <a:br>
                <a:rPr lang="en" b="0" i="0" u="none" strike="noStrike" cap="none">
                  <a:latin typeface="Calibri"/>
                  <a:ea typeface="Calibri"/>
                  <a:cs typeface="Calibri"/>
                  <a:sym typeface="Calibri"/>
                </a:rPr>
              </a:br>
              <a:r>
                <a:rPr lang="en" i="1">
                  <a:latin typeface="Calibri"/>
                  <a:ea typeface="Calibri"/>
                  <a:cs typeface="Calibri"/>
                  <a:sym typeface="Calibri"/>
                </a:rPr>
                <a:t>From 7000+ SNPs to 15 loci</a:t>
              </a:r>
            </a:p>
          </p:txBody>
        </p:sp>
        <p:sp>
          <p:nvSpPr>
            <p:cNvPr id="407" name="Shape 407"/>
            <p:cNvSpPr/>
            <p:nvPr/>
          </p:nvSpPr>
          <p:spPr>
            <a:xfrm rot="5400000">
              <a:off x="-180933" y="3455893"/>
              <a:ext cx="1206300"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08" name="Shape 408"/>
            <p:cNvSpPr txBox="1"/>
            <p:nvPr/>
          </p:nvSpPr>
          <p:spPr>
            <a:xfrm>
              <a:off x="1" y="3697003"/>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409" name="Shape 409"/>
            <p:cNvSpPr/>
            <p:nvPr/>
          </p:nvSpPr>
          <p:spPr>
            <a:xfrm rot="5400000">
              <a:off x="3648617" y="470443"/>
              <a:ext cx="783899"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10" name="Shape 410"/>
            <p:cNvSpPr txBox="1"/>
            <p:nvPr/>
          </p:nvSpPr>
          <p:spPr>
            <a:xfrm>
              <a:off x="844316" y="3313114"/>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a:solidFill>
                    <a:srgbClr val="B7B7B7"/>
                  </a:solidFill>
                  <a:latin typeface="Calibri"/>
                  <a:ea typeface="Calibri"/>
                  <a:cs typeface="Calibri"/>
                  <a:sym typeface="Calibri"/>
                </a:rPr>
                <a:t>Testing SNP Effect</a:t>
              </a:r>
              <a:r>
                <a:rPr lang="en" sz="1800" b="0" i="0" u="none" strike="noStrike" cap="none">
                  <a:solidFill>
                    <a:srgbClr val="B7B7B7"/>
                  </a:solidFill>
                  <a:latin typeface="Calibri"/>
                  <a:ea typeface="Calibri"/>
                  <a:cs typeface="Calibri"/>
                  <a:sym typeface="Calibri"/>
                </a:rPr>
                <a:t>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A</a:t>
              </a:r>
              <a:r>
                <a:rPr lang="en" b="0" i="1" u="none" strike="noStrike" cap="none">
                  <a:solidFill>
                    <a:srgbClr val="B7B7B7"/>
                  </a:solidFill>
                  <a:latin typeface="Calibri"/>
                  <a:ea typeface="Calibri"/>
                  <a:cs typeface="Calibri"/>
                  <a:sym typeface="Calibri"/>
                </a:rPr>
                <a:t>ssoci</a:t>
              </a:r>
              <a:r>
                <a:rPr lang="en" i="1">
                  <a:solidFill>
                    <a:srgbClr val="B7B7B7"/>
                  </a:solidFill>
                  <a:latin typeface="Calibri"/>
                  <a:ea typeface="Calibri"/>
                  <a:cs typeface="Calibri"/>
                  <a:sym typeface="Calibri"/>
                </a:rPr>
                <a:t>ation with ER+/- and age</a:t>
              </a:r>
            </a:p>
          </p:txBody>
        </p:sp>
        <p:sp>
          <p:nvSpPr>
            <p:cNvPr id="411" name="Shape 411"/>
            <p:cNvSpPr/>
            <p:nvPr/>
          </p:nvSpPr>
          <p:spPr>
            <a:xfrm rot="5400000">
              <a:off x="-180933" y="4546171"/>
              <a:ext cx="1206300" cy="844200"/>
            </a:xfrm>
            <a:prstGeom prst="chevron">
              <a:avLst>
                <a:gd name="adj" fmla="val 50000"/>
              </a:avLst>
            </a:prstGeom>
            <a:gradFill>
              <a:gsLst>
                <a:gs pos="0">
                  <a:srgbClr val="8AB6CB"/>
                </a:gs>
                <a:gs pos="50000">
                  <a:srgbClr val="8AB6CB"/>
                </a:gs>
                <a:gs pos="100000">
                  <a:srgbClr val="8AB6CB"/>
                </a:gs>
              </a:gsLst>
              <a:lin ang="5400012" scaled="0"/>
            </a:gra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12" name="Shape 412"/>
            <p:cNvSpPr txBox="1"/>
            <p:nvPr/>
          </p:nvSpPr>
          <p:spPr>
            <a:xfrm>
              <a:off x="1" y="4787280"/>
              <a:ext cx="844200" cy="361800"/>
            </a:xfrm>
            <a:prstGeom prst="rect">
              <a:avLst/>
            </a:prstGeom>
            <a:noFill/>
            <a:ln>
              <a:noFill/>
            </a:ln>
          </p:spPr>
          <p:txBody>
            <a:bodyPr lIns="11350" tIns="11350" rIns="11350" bIns="11350" anchor="ctr" anchorCtr="0">
              <a:noAutofit/>
            </a:bodyPr>
            <a:lstStyle/>
            <a:p>
              <a:pPr marL="0" marR="0" lvl="0" indent="0" algn="ctr" rtl="0">
                <a:lnSpc>
                  <a:spcPct val="90000"/>
                </a:lnSpc>
                <a:spcBef>
                  <a:spcPts val="0"/>
                </a:spcBef>
                <a:spcAft>
                  <a:spcPts val="0"/>
                </a:spcAft>
                <a:buNone/>
              </a:pPr>
              <a:endParaRPr b="0" i="1" u="none" strike="noStrike" cap="none">
                <a:solidFill>
                  <a:srgbClr val="B7B7B7"/>
                </a:solidFill>
                <a:latin typeface="Calibri"/>
                <a:ea typeface="Calibri"/>
                <a:cs typeface="Calibri"/>
                <a:sym typeface="Calibri"/>
              </a:endParaRPr>
            </a:p>
          </p:txBody>
        </p:sp>
        <p:sp>
          <p:nvSpPr>
            <p:cNvPr id="413" name="Shape 413"/>
            <p:cNvSpPr/>
            <p:nvPr/>
          </p:nvSpPr>
          <p:spPr>
            <a:xfrm rot="5400000">
              <a:off x="3648617" y="1583637"/>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14" name="Shape 414"/>
            <p:cNvSpPr txBox="1"/>
            <p:nvPr/>
          </p:nvSpPr>
          <p:spPr>
            <a:xfrm>
              <a:off x="844316" y="4426308"/>
              <a:ext cx="6354299" cy="707400"/>
            </a:xfrm>
            <a:prstGeom prst="rect">
              <a:avLst/>
            </a:prstGeom>
            <a:noFill/>
            <a:ln>
              <a:noFill/>
            </a:ln>
          </p:spPr>
          <p:txBody>
            <a:bodyPr lIns="177000" tIns="15800" rIns="15800" bIns="15800" anchor="ctr" anchorCtr="0">
              <a:noAutofit/>
            </a:bodyPr>
            <a:lstStyle/>
            <a:p>
              <a:pPr marL="228600" marR="0" lvl="1" indent="-1397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Identification </a:t>
              </a:r>
              <a:r>
                <a:rPr lang="en" b="0" i="0" u="none" strike="noStrike" cap="none">
                  <a:solidFill>
                    <a:srgbClr val="B7B7B7"/>
                  </a:solidFill>
                  <a:latin typeface="Calibri"/>
                  <a:ea typeface="Calibri"/>
                  <a:cs typeface="Calibri"/>
                  <a:sym typeface="Calibri"/>
                </a:rPr>
                <a:t>                                                     </a:t>
              </a:r>
              <a:r>
                <a:rPr lang="en" b="0" i="1" u="none" strike="noStrike" cap="none">
                  <a:solidFill>
                    <a:srgbClr val="B7B7B7"/>
                  </a:solidFill>
                  <a:latin typeface="Calibri"/>
                  <a:ea typeface="Calibri"/>
                  <a:cs typeface="Calibri"/>
                  <a:sym typeface="Calibri"/>
                </a:rPr>
                <a:t>ChIP-Seq &amp; ENCODE</a:t>
              </a:r>
            </a:p>
          </p:txBody>
        </p:sp>
      </p:grpSp>
      <p:grpSp>
        <p:nvGrpSpPr>
          <p:cNvPr id="415" name="Shape 415"/>
          <p:cNvGrpSpPr/>
          <p:nvPr/>
        </p:nvGrpSpPr>
        <p:grpSpPr>
          <a:xfrm>
            <a:off x="4850000" y="855774"/>
            <a:ext cx="4059744" cy="4034439"/>
            <a:chOff x="-109" y="5803"/>
            <a:chExt cx="6337408" cy="6185893"/>
          </a:xfrm>
        </p:grpSpPr>
        <p:sp>
          <p:nvSpPr>
            <p:cNvPr id="416" name="Shape 416"/>
            <p:cNvSpPr/>
            <p:nvPr/>
          </p:nvSpPr>
          <p:spPr>
            <a:xfrm rot="5400000">
              <a:off x="-248059" y="253753"/>
              <a:ext cx="1653600" cy="1157700"/>
            </a:xfrm>
            <a:prstGeom prst="chevron">
              <a:avLst>
                <a:gd name="adj" fmla="val 50000"/>
              </a:avLst>
            </a:prstGeom>
            <a:gradFill>
              <a:gsLst>
                <a:gs pos="0">
                  <a:srgbClr val="1F3864"/>
                </a:gs>
                <a:gs pos="56000">
                  <a:srgbClr val="1F3864"/>
                </a:gs>
                <a:gs pos="61000">
                  <a:srgbClr val="1F3864"/>
                </a:gs>
                <a:gs pos="77000">
                  <a:srgbClr val="1F3864"/>
                </a:gs>
                <a:gs pos="100000">
                  <a:srgbClr val="1F3864"/>
                </a:gs>
              </a:gsLst>
              <a:lin ang="5400012" scaled="0"/>
            </a:gradFill>
            <a:ln w="9525" cap="flat" cmpd="sng">
              <a:solidFill>
                <a:srgbClr val="1F3864"/>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a:solidFill>
                  <a:srgbClr val="B7B7B7"/>
                </a:solidFill>
              </a:endParaRPr>
            </a:p>
          </p:txBody>
        </p:sp>
        <p:sp>
          <p:nvSpPr>
            <p:cNvPr id="417" name="Shape 417"/>
            <p:cNvSpPr txBox="1"/>
            <p:nvPr/>
          </p:nvSpPr>
          <p:spPr>
            <a:xfrm>
              <a:off x="2" y="584597"/>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endParaRPr>
                <a:solidFill>
                  <a:srgbClr val="B7B7B7"/>
                </a:solidFill>
                <a:latin typeface="Calibri"/>
                <a:ea typeface="Calibri"/>
                <a:cs typeface="Calibri"/>
                <a:sym typeface="Calibri"/>
              </a:endParaRPr>
            </a:p>
          </p:txBody>
        </p:sp>
        <p:sp>
          <p:nvSpPr>
            <p:cNvPr id="418" name="Shape 418"/>
            <p:cNvSpPr/>
            <p:nvPr/>
          </p:nvSpPr>
          <p:spPr>
            <a:xfrm rot="5400000">
              <a:off x="3209948" y="-2046646"/>
              <a:ext cx="1074900" cy="5179800"/>
            </a:xfrm>
            <a:prstGeom prst="round2SameRect">
              <a:avLst>
                <a:gd name="adj1" fmla="val 16667"/>
                <a:gd name="adj2" fmla="val 0"/>
              </a:avLst>
            </a:prstGeom>
            <a:solidFill>
              <a:schemeClr val="lt1">
                <a:alpha val="89800"/>
              </a:schemeClr>
            </a:solidFill>
            <a:ln w="38100" cap="flat" cmpd="sng">
              <a:solidFill>
                <a:srgbClr val="1F3864"/>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a:p>
          </p:txBody>
        </p:sp>
        <p:sp>
          <p:nvSpPr>
            <p:cNvPr id="419" name="Shape 419"/>
            <p:cNvSpPr txBox="1"/>
            <p:nvPr/>
          </p:nvSpPr>
          <p:spPr>
            <a:xfrm>
              <a:off x="1157588" y="58276"/>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000000"/>
                </a:buClr>
                <a:buSzPct val="77777"/>
                <a:buFont typeface="Calibri"/>
                <a:buChar char="•"/>
              </a:pPr>
              <a:r>
                <a:rPr lang="en" sz="1800" b="0" i="0" u="none" strike="noStrike" cap="none">
                  <a:latin typeface="Calibri"/>
                  <a:ea typeface="Calibri"/>
                  <a:cs typeface="Calibri"/>
                  <a:sym typeface="Calibri"/>
                </a:rPr>
                <a:t>7000 SNPs  </a:t>
              </a:r>
              <a:r>
                <a:rPr lang="en" b="0" i="0" u="none" strike="noStrike" cap="none">
                  <a:latin typeface="Calibri"/>
                  <a:ea typeface="Calibri"/>
                  <a:cs typeface="Calibri"/>
                  <a:sym typeface="Calibri"/>
                </a:rPr>
                <a:t>                                                  </a:t>
              </a:r>
              <a:r>
                <a:rPr lang="en" i="1">
                  <a:latin typeface="Calibri"/>
                  <a:ea typeface="Calibri"/>
                  <a:cs typeface="Calibri"/>
                  <a:sym typeface="Calibri"/>
                </a:rPr>
                <a:t> log OR (P &lt; 5×10</a:t>
              </a:r>
              <a:r>
                <a:rPr lang="en" i="1" baseline="30000">
                  <a:latin typeface="Calibri"/>
                  <a:ea typeface="Calibri"/>
                  <a:cs typeface="Calibri"/>
                  <a:sym typeface="Calibri"/>
                </a:rPr>
                <a:t>-8</a:t>
              </a:r>
              <a:r>
                <a:rPr lang="en" i="1">
                  <a:latin typeface="Calibri"/>
                  <a:ea typeface="Calibri"/>
                  <a:cs typeface="Calibri"/>
                  <a:sym typeface="Calibri"/>
                </a:rPr>
                <a:t>)</a:t>
              </a:r>
            </a:p>
          </p:txBody>
        </p:sp>
        <p:sp>
          <p:nvSpPr>
            <p:cNvPr id="420" name="Shape 420"/>
            <p:cNvSpPr/>
            <p:nvPr/>
          </p:nvSpPr>
          <p:spPr>
            <a:xfrm rot="5400000">
              <a:off x="-248059" y="1764516"/>
              <a:ext cx="1653600" cy="1157700"/>
            </a:xfrm>
            <a:prstGeom prst="chevron">
              <a:avLst>
                <a:gd name="adj" fmla="val 50000"/>
              </a:avLst>
            </a:prstGeom>
            <a:gradFill>
              <a:gsLst>
                <a:gs pos="0">
                  <a:srgbClr val="8AB6CB"/>
                </a:gs>
                <a:gs pos="50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a:solidFill>
                  <a:srgbClr val="B7B7B7"/>
                </a:solidFill>
              </a:endParaRPr>
            </a:p>
          </p:txBody>
        </p:sp>
        <p:sp>
          <p:nvSpPr>
            <p:cNvPr id="421" name="Shape 421"/>
            <p:cNvSpPr txBox="1"/>
            <p:nvPr/>
          </p:nvSpPr>
          <p:spPr>
            <a:xfrm>
              <a:off x="2" y="2095361"/>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endParaRPr>
                <a:solidFill>
                  <a:srgbClr val="B7B7B7"/>
                </a:solidFill>
                <a:latin typeface="Calibri"/>
                <a:ea typeface="Calibri"/>
                <a:cs typeface="Calibri"/>
                <a:sym typeface="Calibri"/>
              </a:endParaRPr>
            </a:p>
          </p:txBody>
        </p:sp>
        <p:sp>
          <p:nvSpPr>
            <p:cNvPr id="422" name="Shape 422"/>
            <p:cNvSpPr/>
            <p:nvPr/>
          </p:nvSpPr>
          <p:spPr>
            <a:xfrm rot="5400000">
              <a:off x="3209948" y="-535880"/>
              <a:ext cx="1074900" cy="5179800"/>
            </a:xfrm>
            <a:prstGeom prst="round2SameRect">
              <a:avLst>
                <a:gd name="adj1" fmla="val 16667"/>
                <a:gd name="adj2" fmla="val 0"/>
              </a:avLst>
            </a:prstGeom>
            <a:solidFill>
              <a:schemeClr val="lt1">
                <a:alpha val="89800"/>
              </a:schemeClr>
            </a:soli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a:solidFill>
                  <a:srgbClr val="B7B7B7"/>
                </a:solidFill>
              </a:endParaRPr>
            </a:p>
          </p:txBody>
        </p:sp>
        <p:sp>
          <p:nvSpPr>
            <p:cNvPr id="423" name="Shape 423"/>
            <p:cNvSpPr/>
            <p:nvPr/>
          </p:nvSpPr>
          <p:spPr>
            <a:xfrm rot="5400000">
              <a:off x="-248059" y="3275282"/>
              <a:ext cx="1653600" cy="1157700"/>
            </a:xfrm>
            <a:prstGeom prst="chevron">
              <a:avLst>
                <a:gd name="adj" fmla="val 50000"/>
              </a:avLst>
            </a:prstGeom>
            <a:gradFill>
              <a:gsLst>
                <a:gs pos="0">
                  <a:srgbClr val="548135"/>
                </a:gs>
                <a:gs pos="50000">
                  <a:srgbClr val="548135"/>
                </a:gs>
                <a:gs pos="100000">
                  <a:srgbClr val="548135"/>
                </a:gs>
              </a:gsLst>
              <a:lin ang="5400012" scaled="0"/>
            </a:gradFill>
            <a:ln w="38100" cap="flat" cmpd="sng">
              <a:solidFill>
                <a:srgbClr val="548135"/>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a:solidFill>
                  <a:srgbClr val="B7B7B7"/>
                </a:solidFill>
              </a:endParaRPr>
            </a:p>
          </p:txBody>
        </p:sp>
        <p:sp>
          <p:nvSpPr>
            <p:cNvPr id="424" name="Shape 424"/>
            <p:cNvSpPr txBox="1"/>
            <p:nvPr/>
          </p:nvSpPr>
          <p:spPr>
            <a:xfrm>
              <a:off x="2" y="3606126"/>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br>
                <a:rPr lang="en" i="1">
                  <a:solidFill>
                    <a:srgbClr val="B7B7B7"/>
                  </a:solidFill>
                  <a:latin typeface="Calibri"/>
                  <a:ea typeface="Calibri"/>
                  <a:cs typeface="Calibri"/>
                  <a:sym typeface="Calibri"/>
                </a:rPr>
              </a:br>
              <a:endParaRPr lang="en" i="1">
                <a:solidFill>
                  <a:srgbClr val="B7B7B7"/>
                </a:solidFill>
                <a:latin typeface="Calibri"/>
                <a:ea typeface="Calibri"/>
                <a:cs typeface="Calibri"/>
                <a:sym typeface="Calibri"/>
              </a:endParaRPr>
            </a:p>
          </p:txBody>
        </p:sp>
        <p:sp>
          <p:nvSpPr>
            <p:cNvPr id="425" name="Shape 425"/>
            <p:cNvSpPr/>
            <p:nvPr/>
          </p:nvSpPr>
          <p:spPr>
            <a:xfrm rot="5400000">
              <a:off x="3209948" y="974882"/>
              <a:ext cx="1074900" cy="5179800"/>
            </a:xfrm>
            <a:prstGeom prst="round2SameRect">
              <a:avLst>
                <a:gd name="adj1" fmla="val 16667"/>
                <a:gd name="adj2" fmla="val 0"/>
              </a:avLst>
            </a:prstGeom>
            <a:solidFill>
              <a:schemeClr val="lt1">
                <a:alpha val="89800"/>
              </a:schemeClr>
            </a:solidFill>
            <a:ln w="38100" cap="flat" cmpd="sng">
              <a:solidFill>
                <a:srgbClr val="548135"/>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a:solidFill>
                  <a:srgbClr val="B7B7B7"/>
                </a:solidFill>
              </a:endParaRPr>
            </a:p>
          </p:txBody>
        </p:sp>
        <p:sp>
          <p:nvSpPr>
            <p:cNvPr id="426" name="Shape 426"/>
            <p:cNvSpPr txBox="1"/>
            <p:nvPr/>
          </p:nvSpPr>
          <p:spPr>
            <a:xfrm>
              <a:off x="1157588" y="3079803"/>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18 </a:t>
              </a:r>
              <a:r>
                <a:rPr lang="en" sz="1800">
                  <a:solidFill>
                    <a:srgbClr val="B7B7B7"/>
                  </a:solidFill>
                  <a:latin typeface="Calibri"/>
                  <a:ea typeface="Calibri"/>
                  <a:cs typeface="Calibri"/>
                  <a:sym typeface="Calibri"/>
                </a:rPr>
                <a:t>regions</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Adjustment for previously known SNP, r</a:t>
              </a:r>
              <a:r>
                <a:rPr lang="en" i="1" baseline="30000">
                  <a:solidFill>
                    <a:srgbClr val="B7B7B7"/>
                  </a:solidFill>
                  <a:latin typeface="Calibri"/>
                  <a:ea typeface="Calibri"/>
                  <a:cs typeface="Calibri"/>
                  <a:sym typeface="Calibri"/>
                </a:rPr>
                <a:t>2</a:t>
              </a:r>
              <a:r>
                <a:rPr lang="en" b="0" i="0" u="none" strike="noStrike" cap="none">
                  <a:solidFill>
                    <a:srgbClr val="B7B7B7"/>
                  </a:solidFill>
                  <a:latin typeface="Calibri"/>
                  <a:ea typeface="Calibri"/>
                  <a:cs typeface="Calibri"/>
                  <a:sym typeface="Calibri"/>
                </a:rPr>
                <a:t>                       </a:t>
              </a:r>
            </a:p>
          </p:txBody>
        </p:sp>
        <p:sp>
          <p:nvSpPr>
            <p:cNvPr id="427" name="Shape 427"/>
            <p:cNvSpPr/>
            <p:nvPr/>
          </p:nvSpPr>
          <p:spPr>
            <a:xfrm rot="5400000">
              <a:off x="-248059" y="4786046"/>
              <a:ext cx="1653600" cy="1157700"/>
            </a:xfrm>
            <a:prstGeom prst="chevron">
              <a:avLst>
                <a:gd name="adj" fmla="val 50000"/>
              </a:avLst>
            </a:prstGeom>
            <a:gradFill>
              <a:gsLst>
                <a:gs pos="0">
                  <a:srgbClr val="A8D08C"/>
                </a:gs>
                <a:gs pos="50000">
                  <a:srgbClr val="A8D08C"/>
                </a:gs>
                <a:gs pos="100000">
                  <a:srgbClr val="A8D08C"/>
                </a:gs>
              </a:gsLst>
              <a:lin ang="5400012" scaled="0"/>
            </a:gradFill>
            <a:ln w="38100" cap="flat" cmpd="sng">
              <a:solidFill>
                <a:srgbClr val="A8D08C"/>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a:solidFill>
                  <a:srgbClr val="B7B7B7"/>
                </a:solidFill>
              </a:endParaRPr>
            </a:p>
          </p:txBody>
        </p:sp>
        <p:sp>
          <p:nvSpPr>
            <p:cNvPr id="428" name="Shape 428"/>
            <p:cNvSpPr txBox="1"/>
            <p:nvPr/>
          </p:nvSpPr>
          <p:spPr>
            <a:xfrm>
              <a:off x="2" y="5116891"/>
              <a:ext cx="1157700" cy="496200"/>
            </a:xfrm>
            <a:prstGeom prst="rect">
              <a:avLst/>
            </a:prstGeom>
            <a:noFill/>
            <a:ln>
              <a:noFill/>
            </a:ln>
          </p:spPr>
          <p:txBody>
            <a:bodyPr lIns="11850" tIns="11850" rIns="11850" bIns="11850" anchor="ctr" anchorCtr="0">
              <a:noAutofit/>
            </a:bodyPr>
            <a:lstStyle/>
            <a:p>
              <a:pPr marL="0" marR="0" lvl="0" indent="0" algn="ctr" rtl="0">
                <a:lnSpc>
                  <a:spcPct val="90000"/>
                </a:lnSpc>
                <a:spcBef>
                  <a:spcPts val="0"/>
                </a:spcBef>
                <a:spcAft>
                  <a:spcPts val="0"/>
                </a:spcAft>
                <a:buNone/>
              </a:pPr>
              <a:endParaRPr i="1">
                <a:solidFill>
                  <a:srgbClr val="B7B7B7"/>
                </a:solidFill>
                <a:latin typeface="Calibri"/>
                <a:ea typeface="Calibri"/>
                <a:cs typeface="Calibri"/>
                <a:sym typeface="Calibri"/>
              </a:endParaRPr>
            </a:p>
          </p:txBody>
        </p:sp>
        <p:sp>
          <p:nvSpPr>
            <p:cNvPr id="429" name="Shape 429"/>
            <p:cNvSpPr/>
            <p:nvPr/>
          </p:nvSpPr>
          <p:spPr>
            <a:xfrm rot="5400000">
              <a:off x="3209948" y="2475166"/>
              <a:ext cx="1074900" cy="5179800"/>
            </a:xfrm>
            <a:prstGeom prst="round2SameRect">
              <a:avLst>
                <a:gd name="adj1" fmla="val 16667"/>
                <a:gd name="adj2" fmla="val 0"/>
              </a:avLst>
            </a:prstGeom>
            <a:solidFill>
              <a:schemeClr val="lt1">
                <a:alpha val="89800"/>
              </a:schemeClr>
            </a:solidFill>
            <a:ln w="38100" cap="flat" cmpd="sng">
              <a:solidFill>
                <a:srgbClr val="A8D08C"/>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a:solidFill>
                  <a:srgbClr val="B7B7B7"/>
                </a:solidFill>
              </a:endParaRPr>
            </a:p>
          </p:txBody>
        </p:sp>
        <p:sp>
          <p:nvSpPr>
            <p:cNvPr id="430" name="Shape 430"/>
            <p:cNvSpPr txBox="1"/>
            <p:nvPr/>
          </p:nvSpPr>
          <p:spPr>
            <a:xfrm>
              <a:off x="1157588" y="4580087"/>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15 new loci</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Re-imputation without pre-phasing</a:t>
              </a:r>
            </a:p>
          </p:txBody>
        </p:sp>
      </p:grpSp>
      <p:sp>
        <p:nvSpPr>
          <p:cNvPr id="431" name="Shape 431"/>
          <p:cNvSpPr txBox="1"/>
          <p:nvPr/>
        </p:nvSpPr>
        <p:spPr>
          <a:xfrm>
            <a:off x="5565309" y="1849160"/>
            <a:ext cx="3280500" cy="6324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a:solidFill>
                  <a:srgbClr val="B7B7B7"/>
                </a:solidFill>
                <a:latin typeface="Calibri"/>
                <a:ea typeface="Calibri"/>
                <a:cs typeface="Calibri"/>
                <a:sym typeface="Calibri"/>
              </a:rPr>
              <a:t>314 SNPs in 27 regions</a:t>
            </a:r>
            <a:r>
              <a:rPr lang="en" sz="1800" b="0" i="0" u="none" strike="noStrike" cap="none">
                <a:solidFill>
                  <a:srgbClr val="B7B7B7"/>
                </a:solidFill>
                <a:latin typeface="Calibri"/>
                <a:ea typeface="Calibri"/>
                <a:cs typeface="Calibri"/>
                <a:sym typeface="Calibri"/>
              </a:rPr>
              <a:t>    </a:t>
            </a:r>
            <a:r>
              <a:rPr lang="en" b="0" i="0" u="none" strike="noStrike" cap="none">
                <a:solidFill>
                  <a:srgbClr val="B7B7B7"/>
                </a:solidFill>
                <a:latin typeface="Calibri"/>
                <a:ea typeface="Calibri"/>
                <a:cs typeface="Calibri"/>
                <a:sym typeface="Calibri"/>
              </a:rPr>
              <a:t>                                               </a:t>
            </a:r>
            <a:r>
              <a:rPr lang="en" i="1">
                <a:solidFill>
                  <a:srgbClr val="B7B7B7"/>
                </a:solidFill>
                <a:latin typeface="Calibri"/>
                <a:ea typeface="Calibri"/>
                <a:cs typeface="Calibri"/>
                <a:sym typeface="Calibri"/>
              </a:rPr>
              <a:t> Removing regions around previously identified associated variants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pSp>
        <p:nvGrpSpPr>
          <p:cNvPr id="437" name="Shape 437"/>
          <p:cNvGrpSpPr/>
          <p:nvPr/>
        </p:nvGrpSpPr>
        <p:grpSpPr>
          <a:xfrm>
            <a:off x="190389" y="855919"/>
            <a:ext cx="4349386" cy="4034146"/>
            <a:chOff x="1" y="4010"/>
            <a:chExt cx="7236916" cy="5567411"/>
          </a:xfrm>
        </p:grpSpPr>
        <p:sp>
          <p:nvSpPr>
            <p:cNvPr id="438" name="Shape 438"/>
            <p:cNvSpPr/>
            <p:nvPr/>
          </p:nvSpPr>
          <p:spPr>
            <a:xfrm rot="5400000">
              <a:off x="-180933" y="185060"/>
              <a:ext cx="1206300" cy="844200"/>
            </a:xfrm>
            <a:prstGeom prst="chevron">
              <a:avLst>
                <a:gd name="adj" fmla="val 50000"/>
              </a:avLst>
            </a:prstGeom>
            <a:gradFill>
              <a:gsLst>
                <a:gs pos="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39" name="Shape 439"/>
            <p:cNvSpPr txBox="1"/>
            <p:nvPr/>
          </p:nvSpPr>
          <p:spPr>
            <a:xfrm>
              <a:off x="1" y="426168"/>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440" name="Shape 440"/>
            <p:cNvSpPr/>
            <p:nvPr/>
          </p:nvSpPr>
          <p:spPr>
            <a:xfrm rot="5400000">
              <a:off x="3648617" y="-2800388"/>
              <a:ext cx="783899" cy="6392700"/>
            </a:xfrm>
            <a:prstGeom prst="round2SameRect">
              <a:avLst>
                <a:gd name="adj1" fmla="val 16667"/>
                <a:gd name="adj2" fmla="val 0"/>
              </a:avLst>
            </a:prstGeom>
            <a:solidFill>
              <a:schemeClr val="lt1">
                <a:alpha val="6863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41" name="Shape 441"/>
            <p:cNvSpPr txBox="1"/>
            <p:nvPr/>
          </p:nvSpPr>
          <p:spPr>
            <a:xfrm>
              <a:off x="844316" y="42282"/>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Genotyping </a:t>
              </a:r>
              <a:r>
                <a:rPr lang="en" b="0" i="0" u="none" strike="noStrike" cap="none">
                  <a:solidFill>
                    <a:srgbClr val="B7B7B7"/>
                  </a:solidFill>
                  <a:latin typeface="Calibri"/>
                  <a:ea typeface="Calibri"/>
                  <a:cs typeface="Calibri"/>
                  <a:sym typeface="Calibri"/>
                </a:rPr>
                <a:t>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211,155 markers on </a:t>
              </a:r>
              <a:r>
                <a:rPr lang="en" b="0" i="1" u="none" strike="noStrike" cap="none">
                  <a:solidFill>
                    <a:srgbClr val="B7B7B7"/>
                  </a:solidFill>
                  <a:latin typeface="Calibri"/>
                  <a:ea typeface="Calibri"/>
                  <a:cs typeface="Calibri"/>
                  <a:sym typeface="Calibri"/>
                </a:rPr>
                <a:t>iCOGS array</a:t>
              </a:r>
            </a:p>
          </p:txBody>
        </p:sp>
        <p:sp>
          <p:nvSpPr>
            <p:cNvPr id="442" name="Shape 442"/>
            <p:cNvSpPr/>
            <p:nvPr/>
          </p:nvSpPr>
          <p:spPr>
            <a:xfrm rot="5400000">
              <a:off x="-180933" y="1275337"/>
              <a:ext cx="1206299" cy="844200"/>
            </a:xfrm>
            <a:prstGeom prst="chevron">
              <a:avLst>
                <a:gd name="adj" fmla="val 50000"/>
              </a:avLst>
            </a:prstGeom>
            <a:gradFill>
              <a:gsLst>
                <a:gs pos="0">
                  <a:srgbClr val="8AB6CB"/>
                </a:gs>
                <a:gs pos="86000">
                  <a:srgbClr val="8AB6CB"/>
                </a:gs>
                <a:gs pos="88000">
                  <a:srgbClr val="8AB6CB"/>
                </a:gs>
                <a:gs pos="93000">
                  <a:srgbClr val="8AB6CB"/>
                </a:gs>
                <a:gs pos="98000">
                  <a:srgbClr val="9CC2E5"/>
                </a:gs>
                <a:gs pos="100000">
                  <a:srgbClr val="9CC2E5"/>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43" name="Shape 443"/>
            <p:cNvSpPr txBox="1"/>
            <p:nvPr/>
          </p:nvSpPr>
          <p:spPr>
            <a:xfrm>
              <a:off x="1" y="1516446"/>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444" name="Shape 444"/>
            <p:cNvSpPr/>
            <p:nvPr/>
          </p:nvSpPr>
          <p:spPr>
            <a:xfrm rot="5400000">
              <a:off x="3648617" y="-1710110"/>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45" name="Shape 445"/>
            <p:cNvSpPr txBox="1"/>
            <p:nvPr/>
          </p:nvSpPr>
          <p:spPr>
            <a:xfrm>
              <a:off x="844316" y="1132561"/>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Imputation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a:t>
              </a:r>
              <a:r>
                <a:rPr lang="en" b="0" i="1" u="none" strike="noStrike" cap="none">
                  <a:solidFill>
                    <a:srgbClr val="B7B7B7"/>
                  </a:solidFill>
                  <a:latin typeface="Calibri"/>
                  <a:ea typeface="Calibri"/>
                  <a:cs typeface="Calibri"/>
                  <a:sym typeface="Calibri"/>
                </a:rPr>
                <a:t>11 million SNPs using</a:t>
              </a:r>
              <a:r>
                <a:rPr lang="en" i="1">
                  <a:solidFill>
                    <a:srgbClr val="B7B7B7"/>
                  </a:solidFill>
                  <a:latin typeface="Calibri"/>
                  <a:ea typeface="Calibri"/>
                  <a:cs typeface="Calibri"/>
                  <a:sym typeface="Calibri"/>
                </a:rPr>
                <a:t> </a:t>
              </a:r>
              <a:r>
                <a:rPr lang="en" b="0" i="1" u="none" strike="noStrike" cap="none">
                  <a:solidFill>
                    <a:srgbClr val="B7B7B7"/>
                  </a:solidFill>
                  <a:latin typeface="Calibri"/>
                  <a:ea typeface="Calibri"/>
                  <a:cs typeface="Calibri"/>
                  <a:sym typeface="Calibri"/>
                </a:rPr>
                <a:t>1000 Genome Project</a:t>
              </a:r>
            </a:p>
          </p:txBody>
        </p:sp>
        <p:sp>
          <p:nvSpPr>
            <p:cNvPr id="446" name="Shape 446"/>
            <p:cNvSpPr/>
            <p:nvPr/>
          </p:nvSpPr>
          <p:spPr>
            <a:xfrm rot="5400000">
              <a:off x="-180933" y="2365616"/>
              <a:ext cx="1206299"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47" name="Shape 447"/>
            <p:cNvSpPr txBox="1"/>
            <p:nvPr/>
          </p:nvSpPr>
          <p:spPr>
            <a:xfrm>
              <a:off x="1" y="2606725"/>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448" name="Shape 448"/>
            <p:cNvSpPr/>
            <p:nvPr/>
          </p:nvSpPr>
          <p:spPr>
            <a:xfrm rot="5400000">
              <a:off x="3648617" y="-619833"/>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49" name="Shape 449"/>
            <p:cNvSpPr txBox="1"/>
            <p:nvPr/>
          </p:nvSpPr>
          <p:spPr>
            <a:xfrm>
              <a:off x="844316" y="2222838"/>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000000"/>
                </a:buClr>
                <a:buSzPct val="77777"/>
                <a:buFont typeface="Calibri"/>
                <a:buChar char="•"/>
              </a:pPr>
              <a:r>
                <a:rPr lang="en" sz="1800" b="0" i="0" u="none" strike="noStrike" cap="none">
                  <a:latin typeface="Calibri"/>
                  <a:ea typeface="Calibri"/>
                  <a:cs typeface="Calibri"/>
                  <a:sym typeface="Calibri"/>
                </a:rPr>
                <a:t>Association Analysis &amp; Loci Selection</a:t>
              </a:r>
              <a:br>
                <a:rPr lang="en" b="0" i="0" u="none" strike="noStrike" cap="none">
                  <a:latin typeface="Calibri"/>
                  <a:ea typeface="Calibri"/>
                  <a:cs typeface="Calibri"/>
                  <a:sym typeface="Calibri"/>
                </a:rPr>
              </a:br>
              <a:r>
                <a:rPr lang="en" i="1">
                  <a:latin typeface="Calibri"/>
                  <a:ea typeface="Calibri"/>
                  <a:cs typeface="Calibri"/>
                  <a:sym typeface="Calibri"/>
                </a:rPr>
                <a:t>From 7000+ SNPs to 15 loci</a:t>
              </a:r>
            </a:p>
          </p:txBody>
        </p:sp>
        <p:sp>
          <p:nvSpPr>
            <p:cNvPr id="450" name="Shape 450"/>
            <p:cNvSpPr/>
            <p:nvPr/>
          </p:nvSpPr>
          <p:spPr>
            <a:xfrm rot="5400000">
              <a:off x="-180933" y="3455893"/>
              <a:ext cx="1206300"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51" name="Shape 451"/>
            <p:cNvSpPr txBox="1"/>
            <p:nvPr/>
          </p:nvSpPr>
          <p:spPr>
            <a:xfrm>
              <a:off x="1" y="3697003"/>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452" name="Shape 452"/>
            <p:cNvSpPr/>
            <p:nvPr/>
          </p:nvSpPr>
          <p:spPr>
            <a:xfrm rot="5400000">
              <a:off x="3648617" y="470443"/>
              <a:ext cx="783899"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53" name="Shape 453"/>
            <p:cNvSpPr txBox="1"/>
            <p:nvPr/>
          </p:nvSpPr>
          <p:spPr>
            <a:xfrm>
              <a:off x="844316" y="3313114"/>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a:solidFill>
                    <a:srgbClr val="B7B7B7"/>
                  </a:solidFill>
                  <a:latin typeface="Calibri"/>
                  <a:ea typeface="Calibri"/>
                  <a:cs typeface="Calibri"/>
                  <a:sym typeface="Calibri"/>
                </a:rPr>
                <a:t>Testing SNP Effect</a:t>
              </a:r>
              <a:r>
                <a:rPr lang="en" sz="1800" b="0" i="0" u="none" strike="noStrike" cap="none">
                  <a:solidFill>
                    <a:srgbClr val="B7B7B7"/>
                  </a:solidFill>
                  <a:latin typeface="Calibri"/>
                  <a:ea typeface="Calibri"/>
                  <a:cs typeface="Calibri"/>
                  <a:sym typeface="Calibri"/>
                </a:rPr>
                <a:t>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A</a:t>
              </a:r>
              <a:r>
                <a:rPr lang="en" b="0" i="1" u="none" strike="noStrike" cap="none">
                  <a:solidFill>
                    <a:srgbClr val="B7B7B7"/>
                  </a:solidFill>
                  <a:latin typeface="Calibri"/>
                  <a:ea typeface="Calibri"/>
                  <a:cs typeface="Calibri"/>
                  <a:sym typeface="Calibri"/>
                </a:rPr>
                <a:t>ssoci</a:t>
              </a:r>
              <a:r>
                <a:rPr lang="en" i="1">
                  <a:solidFill>
                    <a:srgbClr val="B7B7B7"/>
                  </a:solidFill>
                  <a:latin typeface="Calibri"/>
                  <a:ea typeface="Calibri"/>
                  <a:cs typeface="Calibri"/>
                  <a:sym typeface="Calibri"/>
                </a:rPr>
                <a:t>ation with ER+/- and age</a:t>
              </a:r>
            </a:p>
          </p:txBody>
        </p:sp>
        <p:sp>
          <p:nvSpPr>
            <p:cNvPr id="454" name="Shape 454"/>
            <p:cNvSpPr/>
            <p:nvPr/>
          </p:nvSpPr>
          <p:spPr>
            <a:xfrm rot="5400000">
              <a:off x="-180933" y="4546171"/>
              <a:ext cx="1206300" cy="844200"/>
            </a:xfrm>
            <a:prstGeom prst="chevron">
              <a:avLst>
                <a:gd name="adj" fmla="val 50000"/>
              </a:avLst>
            </a:prstGeom>
            <a:gradFill>
              <a:gsLst>
                <a:gs pos="0">
                  <a:srgbClr val="8AB6CB"/>
                </a:gs>
                <a:gs pos="50000">
                  <a:srgbClr val="8AB6CB"/>
                </a:gs>
                <a:gs pos="100000">
                  <a:srgbClr val="8AB6CB"/>
                </a:gs>
              </a:gsLst>
              <a:lin ang="5400012" scaled="0"/>
            </a:gra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55" name="Shape 455"/>
            <p:cNvSpPr txBox="1"/>
            <p:nvPr/>
          </p:nvSpPr>
          <p:spPr>
            <a:xfrm>
              <a:off x="1" y="4787280"/>
              <a:ext cx="844200" cy="361800"/>
            </a:xfrm>
            <a:prstGeom prst="rect">
              <a:avLst/>
            </a:prstGeom>
            <a:noFill/>
            <a:ln>
              <a:noFill/>
            </a:ln>
          </p:spPr>
          <p:txBody>
            <a:bodyPr lIns="11350" tIns="11350" rIns="11350" bIns="11350" anchor="ctr" anchorCtr="0">
              <a:noAutofit/>
            </a:bodyPr>
            <a:lstStyle/>
            <a:p>
              <a:pPr marL="0" marR="0" lvl="0" indent="0" algn="ctr" rtl="0">
                <a:lnSpc>
                  <a:spcPct val="90000"/>
                </a:lnSpc>
                <a:spcBef>
                  <a:spcPts val="0"/>
                </a:spcBef>
                <a:spcAft>
                  <a:spcPts val="0"/>
                </a:spcAft>
                <a:buNone/>
              </a:pPr>
              <a:endParaRPr b="0" i="1" u="none" strike="noStrike" cap="none">
                <a:solidFill>
                  <a:srgbClr val="B7B7B7"/>
                </a:solidFill>
                <a:latin typeface="Calibri"/>
                <a:ea typeface="Calibri"/>
                <a:cs typeface="Calibri"/>
                <a:sym typeface="Calibri"/>
              </a:endParaRPr>
            </a:p>
          </p:txBody>
        </p:sp>
        <p:sp>
          <p:nvSpPr>
            <p:cNvPr id="456" name="Shape 456"/>
            <p:cNvSpPr/>
            <p:nvPr/>
          </p:nvSpPr>
          <p:spPr>
            <a:xfrm rot="5400000">
              <a:off x="3648617" y="1583637"/>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57" name="Shape 457"/>
            <p:cNvSpPr txBox="1"/>
            <p:nvPr/>
          </p:nvSpPr>
          <p:spPr>
            <a:xfrm>
              <a:off x="844316" y="4426308"/>
              <a:ext cx="6354299" cy="707400"/>
            </a:xfrm>
            <a:prstGeom prst="rect">
              <a:avLst/>
            </a:prstGeom>
            <a:noFill/>
            <a:ln>
              <a:noFill/>
            </a:ln>
          </p:spPr>
          <p:txBody>
            <a:bodyPr lIns="177000" tIns="15800" rIns="15800" bIns="15800" anchor="ctr" anchorCtr="0">
              <a:noAutofit/>
            </a:bodyPr>
            <a:lstStyle/>
            <a:p>
              <a:pPr marL="228600" marR="0" lvl="1" indent="-1397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Identification </a:t>
              </a:r>
              <a:r>
                <a:rPr lang="en" b="0" i="0" u="none" strike="noStrike" cap="none">
                  <a:solidFill>
                    <a:srgbClr val="B7B7B7"/>
                  </a:solidFill>
                  <a:latin typeface="Calibri"/>
                  <a:ea typeface="Calibri"/>
                  <a:cs typeface="Calibri"/>
                  <a:sym typeface="Calibri"/>
                </a:rPr>
                <a:t>                                                     </a:t>
              </a:r>
              <a:r>
                <a:rPr lang="en" b="0" i="1" u="none" strike="noStrike" cap="none">
                  <a:solidFill>
                    <a:srgbClr val="B7B7B7"/>
                  </a:solidFill>
                  <a:latin typeface="Calibri"/>
                  <a:ea typeface="Calibri"/>
                  <a:cs typeface="Calibri"/>
                  <a:sym typeface="Calibri"/>
                </a:rPr>
                <a:t>ChIP-Seq &amp; ENCODE</a:t>
              </a:r>
            </a:p>
          </p:txBody>
        </p:sp>
      </p:grpSp>
      <p:grpSp>
        <p:nvGrpSpPr>
          <p:cNvPr id="458" name="Shape 458"/>
          <p:cNvGrpSpPr/>
          <p:nvPr/>
        </p:nvGrpSpPr>
        <p:grpSpPr>
          <a:xfrm>
            <a:off x="4850000" y="855774"/>
            <a:ext cx="4059744" cy="4034439"/>
            <a:chOff x="-109" y="5803"/>
            <a:chExt cx="6337408" cy="6185893"/>
          </a:xfrm>
        </p:grpSpPr>
        <p:sp>
          <p:nvSpPr>
            <p:cNvPr id="459" name="Shape 459"/>
            <p:cNvSpPr/>
            <p:nvPr/>
          </p:nvSpPr>
          <p:spPr>
            <a:xfrm rot="5400000">
              <a:off x="-248059" y="253753"/>
              <a:ext cx="1653600" cy="1157700"/>
            </a:xfrm>
            <a:prstGeom prst="chevron">
              <a:avLst>
                <a:gd name="adj" fmla="val 50000"/>
              </a:avLst>
            </a:prstGeom>
            <a:gradFill>
              <a:gsLst>
                <a:gs pos="0">
                  <a:srgbClr val="1F3864"/>
                </a:gs>
                <a:gs pos="56000">
                  <a:srgbClr val="1F3864"/>
                </a:gs>
                <a:gs pos="61000">
                  <a:srgbClr val="1F3864"/>
                </a:gs>
                <a:gs pos="77000">
                  <a:srgbClr val="1F3864"/>
                </a:gs>
                <a:gs pos="100000">
                  <a:srgbClr val="1F3864"/>
                </a:gs>
              </a:gsLst>
              <a:lin ang="5400012" scaled="0"/>
            </a:gradFill>
            <a:ln w="9525" cap="flat" cmpd="sng">
              <a:solidFill>
                <a:srgbClr val="1F3864"/>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60" name="Shape 460"/>
            <p:cNvSpPr txBox="1"/>
            <p:nvPr/>
          </p:nvSpPr>
          <p:spPr>
            <a:xfrm>
              <a:off x="2" y="584597"/>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endParaRPr>
                <a:solidFill>
                  <a:srgbClr val="B7B7B7"/>
                </a:solidFill>
                <a:latin typeface="Calibri"/>
                <a:ea typeface="Calibri"/>
                <a:cs typeface="Calibri"/>
                <a:sym typeface="Calibri"/>
              </a:endParaRPr>
            </a:p>
          </p:txBody>
        </p:sp>
        <p:sp>
          <p:nvSpPr>
            <p:cNvPr id="461" name="Shape 461"/>
            <p:cNvSpPr/>
            <p:nvPr/>
          </p:nvSpPr>
          <p:spPr>
            <a:xfrm rot="5400000">
              <a:off x="3209948" y="-2046646"/>
              <a:ext cx="1074900" cy="5179800"/>
            </a:xfrm>
            <a:prstGeom prst="round2SameRect">
              <a:avLst>
                <a:gd name="adj1" fmla="val 16667"/>
                <a:gd name="adj2" fmla="val 0"/>
              </a:avLst>
            </a:prstGeom>
            <a:solidFill>
              <a:schemeClr val="lt1">
                <a:alpha val="89800"/>
              </a:schemeClr>
            </a:solidFill>
            <a:ln w="38100" cap="flat" cmpd="sng">
              <a:solidFill>
                <a:srgbClr val="1F3864"/>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62" name="Shape 462"/>
            <p:cNvSpPr txBox="1"/>
            <p:nvPr/>
          </p:nvSpPr>
          <p:spPr>
            <a:xfrm>
              <a:off x="1157588" y="58276"/>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7000 SNPs  </a:t>
              </a:r>
              <a:r>
                <a:rPr lang="en" b="0" i="0" u="none" strike="noStrike" cap="none">
                  <a:solidFill>
                    <a:srgbClr val="B7B7B7"/>
                  </a:solidFill>
                  <a:latin typeface="Calibri"/>
                  <a:ea typeface="Calibri"/>
                  <a:cs typeface="Calibri"/>
                  <a:sym typeface="Calibri"/>
                </a:rPr>
                <a:t>                                                  </a:t>
              </a:r>
              <a:r>
                <a:rPr lang="en" i="1">
                  <a:solidFill>
                    <a:srgbClr val="B7B7B7"/>
                  </a:solidFill>
                  <a:latin typeface="Calibri"/>
                  <a:ea typeface="Calibri"/>
                  <a:cs typeface="Calibri"/>
                  <a:sym typeface="Calibri"/>
                </a:rPr>
                <a:t> log OR (P &lt; 5×10</a:t>
              </a:r>
              <a:r>
                <a:rPr lang="en" i="1" baseline="30000">
                  <a:solidFill>
                    <a:srgbClr val="B7B7B7"/>
                  </a:solidFill>
                  <a:latin typeface="Calibri"/>
                  <a:ea typeface="Calibri"/>
                  <a:cs typeface="Calibri"/>
                  <a:sym typeface="Calibri"/>
                </a:rPr>
                <a:t>-8</a:t>
              </a:r>
              <a:r>
                <a:rPr lang="en" i="1">
                  <a:solidFill>
                    <a:srgbClr val="B7B7B7"/>
                  </a:solidFill>
                  <a:latin typeface="Calibri"/>
                  <a:ea typeface="Calibri"/>
                  <a:cs typeface="Calibri"/>
                  <a:sym typeface="Calibri"/>
                </a:rPr>
                <a:t>)</a:t>
              </a:r>
            </a:p>
          </p:txBody>
        </p:sp>
        <p:sp>
          <p:nvSpPr>
            <p:cNvPr id="463" name="Shape 463"/>
            <p:cNvSpPr/>
            <p:nvPr/>
          </p:nvSpPr>
          <p:spPr>
            <a:xfrm rot="5400000">
              <a:off x="-248059" y="1764516"/>
              <a:ext cx="1653600" cy="1157700"/>
            </a:xfrm>
            <a:prstGeom prst="chevron">
              <a:avLst>
                <a:gd name="adj" fmla="val 50000"/>
              </a:avLst>
            </a:prstGeom>
            <a:gradFill>
              <a:gsLst>
                <a:gs pos="0">
                  <a:srgbClr val="8AB6CB"/>
                </a:gs>
                <a:gs pos="50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64" name="Shape 464"/>
            <p:cNvSpPr txBox="1"/>
            <p:nvPr/>
          </p:nvSpPr>
          <p:spPr>
            <a:xfrm>
              <a:off x="2" y="2095361"/>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endParaRPr>
                <a:solidFill>
                  <a:srgbClr val="B7B7B7"/>
                </a:solidFill>
                <a:latin typeface="Calibri"/>
                <a:ea typeface="Calibri"/>
                <a:cs typeface="Calibri"/>
                <a:sym typeface="Calibri"/>
              </a:endParaRPr>
            </a:p>
          </p:txBody>
        </p:sp>
        <p:sp>
          <p:nvSpPr>
            <p:cNvPr id="465" name="Shape 465"/>
            <p:cNvSpPr/>
            <p:nvPr/>
          </p:nvSpPr>
          <p:spPr>
            <a:xfrm rot="5400000">
              <a:off x="3209948" y="-535880"/>
              <a:ext cx="1074900" cy="5179800"/>
            </a:xfrm>
            <a:prstGeom prst="round2SameRect">
              <a:avLst>
                <a:gd name="adj1" fmla="val 16667"/>
                <a:gd name="adj2" fmla="val 0"/>
              </a:avLst>
            </a:prstGeom>
            <a:solidFill>
              <a:schemeClr val="lt1">
                <a:alpha val="89800"/>
              </a:schemeClr>
            </a:soli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66" name="Shape 466"/>
            <p:cNvSpPr/>
            <p:nvPr/>
          </p:nvSpPr>
          <p:spPr>
            <a:xfrm rot="5400000">
              <a:off x="-248059" y="3275282"/>
              <a:ext cx="1653600" cy="1157700"/>
            </a:xfrm>
            <a:prstGeom prst="chevron">
              <a:avLst>
                <a:gd name="adj" fmla="val 50000"/>
              </a:avLst>
            </a:prstGeom>
            <a:gradFill>
              <a:gsLst>
                <a:gs pos="0">
                  <a:srgbClr val="548135"/>
                </a:gs>
                <a:gs pos="50000">
                  <a:srgbClr val="548135"/>
                </a:gs>
                <a:gs pos="100000">
                  <a:srgbClr val="548135"/>
                </a:gs>
              </a:gsLst>
              <a:lin ang="5400012" scaled="0"/>
            </a:gradFill>
            <a:ln w="38100" cap="flat" cmpd="sng">
              <a:solidFill>
                <a:srgbClr val="548135"/>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67" name="Shape 467"/>
            <p:cNvSpPr txBox="1"/>
            <p:nvPr/>
          </p:nvSpPr>
          <p:spPr>
            <a:xfrm>
              <a:off x="2" y="3606126"/>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br>
                <a:rPr lang="en" i="1">
                  <a:solidFill>
                    <a:srgbClr val="B7B7B7"/>
                  </a:solidFill>
                  <a:latin typeface="Calibri"/>
                  <a:ea typeface="Calibri"/>
                  <a:cs typeface="Calibri"/>
                  <a:sym typeface="Calibri"/>
                </a:rPr>
              </a:br>
              <a:endParaRPr lang="en" i="1">
                <a:solidFill>
                  <a:srgbClr val="B7B7B7"/>
                </a:solidFill>
                <a:latin typeface="Calibri"/>
                <a:ea typeface="Calibri"/>
                <a:cs typeface="Calibri"/>
                <a:sym typeface="Calibri"/>
              </a:endParaRPr>
            </a:p>
          </p:txBody>
        </p:sp>
        <p:sp>
          <p:nvSpPr>
            <p:cNvPr id="468" name="Shape 468"/>
            <p:cNvSpPr/>
            <p:nvPr/>
          </p:nvSpPr>
          <p:spPr>
            <a:xfrm rot="5400000">
              <a:off x="3209948" y="974882"/>
              <a:ext cx="1074900" cy="5179800"/>
            </a:xfrm>
            <a:prstGeom prst="round2SameRect">
              <a:avLst>
                <a:gd name="adj1" fmla="val 16667"/>
                <a:gd name="adj2" fmla="val 0"/>
              </a:avLst>
            </a:prstGeom>
            <a:solidFill>
              <a:schemeClr val="lt1">
                <a:alpha val="89800"/>
              </a:schemeClr>
            </a:solidFill>
            <a:ln w="38100" cap="flat" cmpd="sng">
              <a:solidFill>
                <a:srgbClr val="548135"/>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69" name="Shape 469"/>
            <p:cNvSpPr txBox="1"/>
            <p:nvPr/>
          </p:nvSpPr>
          <p:spPr>
            <a:xfrm>
              <a:off x="1157588" y="3079803"/>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18 </a:t>
              </a:r>
              <a:r>
                <a:rPr lang="en" sz="1800">
                  <a:solidFill>
                    <a:srgbClr val="B7B7B7"/>
                  </a:solidFill>
                  <a:latin typeface="Calibri"/>
                  <a:ea typeface="Calibri"/>
                  <a:cs typeface="Calibri"/>
                  <a:sym typeface="Calibri"/>
                </a:rPr>
                <a:t>regions</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Adjustment for previously known SNP, r</a:t>
              </a:r>
              <a:r>
                <a:rPr lang="en" i="1" baseline="30000">
                  <a:solidFill>
                    <a:srgbClr val="B7B7B7"/>
                  </a:solidFill>
                  <a:latin typeface="Calibri"/>
                  <a:ea typeface="Calibri"/>
                  <a:cs typeface="Calibri"/>
                  <a:sym typeface="Calibri"/>
                </a:rPr>
                <a:t>2</a:t>
              </a:r>
              <a:r>
                <a:rPr lang="en">
                  <a:solidFill>
                    <a:srgbClr val="B7B7B7"/>
                  </a:solidFill>
                  <a:latin typeface="Calibri"/>
                  <a:ea typeface="Calibri"/>
                  <a:cs typeface="Calibri"/>
                  <a:sym typeface="Calibri"/>
                </a:rPr>
                <a:t>    </a:t>
              </a:r>
              <a:r>
                <a:rPr lang="en" b="0" i="0" u="none" strike="noStrike" cap="none">
                  <a:solidFill>
                    <a:srgbClr val="B7B7B7"/>
                  </a:solidFill>
                  <a:latin typeface="Calibri"/>
                  <a:ea typeface="Calibri"/>
                  <a:cs typeface="Calibri"/>
                  <a:sym typeface="Calibri"/>
                </a:rPr>
                <a:t>              </a:t>
              </a:r>
            </a:p>
          </p:txBody>
        </p:sp>
        <p:sp>
          <p:nvSpPr>
            <p:cNvPr id="470" name="Shape 470"/>
            <p:cNvSpPr/>
            <p:nvPr/>
          </p:nvSpPr>
          <p:spPr>
            <a:xfrm rot="5400000">
              <a:off x="-248059" y="4786046"/>
              <a:ext cx="1653600" cy="1157700"/>
            </a:xfrm>
            <a:prstGeom prst="chevron">
              <a:avLst>
                <a:gd name="adj" fmla="val 50000"/>
              </a:avLst>
            </a:prstGeom>
            <a:gradFill>
              <a:gsLst>
                <a:gs pos="0">
                  <a:srgbClr val="A8D08C"/>
                </a:gs>
                <a:gs pos="50000">
                  <a:srgbClr val="A8D08C"/>
                </a:gs>
                <a:gs pos="100000">
                  <a:srgbClr val="A8D08C"/>
                </a:gs>
              </a:gsLst>
              <a:lin ang="5400012" scaled="0"/>
            </a:gradFill>
            <a:ln w="38100" cap="flat" cmpd="sng">
              <a:solidFill>
                <a:srgbClr val="A8D08C"/>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71" name="Shape 471"/>
            <p:cNvSpPr txBox="1"/>
            <p:nvPr/>
          </p:nvSpPr>
          <p:spPr>
            <a:xfrm>
              <a:off x="2" y="5116891"/>
              <a:ext cx="1157700" cy="496200"/>
            </a:xfrm>
            <a:prstGeom prst="rect">
              <a:avLst/>
            </a:prstGeom>
            <a:noFill/>
            <a:ln>
              <a:noFill/>
            </a:ln>
          </p:spPr>
          <p:txBody>
            <a:bodyPr lIns="11850" tIns="11850" rIns="11850" bIns="11850" anchor="ctr" anchorCtr="0">
              <a:noAutofit/>
            </a:bodyPr>
            <a:lstStyle/>
            <a:p>
              <a:pPr marL="0" marR="0" lvl="0" indent="0" algn="ctr" rtl="0">
                <a:lnSpc>
                  <a:spcPct val="90000"/>
                </a:lnSpc>
                <a:spcBef>
                  <a:spcPts val="0"/>
                </a:spcBef>
                <a:spcAft>
                  <a:spcPts val="0"/>
                </a:spcAft>
                <a:buNone/>
              </a:pPr>
              <a:endParaRPr i="1">
                <a:solidFill>
                  <a:srgbClr val="B7B7B7"/>
                </a:solidFill>
                <a:latin typeface="Calibri"/>
                <a:ea typeface="Calibri"/>
                <a:cs typeface="Calibri"/>
                <a:sym typeface="Calibri"/>
              </a:endParaRPr>
            </a:p>
          </p:txBody>
        </p:sp>
        <p:sp>
          <p:nvSpPr>
            <p:cNvPr id="472" name="Shape 472"/>
            <p:cNvSpPr/>
            <p:nvPr/>
          </p:nvSpPr>
          <p:spPr>
            <a:xfrm rot="5400000">
              <a:off x="3209948" y="2475166"/>
              <a:ext cx="1074900" cy="5179800"/>
            </a:xfrm>
            <a:prstGeom prst="round2SameRect">
              <a:avLst>
                <a:gd name="adj1" fmla="val 16667"/>
                <a:gd name="adj2" fmla="val 0"/>
              </a:avLst>
            </a:prstGeom>
            <a:solidFill>
              <a:schemeClr val="lt1">
                <a:alpha val="89800"/>
              </a:schemeClr>
            </a:solidFill>
            <a:ln w="38100" cap="flat" cmpd="sng">
              <a:solidFill>
                <a:srgbClr val="A8D08C"/>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73" name="Shape 473"/>
            <p:cNvSpPr txBox="1"/>
            <p:nvPr/>
          </p:nvSpPr>
          <p:spPr>
            <a:xfrm>
              <a:off x="1157588" y="4580087"/>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15 new loci</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Re-imputation without pre-phasing</a:t>
              </a:r>
            </a:p>
          </p:txBody>
        </p:sp>
      </p:grpSp>
      <p:sp>
        <p:nvSpPr>
          <p:cNvPr id="474" name="Shape 474"/>
          <p:cNvSpPr txBox="1"/>
          <p:nvPr/>
        </p:nvSpPr>
        <p:spPr>
          <a:xfrm>
            <a:off x="5565309" y="1849160"/>
            <a:ext cx="3280500" cy="6324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000000"/>
              </a:buClr>
              <a:buSzPct val="77777"/>
              <a:buFont typeface="Calibri"/>
              <a:buChar char="•"/>
            </a:pPr>
            <a:r>
              <a:rPr lang="en" sz="1800">
                <a:latin typeface="Calibri"/>
                <a:ea typeface="Calibri"/>
                <a:cs typeface="Calibri"/>
                <a:sym typeface="Calibri"/>
              </a:rPr>
              <a:t>314 SNPs in 27 regions</a:t>
            </a:r>
            <a:r>
              <a:rPr lang="en" sz="1800" b="0" i="0" u="none" strike="noStrike" cap="none">
                <a:latin typeface="Calibri"/>
                <a:ea typeface="Calibri"/>
                <a:cs typeface="Calibri"/>
                <a:sym typeface="Calibri"/>
              </a:rPr>
              <a:t>    </a:t>
            </a:r>
            <a:r>
              <a:rPr lang="en" b="0" i="0" u="none" strike="noStrike" cap="none">
                <a:latin typeface="Calibri"/>
                <a:ea typeface="Calibri"/>
                <a:cs typeface="Calibri"/>
                <a:sym typeface="Calibri"/>
              </a:rPr>
              <a:t>                                               </a:t>
            </a:r>
            <a:r>
              <a:rPr lang="en" i="1">
                <a:latin typeface="Calibri"/>
                <a:ea typeface="Calibri"/>
                <a:cs typeface="Calibri"/>
                <a:sym typeface="Calibri"/>
              </a:rPr>
              <a:t> Removing regions around previously identified associated variants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Shape 480"/>
          <p:cNvPicPr preferRelativeResize="0">
            <a:picLocks noGrp="1"/>
          </p:cNvPicPr>
          <p:nvPr>
            <p:ph type="body" idx="1"/>
          </p:nvPr>
        </p:nvPicPr>
        <p:blipFill rotWithShape="1">
          <a:blip r:embed="rId3">
            <a:alphaModFix/>
          </a:blip>
          <a:srcRect t="4298" r="3110" b="2060"/>
          <a:stretch/>
        </p:blipFill>
        <p:spPr>
          <a:xfrm>
            <a:off x="4655900" y="1342125"/>
            <a:ext cx="4410300" cy="4202100"/>
          </a:xfrm>
          <a:prstGeom prst="rect">
            <a:avLst/>
          </a:prstGeom>
          <a:noFill/>
          <a:ln>
            <a:noFill/>
          </a:ln>
        </p:spPr>
      </p:pic>
      <p:sp>
        <p:nvSpPr>
          <p:cNvPr id="481" name="Shape 481"/>
          <p:cNvSpPr txBox="1"/>
          <p:nvPr/>
        </p:nvSpPr>
        <p:spPr>
          <a:xfrm>
            <a:off x="390525" y="2981289"/>
            <a:ext cx="4648200" cy="538500"/>
          </a:xfrm>
          <a:prstGeom prst="rect">
            <a:avLst/>
          </a:prstGeom>
          <a:noFill/>
          <a:ln>
            <a:noFill/>
          </a:ln>
        </p:spPr>
        <p:txBody>
          <a:bodyPr lIns="71100" tIns="35550" rIns="71100" bIns="35550" anchor="t" anchorCtr="0">
            <a:noAutofit/>
          </a:bodyPr>
          <a:lstStyle/>
          <a:p>
            <a:pPr marL="444500" marR="0" lvl="0" indent="-457200" algn="l" rtl="0">
              <a:spcBef>
                <a:spcPts val="0"/>
              </a:spcBef>
              <a:buClr>
                <a:schemeClr val="dk1"/>
              </a:buClr>
              <a:buSzPct val="150000"/>
              <a:buFont typeface="Arial"/>
              <a:buChar char="•"/>
            </a:pPr>
            <a:r>
              <a:rPr lang="en" sz="2000">
                <a:solidFill>
                  <a:schemeClr val="dk1"/>
                </a:solidFill>
              </a:rPr>
              <a:t>314 variants from 27 regions</a:t>
            </a:r>
          </a:p>
        </p:txBody>
      </p:sp>
      <p:sp>
        <p:nvSpPr>
          <p:cNvPr id="482" name="Shape 482"/>
          <p:cNvSpPr txBox="1"/>
          <p:nvPr/>
        </p:nvSpPr>
        <p:spPr>
          <a:xfrm>
            <a:off x="390525" y="1445725"/>
            <a:ext cx="4028400" cy="1461900"/>
          </a:xfrm>
          <a:prstGeom prst="rect">
            <a:avLst/>
          </a:prstGeom>
          <a:noFill/>
          <a:ln>
            <a:noFill/>
          </a:ln>
        </p:spPr>
        <p:txBody>
          <a:bodyPr lIns="71100" tIns="35550" rIns="71100" bIns="35550" anchor="t" anchorCtr="0">
            <a:noAutofit/>
          </a:bodyPr>
          <a:lstStyle/>
          <a:p>
            <a:pPr marL="444500" marR="0" lvl="0" indent="-457200" algn="l" rtl="0">
              <a:spcBef>
                <a:spcPts val="0"/>
              </a:spcBef>
              <a:buClr>
                <a:schemeClr val="dk1"/>
              </a:buClr>
              <a:buSzPct val="150000"/>
              <a:buFont typeface="Arial"/>
              <a:buChar char="•"/>
            </a:pPr>
            <a:r>
              <a:rPr lang="en" sz="2000">
                <a:solidFill>
                  <a:schemeClr val="dk1"/>
                </a:solidFill>
              </a:rPr>
              <a:t>Removed variants within 500kb of associated variants previously established</a:t>
            </a:r>
          </a:p>
        </p:txBody>
      </p:sp>
      <p:sp>
        <p:nvSpPr>
          <p:cNvPr id="483" name="Shape 483"/>
          <p:cNvSpPr txBox="1">
            <a:spLocks noGrp="1"/>
          </p:cNvSpPr>
          <p:nvPr>
            <p:ph type="title"/>
          </p:nvPr>
        </p:nvSpPr>
        <p:spPr>
          <a:xfrm>
            <a:off x="311700" y="494472"/>
            <a:ext cx="8520600" cy="636300"/>
          </a:xfrm>
          <a:prstGeom prst="rect">
            <a:avLst/>
          </a:prstGeom>
        </p:spPr>
        <p:txBody>
          <a:bodyPr lIns="71100" tIns="71100" rIns="71100" bIns="71100" anchor="ctr" anchorCtr="0">
            <a:noAutofit/>
          </a:bodyPr>
          <a:lstStyle/>
          <a:p>
            <a:pPr lvl="0" rtl="0">
              <a:spcBef>
                <a:spcPts val="0"/>
              </a:spcBef>
              <a:buNone/>
            </a:pPr>
            <a:r>
              <a:rPr lang="en" sz="2800" b="1">
                <a:latin typeface="Arial"/>
                <a:ea typeface="Arial"/>
                <a:cs typeface="Arial"/>
                <a:sym typeface="Arial"/>
              </a:rPr>
              <a:t>Genetic Association Analysis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pSp>
        <p:nvGrpSpPr>
          <p:cNvPr id="489" name="Shape 489"/>
          <p:cNvGrpSpPr/>
          <p:nvPr/>
        </p:nvGrpSpPr>
        <p:grpSpPr>
          <a:xfrm>
            <a:off x="190389" y="855919"/>
            <a:ext cx="4349386" cy="4034146"/>
            <a:chOff x="1" y="4010"/>
            <a:chExt cx="7236916" cy="5567411"/>
          </a:xfrm>
        </p:grpSpPr>
        <p:sp>
          <p:nvSpPr>
            <p:cNvPr id="490" name="Shape 490"/>
            <p:cNvSpPr/>
            <p:nvPr/>
          </p:nvSpPr>
          <p:spPr>
            <a:xfrm rot="5400000">
              <a:off x="-180933" y="185060"/>
              <a:ext cx="1206300" cy="844200"/>
            </a:xfrm>
            <a:prstGeom prst="chevron">
              <a:avLst>
                <a:gd name="adj" fmla="val 50000"/>
              </a:avLst>
            </a:prstGeom>
            <a:gradFill>
              <a:gsLst>
                <a:gs pos="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91" name="Shape 491"/>
            <p:cNvSpPr txBox="1"/>
            <p:nvPr/>
          </p:nvSpPr>
          <p:spPr>
            <a:xfrm>
              <a:off x="1" y="426168"/>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492" name="Shape 492"/>
            <p:cNvSpPr/>
            <p:nvPr/>
          </p:nvSpPr>
          <p:spPr>
            <a:xfrm rot="5400000">
              <a:off x="3648617" y="-2800388"/>
              <a:ext cx="783899" cy="6392700"/>
            </a:xfrm>
            <a:prstGeom prst="round2SameRect">
              <a:avLst>
                <a:gd name="adj1" fmla="val 16667"/>
                <a:gd name="adj2" fmla="val 0"/>
              </a:avLst>
            </a:prstGeom>
            <a:solidFill>
              <a:schemeClr val="lt1">
                <a:alpha val="6863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93" name="Shape 493"/>
            <p:cNvSpPr txBox="1"/>
            <p:nvPr/>
          </p:nvSpPr>
          <p:spPr>
            <a:xfrm>
              <a:off x="844316" y="42282"/>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Genotyping </a:t>
              </a:r>
              <a:r>
                <a:rPr lang="en" b="0" i="0" u="none" strike="noStrike" cap="none">
                  <a:solidFill>
                    <a:srgbClr val="B7B7B7"/>
                  </a:solidFill>
                  <a:latin typeface="Calibri"/>
                  <a:ea typeface="Calibri"/>
                  <a:cs typeface="Calibri"/>
                  <a:sym typeface="Calibri"/>
                </a:rPr>
                <a:t>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211,155 markers on </a:t>
              </a:r>
              <a:r>
                <a:rPr lang="en" b="0" i="1" u="none" strike="noStrike" cap="none">
                  <a:solidFill>
                    <a:srgbClr val="B7B7B7"/>
                  </a:solidFill>
                  <a:latin typeface="Calibri"/>
                  <a:ea typeface="Calibri"/>
                  <a:cs typeface="Calibri"/>
                  <a:sym typeface="Calibri"/>
                </a:rPr>
                <a:t>iCOGS array</a:t>
              </a:r>
            </a:p>
          </p:txBody>
        </p:sp>
        <p:sp>
          <p:nvSpPr>
            <p:cNvPr id="494" name="Shape 494"/>
            <p:cNvSpPr/>
            <p:nvPr/>
          </p:nvSpPr>
          <p:spPr>
            <a:xfrm rot="5400000">
              <a:off x="-180933" y="1275337"/>
              <a:ext cx="1206299" cy="844200"/>
            </a:xfrm>
            <a:prstGeom prst="chevron">
              <a:avLst>
                <a:gd name="adj" fmla="val 50000"/>
              </a:avLst>
            </a:prstGeom>
            <a:gradFill>
              <a:gsLst>
                <a:gs pos="0">
                  <a:srgbClr val="8AB6CB"/>
                </a:gs>
                <a:gs pos="86000">
                  <a:srgbClr val="8AB6CB"/>
                </a:gs>
                <a:gs pos="88000">
                  <a:srgbClr val="8AB6CB"/>
                </a:gs>
                <a:gs pos="93000">
                  <a:srgbClr val="8AB6CB"/>
                </a:gs>
                <a:gs pos="98000">
                  <a:srgbClr val="9CC2E5"/>
                </a:gs>
                <a:gs pos="100000">
                  <a:srgbClr val="9CC2E5"/>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95" name="Shape 495"/>
            <p:cNvSpPr txBox="1"/>
            <p:nvPr/>
          </p:nvSpPr>
          <p:spPr>
            <a:xfrm>
              <a:off x="1" y="1516446"/>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496" name="Shape 496"/>
            <p:cNvSpPr/>
            <p:nvPr/>
          </p:nvSpPr>
          <p:spPr>
            <a:xfrm rot="5400000">
              <a:off x="3648617" y="-1710110"/>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97" name="Shape 497"/>
            <p:cNvSpPr txBox="1"/>
            <p:nvPr/>
          </p:nvSpPr>
          <p:spPr>
            <a:xfrm>
              <a:off x="844316" y="1132561"/>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Imputation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a:t>
              </a:r>
              <a:r>
                <a:rPr lang="en" b="0" i="1" u="none" strike="noStrike" cap="none">
                  <a:solidFill>
                    <a:srgbClr val="B7B7B7"/>
                  </a:solidFill>
                  <a:latin typeface="Calibri"/>
                  <a:ea typeface="Calibri"/>
                  <a:cs typeface="Calibri"/>
                  <a:sym typeface="Calibri"/>
                </a:rPr>
                <a:t>11 million SNPs using</a:t>
              </a:r>
              <a:r>
                <a:rPr lang="en" i="1">
                  <a:solidFill>
                    <a:srgbClr val="B7B7B7"/>
                  </a:solidFill>
                  <a:latin typeface="Calibri"/>
                  <a:ea typeface="Calibri"/>
                  <a:cs typeface="Calibri"/>
                  <a:sym typeface="Calibri"/>
                </a:rPr>
                <a:t> </a:t>
              </a:r>
              <a:r>
                <a:rPr lang="en" b="0" i="1" u="none" strike="noStrike" cap="none">
                  <a:solidFill>
                    <a:srgbClr val="B7B7B7"/>
                  </a:solidFill>
                  <a:latin typeface="Calibri"/>
                  <a:ea typeface="Calibri"/>
                  <a:cs typeface="Calibri"/>
                  <a:sym typeface="Calibri"/>
                </a:rPr>
                <a:t>1000 Genome Project</a:t>
              </a:r>
            </a:p>
          </p:txBody>
        </p:sp>
        <p:sp>
          <p:nvSpPr>
            <p:cNvPr id="498" name="Shape 498"/>
            <p:cNvSpPr/>
            <p:nvPr/>
          </p:nvSpPr>
          <p:spPr>
            <a:xfrm rot="5400000">
              <a:off x="-180933" y="2365616"/>
              <a:ext cx="1206299"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499" name="Shape 499"/>
            <p:cNvSpPr txBox="1"/>
            <p:nvPr/>
          </p:nvSpPr>
          <p:spPr>
            <a:xfrm>
              <a:off x="1" y="2606725"/>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500" name="Shape 500"/>
            <p:cNvSpPr/>
            <p:nvPr/>
          </p:nvSpPr>
          <p:spPr>
            <a:xfrm rot="5400000">
              <a:off x="3648617" y="-619833"/>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01" name="Shape 501"/>
            <p:cNvSpPr txBox="1"/>
            <p:nvPr/>
          </p:nvSpPr>
          <p:spPr>
            <a:xfrm>
              <a:off x="844316" y="2222838"/>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000000"/>
                </a:buClr>
                <a:buSzPct val="77777"/>
                <a:buFont typeface="Calibri"/>
                <a:buChar char="•"/>
              </a:pPr>
              <a:r>
                <a:rPr lang="en" sz="1800" b="0" i="0" u="none" strike="noStrike" cap="none">
                  <a:latin typeface="Calibri"/>
                  <a:ea typeface="Calibri"/>
                  <a:cs typeface="Calibri"/>
                  <a:sym typeface="Calibri"/>
                </a:rPr>
                <a:t>Association Analysis &amp; Loci Selection</a:t>
              </a:r>
              <a:br>
                <a:rPr lang="en" b="0" i="0" u="none" strike="noStrike" cap="none">
                  <a:latin typeface="Calibri"/>
                  <a:ea typeface="Calibri"/>
                  <a:cs typeface="Calibri"/>
                  <a:sym typeface="Calibri"/>
                </a:rPr>
              </a:br>
              <a:r>
                <a:rPr lang="en" i="1">
                  <a:latin typeface="Calibri"/>
                  <a:ea typeface="Calibri"/>
                  <a:cs typeface="Calibri"/>
                  <a:sym typeface="Calibri"/>
                </a:rPr>
                <a:t>From 7000+ SNPs to 15 loci</a:t>
              </a:r>
            </a:p>
          </p:txBody>
        </p:sp>
        <p:sp>
          <p:nvSpPr>
            <p:cNvPr id="502" name="Shape 502"/>
            <p:cNvSpPr/>
            <p:nvPr/>
          </p:nvSpPr>
          <p:spPr>
            <a:xfrm rot="5400000">
              <a:off x="-180933" y="3455893"/>
              <a:ext cx="1206300"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03" name="Shape 503"/>
            <p:cNvSpPr txBox="1"/>
            <p:nvPr/>
          </p:nvSpPr>
          <p:spPr>
            <a:xfrm>
              <a:off x="1" y="3697003"/>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504" name="Shape 504"/>
            <p:cNvSpPr/>
            <p:nvPr/>
          </p:nvSpPr>
          <p:spPr>
            <a:xfrm rot="5400000">
              <a:off x="3648617" y="470443"/>
              <a:ext cx="783899"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05" name="Shape 505"/>
            <p:cNvSpPr txBox="1"/>
            <p:nvPr/>
          </p:nvSpPr>
          <p:spPr>
            <a:xfrm>
              <a:off x="844316" y="3313114"/>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a:solidFill>
                    <a:srgbClr val="B7B7B7"/>
                  </a:solidFill>
                  <a:latin typeface="Calibri"/>
                  <a:ea typeface="Calibri"/>
                  <a:cs typeface="Calibri"/>
                  <a:sym typeface="Calibri"/>
                </a:rPr>
                <a:t>Testing SNP Effect</a:t>
              </a:r>
              <a:r>
                <a:rPr lang="en" sz="1800" b="0" i="0" u="none" strike="noStrike" cap="none">
                  <a:solidFill>
                    <a:srgbClr val="B7B7B7"/>
                  </a:solidFill>
                  <a:latin typeface="Calibri"/>
                  <a:ea typeface="Calibri"/>
                  <a:cs typeface="Calibri"/>
                  <a:sym typeface="Calibri"/>
                </a:rPr>
                <a:t>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A</a:t>
              </a:r>
              <a:r>
                <a:rPr lang="en" b="0" i="1" u="none" strike="noStrike" cap="none">
                  <a:solidFill>
                    <a:srgbClr val="B7B7B7"/>
                  </a:solidFill>
                  <a:latin typeface="Calibri"/>
                  <a:ea typeface="Calibri"/>
                  <a:cs typeface="Calibri"/>
                  <a:sym typeface="Calibri"/>
                </a:rPr>
                <a:t>ssoci</a:t>
              </a:r>
              <a:r>
                <a:rPr lang="en" i="1">
                  <a:solidFill>
                    <a:srgbClr val="B7B7B7"/>
                  </a:solidFill>
                  <a:latin typeface="Calibri"/>
                  <a:ea typeface="Calibri"/>
                  <a:cs typeface="Calibri"/>
                  <a:sym typeface="Calibri"/>
                </a:rPr>
                <a:t>ation with ER+/- and age</a:t>
              </a:r>
            </a:p>
          </p:txBody>
        </p:sp>
        <p:sp>
          <p:nvSpPr>
            <p:cNvPr id="506" name="Shape 506"/>
            <p:cNvSpPr/>
            <p:nvPr/>
          </p:nvSpPr>
          <p:spPr>
            <a:xfrm rot="5400000">
              <a:off x="-180933" y="4546171"/>
              <a:ext cx="1206300" cy="844200"/>
            </a:xfrm>
            <a:prstGeom prst="chevron">
              <a:avLst>
                <a:gd name="adj" fmla="val 50000"/>
              </a:avLst>
            </a:prstGeom>
            <a:gradFill>
              <a:gsLst>
                <a:gs pos="0">
                  <a:srgbClr val="8AB6CB"/>
                </a:gs>
                <a:gs pos="50000">
                  <a:srgbClr val="8AB6CB"/>
                </a:gs>
                <a:gs pos="100000">
                  <a:srgbClr val="8AB6CB"/>
                </a:gs>
              </a:gsLst>
              <a:lin ang="5400012" scaled="0"/>
            </a:gra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07" name="Shape 507"/>
            <p:cNvSpPr txBox="1"/>
            <p:nvPr/>
          </p:nvSpPr>
          <p:spPr>
            <a:xfrm>
              <a:off x="1" y="4787280"/>
              <a:ext cx="844200" cy="361800"/>
            </a:xfrm>
            <a:prstGeom prst="rect">
              <a:avLst/>
            </a:prstGeom>
            <a:noFill/>
            <a:ln>
              <a:noFill/>
            </a:ln>
          </p:spPr>
          <p:txBody>
            <a:bodyPr lIns="11350" tIns="11350" rIns="11350" bIns="11350" anchor="ctr" anchorCtr="0">
              <a:noAutofit/>
            </a:bodyPr>
            <a:lstStyle/>
            <a:p>
              <a:pPr marL="0" marR="0" lvl="0" indent="0" algn="ctr" rtl="0">
                <a:lnSpc>
                  <a:spcPct val="90000"/>
                </a:lnSpc>
                <a:spcBef>
                  <a:spcPts val="0"/>
                </a:spcBef>
                <a:spcAft>
                  <a:spcPts val="0"/>
                </a:spcAft>
                <a:buNone/>
              </a:pPr>
              <a:endParaRPr b="0" i="1" u="none" strike="noStrike" cap="none">
                <a:solidFill>
                  <a:srgbClr val="B7B7B7"/>
                </a:solidFill>
                <a:latin typeface="Calibri"/>
                <a:ea typeface="Calibri"/>
                <a:cs typeface="Calibri"/>
                <a:sym typeface="Calibri"/>
              </a:endParaRPr>
            </a:p>
          </p:txBody>
        </p:sp>
        <p:sp>
          <p:nvSpPr>
            <p:cNvPr id="508" name="Shape 508"/>
            <p:cNvSpPr/>
            <p:nvPr/>
          </p:nvSpPr>
          <p:spPr>
            <a:xfrm rot="5400000">
              <a:off x="3648617" y="1583637"/>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09" name="Shape 509"/>
            <p:cNvSpPr txBox="1"/>
            <p:nvPr/>
          </p:nvSpPr>
          <p:spPr>
            <a:xfrm>
              <a:off x="844316" y="4426308"/>
              <a:ext cx="6354299" cy="707400"/>
            </a:xfrm>
            <a:prstGeom prst="rect">
              <a:avLst/>
            </a:prstGeom>
            <a:noFill/>
            <a:ln>
              <a:noFill/>
            </a:ln>
          </p:spPr>
          <p:txBody>
            <a:bodyPr lIns="177000" tIns="15800" rIns="15800" bIns="15800" anchor="ctr" anchorCtr="0">
              <a:noAutofit/>
            </a:bodyPr>
            <a:lstStyle/>
            <a:p>
              <a:pPr marL="228600" marR="0" lvl="1" indent="-1397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Identification </a:t>
              </a:r>
              <a:r>
                <a:rPr lang="en" b="0" i="0" u="none" strike="noStrike" cap="none">
                  <a:solidFill>
                    <a:srgbClr val="B7B7B7"/>
                  </a:solidFill>
                  <a:latin typeface="Calibri"/>
                  <a:ea typeface="Calibri"/>
                  <a:cs typeface="Calibri"/>
                  <a:sym typeface="Calibri"/>
                </a:rPr>
                <a:t>                                                     </a:t>
              </a:r>
              <a:r>
                <a:rPr lang="en" b="0" i="1" u="none" strike="noStrike" cap="none">
                  <a:solidFill>
                    <a:srgbClr val="B7B7B7"/>
                  </a:solidFill>
                  <a:latin typeface="Calibri"/>
                  <a:ea typeface="Calibri"/>
                  <a:cs typeface="Calibri"/>
                  <a:sym typeface="Calibri"/>
                </a:rPr>
                <a:t>ChIP-Seq &amp; ENCODE</a:t>
              </a:r>
            </a:p>
          </p:txBody>
        </p:sp>
      </p:grpSp>
      <p:grpSp>
        <p:nvGrpSpPr>
          <p:cNvPr id="510" name="Shape 510"/>
          <p:cNvGrpSpPr/>
          <p:nvPr/>
        </p:nvGrpSpPr>
        <p:grpSpPr>
          <a:xfrm>
            <a:off x="4850000" y="855774"/>
            <a:ext cx="4059744" cy="4034439"/>
            <a:chOff x="-109" y="5803"/>
            <a:chExt cx="6337408" cy="6185893"/>
          </a:xfrm>
        </p:grpSpPr>
        <p:sp>
          <p:nvSpPr>
            <p:cNvPr id="511" name="Shape 511"/>
            <p:cNvSpPr/>
            <p:nvPr/>
          </p:nvSpPr>
          <p:spPr>
            <a:xfrm rot="5400000">
              <a:off x="-248059" y="253753"/>
              <a:ext cx="1653600" cy="1157700"/>
            </a:xfrm>
            <a:prstGeom prst="chevron">
              <a:avLst>
                <a:gd name="adj" fmla="val 50000"/>
              </a:avLst>
            </a:prstGeom>
            <a:gradFill>
              <a:gsLst>
                <a:gs pos="0">
                  <a:srgbClr val="1F3864"/>
                </a:gs>
                <a:gs pos="56000">
                  <a:srgbClr val="1F3864"/>
                </a:gs>
                <a:gs pos="61000">
                  <a:srgbClr val="1F3864"/>
                </a:gs>
                <a:gs pos="77000">
                  <a:srgbClr val="1F3864"/>
                </a:gs>
                <a:gs pos="100000">
                  <a:srgbClr val="1F3864"/>
                </a:gs>
              </a:gsLst>
              <a:lin ang="5400012" scaled="0"/>
            </a:gradFill>
            <a:ln w="9525" cap="flat" cmpd="sng">
              <a:solidFill>
                <a:srgbClr val="1F3864"/>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12" name="Shape 512"/>
            <p:cNvSpPr txBox="1"/>
            <p:nvPr/>
          </p:nvSpPr>
          <p:spPr>
            <a:xfrm>
              <a:off x="2" y="584597"/>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endParaRPr>
                <a:solidFill>
                  <a:srgbClr val="B7B7B7"/>
                </a:solidFill>
                <a:latin typeface="Calibri"/>
                <a:ea typeface="Calibri"/>
                <a:cs typeface="Calibri"/>
                <a:sym typeface="Calibri"/>
              </a:endParaRPr>
            </a:p>
          </p:txBody>
        </p:sp>
        <p:sp>
          <p:nvSpPr>
            <p:cNvPr id="513" name="Shape 513"/>
            <p:cNvSpPr/>
            <p:nvPr/>
          </p:nvSpPr>
          <p:spPr>
            <a:xfrm rot="5400000">
              <a:off x="3209948" y="-2046646"/>
              <a:ext cx="1074900" cy="5179800"/>
            </a:xfrm>
            <a:prstGeom prst="round2SameRect">
              <a:avLst>
                <a:gd name="adj1" fmla="val 16667"/>
                <a:gd name="adj2" fmla="val 0"/>
              </a:avLst>
            </a:prstGeom>
            <a:solidFill>
              <a:schemeClr val="lt1">
                <a:alpha val="89800"/>
              </a:schemeClr>
            </a:solidFill>
            <a:ln w="38100" cap="flat" cmpd="sng">
              <a:solidFill>
                <a:srgbClr val="1F3864"/>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14" name="Shape 514"/>
            <p:cNvSpPr txBox="1"/>
            <p:nvPr/>
          </p:nvSpPr>
          <p:spPr>
            <a:xfrm>
              <a:off x="1157588" y="58276"/>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7000 SNPs  </a:t>
              </a:r>
              <a:r>
                <a:rPr lang="en" b="0" i="0" u="none" strike="noStrike" cap="none">
                  <a:solidFill>
                    <a:srgbClr val="B7B7B7"/>
                  </a:solidFill>
                  <a:latin typeface="Calibri"/>
                  <a:ea typeface="Calibri"/>
                  <a:cs typeface="Calibri"/>
                  <a:sym typeface="Calibri"/>
                </a:rPr>
                <a:t>                                                  </a:t>
              </a:r>
              <a:r>
                <a:rPr lang="en" i="1">
                  <a:solidFill>
                    <a:srgbClr val="B7B7B7"/>
                  </a:solidFill>
                  <a:latin typeface="Calibri"/>
                  <a:ea typeface="Calibri"/>
                  <a:cs typeface="Calibri"/>
                  <a:sym typeface="Calibri"/>
                </a:rPr>
                <a:t> log OR (P &lt; 5×10</a:t>
              </a:r>
              <a:r>
                <a:rPr lang="en" i="1" baseline="30000">
                  <a:solidFill>
                    <a:srgbClr val="B7B7B7"/>
                  </a:solidFill>
                  <a:latin typeface="Calibri"/>
                  <a:ea typeface="Calibri"/>
                  <a:cs typeface="Calibri"/>
                  <a:sym typeface="Calibri"/>
                </a:rPr>
                <a:t>-8</a:t>
              </a:r>
              <a:r>
                <a:rPr lang="en" i="1">
                  <a:solidFill>
                    <a:srgbClr val="B7B7B7"/>
                  </a:solidFill>
                  <a:latin typeface="Calibri"/>
                  <a:ea typeface="Calibri"/>
                  <a:cs typeface="Calibri"/>
                  <a:sym typeface="Calibri"/>
                </a:rPr>
                <a:t>)</a:t>
              </a:r>
            </a:p>
          </p:txBody>
        </p:sp>
        <p:sp>
          <p:nvSpPr>
            <p:cNvPr id="515" name="Shape 515"/>
            <p:cNvSpPr/>
            <p:nvPr/>
          </p:nvSpPr>
          <p:spPr>
            <a:xfrm rot="5400000">
              <a:off x="-248059" y="1764516"/>
              <a:ext cx="1653600" cy="1157700"/>
            </a:xfrm>
            <a:prstGeom prst="chevron">
              <a:avLst>
                <a:gd name="adj" fmla="val 50000"/>
              </a:avLst>
            </a:prstGeom>
            <a:gradFill>
              <a:gsLst>
                <a:gs pos="0">
                  <a:srgbClr val="8AB6CB"/>
                </a:gs>
                <a:gs pos="50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16" name="Shape 516"/>
            <p:cNvSpPr txBox="1"/>
            <p:nvPr/>
          </p:nvSpPr>
          <p:spPr>
            <a:xfrm>
              <a:off x="2" y="2095361"/>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endParaRPr>
                <a:solidFill>
                  <a:srgbClr val="B7B7B7"/>
                </a:solidFill>
                <a:latin typeface="Calibri"/>
                <a:ea typeface="Calibri"/>
                <a:cs typeface="Calibri"/>
                <a:sym typeface="Calibri"/>
              </a:endParaRPr>
            </a:p>
          </p:txBody>
        </p:sp>
        <p:sp>
          <p:nvSpPr>
            <p:cNvPr id="517" name="Shape 517"/>
            <p:cNvSpPr/>
            <p:nvPr/>
          </p:nvSpPr>
          <p:spPr>
            <a:xfrm rot="5400000">
              <a:off x="3209948" y="-535880"/>
              <a:ext cx="1074900" cy="5179800"/>
            </a:xfrm>
            <a:prstGeom prst="round2SameRect">
              <a:avLst>
                <a:gd name="adj1" fmla="val 16667"/>
                <a:gd name="adj2" fmla="val 0"/>
              </a:avLst>
            </a:prstGeom>
            <a:solidFill>
              <a:schemeClr val="lt1">
                <a:alpha val="89800"/>
              </a:schemeClr>
            </a:soli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18" name="Shape 518"/>
            <p:cNvSpPr/>
            <p:nvPr/>
          </p:nvSpPr>
          <p:spPr>
            <a:xfrm rot="5400000">
              <a:off x="-248059" y="3275282"/>
              <a:ext cx="1653600" cy="1157700"/>
            </a:xfrm>
            <a:prstGeom prst="chevron">
              <a:avLst>
                <a:gd name="adj" fmla="val 50000"/>
              </a:avLst>
            </a:prstGeom>
            <a:gradFill>
              <a:gsLst>
                <a:gs pos="0">
                  <a:srgbClr val="548135"/>
                </a:gs>
                <a:gs pos="50000">
                  <a:srgbClr val="548135"/>
                </a:gs>
                <a:gs pos="100000">
                  <a:srgbClr val="548135"/>
                </a:gs>
              </a:gsLst>
              <a:lin ang="5400012" scaled="0"/>
            </a:gradFill>
            <a:ln w="38100" cap="flat" cmpd="sng">
              <a:solidFill>
                <a:srgbClr val="548135"/>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19" name="Shape 519"/>
            <p:cNvSpPr txBox="1"/>
            <p:nvPr/>
          </p:nvSpPr>
          <p:spPr>
            <a:xfrm>
              <a:off x="2" y="3606126"/>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br>
                <a:rPr lang="en" i="1">
                  <a:solidFill>
                    <a:srgbClr val="B7B7B7"/>
                  </a:solidFill>
                  <a:latin typeface="Calibri"/>
                  <a:ea typeface="Calibri"/>
                  <a:cs typeface="Calibri"/>
                  <a:sym typeface="Calibri"/>
                </a:rPr>
              </a:br>
              <a:endParaRPr lang="en" i="1">
                <a:solidFill>
                  <a:srgbClr val="B7B7B7"/>
                </a:solidFill>
                <a:latin typeface="Calibri"/>
                <a:ea typeface="Calibri"/>
                <a:cs typeface="Calibri"/>
                <a:sym typeface="Calibri"/>
              </a:endParaRPr>
            </a:p>
          </p:txBody>
        </p:sp>
        <p:sp>
          <p:nvSpPr>
            <p:cNvPr id="520" name="Shape 520"/>
            <p:cNvSpPr/>
            <p:nvPr/>
          </p:nvSpPr>
          <p:spPr>
            <a:xfrm rot="5400000">
              <a:off x="3209948" y="974882"/>
              <a:ext cx="1074900" cy="5179800"/>
            </a:xfrm>
            <a:prstGeom prst="round2SameRect">
              <a:avLst>
                <a:gd name="adj1" fmla="val 16667"/>
                <a:gd name="adj2" fmla="val 0"/>
              </a:avLst>
            </a:prstGeom>
            <a:solidFill>
              <a:schemeClr val="lt1">
                <a:alpha val="89800"/>
              </a:schemeClr>
            </a:solidFill>
            <a:ln w="38100" cap="flat" cmpd="sng">
              <a:solidFill>
                <a:srgbClr val="548135"/>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21" name="Shape 521"/>
            <p:cNvSpPr txBox="1"/>
            <p:nvPr/>
          </p:nvSpPr>
          <p:spPr>
            <a:xfrm>
              <a:off x="1157588" y="3079803"/>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000000"/>
                </a:buClr>
                <a:buSzPct val="77777"/>
                <a:buFont typeface="Calibri"/>
                <a:buChar char="•"/>
              </a:pPr>
              <a:r>
                <a:rPr lang="en" sz="1800" b="0" i="0" u="none" strike="noStrike" cap="none">
                  <a:latin typeface="Calibri"/>
                  <a:ea typeface="Calibri"/>
                  <a:cs typeface="Calibri"/>
                  <a:sym typeface="Calibri"/>
                </a:rPr>
                <a:t>18 </a:t>
              </a:r>
              <a:r>
                <a:rPr lang="en" sz="1800">
                  <a:latin typeface="Calibri"/>
                  <a:ea typeface="Calibri"/>
                  <a:cs typeface="Calibri"/>
                  <a:sym typeface="Calibri"/>
                </a:rPr>
                <a:t>regions</a:t>
              </a:r>
              <a:br>
                <a:rPr lang="en" b="0" i="0" u="none" strike="noStrike" cap="none">
                  <a:latin typeface="Calibri"/>
                  <a:ea typeface="Calibri"/>
                  <a:cs typeface="Calibri"/>
                  <a:sym typeface="Calibri"/>
                </a:rPr>
              </a:br>
              <a:r>
                <a:rPr lang="en" i="1">
                  <a:latin typeface="Calibri"/>
                  <a:ea typeface="Calibri"/>
                  <a:cs typeface="Calibri"/>
                  <a:sym typeface="Calibri"/>
                </a:rPr>
                <a:t>Adjustment for previously known SNP, r</a:t>
              </a:r>
              <a:r>
                <a:rPr lang="en" i="1" baseline="30000">
                  <a:latin typeface="Calibri"/>
                  <a:ea typeface="Calibri"/>
                  <a:cs typeface="Calibri"/>
                  <a:sym typeface="Calibri"/>
                </a:rPr>
                <a:t>2</a:t>
              </a:r>
              <a:r>
                <a:rPr lang="en">
                  <a:latin typeface="Calibri"/>
                  <a:ea typeface="Calibri"/>
                  <a:cs typeface="Calibri"/>
                  <a:sym typeface="Calibri"/>
                </a:rPr>
                <a:t>    </a:t>
              </a:r>
            </a:p>
          </p:txBody>
        </p:sp>
        <p:sp>
          <p:nvSpPr>
            <p:cNvPr id="522" name="Shape 522"/>
            <p:cNvSpPr/>
            <p:nvPr/>
          </p:nvSpPr>
          <p:spPr>
            <a:xfrm rot="5400000">
              <a:off x="-248059" y="4786046"/>
              <a:ext cx="1653600" cy="1157700"/>
            </a:xfrm>
            <a:prstGeom prst="chevron">
              <a:avLst>
                <a:gd name="adj" fmla="val 50000"/>
              </a:avLst>
            </a:prstGeom>
            <a:gradFill>
              <a:gsLst>
                <a:gs pos="0">
                  <a:srgbClr val="A8D08C"/>
                </a:gs>
                <a:gs pos="50000">
                  <a:srgbClr val="A8D08C"/>
                </a:gs>
                <a:gs pos="100000">
                  <a:srgbClr val="A8D08C"/>
                </a:gs>
              </a:gsLst>
              <a:lin ang="5400012" scaled="0"/>
            </a:gradFill>
            <a:ln w="38100" cap="flat" cmpd="sng">
              <a:solidFill>
                <a:srgbClr val="A8D08C"/>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23" name="Shape 523"/>
            <p:cNvSpPr txBox="1"/>
            <p:nvPr/>
          </p:nvSpPr>
          <p:spPr>
            <a:xfrm>
              <a:off x="2" y="5116891"/>
              <a:ext cx="1157700" cy="496200"/>
            </a:xfrm>
            <a:prstGeom prst="rect">
              <a:avLst/>
            </a:prstGeom>
            <a:noFill/>
            <a:ln>
              <a:noFill/>
            </a:ln>
          </p:spPr>
          <p:txBody>
            <a:bodyPr lIns="11850" tIns="11850" rIns="11850" bIns="11850" anchor="ctr" anchorCtr="0">
              <a:noAutofit/>
            </a:bodyPr>
            <a:lstStyle/>
            <a:p>
              <a:pPr marL="0" marR="0" lvl="0" indent="0" algn="ctr" rtl="0">
                <a:lnSpc>
                  <a:spcPct val="90000"/>
                </a:lnSpc>
                <a:spcBef>
                  <a:spcPts val="0"/>
                </a:spcBef>
                <a:spcAft>
                  <a:spcPts val="0"/>
                </a:spcAft>
                <a:buNone/>
              </a:pPr>
              <a:endParaRPr i="1">
                <a:solidFill>
                  <a:srgbClr val="B7B7B7"/>
                </a:solidFill>
                <a:latin typeface="Calibri"/>
                <a:ea typeface="Calibri"/>
                <a:cs typeface="Calibri"/>
                <a:sym typeface="Calibri"/>
              </a:endParaRPr>
            </a:p>
          </p:txBody>
        </p:sp>
        <p:sp>
          <p:nvSpPr>
            <p:cNvPr id="524" name="Shape 524"/>
            <p:cNvSpPr/>
            <p:nvPr/>
          </p:nvSpPr>
          <p:spPr>
            <a:xfrm rot="5400000">
              <a:off x="3209948" y="2475166"/>
              <a:ext cx="1074900" cy="5179800"/>
            </a:xfrm>
            <a:prstGeom prst="round2SameRect">
              <a:avLst>
                <a:gd name="adj1" fmla="val 16667"/>
                <a:gd name="adj2" fmla="val 0"/>
              </a:avLst>
            </a:prstGeom>
            <a:solidFill>
              <a:schemeClr val="lt1">
                <a:alpha val="89800"/>
              </a:schemeClr>
            </a:solidFill>
            <a:ln w="38100" cap="flat" cmpd="sng">
              <a:solidFill>
                <a:srgbClr val="A8D08C"/>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25" name="Shape 525"/>
            <p:cNvSpPr txBox="1"/>
            <p:nvPr/>
          </p:nvSpPr>
          <p:spPr>
            <a:xfrm>
              <a:off x="1157588" y="4580087"/>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15 new loci</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Re-imputation without pre-phasing</a:t>
              </a:r>
            </a:p>
          </p:txBody>
        </p:sp>
      </p:grpSp>
      <p:sp>
        <p:nvSpPr>
          <p:cNvPr id="526" name="Shape 526"/>
          <p:cNvSpPr txBox="1"/>
          <p:nvPr/>
        </p:nvSpPr>
        <p:spPr>
          <a:xfrm>
            <a:off x="5565309" y="1849160"/>
            <a:ext cx="3280500" cy="6324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a:solidFill>
                  <a:srgbClr val="B7B7B7"/>
                </a:solidFill>
                <a:latin typeface="Calibri"/>
                <a:ea typeface="Calibri"/>
                <a:cs typeface="Calibri"/>
                <a:sym typeface="Calibri"/>
              </a:rPr>
              <a:t>314 SNPs in 27 regions</a:t>
            </a:r>
            <a:r>
              <a:rPr lang="en" sz="1800" b="0" i="0" u="none" strike="noStrike" cap="none">
                <a:solidFill>
                  <a:srgbClr val="B7B7B7"/>
                </a:solidFill>
                <a:latin typeface="Calibri"/>
                <a:ea typeface="Calibri"/>
                <a:cs typeface="Calibri"/>
                <a:sym typeface="Calibri"/>
              </a:rPr>
              <a:t>    </a:t>
            </a:r>
            <a:r>
              <a:rPr lang="en" b="0" i="0" u="none" strike="noStrike" cap="none">
                <a:solidFill>
                  <a:srgbClr val="B7B7B7"/>
                </a:solidFill>
                <a:latin typeface="Calibri"/>
                <a:ea typeface="Calibri"/>
                <a:cs typeface="Calibri"/>
                <a:sym typeface="Calibri"/>
              </a:rPr>
              <a:t>                                               </a:t>
            </a:r>
            <a:r>
              <a:rPr lang="en" i="1">
                <a:solidFill>
                  <a:srgbClr val="B7B7B7"/>
                </a:solidFill>
                <a:latin typeface="Calibri"/>
                <a:ea typeface="Calibri"/>
                <a:cs typeface="Calibri"/>
                <a:sym typeface="Calibri"/>
              </a:rPr>
              <a:t> Removing regions around previously identified associated variants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Shape 532"/>
          <p:cNvGrpSpPr/>
          <p:nvPr/>
        </p:nvGrpSpPr>
        <p:grpSpPr>
          <a:xfrm>
            <a:off x="190389" y="855919"/>
            <a:ext cx="4349386" cy="4034146"/>
            <a:chOff x="1" y="4010"/>
            <a:chExt cx="7236916" cy="5567411"/>
          </a:xfrm>
        </p:grpSpPr>
        <p:sp>
          <p:nvSpPr>
            <p:cNvPr id="533" name="Shape 533"/>
            <p:cNvSpPr/>
            <p:nvPr/>
          </p:nvSpPr>
          <p:spPr>
            <a:xfrm rot="5400000">
              <a:off x="-180933" y="185060"/>
              <a:ext cx="1206300" cy="844200"/>
            </a:xfrm>
            <a:prstGeom prst="chevron">
              <a:avLst>
                <a:gd name="adj" fmla="val 50000"/>
              </a:avLst>
            </a:prstGeom>
            <a:gradFill>
              <a:gsLst>
                <a:gs pos="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34" name="Shape 534"/>
            <p:cNvSpPr txBox="1"/>
            <p:nvPr/>
          </p:nvSpPr>
          <p:spPr>
            <a:xfrm>
              <a:off x="1" y="426168"/>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535" name="Shape 535"/>
            <p:cNvSpPr/>
            <p:nvPr/>
          </p:nvSpPr>
          <p:spPr>
            <a:xfrm rot="5400000">
              <a:off x="3648617" y="-2800388"/>
              <a:ext cx="783899" cy="6392700"/>
            </a:xfrm>
            <a:prstGeom prst="round2SameRect">
              <a:avLst>
                <a:gd name="adj1" fmla="val 16667"/>
                <a:gd name="adj2" fmla="val 0"/>
              </a:avLst>
            </a:prstGeom>
            <a:solidFill>
              <a:schemeClr val="lt1">
                <a:alpha val="6863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36" name="Shape 536"/>
            <p:cNvSpPr txBox="1"/>
            <p:nvPr/>
          </p:nvSpPr>
          <p:spPr>
            <a:xfrm>
              <a:off x="844316" y="42282"/>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Genotyping </a:t>
              </a:r>
              <a:r>
                <a:rPr lang="en" b="0" i="0" u="none" strike="noStrike" cap="none">
                  <a:solidFill>
                    <a:srgbClr val="B7B7B7"/>
                  </a:solidFill>
                  <a:latin typeface="Calibri"/>
                  <a:ea typeface="Calibri"/>
                  <a:cs typeface="Calibri"/>
                  <a:sym typeface="Calibri"/>
                </a:rPr>
                <a:t>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211,155 markers on </a:t>
              </a:r>
              <a:r>
                <a:rPr lang="en" b="0" i="1" u="none" strike="noStrike" cap="none">
                  <a:solidFill>
                    <a:srgbClr val="B7B7B7"/>
                  </a:solidFill>
                  <a:latin typeface="Calibri"/>
                  <a:ea typeface="Calibri"/>
                  <a:cs typeface="Calibri"/>
                  <a:sym typeface="Calibri"/>
                </a:rPr>
                <a:t>iCOGS array</a:t>
              </a:r>
            </a:p>
          </p:txBody>
        </p:sp>
        <p:sp>
          <p:nvSpPr>
            <p:cNvPr id="537" name="Shape 537"/>
            <p:cNvSpPr/>
            <p:nvPr/>
          </p:nvSpPr>
          <p:spPr>
            <a:xfrm rot="5400000">
              <a:off x="-180933" y="1275337"/>
              <a:ext cx="1206299" cy="844200"/>
            </a:xfrm>
            <a:prstGeom prst="chevron">
              <a:avLst>
                <a:gd name="adj" fmla="val 50000"/>
              </a:avLst>
            </a:prstGeom>
            <a:gradFill>
              <a:gsLst>
                <a:gs pos="0">
                  <a:srgbClr val="8AB6CB"/>
                </a:gs>
                <a:gs pos="86000">
                  <a:srgbClr val="8AB6CB"/>
                </a:gs>
                <a:gs pos="88000">
                  <a:srgbClr val="8AB6CB"/>
                </a:gs>
                <a:gs pos="93000">
                  <a:srgbClr val="8AB6CB"/>
                </a:gs>
                <a:gs pos="98000">
                  <a:srgbClr val="9CC2E5"/>
                </a:gs>
                <a:gs pos="100000">
                  <a:srgbClr val="9CC2E5"/>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38" name="Shape 538"/>
            <p:cNvSpPr txBox="1"/>
            <p:nvPr/>
          </p:nvSpPr>
          <p:spPr>
            <a:xfrm>
              <a:off x="1" y="1516446"/>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539" name="Shape 539"/>
            <p:cNvSpPr/>
            <p:nvPr/>
          </p:nvSpPr>
          <p:spPr>
            <a:xfrm rot="5400000">
              <a:off x="3648617" y="-1710110"/>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40" name="Shape 540"/>
            <p:cNvSpPr txBox="1"/>
            <p:nvPr/>
          </p:nvSpPr>
          <p:spPr>
            <a:xfrm>
              <a:off x="844316" y="1132561"/>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Imputation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a:t>
              </a:r>
              <a:r>
                <a:rPr lang="en" b="0" i="1" u="none" strike="noStrike" cap="none">
                  <a:solidFill>
                    <a:srgbClr val="B7B7B7"/>
                  </a:solidFill>
                  <a:latin typeface="Calibri"/>
                  <a:ea typeface="Calibri"/>
                  <a:cs typeface="Calibri"/>
                  <a:sym typeface="Calibri"/>
                </a:rPr>
                <a:t>11 million SNPs using</a:t>
              </a:r>
              <a:r>
                <a:rPr lang="en" i="1">
                  <a:solidFill>
                    <a:srgbClr val="B7B7B7"/>
                  </a:solidFill>
                  <a:latin typeface="Calibri"/>
                  <a:ea typeface="Calibri"/>
                  <a:cs typeface="Calibri"/>
                  <a:sym typeface="Calibri"/>
                </a:rPr>
                <a:t> </a:t>
              </a:r>
              <a:r>
                <a:rPr lang="en" b="0" i="1" u="none" strike="noStrike" cap="none">
                  <a:solidFill>
                    <a:srgbClr val="B7B7B7"/>
                  </a:solidFill>
                  <a:latin typeface="Calibri"/>
                  <a:ea typeface="Calibri"/>
                  <a:cs typeface="Calibri"/>
                  <a:sym typeface="Calibri"/>
                </a:rPr>
                <a:t>1000 Genome Project</a:t>
              </a:r>
            </a:p>
          </p:txBody>
        </p:sp>
        <p:sp>
          <p:nvSpPr>
            <p:cNvPr id="541" name="Shape 541"/>
            <p:cNvSpPr/>
            <p:nvPr/>
          </p:nvSpPr>
          <p:spPr>
            <a:xfrm rot="5400000">
              <a:off x="-180933" y="2365616"/>
              <a:ext cx="1206299"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42" name="Shape 542"/>
            <p:cNvSpPr txBox="1"/>
            <p:nvPr/>
          </p:nvSpPr>
          <p:spPr>
            <a:xfrm>
              <a:off x="1" y="2606725"/>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543" name="Shape 543"/>
            <p:cNvSpPr/>
            <p:nvPr/>
          </p:nvSpPr>
          <p:spPr>
            <a:xfrm rot="5400000">
              <a:off x="3648617" y="-619833"/>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44" name="Shape 544"/>
            <p:cNvSpPr txBox="1"/>
            <p:nvPr/>
          </p:nvSpPr>
          <p:spPr>
            <a:xfrm>
              <a:off x="844316" y="2222838"/>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000000"/>
                </a:buClr>
                <a:buSzPct val="77777"/>
                <a:buFont typeface="Calibri"/>
                <a:buChar char="•"/>
              </a:pPr>
              <a:r>
                <a:rPr lang="en" sz="1800" b="0" i="0" u="none" strike="noStrike" cap="none">
                  <a:latin typeface="Calibri"/>
                  <a:ea typeface="Calibri"/>
                  <a:cs typeface="Calibri"/>
                  <a:sym typeface="Calibri"/>
                </a:rPr>
                <a:t>Association Analysis &amp; Loci Selection</a:t>
              </a:r>
              <a:br>
                <a:rPr lang="en" b="0" i="0" u="none" strike="noStrike" cap="none">
                  <a:latin typeface="Calibri"/>
                  <a:ea typeface="Calibri"/>
                  <a:cs typeface="Calibri"/>
                  <a:sym typeface="Calibri"/>
                </a:rPr>
              </a:br>
              <a:r>
                <a:rPr lang="en" i="1">
                  <a:latin typeface="Calibri"/>
                  <a:ea typeface="Calibri"/>
                  <a:cs typeface="Calibri"/>
                  <a:sym typeface="Calibri"/>
                </a:rPr>
                <a:t>From 7000+ SNPs to 15 loci</a:t>
              </a:r>
            </a:p>
          </p:txBody>
        </p:sp>
        <p:sp>
          <p:nvSpPr>
            <p:cNvPr id="545" name="Shape 545"/>
            <p:cNvSpPr/>
            <p:nvPr/>
          </p:nvSpPr>
          <p:spPr>
            <a:xfrm rot="5400000">
              <a:off x="-180933" y="3455893"/>
              <a:ext cx="1206300"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46" name="Shape 546"/>
            <p:cNvSpPr txBox="1"/>
            <p:nvPr/>
          </p:nvSpPr>
          <p:spPr>
            <a:xfrm>
              <a:off x="1" y="3697003"/>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b="1" i="0" u="none" strike="noStrike" cap="none">
                <a:solidFill>
                  <a:srgbClr val="B7B7B7"/>
                </a:solidFill>
                <a:latin typeface="Calibri"/>
                <a:ea typeface="Calibri"/>
                <a:cs typeface="Calibri"/>
                <a:sym typeface="Calibri"/>
              </a:endParaRPr>
            </a:p>
          </p:txBody>
        </p:sp>
        <p:sp>
          <p:nvSpPr>
            <p:cNvPr id="547" name="Shape 547"/>
            <p:cNvSpPr/>
            <p:nvPr/>
          </p:nvSpPr>
          <p:spPr>
            <a:xfrm rot="5400000">
              <a:off x="3648617" y="470443"/>
              <a:ext cx="783899"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48" name="Shape 548"/>
            <p:cNvSpPr txBox="1"/>
            <p:nvPr/>
          </p:nvSpPr>
          <p:spPr>
            <a:xfrm>
              <a:off x="844316" y="3313114"/>
              <a:ext cx="6354299" cy="707400"/>
            </a:xfrm>
            <a:prstGeom prst="rect">
              <a:avLst/>
            </a:prstGeom>
            <a:noFill/>
            <a:ln>
              <a:noFill/>
            </a:ln>
          </p:spPr>
          <p:txBody>
            <a:bodyPr lIns="177000" tIns="15800" rIns="15800" bIns="15800" anchor="ctr" anchorCtr="0">
              <a:noAutofit/>
            </a:bodyPr>
            <a:lstStyle/>
            <a:p>
              <a:pPr marL="228600" marR="0" lvl="1" indent="-165100" algn="l" rtl="0">
                <a:lnSpc>
                  <a:spcPct val="90000"/>
                </a:lnSpc>
                <a:spcBef>
                  <a:spcPts val="0"/>
                </a:spcBef>
                <a:spcAft>
                  <a:spcPts val="0"/>
                </a:spcAft>
                <a:buClr>
                  <a:srgbClr val="B7B7B7"/>
                </a:buClr>
                <a:buSzPct val="77777"/>
                <a:buFont typeface="Calibri"/>
                <a:buChar char="•"/>
              </a:pPr>
              <a:r>
                <a:rPr lang="en" sz="1800">
                  <a:solidFill>
                    <a:srgbClr val="B7B7B7"/>
                  </a:solidFill>
                  <a:latin typeface="Calibri"/>
                  <a:ea typeface="Calibri"/>
                  <a:cs typeface="Calibri"/>
                  <a:sym typeface="Calibri"/>
                </a:rPr>
                <a:t>Testing SNP Effect</a:t>
              </a:r>
              <a:r>
                <a:rPr lang="en" sz="1800" b="0" i="0" u="none" strike="noStrike" cap="none">
                  <a:solidFill>
                    <a:srgbClr val="B7B7B7"/>
                  </a:solidFill>
                  <a:latin typeface="Calibri"/>
                  <a:ea typeface="Calibri"/>
                  <a:cs typeface="Calibri"/>
                  <a:sym typeface="Calibri"/>
                </a:rPr>
                <a:t> </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A</a:t>
              </a:r>
              <a:r>
                <a:rPr lang="en" b="0" i="1" u="none" strike="noStrike" cap="none">
                  <a:solidFill>
                    <a:srgbClr val="B7B7B7"/>
                  </a:solidFill>
                  <a:latin typeface="Calibri"/>
                  <a:ea typeface="Calibri"/>
                  <a:cs typeface="Calibri"/>
                  <a:sym typeface="Calibri"/>
                </a:rPr>
                <a:t>ssoci</a:t>
              </a:r>
              <a:r>
                <a:rPr lang="en" i="1">
                  <a:solidFill>
                    <a:srgbClr val="B7B7B7"/>
                  </a:solidFill>
                  <a:latin typeface="Calibri"/>
                  <a:ea typeface="Calibri"/>
                  <a:cs typeface="Calibri"/>
                  <a:sym typeface="Calibri"/>
                </a:rPr>
                <a:t>ation with ER+/- and age</a:t>
              </a:r>
            </a:p>
          </p:txBody>
        </p:sp>
        <p:sp>
          <p:nvSpPr>
            <p:cNvPr id="549" name="Shape 549"/>
            <p:cNvSpPr/>
            <p:nvPr/>
          </p:nvSpPr>
          <p:spPr>
            <a:xfrm rot="5400000">
              <a:off x="-180933" y="4546171"/>
              <a:ext cx="1206300" cy="844200"/>
            </a:xfrm>
            <a:prstGeom prst="chevron">
              <a:avLst>
                <a:gd name="adj" fmla="val 50000"/>
              </a:avLst>
            </a:prstGeom>
            <a:gradFill>
              <a:gsLst>
                <a:gs pos="0">
                  <a:srgbClr val="8AB6CB"/>
                </a:gs>
                <a:gs pos="50000">
                  <a:srgbClr val="8AB6CB"/>
                </a:gs>
                <a:gs pos="100000">
                  <a:srgbClr val="8AB6CB"/>
                </a:gs>
              </a:gsLst>
              <a:lin ang="5400012" scaled="0"/>
            </a:gra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50" name="Shape 550"/>
            <p:cNvSpPr txBox="1"/>
            <p:nvPr/>
          </p:nvSpPr>
          <p:spPr>
            <a:xfrm>
              <a:off x="1" y="4787280"/>
              <a:ext cx="844200" cy="361800"/>
            </a:xfrm>
            <a:prstGeom prst="rect">
              <a:avLst/>
            </a:prstGeom>
            <a:noFill/>
            <a:ln>
              <a:noFill/>
            </a:ln>
          </p:spPr>
          <p:txBody>
            <a:bodyPr lIns="11350" tIns="11350" rIns="11350" bIns="11350" anchor="ctr" anchorCtr="0">
              <a:noAutofit/>
            </a:bodyPr>
            <a:lstStyle/>
            <a:p>
              <a:pPr marL="0" marR="0" lvl="0" indent="0" algn="ctr" rtl="0">
                <a:lnSpc>
                  <a:spcPct val="90000"/>
                </a:lnSpc>
                <a:spcBef>
                  <a:spcPts val="0"/>
                </a:spcBef>
                <a:spcAft>
                  <a:spcPts val="0"/>
                </a:spcAft>
                <a:buNone/>
              </a:pPr>
              <a:endParaRPr b="0" i="1" u="none" strike="noStrike" cap="none">
                <a:solidFill>
                  <a:srgbClr val="B7B7B7"/>
                </a:solidFill>
                <a:latin typeface="Calibri"/>
                <a:ea typeface="Calibri"/>
                <a:cs typeface="Calibri"/>
                <a:sym typeface="Calibri"/>
              </a:endParaRPr>
            </a:p>
          </p:txBody>
        </p:sp>
        <p:sp>
          <p:nvSpPr>
            <p:cNvPr id="551" name="Shape 551"/>
            <p:cNvSpPr/>
            <p:nvPr/>
          </p:nvSpPr>
          <p:spPr>
            <a:xfrm rot="5400000">
              <a:off x="3648617" y="1583637"/>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52" name="Shape 552"/>
            <p:cNvSpPr txBox="1"/>
            <p:nvPr/>
          </p:nvSpPr>
          <p:spPr>
            <a:xfrm>
              <a:off x="844316" y="4426308"/>
              <a:ext cx="6354299" cy="707400"/>
            </a:xfrm>
            <a:prstGeom prst="rect">
              <a:avLst/>
            </a:prstGeom>
            <a:noFill/>
            <a:ln>
              <a:noFill/>
            </a:ln>
          </p:spPr>
          <p:txBody>
            <a:bodyPr lIns="177000" tIns="15800" rIns="15800" bIns="15800" anchor="ctr" anchorCtr="0">
              <a:noAutofit/>
            </a:bodyPr>
            <a:lstStyle/>
            <a:p>
              <a:pPr marL="228600" marR="0" lvl="1" indent="-1397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Identification </a:t>
              </a:r>
              <a:r>
                <a:rPr lang="en" b="0" i="0" u="none" strike="noStrike" cap="none">
                  <a:solidFill>
                    <a:srgbClr val="B7B7B7"/>
                  </a:solidFill>
                  <a:latin typeface="Calibri"/>
                  <a:ea typeface="Calibri"/>
                  <a:cs typeface="Calibri"/>
                  <a:sym typeface="Calibri"/>
                </a:rPr>
                <a:t>                                                     </a:t>
              </a:r>
              <a:r>
                <a:rPr lang="en" b="0" i="1" u="none" strike="noStrike" cap="none">
                  <a:solidFill>
                    <a:srgbClr val="B7B7B7"/>
                  </a:solidFill>
                  <a:latin typeface="Calibri"/>
                  <a:ea typeface="Calibri"/>
                  <a:cs typeface="Calibri"/>
                  <a:sym typeface="Calibri"/>
                </a:rPr>
                <a:t>ChIP-Seq &amp; ENCODE</a:t>
              </a:r>
            </a:p>
          </p:txBody>
        </p:sp>
      </p:grpSp>
      <p:grpSp>
        <p:nvGrpSpPr>
          <p:cNvPr id="553" name="Shape 553"/>
          <p:cNvGrpSpPr/>
          <p:nvPr/>
        </p:nvGrpSpPr>
        <p:grpSpPr>
          <a:xfrm>
            <a:off x="4850000" y="855774"/>
            <a:ext cx="4059744" cy="4034439"/>
            <a:chOff x="-109" y="5803"/>
            <a:chExt cx="6337408" cy="6185893"/>
          </a:xfrm>
        </p:grpSpPr>
        <p:sp>
          <p:nvSpPr>
            <p:cNvPr id="554" name="Shape 554"/>
            <p:cNvSpPr/>
            <p:nvPr/>
          </p:nvSpPr>
          <p:spPr>
            <a:xfrm rot="5400000">
              <a:off x="-248059" y="253753"/>
              <a:ext cx="1653600" cy="1157700"/>
            </a:xfrm>
            <a:prstGeom prst="chevron">
              <a:avLst>
                <a:gd name="adj" fmla="val 50000"/>
              </a:avLst>
            </a:prstGeom>
            <a:gradFill>
              <a:gsLst>
                <a:gs pos="0">
                  <a:srgbClr val="1F3864"/>
                </a:gs>
                <a:gs pos="56000">
                  <a:srgbClr val="1F3864"/>
                </a:gs>
                <a:gs pos="61000">
                  <a:srgbClr val="1F3864"/>
                </a:gs>
                <a:gs pos="77000">
                  <a:srgbClr val="1F3864"/>
                </a:gs>
                <a:gs pos="100000">
                  <a:srgbClr val="1F3864"/>
                </a:gs>
              </a:gsLst>
              <a:lin ang="5400012" scaled="0"/>
            </a:gradFill>
            <a:ln w="9525" cap="flat" cmpd="sng">
              <a:solidFill>
                <a:srgbClr val="1F3864"/>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55" name="Shape 555"/>
            <p:cNvSpPr txBox="1"/>
            <p:nvPr/>
          </p:nvSpPr>
          <p:spPr>
            <a:xfrm>
              <a:off x="2" y="584597"/>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endParaRPr>
                <a:solidFill>
                  <a:srgbClr val="B7B7B7"/>
                </a:solidFill>
                <a:latin typeface="Calibri"/>
                <a:ea typeface="Calibri"/>
                <a:cs typeface="Calibri"/>
                <a:sym typeface="Calibri"/>
              </a:endParaRPr>
            </a:p>
          </p:txBody>
        </p:sp>
        <p:sp>
          <p:nvSpPr>
            <p:cNvPr id="556" name="Shape 556"/>
            <p:cNvSpPr/>
            <p:nvPr/>
          </p:nvSpPr>
          <p:spPr>
            <a:xfrm rot="5400000">
              <a:off x="3209948" y="-2046646"/>
              <a:ext cx="1074900" cy="5179800"/>
            </a:xfrm>
            <a:prstGeom prst="round2SameRect">
              <a:avLst>
                <a:gd name="adj1" fmla="val 16667"/>
                <a:gd name="adj2" fmla="val 0"/>
              </a:avLst>
            </a:prstGeom>
            <a:solidFill>
              <a:schemeClr val="lt1">
                <a:alpha val="89800"/>
              </a:schemeClr>
            </a:solidFill>
            <a:ln w="38100" cap="flat" cmpd="sng">
              <a:solidFill>
                <a:srgbClr val="1F3864"/>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57" name="Shape 557"/>
            <p:cNvSpPr txBox="1"/>
            <p:nvPr/>
          </p:nvSpPr>
          <p:spPr>
            <a:xfrm>
              <a:off x="1157588" y="58276"/>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7000 SNPs  </a:t>
              </a:r>
              <a:r>
                <a:rPr lang="en" b="0" i="0" u="none" strike="noStrike" cap="none">
                  <a:solidFill>
                    <a:srgbClr val="B7B7B7"/>
                  </a:solidFill>
                  <a:latin typeface="Calibri"/>
                  <a:ea typeface="Calibri"/>
                  <a:cs typeface="Calibri"/>
                  <a:sym typeface="Calibri"/>
                </a:rPr>
                <a:t>                                                  </a:t>
              </a:r>
              <a:r>
                <a:rPr lang="en" i="1">
                  <a:solidFill>
                    <a:srgbClr val="B7B7B7"/>
                  </a:solidFill>
                  <a:latin typeface="Calibri"/>
                  <a:ea typeface="Calibri"/>
                  <a:cs typeface="Calibri"/>
                  <a:sym typeface="Calibri"/>
                </a:rPr>
                <a:t> log OR (P &lt; 5×10</a:t>
              </a:r>
              <a:r>
                <a:rPr lang="en" i="1" baseline="30000">
                  <a:solidFill>
                    <a:srgbClr val="B7B7B7"/>
                  </a:solidFill>
                  <a:latin typeface="Calibri"/>
                  <a:ea typeface="Calibri"/>
                  <a:cs typeface="Calibri"/>
                  <a:sym typeface="Calibri"/>
                </a:rPr>
                <a:t>-8</a:t>
              </a:r>
              <a:r>
                <a:rPr lang="en" i="1">
                  <a:solidFill>
                    <a:srgbClr val="B7B7B7"/>
                  </a:solidFill>
                  <a:latin typeface="Calibri"/>
                  <a:ea typeface="Calibri"/>
                  <a:cs typeface="Calibri"/>
                  <a:sym typeface="Calibri"/>
                </a:rPr>
                <a:t>)</a:t>
              </a:r>
            </a:p>
          </p:txBody>
        </p:sp>
        <p:sp>
          <p:nvSpPr>
            <p:cNvPr id="558" name="Shape 558"/>
            <p:cNvSpPr/>
            <p:nvPr/>
          </p:nvSpPr>
          <p:spPr>
            <a:xfrm rot="5400000">
              <a:off x="-248059" y="1764516"/>
              <a:ext cx="1653600" cy="1157700"/>
            </a:xfrm>
            <a:prstGeom prst="chevron">
              <a:avLst>
                <a:gd name="adj" fmla="val 50000"/>
              </a:avLst>
            </a:prstGeom>
            <a:gradFill>
              <a:gsLst>
                <a:gs pos="0">
                  <a:srgbClr val="8AB6CB"/>
                </a:gs>
                <a:gs pos="50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59" name="Shape 559"/>
            <p:cNvSpPr txBox="1"/>
            <p:nvPr/>
          </p:nvSpPr>
          <p:spPr>
            <a:xfrm>
              <a:off x="2" y="2095361"/>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endParaRPr>
                <a:solidFill>
                  <a:srgbClr val="B7B7B7"/>
                </a:solidFill>
                <a:latin typeface="Calibri"/>
                <a:ea typeface="Calibri"/>
                <a:cs typeface="Calibri"/>
                <a:sym typeface="Calibri"/>
              </a:endParaRPr>
            </a:p>
          </p:txBody>
        </p:sp>
        <p:sp>
          <p:nvSpPr>
            <p:cNvPr id="560" name="Shape 560"/>
            <p:cNvSpPr/>
            <p:nvPr/>
          </p:nvSpPr>
          <p:spPr>
            <a:xfrm rot="5400000">
              <a:off x="3209948" y="-535880"/>
              <a:ext cx="1074900" cy="5179800"/>
            </a:xfrm>
            <a:prstGeom prst="round2SameRect">
              <a:avLst>
                <a:gd name="adj1" fmla="val 16667"/>
                <a:gd name="adj2" fmla="val 0"/>
              </a:avLst>
            </a:prstGeom>
            <a:solidFill>
              <a:schemeClr val="lt1">
                <a:alpha val="89800"/>
              </a:schemeClr>
            </a:soli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61" name="Shape 561"/>
            <p:cNvSpPr/>
            <p:nvPr/>
          </p:nvSpPr>
          <p:spPr>
            <a:xfrm rot="5400000">
              <a:off x="-248059" y="3275282"/>
              <a:ext cx="1653600" cy="1157700"/>
            </a:xfrm>
            <a:prstGeom prst="chevron">
              <a:avLst>
                <a:gd name="adj" fmla="val 50000"/>
              </a:avLst>
            </a:prstGeom>
            <a:gradFill>
              <a:gsLst>
                <a:gs pos="0">
                  <a:srgbClr val="548135"/>
                </a:gs>
                <a:gs pos="50000">
                  <a:srgbClr val="548135"/>
                </a:gs>
                <a:gs pos="100000">
                  <a:srgbClr val="548135"/>
                </a:gs>
              </a:gsLst>
              <a:lin ang="5400012" scaled="0"/>
            </a:gradFill>
            <a:ln w="38100" cap="flat" cmpd="sng">
              <a:solidFill>
                <a:srgbClr val="548135"/>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62" name="Shape 562"/>
            <p:cNvSpPr txBox="1"/>
            <p:nvPr/>
          </p:nvSpPr>
          <p:spPr>
            <a:xfrm>
              <a:off x="2" y="3606126"/>
              <a:ext cx="1157700" cy="496200"/>
            </a:xfrm>
            <a:prstGeom prst="rect">
              <a:avLst/>
            </a:prstGeom>
            <a:noFill/>
            <a:ln>
              <a:noFill/>
            </a:ln>
          </p:spPr>
          <p:txBody>
            <a:bodyPr lIns="8375" tIns="8375" rIns="8375" bIns="8375" anchor="ctr" anchorCtr="0">
              <a:noAutofit/>
            </a:bodyPr>
            <a:lstStyle/>
            <a:p>
              <a:pPr marL="0" marR="0" lvl="0" indent="0" algn="ctr" rtl="0">
                <a:lnSpc>
                  <a:spcPct val="90000"/>
                </a:lnSpc>
                <a:spcBef>
                  <a:spcPts val="0"/>
                </a:spcBef>
                <a:spcAft>
                  <a:spcPts val="0"/>
                </a:spcAft>
                <a:buNone/>
              </a:pPr>
              <a:br>
                <a:rPr lang="en" i="1">
                  <a:solidFill>
                    <a:srgbClr val="B7B7B7"/>
                  </a:solidFill>
                  <a:latin typeface="Calibri"/>
                  <a:ea typeface="Calibri"/>
                  <a:cs typeface="Calibri"/>
                  <a:sym typeface="Calibri"/>
                </a:rPr>
              </a:br>
              <a:endParaRPr lang="en" i="1">
                <a:solidFill>
                  <a:srgbClr val="B7B7B7"/>
                </a:solidFill>
                <a:latin typeface="Calibri"/>
                <a:ea typeface="Calibri"/>
                <a:cs typeface="Calibri"/>
                <a:sym typeface="Calibri"/>
              </a:endParaRPr>
            </a:p>
          </p:txBody>
        </p:sp>
        <p:sp>
          <p:nvSpPr>
            <p:cNvPr id="563" name="Shape 563"/>
            <p:cNvSpPr/>
            <p:nvPr/>
          </p:nvSpPr>
          <p:spPr>
            <a:xfrm rot="5400000">
              <a:off x="3209948" y="974882"/>
              <a:ext cx="1074900" cy="5179800"/>
            </a:xfrm>
            <a:prstGeom prst="round2SameRect">
              <a:avLst>
                <a:gd name="adj1" fmla="val 16667"/>
                <a:gd name="adj2" fmla="val 0"/>
              </a:avLst>
            </a:prstGeom>
            <a:solidFill>
              <a:schemeClr val="lt1">
                <a:alpha val="89800"/>
              </a:schemeClr>
            </a:solidFill>
            <a:ln w="38100" cap="flat" cmpd="sng">
              <a:solidFill>
                <a:srgbClr val="548135"/>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64" name="Shape 564"/>
            <p:cNvSpPr txBox="1"/>
            <p:nvPr/>
          </p:nvSpPr>
          <p:spPr>
            <a:xfrm>
              <a:off x="1157588" y="3079803"/>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b="0" i="0" u="none" strike="noStrike" cap="none">
                  <a:solidFill>
                    <a:srgbClr val="B7B7B7"/>
                  </a:solidFill>
                  <a:latin typeface="Calibri"/>
                  <a:ea typeface="Calibri"/>
                  <a:cs typeface="Calibri"/>
                  <a:sym typeface="Calibri"/>
                </a:rPr>
                <a:t>18 </a:t>
              </a:r>
              <a:r>
                <a:rPr lang="en" sz="1800">
                  <a:solidFill>
                    <a:srgbClr val="B7B7B7"/>
                  </a:solidFill>
                  <a:latin typeface="Calibri"/>
                  <a:ea typeface="Calibri"/>
                  <a:cs typeface="Calibri"/>
                  <a:sym typeface="Calibri"/>
                </a:rPr>
                <a:t>regions</a:t>
              </a:r>
              <a:br>
                <a:rPr lang="en" b="0" i="0" u="none" strike="noStrike" cap="none">
                  <a:solidFill>
                    <a:srgbClr val="B7B7B7"/>
                  </a:solidFill>
                  <a:latin typeface="Calibri"/>
                  <a:ea typeface="Calibri"/>
                  <a:cs typeface="Calibri"/>
                  <a:sym typeface="Calibri"/>
                </a:rPr>
              </a:br>
              <a:r>
                <a:rPr lang="en" i="1">
                  <a:solidFill>
                    <a:srgbClr val="B7B7B7"/>
                  </a:solidFill>
                  <a:latin typeface="Calibri"/>
                  <a:ea typeface="Calibri"/>
                  <a:cs typeface="Calibri"/>
                  <a:sym typeface="Calibri"/>
                </a:rPr>
                <a:t>Adjustment for previously known SNP, r</a:t>
              </a:r>
              <a:r>
                <a:rPr lang="en" i="1" baseline="30000">
                  <a:solidFill>
                    <a:srgbClr val="B7B7B7"/>
                  </a:solidFill>
                  <a:latin typeface="Calibri"/>
                  <a:ea typeface="Calibri"/>
                  <a:cs typeface="Calibri"/>
                  <a:sym typeface="Calibri"/>
                </a:rPr>
                <a:t>2</a:t>
              </a:r>
              <a:r>
                <a:rPr lang="en">
                  <a:solidFill>
                    <a:srgbClr val="B7B7B7"/>
                  </a:solidFill>
                  <a:latin typeface="Calibri"/>
                  <a:ea typeface="Calibri"/>
                  <a:cs typeface="Calibri"/>
                  <a:sym typeface="Calibri"/>
                </a:rPr>
                <a:t>    </a:t>
              </a:r>
              <a:r>
                <a:rPr lang="en" b="0" i="0" u="none" strike="noStrike" cap="none">
                  <a:solidFill>
                    <a:srgbClr val="B7B7B7"/>
                  </a:solidFill>
                  <a:latin typeface="Calibri"/>
                  <a:ea typeface="Calibri"/>
                  <a:cs typeface="Calibri"/>
                  <a:sym typeface="Calibri"/>
                </a:rPr>
                <a:t>                      </a:t>
              </a:r>
            </a:p>
          </p:txBody>
        </p:sp>
        <p:sp>
          <p:nvSpPr>
            <p:cNvPr id="565" name="Shape 565"/>
            <p:cNvSpPr/>
            <p:nvPr/>
          </p:nvSpPr>
          <p:spPr>
            <a:xfrm rot="5400000">
              <a:off x="-248059" y="4786046"/>
              <a:ext cx="1653600" cy="1157700"/>
            </a:xfrm>
            <a:prstGeom prst="chevron">
              <a:avLst>
                <a:gd name="adj" fmla="val 50000"/>
              </a:avLst>
            </a:prstGeom>
            <a:gradFill>
              <a:gsLst>
                <a:gs pos="0">
                  <a:srgbClr val="A8D08C"/>
                </a:gs>
                <a:gs pos="50000">
                  <a:srgbClr val="A8D08C"/>
                </a:gs>
                <a:gs pos="100000">
                  <a:srgbClr val="A8D08C"/>
                </a:gs>
              </a:gsLst>
              <a:lin ang="5400012" scaled="0"/>
            </a:gradFill>
            <a:ln w="38100" cap="flat" cmpd="sng">
              <a:solidFill>
                <a:srgbClr val="A8D08C"/>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solidFill>
                  <a:srgbClr val="B7B7B7"/>
                </a:solidFill>
              </a:endParaRPr>
            </a:p>
          </p:txBody>
        </p:sp>
        <p:sp>
          <p:nvSpPr>
            <p:cNvPr id="566" name="Shape 566"/>
            <p:cNvSpPr txBox="1"/>
            <p:nvPr/>
          </p:nvSpPr>
          <p:spPr>
            <a:xfrm>
              <a:off x="2" y="5116891"/>
              <a:ext cx="1157700" cy="496200"/>
            </a:xfrm>
            <a:prstGeom prst="rect">
              <a:avLst/>
            </a:prstGeom>
            <a:noFill/>
            <a:ln>
              <a:noFill/>
            </a:ln>
          </p:spPr>
          <p:txBody>
            <a:bodyPr lIns="11850" tIns="11850" rIns="11850" bIns="11850" anchor="ctr" anchorCtr="0">
              <a:noAutofit/>
            </a:bodyPr>
            <a:lstStyle/>
            <a:p>
              <a:pPr marL="0" marR="0" lvl="0" indent="0" algn="ctr" rtl="0">
                <a:lnSpc>
                  <a:spcPct val="90000"/>
                </a:lnSpc>
                <a:spcBef>
                  <a:spcPts val="0"/>
                </a:spcBef>
                <a:spcAft>
                  <a:spcPts val="0"/>
                </a:spcAft>
                <a:buNone/>
              </a:pPr>
              <a:endParaRPr i="1">
                <a:solidFill>
                  <a:srgbClr val="B7B7B7"/>
                </a:solidFill>
                <a:latin typeface="Calibri"/>
                <a:ea typeface="Calibri"/>
                <a:cs typeface="Calibri"/>
                <a:sym typeface="Calibri"/>
              </a:endParaRPr>
            </a:p>
          </p:txBody>
        </p:sp>
        <p:sp>
          <p:nvSpPr>
            <p:cNvPr id="567" name="Shape 567"/>
            <p:cNvSpPr/>
            <p:nvPr/>
          </p:nvSpPr>
          <p:spPr>
            <a:xfrm rot="5400000">
              <a:off x="3209948" y="2475166"/>
              <a:ext cx="1074900" cy="5179800"/>
            </a:xfrm>
            <a:prstGeom prst="round2SameRect">
              <a:avLst>
                <a:gd name="adj1" fmla="val 16667"/>
                <a:gd name="adj2" fmla="val 0"/>
              </a:avLst>
            </a:prstGeom>
            <a:solidFill>
              <a:schemeClr val="lt1">
                <a:alpha val="89800"/>
              </a:schemeClr>
            </a:solidFill>
            <a:ln w="38100" cap="flat" cmpd="sng">
              <a:solidFill>
                <a:srgbClr val="A8D08C"/>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a:p>
          </p:txBody>
        </p:sp>
        <p:sp>
          <p:nvSpPr>
            <p:cNvPr id="568" name="Shape 568"/>
            <p:cNvSpPr txBox="1"/>
            <p:nvPr/>
          </p:nvSpPr>
          <p:spPr>
            <a:xfrm>
              <a:off x="1157588" y="4580087"/>
              <a:ext cx="5127300" cy="9699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000000"/>
                </a:buClr>
                <a:buSzPct val="77777"/>
                <a:buFont typeface="Calibri"/>
                <a:buChar char="•"/>
              </a:pPr>
              <a:r>
                <a:rPr lang="en" sz="1800" b="0" i="0" u="none" strike="noStrike" cap="none">
                  <a:latin typeface="Calibri"/>
                  <a:ea typeface="Calibri"/>
                  <a:cs typeface="Calibri"/>
                  <a:sym typeface="Calibri"/>
                </a:rPr>
                <a:t>15 new loci</a:t>
              </a:r>
              <a:br>
                <a:rPr lang="en" b="0" i="0" u="none" strike="noStrike" cap="none">
                  <a:latin typeface="Calibri"/>
                  <a:ea typeface="Calibri"/>
                  <a:cs typeface="Calibri"/>
                  <a:sym typeface="Calibri"/>
                </a:rPr>
              </a:br>
              <a:r>
                <a:rPr lang="en" i="1">
                  <a:latin typeface="Calibri"/>
                  <a:ea typeface="Calibri"/>
                  <a:cs typeface="Calibri"/>
                  <a:sym typeface="Calibri"/>
                </a:rPr>
                <a:t>Re-imputation without pre-phasing</a:t>
              </a:r>
            </a:p>
          </p:txBody>
        </p:sp>
      </p:grpSp>
      <p:sp>
        <p:nvSpPr>
          <p:cNvPr id="569" name="Shape 569"/>
          <p:cNvSpPr txBox="1"/>
          <p:nvPr/>
        </p:nvSpPr>
        <p:spPr>
          <a:xfrm>
            <a:off x="5565309" y="1849160"/>
            <a:ext cx="3280500" cy="632400"/>
          </a:xfrm>
          <a:prstGeom prst="rect">
            <a:avLst/>
          </a:prstGeom>
          <a:noFill/>
          <a:ln>
            <a:noFill/>
          </a:ln>
        </p:spPr>
        <p:txBody>
          <a:bodyPr lIns="149325" tIns="13325" rIns="13325" bIns="13325" anchor="ctr" anchorCtr="0">
            <a:noAutofit/>
          </a:bodyPr>
          <a:lstStyle/>
          <a:p>
            <a:pPr marL="177800" marR="0" lvl="1" indent="-127000" algn="l" rtl="0">
              <a:lnSpc>
                <a:spcPct val="90000"/>
              </a:lnSpc>
              <a:spcBef>
                <a:spcPts val="0"/>
              </a:spcBef>
              <a:spcAft>
                <a:spcPts val="0"/>
              </a:spcAft>
              <a:buClr>
                <a:srgbClr val="B7B7B7"/>
              </a:buClr>
              <a:buSzPct val="77777"/>
              <a:buFont typeface="Calibri"/>
              <a:buChar char="•"/>
            </a:pPr>
            <a:r>
              <a:rPr lang="en" sz="1800">
                <a:solidFill>
                  <a:srgbClr val="B7B7B7"/>
                </a:solidFill>
                <a:latin typeface="Calibri"/>
                <a:ea typeface="Calibri"/>
                <a:cs typeface="Calibri"/>
                <a:sym typeface="Calibri"/>
              </a:rPr>
              <a:t>314 SNPs in 27 regions</a:t>
            </a:r>
            <a:r>
              <a:rPr lang="en" sz="1800" b="0" i="0" u="none" strike="noStrike" cap="none">
                <a:solidFill>
                  <a:srgbClr val="B7B7B7"/>
                </a:solidFill>
                <a:latin typeface="Calibri"/>
                <a:ea typeface="Calibri"/>
                <a:cs typeface="Calibri"/>
                <a:sym typeface="Calibri"/>
              </a:rPr>
              <a:t>    </a:t>
            </a:r>
            <a:r>
              <a:rPr lang="en" b="0" i="0" u="none" strike="noStrike" cap="none">
                <a:solidFill>
                  <a:srgbClr val="B7B7B7"/>
                </a:solidFill>
                <a:latin typeface="Calibri"/>
                <a:ea typeface="Calibri"/>
                <a:cs typeface="Calibri"/>
                <a:sym typeface="Calibri"/>
              </a:rPr>
              <a:t>                                               </a:t>
            </a:r>
            <a:r>
              <a:rPr lang="en" i="1">
                <a:solidFill>
                  <a:srgbClr val="B7B7B7"/>
                </a:solidFill>
                <a:latin typeface="Calibri"/>
                <a:ea typeface="Calibri"/>
                <a:cs typeface="Calibri"/>
                <a:sym typeface="Calibri"/>
              </a:rPr>
              <a:t> Removing regions around previously identified associated variants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a:spcBef>
                <a:spcPts val="0"/>
              </a:spcBef>
              <a:buNone/>
            </a:pPr>
            <a:r>
              <a:rPr lang="en" b="1"/>
              <a:t>Outline</a:t>
            </a:r>
          </a:p>
        </p:txBody>
      </p:sp>
      <p:sp>
        <p:nvSpPr>
          <p:cNvPr id="212" name="Shape 212"/>
          <p:cNvSpPr txBox="1">
            <a:spLocks noGrp="1"/>
          </p:cNvSpPr>
          <p:nvPr>
            <p:ph type="body" idx="1"/>
          </p:nvPr>
        </p:nvSpPr>
        <p:spPr>
          <a:xfrm>
            <a:off x="311700" y="1280527"/>
            <a:ext cx="8520600" cy="3795900"/>
          </a:xfrm>
          <a:prstGeom prst="rect">
            <a:avLst/>
          </a:prstGeom>
        </p:spPr>
        <p:txBody>
          <a:bodyPr lIns="91425" tIns="91425" rIns="91425" bIns="91425" anchor="t" anchorCtr="0">
            <a:noAutofit/>
          </a:bodyPr>
          <a:lstStyle/>
          <a:p>
            <a:pPr marL="457200" lvl="0" indent="-381000" rtl="0">
              <a:spcBef>
                <a:spcPts val="0"/>
              </a:spcBef>
              <a:buClr>
                <a:srgbClr val="000000"/>
              </a:buClr>
              <a:buSzPct val="100000"/>
            </a:pPr>
            <a:r>
              <a:rPr lang="en" sz="2400">
                <a:solidFill>
                  <a:srgbClr val="000000"/>
                </a:solidFill>
              </a:rPr>
              <a:t>Background</a:t>
            </a:r>
          </a:p>
          <a:p>
            <a:pPr marL="457200" lvl="0" indent="-381000" rtl="0">
              <a:spcBef>
                <a:spcPts val="0"/>
              </a:spcBef>
              <a:buClr>
                <a:srgbClr val="000000"/>
              </a:buClr>
              <a:buSzPct val="100000"/>
            </a:pPr>
            <a:r>
              <a:rPr lang="en" sz="2400">
                <a:solidFill>
                  <a:srgbClr val="000000"/>
                </a:solidFill>
              </a:rPr>
              <a:t>Previous studies</a:t>
            </a:r>
          </a:p>
          <a:p>
            <a:pPr marL="457200" lvl="0" indent="-381000" rtl="0">
              <a:spcBef>
                <a:spcPts val="0"/>
              </a:spcBef>
              <a:buClr>
                <a:srgbClr val="000000"/>
              </a:buClr>
              <a:buSzPct val="100000"/>
            </a:pPr>
            <a:r>
              <a:rPr lang="en" sz="2400">
                <a:solidFill>
                  <a:srgbClr val="000000"/>
                </a:solidFill>
              </a:rPr>
              <a:t>Methods</a:t>
            </a:r>
          </a:p>
          <a:p>
            <a:pPr marL="457200" lvl="0" indent="-381000" rtl="0">
              <a:spcBef>
                <a:spcPts val="0"/>
              </a:spcBef>
              <a:buClr>
                <a:srgbClr val="000000"/>
              </a:buClr>
              <a:buSzPct val="100000"/>
            </a:pPr>
            <a:r>
              <a:rPr lang="en" sz="2400">
                <a:solidFill>
                  <a:srgbClr val="000000"/>
                </a:solidFill>
              </a:rPr>
              <a:t>Results</a:t>
            </a:r>
          </a:p>
          <a:p>
            <a:pPr marL="457200" lvl="0" indent="-381000" rtl="0">
              <a:spcBef>
                <a:spcPts val="0"/>
              </a:spcBef>
              <a:buClr>
                <a:srgbClr val="000000"/>
              </a:buClr>
              <a:buSzPct val="100000"/>
            </a:pPr>
            <a:r>
              <a:rPr lang="en" sz="2400">
                <a:solidFill>
                  <a:srgbClr val="000000"/>
                </a:solidFill>
              </a:rPr>
              <a:t>Discussions &amp; Critiques</a:t>
            </a:r>
          </a:p>
          <a:p>
            <a:pPr lvl="0" rtl="0">
              <a:spcBef>
                <a:spcPts val="0"/>
              </a:spcBef>
              <a:buNone/>
            </a:pPr>
            <a:endParaRPr>
              <a:solidFill>
                <a:srgbClr val="000000"/>
              </a:solidFill>
            </a:endParaRPr>
          </a:p>
        </p:txBody>
      </p:sp>
      <p:pic>
        <p:nvPicPr>
          <p:cNvPr id="213" name="Shape 213" descr="circos.png"/>
          <p:cNvPicPr preferRelativeResize="0"/>
          <p:nvPr/>
        </p:nvPicPr>
        <p:blipFill>
          <a:blip r:embed="rId3">
            <a:alphaModFix/>
          </a:blip>
          <a:stretch>
            <a:fillRect/>
          </a:stretch>
        </p:blipFill>
        <p:spPr>
          <a:xfrm>
            <a:off x="4841575" y="593075"/>
            <a:ext cx="3515275" cy="3515275"/>
          </a:xfrm>
          <a:prstGeom prst="rect">
            <a:avLst/>
          </a:prstGeom>
          <a:noFill/>
          <a:ln>
            <a:noFill/>
          </a:ln>
        </p:spPr>
      </p:pic>
      <p:sp>
        <p:nvSpPr>
          <p:cNvPr id="214" name="Shape 214"/>
          <p:cNvSpPr txBox="1"/>
          <p:nvPr/>
        </p:nvSpPr>
        <p:spPr>
          <a:xfrm>
            <a:off x="5301650" y="4079575"/>
            <a:ext cx="3162900" cy="1275900"/>
          </a:xfrm>
          <a:prstGeom prst="rect">
            <a:avLst/>
          </a:prstGeom>
          <a:noFill/>
          <a:ln>
            <a:noFill/>
          </a:ln>
        </p:spPr>
        <p:txBody>
          <a:bodyPr lIns="91425" tIns="91425" rIns="91425" bIns="91425" anchor="t" anchorCtr="0">
            <a:noAutofit/>
          </a:bodyPr>
          <a:lstStyle/>
          <a:p>
            <a:pPr lvl="0">
              <a:spcBef>
                <a:spcPts val="0"/>
              </a:spcBef>
              <a:buNone/>
            </a:pPr>
            <a:r>
              <a:rPr lang="en" sz="900">
                <a:solidFill>
                  <a:schemeClr val="dk2"/>
                </a:solidFill>
              </a:rPr>
              <a:t>https://www.whi.org/Stories/Genome%20Wide%20Association%20Studies%20(GWAS).aspx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357125" y="304273"/>
            <a:ext cx="7275300" cy="377100"/>
          </a:xfrm>
          <a:prstGeom prst="rect">
            <a:avLst/>
          </a:prstGeom>
        </p:spPr>
        <p:txBody>
          <a:bodyPr lIns="68575" tIns="68575" rIns="68575" bIns="68575" anchor="ctr" anchorCtr="0">
            <a:noAutofit/>
          </a:bodyPr>
          <a:lstStyle/>
          <a:p>
            <a:pPr lvl="0">
              <a:spcBef>
                <a:spcPts val="0"/>
              </a:spcBef>
              <a:buNone/>
            </a:pPr>
            <a:r>
              <a:rPr lang="en" sz="2800" b="1">
                <a:latin typeface="Arial"/>
                <a:ea typeface="Arial"/>
                <a:cs typeface="Arial"/>
                <a:sym typeface="Arial"/>
              </a:rPr>
              <a:t>Confirm imputation quality</a:t>
            </a:r>
          </a:p>
        </p:txBody>
      </p:sp>
      <p:sp>
        <p:nvSpPr>
          <p:cNvPr id="575" name="Shape 575"/>
          <p:cNvSpPr txBox="1">
            <a:spLocks noGrp="1"/>
          </p:cNvSpPr>
          <p:nvPr>
            <p:ph type="body" idx="1"/>
          </p:nvPr>
        </p:nvSpPr>
        <p:spPr>
          <a:xfrm>
            <a:off x="628650" y="1521354"/>
            <a:ext cx="7886700" cy="3626100"/>
          </a:xfrm>
          <a:prstGeom prst="rect">
            <a:avLst/>
          </a:prstGeom>
        </p:spPr>
        <p:txBody>
          <a:bodyPr lIns="68575" tIns="68575" rIns="68575" bIns="68575" anchor="t" anchorCtr="0">
            <a:noAutofit/>
          </a:bodyPr>
          <a:lstStyle/>
          <a:p>
            <a:pPr lvl="0">
              <a:spcBef>
                <a:spcPts val="0"/>
              </a:spcBef>
              <a:buNone/>
            </a:pPr>
            <a:endParaRPr/>
          </a:p>
        </p:txBody>
      </p:sp>
      <p:pic>
        <p:nvPicPr>
          <p:cNvPr id="576" name="Shape 576"/>
          <p:cNvPicPr preferRelativeResize="0"/>
          <p:nvPr/>
        </p:nvPicPr>
        <p:blipFill rotWithShape="1">
          <a:blip r:embed="rId3">
            <a:alphaModFix/>
          </a:blip>
          <a:srcRect t="10281"/>
          <a:stretch/>
        </p:blipFill>
        <p:spPr>
          <a:xfrm>
            <a:off x="224900" y="738724"/>
            <a:ext cx="8673526" cy="4655626"/>
          </a:xfrm>
          <a:prstGeom prst="rect">
            <a:avLst/>
          </a:prstGeom>
          <a:noFill/>
          <a:ln>
            <a:noFill/>
          </a:ln>
        </p:spPr>
      </p:pic>
      <p:sp>
        <p:nvSpPr>
          <p:cNvPr id="577" name="Shape 577"/>
          <p:cNvSpPr/>
          <p:nvPr/>
        </p:nvSpPr>
        <p:spPr>
          <a:xfrm>
            <a:off x="5910229" y="715100"/>
            <a:ext cx="788700" cy="4732500"/>
          </a:xfrm>
          <a:prstGeom prst="rect">
            <a:avLst/>
          </a:prstGeom>
          <a:noFill/>
          <a:ln w="28575" cap="flat" cmpd="sng">
            <a:solidFill>
              <a:srgbClr val="4A86E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8" name="Shape 578"/>
          <p:cNvSpPr/>
          <p:nvPr/>
        </p:nvSpPr>
        <p:spPr>
          <a:xfrm>
            <a:off x="6686000" y="713217"/>
            <a:ext cx="788700" cy="4732500"/>
          </a:xfrm>
          <a:prstGeom prst="rect">
            <a:avLst/>
          </a:prstGeom>
          <a:noFill/>
          <a:ln w="28575" cap="flat" cmpd="sng">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1000"/>
                                        <p:tgtEl>
                                          <p:spTgt spid="5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10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357125" y="304273"/>
            <a:ext cx="7275300" cy="377100"/>
          </a:xfrm>
          <a:prstGeom prst="rect">
            <a:avLst/>
          </a:prstGeom>
        </p:spPr>
        <p:txBody>
          <a:bodyPr lIns="68575" tIns="68575" rIns="68575" bIns="68575" anchor="ctr" anchorCtr="0">
            <a:noAutofit/>
          </a:bodyPr>
          <a:lstStyle/>
          <a:p>
            <a:pPr lvl="0" rtl="0">
              <a:spcBef>
                <a:spcPts val="0"/>
              </a:spcBef>
              <a:buNone/>
            </a:pPr>
            <a:r>
              <a:rPr lang="en" sz="2800" b="1">
                <a:latin typeface="Arial"/>
                <a:ea typeface="Arial"/>
                <a:cs typeface="Arial"/>
                <a:sym typeface="Arial"/>
              </a:rPr>
              <a:t>Confirm imputation quality</a:t>
            </a:r>
          </a:p>
        </p:txBody>
      </p:sp>
      <p:sp>
        <p:nvSpPr>
          <p:cNvPr id="584" name="Shape 584"/>
          <p:cNvSpPr txBox="1">
            <a:spLocks noGrp="1"/>
          </p:cNvSpPr>
          <p:nvPr>
            <p:ph type="body" idx="1"/>
          </p:nvPr>
        </p:nvSpPr>
        <p:spPr>
          <a:xfrm>
            <a:off x="628650" y="1521354"/>
            <a:ext cx="7886700" cy="3626100"/>
          </a:xfrm>
          <a:prstGeom prst="rect">
            <a:avLst/>
          </a:prstGeom>
        </p:spPr>
        <p:txBody>
          <a:bodyPr lIns="68575" tIns="68575" rIns="68575" bIns="68575" anchor="t" anchorCtr="0">
            <a:noAutofit/>
          </a:bodyPr>
          <a:lstStyle/>
          <a:p>
            <a:pPr lvl="0" rtl="0">
              <a:spcBef>
                <a:spcPts val="0"/>
              </a:spcBef>
              <a:buNone/>
            </a:pPr>
            <a:endParaRPr/>
          </a:p>
        </p:txBody>
      </p:sp>
      <p:pic>
        <p:nvPicPr>
          <p:cNvPr id="585" name="Shape 585"/>
          <p:cNvPicPr preferRelativeResize="0"/>
          <p:nvPr/>
        </p:nvPicPr>
        <p:blipFill rotWithShape="1">
          <a:blip r:embed="rId3">
            <a:alphaModFix/>
          </a:blip>
          <a:srcRect t="10281"/>
          <a:stretch/>
        </p:blipFill>
        <p:spPr>
          <a:xfrm>
            <a:off x="224900" y="738724"/>
            <a:ext cx="8673526" cy="4655626"/>
          </a:xfrm>
          <a:prstGeom prst="rect">
            <a:avLst/>
          </a:prstGeom>
          <a:noFill/>
          <a:ln>
            <a:noFill/>
          </a:ln>
        </p:spPr>
      </p:pic>
      <p:sp>
        <p:nvSpPr>
          <p:cNvPr id="586" name="Shape 586"/>
          <p:cNvSpPr/>
          <p:nvPr/>
        </p:nvSpPr>
        <p:spPr>
          <a:xfrm>
            <a:off x="7474698" y="713225"/>
            <a:ext cx="1323000" cy="4732500"/>
          </a:xfrm>
          <a:prstGeom prst="rect">
            <a:avLst/>
          </a:prstGeom>
          <a:noFill/>
          <a:ln w="28575" cap="flat" cmpd="sng">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1000"/>
                                        <p:tgtEl>
                                          <p:spTgt spid="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grpSp>
        <p:nvGrpSpPr>
          <p:cNvPr id="592" name="Shape 592"/>
          <p:cNvGrpSpPr/>
          <p:nvPr/>
        </p:nvGrpSpPr>
        <p:grpSpPr>
          <a:xfrm>
            <a:off x="1677344" y="394897"/>
            <a:ext cx="5711374" cy="4639323"/>
            <a:chOff x="1" y="4010"/>
            <a:chExt cx="7236916" cy="5567411"/>
          </a:xfrm>
        </p:grpSpPr>
        <p:sp>
          <p:nvSpPr>
            <p:cNvPr id="593" name="Shape 593"/>
            <p:cNvSpPr/>
            <p:nvPr/>
          </p:nvSpPr>
          <p:spPr>
            <a:xfrm rot="5400000">
              <a:off x="-180933" y="185060"/>
              <a:ext cx="1206300" cy="844200"/>
            </a:xfrm>
            <a:prstGeom prst="chevron">
              <a:avLst>
                <a:gd name="adj" fmla="val 50000"/>
              </a:avLst>
            </a:prstGeom>
            <a:gradFill>
              <a:gsLst>
                <a:gs pos="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594" name="Shape 594"/>
            <p:cNvSpPr txBox="1"/>
            <p:nvPr/>
          </p:nvSpPr>
          <p:spPr>
            <a:xfrm>
              <a:off x="1" y="426168"/>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595" name="Shape 595"/>
            <p:cNvSpPr/>
            <p:nvPr/>
          </p:nvSpPr>
          <p:spPr>
            <a:xfrm rot="5400000">
              <a:off x="3648617" y="-2800388"/>
              <a:ext cx="783899" cy="6392700"/>
            </a:xfrm>
            <a:prstGeom prst="round2SameRect">
              <a:avLst>
                <a:gd name="adj1" fmla="val 16667"/>
                <a:gd name="adj2" fmla="val 0"/>
              </a:avLst>
            </a:prstGeom>
            <a:solidFill>
              <a:schemeClr val="lt1">
                <a:alpha val="6863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596" name="Shape 596"/>
            <p:cNvSpPr txBox="1"/>
            <p:nvPr/>
          </p:nvSpPr>
          <p:spPr>
            <a:xfrm>
              <a:off x="844316" y="42282"/>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Genotyping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211,155 markers on </a:t>
              </a:r>
              <a:r>
                <a:rPr lang="en" sz="1800" b="0" i="1" u="none" strike="noStrike" cap="none">
                  <a:solidFill>
                    <a:srgbClr val="B7B7B7"/>
                  </a:solidFill>
                  <a:latin typeface="Calibri"/>
                  <a:ea typeface="Calibri"/>
                  <a:cs typeface="Calibri"/>
                  <a:sym typeface="Calibri"/>
                </a:rPr>
                <a:t>iCOGS array</a:t>
              </a:r>
            </a:p>
          </p:txBody>
        </p:sp>
        <p:sp>
          <p:nvSpPr>
            <p:cNvPr id="597" name="Shape 597"/>
            <p:cNvSpPr/>
            <p:nvPr/>
          </p:nvSpPr>
          <p:spPr>
            <a:xfrm rot="5400000">
              <a:off x="-180933" y="1275337"/>
              <a:ext cx="1206299" cy="844200"/>
            </a:xfrm>
            <a:prstGeom prst="chevron">
              <a:avLst>
                <a:gd name="adj" fmla="val 50000"/>
              </a:avLst>
            </a:prstGeom>
            <a:gradFill>
              <a:gsLst>
                <a:gs pos="0">
                  <a:srgbClr val="8AB6CB"/>
                </a:gs>
                <a:gs pos="86000">
                  <a:srgbClr val="8AB6CB"/>
                </a:gs>
                <a:gs pos="88000">
                  <a:srgbClr val="8AB6CB"/>
                </a:gs>
                <a:gs pos="93000">
                  <a:srgbClr val="8AB6CB"/>
                </a:gs>
                <a:gs pos="98000">
                  <a:srgbClr val="9CC2E5"/>
                </a:gs>
                <a:gs pos="100000">
                  <a:srgbClr val="9CC2E5"/>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598" name="Shape 598"/>
            <p:cNvSpPr txBox="1"/>
            <p:nvPr/>
          </p:nvSpPr>
          <p:spPr>
            <a:xfrm>
              <a:off x="1" y="1516446"/>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599" name="Shape 599"/>
            <p:cNvSpPr/>
            <p:nvPr/>
          </p:nvSpPr>
          <p:spPr>
            <a:xfrm rot="5400000">
              <a:off x="3648617" y="-1710110"/>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00" name="Shape 600"/>
            <p:cNvSpPr txBox="1"/>
            <p:nvPr/>
          </p:nvSpPr>
          <p:spPr>
            <a:xfrm>
              <a:off x="844316" y="1132561"/>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Imputation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a:t>
              </a:r>
              <a:r>
                <a:rPr lang="en" sz="1800" b="0" i="1" u="none" strike="noStrike" cap="none">
                  <a:solidFill>
                    <a:srgbClr val="B7B7B7"/>
                  </a:solidFill>
                  <a:latin typeface="Calibri"/>
                  <a:ea typeface="Calibri"/>
                  <a:cs typeface="Calibri"/>
                  <a:sym typeface="Calibri"/>
                </a:rPr>
                <a:t>11 million SNPs using</a:t>
              </a:r>
              <a:r>
                <a:rPr lang="en" sz="1800" i="1">
                  <a:solidFill>
                    <a:srgbClr val="B7B7B7"/>
                  </a:solidFill>
                  <a:latin typeface="Calibri"/>
                  <a:ea typeface="Calibri"/>
                  <a:cs typeface="Calibri"/>
                  <a:sym typeface="Calibri"/>
                </a:rPr>
                <a:t> </a:t>
              </a:r>
              <a:r>
                <a:rPr lang="en" sz="1800" b="0" i="1" u="none" strike="noStrike" cap="none">
                  <a:solidFill>
                    <a:srgbClr val="B7B7B7"/>
                  </a:solidFill>
                  <a:latin typeface="Calibri"/>
                  <a:ea typeface="Calibri"/>
                  <a:cs typeface="Calibri"/>
                  <a:sym typeface="Calibri"/>
                </a:rPr>
                <a:t>1000 Genome Project</a:t>
              </a:r>
            </a:p>
          </p:txBody>
        </p:sp>
        <p:sp>
          <p:nvSpPr>
            <p:cNvPr id="601" name="Shape 601"/>
            <p:cNvSpPr/>
            <p:nvPr/>
          </p:nvSpPr>
          <p:spPr>
            <a:xfrm rot="5400000">
              <a:off x="-180933" y="2365616"/>
              <a:ext cx="1206299"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02" name="Shape 602"/>
            <p:cNvSpPr txBox="1"/>
            <p:nvPr/>
          </p:nvSpPr>
          <p:spPr>
            <a:xfrm>
              <a:off x="1" y="2606725"/>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603" name="Shape 603"/>
            <p:cNvSpPr/>
            <p:nvPr/>
          </p:nvSpPr>
          <p:spPr>
            <a:xfrm rot="5400000">
              <a:off x="3648617" y="-619833"/>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04" name="Shape 604"/>
            <p:cNvSpPr txBox="1"/>
            <p:nvPr/>
          </p:nvSpPr>
          <p:spPr>
            <a:xfrm>
              <a:off x="844316" y="2222838"/>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Association Analysis &amp; Loci Selection</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From 7000+ SNPs to 15 loci</a:t>
              </a:r>
            </a:p>
          </p:txBody>
        </p:sp>
        <p:sp>
          <p:nvSpPr>
            <p:cNvPr id="605" name="Shape 605"/>
            <p:cNvSpPr/>
            <p:nvPr/>
          </p:nvSpPr>
          <p:spPr>
            <a:xfrm rot="5400000">
              <a:off x="-180933" y="3455893"/>
              <a:ext cx="1206300"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06" name="Shape 606"/>
            <p:cNvSpPr txBox="1"/>
            <p:nvPr/>
          </p:nvSpPr>
          <p:spPr>
            <a:xfrm>
              <a:off x="1" y="3697003"/>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607" name="Shape 607"/>
            <p:cNvSpPr/>
            <p:nvPr/>
          </p:nvSpPr>
          <p:spPr>
            <a:xfrm rot="5400000">
              <a:off x="3648617" y="470443"/>
              <a:ext cx="783899"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08" name="Shape 608"/>
            <p:cNvSpPr txBox="1"/>
            <p:nvPr/>
          </p:nvSpPr>
          <p:spPr>
            <a:xfrm>
              <a:off x="844316" y="3313114"/>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000000"/>
                </a:buClr>
                <a:buSzPct val="100000"/>
                <a:buFont typeface="Calibri"/>
                <a:buChar char="•"/>
              </a:pPr>
              <a:r>
                <a:rPr lang="en" sz="2400">
                  <a:latin typeface="Calibri"/>
                  <a:ea typeface="Calibri"/>
                  <a:cs typeface="Calibri"/>
                  <a:sym typeface="Calibri"/>
                </a:rPr>
                <a:t>Testing SNP Effect</a:t>
              </a:r>
              <a:r>
                <a:rPr lang="en" sz="2400" b="0" i="0" u="none" strike="noStrike" cap="none">
                  <a:latin typeface="Calibri"/>
                  <a:ea typeface="Calibri"/>
                  <a:cs typeface="Calibri"/>
                  <a:sym typeface="Calibri"/>
                </a:rPr>
                <a:t> </a:t>
              </a:r>
              <a:br>
                <a:rPr lang="en" sz="2400" b="0" i="0" u="none" strike="noStrike" cap="none">
                  <a:latin typeface="Calibri"/>
                  <a:ea typeface="Calibri"/>
                  <a:cs typeface="Calibri"/>
                  <a:sym typeface="Calibri"/>
                </a:rPr>
              </a:br>
              <a:r>
                <a:rPr lang="en" sz="1800" i="1">
                  <a:latin typeface="Calibri"/>
                  <a:ea typeface="Calibri"/>
                  <a:cs typeface="Calibri"/>
                  <a:sym typeface="Calibri"/>
                </a:rPr>
                <a:t>A</a:t>
              </a:r>
              <a:r>
                <a:rPr lang="en" sz="1800" b="0" i="1" u="none" strike="noStrike" cap="none">
                  <a:latin typeface="Calibri"/>
                  <a:ea typeface="Calibri"/>
                  <a:cs typeface="Calibri"/>
                  <a:sym typeface="Calibri"/>
                </a:rPr>
                <a:t>ssoci</a:t>
              </a:r>
              <a:r>
                <a:rPr lang="en" sz="1800" i="1">
                  <a:latin typeface="Calibri"/>
                  <a:ea typeface="Calibri"/>
                  <a:cs typeface="Calibri"/>
                  <a:sym typeface="Calibri"/>
                </a:rPr>
                <a:t>ation with ER+/- and age</a:t>
              </a:r>
            </a:p>
          </p:txBody>
        </p:sp>
        <p:sp>
          <p:nvSpPr>
            <p:cNvPr id="609" name="Shape 609"/>
            <p:cNvSpPr/>
            <p:nvPr/>
          </p:nvSpPr>
          <p:spPr>
            <a:xfrm rot="5400000">
              <a:off x="-180933" y="4546171"/>
              <a:ext cx="1206300" cy="844200"/>
            </a:xfrm>
            <a:prstGeom prst="chevron">
              <a:avLst>
                <a:gd name="adj" fmla="val 50000"/>
              </a:avLst>
            </a:prstGeom>
            <a:gradFill>
              <a:gsLst>
                <a:gs pos="0">
                  <a:srgbClr val="8AB6CB"/>
                </a:gs>
                <a:gs pos="50000">
                  <a:srgbClr val="8AB6CB"/>
                </a:gs>
                <a:gs pos="100000">
                  <a:srgbClr val="8AB6CB"/>
                </a:gs>
              </a:gsLst>
              <a:lin ang="5400012" scaled="0"/>
            </a:gra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10" name="Shape 610"/>
            <p:cNvSpPr txBox="1"/>
            <p:nvPr/>
          </p:nvSpPr>
          <p:spPr>
            <a:xfrm>
              <a:off x="1" y="4787280"/>
              <a:ext cx="844200" cy="361800"/>
            </a:xfrm>
            <a:prstGeom prst="rect">
              <a:avLst/>
            </a:prstGeom>
            <a:noFill/>
            <a:ln>
              <a:noFill/>
            </a:ln>
          </p:spPr>
          <p:txBody>
            <a:bodyPr lIns="11350" tIns="11350" rIns="11350" bIns="11350" anchor="ctr" anchorCtr="0">
              <a:noAutofit/>
            </a:bodyPr>
            <a:lstStyle/>
            <a:p>
              <a:pPr marL="0" marR="0" lvl="0" indent="0" algn="ctr" rtl="0">
                <a:lnSpc>
                  <a:spcPct val="90000"/>
                </a:lnSpc>
                <a:spcBef>
                  <a:spcPts val="0"/>
                </a:spcBef>
                <a:spcAft>
                  <a:spcPts val="0"/>
                </a:spcAft>
                <a:buNone/>
              </a:pPr>
              <a:endParaRPr sz="2400" b="0" i="1" u="none" strike="noStrike" cap="none">
                <a:solidFill>
                  <a:srgbClr val="B7B7B7"/>
                </a:solidFill>
                <a:latin typeface="Calibri"/>
                <a:ea typeface="Calibri"/>
                <a:cs typeface="Calibri"/>
                <a:sym typeface="Calibri"/>
              </a:endParaRPr>
            </a:p>
          </p:txBody>
        </p:sp>
        <p:sp>
          <p:nvSpPr>
            <p:cNvPr id="611" name="Shape 611"/>
            <p:cNvSpPr/>
            <p:nvPr/>
          </p:nvSpPr>
          <p:spPr>
            <a:xfrm rot="5400000">
              <a:off x="3648617" y="1583637"/>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12" name="Shape 612"/>
            <p:cNvSpPr txBox="1"/>
            <p:nvPr/>
          </p:nvSpPr>
          <p:spPr>
            <a:xfrm>
              <a:off x="844316" y="4426308"/>
              <a:ext cx="6354299" cy="707400"/>
            </a:xfrm>
            <a:prstGeom prst="rect">
              <a:avLst/>
            </a:prstGeom>
            <a:noFill/>
            <a:ln>
              <a:noFill/>
            </a:ln>
          </p:spPr>
          <p:txBody>
            <a:bodyPr lIns="177000" tIns="15800" rIns="15800" bIns="15800" anchor="ctr" anchorCtr="0">
              <a:noAutofit/>
            </a:bodyPr>
            <a:lstStyle/>
            <a:p>
              <a:pPr marL="228600" marR="0" lvl="1" indent="-2032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Identification                                                      </a:t>
              </a:r>
              <a:r>
                <a:rPr lang="en" sz="1800" b="0" i="1" u="none" strike="noStrike" cap="none">
                  <a:solidFill>
                    <a:srgbClr val="B7B7B7"/>
                  </a:solidFill>
                  <a:latin typeface="Calibri"/>
                  <a:ea typeface="Calibri"/>
                  <a:cs typeface="Calibri"/>
                  <a:sym typeface="Calibri"/>
                </a:rPr>
                <a:t>ChIP-Seq &amp; ENCODE</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37400" y="137963"/>
            <a:ext cx="6475500" cy="484800"/>
          </a:xfrm>
          <a:prstGeom prst="rect">
            <a:avLst/>
          </a:prstGeom>
        </p:spPr>
        <p:txBody>
          <a:bodyPr lIns="68575" tIns="68575" rIns="68575" bIns="68575" anchor="ctr" anchorCtr="0">
            <a:noAutofit/>
          </a:bodyPr>
          <a:lstStyle/>
          <a:p>
            <a:pPr lvl="0">
              <a:spcBef>
                <a:spcPts val="0"/>
              </a:spcBef>
              <a:buNone/>
            </a:pPr>
            <a:r>
              <a:rPr lang="en" sz="2800" b="1">
                <a:latin typeface="Arial"/>
                <a:ea typeface="Arial"/>
                <a:cs typeface="Arial"/>
                <a:sym typeface="Arial"/>
              </a:rPr>
              <a:t>Per-allele ORs for ER+ vs. ER-</a:t>
            </a:r>
          </a:p>
        </p:txBody>
      </p:sp>
      <p:pic>
        <p:nvPicPr>
          <p:cNvPr id="618" name="Shape 618"/>
          <p:cNvPicPr preferRelativeResize="0"/>
          <p:nvPr/>
        </p:nvPicPr>
        <p:blipFill rotWithShape="1">
          <a:blip r:embed="rId3">
            <a:alphaModFix/>
          </a:blip>
          <a:srcRect t="10080" r="14871"/>
          <a:stretch/>
        </p:blipFill>
        <p:spPr>
          <a:xfrm>
            <a:off x="2001650" y="598725"/>
            <a:ext cx="4972679" cy="3724697"/>
          </a:xfrm>
          <a:prstGeom prst="rect">
            <a:avLst/>
          </a:prstGeom>
          <a:noFill/>
          <a:ln>
            <a:noFill/>
          </a:ln>
        </p:spPr>
      </p:pic>
      <p:pic>
        <p:nvPicPr>
          <p:cNvPr id="619" name="Shape 619"/>
          <p:cNvPicPr preferRelativeResize="0"/>
          <p:nvPr/>
        </p:nvPicPr>
        <p:blipFill>
          <a:blip r:embed="rId4">
            <a:alphaModFix/>
          </a:blip>
          <a:stretch>
            <a:fillRect/>
          </a:stretch>
        </p:blipFill>
        <p:spPr>
          <a:xfrm>
            <a:off x="2016414" y="4294277"/>
            <a:ext cx="4972687" cy="1342609"/>
          </a:xfrm>
          <a:prstGeom prst="rect">
            <a:avLst/>
          </a:prstGeom>
          <a:noFill/>
          <a:ln>
            <a:noFill/>
          </a:ln>
        </p:spPr>
      </p:pic>
      <p:sp>
        <p:nvSpPr>
          <p:cNvPr id="620" name="Shape 620"/>
          <p:cNvSpPr/>
          <p:nvPr/>
        </p:nvSpPr>
        <p:spPr>
          <a:xfrm>
            <a:off x="1855275" y="985275"/>
            <a:ext cx="5231700" cy="607800"/>
          </a:xfrm>
          <a:prstGeom prst="rect">
            <a:avLst/>
          </a:prstGeom>
          <a:noFill/>
          <a:ln w="28575" cap="flat" cmpd="sng">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621" name="Shape 621"/>
          <p:cNvSpPr/>
          <p:nvPr/>
        </p:nvSpPr>
        <p:spPr>
          <a:xfrm>
            <a:off x="1868204" y="5236450"/>
            <a:ext cx="5231700" cy="287100"/>
          </a:xfrm>
          <a:prstGeom prst="rect">
            <a:avLst/>
          </a:prstGeom>
          <a:noFill/>
          <a:ln w="28575" cap="flat" cmpd="sng">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622" name="Shape 622"/>
          <p:cNvSpPr/>
          <p:nvPr/>
        </p:nvSpPr>
        <p:spPr>
          <a:xfrm>
            <a:off x="1855275" y="3388849"/>
            <a:ext cx="5231700" cy="287100"/>
          </a:xfrm>
          <a:prstGeom prst="rect">
            <a:avLst/>
          </a:prstGeom>
          <a:noFill/>
          <a:ln w="28575" cap="flat" cmpd="sng">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animEffect transition="in" filter="fade">
                                      <p:cBhvr>
                                        <p:cTn id="7" dur="1000"/>
                                        <p:tgtEl>
                                          <p:spTgt spid="620"/>
                                        </p:tgtEl>
                                      </p:cBhvr>
                                    </p:animEffect>
                                  </p:childTnLst>
                                </p:cTn>
                              </p:par>
                              <p:par>
                                <p:cTn id="8" presetID="10" presetClass="entr" presetSubtype="0" fill="hold" nodeType="withEffect">
                                  <p:stCondLst>
                                    <p:cond delay="0"/>
                                  </p:stCondLst>
                                  <p:childTnLst>
                                    <p:set>
                                      <p:cBhvr>
                                        <p:cTn id="9" dur="1" fill="hold">
                                          <p:stCondLst>
                                            <p:cond delay="0"/>
                                          </p:stCondLst>
                                        </p:cTn>
                                        <p:tgtEl>
                                          <p:spTgt spid="622"/>
                                        </p:tgtEl>
                                        <p:attrNameLst>
                                          <p:attrName>style.visibility</p:attrName>
                                        </p:attrNameLst>
                                      </p:cBhvr>
                                      <p:to>
                                        <p:strVal val="visible"/>
                                      </p:to>
                                    </p:set>
                                    <p:animEffect transition="in" filter="fade">
                                      <p:cBhvr>
                                        <p:cTn id="10" dur="1000"/>
                                        <p:tgtEl>
                                          <p:spTgt spid="622"/>
                                        </p:tgtEl>
                                      </p:cBhvr>
                                    </p:animEffect>
                                  </p:childTnLst>
                                </p:cTn>
                              </p:par>
                              <p:par>
                                <p:cTn id="11" presetID="10" presetClass="entr" presetSubtype="0" fill="hold" nodeType="withEffect">
                                  <p:stCondLst>
                                    <p:cond delay="0"/>
                                  </p:stCondLst>
                                  <p:childTnLst>
                                    <p:set>
                                      <p:cBhvr>
                                        <p:cTn id="12" dur="1" fill="hold">
                                          <p:stCondLst>
                                            <p:cond delay="0"/>
                                          </p:stCondLst>
                                        </p:cTn>
                                        <p:tgtEl>
                                          <p:spTgt spid="621"/>
                                        </p:tgtEl>
                                        <p:attrNameLst>
                                          <p:attrName>style.visibility</p:attrName>
                                        </p:attrNameLst>
                                      </p:cBhvr>
                                      <p:to>
                                        <p:strVal val="visible"/>
                                      </p:to>
                                    </p:set>
                                    <p:animEffect transition="in" filter="fade">
                                      <p:cBhvr>
                                        <p:cTn id="13" dur="1000"/>
                                        <p:tgtEl>
                                          <p:spTgt spid="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02750" y="98325"/>
            <a:ext cx="4074900" cy="579600"/>
          </a:xfrm>
          <a:prstGeom prst="rect">
            <a:avLst/>
          </a:prstGeom>
        </p:spPr>
        <p:txBody>
          <a:bodyPr lIns="68575" tIns="68575" rIns="68575" bIns="68575" anchor="ctr" anchorCtr="0">
            <a:noAutofit/>
          </a:bodyPr>
          <a:lstStyle/>
          <a:p>
            <a:pPr lvl="0">
              <a:spcBef>
                <a:spcPts val="0"/>
              </a:spcBef>
              <a:buNone/>
            </a:pPr>
            <a:r>
              <a:rPr lang="en" sz="2800" b="1">
                <a:latin typeface="Arial"/>
                <a:ea typeface="Arial"/>
                <a:cs typeface="Arial"/>
                <a:sym typeface="Arial"/>
              </a:rPr>
              <a:t>Per-allele ORs by age</a:t>
            </a:r>
          </a:p>
        </p:txBody>
      </p:sp>
      <p:pic>
        <p:nvPicPr>
          <p:cNvPr id="628" name="Shape 628"/>
          <p:cNvPicPr preferRelativeResize="0"/>
          <p:nvPr/>
        </p:nvPicPr>
        <p:blipFill rotWithShape="1">
          <a:blip r:embed="rId3">
            <a:alphaModFix/>
          </a:blip>
          <a:srcRect t="10578" r="4780"/>
          <a:stretch/>
        </p:blipFill>
        <p:spPr>
          <a:xfrm>
            <a:off x="1876175" y="664774"/>
            <a:ext cx="5390646" cy="3850244"/>
          </a:xfrm>
          <a:prstGeom prst="rect">
            <a:avLst/>
          </a:prstGeom>
          <a:noFill/>
          <a:ln>
            <a:noFill/>
          </a:ln>
        </p:spPr>
      </p:pic>
      <p:pic>
        <p:nvPicPr>
          <p:cNvPr id="629" name="Shape 629"/>
          <p:cNvPicPr preferRelativeResize="0"/>
          <p:nvPr/>
        </p:nvPicPr>
        <p:blipFill>
          <a:blip r:embed="rId4">
            <a:alphaModFix/>
          </a:blip>
          <a:stretch>
            <a:fillRect/>
          </a:stretch>
        </p:blipFill>
        <p:spPr>
          <a:xfrm>
            <a:off x="1877755" y="4500371"/>
            <a:ext cx="5390644" cy="1096153"/>
          </a:xfrm>
          <a:prstGeom prst="rect">
            <a:avLst/>
          </a:prstGeom>
          <a:noFill/>
          <a:ln>
            <a:noFill/>
          </a:ln>
        </p:spPr>
      </p:pic>
      <p:sp>
        <p:nvSpPr>
          <p:cNvPr id="630" name="Shape 630"/>
          <p:cNvSpPr/>
          <p:nvPr/>
        </p:nvSpPr>
        <p:spPr>
          <a:xfrm>
            <a:off x="1713050" y="2213600"/>
            <a:ext cx="5697000" cy="310200"/>
          </a:xfrm>
          <a:prstGeom prst="rect">
            <a:avLst/>
          </a:prstGeom>
          <a:noFill/>
          <a:ln w="28575" cap="flat" cmpd="sng">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631" name="Shape 631"/>
          <p:cNvSpPr/>
          <p:nvPr/>
        </p:nvSpPr>
        <p:spPr>
          <a:xfrm>
            <a:off x="1713050" y="5273395"/>
            <a:ext cx="5697000" cy="310200"/>
          </a:xfrm>
          <a:prstGeom prst="rect">
            <a:avLst/>
          </a:prstGeom>
          <a:noFill/>
          <a:ln w="28575" cap="flat" cmpd="sng">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0"/>
                                        </p:tgtEl>
                                        <p:attrNameLst>
                                          <p:attrName>style.visibility</p:attrName>
                                        </p:attrNameLst>
                                      </p:cBhvr>
                                      <p:to>
                                        <p:strVal val="visible"/>
                                      </p:to>
                                    </p:set>
                                    <p:animEffect transition="in" filter="fade">
                                      <p:cBhvr>
                                        <p:cTn id="7" dur="1000"/>
                                        <p:tgtEl>
                                          <p:spTgt spid="6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1"/>
                                        </p:tgtEl>
                                        <p:attrNameLst>
                                          <p:attrName>style.visibility</p:attrName>
                                        </p:attrNameLst>
                                      </p:cBhvr>
                                      <p:to>
                                        <p:strVal val="visible"/>
                                      </p:to>
                                    </p:set>
                                    <p:animEffect transition="in" filter="fade">
                                      <p:cBhvr>
                                        <p:cTn id="12" dur="10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Shape 636"/>
          <p:cNvPicPr preferRelativeResize="0"/>
          <p:nvPr/>
        </p:nvPicPr>
        <p:blipFill>
          <a:blip r:embed="rId3">
            <a:alphaModFix/>
          </a:blip>
          <a:stretch>
            <a:fillRect/>
          </a:stretch>
        </p:blipFill>
        <p:spPr>
          <a:xfrm>
            <a:off x="137150" y="1331375"/>
            <a:ext cx="8930653" cy="3351070"/>
          </a:xfrm>
          <a:prstGeom prst="rect">
            <a:avLst/>
          </a:prstGeom>
          <a:noFill/>
          <a:ln>
            <a:noFill/>
          </a:ln>
        </p:spPr>
      </p:pic>
      <p:sp>
        <p:nvSpPr>
          <p:cNvPr id="637" name="Shape 637"/>
          <p:cNvSpPr txBox="1">
            <a:spLocks noGrp="1"/>
          </p:cNvSpPr>
          <p:nvPr>
            <p:ph type="title"/>
          </p:nvPr>
        </p:nvSpPr>
        <p:spPr>
          <a:xfrm>
            <a:off x="311475" y="386425"/>
            <a:ext cx="4074900" cy="579600"/>
          </a:xfrm>
          <a:prstGeom prst="rect">
            <a:avLst/>
          </a:prstGeom>
        </p:spPr>
        <p:txBody>
          <a:bodyPr lIns="68575" tIns="68575" rIns="68575" bIns="68575" anchor="ctr" anchorCtr="0">
            <a:noAutofit/>
          </a:bodyPr>
          <a:lstStyle/>
          <a:p>
            <a:pPr lvl="0" rtl="0">
              <a:spcBef>
                <a:spcPts val="0"/>
              </a:spcBef>
              <a:buNone/>
            </a:pPr>
            <a:r>
              <a:rPr lang="en" sz="2800" b="1">
                <a:latin typeface="Arial"/>
                <a:ea typeface="Arial"/>
                <a:cs typeface="Arial"/>
                <a:sym typeface="Arial"/>
              </a:rPr>
              <a:t>Summary results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grpSp>
        <p:nvGrpSpPr>
          <p:cNvPr id="643" name="Shape 643"/>
          <p:cNvGrpSpPr/>
          <p:nvPr/>
        </p:nvGrpSpPr>
        <p:grpSpPr>
          <a:xfrm>
            <a:off x="1677344" y="394897"/>
            <a:ext cx="5711374" cy="4639323"/>
            <a:chOff x="1" y="4010"/>
            <a:chExt cx="7236916" cy="5567411"/>
          </a:xfrm>
        </p:grpSpPr>
        <p:sp>
          <p:nvSpPr>
            <p:cNvPr id="644" name="Shape 644"/>
            <p:cNvSpPr/>
            <p:nvPr/>
          </p:nvSpPr>
          <p:spPr>
            <a:xfrm rot="5400000">
              <a:off x="-180933" y="185060"/>
              <a:ext cx="1206300" cy="844200"/>
            </a:xfrm>
            <a:prstGeom prst="chevron">
              <a:avLst>
                <a:gd name="adj" fmla="val 50000"/>
              </a:avLst>
            </a:prstGeom>
            <a:gradFill>
              <a:gsLst>
                <a:gs pos="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45" name="Shape 645"/>
            <p:cNvSpPr txBox="1"/>
            <p:nvPr/>
          </p:nvSpPr>
          <p:spPr>
            <a:xfrm>
              <a:off x="1" y="426168"/>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646" name="Shape 646"/>
            <p:cNvSpPr/>
            <p:nvPr/>
          </p:nvSpPr>
          <p:spPr>
            <a:xfrm rot="5400000">
              <a:off x="3648617" y="-2800388"/>
              <a:ext cx="783899" cy="6392700"/>
            </a:xfrm>
            <a:prstGeom prst="round2SameRect">
              <a:avLst>
                <a:gd name="adj1" fmla="val 16667"/>
                <a:gd name="adj2" fmla="val 0"/>
              </a:avLst>
            </a:prstGeom>
            <a:solidFill>
              <a:schemeClr val="lt1">
                <a:alpha val="6863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47" name="Shape 647"/>
            <p:cNvSpPr txBox="1"/>
            <p:nvPr/>
          </p:nvSpPr>
          <p:spPr>
            <a:xfrm>
              <a:off x="844316" y="42282"/>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Genotyping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211,155 markers on </a:t>
              </a:r>
              <a:r>
                <a:rPr lang="en" sz="1800" b="0" i="1" u="none" strike="noStrike" cap="none">
                  <a:solidFill>
                    <a:srgbClr val="B7B7B7"/>
                  </a:solidFill>
                  <a:latin typeface="Calibri"/>
                  <a:ea typeface="Calibri"/>
                  <a:cs typeface="Calibri"/>
                  <a:sym typeface="Calibri"/>
                </a:rPr>
                <a:t>iCOGS array</a:t>
              </a:r>
            </a:p>
          </p:txBody>
        </p:sp>
        <p:sp>
          <p:nvSpPr>
            <p:cNvPr id="648" name="Shape 648"/>
            <p:cNvSpPr/>
            <p:nvPr/>
          </p:nvSpPr>
          <p:spPr>
            <a:xfrm rot="5400000">
              <a:off x="-180933" y="1275337"/>
              <a:ext cx="1206299" cy="844200"/>
            </a:xfrm>
            <a:prstGeom prst="chevron">
              <a:avLst>
                <a:gd name="adj" fmla="val 50000"/>
              </a:avLst>
            </a:prstGeom>
            <a:gradFill>
              <a:gsLst>
                <a:gs pos="0">
                  <a:srgbClr val="8AB6CB"/>
                </a:gs>
                <a:gs pos="86000">
                  <a:srgbClr val="8AB6CB"/>
                </a:gs>
                <a:gs pos="88000">
                  <a:srgbClr val="8AB6CB"/>
                </a:gs>
                <a:gs pos="93000">
                  <a:srgbClr val="8AB6CB"/>
                </a:gs>
                <a:gs pos="98000">
                  <a:srgbClr val="9CC2E5"/>
                </a:gs>
                <a:gs pos="100000">
                  <a:srgbClr val="9CC2E5"/>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49" name="Shape 649"/>
            <p:cNvSpPr txBox="1"/>
            <p:nvPr/>
          </p:nvSpPr>
          <p:spPr>
            <a:xfrm>
              <a:off x="1" y="1516446"/>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650" name="Shape 650"/>
            <p:cNvSpPr/>
            <p:nvPr/>
          </p:nvSpPr>
          <p:spPr>
            <a:xfrm rot="5400000">
              <a:off x="3648617" y="-1710110"/>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51" name="Shape 651"/>
            <p:cNvSpPr txBox="1"/>
            <p:nvPr/>
          </p:nvSpPr>
          <p:spPr>
            <a:xfrm>
              <a:off x="844316" y="1132561"/>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Imputation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a:t>
              </a:r>
              <a:r>
                <a:rPr lang="en" sz="1800" b="0" i="1" u="none" strike="noStrike" cap="none">
                  <a:solidFill>
                    <a:srgbClr val="B7B7B7"/>
                  </a:solidFill>
                  <a:latin typeface="Calibri"/>
                  <a:ea typeface="Calibri"/>
                  <a:cs typeface="Calibri"/>
                  <a:sym typeface="Calibri"/>
                </a:rPr>
                <a:t>11 million SNPs using</a:t>
              </a:r>
              <a:r>
                <a:rPr lang="en" sz="1800" i="1">
                  <a:solidFill>
                    <a:srgbClr val="B7B7B7"/>
                  </a:solidFill>
                  <a:latin typeface="Calibri"/>
                  <a:ea typeface="Calibri"/>
                  <a:cs typeface="Calibri"/>
                  <a:sym typeface="Calibri"/>
                </a:rPr>
                <a:t> </a:t>
              </a:r>
              <a:r>
                <a:rPr lang="en" sz="1800" b="0" i="1" u="none" strike="noStrike" cap="none">
                  <a:solidFill>
                    <a:srgbClr val="B7B7B7"/>
                  </a:solidFill>
                  <a:latin typeface="Calibri"/>
                  <a:ea typeface="Calibri"/>
                  <a:cs typeface="Calibri"/>
                  <a:sym typeface="Calibri"/>
                </a:rPr>
                <a:t>1000 Genome Project</a:t>
              </a:r>
            </a:p>
          </p:txBody>
        </p:sp>
        <p:sp>
          <p:nvSpPr>
            <p:cNvPr id="652" name="Shape 652"/>
            <p:cNvSpPr/>
            <p:nvPr/>
          </p:nvSpPr>
          <p:spPr>
            <a:xfrm rot="5400000">
              <a:off x="-180933" y="2365616"/>
              <a:ext cx="1206299"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53" name="Shape 653"/>
            <p:cNvSpPr txBox="1"/>
            <p:nvPr/>
          </p:nvSpPr>
          <p:spPr>
            <a:xfrm>
              <a:off x="1" y="2606725"/>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654" name="Shape 654"/>
            <p:cNvSpPr/>
            <p:nvPr/>
          </p:nvSpPr>
          <p:spPr>
            <a:xfrm rot="5400000">
              <a:off x="3648617" y="-619833"/>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55" name="Shape 655"/>
            <p:cNvSpPr txBox="1"/>
            <p:nvPr/>
          </p:nvSpPr>
          <p:spPr>
            <a:xfrm>
              <a:off x="844316" y="2222838"/>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Association Analysis &amp; Loci Selection</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From 7000+ SNPs to 15 loci</a:t>
              </a:r>
            </a:p>
          </p:txBody>
        </p:sp>
        <p:sp>
          <p:nvSpPr>
            <p:cNvPr id="656" name="Shape 656"/>
            <p:cNvSpPr/>
            <p:nvPr/>
          </p:nvSpPr>
          <p:spPr>
            <a:xfrm rot="5400000">
              <a:off x="-180933" y="3455893"/>
              <a:ext cx="1206300"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57" name="Shape 657"/>
            <p:cNvSpPr txBox="1"/>
            <p:nvPr/>
          </p:nvSpPr>
          <p:spPr>
            <a:xfrm>
              <a:off x="1" y="3697003"/>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658" name="Shape 658"/>
            <p:cNvSpPr/>
            <p:nvPr/>
          </p:nvSpPr>
          <p:spPr>
            <a:xfrm rot="5400000">
              <a:off x="3648617" y="470443"/>
              <a:ext cx="783899"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59" name="Shape 659"/>
            <p:cNvSpPr txBox="1"/>
            <p:nvPr/>
          </p:nvSpPr>
          <p:spPr>
            <a:xfrm>
              <a:off x="844316" y="3313114"/>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a:solidFill>
                    <a:srgbClr val="B7B7B7"/>
                  </a:solidFill>
                  <a:latin typeface="Calibri"/>
                  <a:ea typeface="Calibri"/>
                  <a:cs typeface="Calibri"/>
                  <a:sym typeface="Calibri"/>
                </a:rPr>
                <a:t>Testing SNP Effect</a:t>
              </a:r>
              <a:r>
                <a:rPr lang="en" sz="2400" b="0" i="0" u="none" strike="noStrike" cap="none">
                  <a:solidFill>
                    <a:srgbClr val="B7B7B7"/>
                  </a:solidFill>
                  <a:latin typeface="Calibri"/>
                  <a:ea typeface="Calibri"/>
                  <a:cs typeface="Calibri"/>
                  <a:sym typeface="Calibri"/>
                </a:rPr>
                <a:t>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A</a:t>
              </a:r>
              <a:r>
                <a:rPr lang="en" sz="1800" b="0" i="1" u="none" strike="noStrike" cap="none">
                  <a:solidFill>
                    <a:srgbClr val="B7B7B7"/>
                  </a:solidFill>
                  <a:latin typeface="Calibri"/>
                  <a:ea typeface="Calibri"/>
                  <a:cs typeface="Calibri"/>
                  <a:sym typeface="Calibri"/>
                </a:rPr>
                <a:t>ssoci</a:t>
              </a:r>
              <a:r>
                <a:rPr lang="en" sz="1800" i="1">
                  <a:solidFill>
                    <a:srgbClr val="B7B7B7"/>
                  </a:solidFill>
                  <a:latin typeface="Calibri"/>
                  <a:ea typeface="Calibri"/>
                  <a:cs typeface="Calibri"/>
                  <a:sym typeface="Calibri"/>
                </a:rPr>
                <a:t>ation with ER+/- and age</a:t>
              </a:r>
            </a:p>
          </p:txBody>
        </p:sp>
        <p:sp>
          <p:nvSpPr>
            <p:cNvPr id="660" name="Shape 660"/>
            <p:cNvSpPr/>
            <p:nvPr/>
          </p:nvSpPr>
          <p:spPr>
            <a:xfrm rot="5400000">
              <a:off x="-180933" y="4546171"/>
              <a:ext cx="1206300" cy="844200"/>
            </a:xfrm>
            <a:prstGeom prst="chevron">
              <a:avLst>
                <a:gd name="adj" fmla="val 50000"/>
              </a:avLst>
            </a:prstGeom>
            <a:gradFill>
              <a:gsLst>
                <a:gs pos="0">
                  <a:srgbClr val="8AB6CB"/>
                </a:gs>
                <a:gs pos="50000">
                  <a:srgbClr val="8AB6CB"/>
                </a:gs>
                <a:gs pos="100000">
                  <a:srgbClr val="8AB6CB"/>
                </a:gs>
              </a:gsLst>
              <a:lin ang="5400012" scaled="0"/>
            </a:gra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61" name="Shape 661"/>
            <p:cNvSpPr txBox="1"/>
            <p:nvPr/>
          </p:nvSpPr>
          <p:spPr>
            <a:xfrm>
              <a:off x="1" y="4787280"/>
              <a:ext cx="844200" cy="361800"/>
            </a:xfrm>
            <a:prstGeom prst="rect">
              <a:avLst/>
            </a:prstGeom>
            <a:noFill/>
            <a:ln>
              <a:noFill/>
            </a:ln>
          </p:spPr>
          <p:txBody>
            <a:bodyPr lIns="11350" tIns="11350" rIns="11350" bIns="11350" anchor="ctr" anchorCtr="0">
              <a:noAutofit/>
            </a:bodyPr>
            <a:lstStyle/>
            <a:p>
              <a:pPr marL="0" marR="0" lvl="0" indent="0" algn="ctr" rtl="0">
                <a:lnSpc>
                  <a:spcPct val="90000"/>
                </a:lnSpc>
                <a:spcBef>
                  <a:spcPts val="0"/>
                </a:spcBef>
                <a:spcAft>
                  <a:spcPts val="0"/>
                </a:spcAft>
                <a:buNone/>
              </a:pPr>
              <a:endParaRPr sz="2400" b="0" i="1" u="none" strike="noStrike" cap="none">
                <a:solidFill>
                  <a:srgbClr val="B7B7B7"/>
                </a:solidFill>
                <a:latin typeface="Calibri"/>
                <a:ea typeface="Calibri"/>
                <a:cs typeface="Calibri"/>
                <a:sym typeface="Calibri"/>
              </a:endParaRPr>
            </a:p>
          </p:txBody>
        </p:sp>
        <p:sp>
          <p:nvSpPr>
            <p:cNvPr id="662" name="Shape 662"/>
            <p:cNvSpPr/>
            <p:nvPr/>
          </p:nvSpPr>
          <p:spPr>
            <a:xfrm rot="5400000">
              <a:off x="3648617" y="1583637"/>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663" name="Shape 663"/>
            <p:cNvSpPr txBox="1"/>
            <p:nvPr/>
          </p:nvSpPr>
          <p:spPr>
            <a:xfrm>
              <a:off x="844316" y="4426308"/>
              <a:ext cx="6354299" cy="707400"/>
            </a:xfrm>
            <a:prstGeom prst="rect">
              <a:avLst/>
            </a:prstGeom>
            <a:noFill/>
            <a:ln>
              <a:noFill/>
            </a:ln>
          </p:spPr>
          <p:txBody>
            <a:bodyPr lIns="177000" tIns="15800" rIns="15800" bIns="15800" anchor="ctr" anchorCtr="0">
              <a:noAutofit/>
            </a:bodyPr>
            <a:lstStyle/>
            <a:p>
              <a:pPr marL="228600" marR="0" lvl="1" indent="-203200" algn="l" rtl="0">
                <a:lnSpc>
                  <a:spcPct val="90000"/>
                </a:lnSpc>
                <a:spcBef>
                  <a:spcPts val="0"/>
                </a:spcBef>
                <a:spcAft>
                  <a:spcPts val="0"/>
                </a:spcAft>
                <a:buClr>
                  <a:srgbClr val="000000"/>
                </a:buClr>
                <a:buSzPct val="100000"/>
                <a:buFont typeface="Calibri"/>
                <a:buChar char="•"/>
              </a:pPr>
              <a:r>
                <a:rPr lang="en" sz="2400" b="0" i="0" u="none" strike="noStrike" cap="none">
                  <a:latin typeface="Calibri"/>
                  <a:ea typeface="Calibri"/>
                  <a:cs typeface="Calibri"/>
                  <a:sym typeface="Calibri"/>
                </a:rPr>
                <a:t>Identification                                                      </a:t>
              </a:r>
              <a:r>
                <a:rPr lang="en" sz="1800" b="0" i="1" u="none" strike="noStrike" cap="none">
                  <a:latin typeface="Calibri"/>
                  <a:ea typeface="Calibri"/>
                  <a:cs typeface="Calibri"/>
                  <a:sym typeface="Calibri"/>
                </a:rPr>
                <a:t>ChIP-Seq &amp; ENCODE</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rtl="0">
              <a:spcBef>
                <a:spcPts val="0"/>
              </a:spcBef>
              <a:buNone/>
            </a:pPr>
            <a:r>
              <a:rPr lang="en" b="1"/>
              <a:t>Potentially Causal Variants and Genes</a:t>
            </a:r>
          </a:p>
        </p:txBody>
      </p:sp>
      <p:sp>
        <p:nvSpPr>
          <p:cNvPr id="669" name="Shape 669"/>
          <p:cNvSpPr txBox="1">
            <a:spLocks noGrp="1"/>
          </p:cNvSpPr>
          <p:nvPr>
            <p:ph type="body" idx="1"/>
          </p:nvPr>
        </p:nvSpPr>
        <p:spPr>
          <a:xfrm>
            <a:off x="311700" y="1280527"/>
            <a:ext cx="8520600" cy="3795900"/>
          </a:xfrm>
          <a:prstGeom prst="rect">
            <a:avLst/>
          </a:prstGeom>
          <a:ln w="9525" cap="flat" cmpd="sng">
            <a:solidFill>
              <a:schemeClr val="lt1"/>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rgbClr val="000000"/>
                </a:solidFill>
              </a:rPr>
              <a:t>15</a:t>
            </a:r>
            <a:r>
              <a:rPr lang="en">
                <a:solidFill>
                  <a:srgbClr val="000000"/>
                </a:solidFill>
              </a:rPr>
              <a:t> new loci associated with breast cancer</a:t>
            </a:r>
          </a:p>
          <a:p>
            <a:pPr lvl="0" rtl="0">
              <a:spcBef>
                <a:spcPts val="0"/>
              </a:spcBef>
              <a:buNone/>
            </a:pPr>
            <a:r>
              <a:rPr lang="en" b="1">
                <a:solidFill>
                  <a:srgbClr val="000000"/>
                </a:solidFill>
              </a:rPr>
              <a:t>522</a:t>
            </a:r>
            <a:r>
              <a:rPr lang="en">
                <a:solidFill>
                  <a:srgbClr val="000000"/>
                </a:solidFill>
              </a:rPr>
              <a:t> variants - a set of potentially causal variants</a:t>
            </a:r>
            <a:br>
              <a:rPr lang="en">
                <a:solidFill>
                  <a:srgbClr val="000000"/>
                </a:solidFill>
              </a:rPr>
            </a:br>
            <a:endParaRPr lang="en">
              <a:solidFill>
                <a:srgbClr val="000000"/>
              </a:solidFill>
            </a:endParaRPr>
          </a:p>
          <a:p>
            <a:pPr marL="457200" lvl="0" indent="-342900" rtl="0">
              <a:spcBef>
                <a:spcPts val="0"/>
              </a:spcBef>
              <a:buClr>
                <a:srgbClr val="000000"/>
              </a:buClr>
              <a:buSzPct val="100000"/>
            </a:pPr>
            <a:r>
              <a:rPr lang="en" b="1">
                <a:solidFill>
                  <a:srgbClr val="000000"/>
                </a:solidFill>
              </a:rPr>
              <a:t>Gene-coding elements: </a:t>
            </a:r>
          </a:p>
          <a:p>
            <a:pPr marL="914400" lvl="1" indent="-330200" rtl="0">
              <a:spcBef>
                <a:spcPts val="0"/>
              </a:spcBef>
              <a:buClr>
                <a:srgbClr val="000000"/>
              </a:buClr>
              <a:buSzPct val="100000"/>
              <a:buChar char="○"/>
            </a:pPr>
            <a:r>
              <a:rPr lang="en" sz="1600">
                <a:solidFill>
                  <a:srgbClr val="000000"/>
                </a:solidFill>
              </a:rPr>
              <a:t>rs72755295, rs4149909 </a:t>
            </a:r>
            <a:r>
              <a:rPr lang="en" sz="1600" b="1">
                <a:solidFill>
                  <a:srgbClr val="000000"/>
                </a:solidFill>
              </a:rPr>
              <a:t>(</a:t>
            </a:r>
            <a:r>
              <a:rPr lang="en" sz="1600" b="1" i="1">
                <a:solidFill>
                  <a:srgbClr val="000000"/>
                </a:solidFill>
              </a:rPr>
              <a:t>EXO1</a:t>
            </a:r>
            <a:r>
              <a:rPr lang="en" sz="1600" b="1">
                <a:solidFill>
                  <a:srgbClr val="000000"/>
                </a:solidFill>
              </a:rPr>
              <a:t>)</a:t>
            </a:r>
            <a:br>
              <a:rPr lang="en" sz="1600" b="1">
                <a:solidFill>
                  <a:srgbClr val="000000"/>
                </a:solidFill>
              </a:rPr>
            </a:br>
            <a:endParaRPr lang="en" sz="1600" b="1">
              <a:solidFill>
                <a:srgbClr val="000000"/>
              </a:solidFill>
            </a:endParaRPr>
          </a:p>
          <a:p>
            <a:pPr marL="457200" lvl="0" indent="-228600" rtl="0">
              <a:spcBef>
                <a:spcPts val="0"/>
              </a:spcBef>
              <a:buClr>
                <a:srgbClr val="000000"/>
              </a:buClr>
            </a:pPr>
            <a:r>
              <a:rPr lang="en" b="1">
                <a:solidFill>
                  <a:srgbClr val="000000"/>
                </a:solidFill>
              </a:rPr>
              <a:t>Regulatory elements: </a:t>
            </a:r>
          </a:p>
          <a:p>
            <a:pPr marL="914400" lvl="1" indent="-330200" rtl="0">
              <a:spcBef>
                <a:spcPts val="0"/>
              </a:spcBef>
              <a:buClr>
                <a:srgbClr val="000000"/>
              </a:buClr>
              <a:buSzPct val="100000"/>
              <a:buChar char="○"/>
            </a:pPr>
            <a:r>
              <a:rPr lang="en" sz="1600">
                <a:solidFill>
                  <a:srgbClr val="000000"/>
                </a:solidFill>
              </a:rPr>
              <a:t>rs12405132</a:t>
            </a:r>
            <a:r>
              <a:rPr lang="en" sz="1600" b="1">
                <a:solidFill>
                  <a:srgbClr val="000000"/>
                </a:solidFill>
              </a:rPr>
              <a:t> (</a:t>
            </a:r>
            <a:r>
              <a:rPr lang="en" sz="1600" b="1" i="1">
                <a:solidFill>
                  <a:srgbClr val="000000"/>
                </a:solidFill>
              </a:rPr>
              <a:t>RNF115, PDZK1</a:t>
            </a:r>
            <a:r>
              <a:rPr lang="en" sz="1600" b="1">
                <a:solidFill>
                  <a:srgbClr val="000000"/>
                </a:solidFill>
              </a:rPr>
              <a:t>)</a:t>
            </a:r>
          </a:p>
          <a:p>
            <a:pPr marL="914400" lvl="1" indent="-228600" rtl="0">
              <a:spcBef>
                <a:spcPts val="0"/>
              </a:spcBef>
              <a:buClr>
                <a:srgbClr val="000000"/>
              </a:buClr>
              <a:buChar char="○"/>
            </a:pPr>
            <a:r>
              <a:rPr lang="en" sz="1600">
                <a:solidFill>
                  <a:srgbClr val="000000"/>
                </a:solidFill>
              </a:rPr>
              <a:t>rs6507583 </a:t>
            </a:r>
            <a:r>
              <a:rPr lang="en" sz="1600" b="1">
                <a:solidFill>
                  <a:srgbClr val="000000"/>
                </a:solidFill>
              </a:rPr>
              <a:t>(</a:t>
            </a:r>
            <a:r>
              <a:rPr lang="en" sz="1600" b="1" i="1">
                <a:solidFill>
                  <a:srgbClr val="000000"/>
                </a:solidFill>
              </a:rPr>
              <a:t>SETBP1</a:t>
            </a:r>
            <a:r>
              <a:rPr lang="en" sz="1600" b="1">
                <a:solidFill>
                  <a:srgbClr val="000000"/>
                </a:solidFill>
              </a:rPr>
              <a:t>)</a:t>
            </a:r>
            <a:br>
              <a:rPr lang="en" b="1">
                <a:solidFill>
                  <a:srgbClr val="000000"/>
                </a:solidFill>
              </a:rPr>
            </a:br>
            <a:endParaRPr lang="en" b="1">
              <a:solidFill>
                <a:srgbClr val="000000"/>
              </a:solidFill>
            </a:endParaRPr>
          </a:p>
          <a:p>
            <a:pPr marL="457200" lvl="0" indent="-228600" rtl="0">
              <a:spcBef>
                <a:spcPts val="0"/>
              </a:spcBef>
              <a:buClr>
                <a:srgbClr val="000000"/>
              </a:buClr>
            </a:pPr>
            <a:r>
              <a:rPr lang="en" b="1">
                <a:solidFill>
                  <a:srgbClr val="000000"/>
                </a:solidFill>
              </a:rPr>
              <a:t>eQTLs:</a:t>
            </a:r>
          </a:p>
          <a:p>
            <a:pPr marL="914400" lvl="1" indent="-330200" rtl="0">
              <a:spcBef>
                <a:spcPts val="0"/>
              </a:spcBef>
              <a:buClr>
                <a:srgbClr val="000000"/>
              </a:buClr>
              <a:buSzPct val="100000"/>
              <a:buChar char="○"/>
            </a:pPr>
            <a:r>
              <a:rPr lang="en" sz="1600">
                <a:solidFill>
                  <a:srgbClr val="000000"/>
                </a:solidFill>
              </a:rPr>
              <a:t>rs7707921 </a:t>
            </a:r>
            <a:r>
              <a:rPr lang="en" sz="1600" b="1">
                <a:solidFill>
                  <a:srgbClr val="000000"/>
                </a:solidFill>
              </a:rPr>
              <a:t>(</a:t>
            </a:r>
            <a:r>
              <a:rPr lang="en" sz="1600" b="1" i="1">
                <a:solidFill>
                  <a:srgbClr val="000000"/>
                </a:solidFill>
              </a:rPr>
              <a:t>RPS23, ATP6AP1L</a:t>
            </a:r>
            <a:r>
              <a:rPr lang="en" sz="1600" b="1">
                <a:solidFill>
                  <a:srgbClr val="000000"/>
                </a:solidFill>
              </a:rPr>
              <a:t>)</a:t>
            </a:r>
          </a:p>
          <a:p>
            <a:pPr marL="0" lvl="0" indent="0" rtl="0">
              <a:spcBef>
                <a:spcPts val="0"/>
              </a:spcBef>
              <a:buNone/>
            </a:pPr>
            <a:endParaRPr>
              <a:solidFill>
                <a:srgbClr val="000000"/>
              </a:solidFill>
            </a:endParaRPr>
          </a:p>
          <a:p>
            <a:pPr marL="0" lvl="0" indent="0" rtl="0">
              <a:spcBef>
                <a:spcPts val="0"/>
              </a:spcBef>
              <a:buNone/>
            </a:pPr>
            <a:endParaRPr>
              <a:solidFill>
                <a:srgbClr val="000000"/>
              </a:solidFill>
            </a:endParaRPr>
          </a:p>
          <a:p>
            <a:pPr marL="0" lvl="0" indent="0" rtl="0">
              <a:spcBef>
                <a:spcPts val="0"/>
              </a:spcBef>
              <a:buNone/>
            </a:pPr>
            <a:endParaRPr>
              <a:solidFill>
                <a:srgbClr val="000000"/>
              </a:solidFill>
            </a:endParaRPr>
          </a:p>
          <a:p>
            <a:pPr marL="457200" lvl="0" indent="0" rtl="0">
              <a:spcBef>
                <a:spcPts val="0"/>
              </a:spcBef>
              <a:buNone/>
            </a:pPr>
            <a:endParaRPr sz="1800">
              <a:solidFill>
                <a:srgbClr val="000000"/>
              </a:solidFill>
            </a:endParaRPr>
          </a:p>
          <a:p>
            <a:pPr lvl="0" rtl="0">
              <a:spcBef>
                <a:spcPts val="0"/>
              </a:spcBef>
              <a:buNone/>
            </a:pPr>
            <a:endParaRPr>
              <a:solidFill>
                <a:srgbClr val="000000"/>
              </a:solidFill>
            </a:endParaRPr>
          </a:p>
          <a:p>
            <a:pPr lvl="0" rtl="0">
              <a:spcBef>
                <a:spcPts val="0"/>
              </a:spcBef>
              <a:buClr>
                <a:schemeClr val="dk1"/>
              </a:buClr>
              <a:buSzPct val="61111"/>
              <a:buFont typeface="Arial"/>
              <a:buNone/>
            </a:pPr>
            <a:endParaRPr>
              <a:solidFill>
                <a:srgbClr val="000000"/>
              </a:solidFill>
            </a:endParaRPr>
          </a:p>
          <a:p>
            <a:pPr lvl="0" rtl="0">
              <a:spcBef>
                <a:spcPts val="0"/>
              </a:spcBef>
              <a:buNone/>
            </a:pPr>
            <a:endParaRPr>
              <a:solidFill>
                <a:srgbClr val="000000"/>
              </a:solidFill>
            </a:endParaRPr>
          </a:p>
        </p:txBody>
      </p:sp>
      <p:pic>
        <p:nvPicPr>
          <p:cNvPr id="670" name="Shape 670" descr="SNP_diagram"/>
          <p:cNvPicPr preferRelativeResize="0"/>
          <p:nvPr/>
        </p:nvPicPr>
        <p:blipFill>
          <a:blip r:embed="rId3">
            <a:alphaModFix/>
          </a:blip>
          <a:stretch>
            <a:fillRect/>
          </a:stretch>
        </p:blipFill>
        <p:spPr>
          <a:xfrm>
            <a:off x="5991350" y="1969999"/>
            <a:ext cx="2664500" cy="33359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rtl="0">
              <a:spcBef>
                <a:spcPts val="0"/>
              </a:spcBef>
              <a:buNone/>
            </a:pPr>
            <a:r>
              <a:rPr lang="en" b="1"/>
              <a:t>Gene-coding elements</a:t>
            </a:r>
          </a:p>
        </p:txBody>
      </p:sp>
      <p:sp>
        <p:nvSpPr>
          <p:cNvPr id="676" name="Shape 676"/>
          <p:cNvSpPr txBox="1">
            <a:spLocks noGrp="1"/>
          </p:cNvSpPr>
          <p:nvPr>
            <p:ph type="body" idx="1"/>
          </p:nvPr>
        </p:nvSpPr>
        <p:spPr>
          <a:xfrm>
            <a:off x="311700" y="1280524"/>
            <a:ext cx="8520600" cy="4218600"/>
          </a:xfrm>
          <a:prstGeom prst="rect">
            <a:avLst/>
          </a:prstGeom>
        </p:spPr>
        <p:txBody>
          <a:bodyPr lIns="91425" tIns="91425" rIns="91425" bIns="91425" anchor="t" anchorCtr="0">
            <a:noAutofit/>
          </a:bodyPr>
          <a:lstStyle/>
          <a:p>
            <a:pPr marL="457200" lvl="0" indent="-228600" rtl="0">
              <a:spcBef>
                <a:spcPts val="0"/>
              </a:spcBef>
              <a:buClr>
                <a:srgbClr val="000000"/>
              </a:buClr>
            </a:pPr>
            <a:r>
              <a:rPr lang="en" b="1">
                <a:solidFill>
                  <a:srgbClr val="000000"/>
                </a:solidFill>
              </a:rPr>
              <a:t>rs72755295</a:t>
            </a:r>
          </a:p>
          <a:p>
            <a:pPr marL="914400" lvl="1" indent="-330200" rtl="0">
              <a:spcBef>
                <a:spcPts val="0"/>
              </a:spcBef>
              <a:buClr>
                <a:srgbClr val="000000"/>
              </a:buClr>
              <a:buSzPct val="100000"/>
            </a:pPr>
            <a:r>
              <a:rPr lang="en" sz="1600">
                <a:solidFill>
                  <a:srgbClr val="000000"/>
                </a:solidFill>
              </a:rPr>
              <a:t>Lies in an intron of </a:t>
            </a:r>
            <a:r>
              <a:rPr lang="en" sz="1600" b="1" i="1">
                <a:solidFill>
                  <a:srgbClr val="000000"/>
                </a:solidFill>
              </a:rPr>
              <a:t>EXO1</a:t>
            </a:r>
          </a:p>
          <a:p>
            <a:pPr marL="914400" lvl="1" indent="-330200" rtl="0">
              <a:spcBef>
                <a:spcPts val="0"/>
              </a:spcBef>
              <a:buClr>
                <a:srgbClr val="000000"/>
              </a:buClr>
              <a:buSzPct val="100000"/>
            </a:pPr>
            <a:r>
              <a:rPr lang="en" sz="1600">
                <a:solidFill>
                  <a:srgbClr val="000000"/>
                </a:solidFill>
              </a:rPr>
              <a:t>Strongly correlated with only one other variant </a:t>
            </a:r>
            <a:r>
              <a:rPr lang="en" sz="1600" b="1">
                <a:solidFill>
                  <a:srgbClr val="000000"/>
                </a:solidFill>
              </a:rPr>
              <a:t>rs4149909</a:t>
            </a:r>
            <a:br>
              <a:rPr lang="en" sz="1600" b="1">
                <a:solidFill>
                  <a:srgbClr val="000000"/>
                </a:solidFill>
              </a:rPr>
            </a:br>
            <a:endParaRPr lang="en" sz="1600" b="1">
              <a:solidFill>
                <a:srgbClr val="000000"/>
              </a:solidFill>
            </a:endParaRPr>
          </a:p>
          <a:p>
            <a:pPr marL="457200" lvl="0" indent="-228600" rtl="0">
              <a:spcBef>
                <a:spcPts val="0"/>
              </a:spcBef>
              <a:buClr>
                <a:srgbClr val="000000"/>
              </a:buClr>
              <a:buChar char="➔"/>
            </a:pPr>
            <a:r>
              <a:rPr lang="en" b="1" i="1">
                <a:solidFill>
                  <a:srgbClr val="000000"/>
                </a:solidFill>
              </a:rPr>
              <a:t>EXO1</a:t>
            </a:r>
          </a:p>
          <a:p>
            <a:pPr marL="914400" lvl="1" indent="-330200" rtl="0">
              <a:spcBef>
                <a:spcPts val="0"/>
              </a:spcBef>
              <a:buClr>
                <a:srgbClr val="000000"/>
              </a:buClr>
              <a:buSzPct val="100000"/>
              <a:buChar char="◆"/>
            </a:pPr>
            <a:r>
              <a:rPr lang="en" sz="1600">
                <a:solidFill>
                  <a:srgbClr val="000000"/>
                </a:solidFill>
              </a:rPr>
              <a:t>Encodes </a:t>
            </a:r>
            <a:r>
              <a:rPr lang="en" sz="1600" b="1">
                <a:solidFill>
                  <a:srgbClr val="000000"/>
                </a:solidFill>
              </a:rPr>
              <a:t>exonuclease 1</a:t>
            </a:r>
            <a:r>
              <a:rPr lang="en" sz="1600">
                <a:solidFill>
                  <a:srgbClr val="000000"/>
                </a:solidFill>
              </a:rPr>
              <a:t>, which involves in mismatch repair</a:t>
            </a:r>
            <a:br>
              <a:rPr lang="en" sz="1600">
                <a:solidFill>
                  <a:srgbClr val="000000"/>
                </a:solidFill>
              </a:rPr>
            </a:br>
            <a:endParaRPr lang="en" sz="1600">
              <a:solidFill>
                <a:srgbClr val="000000"/>
              </a:solidFill>
            </a:endParaRPr>
          </a:p>
          <a:p>
            <a:pPr marL="457200" lvl="0" indent="-228600" rtl="0">
              <a:spcBef>
                <a:spcPts val="0"/>
              </a:spcBef>
              <a:buClr>
                <a:srgbClr val="000000"/>
              </a:buClr>
              <a:buChar char="➔"/>
            </a:pPr>
            <a:r>
              <a:rPr lang="en" b="1">
                <a:solidFill>
                  <a:srgbClr val="000000"/>
                </a:solidFill>
              </a:rPr>
              <a:t>rs4149909</a:t>
            </a:r>
          </a:p>
          <a:p>
            <a:pPr marL="1371600" lvl="1" indent="-330200" rtl="0">
              <a:spcBef>
                <a:spcPts val="0"/>
              </a:spcBef>
              <a:buClr>
                <a:srgbClr val="000000"/>
              </a:buClr>
              <a:buSzPct val="100000"/>
              <a:buChar char="◆"/>
            </a:pPr>
            <a:r>
              <a:rPr lang="en" sz="1600">
                <a:solidFill>
                  <a:srgbClr val="000000"/>
                </a:solidFill>
              </a:rPr>
              <a:t>Codes for an amino acid substitution </a:t>
            </a:r>
            <a:r>
              <a:rPr lang="en" sz="1600" b="1">
                <a:solidFill>
                  <a:srgbClr val="000000"/>
                </a:solidFill>
              </a:rPr>
              <a:t>(AAS)</a:t>
            </a:r>
            <a:r>
              <a:rPr lang="en" sz="1600">
                <a:solidFill>
                  <a:srgbClr val="000000"/>
                </a:solidFill>
              </a:rPr>
              <a:t> in EXO1</a:t>
            </a:r>
          </a:p>
          <a:p>
            <a:pPr marL="1371600" lvl="1" indent="-330200" rtl="0">
              <a:spcBef>
                <a:spcPts val="0"/>
              </a:spcBef>
              <a:buClr>
                <a:srgbClr val="000000"/>
              </a:buClr>
              <a:buSzPct val="100000"/>
              <a:buChar char="◆"/>
            </a:pPr>
            <a:r>
              <a:rPr lang="en" sz="1600">
                <a:solidFill>
                  <a:srgbClr val="000000"/>
                </a:solidFill>
              </a:rPr>
              <a:t>Likely to be </a:t>
            </a:r>
            <a:r>
              <a:rPr lang="en" sz="1600" b="1">
                <a:solidFill>
                  <a:srgbClr val="000000"/>
                </a:solidFill>
              </a:rPr>
              <a:t>deleterious</a:t>
            </a:r>
            <a:r>
              <a:rPr lang="en" sz="1600">
                <a:solidFill>
                  <a:srgbClr val="000000"/>
                </a:solidFill>
              </a:rPr>
              <a:t> (CADD</a:t>
            </a:r>
            <a:r>
              <a:rPr lang="en" sz="1600" b="1">
                <a:solidFill>
                  <a:srgbClr val="000000"/>
                </a:solidFill>
              </a:rPr>
              <a:t> </a:t>
            </a:r>
            <a:r>
              <a:rPr lang="en" sz="1600">
                <a:solidFill>
                  <a:srgbClr val="000000"/>
                </a:solidFill>
              </a:rPr>
              <a:t>score: 33)</a:t>
            </a:r>
          </a:p>
          <a:p>
            <a:pPr marL="0" lvl="0" indent="0" rtl="0">
              <a:spcBef>
                <a:spcPts val="0"/>
              </a:spcBef>
              <a:buNone/>
            </a:pPr>
            <a:endParaRPr>
              <a:solidFill>
                <a:srgbClr val="000000"/>
              </a:solidFill>
            </a:endParaRPr>
          </a:p>
          <a:p>
            <a:pPr lvl="0" rtl="0">
              <a:spcBef>
                <a:spcPts val="0"/>
              </a:spcBef>
              <a:buNone/>
            </a:pP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rtl="0">
              <a:spcBef>
                <a:spcPts val="0"/>
              </a:spcBef>
              <a:buNone/>
            </a:pPr>
            <a:r>
              <a:rPr lang="en" b="1"/>
              <a:t>Regulatory elements</a:t>
            </a:r>
          </a:p>
        </p:txBody>
      </p:sp>
      <p:sp>
        <p:nvSpPr>
          <p:cNvPr id="682" name="Shape 682"/>
          <p:cNvSpPr txBox="1">
            <a:spLocks noGrp="1"/>
          </p:cNvSpPr>
          <p:nvPr>
            <p:ph type="body" idx="1"/>
          </p:nvPr>
        </p:nvSpPr>
        <p:spPr>
          <a:xfrm>
            <a:off x="311700" y="1280527"/>
            <a:ext cx="8520600" cy="3795900"/>
          </a:xfrm>
          <a:prstGeom prst="rect">
            <a:avLst/>
          </a:prstGeom>
        </p:spPr>
        <p:txBody>
          <a:bodyPr lIns="91425" tIns="91425" rIns="91425" bIns="91425" anchor="t" anchorCtr="0">
            <a:noAutofit/>
          </a:bodyPr>
          <a:lstStyle/>
          <a:p>
            <a:pPr lvl="0" rtl="0">
              <a:spcBef>
                <a:spcPts val="0"/>
              </a:spcBef>
              <a:buNone/>
            </a:pPr>
            <a:endParaRPr b="1">
              <a:solidFill>
                <a:srgbClr val="000000"/>
              </a:solidFill>
            </a:endParaRPr>
          </a:p>
          <a:p>
            <a:pPr marL="457200" lvl="0" indent="-228600" rtl="0">
              <a:spcBef>
                <a:spcPts val="0"/>
              </a:spcBef>
              <a:buClr>
                <a:srgbClr val="000000"/>
              </a:buClr>
              <a:buAutoNum type="arabicPeriod"/>
            </a:pPr>
            <a:r>
              <a:rPr lang="en" b="1">
                <a:solidFill>
                  <a:srgbClr val="000000"/>
                </a:solidFill>
              </a:rPr>
              <a:t>Enhancer elements</a:t>
            </a:r>
            <a:r>
              <a:rPr lang="en">
                <a:solidFill>
                  <a:srgbClr val="000000"/>
                </a:solidFill>
              </a:rPr>
              <a:t> in mammary cell line</a:t>
            </a:r>
          </a:p>
          <a:p>
            <a:pPr marL="914400" lvl="1" indent="-323850" rtl="0">
              <a:spcBef>
                <a:spcPts val="0"/>
              </a:spcBef>
              <a:buClr>
                <a:srgbClr val="000000"/>
              </a:buClr>
              <a:buSzPct val="100000"/>
            </a:pPr>
            <a:r>
              <a:rPr lang="en" sz="1500">
                <a:solidFill>
                  <a:srgbClr val="000000"/>
                </a:solidFill>
              </a:rPr>
              <a:t>Encyclopedia of DNA elements </a:t>
            </a:r>
            <a:r>
              <a:rPr lang="en" sz="1500" b="1">
                <a:solidFill>
                  <a:srgbClr val="000000"/>
                </a:solidFill>
              </a:rPr>
              <a:t>(ENCODE)</a:t>
            </a:r>
          </a:p>
          <a:p>
            <a:pPr marL="914400" lvl="1" indent="-228600" rtl="0">
              <a:spcBef>
                <a:spcPts val="0"/>
              </a:spcBef>
              <a:buClr>
                <a:srgbClr val="000000"/>
              </a:buClr>
            </a:pPr>
            <a:r>
              <a:rPr lang="en" sz="1500">
                <a:solidFill>
                  <a:srgbClr val="000000"/>
                </a:solidFill>
              </a:rPr>
              <a:t>Chromatin Immunoprecipitation and Sequencing</a:t>
            </a:r>
            <a:r>
              <a:rPr lang="en" sz="1500" b="1">
                <a:solidFill>
                  <a:srgbClr val="000000"/>
                </a:solidFill>
              </a:rPr>
              <a:t> (ChIP-Seq)</a:t>
            </a:r>
            <a:br>
              <a:rPr lang="en" b="1">
                <a:solidFill>
                  <a:srgbClr val="000000"/>
                </a:solidFill>
              </a:rPr>
            </a:br>
            <a:endParaRPr lang="en" b="1">
              <a:solidFill>
                <a:srgbClr val="000000"/>
              </a:solidFill>
            </a:endParaRPr>
          </a:p>
          <a:p>
            <a:pPr marL="457200" lvl="0" indent="-228600" rtl="0">
              <a:spcBef>
                <a:spcPts val="0"/>
              </a:spcBef>
              <a:buClr>
                <a:srgbClr val="000000"/>
              </a:buClr>
              <a:buAutoNum type="arabicPeriod"/>
            </a:pPr>
            <a:r>
              <a:rPr lang="en" b="1">
                <a:solidFill>
                  <a:srgbClr val="000000"/>
                </a:solidFill>
              </a:rPr>
              <a:t>Potential gene targets</a:t>
            </a:r>
          </a:p>
          <a:p>
            <a:pPr marL="914400" lvl="1" indent="-323850" rtl="0">
              <a:spcBef>
                <a:spcPts val="0"/>
              </a:spcBef>
              <a:buClr>
                <a:srgbClr val="000000"/>
              </a:buClr>
              <a:buSzPct val="100000"/>
            </a:pPr>
            <a:r>
              <a:rPr lang="en" sz="1500">
                <a:solidFill>
                  <a:srgbClr val="000000"/>
                </a:solidFill>
              </a:rPr>
              <a:t>ENCODE chromatin interaction analysis</a:t>
            </a:r>
          </a:p>
          <a:p>
            <a:pPr marL="914400" lvl="1" indent="-228600" rtl="0">
              <a:spcBef>
                <a:spcPts val="0"/>
              </a:spcBef>
              <a:buClr>
                <a:srgbClr val="000000"/>
              </a:buClr>
            </a:pPr>
            <a:r>
              <a:rPr lang="en" sz="1500">
                <a:solidFill>
                  <a:srgbClr val="000000"/>
                </a:solidFill>
              </a:rPr>
              <a:t>Paired-end tag</a:t>
            </a:r>
            <a:r>
              <a:rPr lang="en" sz="1500" b="1">
                <a:solidFill>
                  <a:srgbClr val="000000"/>
                </a:solidFill>
              </a:rPr>
              <a:t> (ChIA-PET) </a:t>
            </a:r>
            <a:r>
              <a:rPr lang="en" sz="1500">
                <a:solidFill>
                  <a:srgbClr val="000000"/>
                </a:solidFill>
              </a:rPr>
              <a:t>chromatin interaction</a:t>
            </a:r>
            <a:r>
              <a:rPr lang="en" b="1">
                <a:solidFill>
                  <a:srgbClr val="000000"/>
                </a:solidFill>
              </a:rPr>
              <a:t> </a:t>
            </a:r>
            <a:br>
              <a:rPr lang="en" b="1">
                <a:solidFill>
                  <a:srgbClr val="000000"/>
                </a:solidFill>
              </a:rPr>
            </a:br>
            <a:endParaRPr lang="en" b="1">
              <a:solidFill>
                <a:srgbClr val="000000"/>
              </a:solidFill>
            </a:endParaRPr>
          </a:p>
          <a:p>
            <a:pPr marL="457200" lvl="0" indent="-228600" rtl="0">
              <a:spcBef>
                <a:spcPts val="0"/>
              </a:spcBef>
              <a:buClr>
                <a:srgbClr val="000000"/>
              </a:buClr>
              <a:buAutoNum type="arabicPeriod"/>
            </a:pPr>
            <a:r>
              <a:rPr lang="en" b="1">
                <a:solidFill>
                  <a:srgbClr val="000000"/>
                </a:solidFill>
              </a:rPr>
              <a:t>rs12405132 </a:t>
            </a:r>
            <a:r>
              <a:rPr lang="en">
                <a:solidFill>
                  <a:srgbClr val="000000"/>
                </a:solidFill>
              </a:rPr>
              <a:t>at 1q21.1 and</a:t>
            </a:r>
            <a:r>
              <a:rPr lang="en" b="1">
                <a:solidFill>
                  <a:srgbClr val="000000"/>
                </a:solidFill>
              </a:rPr>
              <a:t> rs6507583</a:t>
            </a:r>
            <a:r>
              <a:rPr lang="en">
                <a:solidFill>
                  <a:srgbClr val="000000"/>
                </a:solidFill>
              </a:rPr>
              <a:t> at 18q12.3</a:t>
            </a:r>
          </a:p>
          <a:p>
            <a:pPr marL="914400" lvl="1" indent="-323850" rtl="0">
              <a:spcBef>
                <a:spcPts val="0"/>
              </a:spcBef>
              <a:buClr>
                <a:srgbClr val="000000"/>
              </a:buClr>
              <a:buSzPct val="100000"/>
            </a:pPr>
            <a:r>
              <a:rPr lang="en" sz="1500">
                <a:solidFill>
                  <a:srgbClr val="000000"/>
                </a:solidFill>
              </a:rPr>
              <a:t>Overlapped with putative enhancer sequences</a:t>
            </a:r>
          </a:p>
          <a:p>
            <a:pPr marL="914400" lvl="1" indent="-323850" rtl="0">
              <a:spcBef>
                <a:spcPts val="0"/>
              </a:spcBef>
              <a:buClr>
                <a:srgbClr val="000000"/>
              </a:buClr>
              <a:buSzPct val="100000"/>
            </a:pPr>
            <a:r>
              <a:rPr lang="en" sz="1500">
                <a:solidFill>
                  <a:srgbClr val="000000"/>
                </a:solidFill>
              </a:rPr>
              <a:t>Promoter interactions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a:spcBef>
                <a:spcPts val="0"/>
              </a:spcBef>
              <a:buNone/>
            </a:pPr>
            <a:r>
              <a:rPr lang="en" b="1"/>
              <a:t>Background</a:t>
            </a:r>
            <a:r>
              <a:rPr lang="en"/>
              <a:t> </a:t>
            </a:r>
          </a:p>
        </p:txBody>
      </p:sp>
      <p:sp>
        <p:nvSpPr>
          <p:cNvPr id="220" name="Shape 220"/>
          <p:cNvSpPr txBox="1">
            <a:spLocks noGrp="1"/>
          </p:cNvSpPr>
          <p:nvPr>
            <p:ph type="body" idx="1"/>
          </p:nvPr>
        </p:nvSpPr>
        <p:spPr>
          <a:xfrm>
            <a:off x="311700" y="1280527"/>
            <a:ext cx="8520600" cy="37959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Breast cancer susceptibility largely “polygenic” (</a:t>
            </a:r>
            <a:r>
              <a:rPr lang="en" sz="1400" i="1">
                <a:solidFill>
                  <a:srgbClr val="000000"/>
                </a:solidFill>
              </a:rPr>
              <a:t>Easton et al. 2007</a:t>
            </a:r>
            <a:r>
              <a:rPr lang="en">
                <a:solidFill>
                  <a:srgbClr val="000000"/>
                </a:solidFill>
              </a:rPr>
              <a:t>)</a:t>
            </a:r>
          </a:p>
          <a:p>
            <a:pPr marL="457200" lvl="0" indent="-228600" rtl="0">
              <a:spcBef>
                <a:spcPts val="0"/>
              </a:spcBef>
              <a:buClr>
                <a:srgbClr val="000000"/>
              </a:buClr>
            </a:pPr>
            <a:r>
              <a:rPr lang="en">
                <a:solidFill>
                  <a:srgbClr val="000000"/>
                </a:solidFill>
              </a:rPr>
              <a:t>Rare variants in the DNA repair genes include </a:t>
            </a:r>
            <a:r>
              <a:rPr lang="en" i="1">
                <a:solidFill>
                  <a:srgbClr val="000000"/>
                </a:solidFill>
              </a:rPr>
              <a:t>BRCA1</a:t>
            </a:r>
            <a:r>
              <a:rPr lang="en">
                <a:solidFill>
                  <a:srgbClr val="000000"/>
                </a:solidFill>
              </a:rPr>
              <a:t>, </a:t>
            </a:r>
            <a:r>
              <a:rPr lang="en" i="1">
                <a:solidFill>
                  <a:srgbClr val="000000"/>
                </a:solidFill>
              </a:rPr>
              <a:t>BRCA2</a:t>
            </a:r>
            <a:r>
              <a:rPr lang="en">
                <a:solidFill>
                  <a:srgbClr val="000000"/>
                </a:solidFill>
              </a:rPr>
              <a:t>, </a:t>
            </a:r>
            <a:r>
              <a:rPr lang="en" i="1">
                <a:solidFill>
                  <a:srgbClr val="000000"/>
                </a:solidFill>
              </a:rPr>
              <a:t>PALB2</a:t>
            </a:r>
            <a:r>
              <a:rPr lang="en">
                <a:solidFill>
                  <a:srgbClr val="000000"/>
                </a:solidFill>
              </a:rPr>
              <a:t>, </a:t>
            </a:r>
            <a:r>
              <a:rPr lang="en" i="1">
                <a:solidFill>
                  <a:srgbClr val="000000"/>
                </a:solidFill>
              </a:rPr>
              <a:t>ATM</a:t>
            </a:r>
            <a:r>
              <a:rPr lang="en">
                <a:solidFill>
                  <a:srgbClr val="000000"/>
                </a:solidFill>
              </a:rPr>
              <a:t> and </a:t>
            </a:r>
            <a:r>
              <a:rPr lang="en" i="1">
                <a:solidFill>
                  <a:srgbClr val="000000"/>
                </a:solidFill>
              </a:rPr>
              <a:t>CHEK2</a:t>
            </a:r>
          </a:p>
          <a:p>
            <a:pPr marL="457200" lvl="0" indent="-228600" rtl="0">
              <a:spcBef>
                <a:spcPts val="0"/>
              </a:spcBef>
              <a:buClr>
                <a:srgbClr val="000000"/>
              </a:buClr>
            </a:pPr>
            <a:r>
              <a:rPr lang="en">
                <a:solidFill>
                  <a:srgbClr val="000000"/>
                </a:solidFill>
              </a:rPr>
              <a:t>Observed patterns of familial aggregation, estimates of the inherited component of the disease are uncertain</a:t>
            </a:r>
          </a:p>
          <a:p>
            <a:pPr marL="457200" lvl="0" indent="-228600" rtl="0">
              <a:spcBef>
                <a:spcPts val="0"/>
              </a:spcBef>
              <a:buClr>
                <a:srgbClr val="000000"/>
              </a:buClr>
            </a:pPr>
            <a:r>
              <a:rPr lang="en">
                <a:solidFill>
                  <a:srgbClr val="000000"/>
                </a:solidFill>
              </a:rPr>
              <a:t>Breast cancer is about twice as common in the first-degree relatives of women with the disease as in the general population (</a:t>
            </a:r>
            <a:r>
              <a:rPr lang="en" sz="1400" i="1">
                <a:solidFill>
                  <a:srgbClr val="000000"/>
                </a:solidFill>
              </a:rPr>
              <a:t>Hunter et al. 2007</a:t>
            </a:r>
            <a:r>
              <a:rPr lang="en">
                <a:solidFill>
                  <a:srgbClr val="000000"/>
                </a:solidFill>
              </a:rPr>
              <a:t>)</a:t>
            </a:r>
          </a:p>
          <a:p>
            <a:pPr marL="457200" lvl="0" indent="-228600" rtl="0">
              <a:spcBef>
                <a:spcPts val="0"/>
              </a:spcBef>
              <a:buClr>
                <a:srgbClr val="000000"/>
              </a:buClr>
            </a:pPr>
            <a:r>
              <a:rPr lang="en">
                <a:solidFill>
                  <a:srgbClr val="000000"/>
                </a:solidFill>
              </a:rPr>
              <a:t>Estrogen, known as one of the most common types of receptors to fuel most breast cancer growth are both test negative and test positive in this study (detect 8 loci with P&lt;5 x 10^-8)</a:t>
            </a:r>
          </a:p>
          <a:p>
            <a:pPr lvl="0">
              <a:spcBef>
                <a:spcPts val="0"/>
              </a:spcBef>
              <a:buNone/>
            </a:pPr>
            <a:endParaRPr u="sng">
              <a:solidFill>
                <a:srgbClr val="000000"/>
              </a:solidFill>
            </a:endParaRPr>
          </a:p>
          <a:p>
            <a:pPr lvl="0">
              <a:spcBef>
                <a:spcPts val="0"/>
              </a:spcBef>
              <a:buNone/>
            </a:pPr>
            <a:endParaRPr u="sng">
              <a:solidFill>
                <a:srgbClr val="000000"/>
              </a:solidFill>
            </a:endParaRPr>
          </a:p>
          <a:p>
            <a:pPr lvl="0">
              <a:spcBef>
                <a:spcPts val="0"/>
              </a:spcBef>
              <a:buNone/>
            </a:pPr>
            <a:r>
              <a:rPr lang="en">
                <a:solidFill>
                  <a:srgbClr val="000000"/>
                </a:solidFill>
              </a:rPr>
              <a:t>       </a:t>
            </a:r>
          </a:p>
          <a:p>
            <a:pPr lvl="0">
              <a:spcBef>
                <a:spcPts val="0"/>
              </a:spcBef>
              <a:buNone/>
            </a:pPr>
            <a:endParaRPr sz="1050">
              <a:solidFill>
                <a:srgbClr val="000000"/>
              </a:solidFill>
              <a:highlight>
                <a:srgbClr val="FFFFFF"/>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t>rs12405132 at 1q21.1</a:t>
            </a:r>
          </a:p>
          <a:p>
            <a:pPr lvl="0" rtl="0">
              <a:spcBef>
                <a:spcPts val="0"/>
              </a:spcBef>
              <a:buNone/>
            </a:pPr>
            <a:endParaRPr/>
          </a:p>
        </p:txBody>
      </p:sp>
      <p:sp>
        <p:nvSpPr>
          <p:cNvPr id="688" name="Shape 688"/>
          <p:cNvSpPr txBox="1">
            <a:spLocks noGrp="1"/>
          </p:cNvSpPr>
          <p:nvPr>
            <p:ph type="body" idx="1"/>
          </p:nvPr>
        </p:nvSpPr>
        <p:spPr>
          <a:xfrm>
            <a:off x="311700" y="1280527"/>
            <a:ext cx="8520600" cy="3795900"/>
          </a:xfrm>
          <a:prstGeom prst="rect">
            <a:avLst/>
          </a:prstGeom>
        </p:spPr>
        <p:txBody>
          <a:bodyPr lIns="91425" tIns="91425" rIns="91425" bIns="91425" anchor="t" anchorCtr="0">
            <a:noAutofit/>
          </a:bodyPr>
          <a:lstStyle/>
          <a:p>
            <a:pPr lvl="0" rtl="0">
              <a:spcBef>
                <a:spcPts val="0"/>
              </a:spcBef>
              <a:buNone/>
            </a:pPr>
            <a:r>
              <a:rPr lang="en">
                <a:solidFill>
                  <a:srgbClr val="000000"/>
                </a:solidFill>
              </a:rPr>
              <a:t>Potential interacting genes: </a:t>
            </a:r>
            <a:r>
              <a:rPr lang="en" b="1" i="1">
                <a:solidFill>
                  <a:srgbClr val="000000"/>
                </a:solidFill>
              </a:rPr>
              <a:t>RNF115</a:t>
            </a:r>
            <a:r>
              <a:rPr lang="en" i="1">
                <a:solidFill>
                  <a:srgbClr val="000000"/>
                </a:solidFill>
              </a:rPr>
              <a:t>,</a:t>
            </a:r>
            <a:r>
              <a:rPr lang="en" b="1" i="1">
                <a:solidFill>
                  <a:srgbClr val="000000"/>
                </a:solidFill>
              </a:rPr>
              <a:t> PDZK1</a:t>
            </a:r>
            <a:r>
              <a:rPr lang="en" i="1">
                <a:solidFill>
                  <a:srgbClr val="000000"/>
                </a:solidFill>
              </a:rPr>
              <a:t>, POLR3C, PIAS3</a:t>
            </a:r>
            <a:br>
              <a:rPr lang="en" i="1">
                <a:solidFill>
                  <a:srgbClr val="000000"/>
                </a:solidFill>
              </a:rPr>
            </a:br>
            <a:endParaRPr lang="en" i="1">
              <a:solidFill>
                <a:srgbClr val="000000"/>
              </a:solidFill>
            </a:endParaRPr>
          </a:p>
          <a:p>
            <a:pPr marL="457200" lvl="0" indent="-228600" rtl="0">
              <a:spcBef>
                <a:spcPts val="0"/>
              </a:spcBef>
              <a:buClr>
                <a:srgbClr val="000000"/>
              </a:buClr>
            </a:pPr>
            <a:r>
              <a:rPr lang="en" b="1" i="1">
                <a:solidFill>
                  <a:srgbClr val="000000"/>
                </a:solidFill>
              </a:rPr>
              <a:t>RNF115</a:t>
            </a:r>
            <a:br>
              <a:rPr lang="en" b="1" i="1">
                <a:solidFill>
                  <a:srgbClr val="000000"/>
                </a:solidFill>
              </a:rPr>
            </a:br>
            <a:endParaRPr lang="en" b="1" i="1">
              <a:solidFill>
                <a:srgbClr val="000000"/>
              </a:solidFill>
            </a:endParaRPr>
          </a:p>
          <a:p>
            <a:pPr marL="914400" lvl="1" indent="-330200" rtl="0">
              <a:spcBef>
                <a:spcPts val="0"/>
              </a:spcBef>
              <a:buClr>
                <a:srgbClr val="000000"/>
              </a:buClr>
              <a:buSzPct val="100000"/>
            </a:pPr>
            <a:r>
              <a:rPr lang="en" sz="1600">
                <a:solidFill>
                  <a:srgbClr val="000000"/>
                </a:solidFill>
              </a:rPr>
              <a:t>Encodes an E3 ubiquitin ligase RING finger protein that is </a:t>
            </a:r>
            <a:r>
              <a:rPr lang="en" sz="1600" b="1">
                <a:solidFill>
                  <a:srgbClr val="000000"/>
                </a:solidFill>
              </a:rPr>
              <a:t>overexpressed in ER-positive breast cancers </a:t>
            </a:r>
            <a:br>
              <a:rPr lang="en" sz="1600">
                <a:solidFill>
                  <a:srgbClr val="000000"/>
                </a:solidFill>
              </a:rPr>
            </a:br>
            <a:endParaRPr lang="en" sz="1600">
              <a:solidFill>
                <a:srgbClr val="000000"/>
              </a:solidFill>
            </a:endParaRPr>
          </a:p>
          <a:p>
            <a:pPr marL="457200" lvl="0" indent="-228600" rtl="0">
              <a:spcBef>
                <a:spcPts val="0"/>
              </a:spcBef>
              <a:buClr>
                <a:srgbClr val="000000"/>
              </a:buClr>
            </a:pPr>
            <a:r>
              <a:rPr lang="en" b="1" i="1">
                <a:solidFill>
                  <a:srgbClr val="000000"/>
                </a:solidFill>
              </a:rPr>
              <a:t>PDZK1</a:t>
            </a:r>
            <a:br>
              <a:rPr lang="en" b="1" i="1">
                <a:solidFill>
                  <a:srgbClr val="000000"/>
                </a:solidFill>
              </a:rPr>
            </a:br>
            <a:endParaRPr lang="en" b="1" i="1">
              <a:solidFill>
                <a:srgbClr val="000000"/>
              </a:solidFill>
            </a:endParaRPr>
          </a:p>
          <a:p>
            <a:pPr marL="914400" lvl="1" indent="-330200" rtl="0">
              <a:spcBef>
                <a:spcPts val="0"/>
              </a:spcBef>
              <a:buClr>
                <a:srgbClr val="000000"/>
              </a:buClr>
              <a:buSzPct val="100000"/>
            </a:pPr>
            <a:r>
              <a:rPr lang="en" sz="1600">
                <a:solidFill>
                  <a:srgbClr val="000000"/>
                </a:solidFill>
              </a:rPr>
              <a:t>Encodes a scaffold protein that connects plasma membrane proteins and regulatory components, regulating their surface expression in epithelial cell apical domains, and has been proposed to </a:t>
            </a:r>
            <a:r>
              <a:rPr lang="en" sz="1600" b="1">
                <a:solidFill>
                  <a:srgbClr val="000000"/>
                </a:solidFill>
              </a:rPr>
              <a:t>act as an oncogene in breast cancer.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Shape 693" descr="Figure. 2.jpg"/>
          <p:cNvPicPr preferRelativeResize="0"/>
          <p:nvPr/>
        </p:nvPicPr>
        <p:blipFill>
          <a:blip r:embed="rId3">
            <a:alphaModFix/>
          </a:blip>
          <a:stretch>
            <a:fillRect/>
          </a:stretch>
        </p:blipFill>
        <p:spPr>
          <a:xfrm>
            <a:off x="3426258" y="381000"/>
            <a:ext cx="5717739" cy="5143499"/>
          </a:xfrm>
          <a:prstGeom prst="rect">
            <a:avLst/>
          </a:prstGeom>
          <a:noFill/>
          <a:ln>
            <a:noFill/>
          </a:ln>
        </p:spPr>
      </p:pic>
      <p:sp>
        <p:nvSpPr>
          <p:cNvPr id="694" name="Shape 694"/>
          <p:cNvSpPr txBox="1">
            <a:spLocks noGrp="1"/>
          </p:cNvSpPr>
          <p:nvPr>
            <p:ph type="title"/>
          </p:nvPr>
        </p:nvSpPr>
        <p:spPr>
          <a:xfrm>
            <a:off x="108450" y="172861"/>
            <a:ext cx="8520600" cy="6363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b="1"/>
              <a:t>rs12405132 at 1q21.1</a:t>
            </a:r>
          </a:p>
          <a:p>
            <a:pPr lvl="0" rtl="0">
              <a:spcBef>
                <a:spcPts val="0"/>
              </a:spcBef>
              <a:buNone/>
            </a:pPr>
            <a:endParaRPr sz="2400"/>
          </a:p>
        </p:txBody>
      </p:sp>
      <p:sp>
        <p:nvSpPr>
          <p:cNvPr id="695" name="Shape 695"/>
          <p:cNvSpPr txBox="1">
            <a:spLocks noGrp="1"/>
          </p:cNvSpPr>
          <p:nvPr>
            <p:ph type="body" idx="1"/>
          </p:nvPr>
        </p:nvSpPr>
        <p:spPr>
          <a:xfrm>
            <a:off x="108450" y="1054675"/>
            <a:ext cx="3317700" cy="3795900"/>
          </a:xfrm>
          <a:prstGeom prst="rect">
            <a:avLst/>
          </a:prstGeom>
        </p:spPr>
        <p:txBody>
          <a:bodyPr lIns="91425" tIns="91425" rIns="91425" bIns="91425" anchor="t" anchorCtr="0">
            <a:noAutofit/>
          </a:bodyPr>
          <a:lstStyle/>
          <a:p>
            <a:pPr marL="457200" lvl="0" indent="-228600" rtl="0">
              <a:spcBef>
                <a:spcPts val="0"/>
              </a:spcBef>
              <a:buClr>
                <a:srgbClr val="000000"/>
              </a:buClr>
            </a:pPr>
            <a:r>
              <a:rPr lang="en" b="1" i="1">
                <a:solidFill>
                  <a:srgbClr val="000000"/>
                </a:solidFill>
              </a:rPr>
              <a:t>RNF115</a:t>
            </a:r>
          </a:p>
          <a:p>
            <a:pPr marL="914400" lvl="1" indent="-228600" rtl="0">
              <a:spcBef>
                <a:spcPts val="0"/>
              </a:spcBef>
              <a:buClr>
                <a:srgbClr val="000000"/>
              </a:buClr>
            </a:pPr>
            <a:r>
              <a:rPr lang="en">
                <a:solidFill>
                  <a:srgbClr val="000000"/>
                </a:solidFill>
              </a:rPr>
              <a:t>Encodes an E3 ubiquitin ligase RING finger protein that is </a:t>
            </a:r>
            <a:r>
              <a:rPr lang="en" b="1">
                <a:solidFill>
                  <a:srgbClr val="000000"/>
                </a:solidFill>
              </a:rPr>
              <a:t>overexpressed in ER-positive breast cancers</a:t>
            </a:r>
            <a:br>
              <a:rPr lang="en">
                <a:solidFill>
                  <a:srgbClr val="000000"/>
                </a:solidFill>
              </a:rPr>
            </a:br>
            <a:endParaRPr lang="en">
              <a:solidFill>
                <a:srgbClr val="000000"/>
              </a:solidFill>
            </a:endParaRPr>
          </a:p>
          <a:p>
            <a:pPr marL="457200" lvl="0" indent="-228600" rtl="0">
              <a:spcBef>
                <a:spcPts val="0"/>
              </a:spcBef>
              <a:buClr>
                <a:srgbClr val="000000"/>
              </a:buClr>
            </a:pPr>
            <a:r>
              <a:rPr lang="en" b="1" i="1">
                <a:solidFill>
                  <a:srgbClr val="000000"/>
                </a:solidFill>
              </a:rPr>
              <a:t>PDZK1</a:t>
            </a:r>
          </a:p>
          <a:p>
            <a:pPr marL="914400" lvl="1" indent="-228600" rtl="0">
              <a:spcBef>
                <a:spcPts val="0"/>
              </a:spcBef>
              <a:buClr>
                <a:srgbClr val="000000"/>
              </a:buClr>
            </a:pPr>
            <a:r>
              <a:rPr lang="en">
                <a:solidFill>
                  <a:srgbClr val="000000"/>
                </a:solidFill>
              </a:rPr>
              <a:t>Encodes a scaffold protein that connects plasma membrane proteins and regulatory components, regulating their surface expression in epithelial cell apical domains, and has been proposed to </a:t>
            </a:r>
            <a:r>
              <a:rPr lang="en" b="1">
                <a:solidFill>
                  <a:srgbClr val="000000"/>
                </a:solidFill>
              </a:rPr>
              <a:t>act as an oncogene in breast cancer.</a:t>
            </a:r>
          </a:p>
        </p:txBody>
      </p:sp>
      <p:sp>
        <p:nvSpPr>
          <p:cNvPr id="696" name="Shape 696"/>
          <p:cNvSpPr/>
          <p:nvPr/>
        </p:nvSpPr>
        <p:spPr>
          <a:xfrm>
            <a:off x="6363100" y="708975"/>
            <a:ext cx="865500" cy="2748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7" name="Shape 697"/>
          <p:cNvSpPr/>
          <p:nvPr/>
        </p:nvSpPr>
        <p:spPr>
          <a:xfrm>
            <a:off x="6697625" y="2801691"/>
            <a:ext cx="815400" cy="1116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8" name="Shape 698"/>
          <p:cNvSpPr/>
          <p:nvPr/>
        </p:nvSpPr>
        <p:spPr>
          <a:xfrm>
            <a:off x="6188700" y="2988708"/>
            <a:ext cx="754200" cy="158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9" name="Shape 699"/>
          <p:cNvSpPr/>
          <p:nvPr/>
        </p:nvSpPr>
        <p:spPr>
          <a:xfrm>
            <a:off x="5905450" y="3833588"/>
            <a:ext cx="1780800" cy="2256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0" name="Shape 700"/>
          <p:cNvSpPr/>
          <p:nvPr/>
        </p:nvSpPr>
        <p:spPr>
          <a:xfrm>
            <a:off x="8328600" y="3833588"/>
            <a:ext cx="815400" cy="2256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t>rs6507583 at 18q12.3</a:t>
            </a:r>
          </a:p>
        </p:txBody>
      </p:sp>
      <p:sp>
        <p:nvSpPr>
          <p:cNvPr id="706" name="Shape 706"/>
          <p:cNvSpPr txBox="1">
            <a:spLocks noGrp="1"/>
          </p:cNvSpPr>
          <p:nvPr>
            <p:ph type="body" idx="1"/>
          </p:nvPr>
        </p:nvSpPr>
        <p:spPr>
          <a:xfrm>
            <a:off x="311700" y="1280527"/>
            <a:ext cx="8520600" cy="3795900"/>
          </a:xfrm>
          <a:prstGeom prst="rect">
            <a:avLst/>
          </a:prstGeom>
        </p:spPr>
        <p:txBody>
          <a:bodyPr lIns="91425" tIns="91425" rIns="91425" bIns="91425" anchor="t" anchorCtr="0">
            <a:noAutofit/>
          </a:bodyPr>
          <a:lstStyle/>
          <a:p>
            <a:pPr lvl="0" rtl="0">
              <a:spcBef>
                <a:spcPts val="0"/>
              </a:spcBef>
              <a:buNone/>
            </a:pPr>
            <a:r>
              <a:rPr lang="en">
                <a:solidFill>
                  <a:srgbClr val="000000"/>
                </a:solidFill>
              </a:rPr>
              <a:t>Correlated SNPs lie in regions interacting with the </a:t>
            </a:r>
            <a:r>
              <a:rPr lang="en" b="1">
                <a:solidFill>
                  <a:srgbClr val="000000"/>
                </a:solidFill>
              </a:rPr>
              <a:t>promoter of </a:t>
            </a:r>
            <a:r>
              <a:rPr lang="en" b="1" i="1">
                <a:solidFill>
                  <a:srgbClr val="000000"/>
                </a:solidFill>
              </a:rPr>
              <a:t>SETBP1</a:t>
            </a:r>
          </a:p>
          <a:p>
            <a:pPr lvl="0" rtl="0">
              <a:spcBef>
                <a:spcPts val="0"/>
              </a:spcBef>
              <a:buNone/>
            </a:pPr>
            <a:endParaRPr b="1">
              <a:solidFill>
                <a:srgbClr val="000000"/>
              </a:solidFill>
            </a:endParaRPr>
          </a:p>
          <a:p>
            <a:pPr marL="457200" lvl="0" indent="-228600" rtl="0">
              <a:spcBef>
                <a:spcPts val="0"/>
              </a:spcBef>
              <a:buClr>
                <a:srgbClr val="000000"/>
              </a:buClr>
            </a:pPr>
            <a:r>
              <a:rPr lang="en" b="1" i="1">
                <a:solidFill>
                  <a:srgbClr val="000000"/>
                </a:solidFill>
              </a:rPr>
              <a:t>SETBP1</a:t>
            </a:r>
            <a:br>
              <a:rPr lang="en" b="1" i="1">
                <a:solidFill>
                  <a:srgbClr val="000000"/>
                </a:solidFill>
              </a:rPr>
            </a:br>
            <a:endParaRPr lang="en" b="1" i="1">
              <a:solidFill>
                <a:srgbClr val="000000"/>
              </a:solidFill>
            </a:endParaRPr>
          </a:p>
          <a:p>
            <a:pPr marL="914400" lvl="1" indent="-330200" rtl="0">
              <a:spcBef>
                <a:spcPts val="0"/>
              </a:spcBef>
              <a:buClr>
                <a:srgbClr val="000000"/>
              </a:buClr>
              <a:buSzPct val="100000"/>
            </a:pPr>
            <a:r>
              <a:rPr lang="en" sz="1600">
                <a:solidFill>
                  <a:srgbClr val="000000"/>
                </a:solidFill>
              </a:rPr>
              <a:t>Encodes a protein that binds the SET nuclear oncoprotein, which is involved in </a:t>
            </a:r>
            <a:r>
              <a:rPr lang="en" sz="1600" b="1">
                <a:solidFill>
                  <a:srgbClr val="000000"/>
                </a:solidFill>
              </a:rPr>
              <a:t>DNA replication.</a:t>
            </a:r>
          </a:p>
          <a:p>
            <a:pPr marL="457200" lvl="0" indent="0" rtl="0">
              <a:spcBef>
                <a:spcPts val="0"/>
              </a:spcBef>
              <a:buNone/>
            </a:pPr>
            <a:endParaRPr b="1">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Shape 711" descr="Figure. 5.png"/>
          <p:cNvPicPr preferRelativeResize="0"/>
          <p:nvPr/>
        </p:nvPicPr>
        <p:blipFill>
          <a:blip r:embed="rId3">
            <a:alphaModFix/>
          </a:blip>
          <a:stretch>
            <a:fillRect/>
          </a:stretch>
        </p:blipFill>
        <p:spPr>
          <a:xfrm>
            <a:off x="2975099" y="1054663"/>
            <a:ext cx="6168899" cy="4187831"/>
          </a:xfrm>
          <a:prstGeom prst="rect">
            <a:avLst/>
          </a:prstGeom>
          <a:noFill/>
          <a:ln>
            <a:noFill/>
          </a:ln>
        </p:spPr>
      </p:pic>
      <p:sp>
        <p:nvSpPr>
          <p:cNvPr id="712" name="Shape 712"/>
          <p:cNvSpPr txBox="1">
            <a:spLocks noGrp="1"/>
          </p:cNvSpPr>
          <p:nvPr>
            <p:ph type="title"/>
          </p:nvPr>
        </p:nvSpPr>
        <p:spPr>
          <a:xfrm>
            <a:off x="108450" y="172861"/>
            <a:ext cx="8520600" cy="6363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b="1"/>
              <a:t>rs6507583 at 18q12.3</a:t>
            </a:r>
          </a:p>
          <a:p>
            <a:pPr lvl="0" rtl="0">
              <a:spcBef>
                <a:spcPts val="0"/>
              </a:spcBef>
              <a:buNone/>
            </a:pPr>
            <a:endParaRPr sz="2400"/>
          </a:p>
        </p:txBody>
      </p:sp>
      <p:sp>
        <p:nvSpPr>
          <p:cNvPr id="713" name="Shape 713"/>
          <p:cNvSpPr txBox="1">
            <a:spLocks noGrp="1"/>
          </p:cNvSpPr>
          <p:nvPr>
            <p:ph type="body" idx="1"/>
          </p:nvPr>
        </p:nvSpPr>
        <p:spPr>
          <a:xfrm>
            <a:off x="108450" y="1054675"/>
            <a:ext cx="2947800" cy="3795900"/>
          </a:xfrm>
          <a:prstGeom prst="rect">
            <a:avLst/>
          </a:prstGeom>
        </p:spPr>
        <p:txBody>
          <a:bodyPr lIns="91425" tIns="91425" rIns="91425" bIns="91425" anchor="t" anchorCtr="0">
            <a:noAutofit/>
          </a:bodyPr>
          <a:lstStyle/>
          <a:p>
            <a:pPr lvl="0" rtl="0">
              <a:spcBef>
                <a:spcPts val="0"/>
              </a:spcBef>
              <a:buClr>
                <a:srgbClr val="000000"/>
              </a:buClr>
              <a:buSzPct val="61111"/>
              <a:buNone/>
            </a:pPr>
            <a:endParaRPr b="1">
              <a:solidFill>
                <a:srgbClr val="000000"/>
              </a:solidFill>
            </a:endParaRPr>
          </a:p>
          <a:p>
            <a:pPr marL="457200" lvl="0" indent="-342900" rtl="0">
              <a:spcBef>
                <a:spcPts val="0"/>
              </a:spcBef>
              <a:buClr>
                <a:srgbClr val="000000"/>
              </a:buClr>
              <a:buSzPct val="100000"/>
            </a:pPr>
            <a:r>
              <a:rPr lang="en" b="1" i="1">
                <a:solidFill>
                  <a:srgbClr val="000000"/>
                </a:solidFill>
              </a:rPr>
              <a:t>SETBP1</a:t>
            </a:r>
          </a:p>
          <a:p>
            <a:pPr marL="914400" lvl="1" indent="-330200" rtl="0">
              <a:spcBef>
                <a:spcPts val="0"/>
              </a:spcBef>
              <a:buClr>
                <a:srgbClr val="000000"/>
              </a:buClr>
              <a:buSzPct val="100000"/>
            </a:pPr>
            <a:r>
              <a:rPr lang="en" sz="1600">
                <a:solidFill>
                  <a:srgbClr val="000000"/>
                </a:solidFill>
              </a:rPr>
              <a:t>Encodes a protein that binds the SET nuclear oncoprotein, which is involved in </a:t>
            </a:r>
            <a:r>
              <a:rPr lang="en" sz="1600" b="1">
                <a:solidFill>
                  <a:srgbClr val="000000"/>
                </a:solidFill>
              </a:rPr>
              <a:t>DNA replication.</a:t>
            </a:r>
          </a:p>
        </p:txBody>
      </p:sp>
      <p:sp>
        <p:nvSpPr>
          <p:cNvPr id="714" name="Shape 714"/>
          <p:cNvSpPr/>
          <p:nvPr/>
        </p:nvSpPr>
        <p:spPr>
          <a:xfrm>
            <a:off x="5894100" y="1307293"/>
            <a:ext cx="649800" cy="158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5" name="Shape 715"/>
          <p:cNvSpPr/>
          <p:nvPr/>
        </p:nvSpPr>
        <p:spPr>
          <a:xfrm>
            <a:off x="5122525" y="3427016"/>
            <a:ext cx="2465100" cy="206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6" name="Shape 716"/>
          <p:cNvSpPr/>
          <p:nvPr/>
        </p:nvSpPr>
        <p:spPr>
          <a:xfrm>
            <a:off x="4402650" y="4143870"/>
            <a:ext cx="4226400" cy="206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rtl="0">
              <a:spcBef>
                <a:spcPts val="0"/>
              </a:spcBef>
              <a:buNone/>
            </a:pPr>
            <a:r>
              <a:rPr lang="en" b="1"/>
              <a:t>eQTLs</a:t>
            </a:r>
          </a:p>
        </p:txBody>
      </p:sp>
      <p:sp>
        <p:nvSpPr>
          <p:cNvPr id="722" name="Shape 722"/>
          <p:cNvSpPr txBox="1">
            <a:spLocks noGrp="1"/>
          </p:cNvSpPr>
          <p:nvPr>
            <p:ph type="body" idx="1"/>
          </p:nvPr>
        </p:nvSpPr>
        <p:spPr>
          <a:xfrm>
            <a:off x="311700" y="1280527"/>
            <a:ext cx="8520600" cy="37959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Expression quantitative trait loci (eQTLs)</a:t>
            </a:r>
          </a:p>
          <a:p>
            <a:pPr marL="914400" lvl="1" indent="-228600" rtl="0">
              <a:spcBef>
                <a:spcPts val="0"/>
              </a:spcBef>
              <a:buClr>
                <a:srgbClr val="000000"/>
              </a:buClr>
            </a:pPr>
            <a:r>
              <a:rPr lang="en">
                <a:solidFill>
                  <a:srgbClr val="000000"/>
                </a:solidFill>
              </a:rPr>
              <a:t>Associations between the </a:t>
            </a:r>
            <a:r>
              <a:rPr lang="en" b="1">
                <a:solidFill>
                  <a:srgbClr val="000000"/>
                </a:solidFill>
              </a:rPr>
              <a:t>15 new loci</a:t>
            </a:r>
            <a:r>
              <a:rPr lang="en">
                <a:solidFill>
                  <a:srgbClr val="000000"/>
                </a:solidFill>
              </a:rPr>
              <a:t> and </a:t>
            </a:r>
            <a:r>
              <a:rPr lang="en" b="1">
                <a:solidFill>
                  <a:srgbClr val="000000"/>
                </a:solidFill>
              </a:rPr>
              <a:t>expression of neighboring genes</a:t>
            </a:r>
          </a:p>
          <a:p>
            <a:pPr marL="914400" lvl="1" indent="-228600" rtl="0">
              <a:spcBef>
                <a:spcPts val="0"/>
              </a:spcBef>
              <a:buClr>
                <a:srgbClr val="000000"/>
              </a:buClr>
            </a:pPr>
            <a:r>
              <a:rPr lang="en">
                <a:solidFill>
                  <a:srgbClr val="000000"/>
                </a:solidFill>
              </a:rPr>
              <a:t>Breast tumors and normal breast tissues</a:t>
            </a:r>
          </a:p>
          <a:p>
            <a:pPr marL="914400" lvl="1" indent="-228600" rtl="0">
              <a:spcBef>
                <a:spcPts val="0"/>
              </a:spcBef>
              <a:buClr>
                <a:srgbClr val="000000"/>
              </a:buClr>
            </a:pPr>
            <a:r>
              <a:rPr lang="en">
                <a:solidFill>
                  <a:srgbClr val="000000"/>
                </a:solidFill>
              </a:rPr>
              <a:t>Data from The Cancer Genome Atlas </a:t>
            </a:r>
            <a:r>
              <a:rPr lang="en" b="1">
                <a:solidFill>
                  <a:srgbClr val="000000"/>
                </a:solidFill>
              </a:rPr>
              <a:t>(TCGA)</a:t>
            </a:r>
          </a:p>
          <a:p>
            <a:pPr lvl="0" rtl="0">
              <a:spcBef>
                <a:spcPts val="0"/>
              </a:spcBef>
              <a:buNone/>
            </a:pPr>
            <a:endParaRPr b="1">
              <a:solidFill>
                <a:srgbClr val="000000"/>
              </a:solidFill>
            </a:endParaRPr>
          </a:p>
          <a:p>
            <a:pPr marL="457200" lvl="0" indent="-228600" rtl="0">
              <a:spcBef>
                <a:spcPts val="0"/>
              </a:spcBef>
              <a:buClr>
                <a:srgbClr val="000000"/>
              </a:buClr>
            </a:pPr>
            <a:r>
              <a:rPr lang="en" b="1">
                <a:solidFill>
                  <a:srgbClr val="000000"/>
                </a:solidFill>
              </a:rPr>
              <a:t>rs7707921</a:t>
            </a:r>
          </a:p>
          <a:p>
            <a:pPr marL="914400" lvl="1" indent="-228600" rtl="0">
              <a:spcBef>
                <a:spcPts val="0"/>
              </a:spcBef>
              <a:buClr>
                <a:srgbClr val="000000"/>
              </a:buClr>
            </a:pPr>
            <a:r>
              <a:rPr lang="en">
                <a:solidFill>
                  <a:srgbClr val="000000"/>
                </a:solidFill>
              </a:rPr>
              <a:t>Strongly associated with </a:t>
            </a:r>
            <a:r>
              <a:rPr lang="en" b="1" i="1">
                <a:solidFill>
                  <a:srgbClr val="000000"/>
                </a:solidFill>
              </a:rPr>
              <a:t>RPS23</a:t>
            </a:r>
            <a:r>
              <a:rPr lang="en">
                <a:solidFill>
                  <a:srgbClr val="000000"/>
                </a:solidFill>
              </a:rPr>
              <a:t> expression in all tissues</a:t>
            </a:r>
          </a:p>
          <a:p>
            <a:pPr marL="914400" lvl="1" indent="-228600" rtl="0">
              <a:spcBef>
                <a:spcPts val="0"/>
              </a:spcBef>
              <a:buClr>
                <a:srgbClr val="000000"/>
              </a:buClr>
            </a:pPr>
            <a:r>
              <a:rPr lang="en">
                <a:solidFill>
                  <a:srgbClr val="000000"/>
                </a:solidFill>
              </a:rPr>
              <a:t>Weakly associated with </a:t>
            </a:r>
            <a:r>
              <a:rPr lang="en" b="1" i="1">
                <a:solidFill>
                  <a:srgbClr val="000000"/>
                </a:solidFill>
              </a:rPr>
              <a:t>ATP6AP1L</a:t>
            </a:r>
            <a:r>
              <a:rPr lang="en">
                <a:solidFill>
                  <a:srgbClr val="000000"/>
                </a:solidFill>
              </a:rPr>
              <a:t> expression (P=</a:t>
            </a:r>
            <a:r>
              <a:rPr lang="en">
                <a:solidFill>
                  <a:schemeClr val="dk1"/>
                </a:solidFill>
              </a:rPr>
              <a:t>5.6×10</a:t>
            </a:r>
            <a:r>
              <a:rPr lang="en" baseline="30000">
                <a:solidFill>
                  <a:schemeClr val="dk1"/>
                </a:solidFill>
              </a:rPr>
              <a:t>-5</a:t>
            </a:r>
            <a:r>
              <a:rPr lang="en">
                <a:solidFill>
                  <a:srgbClr val="000000"/>
                </a:solidFill>
              </a:rPr>
              <a:t> in breast tumors, P=0.066 in normal tissue) </a:t>
            </a:r>
          </a:p>
          <a:p>
            <a:pPr marL="1371600" lvl="2" indent="-228600" rtl="0">
              <a:spcBef>
                <a:spcPts val="0"/>
              </a:spcBef>
              <a:buClr>
                <a:srgbClr val="000000"/>
              </a:buClr>
            </a:pPr>
            <a:r>
              <a:rPr lang="en" b="1" i="1">
                <a:solidFill>
                  <a:srgbClr val="000000"/>
                </a:solidFill>
              </a:rPr>
              <a:t>RPS23</a:t>
            </a:r>
            <a:r>
              <a:rPr lang="en" b="1">
                <a:solidFill>
                  <a:srgbClr val="000000"/>
                </a:solidFill>
              </a:rPr>
              <a:t>:</a:t>
            </a:r>
            <a:r>
              <a:rPr lang="en">
                <a:solidFill>
                  <a:srgbClr val="000000"/>
                </a:solidFill>
              </a:rPr>
              <a:t> encodes ribosomal protein S23 that is a component of the 40S subunit </a:t>
            </a:r>
          </a:p>
          <a:p>
            <a:pPr marL="1371600" lvl="2" indent="-228600" rtl="0">
              <a:spcBef>
                <a:spcPts val="0"/>
              </a:spcBef>
              <a:buClr>
                <a:srgbClr val="000000"/>
              </a:buClr>
            </a:pPr>
            <a:r>
              <a:rPr lang="en" b="1" i="1">
                <a:solidFill>
                  <a:srgbClr val="000000"/>
                </a:solidFill>
              </a:rPr>
              <a:t>ATP6AP1L</a:t>
            </a:r>
            <a:r>
              <a:rPr lang="en" b="1">
                <a:solidFill>
                  <a:srgbClr val="000000"/>
                </a:solidFill>
              </a:rPr>
              <a:t>:</a:t>
            </a:r>
            <a:r>
              <a:rPr lang="en">
                <a:solidFill>
                  <a:srgbClr val="000000"/>
                </a:solidFill>
              </a:rPr>
              <a:t> a paralog of </a:t>
            </a:r>
            <a:r>
              <a:rPr lang="en" i="1">
                <a:solidFill>
                  <a:srgbClr val="000000"/>
                </a:solidFill>
              </a:rPr>
              <a:t>ATP6AP1</a:t>
            </a:r>
            <a:r>
              <a:rPr lang="en">
                <a:solidFill>
                  <a:srgbClr val="000000"/>
                </a:solidFill>
              </a:rPr>
              <a:t>, which encodes the S1 subunit of the enzyme V-type proton ATPase</a:t>
            </a:r>
          </a:p>
          <a:p>
            <a:pPr lvl="0" rtl="0">
              <a:spcBef>
                <a:spcPts val="0"/>
              </a:spcBef>
              <a:buNone/>
            </a:pPr>
            <a:endParaRPr>
              <a:solidFill>
                <a:srgbClr val="000000"/>
              </a:solidFill>
            </a:endParaRPr>
          </a:p>
          <a:p>
            <a:pPr lvl="0" rtl="0">
              <a:spcBef>
                <a:spcPts val="0"/>
              </a:spcBef>
              <a:buNone/>
            </a:pPr>
            <a:r>
              <a:rPr lang="en">
                <a:solidFill>
                  <a:srgbClr val="000000"/>
                </a:solid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a:spcBef>
                <a:spcPts val="0"/>
              </a:spcBef>
              <a:buNone/>
            </a:pPr>
            <a:r>
              <a:rPr lang="en" b="1"/>
              <a:t>Discussion</a:t>
            </a:r>
          </a:p>
        </p:txBody>
      </p:sp>
      <p:sp>
        <p:nvSpPr>
          <p:cNvPr id="728" name="Shape 728"/>
          <p:cNvSpPr txBox="1">
            <a:spLocks noGrp="1"/>
          </p:cNvSpPr>
          <p:nvPr>
            <p:ph type="body" idx="1"/>
          </p:nvPr>
        </p:nvSpPr>
        <p:spPr>
          <a:xfrm>
            <a:off x="311700" y="1280527"/>
            <a:ext cx="8520600" cy="3795900"/>
          </a:xfrm>
          <a:prstGeom prst="rect">
            <a:avLst/>
          </a:prstGeom>
        </p:spPr>
        <p:txBody>
          <a:bodyPr lIns="91425" tIns="91425" rIns="91425" bIns="91425" anchor="t" anchorCtr="0">
            <a:noAutofit/>
          </a:bodyPr>
          <a:lstStyle/>
          <a:p>
            <a:pPr marL="457200" lvl="0" indent="-381000" rtl="0">
              <a:spcBef>
                <a:spcPts val="0"/>
              </a:spcBef>
              <a:buClr>
                <a:srgbClr val="000000"/>
              </a:buClr>
              <a:buSzPct val="100000"/>
            </a:pPr>
            <a:r>
              <a:rPr lang="en" sz="2400">
                <a:solidFill>
                  <a:srgbClr val="000000"/>
                </a:solidFill>
              </a:rPr>
              <a:t>Pros</a:t>
            </a:r>
          </a:p>
          <a:p>
            <a:pPr marL="914400" lvl="1" indent="-342900" rtl="0">
              <a:spcBef>
                <a:spcPts val="0"/>
              </a:spcBef>
              <a:buClr>
                <a:srgbClr val="000000"/>
              </a:buClr>
              <a:buSzPct val="100000"/>
            </a:pPr>
            <a:r>
              <a:rPr lang="en" sz="1800">
                <a:solidFill>
                  <a:srgbClr val="000000"/>
                </a:solidFill>
              </a:rPr>
              <a:t>Large scale replication study incorporating previous GWAS dataset</a:t>
            </a:r>
          </a:p>
          <a:p>
            <a:pPr marL="914400" lvl="1" indent="-342900" rtl="0">
              <a:spcBef>
                <a:spcPts val="0"/>
              </a:spcBef>
              <a:buClr>
                <a:srgbClr val="000000"/>
              </a:buClr>
              <a:buSzPct val="100000"/>
            </a:pPr>
            <a:r>
              <a:rPr lang="en" sz="1800">
                <a:solidFill>
                  <a:srgbClr val="000000"/>
                </a:solidFill>
              </a:rPr>
              <a:t>Clear evidence between SNPs and related genes</a:t>
            </a:r>
          </a:p>
          <a:p>
            <a:pPr marL="914400" lvl="1" indent="-342900" rtl="0">
              <a:spcBef>
                <a:spcPts val="0"/>
              </a:spcBef>
              <a:buClr>
                <a:srgbClr val="000000"/>
              </a:buClr>
              <a:buSzPct val="100000"/>
            </a:pPr>
            <a:r>
              <a:rPr lang="en" sz="1800">
                <a:solidFill>
                  <a:srgbClr val="000000"/>
                </a:solidFill>
              </a:rPr>
              <a:t>Explain further ~2% of the two-fold risk of breast cancer</a:t>
            </a:r>
            <a:br>
              <a:rPr lang="en" sz="1800">
                <a:solidFill>
                  <a:srgbClr val="000000"/>
                </a:solidFill>
              </a:rPr>
            </a:br>
            <a:endParaRPr lang="en" sz="1800">
              <a:solidFill>
                <a:srgbClr val="000000"/>
              </a:solidFill>
            </a:endParaRPr>
          </a:p>
          <a:p>
            <a:pPr marL="457200" lvl="0" indent="-381000" rtl="0">
              <a:spcBef>
                <a:spcPts val="0"/>
              </a:spcBef>
              <a:buClr>
                <a:srgbClr val="000000"/>
              </a:buClr>
              <a:buSzPct val="100000"/>
            </a:pPr>
            <a:r>
              <a:rPr lang="en" sz="2400">
                <a:solidFill>
                  <a:srgbClr val="000000"/>
                </a:solidFill>
              </a:rPr>
              <a:t>Cons</a:t>
            </a:r>
          </a:p>
          <a:p>
            <a:pPr marL="914400" lvl="1" indent="-342900" rtl="0">
              <a:spcBef>
                <a:spcPts val="0"/>
              </a:spcBef>
              <a:buClr>
                <a:srgbClr val="000000"/>
              </a:buClr>
              <a:buSzPct val="100000"/>
            </a:pPr>
            <a:r>
              <a:rPr lang="en" sz="1800">
                <a:solidFill>
                  <a:srgbClr val="000000"/>
                </a:solidFill>
              </a:rPr>
              <a:t>Imputation quality of iCOGS is poorer than standard GWAS array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a:spcBef>
                <a:spcPts val="0"/>
              </a:spcBef>
              <a:buNone/>
            </a:pPr>
            <a:r>
              <a:rPr lang="en" b="1"/>
              <a:t>Future Directions &amp; Critiques</a:t>
            </a:r>
          </a:p>
        </p:txBody>
      </p:sp>
      <p:sp>
        <p:nvSpPr>
          <p:cNvPr id="734" name="Shape 734"/>
          <p:cNvSpPr txBox="1">
            <a:spLocks noGrp="1"/>
          </p:cNvSpPr>
          <p:nvPr>
            <p:ph type="body" idx="1"/>
          </p:nvPr>
        </p:nvSpPr>
        <p:spPr>
          <a:xfrm>
            <a:off x="311700" y="1264202"/>
            <a:ext cx="8520600" cy="3795900"/>
          </a:xfrm>
          <a:prstGeom prst="rect">
            <a:avLst/>
          </a:prstGeom>
        </p:spPr>
        <p:txBody>
          <a:bodyPr lIns="91425" tIns="91425" rIns="91425" bIns="91425" anchor="t" anchorCtr="0">
            <a:noAutofit/>
          </a:bodyPr>
          <a:lstStyle/>
          <a:p>
            <a:pPr marL="457200" lvl="0" indent="-228600" rtl="0">
              <a:lnSpc>
                <a:spcPct val="150000"/>
              </a:lnSpc>
              <a:spcBef>
                <a:spcPts val="0"/>
              </a:spcBef>
              <a:buClr>
                <a:srgbClr val="000000"/>
              </a:buClr>
            </a:pPr>
            <a:r>
              <a:rPr lang="en">
                <a:solidFill>
                  <a:srgbClr val="000000"/>
                </a:solidFill>
              </a:rPr>
              <a:t>Perform a larger association study</a:t>
            </a:r>
          </a:p>
          <a:p>
            <a:pPr marL="457200" lvl="0" indent="-228600" rtl="0">
              <a:lnSpc>
                <a:spcPct val="150000"/>
              </a:lnSpc>
              <a:spcBef>
                <a:spcPts val="0"/>
              </a:spcBef>
              <a:buClr>
                <a:srgbClr val="000000"/>
              </a:buClr>
            </a:pPr>
            <a:r>
              <a:rPr lang="en">
                <a:solidFill>
                  <a:srgbClr val="000000"/>
                </a:solidFill>
              </a:rPr>
              <a:t>Based on a higher quality array</a:t>
            </a:r>
          </a:p>
          <a:p>
            <a:pPr marL="457200" lvl="0" indent="-228600" rtl="0">
              <a:lnSpc>
                <a:spcPct val="150000"/>
              </a:lnSpc>
              <a:spcBef>
                <a:spcPts val="0"/>
              </a:spcBef>
              <a:buClr>
                <a:srgbClr val="000000"/>
              </a:buClr>
            </a:pPr>
            <a:r>
              <a:rPr lang="en">
                <a:solidFill>
                  <a:srgbClr val="000000"/>
                </a:solidFill>
              </a:rPr>
              <a:t>Conduct on other ancestries </a:t>
            </a:r>
          </a:p>
          <a:p>
            <a:pPr marL="457200" lvl="0" indent="-228600" rtl="0">
              <a:lnSpc>
                <a:spcPct val="150000"/>
              </a:lnSpc>
              <a:spcBef>
                <a:spcPts val="0"/>
              </a:spcBef>
              <a:buClr>
                <a:srgbClr val="000000"/>
              </a:buClr>
            </a:pPr>
            <a:r>
              <a:rPr lang="en">
                <a:solidFill>
                  <a:srgbClr val="000000"/>
                </a:solidFill>
              </a:rPr>
              <a:t>Enrich with cases with a positive </a:t>
            </a:r>
            <a:r>
              <a:rPr lang="en" u="sng">
                <a:solidFill>
                  <a:srgbClr val="000000"/>
                </a:solidFill>
              </a:rPr>
              <a:t>family history</a:t>
            </a:r>
            <a:r>
              <a:rPr lang="en">
                <a:solidFill>
                  <a:srgbClr val="000000"/>
                </a:solidFill>
              </a:rPr>
              <a:t> of the disease (compare GWAS and linkage analysis (</a:t>
            </a:r>
            <a:r>
              <a:rPr lang="en" sz="1400" i="1">
                <a:solidFill>
                  <a:srgbClr val="000000"/>
                </a:solidFill>
              </a:rPr>
              <a:t>Hunter et al. 2007</a:t>
            </a:r>
            <a:r>
              <a:rPr lang="en">
                <a:solidFill>
                  <a:srgbClr val="000000"/>
                </a:solidFill>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a:spcBef>
                <a:spcPts val="0"/>
              </a:spcBef>
              <a:buNone/>
            </a:pPr>
            <a:r>
              <a:rPr lang="en" b="1"/>
              <a:t>References</a:t>
            </a:r>
          </a:p>
        </p:txBody>
      </p:sp>
      <p:sp>
        <p:nvSpPr>
          <p:cNvPr id="740" name="Shape 740"/>
          <p:cNvSpPr txBox="1">
            <a:spLocks noGrp="1"/>
          </p:cNvSpPr>
          <p:nvPr>
            <p:ph type="body" idx="1"/>
          </p:nvPr>
        </p:nvSpPr>
        <p:spPr>
          <a:xfrm>
            <a:off x="311700" y="1280527"/>
            <a:ext cx="8520600" cy="3795900"/>
          </a:xfrm>
          <a:prstGeom prst="rect">
            <a:avLst/>
          </a:prstGeom>
        </p:spPr>
        <p:txBody>
          <a:bodyPr lIns="91425" tIns="91425" rIns="91425" bIns="91425" anchor="t" anchorCtr="0">
            <a:noAutofit/>
          </a:bodyPr>
          <a:lstStyle/>
          <a:p>
            <a:pPr lvl="0">
              <a:spcBef>
                <a:spcPts val="0"/>
              </a:spcBef>
              <a:buNone/>
            </a:pPr>
            <a:r>
              <a:rPr lang="en" sz="1200">
                <a:solidFill>
                  <a:srgbClr val="222222"/>
                </a:solidFill>
                <a:highlight>
                  <a:srgbClr val="FFFFFF"/>
                </a:highlight>
              </a:rPr>
              <a:t>Bush, William S., and Jason H. Moore. "Genome-wide association studies." </a:t>
            </a:r>
            <a:r>
              <a:rPr lang="en" sz="1200" i="1">
                <a:solidFill>
                  <a:srgbClr val="222222"/>
                </a:solidFill>
                <a:highlight>
                  <a:srgbClr val="FFFFFF"/>
                </a:highlight>
              </a:rPr>
              <a:t>PLoS Comput Biol</a:t>
            </a:r>
            <a:r>
              <a:rPr lang="en" sz="1200">
                <a:solidFill>
                  <a:srgbClr val="222222"/>
                </a:solidFill>
                <a:highlight>
                  <a:srgbClr val="FFFFFF"/>
                </a:highlight>
              </a:rPr>
              <a:t> 8.12 (2012): e1002822.</a:t>
            </a:r>
          </a:p>
          <a:p>
            <a:pPr lvl="0">
              <a:spcBef>
                <a:spcPts val="0"/>
              </a:spcBef>
              <a:buNone/>
            </a:pPr>
            <a:r>
              <a:rPr lang="en" sz="1200">
                <a:solidFill>
                  <a:srgbClr val="000000"/>
                </a:solidFill>
                <a:highlight>
                  <a:srgbClr val="FFFFFF"/>
                </a:highlight>
              </a:rPr>
              <a:t>Hunter, David J., et al. "A genome-wide association study identifies alleles in FGFR2 associated with risk of sporadic postmenopausal breast cancer." </a:t>
            </a:r>
            <a:r>
              <a:rPr lang="en" sz="1200" i="1">
                <a:solidFill>
                  <a:srgbClr val="000000"/>
                </a:solidFill>
                <a:highlight>
                  <a:srgbClr val="FFFFFF"/>
                </a:highlight>
              </a:rPr>
              <a:t>Nature genetics</a:t>
            </a:r>
            <a:r>
              <a:rPr lang="en" sz="1200">
                <a:solidFill>
                  <a:srgbClr val="000000"/>
                </a:solidFill>
                <a:highlight>
                  <a:srgbClr val="FFFFFF"/>
                </a:highlight>
              </a:rPr>
              <a:t> 39.7 (2007): 870-874.</a:t>
            </a:r>
          </a:p>
          <a:p>
            <a:pPr lvl="0">
              <a:spcBef>
                <a:spcPts val="0"/>
              </a:spcBef>
              <a:buNone/>
            </a:pPr>
            <a:r>
              <a:rPr lang="en" sz="1200">
                <a:solidFill>
                  <a:srgbClr val="000000"/>
                </a:solidFill>
                <a:highlight>
                  <a:srgbClr val="FFFFFF"/>
                </a:highlight>
              </a:rPr>
              <a:t>Michailidou, Kyriaki, et al. "Genome-wide association analysis of more than 120,000 individuals identifies 15 new susceptibility loci for breast cancer." </a:t>
            </a:r>
            <a:r>
              <a:rPr lang="en" sz="1200" i="1">
                <a:solidFill>
                  <a:srgbClr val="000000"/>
                </a:solidFill>
                <a:highlight>
                  <a:srgbClr val="FFFFFF"/>
                </a:highlight>
              </a:rPr>
              <a:t>Nature genetics</a:t>
            </a:r>
            <a:r>
              <a:rPr lang="en" sz="1200">
                <a:solidFill>
                  <a:srgbClr val="000000"/>
                </a:solidFill>
                <a:highlight>
                  <a:srgbClr val="FFFFFF"/>
                </a:highlight>
              </a:rPr>
              <a:t> 47.4 (2015): 373-380.</a:t>
            </a:r>
          </a:p>
          <a:p>
            <a:pPr lvl="0">
              <a:spcBef>
                <a:spcPts val="0"/>
              </a:spcBef>
              <a:buNone/>
            </a:pPr>
            <a:r>
              <a:rPr lang="en" sz="1200">
                <a:solidFill>
                  <a:srgbClr val="222222"/>
                </a:solidFill>
                <a:highlight>
                  <a:srgbClr val="FFFFFF"/>
                </a:highlight>
              </a:rPr>
              <a:t>Stacey, Simon N., et al. "Common variants on chromosome 5p12 confer susceptibility to estrogen receptor–positive breast cancer." </a:t>
            </a:r>
            <a:r>
              <a:rPr lang="en" sz="1200" i="1">
                <a:solidFill>
                  <a:srgbClr val="222222"/>
                </a:solidFill>
                <a:highlight>
                  <a:srgbClr val="FFFFFF"/>
                </a:highlight>
              </a:rPr>
              <a:t>Nature genetics</a:t>
            </a:r>
            <a:r>
              <a:rPr lang="en" sz="1200">
                <a:solidFill>
                  <a:srgbClr val="222222"/>
                </a:solidFill>
                <a:highlight>
                  <a:srgbClr val="FFFFFF"/>
                </a:highlight>
              </a:rPr>
              <a:t> 40.6 (2008): 703-706.</a:t>
            </a:r>
          </a:p>
          <a:p>
            <a:pPr lvl="0">
              <a:spcBef>
                <a:spcPts val="0"/>
              </a:spcBef>
              <a:buNone/>
            </a:pPr>
            <a:r>
              <a:rPr lang="en" sz="1200">
                <a:solidFill>
                  <a:srgbClr val="000000"/>
                </a:solidFill>
                <a:highlight>
                  <a:srgbClr val="FFFFFF"/>
                </a:highlight>
              </a:rPr>
              <a:t>Zheng, Wei, et al. "Genome-wide association study identifies a new breast cancer susceptibility locus at 6q25. 1." </a:t>
            </a:r>
            <a:r>
              <a:rPr lang="en" sz="1200" i="1">
                <a:solidFill>
                  <a:srgbClr val="000000"/>
                </a:solidFill>
                <a:highlight>
                  <a:srgbClr val="FFFFFF"/>
                </a:highlight>
              </a:rPr>
              <a:t>Nature genetics</a:t>
            </a:r>
            <a:r>
              <a:rPr lang="en" sz="1200">
                <a:solidFill>
                  <a:srgbClr val="000000"/>
                </a:solidFill>
                <a:highlight>
                  <a:srgbClr val="FFFFFF"/>
                </a:highlight>
              </a:rPr>
              <a:t> 41.3 (2009): 324-328.</a:t>
            </a:r>
          </a:p>
          <a:p>
            <a:pPr lvl="0">
              <a:spcBef>
                <a:spcPts val="0"/>
              </a:spcBef>
              <a:buNone/>
            </a:pPr>
            <a:endParaRPr sz="1200">
              <a:solidFill>
                <a:srgbClr val="000000"/>
              </a:solidFill>
              <a:highlight>
                <a:srgbClr val="FFFFFF"/>
              </a:highlight>
            </a:endParaRPr>
          </a:p>
          <a:p>
            <a:pPr lvl="0">
              <a:spcBef>
                <a:spcPts val="0"/>
              </a:spcBef>
              <a:buNone/>
            </a:pPr>
            <a:endParaRPr sz="1400">
              <a:solidFill>
                <a:srgbClr val="000000"/>
              </a:solidFill>
              <a:highlight>
                <a:srgbClr val="FFFFFF"/>
              </a:highlight>
            </a:endParaRPr>
          </a:p>
          <a:p>
            <a:pPr lvl="0">
              <a:spcBef>
                <a:spcPts val="0"/>
              </a:spcBef>
              <a:buNone/>
            </a:pPr>
            <a:endParaRPr sz="1400">
              <a:solidFill>
                <a:srgbClr val="000000"/>
              </a:solidFill>
              <a:highlight>
                <a:srgbClr val="FFFFFF"/>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3156025" y="2166850"/>
            <a:ext cx="2613000" cy="636300"/>
          </a:xfrm>
          <a:prstGeom prst="rect">
            <a:avLst/>
          </a:prstGeom>
        </p:spPr>
        <p:txBody>
          <a:bodyPr lIns="91425" tIns="91425" rIns="91425" bIns="91425" anchor="t" anchorCtr="0">
            <a:noAutofit/>
          </a:bodyPr>
          <a:lstStyle/>
          <a:p>
            <a:pPr lvl="0">
              <a:spcBef>
                <a:spcPts val="0"/>
              </a:spcBef>
              <a:buNone/>
            </a:pPr>
            <a:r>
              <a:rPr lang="en" sz="4800"/>
              <a:t>Thanks!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Shape 750"/>
          <p:cNvSpPr txBox="1">
            <a:spLocks noGrp="1"/>
          </p:cNvSpPr>
          <p:nvPr>
            <p:ph type="title"/>
          </p:nvPr>
        </p:nvSpPr>
        <p:spPr>
          <a:xfrm>
            <a:off x="183375" y="161805"/>
            <a:ext cx="8520600" cy="636300"/>
          </a:xfrm>
          <a:prstGeom prst="rect">
            <a:avLst/>
          </a:prstGeom>
        </p:spPr>
        <p:txBody>
          <a:bodyPr lIns="91425" tIns="91425" rIns="91425" bIns="91425" anchor="t" anchorCtr="0">
            <a:noAutofit/>
          </a:bodyPr>
          <a:lstStyle/>
          <a:p>
            <a:pPr lvl="0">
              <a:spcBef>
                <a:spcPts val="0"/>
              </a:spcBef>
              <a:buNone/>
            </a:pPr>
            <a:r>
              <a:rPr lang="en" b="1"/>
              <a:t>Supplement</a:t>
            </a:r>
          </a:p>
        </p:txBody>
      </p:sp>
      <p:sp>
        <p:nvSpPr>
          <p:cNvPr id="751" name="Shape 751"/>
          <p:cNvSpPr txBox="1">
            <a:spLocks noGrp="1"/>
          </p:cNvSpPr>
          <p:nvPr>
            <p:ph type="body" idx="1"/>
          </p:nvPr>
        </p:nvSpPr>
        <p:spPr>
          <a:xfrm>
            <a:off x="183375" y="852777"/>
            <a:ext cx="1732800" cy="1029300"/>
          </a:xfrm>
          <a:prstGeom prst="rect">
            <a:avLst/>
          </a:prstGeom>
        </p:spPr>
        <p:txBody>
          <a:bodyPr lIns="91425" tIns="91425" rIns="91425" bIns="91425" anchor="t" anchorCtr="0">
            <a:noAutofit/>
          </a:bodyPr>
          <a:lstStyle/>
          <a:p>
            <a:pPr lvl="0">
              <a:spcBef>
                <a:spcPts val="0"/>
              </a:spcBef>
              <a:buNone/>
            </a:pPr>
            <a:r>
              <a:rPr lang="en"/>
              <a:t>homogeneity</a:t>
            </a:r>
          </a:p>
        </p:txBody>
      </p:sp>
      <p:pic>
        <p:nvPicPr>
          <p:cNvPr id="752" name="Shape 752"/>
          <p:cNvPicPr preferRelativeResize="0"/>
          <p:nvPr/>
        </p:nvPicPr>
        <p:blipFill rotWithShape="1">
          <a:blip r:embed="rId3">
            <a:alphaModFix/>
          </a:blip>
          <a:srcRect t="13911"/>
          <a:stretch/>
        </p:blipFill>
        <p:spPr>
          <a:xfrm>
            <a:off x="266150" y="1372125"/>
            <a:ext cx="7744198" cy="43035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a:spcBef>
                <a:spcPts val="0"/>
              </a:spcBef>
              <a:buNone/>
            </a:pPr>
            <a:r>
              <a:rPr lang="en" b="1"/>
              <a:t>Previous studies</a:t>
            </a:r>
          </a:p>
        </p:txBody>
      </p:sp>
      <p:sp>
        <p:nvSpPr>
          <p:cNvPr id="226" name="Shape 226"/>
          <p:cNvSpPr txBox="1">
            <a:spLocks noGrp="1"/>
          </p:cNvSpPr>
          <p:nvPr>
            <p:ph type="body" idx="1"/>
          </p:nvPr>
        </p:nvSpPr>
        <p:spPr>
          <a:xfrm>
            <a:off x="311700" y="1280527"/>
            <a:ext cx="8520600" cy="37959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Estimated 7 million common SNPs in the human genome (with minor allele frequency, MAF &gt; 5%), neighboring polymorphisms strongly correlated (LD) with each other</a:t>
            </a:r>
          </a:p>
          <a:p>
            <a:pPr marL="457200" lvl="0" indent="-228600" rtl="0">
              <a:spcBef>
                <a:spcPts val="0"/>
              </a:spcBef>
              <a:buClr>
                <a:srgbClr val="000000"/>
              </a:buClr>
            </a:pPr>
            <a:r>
              <a:rPr lang="en">
                <a:solidFill>
                  <a:srgbClr val="000000"/>
                </a:solidFill>
              </a:rPr>
              <a:t>Study has shown that a common coding variant in </a:t>
            </a:r>
            <a:r>
              <a:rPr lang="en" i="1">
                <a:solidFill>
                  <a:srgbClr val="000000"/>
                </a:solidFill>
              </a:rPr>
              <a:t>CASP8</a:t>
            </a:r>
            <a:r>
              <a:rPr lang="en">
                <a:solidFill>
                  <a:srgbClr val="000000"/>
                </a:solidFill>
              </a:rPr>
              <a:t> is associated with a moderate reduction in breast cancer risk (</a:t>
            </a:r>
            <a:r>
              <a:rPr lang="en" sz="1400" i="1">
                <a:solidFill>
                  <a:srgbClr val="000000"/>
                </a:solidFill>
              </a:rPr>
              <a:t>Easton DF, et al. 2007</a:t>
            </a:r>
            <a:r>
              <a:rPr lang="en">
                <a:solidFill>
                  <a:srgbClr val="000000"/>
                </a:solidFill>
              </a:rPr>
              <a:t>)</a:t>
            </a:r>
          </a:p>
          <a:p>
            <a:pPr marL="457200" lvl="0" indent="-228600" rtl="0">
              <a:spcBef>
                <a:spcPts val="0"/>
              </a:spcBef>
              <a:buClr>
                <a:srgbClr val="000000"/>
              </a:buClr>
            </a:pPr>
            <a:r>
              <a:rPr lang="en">
                <a:solidFill>
                  <a:srgbClr val="000000"/>
                </a:solidFill>
              </a:rPr>
              <a:t>Have identified common variants in 79 loci associated with breast cancer, explaining ~14% of the familial risk of the disease</a:t>
            </a:r>
          </a:p>
          <a:p>
            <a:pPr lvl="0">
              <a:spcBef>
                <a:spcPts val="0"/>
              </a:spcBef>
              <a:buNone/>
            </a:pP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94472"/>
            <a:ext cx="8520600" cy="636300"/>
          </a:xfrm>
          <a:prstGeom prst="rect">
            <a:avLst/>
          </a:prstGeom>
        </p:spPr>
        <p:txBody>
          <a:bodyPr lIns="91425" tIns="91425" rIns="91425" bIns="91425" anchor="t" anchorCtr="0">
            <a:noAutofit/>
          </a:bodyPr>
          <a:lstStyle/>
          <a:p>
            <a:pPr lvl="0">
              <a:spcBef>
                <a:spcPts val="0"/>
              </a:spcBef>
              <a:buNone/>
            </a:pPr>
            <a:r>
              <a:rPr lang="en" b="1"/>
              <a:t>GWAS</a:t>
            </a:r>
          </a:p>
        </p:txBody>
      </p:sp>
      <p:sp>
        <p:nvSpPr>
          <p:cNvPr id="232" name="Shape 232"/>
          <p:cNvSpPr txBox="1">
            <a:spLocks noGrp="1"/>
          </p:cNvSpPr>
          <p:nvPr>
            <p:ph type="body" idx="1"/>
          </p:nvPr>
        </p:nvSpPr>
        <p:spPr>
          <a:xfrm>
            <a:off x="311700" y="1280525"/>
            <a:ext cx="4971900" cy="37959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Genome-wide association study or GWAS measures and analyzes </a:t>
            </a:r>
            <a:r>
              <a:rPr lang="en" u="sng">
                <a:solidFill>
                  <a:srgbClr val="000000"/>
                </a:solidFill>
              </a:rPr>
              <a:t>DNA sequence variations</a:t>
            </a:r>
            <a:r>
              <a:rPr lang="en">
                <a:solidFill>
                  <a:srgbClr val="000000"/>
                </a:solidFill>
              </a:rPr>
              <a:t> from across the human genome</a:t>
            </a:r>
          </a:p>
          <a:p>
            <a:pPr marL="457200" lvl="0" indent="-228600" rtl="0">
              <a:spcBef>
                <a:spcPts val="0"/>
              </a:spcBef>
              <a:buClr>
                <a:srgbClr val="000000"/>
              </a:buClr>
            </a:pPr>
            <a:r>
              <a:rPr lang="en">
                <a:solidFill>
                  <a:srgbClr val="000000"/>
                </a:solidFill>
              </a:rPr>
              <a:t>To identify genetic risk factors for diseases common in the population</a:t>
            </a:r>
          </a:p>
          <a:p>
            <a:pPr marL="457200" lvl="0" indent="-228600" rtl="0">
              <a:spcBef>
                <a:spcPts val="0"/>
              </a:spcBef>
              <a:buClr>
                <a:srgbClr val="000000"/>
              </a:buClr>
            </a:pPr>
            <a:r>
              <a:rPr lang="en">
                <a:solidFill>
                  <a:srgbClr val="000000"/>
                </a:solidFill>
              </a:rPr>
              <a:t>Make predictions about who is at risk and to identify the biological underpinnings of disease susceptibility for developing new treatment </a:t>
            </a:r>
          </a:p>
          <a:p>
            <a:pPr marL="457200" lvl="0" indent="-228600" rtl="0">
              <a:spcBef>
                <a:spcPts val="0"/>
              </a:spcBef>
              <a:buClr>
                <a:srgbClr val="000000"/>
              </a:buClr>
            </a:pPr>
            <a:r>
              <a:rPr lang="en">
                <a:solidFill>
                  <a:srgbClr val="000000"/>
                </a:solidFill>
              </a:rPr>
              <a:t>Rare variants studied well, quantify effects of </a:t>
            </a:r>
            <a:r>
              <a:rPr lang="en" u="sng">
                <a:solidFill>
                  <a:srgbClr val="000000"/>
                </a:solidFill>
              </a:rPr>
              <a:t>common variants</a:t>
            </a:r>
          </a:p>
          <a:p>
            <a:pPr lvl="0">
              <a:spcBef>
                <a:spcPts val="0"/>
              </a:spcBef>
              <a:buNone/>
            </a:pPr>
            <a:endParaRPr/>
          </a:p>
        </p:txBody>
      </p:sp>
      <p:pic>
        <p:nvPicPr>
          <p:cNvPr id="233" name="Shape 233" descr="gwasw.jpg"/>
          <p:cNvPicPr preferRelativeResize="0"/>
          <p:nvPr/>
        </p:nvPicPr>
        <p:blipFill>
          <a:blip r:embed="rId3">
            <a:alphaModFix/>
          </a:blip>
          <a:stretch>
            <a:fillRect/>
          </a:stretch>
        </p:blipFill>
        <p:spPr>
          <a:xfrm>
            <a:off x="5502800" y="1853325"/>
            <a:ext cx="3329500" cy="2650275"/>
          </a:xfrm>
          <a:prstGeom prst="rect">
            <a:avLst/>
          </a:prstGeom>
          <a:noFill/>
          <a:ln>
            <a:noFill/>
          </a:ln>
        </p:spPr>
      </p:pic>
      <p:sp>
        <p:nvSpPr>
          <p:cNvPr id="234" name="Shape 234"/>
          <p:cNvSpPr txBox="1"/>
          <p:nvPr/>
        </p:nvSpPr>
        <p:spPr>
          <a:xfrm>
            <a:off x="5543900" y="4596450"/>
            <a:ext cx="3329400" cy="403800"/>
          </a:xfrm>
          <a:prstGeom prst="rect">
            <a:avLst/>
          </a:prstGeom>
          <a:noFill/>
          <a:ln>
            <a:noFill/>
          </a:ln>
        </p:spPr>
        <p:txBody>
          <a:bodyPr lIns="91425" tIns="91425" rIns="91425" bIns="91425" anchor="t" anchorCtr="0">
            <a:noAutofit/>
          </a:bodyPr>
          <a:lstStyle/>
          <a:p>
            <a:pPr lvl="0">
              <a:spcBef>
                <a:spcPts val="0"/>
              </a:spcBef>
              <a:buNone/>
            </a:pPr>
            <a:r>
              <a:rPr lang="en" sz="900">
                <a:solidFill>
                  <a:schemeClr val="dk2"/>
                </a:solidFill>
              </a:rPr>
              <a:t>https://www.genome.gov/27554296/current-uses-of-and-future-directions-for-the-gwas-catalog/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Shape 240"/>
          <p:cNvGrpSpPr/>
          <p:nvPr/>
        </p:nvGrpSpPr>
        <p:grpSpPr>
          <a:xfrm>
            <a:off x="1677344" y="928297"/>
            <a:ext cx="5711374" cy="4639323"/>
            <a:chOff x="1" y="4010"/>
            <a:chExt cx="7236916" cy="5567411"/>
          </a:xfrm>
        </p:grpSpPr>
        <p:sp>
          <p:nvSpPr>
            <p:cNvPr id="241" name="Shape 241"/>
            <p:cNvSpPr/>
            <p:nvPr/>
          </p:nvSpPr>
          <p:spPr>
            <a:xfrm rot="5400000">
              <a:off x="-180933" y="185060"/>
              <a:ext cx="1206300" cy="844200"/>
            </a:xfrm>
            <a:prstGeom prst="chevron">
              <a:avLst>
                <a:gd name="adj" fmla="val 50000"/>
              </a:avLst>
            </a:prstGeom>
            <a:gradFill>
              <a:gsLst>
                <a:gs pos="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sz="2400"/>
            </a:p>
          </p:txBody>
        </p:sp>
        <p:sp>
          <p:nvSpPr>
            <p:cNvPr id="242" name="Shape 242"/>
            <p:cNvSpPr txBox="1"/>
            <p:nvPr/>
          </p:nvSpPr>
          <p:spPr>
            <a:xfrm>
              <a:off x="1" y="426168"/>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latin typeface="Calibri"/>
                <a:ea typeface="Calibri"/>
                <a:cs typeface="Calibri"/>
                <a:sym typeface="Calibri"/>
              </a:endParaRPr>
            </a:p>
          </p:txBody>
        </p:sp>
        <p:sp>
          <p:nvSpPr>
            <p:cNvPr id="243" name="Shape 243"/>
            <p:cNvSpPr/>
            <p:nvPr/>
          </p:nvSpPr>
          <p:spPr>
            <a:xfrm rot="5400000">
              <a:off x="3648617" y="-2800388"/>
              <a:ext cx="783899" cy="6392700"/>
            </a:xfrm>
            <a:prstGeom prst="round2SameRect">
              <a:avLst>
                <a:gd name="adj1" fmla="val 16667"/>
                <a:gd name="adj2" fmla="val 0"/>
              </a:avLst>
            </a:prstGeom>
            <a:solidFill>
              <a:schemeClr val="lt1">
                <a:alpha val="6863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sz="2400"/>
            </a:p>
          </p:txBody>
        </p:sp>
        <p:sp>
          <p:nvSpPr>
            <p:cNvPr id="244" name="Shape 244"/>
            <p:cNvSpPr txBox="1"/>
            <p:nvPr/>
          </p:nvSpPr>
          <p:spPr>
            <a:xfrm>
              <a:off x="844316" y="42282"/>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000000"/>
                </a:buClr>
                <a:buSzPct val="100000"/>
                <a:buFont typeface="Calibri"/>
                <a:buChar char="•"/>
              </a:pPr>
              <a:r>
                <a:rPr lang="en" sz="2400" b="0" i="0" u="none" strike="noStrike" cap="none">
                  <a:latin typeface="Calibri"/>
                  <a:ea typeface="Calibri"/>
                  <a:cs typeface="Calibri"/>
                  <a:sym typeface="Calibri"/>
                </a:rPr>
                <a:t>Genotyping        </a:t>
              </a:r>
              <a:br>
                <a:rPr lang="en" sz="2400" b="0" i="0" u="none" strike="noStrike" cap="none">
                  <a:latin typeface="Calibri"/>
                  <a:ea typeface="Calibri"/>
                  <a:cs typeface="Calibri"/>
                  <a:sym typeface="Calibri"/>
                </a:rPr>
              </a:br>
              <a:r>
                <a:rPr lang="en" sz="1800" i="1">
                  <a:latin typeface="Calibri"/>
                  <a:ea typeface="Calibri"/>
                  <a:cs typeface="Calibri"/>
                  <a:sym typeface="Calibri"/>
                </a:rPr>
                <a:t>211,155 markers on </a:t>
              </a:r>
              <a:r>
                <a:rPr lang="en" sz="1800" b="0" i="1" u="none" strike="noStrike" cap="none">
                  <a:latin typeface="Calibri"/>
                  <a:ea typeface="Calibri"/>
                  <a:cs typeface="Calibri"/>
                  <a:sym typeface="Calibri"/>
                </a:rPr>
                <a:t>iCOGS array</a:t>
              </a:r>
            </a:p>
          </p:txBody>
        </p:sp>
        <p:sp>
          <p:nvSpPr>
            <p:cNvPr id="245" name="Shape 245"/>
            <p:cNvSpPr/>
            <p:nvPr/>
          </p:nvSpPr>
          <p:spPr>
            <a:xfrm rot="5400000">
              <a:off x="-180933" y="1275337"/>
              <a:ext cx="1206299" cy="844200"/>
            </a:xfrm>
            <a:prstGeom prst="chevron">
              <a:avLst>
                <a:gd name="adj" fmla="val 50000"/>
              </a:avLst>
            </a:prstGeom>
            <a:gradFill>
              <a:gsLst>
                <a:gs pos="0">
                  <a:srgbClr val="8AB6CB"/>
                </a:gs>
                <a:gs pos="86000">
                  <a:srgbClr val="8AB6CB"/>
                </a:gs>
                <a:gs pos="88000">
                  <a:srgbClr val="8AB6CB"/>
                </a:gs>
                <a:gs pos="93000">
                  <a:srgbClr val="8AB6CB"/>
                </a:gs>
                <a:gs pos="98000">
                  <a:srgbClr val="9CC2E5"/>
                </a:gs>
                <a:gs pos="100000">
                  <a:srgbClr val="9CC2E5"/>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sz="2400"/>
            </a:p>
          </p:txBody>
        </p:sp>
        <p:sp>
          <p:nvSpPr>
            <p:cNvPr id="246" name="Shape 246"/>
            <p:cNvSpPr txBox="1"/>
            <p:nvPr/>
          </p:nvSpPr>
          <p:spPr>
            <a:xfrm>
              <a:off x="1" y="1516446"/>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latin typeface="Calibri"/>
                <a:ea typeface="Calibri"/>
                <a:cs typeface="Calibri"/>
                <a:sym typeface="Calibri"/>
              </a:endParaRPr>
            </a:p>
          </p:txBody>
        </p:sp>
        <p:sp>
          <p:nvSpPr>
            <p:cNvPr id="247" name="Shape 247"/>
            <p:cNvSpPr/>
            <p:nvPr/>
          </p:nvSpPr>
          <p:spPr>
            <a:xfrm rot="5400000">
              <a:off x="3648617" y="-1710110"/>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sz="2400"/>
            </a:p>
          </p:txBody>
        </p:sp>
        <p:sp>
          <p:nvSpPr>
            <p:cNvPr id="248" name="Shape 248"/>
            <p:cNvSpPr txBox="1"/>
            <p:nvPr/>
          </p:nvSpPr>
          <p:spPr>
            <a:xfrm>
              <a:off x="844316" y="1132561"/>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000000"/>
                </a:buClr>
                <a:buSzPct val="100000"/>
                <a:buFont typeface="Calibri"/>
                <a:buChar char="•"/>
              </a:pPr>
              <a:r>
                <a:rPr lang="en" sz="2400" b="0" i="0" u="none" strike="noStrike" cap="none">
                  <a:latin typeface="Calibri"/>
                  <a:ea typeface="Calibri"/>
                  <a:cs typeface="Calibri"/>
                  <a:sym typeface="Calibri"/>
                </a:rPr>
                <a:t>Imputation </a:t>
              </a:r>
              <a:br>
                <a:rPr lang="en" sz="2400" b="0" i="0" u="none" strike="noStrike" cap="none">
                  <a:latin typeface="Calibri"/>
                  <a:ea typeface="Calibri"/>
                  <a:cs typeface="Calibri"/>
                  <a:sym typeface="Calibri"/>
                </a:rPr>
              </a:br>
              <a:r>
                <a:rPr lang="en" sz="1800" i="1">
                  <a:latin typeface="Calibri"/>
                  <a:ea typeface="Calibri"/>
                  <a:cs typeface="Calibri"/>
                  <a:sym typeface="Calibri"/>
                </a:rPr>
                <a:t>~</a:t>
              </a:r>
              <a:r>
                <a:rPr lang="en" sz="1800" b="0" i="1" u="none" strike="noStrike" cap="none">
                  <a:latin typeface="Calibri"/>
                  <a:ea typeface="Calibri"/>
                  <a:cs typeface="Calibri"/>
                  <a:sym typeface="Calibri"/>
                </a:rPr>
                <a:t>11 million SNPs using</a:t>
              </a:r>
              <a:r>
                <a:rPr lang="en" sz="1800" i="1">
                  <a:latin typeface="Calibri"/>
                  <a:ea typeface="Calibri"/>
                  <a:cs typeface="Calibri"/>
                  <a:sym typeface="Calibri"/>
                </a:rPr>
                <a:t> </a:t>
              </a:r>
              <a:r>
                <a:rPr lang="en" sz="1800" b="0" i="1" u="none" strike="noStrike" cap="none">
                  <a:latin typeface="Calibri"/>
                  <a:ea typeface="Calibri"/>
                  <a:cs typeface="Calibri"/>
                  <a:sym typeface="Calibri"/>
                </a:rPr>
                <a:t>1000 Genome Project</a:t>
              </a:r>
            </a:p>
          </p:txBody>
        </p:sp>
        <p:sp>
          <p:nvSpPr>
            <p:cNvPr id="249" name="Shape 249"/>
            <p:cNvSpPr/>
            <p:nvPr/>
          </p:nvSpPr>
          <p:spPr>
            <a:xfrm rot="5400000">
              <a:off x="-180933" y="2365616"/>
              <a:ext cx="1206299"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sz="2400"/>
            </a:p>
          </p:txBody>
        </p:sp>
        <p:sp>
          <p:nvSpPr>
            <p:cNvPr id="250" name="Shape 250"/>
            <p:cNvSpPr txBox="1"/>
            <p:nvPr/>
          </p:nvSpPr>
          <p:spPr>
            <a:xfrm>
              <a:off x="1" y="2606725"/>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latin typeface="Calibri"/>
                <a:ea typeface="Calibri"/>
                <a:cs typeface="Calibri"/>
                <a:sym typeface="Calibri"/>
              </a:endParaRPr>
            </a:p>
          </p:txBody>
        </p:sp>
        <p:sp>
          <p:nvSpPr>
            <p:cNvPr id="251" name="Shape 251"/>
            <p:cNvSpPr/>
            <p:nvPr/>
          </p:nvSpPr>
          <p:spPr>
            <a:xfrm rot="5400000">
              <a:off x="3648617" y="-619833"/>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sz="2400"/>
            </a:p>
          </p:txBody>
        </p:sp>
        <p:sp>
          <p:nvSpPr>
            <p:cNvPr id="252" name="Shape 252"/>
            <p:cNvSpPr txBox="1"/>
            <p:nvPr/>
          </p:nvSpPr>
          <p:spPr>
            <a:xfrm>
              <a:off x="844316" y="2222838"/>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000000"/>
                </a:buClr>
                <a:buSzPct val="100000"/>
                <a:buFont typeface="Calibri"/>
                <a:buChar char="•"/>
              </a:pPr>
              <a:r>
                <a:rPr lang="en" sz="2400" b="0" i="0" u="none" strike="noStrike" cap="none">
                  <a:latin typeface="Calibri"/>
                  <a:ea typeface="Calibri"/>
                  <a:cs typeface="Calibri"/>
                  <a:sym typeface="Calibri"/>
                </a:rPr>
                <a:t>Association Analysis &amp; Loci Selection</a:t>
              </a:r>
              <a:br>
                <a:rPr lang="en" sz="2400" b="0" i="0" u="none" strike="noStrike" cap="none">
                  <a:latin typeface="Calibri"/>
                  <a:ea typeface="Calibri"/>
                  <a:cs typeface="Calibri"/>
                  <a:sym typeface="Calibri"/>
                </a:rPr>
              </a:br>
              <a:r>
                <a:rPr lang="en" sz="1800" i="1">
                  <a:latin typeface="Calibri"/>
                  <a:ea typeface="Calibri"/>
                  <a:cs typeface="Calibri"/>
                  <a:sym typeface="Calibri"/>
                </a:rPr>
                <a:t>From 7000+ SNPs to 15 loci</a:t>
              </a:r>
            </a:p>
          </p:txBody>
        </p:sp>
        <p:sp>
          <p:nvSpPr>
            <p:cNvPr id="253" name="Shape 253"/>
            <p:cNvSpPr/>
            <p:nvPr/>
          </p:nvSpPr>
          <p:spPr>
            <a:xfrm rot="5400000">
              <a:off x="-180933" y="3455893"/>
              <a:ext cx="1206300"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sz="2400"/>
            </a:p>
          </p:txBody>
        </p:sp>
        <p:sp>
          <p:nvSpPr>
            <p:cNvPr id="254" name="Shape 254"/>
            <p:cNvSpPr txBox="1"/>
            <p:nvPr/>
          </p:nvSpPr>
          <p:spPr>
            <a:xfrm>
              <a:off x="1" y="3697003"/>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latin typeface="Calibri"/>
                <a:ea typeface="Calibri"/>
                <a:cs typeface="Calibri"/>
                <a:sym typeface="Calibri"/>
              </a:endParaRPr>
            </a:p>
          </p:txBody>
        </p:sp>
        <p:sp>
          <p:nvSpPr>
            <p:cNvPr id="255" name="Shape 255"/>
            <p:cNvSpPr/>
            <p:nvPr/>
          </p:nvSpPr>
          <p:spPr>
            <a:xfrm rot="5400000">
              <a:off x="3648617" y="470443"/>
              <a:ext cx="783899"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sz="2400"/>
            </a:p>
          </p:txBody>
        </p:sp>
        <p:sp>
          <p:nvSpPr>
            <p:cNvPr id="256" name="Shape 256"/>
            <p:cNvSpPr txBox="1"/>
            <p:nvPr/>
          </p:nvSpPr>
          <p:spPr>
            <a:xfrm>
              <a:off x="844316" y="3313114"/>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000000"/>
                </a:buClr>
                <a:buSzPct val="100000"/>
                <a:buFont typeface="Calibri"/>
                <a:buChar char="•"/>
              </a:pPr>
              <a:r>
                <a:rPr lang="en" sz="2400">
                  <a:latin typeface="Calibri"/>
                  <a:ea typeface="Calibri"/>
                  <a:cs typeface="Calibri"/>
                  <a:sym typeface="Calibri"/>
                </a:rPr>
                <a:t>Testing SNP Effect</a:t>
              </a:r>
              <a:r>
                <a:rPr lang="en" sz="2400" b="0" i="0" u="none" strike="noStrike" cap="none">
                  <a:latin typeface="Calibri"/>
                  <a:ea typeface="Calibri"/>
                  <a:cs typeface="Calibri"/>
                  <a:sym typeface="Calibri"/>
                </a:rPr>
                <a:t> </a:t>
              </a:r>
              <a:br>
                <a:rPr lang="en" sz="2400" b="0" i="0" u="none" strike="noStrike" cap="none">
                  <a:latin typeface="Calibri"/>
                  <a:ea typeface="Calibri"/>
                  <a:cs typeface="Calibri"/>
                  <a:sym typeface="Calibri"/>
                </a:rPr>
              </a:br>
              <a:r>
                <a:rPr lang="en" sz="1800" i="1">
                  <a:latin typeface="Calibri"/>
                  <a:ea typeface="Calibri"/>
                  <a:cs typeface="Calibri"/>
                  <a:sym typeface="Calibri"/>
                </a:rPr>
                <a:t>A</a:t>
              </a:r>
              <a:r>
                <a:rPr lang="en" sz="1800" b="0" i="1" u="none" strike="noStrike" cap="none">
                  <a:latin typeface="Calibri"/>
                  <a:ea typeface="Calibri"/>
                  <a:cs typeface="Calibri"/>
                  <a:sym typeface="Calibri"/>
                </a:rPr>
                <a:t>ssoci</a:t>
              </a:r>
              <a:r>
                <a:rPr lang="en" sz="1800" i="1">
                  <a:latin typeface="Calibri"/>
                  <a:ea typeface="Calibri"/>
                  <a:cs typeface="Calibri"/>
                  <a:sym typeface="Calibri"/>
                </a:rPr>
                <a:t>ation with ER+/- and age</a:t>
              </a:r>
            </a:p>
          </p:txBody>
        </p:sp>
        <p:sp>
          <p:nvSpPr>
            <p:cNvPr id="257" name="Shape 257"/>
            <p:cNvSpPr/>
            <p:nvPr/>
          </p:nvSpPr>
          <p:spPr>
            <a:xfrm rot="5400000">
              <a:off x="-180933" y="4546171"/>
              <a:ext cx="1206300" cy="844200"/>
            </a:xfrm>
            <a:prstGeom prst="chevron">
              <a:avLst>
                <a:gd name="adj" fmla="val 50000"/>
              </a:avLst>
            </a:prstGeom>
            <a:gradFill>
              <a:gsLst>
                <a:gs pos="0">
                  <a:srgbClr val="8AB6CB"/>
                </a:gs>
                <a:gs pos="50000">
                  <a:srgbClr val="8AB6CB"/>
                </a:gs>
                <a:gs pos="100000">
                  <a:srgbClr val="8AB6CB"/>
                </a:gs>
              </a:gsLst>
              <a:lin ang="5400012" scaled="0"/>
            </a:gra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sz="2400"/>
            </a:p>
          </p:txBody>
        </p:sp>
        <p:sp>
          <p:nvSpPr>
            <p:cNvPr id="258" name="Shape 258"/>
            <p:cNvSpPr txBox="1"/>
            <p:nvPr/>
          </p:nvSpPr>
          <p:spPr>
            <a:xfrm>
              <a:off x="1" y="4787280"/>
              <a:ext cx="844200" cy="361800"/>
            </a:xfrm>
            <a:prstGeom prst="rect">
              <a:avLst/>
            </a:prstGeom>
            <a:noFill/>
            <a:ln>
              <a:noFill/>
            </a:ln>
          </p:spPr>
          <p:txBody>
            <a:bodyPr lIns="11350" tIns="11350" rIns="11350" bIns="11350" anchor="ctr" anchorCtr="0">
              <a:noAutofit/>
            </a:bodyPr>
            <a:lstStyle/>
            <a:p>
              <a:pPr marL="0" marR="0" lvl="0" indent="0" algn="ctr" rtl="0">
                <a:lnSpc>
                  <a:spcPct val="90000"/>
                </a:lnSpc>
                <a:spcBef>
                  <a:spcPts val="0"/>
                </a:spcBef>
                <a:spcAft>
                  <a:spcPts val="0"/>
                </a:spcAft>
                <a:buNone/>
              </a:pPr>
              <a:endParaRPr sz="2400" b="0" i="1" u="none" strike="noStrike" cap="none">
                <a:latin typeface="Calibri"/>
                <a:ea typeface="Calibri"/>
                <a:cs typeface="Calibri"/>
                <a:sym typeface="Calibri"/>
              </a:endParaRPr>
            </a:p>
          </p:txBody>
        </p:sp>
        <p:sp>
          <p:nvSpPr>
            <p:cNvPr id="259" name="Shape 259"/>
            <p:cNvSpPr/>
            <p:nvPr/>
          </p:nvSpPr>
          <p:spPr>
            <a:xfrm rot="5400000">
              <a:off x="3648617" y="1583637"/>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a:spcBef>
                  <a:spcPts val="0"/>
                </a:spcBef>
                <a:buNone/>
              </a:pPr>
              <a:endParaRPr sz="2400"/>
            </a:p>
          </p:txBody>
        </p:sp>
        <p:sp>
          <p:nvSpPr>
            <p:cNvPr id="260" name="Shape 260"/>
            <p:cNvSpPr txBox="1"/>
            <p:nvPr/>
          </p:nvSpPr>
          <p:spPr>
            <a:xfrm>
              <a:off x="844316" y="4426308"/>
              <a:ext cx="6354299" cy="707400"/>
            </a:xfrm>
            <a:prstGeom prst="rect">
              <a:avLst/>
            </a:prstGeom>
            <a:noFill/>
            <a:ln>
              <a:noFill/>
            </a:ln>
          </p:spPr>
          <p:txBody>
            <a:bodyPr lIns="177000" tIns="15800" rIns="15800" bIns="15800" anchor="ctr" anchorCtr="0">
              <a:noAutofit/>
            </a:bodyPr>
            <a:lstStyle/>
            <a:p>
              <a:pPr marL="228600" marR="0" lvl="1" indent="-203200" algn="l" rtl="0">
                <a:lnSpc>
                  <a:spcPct val="90000"/>
                </a:lnSpc>
                <a:spcBef>
                  <a:spcPts val="0"/>
                </a:spcBef>
                <a:spcAft>
                  <a:spcPts val="0"/>
                </a:spcAft>
                <a:buClr>
                  <a:srgbClr val="000000"/>
                </a:buClr>
                <a:buSzPct val="100000"/>
                <a:buFont typeface="Calibri"/>
                <a:buChar char="•"/>
              </a:pPr>
              <a:r>
                <a:rPr lang="en" sz="2400" b="0" i="0" u="none" strike="noStrike" cap="none">
                  <a:latin typeface="Calibri"/>
                  <a:ea typeface="Calibri"/>
                  <a:cs typeface="Calibri"/>
                  <a:sym typeface="Calibri"/>
                </a:rPr>
                <a:t>Identification                                                      </a:t>
              </a:r>
              <a:r>
                <a:rPr lang="en" sz="1800" b="0" i="1" u="none" strike="noStrike" cap="none">
                  <a:latin typeface="Calibri"/>
                  <a:ea typeface="Calibri"/>
                  <a:cs typeface="Calibri"/>
                  <a:sym typeface="Calibri"/>
                </a:rPr>
                <a:t>ChIP-Seq &amp; ENCODE</a:t>
              </a:r>
            </a:p>
          </p:txBody>
        </p:sp>
      </p:grpSp>
      <p:sp>
        <p:nvSpPr>
          <p:cNvPr id="261" name="Shape 261"/>
          <p:cNvSpPr txBox="1">
            <a:spLocks noGrp="1"/>
          </p:cNvSpPr>
          <p:nvPr>
            <p:ph type="title" idx="4294967295"/>
          </p:nvPr>
        </p:nvSpPr>
        <p:spPr>
          <a:xfrm>
            <a:off x="420725" y="117325"/>
            <a:ext cx="7732500" cy="636300"/>
          </a:xfrm>
          <a:prstGeom prst="rect">
            <a:avLst/>
          </a:prstGeom>
        </p:spPr>
        <p:txBody>
          <a:bodyPr lIns="71100" tIns="71100" rIns="71100" bIns="71100" anchor="ctr" anchorCtr="0">
            <a:noAutofit/>
          </a:bodyPr>
          <a:lstStyle/>
          <a:p>
            <a:pPr lvl="0" rtl="0">
              <a:spcBef>
                <a:spcPts val="0"/>
              </a:spcBef>
              <a:buNone/>
            </a:pPr>
            <a:r>
              <a:rPr lang="en" b="1"/>
              <a:t>Methods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Shape 267"/>
          <p:cNvGrpSpPr/>
          <p:nvPr/>
        </p:nvGrpSpPr>
        <p:grpSpPr>
          <a:xfrm>
            <a:off x="1677344" y="394897"/>
            <a:ext cx="5711374" cy="4639323"/>
            <a:chOff x="1" y="4010"/>
            <a:chExt cx="7236916" cy="5567411"/>
          </a:xfrm>
        </p:grpSpPr>
        <p:sp>
          <p:nvSpPr>
            <p:cNvPr id="268" name="Shape 268"/>
            <p:cNvSpPr/>
            <p:nvPr/>
          </p:nvSpPr>
          <p:spPr>
            <a:xfrm rot="5400000">
              <a:off x="-180933" y="185060"/>
              <a:ext cx="1206300" cy="844200"/>
            </a:xfrm>
            <a:prstGeom prst="chevron">
              <a:avLst>
                <a:gd name="adj" fmla="val 50000"/>
              </a:avLst>
            </a:prstGeom>
            <a:gradFill>
              <a:gsLst>
                <a:gs pos="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269" name="Shape 269"/>
            <p:cNvSpPr txBox="1"/>
            <p:nvPr/>
          </p:nvSpPr>
          <p:spPr>
            <a:xfrm>
              <a:off x="1" y="426168"/>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270" name="Shape 270"/>
            <p:cNvSpPr/>
            <p:nvPr/>
          </p:nvSpPr>
          <p:spPr>
            <a:xfrm rot="5400000">
              <a:off x="3648617" y="-2800388"/>
              <a:ext cx="783899" cy="6392700"/>
            </a:xfrm>
            <a:prstGeom prst="round2SameRect">
              <a:avLst>
                <a:gd name="adj1" fmla="val 16667"/>
                <a:gd name="adj2" fmla="val 0"/>
              </a:avLst>
            </a:prstGeom>
            <a:solidFill>
              <a:schemeClr val="lt1">
                <a:alpha val="6863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271" name="Shape 271"/>
            <p:cNvSpPr txBox="1"/>
            <p:nvPr/>
          </p:nvSpPr>
          <p:spPr>
            <a:xfrm>
              <a:off x="844316" y="42282"/>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000000"/>
                </a:buClr>
                <a:buSzPct val="100000"/>
                <a:buFont typeface="Calibri"/>
                <a:buChar char="•"/>
              </a:pPr>
              <a:r>
                <a:rPr lang="en" sz="2400" b="0" i="0" u="none" strike="noStrike" cap="none">
                  <a:latin typeface="Calibri"/>
                  <a:ea typeface="Calibri"/>
                  <a:cs typeface="Calibri"/>
                  <a:sym typeface="Calibri"/>
                </a:rPr>
                <a:t>Genotyping        </a:t>
              </a:r>
              <a:br>
                <a:rPr lang="en" sz="2400" b="0" i="0" u="none" strike="noStrike" cap="none">
                  <a:latin typeface="Calibri"/>
                  <a:ea typeface="Calibri"/>
                  <a:cs typeface="Calibri"/>
                  <a:sym typeface="Calibri"/>
                </a:rPr>
              </a:br>
              <a:r>
                <a:rPr lang="en" sz="1800" i="1">
                  <a:latin typeface="Calibri"/>
                  <a:ea typeface="Calibri"/>
                  <a:cs typeface="Calibri"/>
                  <a:sym typeface="Calibri"/>
                </a:rPr>
                <a:t>211,155 markers on </a:t>
              </a:r>
              <a:r>
                <a:rPr lang="en" sz="1800" b="0" i="1" u="none" strike="noStrike" cap="none">
                  <a:latin typeface="Calibri"/>
                  <a:ea typeface="Calibri"/>
                  <a:cs typeface="Calibri"/>
                  <a:sym typeface="Calibri"/>
                </a:rPr>
                <a:t>iCOGS array</a:t>
              </a:r>
            </a:p>
          </p:txBody>
        </p:sp>
        <p:sp>
          <p:nvSpPr>
            <p:cNvPr id="272" name="Shape 272"/>
            <p:cNvSpPr/>
            <p:nvPr/>
          </p:nvSpPr>
          <p:spPr>
            <a:xfrm rot="5400000">
              <a:off x="-180933" y="1275337"/>
              <a:ext cx="1206299" cy="844200"/>
            </a:xfrm>
            <a:prstGeom prst="chevron">
              <a:avLst>
                <a:gd name="adj" fmla="val 50000"/>
              </a:avLst>
            </a:prstGeom>
            <a:gradFill>
              <a:gsLst>
                <a:gs pos="0">
                  <a:srgbClr val="8AB6CB"/>
                </a:gs>
                <a:gs pos="86000">
                  <a:srgbClr val="8AB6CB"/>
                </a:gs>
                <a:gs pos="88000">
                  <a:srgbClr val="8AB6CB"/>
                </a:gs>
                <a:gs pos="93000">
                  <a:srgbClr val="8AB6CB"/>
                </a:gs>
                <a:gs pos="98000">
                  <a:srgbClr val="9CC2E5"/>
                </a:gs>
                <a:gs pos="100000">
                  <a:srgbClr val="9CC2E5"/>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273" name="Shape 273"/>
            <p:cNvSpPr txBox="1"/>
            <p:nvPr/>
          </p:nvSpPr>
          <p:spPr>
            <a:xfrm>
              <a:off x="1" y="1516446"/>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274" name="Shape 274"/>
            <p:cNvSpPr/>
            <p:nvPr/>
          </p:nvSpPr>
          <p:spPr>
            <a:xfrm rot="5400000">
              <a:off x="3648617" y="-1710110"/>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275" name="Shape 275"/>
            <p:cNvSpPr txBox="1"/>
            <p:nvPr/>
          </p:nvSpPr>
          <p:spPr>
            <a:xfrm>
              <a:off x="844316" y="1132561"/>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Imputation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a:t>
              </a:r>
              <a:r>
                <a:rPr lang="en" sz="1800" b="0" i="1" u="none" strike="noStrike" cap="none">
                  <a:solidFill>
                    <a:srgbClr val="B7B7B7"/>
                  </a:solidFill>
                  <a:latin typeface="Calibri"/>
                  <a:ea typeface="Calibri"/>
                  <a:cs typeface="Calibri"/>
                  <a:sym typeface="Calibri"/>
                </a:rPr>
                <a:t>11 million SNPs using</a:t>
              </a:r>
              <a:r>
                <a:rPr lang="en" sz="1800" i="1">
                  <a:solidFill>
                    <a:srgbClr val="B7B7B7"/>
                  </a:solidFill>
                  <a:latin typeface="Calibri"/>
                  <a:ea typeface="Calibri"/>
                  <a:cs typeface="Calibri"/>
                  <a:sym typeface="Calibri"/>
                </a:rPr>
                <a:t> </a:t>
              </a:r>
              <a:r>
                <a:rPr lang="en" sz="1800" b="0" i="1" u="none" strike="noStrike" cap="none">
                  <a:solidFill>
                    <a:srgbClr val="B7B7B7"/>
                  </a:solidFill>
                  <a:latin typeface="Calibri"/>
                  <a:ea typeface="Calibri"/>
                  <a:cs typeface="Calibri"/>
                  <a:sym typeface="Calibri"/>
                </a:rPr>
                <a:t>1000 Genome Project</a:t>
              </a:r>
            </a:p>
          </p:txBody>
        </p:sp>
        <p:sp>
          <p:nvSpPr>
            <p:cNvPr id="276" name="Shape 276"/>
            <p:cNvSpPr/>
            <p:nvPr/>
          </p:nvSpPr>
          <p:spPr>
            <a:xfrm rot="5400000">
              <a:off x="-180933" y="2365616"/>
              <a:ext cx="1206299"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277" name="Shape 277"/>
            <p:cNvSpPr txBox="1"/>
            <p:nvPr/>
          </p:nvSpPr>
          <p:spPr>
            <a:xfrm>
              <a:off x="1" y="2606725"/>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278" name="Shape 278"/>
            <p:cNvSpPr/>
            <p:nvPr/>
          </p:nvSpPr>
          <p:spPr>
            <a:xfrm rot="5400000">
              <a:off x="3648617" y="-619833"/>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279" name="Shape 279"/>
            <p:cNvSpPr txBox="1"/>
            <p:nvPr/>
          </p:nvSpPr>
          <p:spPr>
            <a:xfrm>
              <a:off x="844316" y="2222838"/>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Association Analysis &amp; Loci Selection</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From 7000+ SNPs to 15 loci</a:t>
              </a:r>
            </a:p>
          </p:txBody>
        </p:sp>
        <p:sp>
          <p:nvSpPr>
            <p:cNvPr id="280" name="Shape 280"/>
            <p:cNvSpPr/>
            <p:nvPr/>
          </p:nvSpPr>
          <p:spPr>
            <a:xfrm rot="5400000">
              <a:off x="-180933" y="3455893"/>
              <a:ext cx="1206300"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281" name="Shape 281"/>
            <p:cNvSpPr txBox="1"/>
            <p:nvPr/>
          </p:nvSpPr>
          <p:spPr>
            <a:xfrm>
              <a:off x="1" y="3697003"/>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282" name="Shape 282"/>
            <p:cNvSpPr/>
            <p:nvPr/>
          </p:nvSpPr>
          <p:spPr>
            <a:xfrm rot="5400000">
              <a:off x="3648617" y="470443"/>
              <a:ext cx="783899"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283" name="Shape 283"/>
            <p:cNvSpPr txBox="1"/>
            <p:nvPr/>
          </p:nvSpPr>
          <p:spPr>
            <a:xfrm>
              <a:off x="844316" y="3313114"/>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a:solidFill>
                    <a:srgbClr val="B7B7B7"/>
                  </a:solidFill>
                  <a:latin typeface="Calibri"/>
                  <a:ea typeface="Calibri"/>
                  <a:cs typeface="Calibri"/>
                  <a:sym typeface="Calibri"/>
                </a:rPr>
                <a:t>Testing SNP Effect</a:t>
              </a:r>
              <a:r>
                <a:rPr lang="en" sz="2400" b="0" i="0" u="none" strike="noStrike" cap="none">
                  <a:solidFill>
                    <a:srgbClr val="B7B7B7"/>
                  </a:solidFill>
                  <a:latin typeface="Calibri"/>
                  <a:ea typeface="Calibri"/>
                  <a:cs typeface="Calibri"/>
                  <a:sym typeface="Calibri"/>
                </a:rPr>
                <a:t>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A</a:t>
              </a:r>
              <a:r>
                <a:rPr lang="en" sz="1800" b="0" i="1" u="none" strike="noStrike" cap="none">
                  <a:solidFill>
                    <a:srgbClr val="B7B7B7"/>
                  </a:solidFill>
                  <a:latin typeface="Calibri"/>
                  <a:ea typeface="Calibri"/>
                  <a:cs typeface="Calibri"/>
                  <a:sym typeface="Calibri"/>
                </a:rPr>
                <a:t>ssoci</a:t>
              </a:r>
              <a:r>
                <a:rPr lang="en" sz="1800" i="1">
                  <a:solidFill>
                    <a:srgbClr val="B7B7B7"/>
                  </a:solidFill>
                  <a:latin typeface="Calibri"/>
                  <a:ea typeface="Calibri"/>
                  <a:cs typeface="Calibri"/>
                  <a:sym typeface="Calibri"/>
                </a:rPr>
                <a:t>ation with ER+/- and age</a:t>
              </a:r>
            </a:p>
          </p:txBody>
        </p:sp>
        <p:sp>
          <p:nvSpPr>
            <p:cNvPr id="284" name="Shape 284"/>
            <p:cNvSpPr/>
            <p:nvPr/>
          </p:nvSpPr>
          <p:spPr>
            <a:xfrm rot="5400000">
              <a:off x="-180933" y="4546171"/>
              <a:ext cx="1206300" cy="844200"/>
            </a:xfrm>
            <a:prstGeom prst="chevron">
              <a:avLst>
                <a:gd name="adj" fmla="val 50000"/>
              </a:avLst>
            </a:prstGeom>
            <a:gradFill>
              <a:gsLst>
                <a:gs pos="0">
                  <a:srgbClr val="8AB6CB"/>
                </a:gs>
                <a:gs pos="50000">
                  <a:srgbClr val="8AB6CB"/>
                </a:gs>
                <a:gs pos="100000">
                  <a:srgbClr val="8AB6CB"/>
                </a:gs>
              </a:gsLst>
              <a:lin ang="5400012" scaled="0"/>
            </a:gra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285" name="Shape 285"/>
            <p:cNvSpPr txBox="1"/>
            <p:nvPr/>
          </p:nvSpPr>
          <p:spPr>
            <a:xfrm>
              <a:off x="1" y="4787280"/>
              <a:ext cx="844200" cy="361800"/>
            </a:xfrm>
            <a:prstGeom prst="rect">
              <a:avLst/>
            </a:prstGeom>
            <a:noFill/>
            <a:ln>
              <a:noFill/>
            </a:ln>
          </p:spPr>
          <p:txBody>
            <a:bodyPr lIns="11350" tIns="11350" rIns="11350" bIns="11350" anchor="ctr" anchorCtr="0">
              <a:noAutofit/>
            </a:bodyPr>
            <a:lstStyle/>
            <a:p>
              <a:pPr marL="0" marR="0" lvl="0" indent="0" algn="ctr" rtl="0">
                <a:lnSpc>
                  <a:spcPct val="90000"/>
                </a:lnSpc>
                <a:spcBef>
                  <a:spcPts val="0"/>
                </a:spcBef>
                <a:spcAft>
                  <a:spcPts val="0"/>
                </a:spcAft>
                <a:buNone/>
              </a:pPr>
              <a:endParaRPr sz="2400" b="0" i="1" u="none" strike="noStrike" cap="none">
                <a:solidFill>
                  <a:srgbClr val="B7B7B7"/>
                </a:solidFill>
                <a:latin typeface="Calibri"/>
                <a:ea typeface="Calibri"/>
                <a:cs typeface="Calibri"/>
                <a:sym typeface="Calibri"/>
              </a:endParaRPr>
            </a:p>
          </p:txBody>
        </p:sp>
        <p:sp>
          <p:nvSpPr>
            <p:cNvPr id="286" name="Shape 286"/>
            <p:cNvSpPr/>
            <p:nvPr/>
          </p:nvSpPr>
          <p:spPr>
            <a:xfrm rot="5400000">
              <a:off x="3648617" y="1583637"/>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287" name="Shape 287"/>
            <p:cNvSpPr txBox="1"/>
            <p:nvPr/>
          </p:nvSpPr>
          <p:spPr>
            <a:xfrm>
              <a:off x="844316" y="4426308"/>
              <a:ext cx="6354299" cy="707400"/>
            </a:xfrm>
            <a:prstGeom prst="rect">
              <a:avLst/>
            </a:prstGeom>
            <a:noFill/>
            <a:ln>
              <a:noFill/>
            </a:ln>
          </p:spPr>
          <p:txBody>
            <a:bodyPr lIns="177000" tIns="15800" rIns="15800" bIns="15800" anchor="ctr" anchorCtr="0">
              <a:noAutofit/>
            </a:bodyPr>
            <a:lstStyle/>
            <a:p>
              <a:pPr marL="228600" marR="0" lvl="1" indent="-2032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Identification                                                      </a:t>
              </a:r>
              <a:r>
                <a:rPr lang="en" sz="1800" b="0" i="1" u="none" strike="noStrike" cap="none">
                  <a:solidFill>
                    <a:srgbClr val="B7B7B7"/>
                  </a:solidFill>
                  <a:latin typeface="Calibri"/>
                  <a:ea typeface="Calibri"/>
                  <a:cs typeface="Calibri"/>
                  <a:sym typeface="Calibri"/>
                </a:rPr>
                <a:t>ChIP-Seq &amp; ENCODE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11700" y="494472"/>
            <a:ext cx="8520600" cy="636300"/>
          </a:xfrm>
          <a:prstGeom prst="rect">
            <a:avLst/>
          </a:prstGeom>
        </p:spPr>
        <p:txBody>
          <a:bodyPr lIns="71100" tIns="71100" rIns="71100" bIns="71100" anchor="ctr" anchorCtr="0">
            <a:noAutofit/>
          </a:bodyPr>
          <a:lstStyle/>
          <a:p>
            <a:pPr lvl="0" rtl="0">
              <a:spcBef>
                <a:spcPts val="0"/>
              </a:spcBef>
              <a:buNone/>
            </a:pPr>
            <a:r>
              <a:rPr lang="en" sz="2800" b="1">
                <a:latin typeface="Arial"/>
                <a:ea typeface="Arial"/>
                <a:cs typeface="Arial"/>
                <a:sym typeface="Arial"/>
              </a:rPr>
              <a:t>iCOGS Array</a:t>
            </a:r>
          </a:p>
        </p:txBody>
      </p:sp>
      <p:sp>
        <p:nvSpPr>
          <p:cNvPr id="293" name="Shape 293"/>
          <p:cNvSpPr txBox="1">
            <a:spLocks noGrp="1"/>
          </p:cNvSpPr>
          <p:nvPr>
            <p:ph type="body" idx="1"/>
          </p:nvPr>
        </p:nvSpPr>
        <p:spPr>
          <a:xfrm>
            <a:off x="311700" y="1280527"/>
            <a:ext cx="8520600" cy="3795900"/>
          </a:xfrm>
          <a:prstGeom prst="rect">
            <a:avLst/>
          </a:prstGeom>
          <a:ln w="9525" cap="flat" cmpd="sng">
            <a:solidFill>
              <a:schemeClr val="lt1"/>
            </a:solidFill>
            <a:prstDash val="solid"/>
            <a:round/>
            <a:headEnd type="none" w="med" len="med"/>
            <a:tailEnd type="none" w="med" len="med"/>
          </a:ln>
        </p:spPr>
        <p:txBody>
          <a:bodyPr lIns="71100" tIns="71100" rIns="71100" bIns="71100" anchor="t" anchorCtr="0">
            <a:noAutofit/>
          </a:bodyPr>
          <a:lstStyle/>
          <a:p>
            <a:pPr marL="457200" lvl="0" indent="-381000" rtl="0">
              <a:spcBef>
                <a:spcPts val="0"/>
              </a:spcBef>
              <a:buClr>
                <a:srgbClr val="000000"/>
              </a:buClr>
              <a:buSzPct val="120000"/>
            </a:pPr>
            <a:r>
              <a:rPr lang="en" sz="2000">
                <a:solidFill>
                  <a:srgbClr val="000000"/>
                </a:solidFill>
              </a:rPr>
              <a:t>Associated with breast cancer susceptibility or survival in previous GWAS, including those specific to particular subgroups (for example, </a:t>
            </a:r>
            <a:r>
              <a:rPr lang="en" sz="2000" i="1">
                <a:solidFill>
                  <a:srgbClr val="000000"/>
                </a:solidFill>
              </a:rPr>
              <a:t>BRCA1</a:t>
            </a:r>
            <a:r>
              <a:rPr lang="en" sz="2000">
                <a:solidFill>
                  <a:srgbClr val="000000"/>
                </a:solidFill>
              </a:rPr>
              <a:t> and </a:t>
            </a:r>
            <a:r>
              <a:rPr lang="en" sz="2000" i="1">
                <a:solidFill>
                  <a:srgbClr val="000000"/>
                </a:solidFill>
              </a:rPr>
              <a:t>BRCA2 </a:t>
            </a:r>
            <a:r>
              <a:rPr lang="en" sz="2000">
                <a:solidFill>
                  <a:srgbClr val="000000"/>
                </a:solidFill>
              </a:rPr>
              <a:t>mutation carriers)</a:t>
            </a:r>
          </a:p>
          <a:p>
            <a:pPr marL="0" lvl="0" indent="0" rtl="0">
              <a:spcBef>
                <a:spcPts val="0"/>
              </a:spcBef>
              <a:buNone/>
            </a:pPr>
            <a:endParaRPr sz="2000">
              <a:solidFill>
                <a:srgbClr val="000000"/>
              </a:solidFill>
            </a:endParaRPr>
          </a:p>
          <a:p>
            <a:pPr marL="457200" lvl="0" indent="-381000" rtl="0">
              <a:spcBef>
                <a:spcPts val="0"/>
              </a:spcBef>
              <a:buClr>
                <a:srgbClr val="000000"/>
              </a:buClr>
              <a:buSzPct val="120000"/>
            </a:pPr>
            <a:r>
              <a:rPr lang="en" sz="2000">
                <a:solidFill>
                  <a:srgbClr val="000000"/>
                </a:solidFill>
              </a:rPr>
              <a:t>Fine mapping genomic regions of interest to breast cancers</a:t>
            </a:r>
          </a:p>
          <a:p>
            <a:pPr marL="0" lvl="0" indent="0" rtl="0">
              <a:spcBef>
                <a:spcPts val="0"/>
              </a:spcBef>
              <a:buNone/>
            </a:pPr>
            <a:endParaRPr sz="2000">
              <a:solidFill>
                <a:srgbClr val="000000"/>
              </a:solidFill>
            </a:endParaRPr>
          </a:p>
          <a:p>
            <a:pPr marL="457200" lvl="0" indent="-381000" rtl="0">
              <a:spcBef>
                <a:spcPts val="0"/>
              </a:spcBef>
              <a:buClr>
                <a:srgbClr val="000000"/>
              </a:buClr>
              <a:buSzPct val="120000"/>
            </a:pPr>
            <a:r>
              <a:rPr lang="en" sz="2000">
                <a:solidFill>
                  <a:srgbClr val="000000"/>
                </a:solidFill>
              </a:rPr>
              <a:t>Associated with breast cancer-related quantitative traits</a:t>
            </a:r>
          </a:p>
          <a:p>
            <a:pPr marL="0" lvl="0" indent="0" rtl="0">
              <a:spcBef>
                <a:spcPts val="0"/>
              </a:spcBef>
              <a:buNone/>
            </a:pPr>
            <a:endParaRPr sz="2000">
              <a:solidFill>
                <a:srgbClr val="000000"/>
              </a:solidFill>
            </a:endParaRPr>
          </a:p>
          <a:p>
            <a:pPr marL="457200" lvl="0" indent="-381000" rtl="0">
              <a:spcBef>
                <a:spcPts val="0"/>
              </a:spcBef>
              <a:buClr>
                <a:srgbClr val="000000"/>
              </a:buClr>
              <a:buSzPct val="120000"/>
            </a:pPr>
            <a:r>
              <a:rPr lang="en" sz="2000">
                <a:solidFill>
                  <a:srgbClr val="000000"/>
                </a:solidFill>
              </a:rPr>
              <a:t>In selected candidate genes or pathways</a:t>
            </a:r>
          </a:p>
          <a:p>
            <a:pPr marL="0" lvl="0" indent="0" rtl="0">
              <a:spcBef>
                <a:spcPts val="0"/>
              </a:spcBef>
              <a:buNone/>
            </a:pPr>
            <a:endParaRPr sz="2000">
              <a:solidFill>
                <a:srgbClr val="000000"/>
              </a:solidFill>
            </a:endParaRPr>
          </a:p>
          <a:p>
            <a:pPr marL="0" lvl="0" indent="0" rtl="0">
              <a:spcBef>
                <a:spcPts val="0"/>
              </a:spcBef>
              <a:buNone/>
            </a:pPr>
            <a:endParaRPr sz="2000">
              <a:solidFill>
                <a:srgbClr val="000000"/>
              </a:solidFill>
            </a:endParaRPr>
          </a:p>
          <a:p>
            <a:pPr marL="457200" lvl="0" indent="0" rtl="0">
              <a:spcBef>
                <a:spcPts val="0"/>
              </a:spcBef>
              <a:buNone/>
            </a:pPr>
            <a:endParaRPr sz="2000">
              <a:solidFill>
                <a:srgbClr val="000000"/>
              </a:solidFill>
            </a:endParaRPr>
          </a:p>
          <a:p>
            <a:pPr lvl="0" rtl="0">
              <a:spcBef>
                <a:spcPts val="0"/>
              </a:spcBef>
              <a:buNone/>
            </a:pPr>
            <a:endParaRPr sz="2000">
              <a:solidFill>
                <a:srgbClr val="000000"/>
              </a:solidFill>
            </a:endParaRPr>
          </a:p>
          <a:p>
            <a:pPr lvl="0" rtl="0">
              <a:spcBef>
                <a:spcPts val="0"/>
              </a:spcBef>
              <a:buClr>
                <a:schemeClr val="dk1"/>
              </a:buClr>
              <a:buSzPct val="55000"/>
              <a:buFont typeface="Arial"/>
              <a:buNone/>
            </a:pPr>
            <a:endParaRPr sz="2000">
              <a:solidFill>
                <a:srgbClr val="000000"/>
              </a:solidFill>
            </a:endParaRPr>
          </a:p>
          <a:p>
            <a:pPr lvl="0" rtl="0">
              <a:spcBef>
                <a:spcPts val="0"/>
              </a:spcBef>
              <a:buNone/>
            </a:pPr>
            <a:endParaRPr sz="20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299" name="Shape 299"/>
          <p:cNvGrpSpPr/>
          <p:nvPr/>
        </p:nvGrpSpPr>
        <p:grpSpPr>
          <a:xfrm>
            <a:off x="1677344" y="394897"/>
            <a:ext cx="5711374" cy="4639323"/>
            <a:chOff x="1" y="4010"/>
            <a:chExt cx="7236916" cy="5567411"/>
          </a:xfrm>
        </p:grpSpPr>
        <p:sp>
          <p:nvSpPr>
            <p:cNvPr id="300" name="Shape 300"/>
            <p:cNvSpPr/>
            <p:nvPr/>
          </p:nvSpPr>
          <p:spPr>
            <a:xfrm rot="5400000">
              <a:off x="-180933" y="185060"/>
              <a:ext cx="1206300" cy="844200"/>
            </a:xfrm>
            <a:prstGeom prst="chevron">
              <a:avLst>
                <a:gd name="adj" fmla="val 50000"/>
              </a:avLst>
            </a:prstGeom>
            <a:gradFill>
              <a:gsLst>
                <a:gs pos="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01" name="Shape 301"/>
            <p:cNvSpPr txBox="1"/>
            <p:nvPr/>
          </p:nvSpPr>
          <p:spPr>
            <a:xfrm>
              <a:off x="1" y="426168"/>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302" name="Shape 302"/>
            <p:cNvSpPr/>
            <p:nvPr/>
          </p:nvSpPr>
          <p:spPr>
            <a:xfrm rot="5400000">
              <a:off x="3648617" y="-2800388"/>
              <a:ext cx="783899" cy="6392700"/>
            </a:xfrm>
            <a:prstGeom prst="round2SameRect">
              <a:avLst>
                <a:gd name="adj1" fmla="val 16667"/>
                <a:gd name="adj2" fmla="val 0"/>
              </a:avLst>
            </a:prstGeom>
            <a:solidFill>
              <a:schemeClr val="lt1">
                <a:alpha val="6863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03" name="Shape 303"/>
            <p:cNvSpPr txBox="1"/>
            <p:nvPr/>
          </p:nvSpPr>
          <p:spPr>
            <a:xfrm>
              <a:off x="844316" y="42282"/>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Genotyping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211,155 markers on </a:t>
              </a:r>
              <a:r>
                <a:rPr lang="en" sz="1800" b="0" i="1" u="none" strike="noStrike" cap="none">
                  <a:solidFill>
                    <a:srgbClr val="B7B7B7"/>
                  </a:solidFill>
                  <a:latin typeface="Calibri"/>
                  <a:ea typeface="Calibri"/>
                  <a:cs typeface="Calibri"/>
                  <a:sym typeface="Calibri"/>
                </a:rPr>
                <a:t>iCOGS array</a:t>
              </a:r>
            </a:p>
          </p:txBody>
        </p:sp>
        <p:sp>
          <p:nvSpPr>
            <p:cNvPr id="304" name="Shape 304"/>
            <p:cNvSpPr/>
            <p:nvPr/>
          </p:nvSpPr>
          <p:spPr>
            <a:xfrm rot="5400000">
              <a:off x="-180933" y="1275337"/>
              <a:ext cx="1206299" cy="844200"/>
            </a:xfrm>
            <a:prstGeom prst="chevron">
              <a:avLst>
                <a:gd name="adj" fmla="val 50000"/>
              </a:avLst>
            </a:prstGeom>
            <a:gradFill>
              <a:gsLst>
                <a:gs pos="0">
                  <a:srgbClr val="8AB6CB"/>
                </a:gs>
                <a:gs pos="86000">
                  <a:srgbClr val="8AB6CB"/>
                </a:gs>
                <a:gs pos="88000">
                  <a:srgbClr val="8AB6CB"/>
                </a:gs>
                <a:gs pos="93000">
                  <a:srgbClr val="8AB6CB"/>
                </a:gs>
                <a:gs pos="98000">
                  <a:srgbClr val="9CC2E5"/>
                </a:gs>
                <a:gs pos="100000">
                  <a:srgbClr val="9CC2E5"/>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05" name="Shape 305"/>
            <p:cNvSpPr txBox="1"/>
            <p:nvPr/>
          </p:nvSpPr>
          <p:spPr>
            <a:xfrm>
              <a:off x="1" y="1516446"/>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306" name="Shape 306"/>
            <p:cNvSpPr/>
            <p:nvPr/>
          </p:nvSpPr>
          <p:spPr>
            <a:xfrm rot="5400000">
              <a:off x="3648617" y="-1710110"/>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07" name="Shape 307"/>
            <p:cNvSpPr txBox="1"/>
            <p:nvPr/>
          </p:nvSpPr>
          <p:spPr>
            <a:xfrm>
              <a:off x="844316" y="1132561"/>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000000"/>
                </a:buClr>
                <a:buSzPct val="100000"/>
                <a:buFont typeface="Calibri"/>
                <a:buChar char="•"/>
              </a:pPr>
              <a:r>
                <a:rPr lang="en" sz="2400" b="0" i="0" u="none" strike="noStrike" cap="none">
                  <a:latin typeface="Calibri"/>
                  <a:ea typeface="Calibri"/>
                  <a:cs typeface="Calibri"/>
                  <a:sym typeface="Calibri"/>
                </a:rPr>
                <a:t>Imputation </a:t>
              </a:r>
              <a:br>
                <a:rPr lang="en" sz="2400" b="0" i="0" u="none" strike="noStrike" cap="none">
                  <a:latin typeface="Calibri"/>
                  <a:ea typeface="Calibri"/>
                  <a:cs typeface="Calibri"/>
                  <a:sym typeface="Calibri"/>
                </a:rPr>
              </a:br>
              <a:r>
                <a:rPr lang="en" sz="1800" i="1">
                  <a:latin typeface="Calibri"/>
                  <a:ea typeface="Calibri"/>
                  <a:cs typeface="Calibri"/>
                  <a:sym typeface="Calibri"/>
                </a:rPr>
                <a:t>~</a:t>
              </a:r>
              <a:r>
                <a:rPr lang="en" sz="1800" b="0" i="1" u="none" strike="noStrike" cap="none">
                  <a:latin typeface="Calibri"/>
                  <a:ea typeface="Calibri"/>
                  <a:cs typeface="Calibri"/>
                  <a:sym typeface="Calibri"/>
                </a:rPr>
                <a:t>11 million SNPs using</a:t>
              </a:r>
              <a:r>
                <a:rPr lang="en" sz="1800" i="1">
                  <a:latin typeface="Calibri"/>
                  <a:ea typeface="Calibri"/>
                  <a:cs typeface="Calibri"/>
                  <a:sym typeface="Calibri"/>
                </a:rPr>
                <a:t> </a:t>
              </a:r>
              <a:r>
                <a:rPr lang="en" sz="1800" b="0" i="1" u="none" strike="noStrike" cap="none">
                  <a:latin typeface="Calibri"/>
                  <a:ea typeface="Calibri"/>
                  <a:cs typeface="Calibri"/>
                  <a:sym typeface="Calibri"/>
                </a:rPr>
                <a:t>1000 Genome Project</a:t>
              </a:r>
            </a:p>
          </p:txBody>
        </p:sp>
        <p:sp>
          <p:nvSpPr>
            <p:cNvPr id="308" name="Shape 308"/>
            <p:cNvSpPr/>
            <p:nvPr/>
          </p:nvSpPr>
          <p:spPr>
            <a:xfrm rot="5400000">
              <a:off x="-180933" y="2365616"/>
              <a:ext cx="1206299"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09" name="Shape 309"/>
            <p:cNvSpPr txBox="1"/>
            <p:nvPr/>
          </p:nvSpPr>
          <p:spPr>
            <a:xfrm>
              <a:off x="1" y="2606725"/>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310" name="Shape 310"/>
            <p:cNvSpPr/>
            <p:nvPr/>
          </p:nvSpPr>
          <p:spPr>
            <a:xfrm rot="5400000">
              <a:off x="3648617" y="-619833"/>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11" name="Shape 311"/>
            <p:cNvSpPr txBox="1"/>
            <p:nvPr/>
          </p:nvSpPr>
          <p:spPr>
            <a:xfrm>
              <a:off x="844316" y="2222838"/>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Association Analysis &amp; Loci Selection</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From 7000+ SNPs to 15 loci</a:t>
              </a:r>
            </a:p>
          </p:txBody>
        </p:sp>
        <p:sp>
          <p:nvSpPr>
            <p:cNvPr id="312" name="Shape 312"/>
            <p:cNvSpPr/>
            <p:nvPr/>
          </p:nvSpPr>
          <p:spPr>
            <a:xfrm rot="5400000">
              <a:off x="-180933" y="3455893"/>
              <a:ext cx="1206300" cy="844200"/>
            </a:xfrm>
            <a:prstGeom prst="chevron">
              <a:avLst>
                <a:gd name="adj" fmla="val 50000"/>
              </a:avLst>
            </a:prstGeom>
            <a:gradFill>
              <a:gsLst>
                <a:gs pos="0">
                  <a:srgbClr val="8AB6CB"/>
                </a:gs>
                <a:gs pos="37000">
                  <a:srgbClr val="8AB6CB"/>
                </a:gs>
                <a:gs pos="50000">
                  <a:srgbClr val="8AB6CB"/>
                </a:gs>
                <a:gs pos="97000">
                  <a:srgbClr val="8AB6CB"/>
                </a:gs>
                <a:gs pos="100000">
                  <a:srgbClr val="8AB6CB"/>
                </a:gs>
              </a:gsLst>
              <a:lin ang="5400012" scaled="0"/>
            </a:gradFill>
            <a:ln w="9525"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13" name="Shape 313"/>
            <p:cNvSpPr txBox="1"/>
            <p:nvPr/>
          </p:nvSpPr>
          <p:spPr>
            <a:xfrm>
              <a:off x="1" y="3697003"/>
              <a:ext cx="844200" cy="361800"/>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None/>
              </a:pPr>
              <a:endParaRPr sz="2400" b="1" i="0" u="none" strike="noStrike" cap="none">
                <a:solidFill>
                  <a:srgbClr val="B7B7B7"/>
                </a:solidFill>
                <a:latin typeface="Calibri"/>
                <a:ea typeface="Calibri"/>
                <a:cs typeface="Calibri"/>
                <a:sym typeface="Calibri"/>
              </a:endParaRPr>
            </a:p>
          </p:txBody>
        </p:sp>
        <p:sp>
          <p:nvSpPr>
            <p:cNvPr id="314" name="Shape 314"/>
            <p:cNvSpPr/>
            <p:nvPr/>
          </p:nvSpPr>
          <p:spPr>
            <a:xfrm rot="5400000">
              <a:off x="3648617" y="470443"/>
              <a:ext cx="783899"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15" name="Shape 315"/>
            <p:cNvSpPr txBox="1"/>
            <p:nvPr/>
          </p:nvSpPr>
          <p:spPr>
            <a:xfrm>
              <a:off x="844316" y="3313114"/>
              <a:ext cx="6354299" cy="707400"/>
            </a:xfrm>
            <a:prstGeom prst="rect">
              <a:avLst/>
            </a:prstGeom>
            <a:noFill/>
            <a:ln>
              <a:noFill/>
            </a:ln>
          </p:spPr>
          <p:txBody>
            <a:bodyPr lIns="177000" tIns="15800" rIns="15800" bIns="15800" anchor="ctr" anchorCtr="0">
              <a:noAutofit/>
            </a:bodyPr>
            <a:lstStyle/>
            <a:p>
              <a:pPr marL="228600" marR="0" lvl="1" indent="-228600" algn="l" rtl="0">
                <a:lnSpc>
                  <a:spcPct val="90000"/>
                </a:lnSpc>
                <a:spcBef>
                  <a:spcPts val="0"/>
                </a:spcBef>
                <a:spcAft>
                  <a:spcPts val="0"/>
                </a:spcAft>
                <a:buClr>
                  <a:srgbClr val="B7B7B7"/>
                </a:buClr>
                <a:buSzPct val="100000"/>
                <a:buFont typeface="Calibri"/>
                <a:buChar char="•"/>
              </a:pPr>
              <a:r>
                <a:rPr lang="en" sz="2400">
                  <a:solidFill>
                    <a:srgbClr val="B7B7B7"/>
                  </a:solidFill>
                  <a:latin typeface="Calibri"/>
                  <a:ea typeface="Calibri"/>
                  <a:cs typeface="Calibri"/>
                  <a:sym typeface="Calibri"/>
                </a:rPr>
                <a:t>Testing SNP Effect</a:t>
              </a:r>
              <a:r>
                <a:rPr lang="en" sz="2400" b="0" i="0" u="none" strike="noStrike" cap="none">
                  <a:solidFill>
                    <a:srgbClr val="B7B7B7"/>
                  </a:solidFill>
                  <a:latin typeface="Calibri"/>
                  <a:ea typeface="Calibri"/>
                  <a:cs typeface="Calibri"/>
                  <a:sym typeface="Calibri"/>
                </a:rPr>
                <a:t> </a:t>
              </a:r>
              <a:br>
                <a:rPr lang="en" sz="2400" b="0" i="0" u="none" strike="noStrike" cap="none">
                  <a:solidFill>
                    <a:srgbClr val="B7B7B7"/>
                  </a:solidFill>
                  <a:latin typeface="Calibri"/>
                  <a:ea typeface="Calibri"/>
                  <a:cs typeface="Calibri"/>
                  <a:sym typeface="Calibri"/>
                </a:rPr>
              </a:br>
              <a:r>
                <a:rPr lang="en" sz="1800" i="1">
                  <a:solidFill>
                    <a:srgbClr val="B7B7B7"/>
                  </a:solidFill>
                  <a:latin typeface="Calibri"/>
                  <a:ea typeface="Calibri"/>
                  <a:cs typeface="Calibri"/>
                  <a:sym typeface="Calibri"/>
                </a:rPr>
                <a:t>A</a:t>
              </a:r>
              <a:r>
                <a:rPr lang="en" sz="1800" b="0" i="1" u="none" strike="noStrike" cap="none">
                  <a:solidFill>
                    <a:srgbClr val="B7B7B7"/>
                  </a:solidFill>
                  <a:latin typeface="Calibri"/>
                  <a:ea typeface="Calibri"/>
                  <a:cs typeface="Calibri"/>
                  <a:sym typeface="Calibri"/>
                </a:rPr>
                <a:t>ssoci</a:t>
              </a:r>
              <a:r>
                <a:rPr lang="en" sz="1800" i="1">
                  <a:solidFill>
                    <a:srgbClr val="B7B7B7"/>
                  </a:solidFill>
                  <a:latin typeface="Calibri"/>
                  <a:ea typeface="Calibri"/>
                  <a:cs typeface="Calibri"/>
                  <a:sym typeface="Calibri"/>
                </a:rPr>
                <a:t>ation with ER+/- and age</a:t>
              </a:r>
            </a:p>
          </p:txBody>
        </p:sp>
        <p:sp>
          <p:nvSpPr>
            <p:cNvPr id="316" name="Shape 316"/>
            <p:cNvSpPr/>
            <p:nvPr/>
          </p:nvSpPr>
          <p:spPr>
            <a:xfrm rot="5400000">
              <a:off x="-180933" y="4546171"/>
              <a:ext cx="1206300" cy="844200"/>
            </a:xfrm>
            <a:prstGeom prst="chevron">
              <a:avLst>
                <a:gd name="adj" fmla="val 50000"/>
              </a:avLst>
            </a:prstGeom>
            <a:gradFill>
              <a:gsLst>
                <a:gs pos="0">
                  <a:srgbClr val="8AB6CB"/>
                </a:gs>
                <a:gs pos="50000">
                  <a:srgbClr val="8AB6CB"/>
                </a:gs>
                <a:gs pos="100000">
                  <a:srgbClr val="8AB6CB"/>
                </a:gs>
              </a:gsLst>
              <a:lin ang="5400012" scaled="0"/>
            </a:gradFill>
            <a:ln w="38100" cap="flat" cmpd="sng">
              <a:solidFill>
                <a:srgbClr val="8AB6CB"/>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17" name="Shape 317"/>
            <p:cNvSpPr txBox="1"/>
            <p:nvPr/>
          </p:nvSpPr>
          <p:spPr>
            <a:xfrm>
              <a:off x="1" y="4787280"/>
              <a:ext cx="844200" cy="361800"/>
            </a:xfrm>
            <a:prstGeom prst="rect">
              <a:avLst/>
            </a:prstGeom>
            <a:noFill/>
            <a:ln>
              <a:noFill/>
            </a:ln>
          </p:spPr>
          <p:txBody>
            <a:bodyPr lIns="11350" tIns="11350" rIns="11350" bIns="11350" anchor="ctr" anchorCtr="0">
              <a:noAutofit/>
            </a:bodyPr>
            <a:lstStyle/>
            <a:p>
              <a:pPr marL="0" marR="0" lvl="0" indent="0" algn="ctr" rtl="0">
                <a:lnSpc>
                  <a:spcPct val="90000"/>
                </a:lnSpc>
                <a:spcBef>
                  <a:spcPts val="0"/>
                </a:spcBef>
                <a:spcAft>
                  <a:spcPts val="0"/>
                </a:spcAft>
                <a:buNone/>
              </a:pPr>
              <a:endParaRPr sz="2400" b="0" i="1" u="none" strike="noStrike" cap="none">
                <a:solidFill>
                  <a:srgbClr val="B7B7B7"/>
                </a:solidFill>
                <a:latin typeface="Calibri"/>
                <a:ea typeface="Calibri"/>
                <a:cs typeface="Calibri"/>
                <a:sym typeface="Calibri"/>
              </a:endParaRPr>
            </a:p>
          </p:txBody>
        </p:sp>
        <p:sp>
          <p:nvSpPr>
            <p:cNvPr id="318" name="Shape 318"/>
            <p:cNvSpPr/>
            <p:nvPr/>
          </p:nvSpPr>
          <p:spPr>
            <a:xfrm rot="5400000">
              <a:off x="3648617" y="1583637"/>
              <a:ext cx="783900" cy="6392700"/>
            </a:xfrm>
            <a:prstGeom prst="round2SameRect">
              <a:avLst>
                <a:gd name="adj1" fmla="val 16667"/>
                <a:gd name="adj2" fmla="val 0"/>
              </a:avLst>
            </a:prstGeom>
            <a:solidFill>
              <a:schemeClr val="lt1">
                <a:alpha val="89800"/>
              </a:schemeClr>
            </a:solidFill>
            <a:ln w="38100" cap="flat" cmpd="sng">
              <a:solidFill>
                <a:srgbClr val="385623"/>
              </a:solidFill>
              <a:prstDash val="solid"/>
              <a:miter/>
              <a:headEnd type="none" w="med" len="med"/>
              <a:tailEnd type="none" w="med" len="med"/>
            </a:ln>
          </p:spPr>
          <p:txBody>
            <a:bodyPr lIns="71100" tIns="71100" rIns="71100" bIns="71100" anchor="ctr" anchorCtr="0">
              <a:noAutofit/>
            </a:bodyPr>
            <a:lstStyle/>
            <a:p>
              <a:pPr lvl="0" rtl="0">
                <a:spcBef>
                  <a:spcPts val="0"/>
                </a:spcBef>
                <a:buNone/>
              </a:pPr>
              <a:endParaRPr sz="2400">
                <a:solidFill>
                  <a:srgbClr val="B7B7B7"/>
                </a:solidFill>
              </a:endParaRPr>
            </a:p>
          </p:txBody>
        </p:sp>
        <p:sp>
          <p:nvSpPr>
            <p:cNvPr id="319" name="Shape 319"/>
            <p:cNvSpPr txBox="1"/>
            <p:nvPr/>
          </p:nvSpPr>
          <p:spPr>
            <a:xfrm>
              <a:off x="844316" y="4426308"/>
              <a:ext cx="6354299" cy="707400"/>
            </a:xfrm>
            <a:prstGeom prst="rect">
              <a:avLst/>
            </a:prstGeom>
            <a:noFill/>
            <a:ln>
              <a:noFill/>
            </a:ln>
          </p:spPr>
          <p:txBody>
            <a:bodyPr lIns="177000" tIns="15800" rIns="15800" bIns="15800" anchor="ctr" anchorCtr="0">
              <a:noAutofit/>
            </a:bodyPr>
            <a:lstStyle/>
            <a:p>
              <a:pPr marL="228600" marR="0" lvl="1" indent="-203200" algn="l" rtl="0">
                <a:lnSpc>
                  <a:spcPct val="90000"/>
                </a:lnSpc>
                <a:spcBef>
                  <a:spcPts val="0"/>
                </a:spcBef>
                <a:spcAft>
                  <a:spcPts val="0"/>
                </a:spcAft>
                <a:buClr>
                  <a:srgbClr val="B7B7B7"/>
                </a:buClr>
                <a:buSzPct val="100000"/>
                <a:buFont typeface="Calibri"/>
                <a:buChar char="•"/>
              </a:pPr>
              <a:r>
                <a:rPr lang="en" sz="2400" b="0" i="0" u="none" strike="noStrike" cap="none">
                  <a:solidFill>
                    <a:srgbClr val="B7B7B7"/>
                  </a:solidFill>
                  <a:latin typeface="Calibri"/>
                  <a:ea typeface="Calibri"/>
                  <a:cs typeface="Calibri"/>
                  <a:sym typeface="Calibri"/>
                </a:rPr>
                <a:t>Identification                                                      </a:t>
              </a:r>
              <a:r>
                <a:rPr lang="en" sz="1800" b="0" i="1" u="none" strike="noStrike" cap="none">
                  <a:solidFill>
                    <a:srgbClr val="B7B7B7"/>
                  </a:solidFill>
                  <a:latin typeface="Calibri"/>
                  <a:ea typeface="Calibri"/>
                  <a:cs typeface="Calibri"/>
                  <a:sym typeface="Calibri"/>
                </a:rPr>
                <a:t>ChIP-Seq &amp; ENCODE</a:t>
              </a:r>
            </a:p>
          </p:txBody>
        </p:sp>
      </p:gr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3111</Words>
  <Application>Microsoft Office PowerPoint</Application>
  <PresentationFormat>On-screen Show (16:10)</PresentationFormat>
  <Paragraphs>285</Paragraphs>
  <Slides>39</Slides>
  <Notes>39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39</vt:i4>
      </vt:variant>
    </vt:vector>
  </HeadingPairs>
  <TitlesOfParts>
    <vt:vector size="45" baseType="lpstr">
      <vt:lpstr>Arial</vt:lpstr>
      <vt:lpstr>Calibri</vt:lpstr>
      <vt:lpstr>Times New Roman</vt:lpstr>
      <vt:lpstr>simple-light-2</vt:lpstr>
      <vt:lpstr>Office Theme</vt:lpstr>
      <vt:lpstr>Office Theme</vt:lpstr>
      <vt:lpstr>Genome-wide association analysis of more than 120,000 individuals identifies 15 new susceptibility loci for breast cancer</vt:lpstr>
      <vt:lpstr>Outline</vt:lpstr>
      <vt:lpstr>Background </vt:lpstr>
      <vt:lpstr>Previous studies</vt:lpstr>
      <vt:lpstr>GWAS</vt:lpstr>
      <vt:lpstr>Methods</vt:lpstr>
      <vt:lpstr>PowerPoint Presentation</vt:lpstr>
      <vt:lpstr>iCOGS Array</vt:lpstr>
      <vt:lpstr>PowerPoint Presentation</vt:lpstr>
      <vt:lpstr>PowerPoint Presentation</vt:lpstr>
      <vt:lpstr>PowerPoint Presentation</vt:lpstr>
      <vt:lpstr>PowerPoint Presentation</vt:lpstr>
      <vt:lpstr>Imputation -1000 Genome Project Reference panel</vt:lpstr>
      <vt:lpstr>PowerPoint Presentation</vt:lpstr>
      <vt:lpstr>PowerPoint Presentation</vt:lpstr>
      <vt:lpstr>PowerPoint Presentation</vt:lpstr>
      <vt:lpstr>Genetic Association Analysis</vt:lpstr>
      <vt:lpstr>PowerPoint Presentation</vt:lpstr>
      <vt:lpstr>PowerPoint Presentation</vt:lpstr>
      <vt:lpstr>Confirm imputation quality</vt:lpstr>
      <vt:lpstr>Confirm imputation quality</vt:lpstr>
      <vt:lpstr>PowerPoint Presentation</vt:lpstr>
      <vt:lpstr>Per-allele ORs for ER+ vs. ER-</vt:lpstr>
      <vt:lpstr>Per-allele ORs by age</vt:lpstr>
      <vt:lpstr>Summary results</vt:lpstr>
      <vt:lpstr>PowerPoint Presentation</vt:lpstr>
      <vt:lpstr>Potentially Causal Variants and Genes</vt:lpstr>
      <vt:lpstr>Gene-coding elements</vt:lpstr>
      <vt:lpstr>Regulatory elements</vt:lpstr>
      <vt:lpstr>rs12405132 at 1q21.1 </vt:lpstr>
      <vt:lpstr>rs12405132 at 1q21.1 </vt:lpstr>
      <vt:lpstr>rs6507583 at 18q12.3</vt:lpstr>
      <vt:lpstr>rs6507583 at 18q12.3 </vt:lpstr>
      <vt:lpstr>eQTLs</vt:lpstr>
      <vt:lpstr>Discussion</vt:lpstr>
      <vt:lpstr>Future Directions &amp; Critiques</vt:lpstr>
      <vt:lpstr>References</vt:lpstr>
      <vt:lpstr>Thanks!</vt:lpstr>
      <vt:lpstr>Supplement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Genome-wide association analysis of more than 120,000 individuals identifies 15 new susceptibility loci for breast cancer</dc:title>
  <cp:lastModifiedBy>Qiuhao Zhang</cp:lastModifiedBy>
  <cp:revision>1</cp:revision>
  <dcterms:modified xsi:type="dcterms:W3CDTF">2017-03-08T20:13:16Z</dcterms:modified>
</cp:coreProperties>
</file>