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87" r:id="rId3"/>
    <p:sldId id="288" r:id="rId4"/>
    <p:sldId id="26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72" r:id="rId14"/>
    <p:sldId id="273" r:id="rId15"/>
    <p:sldId id="274" r:id="rId16"/>
    <p:sldId id="275" r:id="rId17"/>
    <p:sldId id="276" r:id="rId18"/>
    <p:sldId id="277" r:id="rId19"/>
    <p:sldId id="266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1"/>
    <p:restoredTop sz="83276" autoAdjust="0"/>
  </p:normalViewPr>
  <p:slideViewPr>
    <p:cSldViewPr snapToGrid="0">
      <p:cViewPr varScale="1">
        <p:scale>
          <a:sx n="62" d="100"/>
          <a:sy n="62" d="100"/>
        </p:scale>
        <p:origin x="117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90CF0-6D17-4498-9343-30DAE5ABC3EE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7A5FE-5B8A-4539-8ECE-2A7EA1AB3B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570153/#CR5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cbi.nlm.nih.gov/pmc/articles/PMC4570153/#CR52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encodes the lactase enzyme, which is expressed in the GI tract and acts to hydrolyze lactose, the sugar found in dairy products. Intriguingly,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can metabolize lactose, and reports show that some strains prefer lactose to glucose [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51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 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genetic variants in and around </a:t>
            </a:r>
            <a:r>
              <a:rPr lang="en-US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LCT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 directly linked to lactase persistence [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52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], it is likely that the variants we observed dictate an individual’s consumption of milk products, which in turn may regulate the abundance of </a:t>
            </a:r>
            <a:r>
              <a:rPr lang="en-US" sz="1200" b="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Bifidobacterium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GI tract.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A5FE-5B8A-4539-8ECE-2A7EA1AB3B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54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rs62171178 located on </a:t>
            </a:r>
            <a:r>
              <a:rPr lang="en-US" dirty="0" err="1" smtClean="0"/>
              <a:t>chr</a:t>
            </a:r>
            <a:r>
              <a:rPr lang="en-US" dirty="0" smtClean="0"/>
              <a:t> 2q31.1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PHOSPHO2 </a:t>
            </a:r>
            <a:r>
              <a:rPr lang="mr-IN" dirty="0" smtClean="0"/>
              <a:t>–</a:t>
            </a:r>
            <a:r>
              <a:rPr lang="en-US" dirty="0" smtClean="0"/>
              <a:t> pyridoxal phosphate phosphatase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EFC-F32B-4D22-9269-EB81EAF5B0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6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 is known to contribute variability to </a:t>
            </a:r>
            <a:r>
              <a:rPr lang="en-US" baseline="0" dirty="0" smtClean="0"/>
              <a:t>the microbiome</a:t>
            </a:r>
            <a:endParaRPr lang="en-US" dirty="0" smtClean="0"/>
          </a:p>
          <a:p>
            <a:r>
              <a:rPr lang="en-US" dirty="0" smtClean="0"/>
              <a:t>Median age in discovery 20.0 years vs replication 16.5 years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EFC-F32B-4D22-9269-EB81EAF5B0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78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MD index is the “microbial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dysbiosis</a:t>
            </a:r>
            <a:r>
              <a:rPr lang="en-US" baseline="0" dirty="0" smtClean="0"/>
              <a:t>” index which is a measure of the altered microbe composition suggested to be specific to the diagnosis of Crohn’s disease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EFC-F32B-4D22-9269-EB81EAF5B0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81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16s DNA sequencing does</a:t>
            </a:r>
            <a:r>
              <a:rPr lang="en-US" baseline="0" dirty="0" smtClean="0"/>
              <a:t> not allow the level the granularity as </a:t>
            </a:r>
            <a:r>
              <a:rPr lang="en-US" baseline="0" dirty="0" err="1" smtClean="0"/>
              <a:t>metagenomic</a:t>
            </a:r>
            <a:r>
              <a:rPr lang="en-US" baseline="0" dirty="0" smtClean="0"/>
              <a:t> sequencing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Deriving heritability estimates from related individuals and mostly </a:t>
            </a:r>
            <a:r>
              <a:rPr lang="en-US" baseline="0" dirty="0" err="1" smtClean="0"/>
              <a:t>sibilings</a:t>
            </a:r>
            <a:r>
              <a:rPr lang="en-US" baseline="0" dirty="0" smtClean="0"/>
              <a:t> in this case inflated the genetic component because the environmental component of heritability is reduced in the case of </a:t>
            </a:r>
            <a:r>
              <a:rPr lang="en-US" baseline="0" dirty="0" err="1" smtClean="0"/>
              <a:t>sibilings</a:t>
            </a:r>
            <a:r>
              <a:rPr lang="en-US" baseline="0" dirty="0" smtClean="0"/>
              <a:t> due to shared environment. Furthermore, they could have derived heritability estimates from a larger sample size of non-related individuals, and replicated it in their replication cohort.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##########</a:t>
            </a:r>
          </a:p>
          <a:p>
            <a:r>
              <a:rPr lang="en-US" dirty="0" smtClean="0"/>
              <a:t>Sample size: 1098 in discovery and 463 in replication</a:t>
            </a:r>
          </a:p>
          <a:p>
            <a:r>
              <a:rPr lang="en-US" dirty="0" smtClean="0"/>
              <a:t>(270 related individuals from 123 families)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EFC-F32B-4D22-9269-EB81EAF5B0A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2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Complements previous findings that host genetics</a:t>
            </a:r>
            <a:r>
              <a:rPr lang="en-US" baseline="0" dirty="0" smtClean="0"/>
              <a:t> influences intestinal microbiota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EFC-F32B-4D22-9269-EB81EAF5B0A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</a:t>
            </a:r>
            <a:r>
              <a:rPr lang="en-US" baseline="0" dirty="0" smtClean="0"/>
              <a:t> range 6 to 35 years of 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A5FE-5B8A-4539-8ECE-2A7EA1AB3B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22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stool DNA extraction</a:t>
            </a:r>
            <a:r>
              <a:rPr lang="en-US" baseline="0" dirty="0" smtClean="0"/>
              <a:t> performed in a single facility to reduce batch effects from between-facility variation</a:t>
            </a:r>
          </a:p>
          <a:p>
            <a:r>
              <a:rPr lang="en-US" baseline="0" dirty="0" smtClean="0"/>
              <a:t>OTUs with prevalence of &lt; 5% were removed from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A5FE-5B8A-4539-8ECE-2A7EA1AB3B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3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51</a:t>
            </a:r>
            <a:r>
              <a:rPr lang="en-US" baseline="0" dirty="0" smtClean="0"/>
              <a:t> were known duplicates and 22 had high genetic similarity to other samples suggesting they were duplicates.</a:t>
            </a:r>
          </a:p>
          <a:p>
            <a:r>
              <a:rPr lang="en-US" baseline="0" dirty="0" smtClean="0"/>
              <a:t>Those with excess heterozygosity were &gt; 3sd from mean</a:t>
            </a:r>
          </a:p>
          <a:p>
            <a:r>
              <a:rPr lang="en-US" baseline="0" dirty="0" smtClean="0"/>
              <a:t>Merged data for a subset of SNPs with </a:t>
            </a:r>
            <a:r>
              <a:rPr lang="en-US" baseline="0" dirty="0" err="1" smtClean="0"/>
              <a:t>HapMap</a:t>
            </a:r>
            <a:r>
              <a:rPr lang="en-US" baseline="0" dirty="0" smtClean="0"/>
              <a:t> data and removed subjects that differed from </a:t>
            </a:r>
            <a:r>
              <a:rPr lang="en-US" baseline="0" dirty="0" err="1" smtClean="0"/>
              <a:t>HapMap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Caucasions</a:t>
            </a:r>
            <a:r>
              <a:rPr lang="en-US" baseline="0" dirty="0" smtClean="0"/>
              <a:t> on MDS plots.</a:t>
            </a:r>
          </a:p>
          <a:p>
            <a:r>
              <a:rPr lang="en-US" baseline="0" dirty="0" smtClean="0"/>
              <a:t>Did PCA on the genotyping data and 90 outliers were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A5FE-5B8A-4539-8ECE-2A7EA1AB3B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0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(1) Box and whisker plots of major phyla on the left, and major genus on the right – show that major </a:t>
            </a:r>
            <a:r>
              <a:rPr lang="en-US" baseline="0" dirty="0" err="1" smtClean="0"/>
              <a:t>taxa</a:t>
            </a:r>
            <a:r>
              <a:rPr lang="en-US" baseline="0" dirty="0" smtClean="0"/>
              <a:t> were similar in the discovery and replication cohorts across taxonomic ranks. </a:t>
            </a:r>
          </a:p>
          <a:p>
            <a:r>
              <a:rPr lang="en-US" baseline="0" dirty="0" smtClean="0"/>
              <a:t>(2) 9 of 127 genera were found in all subjects, and the remaining 118 were variable </a:t>
            </a:r>
          </a:p>
          <a:p>
            <a:r>
              <a:rPr lang="en-US" baseline="0" dirty="0" smtClean="0"/>
              <a:t>(3) Consistent with the idea of a core stable microbiome that coexists with highly variable bacterial </a:t>
            </a:r>
            <a:r>
              <a:rPr lang="en-US" baseline="0" dirty="0" err="1" smtClean="0"/>
              <a:t>taxa</a:t>
            </a:r>
            <a:r>
              <a:rPr lang="en-US" baseline="0" dirty="0" smtClean="0"/>
              <a:t> in the human gut microbiome.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A5FE-5B8A-4539-8ECE-2A7EA1AB3B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8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Both"/>
            </a:pPr>
            <a:r>
              <a:rPr lang="en-US" dirty="0" smtClean="0"/>
              <a:t>This</a:t>
            </a:r>
            <a:r>
              <a:rPr lang="en-US" baseline="0" dirty="0" smtClean="0"/>
              <a:t> is a</a:t>
            </a:r>
            <a:r>
              <a:rPr lang="en-US" dirty="0" smtClean="0"/>
              <a:t> </a:t>
            </a:r>
            <a:r>
              <a:rPr lang="en-US" dirty="0" err="1" smtClean="0"/>
              <a:t>cladogram</a:t>
            </a:r>
            <a:r>
              <a:rPr lang="en-US" dirty="0" smtClean="0"/>
              <a:t>,</a:t>
            </a:r>
            <a:r>
              <a:rPr lang="en-US" baseline="0" dirty="0" smtClean="0"/>
              <a:t> in which the central dot represents kingdom, and each successive circle moving outward is one step lower </a:t>
            </a:r>
            <a:r>
              <a:rPr lang="en-US" baseline="0" dirty="0" err="1" smtClean="0"/>
              <a:t>phylogenetically</a:t>
            </a:r>
            <a:r>
              <a:rPr lang="en-US" baseline="0" dirty="0" smtClean="0"/>
              <a:t>. You can see the various branches of the </a:t>
            </a:r>
            <a:r>
              <a:rPr lang="en-US" baseline="0" dirty="0" err="1" smtClean="0"/>
              <a:t>phylogenetic</a:t>
            </a:r>
            <a:r>
              <a:rPr lang="en-US" baseline="0" dirty="0" smtClean="0"/>
              <a:t> tree in the figure. 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The green shading represents a heritability higher than 25% and p-value less than 0.05. Of the 249 bacterial </a:t>
            </a:r>
            <a:r>
              <a:rPr lang="en-US" baseline="0" dirty="0" err="1" smtClean="0"/>
              <a:t>taxa</a:t>
            </a:r>
            <a:r>
              <a:rPr lang="en-US" baseline="0" dirty="0" smtClean="0"/>
              <a:t>, 94 were nominally significant which is much higher than you would expect by chance. 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The blue shading represents </a:t>
            </a:r>
            <a:r>
              <a:rPr lang="en-US" baseline="0" dirty="0" err="1" smtClean="0"/>
              <a:t>taxa</a:t>
            </a:r>
            <a:r>
              <a:rPr lang="en-US" baseline="0" dirty="0" smtClean="0"/>
              <a:t> that survived multiple comparisons correction at P-value less than 4.13x10</a:t>
            </a:r>
            <a:r>
              <a:rPr lang="en-US" baseline="30000" dirty="0" smtClean="0"/>
              <a:t>-4</a:t>
            </a:r>
            <a:r>
              <a:rPr lang="en-US" baseline="0" dirty="0" smtClean="0"/>
              <a:t>. The most notable of these are </a:t>
            </a:r>
            <a:r>
              <a:rPr lang="en-US" baseline="0" dirty="0" err="1" smtClean="0"/>
              <a:t>methanobrevibacter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phascolarctobacterium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13 or 26 previously discovered heritable </a:t>
            </a:r>
            <a:r>
              <a:rPr lang="en-US" baseline="0" dirty="0" err="1" smtClean="0"/>
              <a:t>taxa</a:t>
            </a:r>
            <a:r>
              <a:rPr lang="en-US" baseline="0" dirty="0" smtClean="0"/>
              <a:t> were also replicated in this study.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A5FE-5B8A-4539-8ECE-2A7EA1AB3B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7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7A5FE-5B8A-4539-8ECE-2A7EA1AB3B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77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</a:t>
            </a:r>
            <a:r>
              <a:rPr lang="en-US" baseline="0" dirty="0" smtClean="0"/>
              <a:t> of what they found confirms current knowledge about the gut microbiome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##########</a:t>
            </a:r>
          </a:p>
          <a:p>
            <a:r>
              <a:rPr lang="en-US" dirty="0" smtClean="0"/>
              <a:t>Among 270 related individuals from 123 families,</a:t>
            </a:r>
            <a:r>
              <a:rPr lang="en-US" baseline="0" dirty="0" smtClean="0"/>
              <a:t> </a:t>
            </a:r>
            <a:r>
              <a:rPr lang="en-US" dirty="0" smtClean="0"/>
              <a:t>94 of 249 total bacteria taxa (32% of microbiota)</a:t>
            </a:r>
          </a:p>
          <a:p>
            <a:r>
              <a:rPr lang="en-US" dirty="0" err="1" smtClean="0"/>
              <a:t>Firmicutes</a:t>
            </a:r>
            <a:r>
              <a:rPr lang="en-US" dirty="0" smtClean="0"/>
              <a:t> (64%), </a:t>
            </a:r>
            <a:r>
              <a:rPr lang="en-US" dirty="0" err="1" smtClean="0"/>
              <a:t>Bacteroidetes</a:t>
            </a:r>
            <a:r>
              <a:rPr lang="en-US" dirty="0" smtClean="0"/>
              <a:t> (27%), </a:t>
            </a:r>
            <a:r>
              <a:rPr lang="en-US" dirty="0" err="1" smtClean="0"/>
              <a:t>Actinobacteria</a:t>
            </a:r>
            <a:r>
              <a:rPr lang="en-US" dirty="0" smtClean="0"/>
              <a:t> (5%)</a:t>
            </a:r>
          </a:p>
          <a:p>
            <a:r>
              <a:rPr lang="en-US" dirty="0" smtClean="0"/>
              <a:t>Replication cohort had 463 individuals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EFC-F32B-4D22-9269-EB81EAF5B0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62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rs62171178 located on </a:t>
            </a:r>
            <a:r>
              <a:rPr lang="en-US" dirty="0" err="1" smtClean="0"/>
              <a:t>chr</a:t>
            </a:r>
            <a:r>
              <a:rPr lang="en-US" dirty="0" smtClean="0"/>
              <a:t> 2q31.1</a:t>
            </a:r>
          </a:p>
          <a:p>
            <a:endParaRPr lang="en-US" dirty="0" smtClean="0"/>
          </a:p>
          <a:p>
            <a:r>
              <a:rPr lang="en-US" dirty="0" smtClean="0"/>
              <a:t>SSB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>
                <a:sym typeface="Wingdings" panose="05000000000000000000" pitchFamily="2" charset="2"/>
              </a:rPr>
              <a:t>Sjögren</a:t>
            </a:r>
            <a:r>
              <a:rPr lang="en-US" dirty="0" smtClean="0">
                <a:sym typeface="Wingdings" panose="05000000000000000000" pitchFamily="2" charset="2"/>
              </a:rPr>
              <a:t> syndrome antigen B; involved in RNA</a:t>
            </a:r>
            <a:r>
              <a:rPr lang="en-US" baseline="0" dirty="0" smtClean="0">
                <a:sym typeface="Wingdings" panose="05000000000000000000" pitchFamily="2" charset="2"/>
              </a:rPr>
              <a:t> metabolism</a:t>
            </a:r>
          </a:p>
          <a:p>
            <a:r>
              <a:rPr lang="en-US" dirty="0" smtClean="0"/>
              <a:t>METTL5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methyltransferase like 5; involved in RNA metabolism and protein and </a:t>
            </a:r>
            <a:r>
              <a:rPr lang="en-US" baseline="0" dirty="0" err="1" smtClean="0"/>
              <a:t>rRNA</a:t>
            </a:r>
            <a:r>
              <a:rPr lang="en-US" baseline="0" dirty="0" smtClean="0"/>
              <a:t> methylation</a:t>
            </a:r>
          </a:p>
          <a:p>
            <a:r>
              <a:rPr lang="en-US" baseline="0" dirty="0" smtClean="0"/>
              <a:t>UBR3 </a:t>
            </a:r>
            <a:r>
              <a:rPr lang="mr-IN" baseline="0" dirty="0" smtClean="0"/>
              <a:t>–</a:t>
            </a:r>
            <a:r>
              <a:rPr lang="en-US" baseline="0" dirty="0" smtClean="0"/>
              <a:t>ubiquitin-protein ligase E3 component; ubiquitin-protein ligase E3; </a:t>
            </a:r>
            <a:r>
              <a:rPr lang="en-US" b="1" baseline="0" dirty="0" smtClean="0"/>
              <a:t>polymorphisms in the ubiquitin-proteasome pathway might trigger a modification of immune regulation, which potentially may result in certain bacterial taxa differing in their presence or abundance across individuals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##########</a:t>
            </a:r>
          </a:p>
          <a:p>
            <a:r>
              <a:rPr lang="en-US" baseline="0" dirty="0" smtClean="0"/>
              <a:t>33 SNPs across 18 heritable bacterial taxa</a:t>
            </a:r>
          </a:p>
          <a:p>
            <a:r>
              <a:rPr lang="en-US" baseline="0" dirty="0" smtClean="0"/>
              <a:t>25 SNPs across 15 non-heritable bacterial taxa</a:t>
            </a:r>
          </a:p>
          <a:p>
            <a:r>
              <a:rPr lang="en-US" baseline="0" dirty="0" smtClean="0"/>
              <a:t>Total of 58 SNPs across 33 bacterial taxa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Discovery</a:t>
            </a:r>
            <a:r>
              <a:rPr lang="en-US" baseline="0" dirty="0" smtClean="0"/>
              <a:t> cohort enriched for subjects from Canada</a:t>
            </a:r>
          </a:p>
          <a:p>
            <a:r>
              <a:rPr lang="en-US" baseline="0" dirty="0" smtClean="0"/>
              <a:t>Replication cohort e</a:t>
            </a:r>
            <a:r>
              <a:rPr lang="en-US" dirty="0" smtClean="0"/>
              <a:t>nriched for subjects</a:t>
            </a:r>
            <a:r>
              <a:rPr lang="en-US" baseline="0" dirty="0" smtClean="0"/>
              <a:t> from Israel and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D7EFC-F32B-4D22-9269-EB81EAF5B0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2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7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6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8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5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0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652B-1994-478D-8F1D-8723D7899B3F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BFC7-4754-4606-B79C-C02DE07E1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74752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Bio 281 Journal Club</a:t>
            </a:r>
            <a:br>
              <a:rPr lang="en-US" sz="3200" dirty="0" smtClean="0"/>
            </a:br>
            <a:r>
              <a:rPr lang="en-US" sz="3200" dirty="0" smtClean="0"/>
              <a:t>March 8, 2017</a:t>
            </a:r>
            <a:br>
              <a:rPr lang="en-US" sz="3200" dirty="0" smtClean="0"/>
            </a:br>
            <a:r>
              <a:rPr lang="en-US" sz="3200" dirty="0" smtClean="0"/>
              <a:t>Kathy Lee-Sarwar, Alberta Wang, Amit Joshi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231" y="3792003"/>
            <a:ext cx="8658225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0836"/>
          <a:stretch/>
        </p:blipFill>
        <p:spPr>
          <a:xfrm>
            <a:off x="1752600" y="448795"/>
            <a:ext cx="8686800" cy="1188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52543"/>
          <a:stretch/>
        </p:blipFill>
        <p:spPr>
          <a:xfrm>
            <a:off x="1736678" y="1754209"/>
            <a:ext cx="8686800" cy="19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83" y="487958"/>
            <a:ext cx="10862481" cy="13255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Genetic </a:t>
            </a:r>
            <a:r>
              <a:rPr lang="en-US" sz="4000" dirty="0"/>
              <a:t>Environmental Microbial Project to study healthy 1</a:t>
            </a:r>
            <a:r>
              <a:rPr lang="en-US" sz="4000" baseline="30000" dirty="0"/>
              <a:t>st</a:t>
            </a:r>
            <a:r>
              <a:rPr lang="en-US" sz="4000" dirty="0"/>
              <a:t> degree relatives of subjects with Crohn’s </a:t>
            </a:r>
            <a:r>
              <a:rPr lang="en-US" sz="4000" dirty="0" smtClean="0"/>
              <a:t>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65" y="2055978"/>
            <a:ext cx="6817340" cy="4405764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68739" y="2825086"/>
            <a:ext cx="3556379" cy="3636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Subjects excluded if:</a:t>
            </a:r>
          </a:p>
          <a:p>
            <a:r>
              <a:rPr lang="en-US" dirty="0" smtClean="0">
                <a:latin typeface="+mj-lt"/>
              </a:rPr>
              <a:t>Antibiotics in prior 3 months</a:t>
            </a:r>
          </a:p>
          <a:p>
            <a:r>
              <a:rPr lang="en-US" dirty="0" smtClean="0">
                <a:latin typeface="+mj-lt"/>
              </a:rPr>
              <a:t>History or symptoms of intestinal disease</a:t>
            </a:r>
          </a:p>
        </p:txBody>
      </p:sp>
    </p:spTree>
    <p:extLst>
      <p:ext uri="{BB962C8B-B14F-4D97-AF65-F5344CB8AC3E}">
        <p14:creationId xmlns:p14="http://schemas.microsoft.com/office/powerpoint/2010/main" val="23555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Microbial taxonomic profiling quality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857" y="1587770"/>
            <a:ext cx="615315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96864" y="4130962"/>
            <a:ext cx="357136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**Biological Duplicate</a:t>
            </a:r>
            <a:endParaRPr lang="en-US" sz="2000" b="1" dirty="0">
              <a:solidFill>
                <a:schemeClr val="accent5"/>
              </a:solidFill>
            </a:endParaRPr>
          </a:p>
          <a:p>
            <a:r>
              <a:rPr lang="en-US" dirty="0" smtClean="0"/>
              <a:t>Measurements </a:t>
            </a:r>
            <a:r>
              <a:rPr lang="en-US" dirty="0"/>
              <a:t>of </a:t>
            </a:r>
            <a:r>
              <a:rPr lang="en-US" dirty="0" smtClean="0"/>
              <a:t>multiple samples </a:t>
            </a:r>
            <a:br>
              <a:rPr lang="en-US" dirty="0" smtClean="0"/>
            </a:br>
            <a:r>
              <a:rPr lang="en-US" dirty="0" smtClean="0"/>
              <a:t>from the same subject.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Purpose: </a:t>
            </a:r>
            <a:r>
              <a:rPr lang="en-US" dirty="0" smtClean="0"/>
              <a:t>assess noise from random </a:t>
            </a:r>
          </a:p>
          <a:p>
            <a:r>
              <a:rPr lang="en-US" dirty="0" smtClean="0"/>
              <a:t>biological variation.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6864" y="2156772"/>
            <a:ext cx="396275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*Technical Duplicate</a:t>
            </a:r>
          </a:p>
          <a:p>
            <a:r>
              <a:rPr lang="en-US" dirty="0" smtClean="0"/>
              <a:t>Repeated </a:t>
            </a:r>
            <a:r>
              <a:rPr lang="en-US" dirty="0"/>
              <a:t>measurements of the same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sample.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Purpose: </a:t>
            </a:r>
            <a:r>
              <a:rPr lang="en-US" dirty="0" smtClean="0"/>
              <a:t>assess random </a:t>
            </a:r>
            <a:r>
              <a:rPr lang="en-US" dirty="0"/>
              <a:t>noise </a:t>
            </a:r>
            <a:endParaRPr lang="en-US" dirty="0" smtClean="0"/>
          </a:p>
          <a:p>
            <a:r>
              <a:rPr lang="en-US" dirty="0" smtClean="0"/>
              <a:t>associated </a:t>
            </a:r>
            <a:r>
              <a:rPr lang="en-US" dirty="0"/>
              <a:t>with protocols or equipment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4626" y="397451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8133" y="4381736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Genotyping 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43" y="2025810"/>
            <a:ext cx="4152415" cy="36930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Illumina </a:t>
            </a:r>
            <a:r>
              <a:rPr lang="en-US" dirty="0" err="1" smtClean="0">
                <a:latin typeface="+mj-lt"/>
              </a:rPr>
              <a:t>HumanCoreExome</a:t>
            </a:r>
            <a:r>
              <a:rPr lang="en-US" dirty="0" smtClean="0">
                <a:latin typeface="+mj-lt"/>
              </a:rPr>
              <a:t> chip &amp; </a:t>
            </a:r>
            <a:r>
              <a:rPr lang="en-US" dirty="0" err="1" smtClean="0">
                <a:latin typeface="+mj-lt"/>
              </a:rPr>
              <a:t>Immunochip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Filtered out SNPs:</a:t>
            </a:r>
          </a:p>
          <a:p>
            <a:pPr lvl="1"/>
            <a:r>
              <a:rPr lang="en-US" dirty="0" smtClean="0">
                <a:latin typeface="+mj-lt"/>
              </a:rPr>
              <a:t>&gt;5% </a:t>
            </a:r>
            <a:r>
              <a:rPr lang="en-US" dirty="0" err="1" smtClean="0">
                <a:latin typeface="+mj-lt"/>
              </a:rPr>
              <a:t>missingness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On a list of commonly </a:t>
            </a:r>
            <a:r>
              <a:rPr lang="en-US" dirty="0" err="1" smtClean="0">
                <a:latin typeface="+mj-lt"/>
              </a:rPr>
              <a:t>misgenotyped</a:t>
            </a:r>
            <a:r>
              <a:rPr lang="en-US" dirty="0" smtClean="0">
                <a:latin typeface="+mj-lt"/>
              </a:rPr>
              <a:t> variants</a:t>
            </a:r>
          </a:p>
          <a:p>
            <a:r>
              <a:rPr lang="en-US" dirty="0" smtClean="0">
                <a:latin typeface="+mj-lt"/>
              </a:rPr>
              <a:t>508,915 SNPs analyzed</a:t>
            </a:r>
          </a:p>
          <a:p>
            <a:r>
              <a:rPr lang="en-US" dirty="0" smtClean="0">
                <a:latin typeface="+mj-lt"/>
              </a:rPr>
              <a:t>Imputation from 1000 Genomes Project, SNP2HLA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550" y="1690688"/>
            <a:ext cx="61912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err="1" smtClean="0"/>
              <a:t>taxa</a:t>
            </a:r>
            <a:r>
              <a:rPr lang="en-US" dirty="0" smtClean="0"/>
              <a:t> were similar in the discovery and replication cohorts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8" y="1853184"/>
            <a:ext cx="593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4291" y="1884807"/>
            <a:ext cx="5908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Heritability analysis of microbiota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425040"/>
            <a:ext cx="6388925" cy="522514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+mj-lt"/>
              </a:rPr>
              <a:t>Polygenic heritability</a:t>
            </a:r>
            <a:r>
              <a:rPr lang="en-US" dirty="0" smtClean="0">
                <a:latin typeface="+mj-lt"/>
              </a:rPr>
              <a:t>: Proportion of population variance in the gut microbiota that can be explained by additive genetic variation (narrow sense).</a:t>
            </a:r>
          </a:p>
          <a:p>
            <a:pPr algn="just"/>
            <a:endParaRPr lang="en-US" dirty="0" smtClean="0">
              <a:latin typeface="+mj-lt"/>
            </a:endParaRPr>
          </a:p>
          <a:p>
            <a:pPr algn="just"/>
            <a:r>
              <a:rPr lang="en-US" dirty="0" smtClean="0">
                <a:latin typeface="+mj-lt"/>
              </a:rPr>
              <a:t>Analyzed heritability in a subset of 270 related individuals from 123 families</a:t>
            </a:r>
          </a:p>
          <a:p>
            <a:pPr lvl="1" algn="just"/>
            <a:r>
              <a:rPr lang="en-US" dirty="0" smtClean="0">
                <a:latin typeface="+mj-lt"/>
              </a:rPr>
              <a:t>Assessed polygenic heritability from the phylum to the genus level in 249 bacterial </a:t>
            </a:r>
            <a:r>
              <a:rPr lang="en-US" dirty="0" err="1" smtClean="0">
                <a:latin typeface="+mj-lt"/>
              </a:rPr>
              <a:t>taxa</a:t>
            </a:r>
            <a:endParaRPr lang="en-US" dirty="0" smtClean="0">
              <a:latin typeface="+mj-lt"/>
            </a:endParaRPr>
          </a:p>
          <a:p>
            <a:pPr lvl="1" algn="just"/>
            <a:r>
              <a:rPr lang="en-US" dirty="0" smtClean="0">
                <a:latin typeface="+mj-lt"/>
              </a:rPr>
              <a:t>Bacterial relative abundance values were inverse normal transformed</a:t>
            </a:r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805" y="1371600"/>
            <a:ext cx="501424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GWAS of bacterial </a:t>
            </a:r>
            <a:r>
              <a:rPr lang="en-US" dirty="0" err="1" smtClean="0"/>
              <a:t>taxa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039"/>
            <a:ext cx="10515600" cy="52013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+mj-lt"/>
              </a:rPr>
              <a:t>GEE framework to test for association between 3.7M SNPs and each of the 166 non-redundant microbial taxonomic level</a:t>
            </a:r>
          </a:p>
          <a:p>
            <a:pPr lvl="1"/>
            <a:r>
              <a:rPr lang="en-US" dirty="0" smtClean="0">
                <a:latin typeface="+mj-lt"/>
              </a:rPr>
              <a:t>Account for familial clustering</a:t>
            </a:r>
          </a:p>
          <a:p>
            <a:pPr lvl="1"/>
            <a:r>
              <a:rPr lang="en-US" dirty="0" smtClean="0">
                <a:latin typeface="+mj-lt"/>
              </a:rPr>
              <a:t>Flexible to model specification and does not rely on fully parametric assumptions, which are not met in the case of bacterial </a:t>
            </a:r>
            <a:r>
              <a:rPr lang="en-US" dirty="0" err="1" smtClean="0">
                <a:latin typeface="+mj-lt"/>
              </a:rPr>
              <a:t>taxa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Adjusted for age, sex and top 3 PCs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Models</a:t>
            </a:r>
          </a:p>
          <a:p>
            <a:pPr lvl="1"/>
            <a:r>
              <a:rPr lang="en-US" dirty="0" smtClean="0">
                <a:latin typeface="+mj-lt"/>
              </a:rPr>
              <a:t>&lt;5% zero values:  log normal model on the log of the relative abundance for non-zero counts </a:t>
            </a:r>
          </a:p>
          <a:p>
            <a:pPr lvl="1"/>
            <a:r>
              <a:rPr lang="en-US" dirty="0" smtClean="0">
                <a:latin typeface="+mj-lt"/>
              </a:rPr>
              <a:t>&gt;15% zero values – 2 part log normal fitting</a:t>
            </a:r>
          </a:p>
          <a:p>
            <a:pPr marL="1428750" lvl="2" indent="-514350">
              <a:buAutoNum type="romanLcParenBoth"/>
            </a:pPr>
            <a:r>
              <a:rPr lang="en-US" dirty="0" smtClean="0">
                <a:latin typeface="+mj-lt"/>
              </a:rPr>
              <a:t>logistic model on the absence/ presence of the </a:t>
            </a:r>
            <a:r>
              <a:rPr lang="en-US" dirty="0" err="1" smtClean="0">
                <a:latin typeface="+mj-lt"/>
              </a:rPr>
              <a:t>taxon</a:t>
            </a:r>
            <a:r>
              <a:rPr lang="en-US" dirty="0" smtClean="0">
                <a:latin typeface="+mj-lt"/>
              </a:rPr>
              <a:t> and</a:t>
            </a:r>
          </a:p>
          <a:p>
            <a:pPr marL="1428750" lvl="2" indent="-514350">
              <a:buAutoNum type="romanLcParenBoth"/>
            </a:pPr>
            <a:r>
              <a:rPr lang="en-US" dirty="0" smtClean="0">
                <a:latin typeface="+mj-lt"/>
              </a:rPr>
              <a:t>Additive genetic model on the log of the relative abundance for non-zero counts</a:t>
            </a:r>
          </a:p>
          <a:p>
            <a:pPr marL="688975" lvl="1" indent="-231775"/>
            <a:r>
              <a:rPr lang="en-US" dirty="0" smtClean="0">
                <a:latin typeface="+mj-lt"/>
              </a:rPr>
              <a:t>5-15% </a:t>
            </a:r>
            <a:r>
              <a:rPr lang="en-US" dirty="0" err="1" smtClean="0">
                <a:latin typeface="+mj-lt"/>
              </a:rPr>
              <a:t>zerio</a:t>
            </a:r>
            <a:r>
              <a:rPr lang="en-US" dirty="0" smtClean="0">
                <a:latin typeface="+mj-lt"/>
              </a:rPr>
              <a:t> values: Model selection criterion between the two models above using quasi-likelihood (QIC)</a:t>
            </a:r>
          </a:p>
          <a:p>
            <a:pPr marL="688975" lvl="1" indent="-231775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Multiple comparisons corrections</a:t>
            </a:r>
          </a:p>
          <a:p>
            <a:pPr lvl="1"/>
            <a:r>
              <a:rPr lang="en-US" dirty="0" smtClean="0">
                <a:latin typeface="+mj-lt"/>
              </a:rPr>
              <a:t>Genome-wide significance threshold – 5x10</a:t>
            </a:r>
            <a:r>
              <a:rPr lang="en-US" baseline="30000" dirty="0" smtClean="0">
                <a:latin typeface="+mj-lt"/>
              </a:rPr>
              <a:t>-8</a:t>
            </a:r>
          </a:p>
          <a:p>
            <a:pPr lvl="1"/>
            <a:r>
              <a:rPr lang="en-US" dirty="0" smtClean="0">
                <a:latin typeface="+mj-lt"/>
              </a:rPr>
              <a:t>Study wide significance (166 </a:t>
            </a:r>
            <a:r>
              <a:rPr lang="en-US" dirty="0" err="1" smtClean="0">
                <a:latin typeface="+mj-lt"/>
              </a:rPr>
              <a:t>GWASes</a:t>
            </a:r>
            <a:r>
              <a:rPr lang="en-US" dirty="0" smtClean="0">
                <a:latin typeface="+mj-lt"/>
              </a:rPr>
              <a:t>) – 4.13x10</a:t>
            </a:r>
            <a:r>
              <a:rPr lang="en-US" baseline="30000" dirty="0" smtClean="0">
                <a:latin typeface="+mj-lt"/>
              </a:rPr>
              <a:t>-10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24" y="-95000"/>
            <a:ext cx="10515600" cy="1325563"/>
          </a:xfrm>
        </p:spPr>
        <p:txBody>
          <a:bodyPr/>
          <a:lstStyle/>
          <a:p>
            <a:r>
              <a:rPr lang="en-US" dirty="0" smtClean="0"/>
              <a:t>GWAS of bacterial </a:t>
            </a:r>
            <a:r>
              <a:rPr lang="en-US" dirty="0" err="1" smtClean="0"/>
              <a:t>taxa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13" y="749750"/>
            <a:ext cx="5555367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238" y="219075"/>
            <a:ext cx="6391275" cy="64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GWAS-significant associations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27" y="1356389"/>
            <a:ext cx="519594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531" y="1767258"/>
            <a:ext cx="60883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rs62171178 is </a:t>
            </a:r>
            <a:r>
              <a:rPr lang="en-US" dirty="0" err="1" smtClean="0"/>
              <a:t>eQTL</a:t>
            </a:r>
            <a:r>
              <a:rPr lang="en-US" dirty="0" smtClean="0"/>
              <a:t> for PHOSPHO2 expression in the stomach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117" y="1549725"/>
            <a:ext cx="737648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80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Methods / Results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5"/>
                </a:solidFill>
              </a:rPr>
              <a:t>Discussion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80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Methods / Results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of Main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a discovery cohort of 1098 individuals:</a:t>
            </a:r>
          </a:p>
          <a:p>
            <a:pPr lvl="1"/>
            <a:r>
              <a:rPr lang="en-US" dirty="0" smtClean="0"/>
              <a:t>Among 270 related individuals, 32% of microbiota are heritable</a:t>
            </a:r>
          </a:p>
          <a:p>
            <a:pPr lvl="1"/>
            <a:r>
              <a:rPr lang="en-US" dirty="0" smtClean="0"/>
              <a:t>“Core microbiome” that coexists with a highly variable bacterial taxa in the human gut microbiome</a:t>
            </a:r>
          </a:p>
          <a:p>
            <a:pPr lvl="2"/>
            <a:r>
              <a:rPr lang="en-US" sz="2400" dirty="0" smtClean="0"/>
              <a:t>3 dominant bacteria phyla: </a:t>
            </a:r>
            <a:r>
              <a:rPr lang="en-US" sz="2400" dirty="0" err="1"/>
              <a:t>F</a:t>
            </a:r>
            <a:r>
              <a:rPr lang="en-US" sz="2400" dirty="0" err="1" smtClean="0"/>
              <a:t>irmicutes</a:t>
            </a:r>
            <a:r>
              <a:rPr lang="en-US" sz="2400" dirty="0" smtClean="0"/>
              <a:t>, </a:t>
            </a:r>
            <a:r>
              <a:rPr lang="en-US" sz="2400" dirty="0" err="1" smtClean="0"/>
              <a:t>Bacteroidetes</a:t>
            </a:r>
            <a:r>
              <a:rPr lang="en-US" sz="2400" dirty="0" smtClean="0"/>
              <a:t>, </a:t>
            </a:r>
            <a:r>
              <a:rPr lang="en-US" sz="2400" dirty="0" err="1" smtClean="0"/>
              <a:t>Actinobacteria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53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GWAS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23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58 SNPs were associated with 33 bacterial taxa</a:t>
            </a:r>
          </a:p>
          <a:p>
            <a:r>
              <a:rPr lang="en-US" dirty="0" smtClean="0"/>
              <a:t>6 associations remained significant after correction for multiple testing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1 association replicated (rs62171178)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872473"/>
            <a:ext cx="10515599" cy="206210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ym typeface="Wingdings" panose="05000000000000000000" pitchFamily="2" charset="2"/>
              </a:rPr>
              <a:t>Carriers of minor allele (T) at rs62171178 located within </a:t>
            </a:r>
            <a:r>
              <a:rPr lang="en-US" sz="2800" b="1" i="1" dirty="0">
                <a:sym typeface="Wingdings" panose="05000000000000000000" pitchFamily="2" charset="2"/>
              </a:rPr>
              <a:t>SSB</a:t>
            </a:r>
            <a:r>
              <a:rPr lang="en-US" sz="2800" b="1" dirty="0">
                <a:sym typeface="Wingdings" panose="05000000000000000000" pitchFamily="2" charset="2"/>
              </a:rPr>
              <a:t> (</a:t>
            </a:r>
            <a:r>
              <a:rPr lang="en-US" sz="2800" b="1" dirty="0" err="1">
                <a:sym typeface="Wingdings" panose="05000000000000000000" pitchFamily="2" charset="2"/>
              </a:rPr>
              <a:t>Sjögren</a:t>
            </a:r>
            <a:r>
              <a:rPr lang="en-US" sz="2800" b="1" dirty="0">
                <a:sym typeface="Wingdings" panose="05000000000000000000" pitchFamily="2" charset="2"/>
              </a:rPr>
              <a:t> syndrome antigen B) had an increased abundance of </a:t>
            </a:r>
            <a:r>
              <a:rPr lang="en-US" sz="2800" b="1" i="1" dirty="0" err="1">
                <a:sym typeface="Wingdings" panose="05000000000000000000" pitchFamily="2" charset="2"/>
              </a:rPr>
              <a:t>Rikenellaceae</a:t>
            </a:r>
            <a:endParaRPr lang="en-US" sz="2800" b="1" i="1" dirty="0">
              <a:sym typeface="Wingdings" panose="05000000000000000000" pitchFamily="2" charset="2"/>
            </a:endParaRPr>
          </a:p>
          <a:p>
            <a:pPr algn="ctr"/>
            <a:endParaRPr lang="en-US" sz="2400" b="1" i="1" dirty="0">
              <a:sym typeface="Wingdings" panose="05000000000000000000" pitchFamily="2" charset="2"/>
            </a:endParaRPr>
          </a:p>
          <a:p>
            <a:pPr lvl="1" algn="ctr"/>
            <a:r>
              <a:rPr lang="en-US" sz="2400" dirty="0"/>
              <a:t>rs62171178 is also in high LD with </a:t>
            </a:r>
            <a:r>
              <a:rPr lang="en-US" sz="2400" i="1" dirty="0"/>
              <a:t>METTL5</a:t>
            </a:r>
            <a:r>
              <a:rPr lang="en-US" sz="2400" dirty="0"/>
              <a:t> (methyltransferase like 5) &amp; </a:t>
            </a:r>
            <a:endParaRPr lang="en-US" sz="2400" dirty="0" smtClean="0"/>
          </a:p>
          <a:p>
            <a:pPr lvl="1" algn="ctr"/>
            <a:r>
              <a:rPr lang="en-US" sz="2400" i="1" dirty="0" smtClean="0"/>
              <a:t>UBR3</a:t>
            </a:r>
            <a:r>
              <a:rPr lang="en-US" sz="2400" dirty="0" smtClean="0"/>
              <a:t> </a:t>
            </a:r>
            <a:r>
              <a:rPr lang="en-US" sz="2400" dirty="0"/>
              <a:t>(ubiquitin-protein ligase 3)</a:t>
            </a:r>
          </a:p>
        </p:txBody>
      </p:sp>
    </p:spTree>
    <p:extLst>
      <p:ext uri="{BB962C8B-B14F-4D97-AF65-F5344CB8AC3E}">
        <p14:creationId xmlns:p14="http://schemas.microsoft.com/office/powerpoint/2010/main" val="1449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Host genetic polymorphisms influence the composition of the microbiota</a:t>
            </a:r>
          </a:p>
          <a:p>
            <a:r>
              <a:rPr lang="en-US" dirty="0" smtClean="0"/>
              <a:t>Polymorphism in rs62171178 is associated with relative abundance in gut </a:t>
            </a:r>
            <a:r>
              <a:rPr lang="en-US" dirty="0" err="1" smtClean="0"/>
              <a:t>Rikenellaceae</a:t>
            </a:r>
            <a:endParaRPr lang="en-US" dirty="0" smtClean="0"/>
          </a:p>
          <a:p>
            <a:pPr lvl="1"/>
            <a:r>
              <a:rPr lang="en-US" dirty="0"/>
              <a:t>r</a:t>
            </a:r>
            <a:r>
              <a:rPr lang="en-US" dirty="0" smtClean="0"/>
              <a:t>s62171178 maps to 3 genes</a:t>
            </a:r>
          </a:p>
          <a:p>
            <a:pPr lvl="1"/>
            <a:r>
              <a:rPr lang="en-US" dirty="0" smtClean="0"/>
              <a:t>Significance of these gene associations unknown</a:t>
            </a:r>
          </a:p>
          <a:p>
            <a:r>
              <a:rPr lang="en-US" dirty="0"/>
              <a:t>r</a:t>
            </a:r>
            <a:r>
              <a:rPr lang="en-US" dirty="0" smtClean="0"/>
              <a:t>s62171178 is also associated with </a:t>
            </a:r>
            <a:r>
              <a:rPr lang="en-US" i="1" dirty="0" smtClean="0"/>
              <a:t>PHOSPHO2</a:t>
            </a:r>
            <a:r>
              <a:rPr lang="en-US" dirty="0" smtClean="0"/>
              <a:t> expression in the stomach</a:t>
            </a:r>
          </a:p>
          <a:p>
            <a:pPr lvl="1"/>
            <a:r>
              <a:rPr lang="en-US" dirty="0" smtClean="0"/>
              <a:t>Relationship with </a:t>
            </a:r>
            <a:r>
              <a:rPr lang="en-US" dirty="0" err="1" smtClean="0"/>
              <a:t>Rikenellaceae</a:t>
            </a:r>
            <a:r>
              <a:rPr lang="en-US" dirty="0" smtClean="0"/>
              <a:t> abundance needs to be determined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were replicated in a replication cohort</a:t>
            </a:r>
          </a:p>
          <a:p>
            <a:r>
              <a:rPr lang="en-US" dirty="0" smtClean="0"/>
              <a:t>Replication cohort had a younger median age</a:t>
            </a:r>
          </a:p>
          <a:p>
            <a:pPr lvl="1"/>
            <a:r>
              <a:rPr lang="en-US" dirty="0" smtClean="0"/>
              <a:t>Age can influence the microbiome yet results still replicated</a:t>
            </a:r>
          </a:p>
          <a:p>
            <a:r>
              <a:rPr lang="en-US" dirty="0" smtClean="0"/>
              <a:t>Balance of males &amp; females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24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Limitations: Cohort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Discovery &amp; replication cohorts were both of all White European ancestries</a:t>
            </a:r>
          </a:p>
          <a:p>
            <a:r>
              <a:rPr lang="en-US" dirty="0" smtClean="0"/>
              <a:t>“Healthy cohorts” but 1st-degree relatives of subjects with Crohn’s disease</a:t>
            </a:r>
          </a:p>
          <a:p>
            <a:pPr lvl="1"/>
            <a:r>
              <a:rPr lang="en-US" dirty="0" smtClean="0"/>
              <a:t>Found evidence of heritability of microbial </a:t>
            </a:r>
            <a:r>
              <a:rPr lang="en-US" dirty="0" err="1" smtClean="0"/>
              <a:t>dysbiosis</a:t>
            </a:r>
            <a:r>
              <a:rPr lang="en-US" dirty="0" smtClean="0"/>
              <a:t> (MD) index</a:t>
            </a:r>
          </a:p>
          <a:p>
            <a:pPr lvl="1"/>
            <a:r>
              <a:rPr lang="en-US" dirty="0" smtClean="0"/>
              <a:t>MD index not associated with SNPs on GWAS (perhaps due to small sample size)</a:t>
            </a:r>
          </a:p>
          <a:p>
            <a:r>
              <a:rPr lang="en-US" dirty="0" smtClean="0"/>
              <a:t>Not generalizable across populations</a:t>
            </a:r>
          </a:p>
        </p:txBody>
      </p:sp>
    </p:spTree>
    <p:extLst>
      <p:ext uri="{BB962C8B-B14F-4D97-AF65-F5344CB8AC3E}">
        <p14:creationId xmlns:p14="http://schemas.microsoft.com/office/powerpoint/2010/main" val="197849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Limitations: Methods &amp;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16s ribosomal DNA sequencing  vs </a:t>
            </a:r>
            <a:r>
              <a:rPr lang="en-US" dirty="0" err="1"/>
              <a:t>metagenomic</a:t>
            </a:r>
            <a:r>
              <a:rPr lang="en-US" dirty="0"/>
              <a:t> </a:t>
            </a:r>
            <a:r>
              <a:rPr lang="en-US" dirty="0" smtClean="0"/>
              <a:t>sequencing</a:t>
            </a:r>
          </a:p>
          <a:p>
            <a:r>
              <a:rPr lang="en-US" dirty="0" smtClean="0"/>
              <a:t>Derived heritability estimates from related individuals (n = 270) vs. non-related (n = 951)</a:t>
            </a:r>
            <a:endParaRPr lang="en-US" dirty="0"/>
          </a:p>
          <a:p>
            <a:r>
              <a:rPr lang="en-US" dirty="0" smtClean="0"/>
              <a:t>Relatively </a:t>
            </a:r>
            <a:r>
              <a:rPr lang="en-US" dirty="0"/>
              <a:t>small sample sizes </a:t>
            </a:r>
            <a:r>
              <a:rPr lang="en-US" dirty="0" smtClean="0"/>
              <a:t>of cohorts for </a:t>
            </a:r>
            <a:r>
              <a:rPr lang="en-US" dirty="0"/>
              <a:t>166 </a:t>
            </a:r>
            <a:r>
              <a:rPr lang="en-US" dirty="0" err="1"/>
              <a:t>GWASes</a:t>
            </a:r>
            <a:endParaRPr lang="en-US" dirty="0"/>
          </a:p>
          <a:p>
            <a:r>
              <a:rPr lang="en-US" dirty="0" smtClean="0"/>
              <a:t>Finding of SNP association and </a:t>
            </a:r>
            <a:r>
              <a:rPr lang="en-US" dirty="0" err="1" smtClean="0"/>
              <a:t>eQTL</a:t>
            </a:r>
            <a:r>
              <a:rPr lang="en-US" dirty="0" smtClean="0"/>
              <a:t> needs further validation</a:t>
            </a:r>
          </a:p>
        </p:txBody>
      </p:sp>
    </p:spTree>
    <p:extLst>
      <p:ext uri="{BB962C8B-B14F-4D97-AF65-F5344CB8AC3E}">
        <p14:creationId xmlns:p14="http://schemas.microsoft.com/office/powerpoint/2010/main" val="1517111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&amp; 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confirms previous findings that host genetics influences intestinal microbiota</a:t>
            </a:r>
          </a:p>
          <a:p>
            <a:r>
              <a:rPr lang="en-US" dirty="0" smtClean="0"/>
              <a:t>Further studies needed to determine the association between </a:t>
            </a:r>
            <a:r>
              <a:rPr lang="en-US" dirty="0" smtClean="0">
                <a:sym typeface="Wingdings" panose="05000000000000000000" pitchFamily="2" charset="2"/>
              </a:rPr>
              <a:t>rs62171178 and the 3 genes it maps to: </a:t>
            </a:r>
            <a:r>
              <a:rPr lang="en-US" i="1" dirty="0" smtClean="0">
                <a:sym typeface="Wingdings" panose="05000000000000000000" pitchFamily="2" charset="2"/>
              </a:rPr>
              <a:t>SSB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i="1" dirty="0" smtClean="0"/>
              <a:t>METTL5</a:t>
            </a:r>
            <a:r>
              <a:rPr lang="en-US" dirty="0" smtClean="0"/>
              <a:t>, </a:t>
            </a:r>
            <a:r>
              <a:rPr lang="en-US" i="1" dirty="0" smtClean="0"/>
              <a:t>UBR3</a:t>
            </a:r>
            <a:endParaRPr lang="en-US" dirty="0"/>
          </a:p>
          <a:p>
            <a:r>
              <a:rPr lang="en-US" dirty="0" smtClean="0"/>
              <a:t>Future studies needed to determine the relationship between gut </a:t>
            </a:r>
            <a:r>
              <a:rPr lang="en-US" i="1" dirty="0" smtClean="0"/>
              <a:t>PHOSPHO2</a:t>
            </a:r>
            <a:r>
              <a:rPr lang="en-US" dirty="0" smtClean="0"/>
              <a:t> expression and </a:t>
            </a:r>
            <a:r>
              <a:rPr lang="en-US" dirty="0" err="1" smtClean="0"/>
              <a:t>Rikenellaceae</a:t>
            </a:r>
            <a:r>
              <a:rPr lang="en-US" dirty="0" smtClean="0"/>
              <a:t> abundance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0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800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Methods / Results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Gut microbial changes are associated with a growing number of diseases, including polygenic diseases.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ving-into-the-postmetagenomicera-of-gut-microbiome-research-8-63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4"/>
          <a:stretch/>
        </p:blipFill>
        <p:spPr>
          <a:xfrm>
            <a:off x="2044700" y="1503634"/>
            <a:ext cx="8102600" cy="4757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483" y="6357938"/>
            <a:ext cx="24145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Slide modified </a:t>
            </a:r>
            <a:r>
              <a:rPr lang="en-US" sz="1200" dirty="0"/>
              <a:t>from Julian </a:t>
            </a:r>
            <a:r>
              <a:rPr lang="en-US" sz="1200" dirty="0" err="1"/>
              <a:t>Marchesi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58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36" y="228645"/>
            <a:ext cx="10733964" cy="1325563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O</a:t>
            </a:r>
            <a:r>
              <a:rPr lang="en-US" sz="3000" b="1" dirty="0" smtClean="0"/>
              <a:t>pen questions regarding the role of genetics in </a:t>
            </a:r>
            <a:br>
              <a:rPr lang="en-US" sz="3000" b="1" dirty="0" smtClean="0"/>
            </a:br>
            <a:r>
              <a:rPr lang="en-US" sz="3000" b="1" dirty="0" smtClean="0"/>
              <a:t>microbial community composition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2670" y="2461056"/>
            <a:ext cx="5811129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Is gut </a:t>
            </a:r>
            <a:r>
              <a:rPr lang="en-US" dirty="0" err="1" smtClean="0">
                <a:latin typeface="+mj-lt"/>
              </a:rPr>
              <a:t>dysbiosis</a:t>
            </a:r>
            <a:r>
              <a:rPr lang="en-US" dirty="0" smtClean="0">
                <a:latin typeface="+mj-lt"/>
              </a:rPr>
              <a:t> a consequence or cause of polygenic disease?</a:t>
            </a:r>
          </a:p>
          <a:p>
            <a:r>
              <a:rPr lang="en-US" dirty="0" smtClean="0">
                <a:latin typeface="+mj-lt"/>
              </a:rPr>
              <a:t>To what extent is the gut microbiome is genetically determined?</a:t>
            </a:r>
          </a:p>
          <a:p>
            <a:r>
              <a:rPr lang="en-US" dirty="0" smtClean="0">
                <a:latin typeface="+mj-lt"/>
              </a:rPr>
              <a:t>How much do we have to personalize microbial-based treatments?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1026" name="Picture 2" descr="The interaction between genetics, immunology, environment and microbiome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"/>
          <a:stretch/>
        </p:blipFill>
        <p:spPr bwMode="auto">
          <a:xfrm>
            <a:off x="619836" y="1290904"/>
            <a:ext cx="4743450" cy="542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16656" y="5058695"/>
            <a:ext cx="982639" cy="982639"/>
          </a:xfrm>
          <a:prstGeom prst="ellipse">
            <a:avLst/>
          </a:prstGeom>
          <a:noFill/>
          <a:ln w="317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4719" y="6223375"/>
            <a:ext cx="185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Ananthakrishnan</a:t>
            </a:r>
            <a:r>
              <a:rPr lang="en-US" sz="1200" dirty="0" smtClean="0"/>
              <a:t> A</a:t>
            </a:r>
          </a:p>
          <a:p>
            <a:r>
              <a:rPr lang="en-US" sz="1200" dirty="0" smtClean="0"/>
              <a:t>Nat Rev </a:t>
            </a:r>
            <a:r>
              <a:rPr lang="en-US" sz="1200" dirty="0" err="1" smtClean="0"/>
              <a:t>Gastr</a:t>
            </a:r>
            <a:r>
              <a:rPr lang="en-US" sz="1200" dirty="0" smtClean="0"/>
              <a:t> &amp; </a:t>
            </a:r>
            <a:r>
              <a:rPr lang="en-US" sz="1200" dirty="0" err="1" smtClean="0"/>
              <a:t>Hep</a:t>
            </a:r>
            <a:r>
              <a:rPr lang="en-US" sz="1200" dirty="0" smtClean="0"/>
              <a:t> 2015.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55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studies (focusing on those conducted in humans)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2169"/>
            <a:ext cx="6804546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</a:t>
            </a:r>
            <a:r>
              <a:rPr lang="en-US" dirty="0" smtClean="0">
                <a:latin typeface="+mj-lt"/>
              </a:rPr>
              <a:t>onozygotic twins have more similar microbiomes than dizygotic twins.</a:t>
            </a:r>
          </a:p>
          <a:p>
            <a:r>
              <a:rPr lang="en-US" dirty="0" smtClean="0">
                <a:latin typeface="+mj-lt"/>
              </a:rPr>
              <a:t>Single candidate genes influence the human gut microbiome.</a:t>
            </a:r>
          </a:p>
          <a:p>
            <a:r>
              <a:rPr lang="en-US" dirty="0" smtClean="0">
                <a:latin typeface="+mj-lt"/>
              </a:rPr>
              <a:t>Human Microbiome Project: associations between genetic variants </a:t>
            </a:r>
            <a:r>
              <a:rPr lang="en-US" dirty="0">
                <a:latin typeface="+mj-lt"/>
              </a:rPr>
              <a:t>&amp;</a:t>
            </a:r>
            <a:r>
              <a:rPr lang="en-US" dirty="0" smtClean="0">
                <a:latin typeface="+mj-lt"/>
              </a:rPr>
              <a:t> microbiome composition.</a:t>
            </a:r>
            <a:endParaRPr lang="en-US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844" y="5988734"/>
            <a:ext cx="2496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Goodrich JK, Cell 2014.</a:t>
            </a:r>
          </a:p>
          <a:p>
            <a:r>
              <a:rPr lang="en-US" sz="1200" dirty="0" smtClean="0"/>
              <a:t>Goodrich JK, Cell Host Microbe 2016.</a:t>
            </a:r>
          </a:p>
          <a:p>
            <a:r>
              <a:rPr lang="en-US" sz="1200" dirty="0" err="1" smtClean="0"/>
              <a:t>Blekhman</a:t>
            </a:r>
            <a:r>
              <a:rPr lang="en-US" sz="1200" dirty="0" smtClean="0"/>
              <a:t> R, Genome </a:t>
            </a:r>
            <a:r>
              <a:rPr lang="en-US" sz="1200" dirty="0" err="1" smtClean="0"/>
              <a:t>Biol</a:t>
            </a:r>
            <a:r>
              <a:rPr lang="en-US" sz="1200" dirty="0" smtClean="0"/>
              <a:t> 2014.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5" y="1690688"/>
            <a:ext cx="34956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3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61" y="1729903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Objective: </a:t>
            </a:r>
            <a:r>
              <a:rPr lang="en-US" dirty="0" smtClean="0"/>
              <a:t>Determine the association between human genetic variation and the composition of the microbiota.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992" y="5566212"/>
            <a:ext cx="8658225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2543"/>
          <a:stretch/>
        </p:blipFill>
        <p:spPr>
          <a:xfrm>
            <a:off x="1668439" y="3528418"/>
            <a:ext cx="8686800" cy="193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7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58003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>
                <a:solidFill>
                  <a:schemeClr val="accent5"/>
                </a:solidFill>
              </a:rPr>
              <a:t>Methods / 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937" y="1434186"/>
            <a:ext cx="6111069" cy="34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821" y="365125"/>
            <a:ext cx="11158184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Nature Genetics Vol 48, No 11:</a:t>
            </a:r>
            <a:br>
              <a:rPr lang="en-US" dirty="0" smtClean="0"/>
            </a:br>
            <a:r>
              <a:rPr lang="en-US" sz="3800" dirty="0" smtClean="0"/>
              <a:t>3 genetic analyses of the human gut microbiome</a:t>
            </a:r>
            <a:endParaRPr lang="en-US" sz="3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7821" y="2166589"/>
          <a:ext cx="11158184" cy="333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23"/>
                <a:gridCol w="2708178"/>
                <a:gridCol w="2893752"/>
                <a:gridCol w="3302331"/>
              </a:tblGrid>
              <a:tr h="3384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Turpin</a:t>
                      </a:r>
                      <a:r>
                        <a:rPr lang="en-US" baseline="0" dirty="0" smtClean="0"/>
                        <a:t> W, </a:t>
                      </a:r>
                      <a:r>
                        <a:rPr lang="en-US" i="1" baseline="0" dirty="0" smtClean="0"/>
                        <a:t>et al</a:t>
                      </a:r>
                      <a:r>
                        <a:rPr lang="en-US" i="0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Bonder MJ, </a:t>
                      </a:r>
                      <a:r>
                        <a:rPr lang="en-US" i="1" dirty="0" smtClean="0"/>
                        <a:t>et al</a:t>
                      </a:r>
                      <a:r>
                        <a:rPr lang="en-US" i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Wang</a:t>
                      </a:r>
                      <a:r>
                        <a:rPr lang="en-US" i="0" baseline="0" dirty="0" smtClean="0"/>
                        <a:t> J, </a:t>
                      </a:r>
                      <a:r>
                        <a:rPr lang="en-US" i="1" baseline="0" dirty="0" smtClean="0"/>
                        <a:t>et al</a:t>
                      </a:r>
                      <a:r>
                        <a:rPr lang="en-US" i="0" baseline="0" dirty="0" smtClean="0"/>
                        <a:t>.</a:t>
                      </a:r>
                      <a:endParaRPr lang="en-US" i="0" dirty="0"/>
                    </a:p>
                  </a:txBody>
                  <a:tcPr/>
                </a:tc>
              </a:tr>
              <a:tr h="456280">
                <a:tc>
                  <a:txBody>
                    <a:bodyPr/>
                    <a:lstStyle/>
                    <a:p>
                      <a:r>
                        <a:rPr lang="en-US" dirty="0" smtClean="0"/>
                        <a:t>Cohort</a:t>
                      </a:r>
                      <a:r>
                        <a:rPr lang="en-US" baseline="0" dirty="0" smtClean="0"/>
                        <a:t>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1,098</a:t>
                      </a:r>
                      <a:r>
                        <a:rPr lang="en-US" baseline="0" dirty="0" smtClean="0"/>
                        <a:t> / 463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984 / 425 / 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1,115 / 914</a:t>
                      </a:r>
                      <a:endParaRPr lang="en-US" dirty="0"/>
                    </a:p>
                  </a:txBody>
                  <a:tcPr/>
                </a:tc>
              </a:tr>
              <a:tr h="450376">
                <a:tc>
                  <a:txBody>
                    <a:bodyPr/>
                    <a:lstStyle/>
                    <a:p>
                      <a:r>
                        <a:rPr lang="en-US" dirty="0" smtClean="0"/>
                        <a:t>Ancestry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 Caucasian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Dutch population cohorts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</a:t>
                      </a:r>
                      <a:r>
                        <a:rPr lang="en-US" baseline="0" dirty="0" smtClean="0"/>
                        <a:t> ancestry</a:t>
                      </a:r>
                      <a:endParaRPr lang="en-US" dirty="0"/>
                    </a:p>
                  </a:txBody>
                  <a:tcPr/>
                </a:tc>
              </a:tr>
              <a:tr h="764274">
                <a:tc>
                  <a:txBody>
                    <a:bodyPr/>
                    <a:lstStyle/>
                    <a:p>
                      <a:r>
                        <a:rPr lang="en-US" dirty="0" smtClean="0"/>
                        <a:t>Microbial sequencing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16S</a:t>
                      </a:r>
                      <a:r>
                        <a:rPr lang="en-US" baseline="0" dirty="0" smtClean="0"/>
                        <a:t> sequencing using Illumina </a:t>
                      </a:r>
                      <a:r>
                        <a:rPr lang="en-US" baseline="0" dirty="0" err="1" smtClean="0"/>
                        <a:t>MiSeq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Metagenomic</a:t>
                      </a:r>
                      <a:r>
                        <a:rPr lang="en-US" dirty="0" smtClean="0"/>
                        <a:t> sequencing using Illumina </a:t>
                      </a:r>
                      <a:r>
                        <a:rPr lang="en-US" dirty="0" err="1" smtClean="0"/>
                        <a:t>HiSeq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16S sequencing using Illumina </a:t>
                      </a:r>
                      <a:r>
                        <a:rPr lang="en-US" dirty="0" err="1" smtClean="0"/>
                        <a:t>MiSeq</a:t>
                      </a:r>
                      <a:endParaRPr lang="en-US" dirty="0"/>
                    </a:p>
                  </a:txBody>
                  <a:tcPr/>
                </a:tc>
              </a:tr>
              <a:tr h="1298141">
                <a:tc>
                  <a:txBody>
                    <a:bodyPr/>
                    <a:lstStyle/>
                    <a:p>
                      <a:r>
                        <a:rPr lang="en-US" dirty="0" smtClean="0"/>
                        <a:t>Genotyping</a:t>
                      </a:r>
                      <a:r>
                        <a:rPr lang="en-US" baseline="0" dirty="0" smtClean="0"/>
                        <a:t> 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Illumina HumanCoreExome-12v1.1 chip, </a:t>
                      </a:r>
                      <a:r>
                        <a:rPr lang="en-US" baseline="0" dirty="0" err="1" smtClean="0"/>
                        <a:t>Immunochip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Illumina HumanCytoSNP-12 </a:t>
                      </a:r>
                      <a:r>
                        <a:rPr lang="en-US" dirty="0" err="1" smtClean="0"/>
                        <a:t>Beadchhip</a:t>
                      </a:r>
                      <a:r>
                        <a:rPr lang="en-US" dirty="0" smtClean="0"/>
                        <a:t>, HumanCoreExome-12</a:t>
                      </a:r>
                      <a:r>
                        <a:rPr lang="en-US" baseline="0" dirty="0" smtClean="0"/>
                        <a:t>v1.1, </a:t>
                      </a:r>
                      <a:r>
                        <a:rPr lang="en-US" dirty="0" err="1" smtClean="0"/>
                        <a:t>Immunochip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Affymetrix</a:t>
                      </a:r>
                      <a:r>
                        <a:rPr lang="en-US" dirty="0" smtClean="0"/>
                        <a:t> 6.0</a:t>
                      </a:r>
                      <a:r>
                        <a:rPr lang="en-US" baseline="0" dirty="0" smtClean="0"/>
                        <a:t> &amp; Axiom, Illumina 550k, </a:t>
                      </a:r>
                      <a:r>
                        <a:rPr lang="en-US" baseline="0" dirty="0" err="1" smtClean="0"/>
                        <a:t>Immunochip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Metabochip</a:t>
                      </a:r>
                      <a:r>
                        <a:rPr lang="en-US" baseline="0" dirty="0" smtClean="0"/>
                        <a:t> &amp; Omni Express Exome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620370" y="2031652"/>
            <a:ext cx="2770496" cy="3594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3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1550</Words>
  <Application>Microsoft Office PowerPoint</Application>
  <PresentationFormat>Widescreen</PresentationFormat>
  <Paragraphs>196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Mangal</vt:lpstr>
      <vt:lpstr>Wingdings</vt:lpstr>
      <vt:lpstr>Office Theme</vt:lpstr>
      <vt:lpstr>Bio 281 Journal Club March 8, 2017 Kathy Lee-Sarwar, Alberta Wang, Amit Joshi</vt:lpstr>
      <vt:lpstr>Introduction  Methods / Results  Discussion</vt:lpstr>
      <vt:lpstr>Introduction  Methods / Results  Discussion</vt:lpstr>
      <vt:lpstr>Gut microbial changes are associated with a growing number of diseases, including polygenic diseases.</vt:lpstr>
      <vt:lpstr>Open questions regarding the role of genetics in  microbial community composition</vt:lpstr>
      <vt:lpstr>Prior studies (focusing on those conducted in humans)</vt:lpstr>
      <vt:lpstr>Objective: Determine the association between human genetic variation and the composition of the microbiota.</vt:lpstr>
      <vt:lpstr>Introduction  Methods / Results  Discussion</vt:lpstr>
      <vt:lpstr>Nature Genetics Vol 48, No 11: 3 genetic analyses of the human gut microbiome</vt:lpstr>
      <vt:lpstr>Genetic Environmental Microbial Project to study healthy 1st degree relatives of subjects with Crohn’s disease</vt:lpstr>
      <vt:lpstr>Microbial taxonomic profiling quality control</vt:lpstr>
      <vt:lpstr>Genotyping quality control</vt:lpstr>
      <vt:lpstr>Major taxa were similar in the discovery and replication cohorts</vt:lpstr>
      <vt:lpstr>Heritability analysis of microbiota</vt:lpstr>
      <vt:lpstr>GWAS of bacterial taxa</vt:lpstr>
      <vt:lpstr>GWAS of bacterial taxa</vt:lpstr>
      <vt:lpstr>Replicated GWAS-significant associations</vt:lpstr>
      <vt:lpstr>rs62171178 is eQTL for PHOSPHO2 expression in the stomach</vt:lpstr>
      <vt:lpstr>Introduction  Methods / Results  Discussion</vt:lpstr>
      <vt:lpstr>Discussion of Main Findings</vt:lpstr>
      <vt:lpstr>Summary of GWAS</vt:lpstr>
      <vt:lpstr>Conclusions</vt:lpstr>
      <vt:lpstr>Strengths</vt:lpstr>
      <vt:lpstr>Limitations: Cohort</vt:lpstr>
      <vt:lpstr>Limitations: Methods &amp; Results</vt:lpstr>
      <vt:lpstr>Implications &amp; Future Directions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281 Journal Club March 8, 2017 Kathy Lee-Sarwar, Alberta Wang, Amit Joshi</dc:title>
  <dc:creator>Kathleen Lee-Sarwar</dc:creator>
  <cp:lastModifiedBy>Kathleen Lee-Sarwar</cp:lastModifiedBy>
  <cp:revision>181</cp:revision>
  <dcterms:created xsi:type="dcterms:W3CDTF">2017-03-06T13:03:05Z</dcterms:created>
  <dcterms:modified xsi:type="dcterms:W3CDTF">2017-03-08T13:08:18Z</dcterms:modified>
</cp:coreProperties>
</file>