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xlsx" ContentType="application/vnd.openxmlformats-officedocument.spreadsheetml.sheet"/>
  <Default Extension="rels" ContentType="application/vnd.openxmlformats-package.relationships+xml"/>
  <Default Extension="gif" ContentType="image/gif"/>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68" r:id="rId1"/>
  </p:sldMasterIdLst>
  <p:notesMasterIdLst>
    <p:notesMasterId r:id="rId57"/>
  </p:notesMasterIdLst>
  <p:sldIdLst>
    <p:sldId id="256" r:id="rId2"/>
    <p:sldId id="258" r:id="rId3"/>
    <p:sldId id="259" r:id="rId4"/>
    <p:sldId id="260" r:id="rId5"/>
    <p:sldId id="261" r:id="rId6"/>
    <p:sldId id="262" r:id="rId7"/>
    <p:sldId id="263" r:id="rId8"/>
    <p:sldId id="264" r:id="rId9"/>
    <p:sldId id="265" r:id="rId10"/>
    <p:sldId id="266" r:id="rId11"/>
    <p:sldId id="300" r:id="rId12"/>
    <p:sldId id="301" r:id="rId13"/>
    <p:sldId id="298" r:id="rId14"/>
    <p:sldId id="302" r:id="rId15"/>
    <p:sldId id="303" r:id="rId16"/>
    <p:sldId id="268" r:id="rId17"/>
    <p:sldId id="269" r:id="rId18"/>
    <p:sldId id="304" r:id="rId19"/>
    <p:sldId id="272" r:id="rId20"/>
    <p:sldId id="273" r:id="rId21"/>
    <p:sldId id="274" r:id="rId22"/>
    <p:sldId id="275" r:id="rId23"/>
    <p:sldId id="306" r:id="rId24"/>
    <p:sldId id="309" r:id="rId25"/>
    <p:sldId id="308" r:id="rId26"/>
    <p:sldId id="307" r:id="rId27"/>
    <p:sldId id="279" r:id="rId28"/>
    <p:sldId id="280" r:id="rId29"/>
    <p:sldId id="339" r:id="rId30"/>
    <p:sldId id="310" r:id="rId31"/>
    <p:sldId id="311" r:id="rId32"/>
    <p:sldId id="312" r:id="rId33"/>
    <p:sldId id="284" r:id="rId34"/>
    <p:sldId id="313" r:id="rId35"/>
    <p:sldId id="286" r:id="rId36"/>
    <p:sldId id="287" r:id="rId37"/>
    <p:sldId id="314" r:id="rId38"/>
    <p:sldId id="315" r:id="rId39"/>
    <p:sldId id="316" r:id="rId40"/>
    <p:sldId id="317" r:id="rId41"/>
    <p:sldId id="318" r:id="rId42"/>
    <p:sldId id="322" r:id="rId43"/>
    <p:sldId id="323" r:id="rId44"/>
    <p:sldId id="324" r:id="rId45"/>
    <p:sldId id="325" r:id="rId46"/>
    <p:sldId id="334" r:id="rId47"/>
    <p:sldId id="335" r:id="rId48"/>
    <p:sldId id="336" r:id="rId49"/>
    <p:sldId id="329" r:id="rId50"/>
    <p:sldId id="330" r:id="rId51"/>
    <p:sldId id="337" r:id="rId52"/>
    <p:sldId id="332" r:id="rId53"/>
    <p:sldId id="333" r:id="rId54"/>
    <p:sldId id="338" r:id="rId55"/>
    <p:sldId id="257"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541"/>
    <p:restoredTop sz="94633"/>
  </p:normalViewPr>
  <p:slideViewPr>
    <p:cSldViewPr snapToGrid="0" snapToObjects="1">
      <p:cViewPr varScale="1">
        <p:scale>
          <a:sx n="84" d="100"/>
          <a:sy n="84" d="100"/>
        </p:scale>
        <p:origin x="184" y="432"/>
      </p:cViewPr>
      <p:guideLst/>
    </p:cSldViewPr>
  </p:slideViewPr>
  <p:notesTextViewPr>
    <p:cViewPr>
      <p:scale>
        <a:sx n="1" d="1"/>
        <a:sy n="1" d="1"/>
      </p:scale>
      <p:origin x="0" y="0"/>
    </p:cViewPr>
  </p:notesTextViewPr>
  <p:sorterViewPr>
    <p:cViewPr>
      <p:scale>
        <a:sx n="64" d="100"/>
        <a:sy n="64"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notesMaster" Target="notesMasters/notesMaster1.xml"/><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eblis\Desktop\ko_example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eblis\Desktop\ko_examples.xlsx" TargetMode="Externa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spPr>
            <a:ln w="28575">
              <a:noFill/>
            </a:ln>
          </c:spPr>
          <c:marker>
            <c:symbol val="circle"/>
            <c:size val="3"/>
          </c:marker>
          <c:trendline>
            <c:trendlineType val="linear"/>
            <c:forward val="1.0"/>
            <c:dispRSqr val="1"/>
            <c:dispEq val="0"/>
            <c:trendlineLbl>
              <c:layout>
                <c:manualLayout>
                  <c:x val="-0.207010812995503"/>
                  <c:y val="-0.0061501836096154"/>
                </c:manualLayout>
              </c:layout>
              <c:numFmt formatCode="General" sourceLinked="0"/>
              <c:txPr>
                <a:bodyPr/>
                <a:lstStyle/>
                <a:p>
                  <a:pPr>
                    <a:defRPr b="1"/>
                  </a:pPr>
                  <a:endParaRPr lang="en-US"/>
                </a:p>
              </c:txPr>
            </c:trendlineLbl>
          </c:trendline>
          <c:xVal>
            <c:numRef>
              <c:f>Sheet1!$B$103:$B$1652</c:f>
              <c:numCache>
                <c:formatCode>General</c:formatCode>
                <c:ptCount val="1550"/>
                <c:pt idx="0">
                  <c:v>0.000577895</c:v>
                </c:pt>
                <c:pt idx="1">
                  <c:v>0.000697348</c:v>
                </c:pt>
                <c:pt idx="2">
                  <c:v>0.000774742000000001</c:v>
                </c:pt>
                <c:pt idx="3">
                  <c:v>0.000221154</c:v>
                </c:pt>
                <c:pt idx="4">
                  <c:v>0.000432153</c:v>
                </c:pt>
                <c:pt idx="5">
                  <c:v>0.00033386</c:v>
                </c:pt>
                <c:pt idx="6">
                  <c:v>0.00109392</c:v>
                </c:pt>
                <c:pt idx="7">
                  <c:v>0.000883499</c:v>
                </c:pt>
                <c:pt idx="8">
                  <c:v>0.000151678</c:v>
                </c:pt>
                <c:pt idx="9" formatCode="0.00E+00">
                  <c:v>9.55024000000005E-5</c:v>
                </c:pt>
                <c:pt idx="10">
                  <c:v>0.000390015</c:v>
                </c:pt>
                <c:pt idx="11" formatCode="0.00E+00">
                  <c:v>9.11081000000001E-5</c:v>
                </c:pt>
                <c:pt idx="12">
                  <c:v>0.000407461</c:v>
                </c:pt>
                <c:pt idx="13">
                  <c:v>0.000424986</c:v>
                </c:pt>
                <c:pt idx="14">
                  <c:v>0.000400465</c:v>
                </c:pt>
                <c:pt idx="15">
                  <c:v>0.000457172000000001</c:v>
                </c:pt>
                <c:pt idx="16">
                  <c:v>0.00058513</c:v>
                </c:pt>
                <c:pt idx="17">
                  <c:v>0.000599471</c:v>
                </c:pt>
                <c:pt idx="18">
                  <c:v>0.000696818</c:v>
                </c:pt>
                <c:pt idx="19">
                  <c:v>0.000895792000000001</c:v>
                </c:pt>
                <c:pt idx="20">
                  <c:v>0.000482611</c:v>
                </c:pt>
                <c:pt idx="21">
                  <c:v>0.00149318</c:v>
                </c:pt>
                <c:pt idx="22">
                  <c:v>0.000794848000000001</c:v>
                </c:pt>
                <c:pt idx="23" formatCode="0.00E+00">
                  <c:v>9.84469000000004E-5</c:v>
                </c:pt>
                <c:pt idx="24">
                  <c:v>0.000893475</c:v>
                </c:pt>
                <c:pt idx="25">
                  <c:v>0.000491639000000001</c:v>
                </c:pt>
                <c:pt idx="26">
                  <c:v>0.000929212</c:v>
                </c:pt>
                <c:pt idx="27">
                  <c:v>0.000113544</c:v>
                </c:pt>
                <c:pt idx="28">
                  <c:v>0.000193768</c:v>
                </c:pt>
                <c:pt idx="29">
                  <c:v>0.000137128</c:v>
                </c:pt>
                <c:pt idx="30">
                  <c:v>0.000344277</c:v>
                </c:pt>
                <c:pt idx="31" formatCode="0.00E+00">
                  <c:v>9.74732E-5</c:v>
                </c:pt>
                <c:pt idx="32" formatCode="0.00E+00">
                  <c:v>9.97350000000007E-5</c:v>
                </c:pt>
                <c:pt idx="33">
                  <c:v>0.000215656</c:v>
                </c:pt>
                <c:pt idx="34" formatCode="0.00E+00">
                  <c:v>4.14927000000001E-5</c:v>
                </c:pt>
                <c:pt idx="35">
                  <c:v>0.000564479</c:v>
                </c:pt>
                <c:pt idx="36">
                  <c:v>0.00083402</c:v>
                </c:pt>
                <c:pt idx="37">
                  <c:v>0.000992206000000002</c:v>
                </c:pt>
                <c:pt idx="38">
                  <c:v>0.000504332</c:v>
                </c:pt>
                <c:pt idx="39">
                  <c:v>0.00032664</c:v>
                </c:pt>
                <c:pt idx="40">
                  <c:v>0.000854108</c:v>
                </c:pt>
                <c:pt idx="41">
                  <c:v>0.00026628</c:v>
                </c:pt>
                <c:pt idx="42">
                  <c:v>0.00085172</c:v>
                </c:pt>
                <c:pt idx="43">
                  <c:v>0.000848262000000002</c:v>
                </c:pt>
                <c:pt idx="44">
                  <c:v>0.000158507</c:v>
                </c:pt>
                <c:pt idx="45">
                  <c:v>0.000165432</c:v>
                </c:pt>
                <c:pt idx="46" formatCode="0.00E+00">
                  <c:v>4.32343E-5</c:v>
                </c:pt>
                <c:pt idx="47" formatCode="0.00E+00">
                  <c:v>3.85819E-5</c:v>
                </c:pt>
                <c:pt idx="48">
                  <c:v>0.000150071</c:v>
                </c:pt>
                <c:pt idx="49" formatCode="0.00E+00">
                  <c:v>4.76616000000001E-5</c:v>
                </c:pt>
                <c:pt idx="50">
                  <c:v>0.000631449</c:v>
                </c:pt>
                <c:pt idx="51">
                  <c:v>0.00133388</c:v>
                </c:pt>
                <c:pt idx="52" formatCode="0.00E+00">
                  <c:v>4.47536000000003E-5</c:v>
                </c:pt>
                <c:pt idx="53">
                  <c:v>0.000137138</c:v>
                </c:pt>
                <c:pt idx="54">
                  <c:v>0.000136482</c:v>
                </c:pt>
                <c:pt idx="55">
                  <c:v>0.00012583</c:v>
                </c:pt>
                <c:pt idx="56">
                  <c:v>0.000737935</c:v>
                </c:pt>
                <c:pt idx="57">
                  <c:v>0.000345385</c:v>
                </c:pt>
                <c:pt idx="58" formatCode="0.00E+00">
                  <c:v>8.06940000000005E-5</c:v>
                </c:pt>
                <c:pt idx="59">
                  <c:v>0.00018096</c:v>
                </c:pt>
                <c:pt idx="60">
                  <c:v>0.000113668</c:v>
                </c:pt>
                <c:pt idx="61">
                  <c:v>0.000732875</c:v>
                </c:pt>
                <c:pt idx="62" formatCode="0.00E+00">
                  <c:v>8.45453000000006E-5</c:v>
                </c:pt>
                <c:pt idx="63">
                  <c:v>0.000177363</c:v>
                </c:pt>
                <c:pt idx="64">
                  <c:v>0.000136202</c:v>
                </c:pt>
                <c:pt idx="65">
                  <c:v>0.000126579</c:v>
                </c:pt>
                <c:pt idx="66" formatCode="0.00E+00">
                  <c:v>9.17457000000002E-5</c:v>
                </c:pt>
                <c:pt idx="67">
                  <c:v>0.000869972</c:v>
                </c:pt>
                <c:pt idx="68">
                  <c:v>0.000929187</c:v>
                </c:pt>
                <c:pt idx="69">
                  <c:v>0.000125713</c:v>
                </c:pt>
                <c:pt idx="70">
                  <c:v>0.000462909</c:v>
                </c:pt>
                <c:pt idx="71" formatCode="0.00E+00">
                  <c:v>2.50878E-5</c:v>
                </c:pt>
                <c:pt idx="72">
                  <c:v>0.000158193</c:v>
                </c:pt>
                <c:pt idx="73">
                  <c:v>0.000140534</c:v>
                </c:pt>
                <c:pt idx="74" formatCode="0.00E+00">
                  <c:v>9.94536000000003E-5</c:v>
                </c:pt>
                <c:pt idx="75" formatCode="0.00E+00">
                  <c:v>9.36128000000005E-5</c:v>
                </c:pt>
                <c:pt idx="76" formatCode="0.00E+00">
                  <c:v>9.28687E-5</c:v>
                </c:pt>
                <c:pt idx="77" formatCode="0.00E+00">
                  <c:v>9.31085000000004E-5</c:v>
                </c:pt>
                <c:pt idx="78" formatCode="0.00E+00">
                  <c:v>9.35793000000006E-5</c:v>
                </c:pt>
                <c:pt idx="79" formatCode="0.00E+00">
                  <c:v>9.48253000000012E-5</c:v>
                </c:pt>
                <c:pt idx="80">
                  <c:v>0.000102089</c:v>
                </c:pt>
                <c:pt idx="81" formatCode="0.00E+00">
                  <c:v>9.94419000000002E-5</c:v>
                </c:pt>
                <c:pt idx="82" formatCode="0.00E+00">
                  <c:v>9.96818000000003E-5</c:v>
                </c:pt>
                <c:pt idx="83" formatCode="0.00E+00">
                  <c:v>9.92338000000002E-5</c:v>
                </c:pt>
                <c:pt idx="84" formatCode="0.00E+00">
                  <c:v>9.90607000000004E-5</c:v>
                </c:pt>
                <c:pt idx="85" formatCode="0.00E+00">
                  <c:v>9.94419000000002E-5</c:v>
                </c:pt>
                <c:pt idx="86" formatCode="0.00E+00">
                  <c:v>9.94424000000002E-5</c:v>
                </c:pt>
                <c:pt idx="87" formatCode="0.00E+00">
                  <c:v>9.94419000000002E-5</c:v>
                </c:pt>
                <c:pt idx="88">
                  <c:v>0.000144649</c:v>
                </c:pt>
                <c:pt idx="89">
                  <c:v>0.000144649</c:v>
                </c:pt>
                <c:pt idx="90">
                  <c:v>0.000144649</c:v>
                </c:pt>
                <c:pt idx="91">
                  <c:v>0.000144649</c:v>
                </c:pt>
                <c:pt idx="92">
                  <c:v>0.000144649</c:v>
                </c:pt>
                <c:pt idx="93">
                  <c:v>0.000144649</c:v>
                </c:pt>
                <c:pt idx="94">
                  <c:v>0.000308826</c:v>
                </c:pt>
                <c:pt idx="95">
                  <c:v>0.000526963</c:v>
                </c:pt>
                <c:pt idx="96" formatCode="0.00E+00">
                  <c:v>4.47784000000001E-5</c:v>
                </c:pt>
                <c:pt idx="97">
                  <c:v>0.00117215</c:v>
                </c:pt>
                <c:pt idx="98">
                  <c:v>0.000811417</c:v>
                </c:pt>
                <c:pt idx="99">
                  <c:v>0.0016192</c:v>
                </c:pt>
                <c:pt idx="100">
                  <c:v>0.000112532</c:v>
                </c:pt>
                <c:pt idx="101">
                  <c:v>0.000266873</c:v>
                </c:pt>
                <c:pt idx="102">
                  <c:v>0.000266866</c:v>
                </c:pt>
                <c:pt idx="103">
                  <c:v>0.000595362</c:v>
                </c:pt>
                <c:pt idx="104" formatCode="0.00E+00">
                  <c:v>8.14236000000001E-5</c:v>
                </c:pt>
                <c:pt idx="105">
                  <c:v>0.00116363</c:v>
                </c:pt>
                <c:pt idx="106">
                  <c:v>0.00114653</c:v>
                </c:pt>
                <c:pt idx="107">
                  <c:v>0.000910726</c:v>
                </c:pt>
                <c:pt idx="108">
                  <c:v>0.000180401</c:v>
                </c:pt>
                <c:pt idx="109">
                  <c:v>0.000990143000000002</c:v>
                </c:pt>
                <c:pt idx="110">
                  <c:v>0.00102098</c:v>
                </c:pt>
                <c:pt idx="111">
                  <c:v>0.000507747</c:v>
                </c:pt>
                <c:pt idx="112" formatCode="0.00E+00">
                  <c:v>5.47862000000003E-5</c:v>
                </c:pt>
                <c:pt idx="113">
                  <c:v>0.000649524</c:v>
                </c:pt>
                <c:pt idx="114">
                  <c:v>0.000913015</c:v>
                </c:pt>
                <c:pt idx="115">
                  <c:v>0.00117292</c:v>
                </c:pt>
                <c:pt idx="116">
                  <c:v>0.000892692000000001</c:v>
                </c:pt>
                <c:pt idx="117">
                  <c:v>0.000362154</c:v>
                </c:pt>
                <c:pt idx="118">
                  <c:v>0.000771487</c:v>
                </c:pt>
                <c:pt idx="119">
                  <c:v>0.000932677</c:v>
                </c:pt>
                <c:pt idx="120">
                  <c:v>0.000750083</c:v>
                </c:pt>
                <c:pt idx="121">
                  <c:v>0.000788069000000001</c:v>
                </c:pt>
                <c:pt idx="122" formatCode="0.00E+00">
                  <c:v>9.99196000000002E-5</c:v>
                </c:pt>
                <c:pt idx="123">
                  <c:v>0.000125737</c:v>
                </c:pt>
                <c:pt idx="124">
                  <c:v>0.00188472</c:v>
                </c:pt>
                <c:pt idx="125">
                  <c:v>0.000890636</c:v>
                </c:pt>
                <c:pt idx="126">
                  <c:v>0.000889224000000002</c:v>
                </c:pt>
                <c:pt idx="127">
                  <c:v>0.000280449</c:v>
                </c:pt>
                <c:pt idx="128">
                  <c:v>0.000908244000000003</c:v>
                </c:pt>
                <c:pt idx="129">
                  <c:v>0.000113274</c:v>
                </c:pt>
                <c:pt idx="130">
                  <c:v>0.000134504</c:v>
                </c:pt>
                <c:pt idx="131">
                  <c:v>0.000746242000000001</c:v>
                </c:pt>
                <c:pt idx="132">
                  <c:v>0.000866446000000001</c:v>
                </c:pt>
                <c:pt idx="133">
                  <c:v>0.00149774</c:v>
                </c:pt>
                <c:pt idx="134">
                  <c:v>0.000860641000000002</c:v>
                </c:pt>
                <c:pt idx="135">
                  <c:v>0.000307959</c:v>
                </c:pt>
                <c:pt idx="136">
                  <c:v>0.000737638000000001</c:v>
                </c:pt>
                <c:pt idx="137">
                  <c:v>0.000741545</c:v>
                </c:pt>
                <c:pt idx="138">
                  <c:v>0.000963829</c:v>
                </c:pt>
                <c:pt idx="139" formatCode="0.00E+00">
                  <c:v>2.86736E-5</c:v>
                </c:pt>
                <c:pt idx="140">
                  <c:v>0.000960414</c:v>
                </c:pt>
                <c:pt idx="141">
                  <c:v>0.000156416</c:v>
                </c:pt>
                <c:pt idx="142">
                  <c:v>0.000903534</c:v>
                </c:pt>
                <c:pt idx="143">
                  <c:v>0.000985534000000003</c:v>
                </c:pt>
                <c:pt idx="144">
                  <c:v>0.000445675</c:v>
                </c:pt>
                <c:pt idx="145">
                  <c:v>0.000163923</c:v>
                </c:pt>
                <c:pt idx="146">
                  <c:v>0.000990348000000003</c:v>
                </c:pt>
                <c:pt idx="147">
                  <c:v>0.00140152</c:v>
                </c:pt>
                <c:pt idx="148">
                  <c:v>0.000233965</c:v>
                </c:pt>
                <c:pt idx="149">
                  <c:v>0.0001733</c:v>
                </c:pt>
                <c:pt idx="150">
                  <c:v>0.000274405</c:v>
                </c:pt>
                <c:pt idx="151">
                  <c:v>0.000595623000000003</c:v>
                </c:pt>
                <c:pt idx="152">
                  <c:v>0.000128127</c:v>
                </c:pt>
                <c:pt idx="153">
                  <c:v>0.000180308</c:v>
                </c:pt>
                <c:pt idx="154">
                  <c:v>0.000810912</c:v>
                </c:pt>
                <c:pt idx="155">
                  <c:v>0.000113041</c:v>
                </c:pt>
                <c:pt idx="156" formatCode="0.00E+00">
                  <c:v>9.41122000000001E-5</c:v>
                </c:pt>
                <c:pt idx="157">
                  <c:v>0.000581964</c:v>
                </c:pt>
                <c:pt idx="158">
                  <c:v>0.00102704</c:v>
                </c:pt>
                <c:pt idx="159">
                  <c:v>0.000297801</c:v>
                </c:pt>
                <c:pt idx="160">
                  <c:v>0.000624221</c:v>
                </c:pt>
                <c:pt idx="161">
                  <c:v>0.000614824</c:v>
                </c:pt>
                <c:pt idx="162">
                  <c:v>0.000880523000000002</c:v>
                </c:pt>
                <c:pt idx="163" formatCode="0.00E+00">
                  <c:v>7.62507000000001E-5</c:v>
                </c:pt>
                <c:pt idx="164">
                  <c:v>0.000182012</c:v>
                </c:pt>
                <c:pt idx="165">
                  <c:v>0.000114771</c:v>
                </c:pt>
                <c:pt idx="166">
                  <c:v>0.000622827000000001</c:v>
                </c:pt>
                <c:pt idx="167">
                  <c:v>0.000298405</c:v>
                </c:pt>
                <c:pt idx="168">
                  <c:v>0.000897551000000002</c:v>
                </c:pt>
                <c:pt idx="169">
                  <c:v>0.000886121</c:v>
                </c:pt>
                <c:pt idx="170">
                  <c:v>0.000904551000000001</c:v>
                </c:pt>
                <c:pt idx="171">
                  <c:v>0.000895577000000002</c:v>
                </c:pt>
                <c:pt idx="172">
                  <c:v>0.000844743000000002</c:v>
                </c:pt>
                <c:pt idx="173">
                  <c:v>0.000901572</c:v>
                </c:pt>
                <c:pt idx="174">
                  <c:v>0.000325492</c:v>
                </c:pt>
                <c:pt idx="175">
                  <c:v>0.000519505</c:v>
                </c:pt>
                <c:pt idx="176">
                  <c:v>0.000339866</c:v>
                </c:pt>
                <c:pt idx="177" formatCode="0.00E+00">
                  <c:v>5.75679000000002E-5</c:v>
                </c:pt>
                <c:pt idx="178">
                  <c:v>0.000896492000000001</c:v>
                </c:pt>
                <c:pt idx="179">
                  <c:v>0.000144256</c:v>
                </c:pt>
                <c:pt idx="180">
                  <c:v>0.000868236</c:v>
                </c:pt>
                <c:pt idx="181">
                  <c:v>0.000716387</c:v>
                </c:pt>
                <c:pt idx="182">
                  <c:v>0.000547895</c:v>
                </c:pt>
                <c:pt idx="183">
                  <c:v>0.00104026</c:v>
                </c:pt>
                <c:pt idx="184">
                  <c:v>0.0015932</c:v>
                </c:pt>
                <c:pt idx="185">
                  <c:v>0.000908556000000002</c:v>
                </c:pt>
                <c:pt idx="186">
                  <c:v>0.000354937</c:v>
                </c:pt>
                <c:pt idx="187">
                  <c:v>0.000370409</c:v>
                </c:pt>
                <c:pt idx="188">
                  <c:v>0.000890309</c:v>
                </c:pt>
                <c:pt idx="189">
                  <c:v>0.000196937</c:v>
                </c:pt>
                <c:pt idx="190" formatCode="0.00E+00">
                  <c:v>3.61838E-5</c:v>
                </c:pt>
                <c:pt idx="191">
                  <c:v>0.00026371</c:v>
                </c:pt>
                <c:pt idx="192">
                  <c:v>0.000887464000000002</c:v>
                </c:pt>
                <c:pt idx="193">
                  <c:v>0.000433864</c:v>
                </c:pt>
                <c:pt idx="194">
                  <c:v>0.000896248000000003</c:v>
                </c:pt>
                <c:pt idx="195">
                  <c:v>0.000487306</c:v>
                </c:pt>
                <c:pt idx="196">
                  <c:v>0.000166833</c:v>
                </c:pt>
                <c:pt idx="197">
                  <c:v>0.000887771000000001</c:v>
                </c:pt>
                <c:pt idx="198">
                  <c:v>0.000895797</c:v>
                </c:pt>
                <c:pt idx="199">
                  <c:v>0.000563176</c:v>
                </c:pt>
                <c:pt idx="200">
                  <c:v>0.000170036</c:v>
                </c:pt>
                <c:pt idx="201" formatCode="0.00E+00">
                  <c:v>4.04645E-5</c:v>
                </c:pt>
                <c:pt idx="202">
                  <c:v>0.000490326000000001</c:v>
                </c:pt>
                <c:pt idx="203">
                  <c:v>0.000892828</c:v>
                </c:pt>
                <c:pt idx="204">
                  <c:v>0.000757549000000001</c:v>
                </c:pt>
                <c:pt idx="205">
                  <c:v>0.000540878</c:v>
                </c:pt>
                <c:pt idx="206">
                  <c:v>0.000854105</c:v>
                </c:pt>
                <c:pt idx="207" formatCode="0.00E+00">
                  <c:v>9.93438000000003E-5</c:v>
                </c:pt>
                <c:pt idx="208">
                  <c:v>0.000240895</c:v>
                </c:pt>
                <c:pt idx="209" formatCode="0.00E+00">
                  <c:v>4.13262E-5</c:v>
                </c:pt>
                <c:pt idx="210">
                  <c:v>0.000790021000000001</c:v>
                </c:pt>
                <c:pt idx="211">
                  <c:v>0.000906041000000002</c:v>
                </c:pt>
                <c:pt idx="212">
                  <c:v>0.000892902</c:v>
                </c:pt>
                <c:pt idx="213">
                  <c:v>0.000302121</c:v>
                </c:pt>
                <c:pt idx="214">
                  <c:v>0.000580691</c:v>
                </c:pt>
                <c:pt idx="215">
                  <c:v>0.000711382</c:v>
                </c:pt>
                <c:pt idx="216">
                  <c:v>0.000764865</c:v>
                </c:pt>
                <c:pt idx="217">
                  <c:v>0.00123074</c:v>
                </c:pt>
                <c:pt idx="218">
                  <c:v>0.000706186</c:v>
                </c:pt>
                <c:pt idx="219">
                  <c:v>0.000681002</c:v>
                </c:pt>
                <c:pt idx="220">
                  <c:v>0.000914618</c:v>
                </c:pt>
                <c:pt idx="221">
                  <c:v>0.000714407</c:v>
                </c:pt>
                <c:pt idx="222">
                  <c:v>0.000917112</c:v>
                </c:pt>
                <c:pt idx="223">
                  <c:v>0.00038747</c:v>
                </c:pt>
                <c:pt idx="224">
                  <c:v>0.000907124</c:v>
                </c:pt>
                <c:pt idx="225">
                  <c:v>0.000901367</c:v>
                </c:pt>
                <c:pt idx="226">
                  <c:v>0.000822769</c:v>
                </c:pt>
                <c:pt idx="227">
                  <c:v>0.000181804</c:v>
                </c:pt>
                <c:pt idx="228">
                  <c:v>0.000745786</c:v>
                </c:pt>
                <c:pt idx="229">
                  <c:v>0.000649742</c:v>
                </c:pt>
                <c:pt idx="230">
                  <c:v>0.00100279</c:v>
                </c:pt>
                <c:pt idx="231">
                  <c:v>0.000649103</c:v>
                </c:pt>
                <c:pt idx="232">
                  <c:v>0.000899982</c:v>
                </c:pt>
                <c:pt idx="233">
                  <c:v>0.000733805</c:v>
                </c:pt>
                <c:pt idx="234">
                  <c:v>0.000329655</c:v>
                </c:pt>
                <c:pt idx="235">
                  <c:v>0.000852391</c:v>
                </c:pt>
                <c:pt idx="236">
                  <c:v>0.000732051</c:v>
                </c:pt>
                <c:pt idx="237">
                  <c:v>0.00012789</c:v>
                </c:pt>
                <c:pt idx="238">
                  <c:v>0.000699698</c:v>
                </c:pt>
                <c:pt idx="239">
                  <c:v>0.000912098</c:v>
                </c:pt>
                <c:pt idx="240">
                  <c:v>0.000805297000000001</c:v>
                </c:pt>
                <c:pt idx="241">
                  <c:v>0.000408592</c:v>
                </c:pt>
                <c:pt idx="242">
                  <c:v>0.000904097</c:v>
                </c:pt>
                <c:pt idx="243">
                  <c:v>0.00090399</c:v>
                </c:pt>
                <c:pt idx="244">
                  <c:v>0.000902566</c:v>
                </c:pt>
                <c:pt idx="245">
                  <c:v>0.00018413</c:v>
                </c:pt>
                <c:pt idx="246">
                  <c:v>0.00160473</c:v>
                </c:pt>
                <c:pt idx="247">
                  <c:v>0.000715464</c:v>
                </c:pt>
                <c:pt idx="248">
                  <c:v>0.000710992</c:v>
                </c:pt>
                <c:pt idx="249">
                  <c:v>0.000992650000000002</c:v>
                </c:pt>
                <c:pt idx="250">
                  <c:v>0.000899985000000001</c:v>
                </c:pt>
                <c:pt idx="251" formatCode="0.00E+00">
                  <c:v>9.71013000000002E-5</c:v>
                </c:pt>
                <c:pt idx="252">
                  <c:v>0.000102154</c:v>
                </c:pt>
                <c:pt idx="253">
                  <c:v>0.000896978000000003</c:v>
                </c:pt>
                <c:pt idx="254">
                  <c:v>0.000982312000000001</c:v>
                </c:pt>
                <c:pt idx="255">
                  <c:v>0.000591932000000001</c:v>
                </c:pt>
                <c:pt idx="256">
                  <c:v>0.000844183</c:v>
                </c:pt>
                <c:pt idx="257">
                  <c:v>0.000160612</c:v>
                </c:pt>
                <c:pt idx="258" formatCode="0.00E+00">
                  <c:v>4.70998E-5</c:v>
                </c:pt>
                <c:pt idx="259">
                  <c:v>0.000809379</c:v>
                </c:pt>
                <c:pt idx="260">
                  <c:v>0.000821955000000001</c:v>
                </c:pt>
                <c:pt idx="261">
                  <c:v>0.00106151</c:v>
                </c:pt>
                <c:pt idx="262">
                  <c:v>0.000182309</c:v>
                </c:pt>
                <c:pt idx="263">
                  <c:v>0.000923609</c:v>
                </c:pt>
                <c:pt idx="264">
                  <c:v>0.000146546</c:v>
                </c:pt>
                <c:pt idx="265">
                  <c:v>0.000235152</c:v>
                </c:pt>
                <c:pt idx="266">
                  <c:v>0.000169587</c:v>
                </c:pt>
                <c:pt idx="267">
                  <c:v>0.000424485</c:v>
                </c:pt>
                <c:pt idx="268">
                  <c:v>0.000916270000000002</c:v>
                </c:pt>
                <c:pt idx="269">
                  <c:v>0.000829008</c:v>
                </c:pt>
                <c:pt idx="270">
                  <c:v>0.000213087</c:v>
                </c:pt>
                <c:pt idx="271">
                  <c:v>0.000904964000000001</c:v>
                </c:pt>
                <c:pt idx="272">
                  <c:v>0.000336408</c:v>
                </c:pt>
                <c:pt idx="273">
                  <c:v>0.000169936</c:v>
                </c:pt>
                <c:pt idx="274">
                  <c:v>0.00036403</c:v>
                </c:pt>
                <c:pt idx="275">
                  <c:v>0.000347357</c:v>
                </c:pt>
                <c:pt idx="276">
                  <c:v>0.000904135</c:v>
                </c:pt>
                <c:pt idx="277">
                  <c:v>0.00016313</c:v>
                </c:pt>
                <c:pt idx="278">
                  <c:v>0.000215261</c:v>
                </c:pt>
                <c:pt idx="279">
                  <c:v>0.000232756</c:v>
                </c:pt>
                <c:pt idx="280">
                  <c:v>0.000235164</c:v>
                </c:pt>
                <c:pt idx="281">
                  <c:v>0.000582605</c:v>
                </c:pt>
                <c:pt idx="282">
                  <c:v>0.000733387</c:v>
                </c:pt>
                <c:pt idx="283">
                  <c:v>0.000273589</c:v>
                </c:pt>
                <c:pt idx="284">
                  <c:v>0.000740582000000001</c:v>
                </c:pt>
                <c:pt idx="285">
                  <c:v>0.000849958000000002</c:v>
                </c:pt>
                <c:pt idx="286">
                  <c:v>0.000934259000000002</c:v>
                </c:pt>
                <c:pt idx="287">
                  <c:v>0.000153206</c:v>
                </c:pt>
                <c:pt idx="288">
                  <c:v>0.000670124000000001</c:v>
                </c:pt>
                <c:pt idx="289">
                  <c:v>0.00121169</c:v>
                </c:pt>
                <c:pt idx="290">
                  <c:v>0.000220407</c:v>
                </c:pt>
                <c:pt idx="291">
                  <c:v>0.000364041</c:v>
                </c:pt>
                <c:pt idx="292">
                  <c:v>0.000762193</c:v>
                </c:pt>
                <c:pt idx="293">
                  <c:v>0.000241889</c:v>
                </c:pt>
                <c:pt idx="294">
                  <c:v>0.000183707</c:v>
                </c:pt>
                <c:pt idx="295">
                  <c:v>0.00104261</c:v>
                </c:pt>
                <c:pt idx="296" formatCode="0.00E+00">
                  <c:v>2.56239E-5</c:v>
                </c:pt>
                <c:pt idx="297">
                  <c:v>0.000907494</c:v>
                </c:pt>
                <c:pt idx="298">
                  <c:v>0.0011938</c:v>
                </c:pt>
                <c:pt idx="299">
                  <c:v>0.000427372</c:v>
                </c:pt>
                <c:pt idx="300">
                  <c:v>0.00026682</c:v>
                </c:pt>
                <c:pt idx="301">
                  <c:v>0.000206546</c:v>
                </c:pt>
                <c:pt idx="302">
                  <c:v>0.000519832</c:v>
                </c:pt>
                <c:pt idx="303">
                  <c:v>0.000688960000000001</c:v>
                </c:pt>
                <c:pt idx="304">
                  <c:v>0.000226411</c:v>
                </c:pt>
                <c:pt idx="305">
                  <c:v>0.000113656</c:v>
                </c:pt>
                <c:pt idx="306" formatCode="0.00E+00">
                  <c:v>5.28367000000002E-5</c:v>
                </c:pt>
                <c:pt idx="307">
                  <c:v>0.000476079</c:v>
                </c:pt>
                <c:pt idx="308">
                  <c:v>0.000445072</c:v>
                </c:pt>
                <c:pt idx="309">
                  <c:v>0.000938531</c:v>
                </c:pt>
                <c:pt idx="310">
                  <c:v>0.000278367</c:v>
                </c:pt>
                <c:pt idx="311">
                  <c:v>0.000406632</c:v>
                </c:pt>
                <c:pt idx="312">
                  <c:v>0.000627246</c:v>
                </c:pt>
                <c:pt idx="313">
                  <c:v>0.000242764</c:v>
                </c:pt>
                <c:pt idx="314">
                  <c:v>0.000500174</c:v>
                </c:pt>
                <c:pt idx="315">
                  <c:v>0.000562132</c:v>
                </c:pt>
                <c:pt idx="316">
                  <c:v>0.000616046</c:v>
                </c:pt>
                <c:pt idx="317">
                  <c:v>0.00169279</c:v>
                </c:pt>
                <c:pt idx="318">
                  <c:v>0.000509504</c:v>
                </c:pt>
                <c:pt idx="319">
                  <c:v>0.000171507</c:v>
                </c:pt>
                <c:pt idx="320">
                  <c:v>0.000201731</c:v>
                </c:pt>
                <c:pt idx="321">
                  <c:v>0.000877152</c:v>
                </c:pt>
                <c:pt idx="322">
                  <c:v>0.000887363000000002</c:v>
                </c:pt>
                <c:pt idx="323">
                  <c:v>0.000170987</c:v>
                </c:pt>
                <c:pt idx="324">
                  <c:v>0.000801766</c:v>
                </c:pt>
                <c:pt idx="325">
                  <c:v>0.000797715</c:v>
                </c:pt>
                <c:pt idx="326">
                  <c:v>0.000103704</c:v>
                </c:pt>
                <c:pt idx="327">
                  <c:v>0.000697503</c:v>
                </c:pt>
                <c:pt idx="328">
                  <c:v>0.00082179</c:v>
                </c:pt>
                <c:pt idx="329">
                  <c:v>0.000937180000000001</c:v>
                </c:pt>
                <c:pt idx="330">
                  <c:v>0.000459289</c:v>
                </c:pt>
                <c:pt idx="331">
                  <c:v>0.000273401</c:v>
                </c:pt>
                <c:pt idx="332">
                  <c:v>0.000797834000000001</c:v>
                </c:pt>
                <c:pt idx="333">
                  <c:v>0.000717887</c:v>
                </c:pt>
                <c:pt idx="334" formatCode="0.00E+00">
                  <c:v>3.75279000000001E-5</c:v>
                </c:pt>
                <c:pt idx="335">
                  <c:v>0.00033853</c:v>
                </c:pt>
                <c:pt idx="336">
                  <c:v>0.000105831</c:v>
                </c:pt>
                <c:pt idx="337">
                  <c:v>0.000442626</c:v>
                </c:pt>
                <c:pt idx="338">
                  <c:v>0.00018652</c:v>
                </c:pt>
                <c:pt idx="339">
                  <c:v>0.000102618</c:v>
                </c:pt>
                <c:pt idx="340">
                  <c:v>0.000991512</c:v>
                </c:pt>
                <c:pt idx="341">
                  <c:v>0.000493076000000001</c:v>
                </c:pt>
                <c:pt idx="342">
                  <c:v>0.000699386000000001</c:v>
                </c:pt>
                <c:pt idx="343">
                  <c:v>0.00071268</c:v>
                </c:pt>
                <c:pt idx="344">
                  <c:v>0.000957103000000001</c:v>
                </c:pt>
                <c:pt idx="345">
                  <c:v>0.000593182</c:v>
                </c:pt>
                <c:pt idx="346">
                  <c:v>0.000190326</c:v>
                </c:pt>
                <c:pt idx="347">
                  <c:v>0.000646664</c:v>
                </c:pt>
                <c:pt idx="348">
                  <c:v>0.000432914</c:v>
                </c:pt>
                <c:pt idx="349">
                  <c:v>0.000868365000000001</c:v>
                </c:pt>
                <c:pt idx="350" formatCode="0.00E+00">
                  <c:v>3.82684E-5</c:v>
                </c:pt>
                <c:pt idx="351">
                  <c:v>0.000258251</c:v>
                </c:pt>
                <c:pt idx="352" formatCode="0.00E+00">
                  <c:v>6.77227000000003E-5</c:v>
                </c:pt>
                <c:pt idx="353">
                  <c:v>0.000132909</c:v>
                </c:pt>
                <c:pt idx="354">
                  <c:v>0.000715829000000001</c:v>
                </c:pt>
                <c:pt idx="355">
                  <c:v>0.000778765000000001</c:v>
                </c:pt>
                <c:pt idx="356">
                  <c:v>0.00041823</c:v>
                </c:pt>
                <c:pt idx="357">
                  <c:v>0.000117574</c:v>
                </c:pt>
                <c:pt idx="358">
                  <c:v>0.000375697</c:v>
                </c:pt>
                <c:pt idx="359">
                  <c:v>0.00148892</c:v>
                </c:pt>
                <c:pt idx="360">
                  <c:v>0.000852964000000002</c:v>
                </c:pt>
                <c:pt idx="361">
                  <c:v>0.000431426</c:v>
                </c:pt>
                <c:pt idx="362">
                  <c:v>0.000286551</c:v>
                </c:pt>
                <c:pt idx="363">
                  <c:v>0.000487053</c:v>
                </c:pt>
                <c:pt idx="364">
                  <c:v>0.000263408</c:v>
                </c:pt>
                <c:pt idx="365">
                  <c:v>0.000141229</c:v>
                </c:pt>
                <c:pt idx="366">
                  <c:v>0.000166842</c:v>
                </c:pt>
                <c:pt idx="367">
                  <c:v>0.000458145</c:v>
                </c:pt>
                <c:pt idx="368">
                  <c:v>0.000813488</c:v>
                </c:pt>
                <c:pt idx="369">
                  <c:v>0.000891903000000002</c:v>
                </c:pt>
                <c:pt idx="370">
                  <c:v>0.000742544000000001</c:v>
                </c:pt>
                <c:pt idx="371">
                  <c:v>0.000158546</c:v>
                </c:pt>
                <c:pt idx="372">
                  <c:v>0.000809513000000002</c:v>
                </c:pt>
                <c:pt idx="373">
                  <c:v>0.000277123</c:v>
                </c:pt>
                <c:pt idx="374">
                  <c:v>0.00103277</c:v>
                </c:pt>
                <c:pt idx="375">
                  <c:v>0.00067798</c:v>
                </c:pt>
                <c:pt idx="376">
                  <c:v>0.000898281000000002</c:v>
                </c:pt>
                <c:pt idx="377">
                  <c:v>0.000901676</c:v>
                </c:pt>
                <c:pt idx="378">
                  <c:v>0.000907603000000002</c:v>
                </c:pt>
                <c:pt idx="379">
                  <c:v>0.000276248</c:v>
                </c:pt>
                <c:pt idx="380">
                  <c:v>0.000222258</c:v>
                </c:pt>
                <c:pt idx="381">
                  <c:v>0.000111362</c:v>
                </c:pt>
                <c:pt idx="382">
                  <c:v>0.00107335</c:v>
                </c:pt>
                <c:pt idx="383">
                  <c:v>0.000485735</c:v>
                </c:pt>
                <c:pt idx="384">
                  <c:v>0.000670494</c:v>
                </c:pt>
                <c:pt idx="385" formatCode="0.00E+00">
                  <c:v>3.58141E-5</c:v>
                </c:pt>
                <c:pt idx="386">
                  <c:v>0.000218532</c:v>
                </c:pt>
                <c:pt idx="387">
                  <c:v>0.000559757</c:v>
                </c:pt>
                <c:pt idx="388">
                  <c:v>0.000305726</c:v>
                </c:pt>
                <c:pt idx="389">
                  <c:v>0.000502872</c:v>
                </c:pt>
                <c:pt idx="390">
                  <c:v>0.000124517</c:v>
                </c:pt>
                <c:pt idx="391" formatCode="0.00E+00">
                  <c:v>9.13702000000001E-5</c:v>
                </c:pt>
                <c:pt idx="392">
                  <c:v>0.000626452</c:v>
                </c:pt>
                <c:pt idx="393">
                  <c:v>0.000899739</c:v>
                </c:pt>
                <c:pt idx="394">
                  <c:v>0.000855766000000001</c:v>
                </c:pt>
                <c:pt idx="395">
                  <c:v>0.000893594</c:v>
                </c:pt>
                <c:pt idx="396">
                  <c:v>0.000837632</c:v>
                </c:pt>
                <c:pt idx="397">
                  <c:v>0.000706186</c:v>
                </c:pt>
                <c:pt idx="398">
                  <c:v>0.000666514</c:v>
                </c:pt>
                <c:pt idx="399">
                  <c:v>0.000212279</c:v>
                </c:pt>
                <c:pt idx="400">
                  <c:v>0.000153996</c:v>
                </c:pt>
                <c:pt idx="401">
                  <c:v>0.00046337</c:v>
                </c:pt>
                <c:pt idx="402">
                  <c:v>0.000258581</c:v>
                </c:pt>
                <c:pt idx="403">
                  <c:v>0.000211661</c:v>
                </c:pt>
                <c:pt idx="404">
                  <c:v>0.000760743</c:v>
                </c:pt>
                <c:pt idx="405">
                  <c:v>0.000184862</c:v>
                </c:pt>
                <c:pt idx="406" formatCode="0.00E+00">
                  <c:v>2.92498E-5</c:v>
                </c:pt>
                <c:pt idx="407">
                  <c:v>0.00107698</c:v>
                </c:pt>
                <c:pt idx="408">
                  <c:v>0.000812971000000001</c:v>
                </c:pt>
                <c:pt idx="409">
                  <c:v>0.00103607</c:v>
                </c:pt>
                <c:pt idx="410">
                  <c:v>0.000186673</c:v>
                </c:pt>
                <c:pt idx="411">
                  <c:v>0.000162714</c:v>
                </c:pt>
                <c:pt idx="412">
                  <c:v>0.000716214</c:v>
                </c:pt>
                <c:pt idx="413">
                  <c:v>0.00104807</c:v>
                </c:pt>
                <c:pt idx="414">
                  <c:v>0.000313078</c:v>
                </c:pt>
                <c:pt idx="415">
                  <c:v>0.000610752</c:v>
                </c:pt>
                <c:pt idx="416">
                  <c:v>0.000699698</c:v>
                </c:pt>
                <c:pt idx="417">
                  <c:v>0.000373719</c:v>
                </c:pt>
                <c:pt idx="418">
                  <c:v>0.000401103</c:v>
                </c:pt>
                <c:pt idx="419">
                  <c:v>0.000381598</c:v>
                </c:pt>
                <c:pt idx="420">
                  <c:v>0.000417916</c:v>
                </c:pt>
                <c:pt idx="421">
                  <c:v>0.000589633</c:v>
                </c:pt>
                <c:pt idx="422">
                  <c:v>0.000874254000000001</c:v>
                </c:pt>
                <c:pt idx="423">
                  <c:v>0.000597605000000001</c:v>
                </c:pt>
                <c:pt idx="424">
                  <c:v>0.000198556</c:v>
                </c:pt>
                <c:pt idx="425">
                  <c:v>0.000530149</c:v>
                </c:pt>
                <c:pt idx="426">
                  <c:v>0.000766024000000001</c:v>
                </c:pt>
                <c:pt idx="427" formatCode="0.00E+00">
                  <c:v>9.78360000000002E-5</c:v>
                </c:pt>
                <c:pt idx="428">
                  <c:v>0.000218834</c:v>
                </c:pt>
                <c:pt idx="429" formatCode="0.00E+00">
                  <c:v>7.88479000000001E-5</c:v>
                </c:pt>
                <c:pt idx="430" formatCode="0.00E+00">
                  <c:v>3.39737E-5</c:v>
                </c:pt>
                <c:pt idx="431">
                  <c:v>0.000285881</c:v>
                </c:pt>
                <c:pt idx="432">
                  <c:v>0.000888587</c:v>
                </c:pt>
                <c:pt idx="433">
                  <c:v>0.000176672</c:v>
                </c:pt>
                <c:pt idx="434">
                  <c:v>0.000395765</c:v>
                </c:pt>
                <c:pt idx="435">
                  <c:v>0.000292247</c:v>
                </c:pt>
                <c:pt idx="436">
                  <c:v>0.000668481</c:v>
                </c:pt>
                <c:pt idx="437">
                  <c:v>0.00090902</c:v>
                </c:pt>
                <c:pt idx="438">
                  <c:v>0.000850792</c:v>
                </c:pt>
                <c:pt idx="439">
                  <c:v>0.000281242</c:v>
                </c:pt>
                <c:pt idx="440">
                  <c:v>0.000545203</c:v>
                </c:pt>
                <c:pt idx="441">
                  <c:v>0.000577332000000001</c:v>
                </c:pt>
                <c:pt idx="442">
                  <c:v>0.000168906</c:v>
                </c:pt>
                <c:pt idx="443">
                  <c:v>0.000484987</c:v>
                </c:pt>
                <c:pt idx="444">
                  <c:v>0.000598488</c:v>
                </c:pt>
                <c:pt idx="445">
                  <c:v>0.000935413000000002</c:v>
                </c:pt>
                <c:pt idx="446">
                  <c:v>0.000322354</c:v>
                </c:pt>
                <c:pt idx="447">
                  <c:v>0.000643670000000001</c:v>
                </c:pt>
                <c:pt idx="448">
                  <c:v>0.000144623</c:v>
                </c:pt>
                <c:pt idx="449">
                  <c:v>0.000348942</c:v>
                </c:pt>
                <c:pt idx="450">
                  <c:v>0.000772118000000001</c:v>
                </c:pt>
                <c:pt idx="451">
                  <c:v>0.000880835</c:v>
                </c:pt>
                <c:pt idx="452">
                  <c:v>0.000899521</c:v>
                </c:pt>
                <c:pt idx="453">
                  <c:v>0.00037432</c:v>
                </c:pt>
                <c:pt idx="454">
                  <c:v>0.000966206000000001</c:v>
                </c:pt>
                <c:pt idx="455">
                  <c:v>0.000365952</c:v>
                </c:pt>
                <c:pt idx="456">
                  <c:v>0.000505174</c:v>
                </c:pt>
                <c:pt idx="457">
                  <c:v>0.000165178</c:v>
                </c:pt>
                <c:pt idx="458">
                  <c:v>0.00033999</c:v>
                </c:pt>
                <c:pt idx="459">
                  <c:v>0.000274144</c:v>
                </c:pt>
                <c:pt idx="460">
                  <c:v>0.000168889</c:v>
                </c:pt>
                <c:pt idx="461">
                  <c:v>0.0013256</c:v>
                </c:pt>
                <c:pt idx="462">
                  <c:v>0.000609533</c:v>
                </c:pt>
                <c:pt idx="463">
                  <c:v>0.00059376</c:v>
                </c:pt>
                <c:pt idx="464">
                  <c:v>0.000919219000000002</c:v>
                </c:pt>
                <c:pt idx="465">
                  <c:v>0.000863596</c:v>
                </c:pt>
                <c:pt idx="466">
                  <c:v>0.000291192</c:v>
                </c:pt>
                <c:pt idx="467">
                  <c:v>0.000177833</c:v>
                </c:pt>
                <c:pt idx="468">
                  <c:v>0.000539643</c:v>
                </c:pt>
                <c:pt idx="469">
                  <c:v>0.000930528000000002</c:v>
                </c:pt>
                <c:pt idx="470">
                  <c:v>0.000899531000000001</c:v>
                </c:pt>
                <c:pt idx="471">
                  <c:v>0.000183472</c:v>
                </c:pt>
                <c:pt idx="472">
                  <c:v>0.000917064000000001</c:v>
                </c:pt>
                <c:pt idx="473">
                  <c:v>0.00134007</c:v>
                </c:pt>
                <c:pt idx="474">
                  <c:v>0.000475931</c:v>
                </c:pt>
                <c:pt idx="475">
                  <c:v>0.000644738</c:v>
                </c:pt>
                <c:pt idx="476">
                  <c:v>0.000688047</c:v>
                </c:pt>
                <c:pt idx="477">
                  <c:v>0.000860608000000001</c:v>
                </c:pt>
                <c:pt idx="478">
                  <c:v>0.000384177</c:v>
                </c:pt>
                <c:pt idx="479">
                  <c:v>0.000148251</c:v>
                </c:pt>
                <c:pt idx="480">
                  <c:v>0.000998803000000001</c:v>
                </c:pt>
                <c:pt idx="481">
                  <c:v>0.000828764</c:v>
                </c:pt>
                <c:pt idx="482" formatCode="0.00E+00">
                  <c:v>9.31879000000003E-5</c:v>
                </c:pt>
                <c:pt idx="483">
                  <c:v>0.000828181</c:v>
                </c:pt>
                <c:pt idx="484">
                  <c:v>0.000976494000000001</c:v>
                </c:pt>
                <c:pt idx="485">
                  <c:v>0.000302481</c:v>
                </c:pt>
                <c:pt idx="486">
                  <c:v>0.000348457</c:v>
                </c:pt>
                <c:pt idx="487">
                  <c:v>0.000477161000000001</c:v>
                </c:pt>
                <c:pt idx="488">
                  <c:v>0.000158314</c:v>
                </c:pt>
                <c:pt idx="489">
                  <c:v>0.00165794</c:v>
                </c:pt>
                <c:pt idx="490">
                  <c:v>0.000787316</c:v>
                </c:pt>
                <c:pt idx="491">
                  <c:v>0.000717925</c:v>
                </c:pt>
                <c:pt idx="492">
                  <c:v>0.00256355</c:v>
                </c:pt>
                <c:pt idx="493">
                  <c:v>0.000293449</c:v>
                </c:pt>
                <c:pt idx="494">
                  <c:v>0.000774945000000001</c:v>
                </c:pt>
                <c:pt idx="495">
                  <c:v>0.000644423</c:v>
                </c:pt>
                <c:pt idx="496">
                  <c:v>0.000169671</c:v>
                </c:pt>
                <c:pt idx="497" formatCode="0.00E+00">
                  <c:v>4.6298E-5</c:v>
                </c:pt>
                <c:pt idx="498" formatCode="0.00E+00">
                  <c:v>5.73844000000003E-5</c:v>
                </c:pt>
                <c:pt idx="499">
                  <c:v>0.000173068</c:v>
                </c:pt>
                <c:pt idx="500">
                  <c:v>0.000932023000000002</c:v>
                </c:pt>
                <c:pt idx="501">
                  <c:v>0.000913898</c:v>
                </c:pt>
                <c:pt idx="502">
                  <c:v>0.000907798</c:v>
                </c:pt>
                <c:pt idx="503">
                  <c:v>0.00090431</c:v>
                </c:pt>
                <c:pt idx="504">
                  <c:v>0.000903197</c:v>
                </c:pt>
                <c:pt idx="505">
                  <c:v>0.00090431</c:v>
                </c:pt>
                <c:pt idx="506">
                  <c:v>0.00090431</c:v>
                </c:pt>
                <c:pt idx="507">
                  <c:v>0.000924205</c:v>
                </c:pt>
                <c:pt idx="508">
                  <c:v>0.000898</c:v>
                </c:pt>
                <c:pt idx="509">
                  <c:v>0.00105598</c:v>
                </c:pt>
                <c:pt idx="510">
                  <c:v>0.000861467</c:v>
                </c:pt>
                <c:pt idx="511">
                  <c:v>0.000861467</c:v>
                </c:pt>
                <c:pt idx="512" formatCode="0.00E+00">
                  <c:v>4.02412E-5</c:v>
                </c:pt>
                <c:pt idx="513">
                  <c:v>0.000905172</c:v>
                </c:pt>
                <c:pt idx="514">
                  <c:v>0.000917117</c:v>
                </c:pt>
                <c:pt idx="515">
                  <c:v>0.000229744</c:v>
                </c:pt>
                <c:pt idx="516">
                  <c:v>0.000157882</c:v>
                </c:pt>
                <c:pt idx="517">
                  <c:v>0.000904525</c:v>
                </c:pt>
                <c:pt idx="518">
                  <c:v>0.000896428000000002</c:v>
                </c:pt>
                <c:pt idx="519">
                  <c:v>0.000904102</c:v>
                </c:pt>
                <c:pt idx="520">
                  <c:v>0.000904137</c:v>
                </c:pt>
                <c:pt idx="521">
                  <c:v>0.000838760000000001</c:v>
                </c:pt>
                <c:pt idx="522" formatCode="0.00E+00">
                  <c:v>3.69037000000001E-5</c:v>
                </c:pt>
                <c:pt idx="523">
                  <c:v>0.000412823</c:v>
                </c:pt>
                <c:pt idx="524">
                  <c:v>0.000160412</c:v>
                </c:pt>
                <c:pt idx="525">
                  <c:v>0.000168104</c:v>
                </c:pt>
                <c:pt idx="526">
                  <c:v>0.000382894</c:v>
                </c:pt>
                <c:pt idx="527" formatCode="0.00E+00">
                  <c:v>9.78360000000002E-5</c:v>
                </c:pt>
                <c:pt idx="528">
                  <c:v>0.000626353</c:v>
                </c:pt>
                <c:pt idx="529">
                  <c:v>0.000924684</c:v>
                </c:pt>
                <c:pt idx="530">
                  <c:v>0.000828262</c:v>
                </c:pt>
                <c:pt idx="531">
                  <c:v>0.000146316</c:v>
                </c:pt>
                <c:pt idx="532">
                  <c:v>0.000440854</c:v>
                </c:pt>
                <c:pt idx="533">
                  <c:v>0.000929580000000001</c:v>
                </c:pt>
                <c:pt idx="534">
                  <c:v>0.000562289</c:v>
                </c:pt>
                <c:pt idx="535">
                  <c:v>0.000916706</c:v>
                </c:pt>
                <c:pt idx="536">
                  <c:v>0.000909289000000002</c:v>
                </c:pt>
                <c:pt idx="537">
                  <c:v>0.00090431</c:v>
                </c:pt>
                <c:pt idx="538">
                  <c:v>0.000710358</c:v>
                </c:pt>
                <c:pt idx="539">
                  <c:v>0.00090343</c:v>
                </c:pt>
                <c:pt idx="540">
                  <c:v>0.000908287</c:v>
                </c:pt>
                <c:pt idx="541">
                  <c:v>0.000884204000000002</c:v>
                </c:pt>
                <c:pt idx="542">
                  <c:v>0.000747956000000001</c:v>
                </c:pt>
                <c:pt idx="543">
                  <c:v>0.000236914</c:v>
                </c:pt>
                <c:pt idx="544">
                  <c:v>0.000896996000000002</c:v>
                </c:pt>
                <c:pt idx="545">
                  <c:v>0.00106941</c:v>
                </c:pt>
                <c:pt idx="546">
                  <c:v>0.000909537</c:v>
                </c:pt>
                <c:pt idx="547">
                  <c:v>0.000622046</c:v>
                </c:pt>
                <c:pt idx="548">
                  <c:v>0.000898963000000002</c:v>
                </c:pt>
                <c:pt idx="549">
                  <c:v>0.00109867</c:v>
                </c:pt>
                <c:pt idx="550">
                  <c:v>0.000951343000000002</c:v>
                </c:pt>
                <c:pt idx="551" formatCode="0.00E+00">
                  <c:v>8.35667000000003E-5</c:v>
                </c:pt>
                <c:pt idx="552">
                  <c:v>0.000950557000000002</c:v>
                </c:pt>
                <c:pt idx="553">
                  <c:v>0.000907096</c:v>
                </c:pt>
                <c:pt idx="554">
                  <c:v>0.000861072</c:v>
                </c:pt>
                <c:pt idx="555">
                  <c:v>0.000868122</c:v>
                </c:pt>
                <c:pt idx="556">
                  <c:v>0.000861054000000002</c:v>
                </c:pt>
                <c:pt idx="557">
                  <c:v>0.000138225</c:v>
                </c:pt>
                <c:pt idx="558">
                  <c:v>0.000904356</c:v>
                </c:pt>
                <c:pt idx="559">
                  <c:v>0.000750965</c:v>
                </c:pt>
                <c:pt idx="560">
                  <c:v>0.00322222</c:v>
                </c:pt>
                <c:pt idx="561" formatCode="0.00E+00">
                  <c:v>9.27448000000002E-5</c:v>
                </c:pt>
                <c:pt idx="562">
                  <c:v>0.00336056</c:v>
                </c:pt>
                <c:pt idx="563">
                  <c:v>0.000639657</c:v>
                </c:pt>
                <c:pt idx="564">
                  <c:v>0.00064542</c:v>
                </c:pt>
                <c:pt idx="565">
                  <c:v>0.000633616000000001</c:v>
                </c:pt>
                <c:pt idx="566">
                  <c:v>0.000631885</c:v>
                </c:pt>
                <c:pt idx="567">
                  <c:v>0.000632693</c:v>
                </c:pt>
                <c:pt idx="568">
                  <c:v>0.000347874</c:v>
                </c:pt>
                <c:pt idx="569">
                  <c:v>0.000257093</c:v>
                </c:pt>
                <c:pt idx="570">
                  <c:v>0.000160182</c:v>
                </c:pt>
                <c:pt idx="571">
                  <c:v>0.00397476</c:v>
                </c:pt>
                <c:pt idx="572">
                  <c:v>0.00380673</c:v>
                </c:pt>
                <c:pt idx="573">
                  <c:v>0.000931491</c:v>
                </c:pt>
                <c:pt idx="574">
                  <c:v>0.0028761</c:v>
                </c:pt>
                <c:pt idx="575">
                  <c:v>0.00201829</c:v>
                </c:pt>
                <c:pt idx="576">
                  <c:v>0.000363566</c:v>
                </c:pt>
                <c:pt idx="577">
                  <c:v>0.000409778</c:v>
                </c:pt>
                <c:pt idx="578">
                  <c:v>0.000672646000000001</c:v>
                </c:pt>
                <c:pt idx="579">
                  <c:v>0.00175954</c:v>
                </c:pt>
                <c:pt idx="580">
                  <c:v>0.000880143000000002</c:v>
                </c:pt>
                <c:pt idx="581">
                  <c:v>0.00238328</c:v>
                </c:pt>
                <c:pt idx="582">
                  <c:v>0.00147488</c:v>
                </c:pt>
                <c:pt idx="583" formatCode="0.00E+00">
                  <c:v>9.65109000000002E-5</c:v>
                </c:pt>
                <c:pt idx="584">
                  <c:v>0.000106704</c:v>
                </c:pt>
                <c:pt idx="585">
                  <c:v>0.00134346</c:v>
                </c:pt>
                <c:pt idx="586">
                  <c:v>0.00135924</c:v>
                </c:pt>
                <c:pt idx="587">
                  <c:v>0.00156173</c:v>
                </c:pt>
                <c:pt idx="588">
                  <c:v>0.00232746</c:v>
                </c:pt>
                <c:pt idx="589">
                  <c:v>0.00522737</c:v>
                </c:pt>
                <c:pt idx="590">
                  <c:v>0.00387675</c:v>
                </c:pt>
                <c:pt idx="591">
                  <c:v>0.00150938</c:v>
                </c:pt>
                <c:pt idx="592">
                  <c:v>0.00146251</c:v>
                </c:pt>
                <c:pt idx="593">
                  <c:v>0.00143879</c:v>
                </c:pt>
                <c:pt idx="594">
                  <c:v>0.00148767</c:v>
                </c:pt>
                <c:pt idx="595">
                  <c:v>0.00197383</c:v>
                </c:pt>
                <c:pt idx="596">
                  <c:v>0.00172451</c:v>
                </c:pt>
                <c:pt idx="597">
                  <c:v>0.00102808</c:v>
                </c:pt>
                <c:pt idx="598">
                  <c:v>0.00104118</c:v>
                </c:pt>
                <c:pt idx="599">
                  <c:v>0.00104807</c:v>
                </c:pt>
                <c:pt idx="600">
                  <c:v>0.00106471</c:v>
                </c:pt>
                <c:pt idx="601" formatCode="0.00E+00">
                  <c:v>4.32163E-5</c:v>
                </c:pt>
                <c:pt idx="602">
                  <c:v>0.000496106</c:v>
                </c:pt>
                <c:pt idx="603">
                  <c:v>0.000487684</c:v>
                </c:pt>
                <c:pt idx="604">
                  <c:v>0.000516358</c:v>
                </c:pt>
                <c:pt idx="605">
                  <c:v>0.000670002000000001</c:v>
                </c:pt>
                <c:pt idx="606">
                  <c:v>0.00145548</c:v>
                </c:pt>
                <c:pt idx="607">
                  <c:v>0.000168396</c:v>
                </c:pt>
                <c:pt idx="608">
                  <c:v>0.000164752</c:v>
                </c:pt>
                <c:pt idx="609">
                  <c:v>0.000167764</c:v>
                </c:pt>
                <c:pt idx="610">
                  <c:v>0.00014885</c:v>
                </c:pt>
                <c:pt idx="611">
                  <c:v>0.000214942</c:v>
                </c:pt>
                <c:pt idx="612">
                  <c:v>0.00023543</c:v>
                </c:pt>
                <c:pt idx="613">
                  <c:v>0.00105199</c:v>
                </c:pt>
                <c:pt idx="614">
                  <c:v>0.000958741</c:v>
                </c:pt>
                <c:pt idx="615">
                  <c:v>0.00127855</c:v>
                </c:pt>
                <c:pt idx="616">
                  <c:v>0.000101062</c:v>
                </c:pt>
                <c:pt idx="617">
                  <c:v>0.000101935</c:v>
                </c:pt>
                <c:pt idx="618">
                  <c:v>0.00017364</c:v>
                </c:pt>
                <c:pt idx="619">
                  <c:v>0.00170902</c:v>
                </c:pt>
                <c:pt idx="620">
                  <c:v>0.000473412</c:v>
                </c:pt>
                <c:pt idx="621">
                  <c:v>0.000697726000000003</c:v>
                </c:pt>
                <c:pt idx="622">
                  <c:v>0.000131888</c:v>
                </c:pt>
                <c:pt idx="623">
                  <c:v>0.000911651000000002</c:v>
                </c:pt>
                <c:pt idx="624">
                  <c:v>0.000905884</c:v>
                </c:pt>
                <c:pt idx="625">
                  <c:v>0.000898555000000003</c:v>
                </c:pt>
                <c:pt idx="626">
                  <c:v>0.000898555000000003</c:v>
                </c:pt>
                <c:pt idx="627">
                  <c:v>0.000898555000000003</c:v>
                </c:pt>
                <c:pt idx="628">
                  <c:v>0.000898555000000003</c:v>
                </c:pt>
                <c:pt idx="629">
                  <c:v>0.000898555000000003</c:v>
                </c:pt>
                <c:pt idx="630">
                  <c:v>0.000898555000000003</c:v>
                </c:pt>
                <c:pt idx="631">
                  <c:v>0.000153641</c:v>
                </c:pt>
                <c:pt idx="632">
                  <c:v>0.000282852</c:v>
                </c:pt>
                <c:pt idx="633">
                  <c:v>0.000267507</c:v>
                </c:pt>
                <c:pt idx="634">
                  <c:v>0.000261192</c:v>
                </c:pt>
                <c:pt idx="635">
                  <c:v>0.000267507</c:v>
                </c:pt>
                <c:pt idx="636">
                  <c:v>0.000284829</c:v>
                </c:pt>
                <c:pt idx="637">
                  <c:v>0.000252487</c:v>
                </c:pt>
                <c:pt idx="638">
                  <c:v>0.000267494</c:v>
                </c:pt>
                <c:pt idx="639">
                  <c:v>0.000267502</c:v>
                </c:pt>
                <c:pt idx="640">
                  <c:v>0.000834489</c:v>
                </c:pt>
                <c:pt idx="641">
                  <c:v>0.00015543</c:v>
                </c:pt>
                <c:pt idx="642" formatCode="0.00E+00">
                  <c:v>6.06919000000001E-5</c:v>
                </c:pt>
                <c:pt idx="643">
                  <c:v>0.000102518</c:v>
                </c:pt>
                <c:pt idx="644">
                  <c:v>0.000778157000000001</c:v>
                </c:pt>
                <c:pt idx="645" formatCode="0.00E+00">
                  <c:v>5.60847E-5</c:v>
                </c:pt>
                <c:pt idx="646" formatCode="0.00E+00">
                  <c:v>5.60804000000001E-5</c:v>
                </c:pt>
                <c:pt idx="647" formatCode="0.00E+00">
                  <c:v>1.78016E-5</c:v>
                </c:pt>
                <c:pt idx="648" formatCode="0.00E+00">
                  <c:v>5.64652E-5</c:v>
                </c:pt>
                <c:pt idx="649" formatCode="0.00E+00">
                  <c:v>6.85563000000001E-5</c:v>
                </c:pt>
                <c:pt idx="650" formatCode="0.00E+00">
                  <c:v>5.60819E-5</c:v>
                </c:pt>
                <c:pt idx="651">
                  <c:v>0.000679874000000001</c:v>
                </c:pt>
                <c:pt idx="652">
                  <c:v>0.000845161000000001</c:v>
                </c:pt>
                <c:pt idx="653">
                  <c:v>0.000895640000000002</c:v>
                </c:pt>
                <c:pt idx="654">
                  <c:v>0.000697077000000001</c:v>
                </c:pt>
                <c:pt idx="655">
                  <c:v>0.000680934</c:v>
                </c:pt>
                <c:pt idx="656">
                  <c:v>0.000697723</c:v>
                </c:pt>
                <c:pt idx="657">
                  <c:v>0.000704028</c:v>
                </c:pt>
                <c:pt idx="658">
                  <c:v>0.000679942</c:v>
                </c:pt>
                <c:pt idx="659">
                  <c:v>0.000679917000000001</c:v>
                </c:pt>
                <c:pt idx="660">
                  <c:v>0.000697447</c:v>
                </c:pt>
                <c:pt idx="661" formatCode="0.00E+00">
                  <c:v>3.05533E-5</c:v>
                </c:pt>
                <c:pt idx="662">
                  <c:v>0.000888965000000002</c:v>
                </c:pt>
                <c:pt idx="663">
                  <c:v>0.000937134000000001</c:v>
                </c:pt>
                <c:pt idx="664">
                  <c:v>0.000905172</c:v>
                </c:pt>
                <c:pt idx="665">
                  <c:v>0.000196319</c:v>
                </c:pt>
                <c:pt idx="666">
                  <c:v>0.000925625</c:v>
                </c:pt>
                <c:pt idx="667">
                  <c:v>0.000915670000000002</c:v>
                </c:pt>
                <c:pt idx="668">
                  <c:v>0.000938468000000002</c:v>
                </c:pt>
                <c:pt idx="669">
                  <c:v>0.00090431</c:v>
                </c:pt>
                <c:pt idx="670">
                  <c:v>0.000904292</c:v>
                </c:pt>
                <c:pt idx="671">
                  <c:v>0.000752121000000001</c:v>
                </c:pt>
                <c:pt idx="672">
                  <c:v>0.000913469</c:v>
                </c:pt>
                <c:pt idx="673">
                  <c:v>0.000846051000000002</c:v>
                </c:pt>
                <c:pt idx="674">
                  <c:v>0.000273999</c:v>
                </c:pt>
                <c:pt idx="675">
                  <c:v>0.000943277000000001</c:v>
                </c:pt>
                <c:pt idx="676">
                  <c:v>0.000907238000000002</c:v>
                </c:pt>
                <c:pt idx="677">
                  <c:v>0.00090431</c:v>
                </c:pt>
                <c:pt idx="678">
                  <c:v>0.00103831</c:v>
                </c:pt>
                <c:pt idx="679" formatCode="0.00E+00">
                  <c:v>3.05711E-5</c:v>
                </c:pt>
                <c:pt idx="680">
                  <c:v>0.000853732</c:v>
                </c:pt>
                <c:pt idx="681">
                  <c:v>0.000939758000000002</c:v>
                </c:pt>
                <c:pt idx="682" formatCode="0.00E+00">
                  <c:v>9.75351000000003E-5</c:v>
                </c:pt>
                <c:pt idx="683">
                  <c:v>0.000129663</c:v>
                </c:pt>
                <c:pt idx="684">
                  <c:v>0.000832952000000002</c:v>
                </c:pt>
                <c:pt idx="685">
                  <c:v>0.000831198</c:v>
                </c:pt>
                <c:pt idx="686">
                  <c:v>0.000831231000000002</c:v>
                </c:pt>
                <c:pt idx="687">
                  <c:v>0.00011554</c:v>
                </c:pt>
                <c:pt idx="688" formatCode="0.00E+00">
                  <c:v>6.70028000000002E-5</c:v>
                </c:pt>
                <c:pt idx="689">
                  <c:v>0.00152382</c:v>
                </c:pt>
                <c:pt idx="690">
                  <c:v>0.000313047</c:v>
                </c:pt>
                <c:pt idx="691" formatCode="0.00E+00">
                  <c:v>8.44421E-5</c:v>
                </c:pt>
                <c:pt idx="692">
                  <c:v>0.000916983000000002</c:v>
                </c:pt>
                <c:pt idx="693">
                  <c:v>0.000947533000000002</c:v>
                </c:pt>
                <c:pt idx="694">
                  <c:v>0.000165365</c:v>
                </c:pt>
                <c:pt idx="695">
                  <c:v>0.0001758</c:v>
                </c:pt>
                <c:pt idx="696">
                  <c:v>0.000124139</c:v>
                </c:pt>
                <c:pt idx="697">
                  <c:v>0.000123446</c:v>
                </c:pt>
                <c:pt idx="698">
                  <c:v>0.000164567</c:v>
                </c:pt>
                <c:pt idx="699">
                  <c:v>0.000891670000000002</c:v>
                </c:pt>
                <c:pt idx="700">
                  <c:v>0.00105968</c:v>
                </c:pt>
                <c:pt idx="701">
                  <c:v>0.000327893</c:v>
                </c:pt>
                <c:pt idx="702">
                  <c:v>0.000350351</c:v>
                </c:pt>
                <c:pt idx="703">
                  <c:v>0.000261316</c:v>
                </c:pt>
                <c:pt idx="704">
                  <c:v>0.000777987000000001</c:v>
                </c:pt>
                <c:pt idx="705">
                  <c:v>0.000265461</c:v>
                </c:pt>
                <c:pt idx="706">
                  <c:v>0.000903603000000002</c:v>
                </c:pt>
                <c:pt idx="707">
                  <c:v>0.000906257000000002</c:v>
                </c:pt>
                <c:pt idx="708">
                  <c:v>0.000904305</c:v>
                </c:pt>
                <c:pt idx="709">
                  <c:v>0.00016433</c:v>
                </c:pt>
                <c:pt idx="710">
                  <c:v>0.000182008</c:v>
                </c:pt>
                <c:pt idx="711">
                  <c:v>0.000904312</c:v>
                </c:pt>
                <c:pt idx="712">
                  <c:v>0.00256822</c:v>
                </c:pt>
                <c:pt idx="713">
                  <c:v>0.000806068000000002</c:v>
                </c:pt>
                <c:pt idx="714">
                  <c:v>0.0003062</c:v>
                </c:pt>
                <c:pt idx="715">
                  <c:v>0.000182012</c:v>
                </c:pt>
                <c:pt idx="716">
                  <c:v>0.000188498</c:v>
                </c:pt>
                <c:pt idx="717">
                  <c:v>0.000281032</c:v>
                </c:pt>
                <c:pt idx="718" formatCode="0.00E+00">
                  <c:v>8.67359000000005E-5</c:v>
                </c:pt>
                <c:pt idx="719" formatCode="0.00E+00">
                  <c:v>9.77944000000006E-5</c:v>
                </c:pt>
                <c:pt idx="720">
                  <c:v>0.000906036</c:v>
                </c:pt>
                <c:pt idx="721">
                  <c:v>0.000793925000000001</c:v>
                </c:pt>
                <c:pt idx="722" formatCode="0.00E+00">
                  <c:v>2.47454E-5</c:v>
                </c:pt>
                <c:pt idx="723" formatCode="0.00E+00">
                  <c:v>8.67523000000003E-5</c:v>
                </c:pt>
                <c:pt idx="724">
                  <c:v>0.00090431</c:v>
                </c:pt>
                <c:pt idx="725">
                  <c:v>0.00090379</c:v>
                </c:pt>
                <c:pt idx="726">
                  <c:v>0.000228329</c:v>
                </c:pt>
                <c:pt idx="727" formatCode="0.00E+00">
                  <c:v>9.8556700000001E-5</c:v>
                </c:pt>
                <c:pt idx="728">
                  <c:v>0.000843209</c:v>
                </c:pt>
                <c:pt idx="729">
                  <c:v>0.000869399</c:v>
                </c:pt>
                <c:pt idx="730">
                  <c:v>0.000124438</c:v>
                </c:pt>
                <c:pt idx="731">
                  <c:v>0.000875440000000002</c:v>
                </c:pt>
                <c:pt idx="732">
                  <c:v>0.000580826</c:v>
                </c:pt>
                <c:pt idx="733">
                  <c:v>0.00042503</c:v>
                </c:pt>
                <c:pt idx="734">
                  <c:v>0.00042503</c:v>
                </c:pt>
                <c:pt idx="735">
                  <c:v>0.00042503</c:v>
                </c:pt>
                <c:pt idx="736">
                  <c:v>0.000800949000000002</c:v>
                </c:pt>
                <c:pt idx="737">
                  <c:v>0.000792224000000001</c:v>
                </c:pt>
                <c:pt idx="738">
                  <c:v>0.000836456000000002</c:v>
                </c:pt>
                <c:pt idx="739">
                  <c:v>0.00122296</c:v>
                </c:pt>
                <c:pt idx="740">
                  <c:v>0.00123499</c:v>
                </c:pt>
                <c:pt idx="741">
                  <c:v>0.00147543</c:v>
                </c:pt>
                <c:pt idx="742">
                  <c:v>0.000965636</c:v>
                </c:pt>
                <c:pt idx="743">
                  <c:v>0.000993099</c:v>
                </c:pt>
                <c:pt idx="744">
                  <c:v>0.00105539</c:v>
                </c:pt>
                <c:pt idx="745">
                  <c:v>0.000619415</c:v>
                </c:pt>
                <c:pt idx="746">
                  <c:v>0.000670286000000001</c:v>
                </c:pt>
                <c:pt idx="747">
                  <c:v>0.000665315</c:v>
                </c:pt>
                <c:pt idx="748">
                  <c:v>0.000835034000000002</c:v>
                </c:pt>
                <c:pt idx="749">
                  <c:v>0.000809394000000001</c:v>
                </c:pt>
                <c:pt idx="750">
                  <c:v>0.000822488</c:v>
                </c:pt>
                <c:pt idx="751">
                  <c:v>0.000126315</c:v>
                </c:pt>
                <c:pt idx="752">
                  <c:v>0.000125759</c:v>
                </c:pt>
                <c:pt idx="753">
                  <c:v>0.000251498</c:v>
                </c:pt>
                <c:pt idx="754">
                  <c:v>0.000616038</c:v>
                </c:pt>
                <c:pt idx="755">
                  <c:v>0.000616046</c:v>
                </c:pt>
                <c:pt idx="756">
                  <c:v>0.000684151</c:v>
                </c:pt>
                <c:pt idx="757">
                  <c:v>0.00155983</c:v>
                </c:pt>
                <c:pt idx="758">
                  <c:v>0.00174171</c:v>
                </c:pt>
                <c:pt idx="759">
                  <c:v>0.00166204</c:v>
                </c:pt>
                <c:pt idx="760">
                  <c:v>0.00156113</c:v>
                </c:pt>
                <c:pt idx="761">
                  <c:v>0.000222496</c:v>
                </c:pt>
                <c:pt idx="762">
                  <c:v>0.000231204</c:v>
                </c:pt>
                <c:pt idx="763">
                  <c:v>0.000231204</c:v>
                </c:pt>
                <c:pt idx="764" formatCode="0.00E+00">
                  <c:v>1.81422E-5</c:v>
                </c:pt>
                <c:pt idx="765" formatCode="0.00E+00">
                  <c:v>1.76625E-5</c:v>
                </c:pt>
                <c:pt idx="766">
                  <c:v>0.000211786</c:v>
                </c:pt>
                <c:pt idx="767">
                  <c:v>0.000464437</c:v>
                </c:pt>
                <c:pt idx="768">
                  <c:v>0.000590920000000001</c:v>
                </c:pt>
                <c:pt idx="769">
                  <c:v>0.000612717</c:v>
                </c:pt>
                <c:pt idx="770">
                  <c:v>0.00032643</c:v>
                </c:pt>
                <c:pt idx="771">
                  <c:v>0.000361995</c:v>
                </c:pt>
                <c:pt idx="772">
                  <c:v>0.000946575000000002</c:v>
                </c:pt>
                <c:pt idx="773">
                  <c:v>0.00123285</c:v>
                </c:pt>
                <c:pt idx="774">
                  <c:v>0.000464468</c:v>
                </c:pt>
                <c:pt idx="775">
                  <c:v>0.000864512</c:v>
                </c:pt>
                <c:pt idx="776">
                  <c:v>0.000792984000000001</c:v>
                </c:pt>
                <c:pt idx="777">
                  <c:v>0.000896428000000002</c:v>
                </c:pt>
                <c:pt idx="778">
                  <c:v>0.00090431</c:v>
                </c:pt>
                <c:pt idx="779">
                  <c:v>0.000884501000000001</c:v>
                </c:pt>
                <c:pt idx="780">
                  <c:v>0.000868220000000001</c:v>
                </c:pt>
                <c:pt idx="781">
                  <c:v>0.000904292</c:v>
                </c:pt>
                <c:pt idx="782">
                  <c:v>0.000159273</c:v>
                </c:pt>
                <c:pt idx="783">
                  <c:v>0.000926112</c:v>
                </c:pt>
                <c:pt idx="784">
                  <c:v>0.00090431</c:v>
                </c:pt>
                <c:pt idx="785">
                  <c:v>0.000904135</c:v>
                </c:pt>
                <c:pt idx="786">
                  <c:v>0.000905172</c:v>
                </c:pt>
                <c:pt idx="787">
                  <c:v>0.00090431</c:v>
                </c:pt>
                <c:pt idx="788">
                  <c:v>0.00090431</c:v>
                </c:pt>
                <c:pt idx="789">
                  <c:v>0.000903775</c:v>
                </c:pt>
                <c:pt idx="790">
                  <c:v>0.000903772</c:v>
                </c:pt>
                <c:pt idx="791">
                  <c:v>0.000917404</c:v>
                </c:pt>
                <c:pt idx="792">
                  <c:v>0.00090431</c:v>
                </c:pt>
                <c:pt idx="793">
                  <c:v>0.000904305</c:v>
                </c:pt>
                <c:pt idx="794">
                  <c:v>0.000846599000000002</c:v>
                </c:pt>
                <c:pt idx="795">
                  <c:v>0.000904305</c:v>
                </c:pt>
                <c:pt idx="796">
                  <c:v>0.00090431</c:v>
                </c:pt>
                <c:pt idx="797">
                  <c:v>0.000904305</c:v>
                </c:pt>
                <c:pt idx="798">
                  <c:v>0.000846424</c:v>
                </c:pt>
                <c:pt idx="799">
                  <c:v>0.00091948</c:v>
                </c:pt>
                <c:pt idx="800">
                  <c:v>0.000180563</c:v>
                </c:pt>
                <c:pt idx="801">
                  <c:v>0.000904135</c:v>
                </c:pt>
                <c:pt idx="802">
                  <c:v>0.000904371</c:v>
                </c:pt>
                <c:pt idx="803">
                  <c:v>0.000904135</c:v>
                </c:pt>
                <c:pt idx="804">
                  <c:v>0.000909519000000002</c:v>
                </c:pt>
                <c:pt idx="805">
                  <c:v>0.000898999</c:v>
                </c:pt>
                <c:pt idx="806">
                  <c:v>0.000994566000000003</c:v>
                </c:pt>
                <c:pt idx="807">
                  <c:v>0.000845220000000002</c:v>
                </c:pt>
                <c:pt idx="808">
                  <c:v>0.00165331</c:v>
                </c:pt>
                <c:pt idx="809">
                  <c:v>0.000874327</c:v>
                </c:pt>
                <c:pt idx="810">
                  <c:v>0.000904102</c:v>
                </c:pt>
                <c:pt idx="811">
                  <c:v>0.000796206000000001</c:v>
                </c:pt>
                <c:pt idx="812">
                  <c:v>0.000913015</c:v>
                </c:pt>
                <c:pt idx="813">
                  <c:v>0.00090431</c:v>
                </c:pt>
                <c:pt idx="814">
                  <c:v>0.00090431</c:v>
                </c:pt>
                <c:pt idx="815">
                  <c:v>0.000888392</c:v>
                </c:pt>
                <c:pt idx="816">
                  <c:v>0.00090431</c:v>
                </c:pt>
                <c:pt idx="817">
                  <c:v>0.000909086</c:v>
                </c:pt>
                <c:pt idx="818">
                  <c:v>0.00090413</c:v>
                </c:pt>
                <c:pt idx="819">
                  <c:v>0.000890684000000002</c:v>
                </c:pt>
                <c:pt idx="820">
                  <c:v>0.000903927</c:v>
                </c:pt>
                <c:pt idx="821">
                  <c:v>0.000892367</c:v>
                </c:pt>
                <c:pt idx="822">
                  <c:v>0.00123227</c:v>
                </c:pt>
                <c:pt idx="823">
                  <c:v>0.000905043000000003</c:v>
                </c:pt>
                <c:pt idx="824">
                  <c:v>0.000904132</c:v>
                </c:pt>
                <c:pt idx="825">
                  <c:v>0.000904135</c:v>
                </c:pt>
                <c:pt idx="826">
                  <c:v>0.000905004000000002</c:v>
                </c:pt>
                <c:pt idx="827">
                  <c:v>0.000903958000000002</c:v>
                </c:pt>
                <c:pt idx="828">
                  <c:v>0.00090431</c:v>
                </c:pt>
                <c:pt idx="829">
                  <c:v>0.00090413</c:v>
                </c:pt>
                <c:pt idx="830">
                  <c:v>0.000861956</c:v>
                </c:pt>
                <c:pt idx="831">
                  <c:v>0.000904305</c:v>
                </c:pt>
                <c:pt idx="832">
                  <c:v>0.000905172</c:v>
                </c:pt>
                <c:pt idx="833">
                  <c:v>0.000903775</c:v>
                </c:pt>
                <c:pt idx="834">
                  <c:v>0.00090431</c:v>
                </c:pt>
                <c:pt idx="835">
                  <c:v>0.00090431</c:v>
                </c:pt>
                <c:pt idx="836">
                  <c:v>0.000903775</c:v>
                </c:pt>
                <c:pt idx="837">
                  <c:v>0.00090431</c:v>
                </c:pt>
                <c:pt idx="838">
                  <c:v>0.00090431</c:v>
                </c:pt>
                <c:pt idx="839">
                  <c:v>0.000919543000000002</c:v>
                </c:pt>
                <c:pt idx="840">
                  <c:v>0.000903838</c:v>
                </c:pt>
                <c:pt idx="841">
                  <c:v>0.000697079000000001</c:v>
                </c:pt>
                <c:pt idx="842">
                  <c:v>0.000883033000000002</c:v>
                </c:pt>
                <c:pt idx="843">
                  <c:v>0.00103848</c:v>
                </c:pt>
                <c:pt idx="844">
                  <c:v>0.000179573</c:v>
                </c:pt>
                <c:pt idx="845">
                  <c:v>0.000899197</c:v>
                </c:pt>
                <c:pt idx="846">
                  <c:v>0.000187444</c:v>
                </c:pt>
                <c:pt idx="847">
                  <c:v>0.000890025</c:v>
                </c:pt>
                <c:pt idx="848">
                  <c:v>0.00107897</c:v>
                </c:pt>
                <c:pt idx="849">
                  <c:v>0.000624647</c:v>
                </c:pt>
                <c:pt idx="850">
                  <c:v>0.000646515</c:v>
                </c:pt>
                <c:pt idx="851">
                  <c:v>0.000905187</c:v>
                </c:pt>
                <c:pt idx="852">
                  <c:v>0.000614512</c:v>
                </c:pt>
                <c:pt idx="853" formatCode="0.00E+00">
                  <c:v>8.24931E-5</c:v>
                </c:pt>
                <c:pt idx="854">
                  <c:v>0.000674609000000001</c:v>
                </c:pt>
                <c:pt idx="855">
                  <c:v>0.00187862</c:v>
                </c:pt>
                <c:pt idx="856">
                  <c:v>0.000896479000000002</c:v>
                </c:pt>
                <c:pt idx="857">
                  <c:v>0.000904122</c:v>
                </c:pt>
                <c:pt idx="858">
                  <c:v>0.00090431</c:v>
                </c:pt>
                <c:pt idx="859">
                  <c:v>0.00186854</c:v>
                </c:pt>
                <c:pt idx="860">
                  <c:v>0.000277627</c:v>
                </c:pt>
                <c:pt idx="861">
                  <c:v>0.000157918</c:v>
                </c:pt>
                <c:pt idx="862">
                  <c:v>0.000302506</c:v>
                </c:pt>
                <c:pt idx="863">
                  <c:v>0.000119629</c:v>
                </c:pt>
                <c:pt idx="864">
                  <c:v>0.000133398</c:v>
                </c:pt>
                <c:pt idx="865" formatCode="0.00E+00">
                  <c:v>4.95071000000001E-5</c:v>
                </c:pt>
                <c:pt idx="866">
                  <c:v>0.000753186000000001</c:v>
                </c:pt>
                <c:pt idx="867">
                  <c:v>0.000366766</c:v>
                </c:pt>
                <c:pt idx="868" formatCode="0.00E+00">
                  <c:v>9.27514000000004E-5</c:v>
                </c:pt>
                <c:pt idx="869">
                  <c:v>0.000133194</c:v>
                </c:pt>
                <c:pt idx="870">
                  <c:v>0.000909745000000001</c:v>
                </c:pt>
                <c:pt idx="871">
                  <c:v>0.00012033</c:v>
                </c:pt>
                <c:pt idx="872">
                  <c:v>0.000928056</c:v>
                </c:pt>
                <c:pt idx="873">
                  <c:v>0.000145931</c:v>
                </c:pt>
                <c:pt idx="874">
                  <c:v>0.000115431</c:v>
                </c:pt>
                <c:pt idx="875">
                  <c:v>0.000163858</c:v>
                </c:pt>
                <c:pt idx="876">
                  <c:v>0.000115427</c:v>
                </c:pt>
                <c:pt idx="877">
                  <c:v>0.000256429</c:v>
                </c:pt>
                <c:pt idx="878">
                  <c:v>0.00108359</c:v>
                </c:pt>
                <c:pt idx="879">
                  <c:v>0.000899083000000002</c:v>
                </c:pt>
                <c:pt idx="880">
                  <c:v>0.00160578</c:v>
                </c:pt>
                <c:pt idx="881">
                  <c:v>0.000897959000000003</c:v>
                </c:pt>
                <c:pt idx="882">
                  <c:v>0.000152005</c:v>
                </c:pt>
                <c:pt idx="883">
                  <c:v>0.000177699</c:v>
                </c:pt>
                <c:pt idx="884">
                  <c:v>0.000213463</c:v>
                </c:pt>
                <c:pt idx="885" formatCode="0.00E+00">
                  <c:v>1.79829E-5</c:v>
                </c:pt>
                <c:pt idx="886">
                  <c:v>0.000757995</c:v>
                </c:pt>
                <c:pt idx="887">
                  <c:v>0.000929587</c:v>
                </c:pt>
                <c:pt idx="888">
                  <c:v>0.000831834</c:v>
                </c:pt>
                <c:pt idx="889">
                  <c:v>0.000619777</c:v>
                </c:pt>
                <c:pt idx="890">
                  <c:v>0.000454827</c:v>
                </c:pt>
                <c:pt idx="891">
                  <c:v>0.000142859</c:v>
                </c:pt>
                <c:pt idx="892" formatCode="0.00E+00">
                  <c:v>9.80352000000003E-5</c:v>
                </c:pt>
                <c:pt idx="893">
                  <c:v>0.000388621</c:v>
                </c:pt>
                <c:pt idx="894">
                  <c:v>0.000289476</c:v>
                </c:pt>
                <c:pt idx="895">
                  <c:v>0.000283798</c:v>
                </c:pt>
                <c:pt idx="896">
                  <c:v>0.000185727</c:v>
                </c:pt>
                <c:pt idx="897">
                  <c:v>0.000120259</c:v>
                </c:pt>
                <c:pt idx="898">
                  <c:v>0.000409233</c:v>
                </c:pt>
                <c:pt idx="899">
                  <c:v>0.00108377</c:v>
                </c:pt>
                <c:pt idx="900">
                  <c:v>0.000750653</c:v>
                </c:pt>
                <c:pt idx="901">
                  <c:v>0.000175554</c:v>
                </c:pt>
                <c:pt idx="902">
                  <c:v>0.000111057</c:v>
                </c:pt>
                <c:pt idx="903">
                  <c:v>0.00016564</c:v>
                </c:pt>
                <c:pt idx="904">
                  <c:v>0.000335222</c:v>
                </c:pt>
                <c:pt idx="905">
                  <c:v>0.000217548</c:v>
                </c:pt>
                <c:pt idx="906">
                  <c:v>0.00014793</c:v>
                </c:pt>
                <c:pt idx="907">
                  <c:v>0.000399385</c:v>
                </c:pt>
                <c:pt idx="908">
                  <c:v>0.000193739</c:v>
                </c:pt>
                <c:pt idx="909">
                  <c:v>0.000404888</c:v>
                </c:pt>
                <c:pt idx="910">
                  <c:v>0.000444765</c:v>
                </c:pt>
                <c:pt idx="911">
                  <c:v>0.000131889</c:v>
                </c:pt>
                <c:pt idx="912">
                  <c:v>0.000574769</c:v>
                </c:pt>
                <c:pt idx="913">
                  <c:v>0.000697726000000003</c:v>
                </c:pt>
                <c:pt idx="914">
                  <c:v>0.0003398</c:v>
                </c:pt>
                <c:pt idx="915">
                  <c:v>0.000697726000000003</c:v>
                </c:pt>
                <c:pt idx="916">
                  <c:v>0.000490445</c:v>
                </c:pt>
                <c:pt idx="917">
                  <c:v>0.000407221</c:v>
                </c:pt>
                <c:pt idx="918" formatCode="0.00E+00">
                  <c:v>4.88209000000001E-5</c:v>
                </c:pt>
                <c:pt idx="919">
                  <c:v>0.00204488</c:v>
                </c:pt>
                <c:pt idx="920">
                  <c:v>0.00107483</c:v>
                </c:pt>
                <c:pt idx="921">
                  <c:v>0.00014875</c:v>
                </c:pt>
                <c:pt idx="922">
                  <c:v>0.000935316000000002</c:v>
                </c:pt>
                <c:pt idx="923">
                  <c:v>0.000706082</c:v>
                </c:pt>
                <c:pt idx="924">
                  <c:v>0.000874393</c:v>
                </c:pt>
                <c:pt idx="925">
                  <c:v>0.000747269000000001</c:v>
                </c:pt>
                <c:pt idx="926">
                  <c:v>0.000860635</c:v>
                </c:pt>
                <c:pt idx="927">
                  <c:v>0.00090431</c:v>
                </c:pt>
                <c:pt idx="928">
                  <c:v>0.000878191</c:v>
                </c:pt>
                <c:pt idx="929">
                  <c:v>0.000831928000000002</c:v>
                </c:pt>
                <c:pt idx="930">
                  <c:v>0.000258203</c:v>
                </c:pt>
                <c:pt idx="931">
                  <c:v>0.000301302</c:v>
                </c:pt>
                <c:pt idx="932">
                  <c:v>0.000100578</c:v>
                </c:pt>
                <c:pt idx="933">
                  <c:v>0.000591405</c:v>
                </c:pt>
                <c:pt idx="934">
                  <c:v>0.00111919</c:v>
                </c:pt>
                <c:pt idx="935">
                  <c:v>0.000184201</c:v>
                </c:pt>
                <c:pt idx="936">
                  <c:v>0.000904305</c:v>
                </c:pt>
                <c:pt idx="937">
                  <c:v>0.000697630000000002</c:v>
                </c:pt>
                <c:pt idx="938" formatCode="0.00E+00">
                  <c:v>9.20012000000002E-5</c:v>
                </c:pt>
                <c:pt idx="939">
                  <c:v>0.00122723</c:v>
                </c:pt>
                <c:pt idx="940">
                  <c:v>0.000626467</c:v>
                </c:pt>
                <c:pt idx="941">
                  <c:v>0.000751883</c:v>
                </c:pt>
                <c:pt idx="942">
                  <c:v>0.000611533</c:v>
                </c:pt>
                <c:pt idx="943">
                  <c:v>0.000799355</c:v>
                </c:pt>
                <c:pt idx="944">
                  <c:v>0.000581229</c:v>
                </c:pt>
                <c:pt idx="945">
                  <c:v>0.000623686000000001</c:v>
                </c:pt>
                <c:pt idx="946">
                  <c:v>0.000879142</c:v>
                </c:pt>
                <c:pt idx="947">
                  <c:v>0.000220356</c:v>
                </c:pt>
                <c:pt idx="948">
                  <c:v>0.000844664000000001</c:v>
                </c:pt>
                <c:pt idx="949">
                  <c:v>0.000814236</c:v>
                </c:pt>
                <c:pt idx="950">
                  <c:v>0.00147244</c:v>
                </c:pt>
                <c:pt idx="951">
                  <c:v>0.000947353000000002</c:v>
                </c:pt>
                <c:pt idx="952">
                  <c:v>0.00090431</c:v>
                </c:pt>
                <c:pt idx="953">
                  <c:v>0.000204412</c:v>
                </c:pt>
                <c:pt idx="954">
                  <c:v>0.000131348</c:v>
                </c:pt>
                <c:pt idx="955">
                  <c:v>0.000156302</c:v>
                </c:pt>
                <c:pt idx="956">
                  <c:v>0.000156302</c:v>
                </c:pt>
                <c:pt idx="957">
                  <c:v>0.000870449</c:v>
                </c:pt>
                <c:pt idx="958">
                  <c:v>0.00082701</c:v>
                </c:pt>
                <c:pt idx="959" formatCode="0.00E+00">
                  <c:v>5.10160000000002E-5</c:v>
                </c:pt>
                <c:pt idx="960">
                  <c:v>0.000193768</c:v>
                </c:pt>
                <c:pt idx="961">
                  <c:v>0.000197231</c:v>
                </c:pt>
                <c:pt idx="962">
                  <c:v>0.000824105</c:v>
                </c:pt>
                <c:pt idx="963">
                  <c:v>0.000879791</c:v>
                </c:pt>
                <c:pt idx="964">
                  <c:v>0.000903658000000002</c:v>
                </c:pt>
                <c:pt idx="965">
                  <c:v>0.000899803</c:v>
                </c:pt>
                <c:pt idx="966">
                  <c:v>0.000132585</c:v>
                </c:pt>
                <c:pt idx="967">
                  <c:v>0.000904145</c:v>
                </c:pt>
                <c:pt idx="968">
                  <c:v>0.000904285</c:v>
                </c:pt>
                <c:pt idx="969">
                  <c:v>0.000104016</c:v>
                </c:pt>
                <c:pt idx="970" formatCode="0.00E+00">
                  <c:v>9.93598000000003E-5</c:v>
                </c:pt>
                <c:pt idx="971">
                  <c:v>0.00027908</c:v>
                </c:pt>
                <c:pt idx="972">
                  <c:v>0.00090431</c:v>
                </c:pt>
                <c:pt idx="973">
                  <c:v>0.000896428000000002</c:v>
                </c:pt>
                <c:pt idx="974">
                  <c:v>0.000917421</c:v>
                </c:pt>
                <c:pt idx="975">
                  <c:v>0.000874791</c:v>
                </c:pt>
                <c:pt idx="976">
                  <c:v>0.000135747</c:v>
                </c:pt>
                <c:pt idx="977">
                  <c:v>0.000221676</c:v>
                </c:pt>
                <c:pt idx="978">
                  <c:v>0.000246675</c:v>
                </c:pt>
                <c:pt idx="979">
                  <c:v>0.000181839</c:v>
                </c:pt>
                <c:pt idx="980">
                  <c:v>0.000880756000000002</c:v>
                </c:pt>
                <c:pt idx="981">
                  <c:v>0.000119533</c:v>
                </c:pt>
                <c:pt idx="982">
                  <c:v>0.000523908</c:v>
                </c:pt>
                <c:pt idx="983">
                  <c:v>0.000445713</c:v>
                </c:pt>
                <c:pt idx="984">
                  <c:v>0.000854206</c:v>
                </c:pt>
                <c:pt idx="985">
                  <c:v>0.00223172</c:v>
                </c:pt>
                <c:pt idx="986">
                  <c:v>0.000880587000000002</c:v>
                </c:pt>
                <c:pt idx="987">
                  <c:v>0.000180394</c:v>
                </c:pt>
                <c:pt idx="988">
                  <c:v>0.000855368000000002</c:v>
                </c:pt>
                <c:pt idx="989">
                  <c:v>0.000125845</c:v>
                </c:pt>
                <c:pt idx="990">
                  <c:v>0.000130923</c:v>
                </c:pt>
                <c:pt idx="991">
                  <c:v>0.000892935</c:v>
                </c:pt>
                <c:pt idx="992">
                  <c:v>0.000102718</c:v>
                </c:pt>
                <c:pt idx="993">
                  <c:v>0.000206563</c:v>
                </c:pt>
                <c:pt idx="994">
                  <c:v>0.00089218</c:v>
                </c:pt>
                <c:pt idx="995">
                  <c:v>0.000896983000000002</c:v>
                </c:pt>
                <c:pt idx="996">
                  <c:v>0.000861558000000002</c:v>
                </c:pt>
                <c:pt idx="997">
                  <c:v>0.000182522</c:v>
                </c:pt>
                <c:pt idx="998">
                  <c:v>0.000159866</c:v>
                </c:pt>
                <c:pt idx="999">
                  <c:v>0.000896253000000003</c:v>
                </c:pt>
                <c:pt idx="1000">
                  <c:v>0.000886891</c:v>
                </c:pt>
                <c:pt idx="1001">
                  <c:v>0.000897123000000001</c:v>
                </c:pt>
                <c:pt idx="1002">
                  <c:v>0.000888747000000001</c:v>
                </c:pt>
                <c:pt idx="1003" formatCode="0.00E+00">
                  <c:v>9.9857400000001E-5</c:v>
                </c:pt>
                <c:pt idx="1004" formatCode="0.00E+00">
                  <c:v>9.38019000000003E-5</c:v>
                </c:pt>
                <c:pt idx="1005">
                  <c:v>0.00081848</c:v>
                </c:pt>
                <c:pt idx="1006">
                  <c:v>0.000891749000000002</c:v>
                </c:pt>
                <c:pt idx="1007">
                  <c:v>0.000917404</c:v>
                </c:pt>
                <c:pt idx="1008">
                  <c:v>0.000198428</c:v>
                </c:pt>
                <c:pt idx="1009">
                  <c:v>0.000816847</c:v>
                </c:pt>
                <c:pt idx="1010">
                  <c:v>0.000848439</c:v>
                </c:pt>
                <c:pt idx="1011">
                  <c:v>0.000904959000000002</c:v>
                </c:pt>
                <c:pt idx="1012" formatCode="0.00E+00">
                  <c:v>7.72458000000001E-5</c:v>
                </c:pt>
                <c:pt idx="1013" formatCode="0.00E+00">
                  <c:v>8.56800000000002E-5</c:v>
                </c:pt>
                <c:pt idx="1014" formatCode="0.00E+00">
                  <c:v>8.8536500000001E-5</c:v>
                </c:pt>
                <c:pt idx="1015">
                  <c:v>0.000139831</c:v>
                </c:pt>
                <c:pt idx="1016">
                  <c:v>0.000171741</c:v>
                </c:pt>
                <c:pt idx="1017">
                  <c:v>0.000984720000000002</c:v>
                </c:pt>
                <c:pt idx="1018">
                  <c:v>0.000881005</c:v>
                </c:pt>
                <c:pt idx="1019">
                  <c:v>0.000888499000000001</c:v>
                </c:pt>
                <c:pt idx="1020">
                  <c:v>0.000151618</c:v>
                </c:pt>
                <c:pt idx="1021">
                  <c:v>0.000225052</c:v>
                </c:pt>
                <c:pt idx="1022">
                  <c:v>0.0010082</c:v>
                </c:pt>
                <c:pt idx="1023">
                  <c:v>0.00101264</c:v>
                </c:pt>
                <c:pt idx="1024">
                  <c:v>0.00090431</c:v>
                </c:pt>
                <c:pt idx="1025">
                  <c:v>0.000846360000000002</c:v>
                </c:pt>
                <c:pt idx="1026">
                  <c:v>0.000956175000000002</c:v>
                </c:pt>
                <c:pt idx="1027" formatCode="0.00E+00">
                  <c:v>8.78875000000002E-5</c:v>
                </c:pt>
                <c:pt idx="1028">
                  <c:v>0.000904102</c:v>
                </c:pt>
                <c:pt idx="1029">
                  <c:v>0.000922826</c:v>
                </c:pt>
                <c:pt idx="1030">
                  <c:v>0.000907798</c:v>
                </c:pt>
                <c:pt idx="1031">
                  <c:v>0.00016167</c:v>
                </c:pt>
                <c:pt idx="1032">
                  <c:v>0.000668322</c:v>
                </c:pt>
                <c:pt idx="1033">
                  <c:v>0.00033203</c:v>
                </c:pt>
                <c:pt idx="1034">
                  <c:v>0.000742054000000001</c:v>
                </c:pt>
                <c:pt idx="1035">
                  <c:v>0.000697518</c:v>
                </c:pt>
                <c:pt idx="1036">
                  <c:v>0.000697718</c:v>
                </c:pt>
                <c:pt idx="1037">
                  <c:v>0.000712868</c:v>
                </c:pt>
                <c:pt idx="1038">
                  <c:v>0.000697726000000003</c:v>
                </c:pt>
                <c:pt idx="1039">
                  <c:v>0.000915193000000001</c:v>
                </c:pt>
                <c:pt idx="1040">
                  <c:v>0.000902322</c:v>
                </c:pt>
                <c:pt idx="1041">
                  <c:v>0.000896428000000002</c:v>
                </c:pt>
                <c:pt idx="1042">
                  <c:v>0.000603966000000001</c:v>
                </c:pt>
                <c:pt idx="1043">
                  <c:v>0.000747231</c:v>
                </c:pt>
                <c:pt idx="1044">
                  <c:v>0.000697599</c:v>
                </c:pt>
                <c:pt idx="1045">
                  <c:v>0.000215203</c:v>
                </c:pt>
                <c:pt idx="1046">
                  <c:v>0.000706066000000001</c:v>
                </c:pt>
                <c:pt idx="1047">
                  <c:v>0.000701556</c:v>
                </c:pt>
                <c:pt idx="1048">
                  <c:v>0.0010242</c:v>
                </c:pt>
                <c:pt idx="1049">
                  <c:v>0.000243567</c:v>
                </c:pt>
                <c:pt idx="1050">
                  <c:v>0.00122719</c:v>
                </c:pt>
                <c:pt idx="1051">
                  <c:v>0.000683935</c:v>
                </c:pt>
                <c:pt idx="1052" formatCode="0.00E+00">
                  <c:v>9.17388000000003E-5</c:v>
                </c:pt>
                <c:pt idx="1053">
                  <c:v>0.00019777</c:v>
                </c:pt>
                <c:pt idx="1054">
                  <c:v>0.000854336</c:v>
                </c:pt>
                <c:pt idx="1055">
                  <c:v>0.000917404</c:v>
                </c:pt>
                <c:pt idx="1056">
                  <c:v>0.000177685</c:v>
                </c:pt>
                <c:pt idx="1057">
                  <c:v>0.000961722</c:v>
                </c:pt>
                <c:pt idx="1058" formatCode="0.00E+00">
                  <c:v>5.89493E-5</c:v>
                </c:pt>
                <c:pt idx="1059">
                  <c:v>0.000690524000000001</c:v>
                </c:pt>
                <c:pt idx="1060">
                  <c:v>0.000690524000000001</c:v>
                </c:pt>
                <c:pt idx="1061">
                  <c:v>0.000720341</c:v>
                </c:pt>
                <c:pt idx="1062">
                  <c:v>0.000103208</c:v>
                </c:pt>
                <c:pt idx="1063">
                  <c:v>0.000752337</c:v>
                </c:pt>
                <c:pt idx="1064">
                  <c:v>0.000103562</c:v>
                </c:pt>
                <c:pt idx="1065">
                  <c:v>0.000106846</c:v>
                </c:pt>
                <c:pt idx="1066">
                  <c:v>0.000723414000000001</c:v>
                </c:pt>
                <c:pt idx="1067">
                  <c:v>0.000520478</c:v>
                </c:pt>
                <c:pt idx="1068">
                  <c:v>0.000871372</c:v>
                </c:pt>
                <c:pt idx="1069">
                  <c:v>0.000149869</c:v>
                </c:pt>
                <c:pt idx="1070">
                  <c:v>0.000149299</c:v>
                </c:pt>
                <c:pt idx="1071">
                  <c:v>0.000160881</c:v>
                </c:pt>
                <c:pt idx="1072">
                  <c:v>0.000381264</c:v>
                </c:pt>
                <c:pt idx="1073">
                  <c:v>0.000170608</c:v>
                </c:pt>
                <c:pt idx="1074">
                  <c:v>0.000720435</c:v>
                </c:pt>
                <c:pt idx="1075">
                  <c:v>0.000771720000000001</c:v>
                </c:pt>
                <c:pt idx="1076">
                  <c:v>0.000790657000000001</c:v>
                </c:pt>
                <c:pt idx="1077">
                  <c:v>0.000117074</c:v>
                </c:pt>
                <c:pt idx="1078">
                  <c:v>0.000162111</c:v>
                </c:pt>
                <c:pt idx="1079">
                  <c:v>0.000878191</c:v>
                </c:pt>
                <c:pt idx="1080">
                  <c:v>0.000204821</c:v>
                </c:pt>
                <c:pt idx="1081">
                  <c:v>0.000907753000000002</c:v>
                </c:pt>
                <c:pt idx="1082">
                  <c:v>0.000807358000000002</c:v>
                </c:pt>
                <c:pt idx="1083">
                  <c:v>0.000934211000000001</c:v>
                </c:pt>
                <c:pt idx="1084">
                  <c:v>0.00016865</c:v>
                </c:pt>
                <c:pt idx="1085">
                  <c:v>0.000271535</c:v>
                </c:pt>
                <c:pt idx="1086">
                  <c:v>0.000463565</c:v>
                </c:pt>
                <c:pt idx="1087">
                  <c:v>0.000140533</c:v>
                </c:pt>
                <c:pt idx="1088">
                  <c:v>0.000506494</c:v>
                </c:pt>
                <c:pt idx="1089">
                  <c:v>0.000153657</c:v>
                </c:pt>
                <c:pt idx="1090">
                  <c:v>0.000495289</c:v>
                </c:pt>
                <c:pt idx="1091">
                  <c:v>0.00011274</c:v>
                </c:pt>
                <c:pt idx="1092">
                  <c:v>0.000102726</c:v>
                </c:pt>
                <c:pt idx="1093">
                  <c:v>0.000235236</c:v>
                </c:pt>
                <c:pt idx="1094">
                  <c:v>0.00030659</c:v>
                </c:pt>
                <c:pt idx="1095">
                  <c:v>0.00017957</c:v>
                </c:pt>
                <c:pt idx="1096" formatCode="0.00E+00">
                  <c:v>4.52054E-5</c:v>
                </c:pt>
                <c:pt idx="1097">
                  <c:v>0.000177907</c:v>
                </c:pt>
                <c:pt idx="1098">
                  <c:v>0.000670717</c:v>
                </c:pt>
                <c:pt idx="1099">
                  <c:v>0.000289509</c:v>
                </c:pt>
                <c:pt idx="1100">
                  <c:v>0.000710756</c:v>
                </c:pt>
                <c:pt idx="1101">
                  <c:v>0.000904305</c:v>
                </c:pt>
                <c:pt idx="1102">
                  <c:v>0.000867199</c:v>
                </c:pt>
                <c:pt idx="1103">
                  <c:v>0.000904082</c:v>
                </c:pt>
                <c:pt idx="1104">
                  <c:v>0.000170886</c:v>
                </c:pt>
                <c:pt idx="1105">
                  <c:v>0.000224595</c:v>
                </c:pt>
                <c:pt idx="1106">
                  <c:v>0.000882009000000002</c:v>
                </c:pt>
                <c:pt idx="1107">
                  <c:v>0.000937770000000002</c:v>
                </c:pt>
                <c:pt idx="1108">
                  <c:v>0.000758583</c:v>
                </c:pt>
                <c:pt idx="1109">
                  <c:v>0.00090363</c:v>
                </c:pt>
                <c:pt idx="1110">
                  <c:v>0.000801003000000002</c:v>
                </c:pt>
                <c:pt idx="1111">
                  <c:v>0.00139687</c:v>
                </c:pt>
                <c:pt idx="1112">
                  <c:v>0.000749421</c:v>
                </c:pt>
                <c:pt idx="1113">
                  <c:v>0.000697721</c:v>
                </c:pt>
                <c:pt idx="1114">
                  <c:v>0.000900849000000001</c:v>
                </c:pt>
                <c:pt idx="1115">
                  <c:v>0.000953227</c:v>
                </c:pt>
                <c:pt idx="1116">
                  <c:v>0.000921589000000002</c:v>
                </c:pt>
                <c:pt idx="1117" formatCode="0.00E+00">
                  <c:v>9.7403E-5</c:v>
                </c:pt>
                <c:pt idx="1118">
                  <c:v>0.000853852</c:v>
                </c:pt>
                <c:pt idx="1119">
                  <c:v>0.000681694</c:v>
                </c:pt>
                <c:pt idx="1120">
                  <c:v>0.000130747</c:v>
                </c:pt>
                <c:pt idx="1121">
                  <c:v>0.000721272000000001</c:v>
                </c:pt>
                <c:pt idx="1122">
                  <c:v>0.000206109</c:v>
                </c:pt>
                <c:pt idx="1123">
                  <c:v>0.00090777</c:v>
                </c:pt>
                <c:pt idx="1124">
                  <c:v>0.000888717</c:v>
                </c:pt>
                <c:pt idx="1125">
                  <c:v>0.000109427</c:v>
                </c:pt>
                <c:pt idx="1126">
                  <c:v>0.00158352</c:v>
                </c:pt>
                <c:pt idx="1127">
                  <c:v>0.000882686</c:v>
                </c:pt>
                <c:pt idx="1128">
                  <c:v>0.000716511</c:v>
                </c:pt>
                <c:pt idx="1129">
                  <c:v>0.000490528</c:v>
                </c:pt>
                <c:pt idx="1130">
                  <c:v>0.000465424</c:v>
                </c:pt>
                <c:pt idx="1131">
                  <c:v>0.000104405</c:v>
                </c:pt>
                <c:pt idx="1132">
                  <c:v>0.000884955000000001</c:v>
                </c:pt>
                <c:pt idx="1133">
                  <c:v>0.000918572000000001</c:v>
                </c:pt>
                <c:pt idx="1134">
                  <c:v>0.000229871</c:v>
                </c:pt>
                <c:pt idx="1135">
                  <c:v>0.000354422</c:v>
                </c:pt>
                <c:pt idx="1136">
                  <c:v>0.000155381</c:v>
                </c:pt>
                <c:pt idx="1137">
                  <c:v>0.000385875</c:v>
                </c:pt>
                <c:pt idx="1138">
                  <c:v>0.00039598</c:v>
                </c:pt>
                <c:pt idx="1139">
                  <c:v>0.000160408</c:v>
                </c:pt>
                <c:pt idx="1140">
                  <c:v>0.000170414</c:v>
                </c:pt>
                <c:pt idx="1141">
                  <c:v>0.000215639</c:v>
                </c:pt>
                <c:pt idx="1142">
                  <c:v>0.00060587</c:v>
                </c:pt>
                <c:pt idx="1143">
                  <c:v>0.000177907</c:v>
                </c:pt>
                <c:pt idx="1144">
                  <c:v>0.000710799</c:v>
                </c:pt>
                <c:pt idx="1145">
                  <c:v>0.000268909</c:v>
                </c:pt>
                <c:pt idx="1146">
                  <c:v>0.000349588</c:v>
                </c:pt>
                <c:pt idx="1147" formatCode="0.00E+00">
                  <c:v>8.83814000000002E-5</c:v>
                </c:pt>
                <c:pt idx="1148">
                  <c:v>0.000762515</c:v>
                </c:pt>
                <c:pt idx="1149">
                  <c:v>0.00070631</c:v>
                </c:pt>
                <c:pt idx="1150">
                  <c:v>0.000881679000000002</c:v>
                </c:pt>
                <c:pt idx="1151">
                  <c:v>0.000872662000000001</c:v>
                </c:pt>
                <c:pt idx="1152">
                  <c:v>0.000109184</c:v>
                </c:pt>
                <c:pt idx="1153">
                  <c:v>0.000168997</c:v>
                </c:pt>
                <c:pt idx="1154">
                  <c:v>0.000816325</c:v>
                </c:pt>
                <c:pt idx="1155">
                  <c:v>0.000241264</c:v>
                </c:pt>
                <c:pt idx="1156">
                  <c:v>0.000232643</c:v>
                </c:pt>
                <c:pt idx="1157" formatCode="0.00E+00">
                  <c:v>8.58922000000002E-5</c:v>
                </c:pt>
                <c:pt idx="1158">
                  <c:v>0.000156328</c:v>
                </c:pt>
                <c:pt idx="1159">
                  <c:v>0.000738386</c:v>
                </c:pt>
                <c:pt idx="1160">
                  <c:v>0.000189966</c:v>
                </c:pt>
                <c:pt idx="1161">
                  <c:v>0.00043463</c:v>
                </c:pt>
                <c:pt idx="1162">
                  <c:v>0.000912612</c:v>
                </c:pt>
                <c:pt idx="1163">
                  <c:v>0.000998757000000001</c:v>
                </c:pt>
                <c:pt idx="1164">
                  <c:v>0.000697432000000002</c:v>
                </c:pt>
                <c:pt idx="1165">
                  <c:v>0.000868679000000001</c:v>
                </c:pt>
                <c:pt idx="1166">
                  <c:v>0.00108061</c:v>
                </c:pt>
                <c:pt idx="1167">
                  <c:v>0.000906404000000002</c:v>
                </c:pt>
                <c:pt idx="1168">
                  <c:v>0.000348503</c:v>
                </c:pt>
                <c:pt idx="1169">
                  <c:v>0.000348751</c:v>
                </c:pt>
                <c:pt idx="1170" formatCode="0.00E+00">
                  <c:v>4.52482E-5</c:v>
                </c:pt>
                <c:pt idx="1171">
                  <c:v>0.000824105</c:v>
                </c:pt>
                <c:pt idx="1172" formatCode="0.00E+00">
                  <c:v>4.43853000000001E-5</c:v>
                </c:pt>
                <c:pt idx="1173">
                  <c:v>0.000330717</c:v>
                </c:pt>
                <c:pt idx="1174">
                  <c:v>0.000322937</c:v>
                </c:pt>
                <c:pt idx="1175">
                  <c:v>0.000723422000000001</c:v>
                </c:pt>
                <c:pt idx="1176">
                  <c:v>0.000430571</c:v>
                </c:pt>
                <c:pt idx="1177">
                  <c:v>0.000189215</c:v>
                </c:pt>
                <c:pt idx="1178">
                  <c:v>0.000789643000000001</c:v>
                </c:pt>
                <c:pt idx="1179">
                  <c:v>0.000809085</c:v>
                </c:pt>
                <c:pt idx="1180">
                  <c:v>0.000200758</c:v>
                </c:pt>
                <c:pt idx="1181" formatCode="0.00E+00">
                  <c:v>6.1637E-5</c:v>
                </c:pt>
                <c:pt idx="1182">
                  <c:v>0.000144625</c:v>
                </c:pt>
                <c:pt idx="1183">
                  <c:v>0.000751482</c:v>
                </c:pt>
                <c:pt idx="1184">
                  <c:v>0.000194846</c:v>
                </c:pt>
                <c:pt idx="1185">
                  <c:v>0.000195054</c:v>
                </c:pt>
                <c:pt idx="1186">
                  <c:v>0.00306956</c:v>
                </c:pt>
                <c:pt idx="1187">
                  <c:v>0.00200064</c:v>
                </c:pt>
                <c:pt idx="1188">
                  <c:v>0.000841250000000002</c:v>
                </c:pt>
                <c:pt idx="1189">
                  <c:v>0.000827565</c:v>
                </c:pt>
                <c:pt idx="1190">
                  <c:v>0.00018584</c:v>
                </c:pt>
                <c:pt idx="1191">
                  <c:v>0.000893556000000001</c:v>
                </c:pt>
                <c:pt idx="1192">
                  <c:v>0.000197997</c:v>
                </c:pt>
                <c:pt idx="1193">
                  <c:v>0.000897113000000001</c:v>
                </c:pt>
                <c:pt idx="1194">
                  <c:v>0.000152063</c:v>
                </c:pt>
                <c:pt idx="1195">
                  <c:v>0.00236065</c:v>
                </c:pt>
                <c:pt idx="1196">
                  <c:v>0.0014401</c:v>
                </c:pt>
                <c:pt idx="1197">
                  <c:v>0.000917404</c:v>
                </c:pt>
                <c:pt idx="1198">
                  <c:v>0.000171978</c:v>
                </c:pt>
                <c:pt idx="1199">
                  <c:v>0.000721300000000001</c:v>
                </c:pt>
                <c:pt idx="1200">
                  <c:v>0.000828257</c:v>
                </c:pt>
                <c:pt idx="1201">
                  <c:v>0.00073399</c:v>
                </c:pt>
                <c:pt idx="1202">
                  <c:v>0.000696869000000001</c:v>
                </c:pt>
                <c:pt idx="1203">
                  <c:v>0.000519733</c:v>
                </c:pt>
                <c:pt idx="1204" formatCode="0.00E+00">
                  <c:v>8.95609000000007E-5</c:v>
                </c:pt>
                <c:pt idx="1205">
                  <c:v>0.000577274</c:v>
                </c:pt>
                <c:pt idx="1206">
                  <c:v>0.000138328</c:v>
                </c:pt>
                <c:pt idx="1207">
                  <c:v>0.000916516</c:v>
                </c:pt>
                <c:pt idx="1208">
                  <c:v>0.000130887</c:v>
                </c:pt>
                <c:pt idx="1209">
                  <c:v>0.000231686</c:v>
                </c:pt>
                <c:pt idx="1210">
                  <c:v>0.000838895</c:v>
                </c:pt>
                <c:pt idx="1211">
                  <c:v>0.000389016</c:v>
                </c:pt>
                <c:pt idx="1212">
                  <c:v>0.000697726000000003</c:v>
                </c:pt>
                <c:pt idx="1213">
                  <c:v>0.000342127</c:v>
                </c:pt>
                <c:pt idx="1214">
                  <c:v>0.000768105</c:v>
                </c:pt>
                <c:pt idx="1215">
                  <c:v>0.000754139000000001</c:v>
                </c:pt>
                <c:pt idx="1216">
                  <c:v>0.000405187</c:v>
                </c:pt>
                <c:pt idx="1217">
                  <c:v>0.00022302</c:v>
                </c:pt>
                <c:pt idx="1218">
                  <c:v>0.000182031</c:v>
                </c:pt>
                <c:pt idx="1219">
                  <c:v>0.000119623</c:v>
                </c:pt>
                <c:pt idx="1220">
                  <c:v>0.000241635</c:v>
                </c:pt>
                <c:pt idx="1221">
                  <c:v>0.000625479</c:v>
                </c:pt>
                <c:pt idx="1222">
                  <c:v>0.000746047</c:v>
                </c:pt>
                <c:pt idx="1223">
                  <c:v>0.000672253</c:v>
                </c:pt>
                <c:pt idx="1224">
                  <c:v>0.000445064</c:v>
                </c:pt>
                <c:pt idx="1225">
                  <c:v>0.000874911</c:v>
                </c:pt>
                <c:pt idx="1226">
                  <c:v>0.000114248</c:v>
                </c:pt>
                <c:pt idx="1227" formatCode="0.00E+00">
                  <c:v>4.54186000000001E-5</c:v>
                </c:pt>
                <c:pt idx="1228">
                  <c:v>0.000708371</c:v>
                </c:pt>
                <c:pt idx="1229">
                  <c:v>0.000962287</c:v>
                </c:pt>
                <c:pt idx="1230">
                  <c:v>0.000328354</c:v>
                </c:pt>
                <c:pt idx="1231" formatCode="0.00E+00">
                  <c:v>9.56479000000003E-5</c:v>
                </c:pt>
                <c:pt idx="1232">
                  <c:v>0.000309655</c:v>
                </c:pt>
                <c:pt idx="1233">
                  <c:v>0.00046086</c:v>
                </c:pt>
                <c:pt idx="1234">
                  <c:v>0.00036276</c:v>
                </c:pt>
                <c:pt idx="1235">
                  <c:v>0.00090431</c:v>
                </c:pt>
                <c:pt idx="1236">
                  <c:v>0.000119911</c:v>
                </c:pt>
                <c:pt idx="1237">
                  <c:v>0.000669848</c:v>
                </c:pt>
                <c:pt idx="1238">
                  <c:v>0.000496438</c:v>
                </c:pt>
                <c:pt idx="1239">
                  <c:v>0.000876366</c:v>
                </c:pt>
                <c:pt idx="1240">
                  <c:v>0.000917404</c:v>
                </c:pt>
                <c:pt idx="1241">
                  <c:v>0.000715048</c:v>
                </c:pt>
                <c:pt idx="1242">
                  <c:v>0.000909066</c:v>
                </c:pt>
                <c:pt idx="1243">
                  <c:v>0.00151832</c:v>
                </c:pt>
                <c:pt idx="1244">
                  <c:v>0.000874746</c:v>
                </c:pt>
                <c:pt idx="1245">
                  <c:v>0.000845478000000002</c:v>
                </c:pt>
                <c:pt idx="1246">
                  <c:v>0.000748990000000001</c:v>
                </c:pt>
                <c:pt idx="1247">
                  <c:v>0.000440714</c:v>
                </c:pt>
                <c:pt idx="1248">
                  <c:v>0.000292384</c:v>
                </c:pt>
                <c:pt idx="1249">
                  <c:v>0.000706125000000001</c:v>
                </c:pt>
                <c:pt idx="1250">
                  <c:v>0.000802336</c:v>
                </c:pt>
                <c:pt idx="1251" formatCode="0.00E+00">
                  <c:v>3.13663E-5</c:v>
                </c:pt>
                <c:pt idx="1252">
                  <c:v>0.000158738</c:v>
                </c:pt>
                <c:pt idx="1253" formatCode="0.00E+00">
                  <c:v>7.26306000000003E-5</c:v>
                </c:pt>
                <c:pt idx="1254">
                  <c:v>0.000899861</c:v>
                </c:pt>
                <c:pt idx="1255">
                  <c:v>0.000126197</c:v>
                </c:pt>
                <c:pt idx="1256">
                  <c:v>0.000324856</c:v>
                </c:pt>
                <c:pt idx="1257" formatCode="0.00E+00">
                  <c:v>9.81561000000007E-5</c:v>
                </c:pt>
                <c:pt idx="1258">
                  <c:v>0.000280902</c:v>
                </c:pt>
                <c:pt idx="1259">
                  <c:v>0.000740992000000001</c:v>
                </c:pt>
                <c:pt idx="1260">
                  <c:v>0.000721383000000001</c:v>
                </c:pt>
                <c:pt idx="1261">
                  <c:v>0.000977744000000002</c:v>
                </c:pt>
                <c:pt idx="1262" formatCode="0.00E+00">
                  <c:v>7.95007000000003E-5</c:v>
                </c:pt>
                <c:pt idx="1263">
                  <c:v>0.0002221</c:v>
                </c:pt>
                <c:pt idx="1264">
                  <c:v>0.000698228</c:v>
                </c:pt>
                <c:pt idx="1265">
                  <c:v>0.000490787</c:v>
                </c:pt>
                <c:pt idx="1266">
                  <c:v>0.00584294</c:v>
                </c:pt>
                <c:pt idx="1267">
                  <c:v>0.00129443</c:v>
                </c:pt>
                <c:pt idx="1268" formatCode="0.00E+00">
                  <c:v>3.23614E-5</c:v>
                </c:pt>
                <c:pt idx="1269">
                  <c:v>0.000986731</c:v>
                </c:pt>
                <c:pt idx="1270">
                  <c:v>0.00073127</c:v>
                </c:pt>
                <c:pt idx="1271">
                  <c:v>0.000474147</c:v>
                </c:pt>
                <c:pt idx="1272">
                  <c:v>0.000754687000000001</c:v>
                </c:pt>
                <c:pt idx="1273">
                  <c:v>0.000885713000000002</c:v>
                </c:pt>
                <c:pt idx="1274">
                  <c:v>0.000217018</c:v>
                </c:pt>
                <c:pt idx="1275">
                  <c:v>0.000118368</c:v>
                </c:pt>
                <c:pt idx="1276" formatCode="0.00E+00">
                  <c:v>5.28471E-5</c:v>
                </c:pt>
                <c:pt idx="1277">
                  <c:v>0.00296744</c:v>
                </c:pt>
                <c:pt idx="1278">
                  <c:v>0.000163214</c:v>
                </c:pt>
                <c:pt idx="1279">
                  <c:v>0.000372196</c:v>
                </c:pt>
                <c:pt idx="1280">
                  <c:v>0.000994430000000001</c:v>
                </c:pt>
                <c:pt idx="1281">
                  <c:v>0.000907268000000002</c:v>
                </c:pt>
                <c:pt idx="1282" formatCode="0.00E+00">
                  <c:v>3.75172E-5</c:v>
                </c:pt>
                <c:pt idx="1283" formatCode="0.00E+00">
                  <c:v>7.37732000000002E-5</c:v>
                </c:pt>
                <c:pt idx="1284">
                  <c:v>0.000108701</c:v>
                </c:pt>
                <c:pt idx="1285">
                  <c:v>0.00034179</c:v>
                </c:pt>
                <c:pt idx="1286">
                  <c:v>0.000898621000000001</c:v>
                </c:pt>
                <c:pt idx="1287">
                  <c:v>0.000156447</c:v>
                </c:pt>
                <c:pt idx="1288" formatCode="0.00E+00">
                  <c:v>9.11583000000003E-5</c:v>
                </c:pt>
                <c:pt idx="1289">
                  <c:v>0.000554826</c:v>
                </c:pt>
                <c:pt idx="1290">
                  <c:v>0.000821202</c:v>
                </c:pt>
                <c:pt idx="1291">
                  <c:v>0.000396852</c:v>
                </c:pt>
                <c:pt idx="1292">
                  <c:v>0.000747269000000001</c:v>
                </c:pt>
                <c:pt idx="1293" formatCode="0.00E+00">
                  <c:v>5.41593E-5</c:v>
                </c:pt>
                <c:pt idx="1294" formatCode="0.00E+00">
                  <c:v>6.22044000000002E-5</c:v>
                </c:pt>
                <c:pt idx="1295">
                  <c:v>0.00035934</c:v>
                </c:pt>
                <c:pt idx="1296">
                  <c:v>0.000712792</c:v>
                </c:pt>
                <c:pt idx="1297" formatCode="0.00E+00">
                  <c:v>9.59745000000004E-5</c:v>
                </c:pt>
                <c:pt idx="1298">
                  <c:v>0.000258784</c:v>
                </c:pt>
                <c:pt idx="1299">
                  <c:v>0.000102728</c:v>
                </c:pt>
                <c:pt idx="1300" formatCode="0.00E+00">
                  <c:v>6.46434000000001E-5</c:v>
                </c:pt>
                <c:pt idx="1301">
                  <c:v>0.000342046</c:v>
                </c:pt>
                <c:pt idx="1302">
                  <c:v>0.000118551</c:v>
                </c:pt>
                <c:pt idx="1303">
                  <c:v>0.000897019000000002</c:v>
                </c:pt>
                <c:pt idx="1304">
                  <c:v>0.0003167</c:v>
                </c:pt>
                <c:pt idx="1305">
                  <c:v>0.000310674</c:v>
                </c:pt>
                <c:pt idx="1306">
                  <c:v>0.000236375</c:v>
                </c:pt>
                <c:pt idx="1307">
                  <c:v>0.000575535</c:v>
                </c:pt>
                <c:pt idx="1308">
                  <c:v>0.000586811</c:v>
                </c:pt>
                <c:pt idx="1309">
                  <c:v>0.000169231</c:v>
                </c:pt>
                <c:pt idx="1310" formatCode="0.00E+00">
                  <c:v>9.84317000000002E-5</c:v>
                </c:pt>
                <c:pt idx="1311">
                  <c:v>0.000154668</c:v>
                </c:pt>
                <c:pt idx="1312">
                  <c:v>0.000143214</c:v>
                </c:pt>
                <c:pt idx="1313" formatCode="0.00E+00">
                  <c:v>3.15369E-5</c:v>
                </c:pt>
                <c:pt idx="1314">
                  <c:v>0.000482431</c:v>
                </c:pt>
                <c:pt idx="1315">
                  <c:v>0.000785544</c:v>
                </c:pt>
                <c:pt idx="1316">
                  <c:v>0.000376016</c:v>
                </c:pt>
                <c:pt idx="1317">
                  <c:v>0.000205771</c:v>
                </c:pt>
                <c:pt idx="1318">
                  <c:v>0.000918899</c:v>
                </c:pt>
                <c:pt idx="1319">
                  <c:v>0.00072153</c:v>
                </c:pt>
                <c:pt idx="1320" formatCode="0.00E+00">
                  <c:v>4.90627000000002E-5</c:v>
                </c:pt>
                <c:pt idx="1321">
                  <c:v>0.000364406</c:v>
                </c:pt>
                <c:pt idx="1322">
                  <c:v>0.000221046</c:v>
                </c:pt>
                <c:pt idx="1323">
                  <c:v>0.000416588</c:v>
                </c:pt>
                <c:pt idx="1324" formatCode="0.00E+00">
                  <c:v>5.52022000000001E-5</c:v>
                </c:pt>
                <c:pt idx="1325">
                  <c:v>0.000245103</c:v>
                </c:pt>
                <c:pt idx="1326">
                  <c:v>0.00107892</c:v>
                </c:pt>
                <c:pt idx="1327">
                  <c:v>0.000166736</c:v>
                </c:pt>
                <c:pt idx="1328">
                  <c:v>0.000798174000000001</c:v>
                </c:pt>
                <c:pt idx="1329">
                  <c:v>0.000360831</c:v>
                </c:pt>
                <c:pt idx="1330">
                  <c:v>0.000293449</c:v>
                </c:pt>
                <c:pt idx="1331">
                  <c:v>0.000618484</c:v>
                </c:pt>
                <c:pt idx="1332">
                  <c:v>0.00018102</c:v>
                </c:pt>
                <c:pt idx="1333">
                  <c:v>0.000744688</c:v>
                </c:pt>
                <c:pt idx="1334">
                  <c:v>0.00127849</c:v>
                </c:pt>
                <c:pt idx="1335">
                  <c:v>0.000484173</c:v>
                </c:pt>
                <c:pt idx="1336">
                  <c:v>0.000316234</c:v>
                </c:pt>
                <c:pt idx="1337">
                  <c:v>0.000320021</c:v>
                </c:pt>
                <c:pt idx="1338">
                  <c:v>0.000187077</c:v>
                </c:pt>
                <c:pt idx="1339">
                  <c:v>0.000128622</c:v>
                </c:pt>
                <c:pt idx="1340">
                  <c:v>0.000807313</c:v>
                </c:pt>
                <c:pt idx="1341">
                  <c:v>0.000241646</c:v>
                </c:pt>
                <c:pt idx="1342">
                  <c:v>0.000135975</c:v>
                </c:pt>
                <c:pt idx="1343">
                  <c:v>0.000847339</c:v>
                </c:pt>
                <c:pt idx="1344">
                  <c:v>0.000203463</c:v>
                </c:pt>
                <c:pt idx="1345" formatCode="0.00E+00">
                  <c:v>9.70830000000001E-5</c:v>
                </c:pt>
                <c:pt idx="1346">
                  <c:v>0.000498806000000001</c:v>
                </c:pt>
                <c:pt idx="1347">
                  <c:v>0.000808235</c:v>
                </c:pt>
                <c:pt idx="1348">
                  <c:v>0.000896880000000001</c:v>
                </c:pt>
                <c:pt idx="1349">
                  <c:v>0.000227556</c:v>
                </c:pt>
                <c:pt idx="1350">
                  <c:v>0.000745028</c:v>
                </c:pt>
                <c:pt idx="1351">
                  <c:v>0.000201535</c:v>
                </c:pt>
                <c:pt idx="1352">
                  <c:v>0.000863409</c:v>
                </c:pt>
                <c:pt idx="1353">
                  <c:v>0.000898446</c:v>
                </c:pt>
                <c:pt idx="1354" formatCode="0.00E+00">
                  <c:v>9.50012000000002E-5</c:v>
                </c:pt>
                <c:pt idx="1355">
                  <c:v>0.000211419</c:v>
                </c:pt>
                <c:pt idx="1356">
                  <c:v>0.000314951</c:v>
                </c:pt>
                <c:pt idx="1357">
                  <c:v>0.000899879</c:v>
                </c:pt>
                <c:pt idx="1358">
                  <c:v>0.000337331</c:v>
                </c:pt>
                <c:pt idx="1359">
                  <c:v>0.000920256000000001</c:v>
                </c:pt>
                <c:pt idx="1360">
                  <c:v>0.000184806</c:v>
                </c:pt>
                <c:pt idx="1361">
                  <c:v>0.000305594</c:v>
                </c:pt>
                <c:pt idx="1362">
                  <c:v>0.000558172</c:v>
                </c:pt>
                <c:pt idx="1363">
                  <c:v>0.000439779</c:v>
                </c:pt>
                <c:pt idx="1364">
                  <c:v>0.000197643</c:v>
                </c:pt>
                <c:pt idx="1365">
                  <c:v>0.00078799</c:v>
                </c:pt>
                <c:pt idx="1366">
                  <c:v>0.000187929</c:v>
                </c:pt>
                <c:pt idx="1367">
                  <c:v>0.000880308000000002</c:v>
                </c:pt>
                <c:pt idx="1368">
                  <c:v>0.00100289</c:v>
                </c:pt>
                <c:pt idx="1369">
                  <c:v>0.000527089</c:v>
                </c:pt>
                <c:pt idx="1370">
                  <c:v>0.000891929000000001</c:v>
                </c:pt>
                <c:pt idx="1371">
                  <c:v>0.00068302</c:v>
                </c:pt>
                <c:pt idx="1372">
                  <c:v>0.000822112</c:v>
                </c:pt>
                <c:pt idx="1373">
                  <c:v>0.000575862000000001</c:v>
                </c:pt>
                <c:pt idx="1374">
                  <c:v>0.000697680000000001</c:v>
                </c:pt>
                <c:pt idx="1375" formatCode="0.00E+00">
                  <c:v>4.11624000000001E-5</c:v>
                </c:pt>
                <c:pt idx="1376">
                  <c:v>0.000339891</c:v>
                </c:pt>
                <c:pt idx="1377">
                  <c:v>0.000697726000000003</c:v>
                </c:pt>
                <c:pt idx="1378">
                  <c:v>0.000277944</c:v>
                </c:pt>
                <c:pt idx="1379">
                  <c:v>0.000684635</c:v>
                </c:pt>
                <c:pt idx="1380">
                  <c:v>0.000269396</c:v>
                </c:pt>
                <c:pt idx="1381">
                  <c:v>0.000880412</c:v>
                </c:pt>
                <c:pt idx="1382">
                  <c:v>0.000687046000000001</c:v>
                </c:pt>
                <c:pt idx="1383">
                  <c:v>0.000711882</c:v>
                </c:pt>
                <c:pt idx="1384">
                  <c:v>0.000683281</c:v>
                </c:pt>
                <c:pt idx="1385">
                  <c:v>0.000187302</c:v>
                </c:pt>
                <c:pt idx="1386">
                  <c:v>0.00187475</c:v>
                </c:pt>
                <c:pt idx="1387">
                  <c:v>0.000140979</c:v>
                </c:pt>
                <c:pt idx="1388">
                  <c:v>0.000167602</c:v>
                </c:pt>
                <c:pt idx="1389">
                  <c:v>0.000878647</c:v>
                </c:pt>
                <c:pt idx="1390">
                  <c:v>0.000149595</c:v>
                </c:pt>
                <c:pt idx="1391">
                  <c:v>0.000730723</c:v>
                </c:pt>
                <c:pt idx="1392">
                  <c:v>0.000618482</c:v>
                </c:pt>
                <c:pt idx="1393" formatCode="0.00E+00">
                  <c:v>2.37374E-5</c:v>
                </c:pt>
                <c:pt idx="1394">
                  <c:v>0.000706409</c:v>
                </c:pt>
                <c:pt idx="1395">
                  <c:v>0.000687183</c:v>
                </c:pt>
                <c:pt idx="1396">
                  <c:v>0.000279303</c:v>
                </c:pt>
                <c:pt idx="1397">
                  <c:v>0.000146781</c:v>
                </c:pt>
                <c:pt idx="1398">
                  <c:v>0.00038747</c:v>
                </c:pt>
                <c:pt idx="1399">
                  <c:v>0.000109655</c:v>
                </c:pt>
                <c:pt idx="1400">
                  <c:v>0.000153552</c:v>
                </c:pt>
                <c:pt idx="1401">
                  <c:v>0.000164839</c:v>
                </c:pt>
                <c:pt idx="1402">
                  <c:v>0.000901567</c:v>
                </c:pt>
                <c:pt idx="1403" formatCode="0.00E+00">
                  <c:v>9.39033000000003E-5</c:v>
                </c:pt>
                <c:pt idx="1404">
                  <c:v>0.000521926000000001</c:v>
                </c:pt>
                <c:pt idx="1405">
                  <c:v>0.000874736</c:v>
                </c:pt>
                <c:pt idx="1406">
                  <c:v>0.000210062</c:v>
                </c:pt>
                <c:pt idx="1407">
                  <c:v>0.00085015</c:v>
                </c:pt>
                <c:pt idx="1408">
                  <c:v>0.000718564</c:v>
                </c:pt>
                <c:pt idx="1409" formatCode="0.00E+00">
                  <c:v>4.6588E-5</c:v>
                </c:pt>
                <c:pt idx="1410">
                  <c:v>0.000427547</c:v>
                </c:pt>
                <c:pt idx="1411">
                  <c:v>0.000216328</c:v>
                </c:pt>
                <c:pt idx="1412">
                  <c:v>0.000796275000000001</c:v>
                </c:pt>
                <c:pt idx="1413">
                  <c:v>0.0005952</c:v>
                </c:pt>
                <c:pt idx="1414">
                  <c:v>0.000211472</c:v>
                </c:pt>
                <c:pt idx="1415">
                  <c:v>0.000697404</c:v>
                </c:pt>
                <c:pt idx="1416">
                  <c:v>0.00056667</c:v>
                </c:pt>
                <c:pt idx="1417">
                  <c:v>0.000847752</c:v>
                </c:pt>
                <c:pt idx="1418">
                  <c:v>0.000751186000000001</c:v>
                </c:pt>
                <c:pt idx="1419">
                  <c:v>0.000842844</c:v>
                </c:pt>
                <c:pt idx="1420">
                  <c:v>0.000740298</c:v>
                </c:pt>
                <c:pt idx="1421">
                  <c:v>0.000105171</c:v>
                </c:pt>
                <c:pt idx="1422">
                  <c:v>0.000170511</c:v>
                </c:pt>
                <c:pt idx="1423">
                  <c:v>0.000423988</c:v>
                </c:pt>
                <c:pt idx="1424">
                  <c:v>0.000446294</c:v>
                </c:pt>
                <c:pt idx="1425">
                  <c:v>0.000413406</c:v>
                </c:pt>
                <c:pt idx="1426">
                  <c:v>0.000531833</c:v>
                </c:pt>
                <c:pt idx="1427">
                  <c:v>0.000413221</c:v>
                </c:pt>
                <c:pt idx="1428">
                  <c:v>0.000930832</c:v>
                </c:pt>
                <c:pt idx="1429">
                  <c:v>0.000706089</c:v>
                </c:pt>
                <c:pt idx="1430">
                  <c:v>0.00138912</c:v>
                </c:pt>
                <c:pt idx="1431">
                  <c:v>0.00282611</c:v>
                </c:pt>
                <c:pt idx="1432" formatCode="0.00E+00">
                  <c:v>4.38985E-5</c:v>
                </c:pt>
                <c:pt idx="1433" formatCode="0.00E+00">
                  <c:v>4.56264000000001E-5</c:v>
                </c:pt>
                <c:pt idx="1434">
                  <c:v>0.000714817</c:v>
                </c:pt>
                <c:pt idx="1435">
                  <c:v>0.000436379</c:v>
                </c:pt>
                <c:pt idx="1436">
                  <c:v>0.000203608</c:v>
                </c:pt>
                <c:pt idx="1437">
                  <c:v>0.000882574000000002</c:v>
                </c:pt>
                <c:pt idx="1438">
                  <c:v>0.000865493000000001</c:v>
                </c:pt>
                <c:pt idx="1439">
                  <c:v>0.000898137</c:v>
                </c:pt>
                <c:pt idx="1440">
                  <c:v>0.000865736</c:v>
                </c:pt>
                <c:pt idx="1441">
                  <c:v>0.00090378</c:v>
                </c:pt>
                <c:pt idx="1442">
                  <c:v>0.000747936000000001</c:v>
                </c:pt>
                <c:pt idx="1443">
                  <c:v>0.000623996000000001</c:v>
                </c:pt>
                <c:pt idx="1444">
                  <c:v>0.000747936000000001</c:v>
                </c:pt>
                <c:pt idx="1445">
                  <c:v>0.000287694</c:v>
                </c:pt>
                <c:pt idx="1446">
                  <c:v>0.00015096</c:v>
                </c:pt>
                <c:pt idx="1447">
                  <c:v>0.000723411</c:v>
                </c:pt>
                <c:pt idx="1448">
                  <c:v>0.000153471</c:v>
                </c:pt>
                <c:pt idx="1449">
                  <c:v>0.000416859</c:v>
                </c:pt>
                <c:pt idx="1450" formatCode="0.00E+00">
                  <c:v>8.49245000000005E-5</c:v>
                </c:pt>
                <c:pt idx="1451">
                  <c:v>0.000102067</c:v>
                </c:pt>
                <c:pt idx="1452">
                  <c:v>0.000232588</c:v>
                </c:pt>
                <c:pt idx="1453">
                  <c:v>0.000252664</c:v>
                </c:pt>
                <c:pt idx="1454">
                  <c:v>0.000871894</c:v>
                </c:pt>
                <c:pt idx="1455">
                  <c:v>0.000867731</c:v>
                </c:pt>
                <c:pt idx="1456">
                  <c:v>0.00130063</c:v>
                </c:pt>
                <c:pt idx="1457">
                  <c:v>0.000787957000000001</c:v>
                </c:pt>
                <c:pt idx="1458">
                  <c:v>0.000788388</c:v>
                </c:pt>
                <c:pt idx="1459">
                  <c:v>0.00032063</c:v>
                </c:pt>
                <c:pt idx="1460">
                  <c:v>0.000154265</c:v>
                </c:pt>
                <c:pt idx="1461">
                  <c:v>0.000584306</c:v>
                </c:pt>
                <c:pt idx="1462">
                  <c:v>0.000128278</c:v>
                </c:pt>
                <c:pt idx="1463">
                  <c:v>0.000906295000000002</c:v>
                </c:pt>
                <c:pt idx="1464">
                  <c:v>0.000140931</c:v>
                </c:pt>
                <c:pt idx="1465">
                  <c:v>0.00091302</c:v>
                </c:pt>
                <c:pt idx="1466">
                  <c:v>0.000502383</c:v>
                </c:pt>
                <c:pt idx="1467">
                  <c:v>0.000529513</c:v>
                </c:pt>
                <c:pt idx="1468">
                  <c:v>0.0005564</c:v>
                </c:pt>
                <c:pt idx="1469">
                  <c:v>0.000331181</c:v>
                </c:pt>
                <c:pt idx="1470">
                  <c:v>0.000697726000000003</c:v>
                </c:pt>
                <c:pt idx="1471">
                  <c:v>0.000220085</c:v>
                </c:pt>
                <c:pt idx="1472">
                  <c:v>0.000757856000000001</c:v>
                </c:pt>
                <c:pt idx="1473">
                  <c:v>0.000754121000000001</c:v>
                </c:pt>
                <c:pt idx="1474">
                  <c:v>0.000536586</c:v>
                </c:pt>
                <c:pt idx="1475">
                  <c:v>0.000827674</c:v>
                </c:pt>
                <c:pt idx="1476">
                  <c:v>0.000834124</c:v>
                </c:pt>
                <c:pt idx="1477">
                  <c:v>0.000802605</c:v>
                </c:pt>
                <c:pt idx="1478">
                  <c:v>0.000762120000000001</c:v>
                </c:pt>
                <c:pt idx="1479">
                  <c:v>0.00031089</c:v>
                </c:pt>
                <c:pt idx="1480">
                  <c:v>0.00031089</c:v>
                </c:pt>
                <c:pt idx="1481">
                  <c:v>0.000323984</c:v>
                </c:pt>
                <c:pt idx="1482">
                  <c:v>0.000448897</c:v>
                </c:pt>
                <c:pt idx="1483">
                  <c:v>0.00041401</c:v>
                </c:pt>
                <c:pt idx="1484">
                  <c:v>0.000143142</c:v>
                </c:pt>
                <c:pt idx="1485">
                  <c:v>0.000143142</c:v>
                </c:pt>
                <c:pt idx="1486">
                  <c:v>0.000330349</c:v>
                </c:pt>
                <c:pt idx="1487">
                  <c:v>0.000863776</c:v>
                </c:pt>
                <c:pt idx="1488">
                  <c:v>0.000899508000000003</c:v>
                </c:pt>
                <c:pt idx="1489">
                  <c:v>0.000779120000000001</c:v>
                </c:pt>
                <c:pt idx="1490">
                  <c:v>0.000379669</c:v>
                </c:pt>
                <c:pt idx="1491">
                  <c:v>0.00060388</c:v>
                </c:pt>
                <c:pt idx="1492">
                  <c:v>0.000154229</c:v>
                </c:pt>
                <c:pt idx="1493">
                  <c:v>0.00058298</c:v>
                </c:pt>
                <c:pt idx="1494">
                  <c:v>0.000805956000000002</c:v>
                </c:pt>
                <c:pt idx="1495">
                  <c:v>0.000831786</c:v>
                </c:pt>
                <c:pt idx="1496">
                  <c:v>0.000770886000000001</c:v>
                </c:pt>
                <c:pt idx="1497">
                  <c:v>0.00076214</c:v>
                </c:pt>
                <c:pt idx="1498">
                  <c:v>0.000770896000000001</c:v>
                </c:pt>
                <c:pt idx="1499">
                  <c:v>0.000163346</c:v>
                </c:pt>
                <c:pt idx="1500">
                  <c:v>0.000697726000000003</c:v>
                </c:pt>
                <c:pt idx="1501">
                  <c:v>0.000721437000000001</c:v>
                </c:pt>
                <c:pt idx="1502">
                  <c:v>0.000896626000000002</c:v>
                </c:pt>
                <c:pt idx="1503">
                  <c:v>0.000820761</c:v>
                </c:pt>
                <c:pt idx="1504">
                  <c:v>0.000491799</c:v>
                </c:pt>
                <c:pt idx="1505">
                  <c:v>0.000679618</c:v>
                </c:pt>
                <c:pt idx="1506">
                  <c:v>0.00068431</c:v>
                </c:pt>
                <c:pt idx="1507">
                  <c:v>0.000104271</c:v>
                </c:pt>
                <c:pt idx="1508">
                  <c:v>0.000751181</c:v>
                </c:pt>
                <c:pt idx="1509">
                  <c:v>0.000962536</c:v>
                </c:pt>
                <c:pt idx="1510">
                  <c:v>0.000367757</c:v>
                </c:pt>
                <c:pt idx="1511">
                  <c:v>0.000900005000000001</c:v>
                </c:pt>
                <c:pt idx="1512">
                  <c:v>0.00152618</c:v>
                </c:pt>
                <c:pt idx="1513">
                  <c:v>0.000173672</c:v>
                </c:pt>
                <c:pt idx="1514">
                  <c:v>0.000126393</c:v>
                </c:pt>
                <c:pt idx="1515">
                  <c:v>0.000859918000000002</c:v>
                </c:pt>
                <c:pt idx="1516">
                  <c:v>0.00071882</c:v>
                </c:pt>
                <c:pt idx="1517">
                  <c:v>0.000373324</c:v>
                </c:pt>
                <c:pt idx="1518" formatCode="0.00E+00">
                  <c:v>9.99733000000002E-5</c:v>
                </c:pt>
                <c:pt idx="1519">
                  <c:v>0.000301574</c:v>
                </c:pt>
                <c:pt idx="1520">
                  <c:v>0.000129916</c:v>
                </c:pt>
                <c:pt idx="1521">
                  <c:v>0.000632402</c:v>
                </c:pt>
                <c:pt idx="1522">
                  <c:v>0.000697518</c:v>
                </c:pt>
                <c:pt idx="1523">
                  <c:v>0.000697391</c:v>
                </c:pt>
                <c:pt idx="1524">
                  <c:v>0.00087578</c:v>
                </c:pt>
                <c:pt idx="1525">
                  <c:v>0.000742777</c:v>
                </c:pt>
                <c:pt idx="1526" formatCode="0.00E+00">
                  <c:v>9.63213000000003E-5</c:v>
                </c:pt>
                <c:pt idx="1527">
                  <c:v>0.00018024</c:v>
                </c:pt>
                <c:pt idx="1528">
                  <c:v>0.000614395</c:v>
                </c:pt>
                <c:pt idx="1529">
                  <c:v>0.000561549</c:v>
                </c:pt>
                <c:pt idx="1530">
                  <c:v>0.000202586</c:v>
                </c:pt>
                <c:pt idx="1531">
                  <c:v>0.000644373</c:v>
                </c:pt>
                <c:pt idx="1532">
                  <c:v>0.000154419</c:v>
                </c:pt>
                <c:pt idx="1533">
                  <c:v>0.000853816</c:v>
                </c:pt>
                <c:pt idx="1534" formatCode="0.00E+00">
                  <c:v>6.43592000000001E-5</c:v>
                </c:pt>
                <c:pt idx="1535">
                  <c:v>0.000140024</c:v>
                </c:pt>
                <c:pt idx="1536">
                  <c:v>0.000144926</c:v>
                </c:pt>
                <c:pt idx="1537">
                  <c:v>0.000125766</c:v>
                </c:pt>
                <c:pt idx="1538">
                  <c:v>0.000154779</c:v>
                </c:pt>
                <c:pt idx="1539">
                  <c:v>0.000746405</c:v>
                </c:pt>
                <c:pt idx="1540">
                  <c:v>0.000110277</c:v>
                </c:pt>
                <c:pt idx="1541">
                  <c:v>0.00018318</c:v>
                </c:pt>
                <c:pt idx="1542">
                  <c:v>0.000613597</c:v>
                </c:pt>
                <c:pt idx="1543" formatCode="0.00E+00">
                  <c:v>4.84434000000001E-5</c:v>
                </c:pt>
                <c:pt idx="1544">
                  <c:v>0.000570292</c:v>
                </c:pt>
                <c:pt idx="1545">
                  <c:v>0.000697759</c:v>
                </c:pt>
                <c:pt idx="1546">
                  <c:v>0.000844786</c:v>
                </c:pt>
                <c:pt idx="1547">
                  <c:v>0.000799981</c:v>
                </c:pt>
                <c:pt idx="1548">
                  <c:v>0.000327429</c:v>
                </c:pt>
                <c:pt idx="1549">
                  <c:v>0.000103724</c:v>
                </c:pt>
              </c:numCache>
            </c:numRef>
          </c:xVal>
          <c:yVal>
            <c:numRef>
              <c:f>Sheet1!$C$103:$C$1652</c:f>
              <c:numCache>
                <c:formatCode>General</c:formatCode>
                <c:ptCount val="1550"/>
                <c:pt idx="0">
                  <c:v>0.0011502</c:v>
                </c:pt>
                <c:pt idx="1">
                  <c:v>0.000683992</c:v>
                </c:pt>
                <c:pt idx="2" formatCode="0.00E+00">
                  <c:v>7.78930000000003E-5</c:v>
                </c:pt>
                <c:pt idx="4">
                  <c:v>0.000117799</c:v>
                </c:pt>
                <c:pt idx="5" formatCode="0.00E+00">
                  <c:v>9.77751000000002E-5</c:v>
                </c:pt>
                <c:pt idx="6">
                  <c:v>0.000782969000000001</c:v>
                </c:pt>
                <c:pt idx="7">
                  <c:v>0.000634159</c:v>
                </c:pt>
                <c:pt idx="8" formatCode="0.00E+00">
                  <c:v>7.55036000000003E-5</c:v>
                </c:pt>
                <c:pt idx="9">
                  <c:v>0.000157623</c:v>
                </c:pt>
                <c:pt idx="10">
                  <c:v>0.000208877</c:v>
                </c:pt>
                <c:pt idx="11" formatCode="0.00E+00">
                  <c:v>9.04302E-5</c:v>
                </c:pt>
                <c:pt idx="12" formatCode="0.00E+00">
                  <c:v>8.18541000000003E-5</c:v>
                </c:pt>
                <c:pt idx="13">
                  <c:v>0.000863344</c:v>
                </c:pt>
                <c:pt idx="14">
                  <c:v>0.000654858</c:v>
                </c:pt>
                <c:pt idx="16">
                  <c:v>0.000681115</c:v>
                </c:pt>
                <c:pt idx="17">
                  <c:v>0.00095328</c:v>
                </c:pt>
                <c:pt idx="18">
                  <c:v>0.000560663</c:v>
                </c:pt>
                <c:pt idx="19">
                  <c:v>0.00106107</c:v>
                </c:pt>
                <c:pt idx="20">
                  <c:v>0.00020132</c:v>
                </c:pt>
                <c:pt idx="21">
                  <c:v>0.00145168</c:v>
                </c:pt>
                <c:pt idx="22">
                  <c:v>0.000696303</c:v>
                </c:pt>
                <c:pt idx="24">
                  <c:v>0.000733803</c:v>
                </c:pt>
                <c:pt idx="26">
                  <c:v>0.00115885</c:v>
                </c:pt>
                <c:pt idx="27" formatCode="0.00E+00">
                  <c:v>7.31754000000001E-5</c:v>
                </c:pt>
                <c:pt idx="28">
                  <c:v>0.000189518</c:v>
                </c:pt>
                <c:pt idx="29">
                  <c:v>0.000913768</c:v>
                </c:pt>
                <c:pt idx="31">
                  <c:v>0.000109951</c:v>
                </c:pt>
                <c:pt idx="32" formatCode="0.00E+00">
                  <c:v>5.61318E-5</c:v>
                </c:pt>
                <c:pt idx="34" formatCode="0.00E+00">
                  <c:v>6.49761000000001E-5</c:v>
                </c:pt>
                <c:pt idx="36">
                  <c:v>0.000848356000000001</c:v>
                </c:pt>
                <c:pt idx="37">
                  <c:v>0.00115714</c:v>
                </c:pt>
                <c:pt idx="38" formatCode="0.00E+00">
                  <c:v>8.14837E-5</c:v>
                </c:pt>
                <c:pt idx="39">
                  <c:v>0.000103358</c:v>
                </c:pt>
                <c:pt idx="40">
                  <c:v>0.000607373</c:v>
                </c:pt>
                <c:pt idx="41">
                  <c:v>0.00055905</c:v>
                </c:pt>
                <c:pt idx="42">
                  <c:v>0.000539069</c:v>
                </c:pt>
                <c:pt idx="43">
                  <c:v>0.000543852</c:v>
                </c:pt>
                <c:pt idx="44">
                  <c:v>0.000104734</c:v>
                </c:pt>
                <c:pt idx="45">
                  <c:v>0.000107657</c:v>
                </c:pt>
                <c:pt idx="46">
                  <c:v>0.000119716</c:v>
                </c:pt>
                <c:pt idx="47">
                  <c:v>0.000152289</c:v>
                </c:pt>
                <c:pt idx="48">
                  <c:v>0.00015002</c:v>
                </c:pt>
                <c:pt idx="50">
                  <c:v>0.000768332000000001</c:v>
                </c:pt>
                <c:pt idx="51">
                  <c:v>0.00137843</c:v>
                </c:pt>
                <c:pt idx="52" formatCode="0.00E+00">
                  <c:v>6.16745E-5</c:v>
                </c:pt>
                <c:pt idx="53">
                  <c:v>0.000189271</c:v>
                </c:pt>
                <c:pt idx="54">
                  <c:v>0.000203353</c:v>
                </c:pt>
                <c:pt idx="55">
                  <c:v>0.000138934</c:v>
                </c:pt>
                <c:pt idx="56">
                  <c:v>0.000634951</c:v>
                </c:pt>
                <c:pt idx="57">
                  <c:v>0.000192504</c:v>
                </c:pt>
                <c:pt idx="58">
                  <c:v>0.000109289</c:v>
                </c:pt>
                <c:pt idx="59">
                  <c:v>0.000447961000000001</c:v>
                </c:pt>
                <c:pt idx="60">
                  <c:v>0.000117441</c:v>
                </c:pt>
                <c:pt idx="61">
                  <c:v>0.000745805</c:v>
                </c:pt>
                <c:pt idx="63" formatCode="0.00E+00">
                  <c:v>9.47292000000004E-5</c:v>
                </c:pt>
                <c:pt idx="64" formatCode="0.00E+00">
                  <c:v>8.99099000000002E-5</c:v>
                </c:pt>
                <c:pt idx="65" formatCode="0.00E+00">
                  <c:v>7.52165000000003E-5</c:v>
                </c:pt>
                <c:pt idx="66" formatCode="0.00E+00">
                  <c:v>7.25840000000002E-5</c:v>
                </c:pt>
                <c:pt idx="67">
                  <c:v>0.000612198</c:v>
                </c:pt>
                <c:pt idx="68">
                  <c:v>0.00106079</c:v>
                </c:pt>
                <c:pt idx="69">
                  <c:v>0.000333689</c:v>
                </c:pt>
                <c:pt idx="70">
                  <c:v>0.000715283</c:v>
                </c:pt>
                <c:pt idx="72" formatCode="0.00E+00">
                  <c:v>7.90037000000003E-5</c:v>
                </c:pt>
                <c:pt idx="73" formatCode="0.00E+00">
                  <c:v>6.12523E-5</c:v>
                </c:pt>
                <c:pt idx="74" formatCode="0.00E+00">
                  <c:v>8.69468000000002E-5</c:v>
                </c:pt>
                <c:pt idx="75">
                  <c:v>0.000102486</c:v>
                </c:pt>
                <c:pt idx="76">
                  <c:v>0.000102201</c:v>
                </c:pt>
                <c:pt idx="77" formatCode="0.00E+00">
                  <c:v>8.48502000000002E-5</c:v>
                </c:pt>
                <c:pt idx="78" formatCode="0.00E+00">
                  <c:v>7.06838000000001E-5</c:v>
                </c:pt>
                <c:pt idx="79" formatCode="0.00E+00">
                  <c:v>8.01777E-5</c:v>
                </c:pt>
                <c:pt idx="80">
                  <c:v>0.000104212</c:v>
                </c:pt>
                <c:pt idx="81" formatCode="0.00E+00">
                  <c:v>9.66712000000002E-5</c:v>
                </c:pt>
                <c:pt idx="82">
                  <c:v>0.000108414</c:v>
                </c:pt>
                <c:pt idx="83" formatCode="0.00E+00">
                  <c:v>6.23776000000002E-5</c:v>
                </c:pt>
                <c:pt idx="84">
                  <c:v>0.000100303</c:v>
                </c:pt>
                <c:pt idx="85" formatCode="0.00E+00">
                  <c:v>9.73229000000002E-5</c:v>
                </c:pt>
                <c:pt idx="86">
                  <c:v>0.000104326</c:v>
                </c:pt>
                <c:pt idx="87" formatCode="0.00E+00">
                  <c:v>8.09473000000002E-5</c:v>
                </c:pt>
                <c:pt idx="88">
                  <c:v>0.000105151</c:v>
                </c:pt>
                <c:pt idx="89">
                  <c:v>0.000132307</c:v>
                </c:pt>
                <c:pt idx="90">
                  <c:v>0.000104585</c:v>
                </c:pt>
                <c:pt idx="91">
                  <c:v>0.000142073</c:v>
                </c:pt>
                <c:pt idx="92">
                  <c:v>0.000131353</c:v>
                </c:pt>
                <c:pt idx="93">
                  <c:v>0.00012537</c:v>
                </c:pt>
                <c:pt idx="94">
                  <c:v>0.000751159000000001</c:v>
                </c:pt>
                <c:pt idx="95">
                  <c:v>0.000527203</c:v>
                </c:pt>
                <c:pt idx="97">
                  <c:v>0.000905816000000001</c:v>
                </c:pt>
                <c:pt idx="98">
                  <c:v>0.000707032000000001</c:v>
                </c:pt>
                <c:pt idx="99">
                  <c:v>0.00145051</c:v>
                </c:pt>
                <c:pt idx="101">
                  <c:v>0.000166261</c:v>
                </c:pt>
                <c:pt idx="102">
                  <c:v>0.000192947</c:v>
                </c:pt>
                <c:pt idx="103">
                  <c:v>0.000751557</c:v>
                </c:pt>
                <c:pt idx="105">
                  <c:v>0.00081841</c:v>
                </c:pt>
                <c:pt idx="106">
                  <c:v>0.000900037</c:v>
                </c:pt>
                <c:pt idx="107">
                  <c:v>0.00158574</c:v>
                </c:pt>
                <c:pt idx="108">
                  <c:v>0.000153002</c:v>
                </c:pt>
                <c:pt idx="109">
                  <c:v>0.00197049</c:v>
                </c:pt>
                <c:pt idx="110">
                  <c:v>0.00302746</c:v>
                </c:pt>
                <c:pt idx="112">
                  <c:v>0.000143429</c:v>
                </c:pt>
                <c:pt idx="113">
                  <c:v>0.00100489</c:v>
                </c:pt>
                <c:pt idx="114">
                  <c:v>0.000805884</c:v>
                </c:pt>
                <c:pt idx="115">
                  <c:v>0.00165708</c:v>
                </c:pt>
                <c:pt idx="116">
                  <c:v>0.000858865</c:v>
                </c:pt>
                <c:pt idx="117">
                  <c:v>0.000708389</c:v>
                </c:pt>
                <c:pt idx="118">
                  <c:v>0.000557986</c:v>
                </c:pt>
                <c:pt idx="119">
                  <c:v>0.00102344</c:v>
                </c:pt>
                <c:pt idx="120">
                  <c:v>0.000743725000000001</c:v>
                </c:pt>
                <c:pt idx="121">
                  <c:v>0.000752705</c:v>
                </c:pt>
                <c:pt idx="124">
                  <c:v>0.00419046</c:v>
                </c:pt>
                <c:pt idx="125">
                  <c:v>0.000704659000000001</c:v>
                </c:pt>
                <c:pt idx="126">
                  <c:v>0.00108611</c:v>
                </c:pt>
                <c:pt idx="128">
                  <c:v>0.000816048000000002</c:v>
                </c:pt>
                <c:pt idx="129" formatCode="0.00E+00">
                  <c:v>9.14937E-5</c:v>
                </c:pt>
                <c:pt idx="130" formatCode="0.00E+00">
                  <c:v>9.43420000000003E-5</c:v>
                </c:pt>
                <c:pt idx="131">
                  <c:v>0.000697812000000001</c:v>
                </c:pt>
                <c:pt idx="132">
                  <c:v>0.000210458</c:v>
                </c:pt>
                <c:pt idx="133">
                  <c:v>0.00155501</c:v>
                </c:pt>
                <c:pt idx="134">
                  <c:v>0.000212923</c:v>
                </c:pt>
                <c:pt idx="135" formatCode="0.00E+00">
                  <c:v>7.52657000000001E-5</c:v>
                </c:pt>
                <c:pt idx="136">
                  <c:v>0.000606226</c:v>
                </c:pt>
                <c:pt idx="137">
                  <c:v>0.000130534</c:v>
                </c:pt>
                <c:pt idx="138">
                  <c:v>0.000628192000000001</c:v>
                </c:pt>
                <c:pt idx="139" formatCode="0.00E+00">
                  <c:v>5.70397000000001E-5</c:v>
                </c:pt>
                <c:pt idx="140">
                  <c:v>0.000885305000000002</c:v>
                </c:pt>
                <c:pt idx="141">
                  <c:v>0.000123448</c:v>
                </c:pt>
                <c:pt idx="142">
                  <c:v>0.000831188000000001</c:v>
                </c:pt>
                <c:pt idx="143">
                  <c:v>0.000958042000000002</c:v>
                </c:pt>
                <c:pt idx="144">
                  <c:v>0.000682682</c:v>
                </c:pt>
                <c:pt idx="145" formatCode="0.00E+00">
                  <c:v>7.32456000000001E-5</c:v>
                </c:pt>
                <c:pt idx="146">
                  <c:v>0.000837323000000002</c:v>
                </c:pt>
                <c:pt idx="147">
                  <c:v>0.000970437</c:v>
                </c:pt>
                <c:pt idx="148">
                  <c:v>0.000602181</c:v>
                </c:pt>
                <c:pt idx="149">
                  <c:v>0.000177886</c:v>
                </c:pt>
                <c:pt idx="150">
                  <c:v>0.000281754</c:v>
                </c:pt>
                <c:pt idx="151">
                  <c:v>0.000832660000000002</c:v>
                </c:pt>
                <c:pt idx="152">
                  <c:v>0.000306741</c:v>
                </c:pt>
                <c:pt idx="153">
                  <c:v>0.000188539</c:v>
                </c:pt>
                <c:pt idx="154">
                  <c:v>0.00172022</c:v>
                </c:pt>
                <c:pt idx="156" formatCode="0.00E+00">
                  <c:v>5.11178E-5</c:v>
                </c:pt>
                <c:pt idx="158">
                  <c:v>0.00110831</c:v>
                </c:pt>
                <c:pt idx="160">
                  <c:v>0.000637298</c:v>
                </c:pt>
                <c:pt idx="161">
                  <c:v>0.000613262</c:v>
                </c:pt>
                <c:pt idx="162">
                  <c:v>0.000962118</c:v>
                </c:pt>
                <c:pt idx="163">
                  <c:v>0.000190894</c:v>
                </c:pt>
                <c:pt idx="164">
                  <c:v>0.000161877</c:v>
                </c:pt>
                <c:pt idx="165">
                  <c:v>0.00236268</c:v>
                </c:pt>
                <c:pt idx="166">
                  <c:v>0.000581168</c:v>
                </c:pt>
                <c:pt idx="167">
                  <c:v>0.000147467</c:v>
                </c:pt>
                <c:pt idx="168">
                  <c:v>0.000771889000000001</c:v>
                </c:pt>
                <c:pt idx="169">
                  <c:v>0.00116636</c:v>
                </c:pt>
                <c:pt idx="170">
                  <c:v>0.000842855</c:v>
                </c:pt>
                <c:pt idx="171">
                  <c:v>0.000809667</c:v>
                </c:pt>
                <c:pt idx="172">
                  <c:v>0.000779465000000001</c:v>
                </c:pt>
                <c:pt idx="173">
                  <c:v>0.00103501</c:v>
                </c:pt>
                <c:pt idx="174">
                  <c:v>0.000112146</c:v>
                </c:pt>
                <c:pt idx="175">
                  <c:v>0.000752023000000001</c:v>
                </c:pt>
                <c:pt idx="176" formatCode="0.00E+00">
                  <c:v>6.58531000000001E-5</c:v>
                </c:pt>
                <c:pt idx="177" formatCode="0.00E+00">
                  <c:v>6.00065000000002E-5</c:v>
                </c:pt>
                <c:pt idx="178">
                  <c:v>0.000949131</c:v>
                </c:pt>
                <c:pt idx="179">
                  <c:v>0.000150637</c:v>
                </c:pt>
                <c:pt idx="180">
                  <c:v>0.00117323</c:v>
                </c:pt>
                <c:pt idx="181">
                  <c:v>0.000944992</c:v>
                </c:pt>
                <c:pt idx="182">
                  <c:v>0.000793961000000001</c:v>
                </c:pt>
                <c:pt idx="183">
                  <c:v>0.000854684</c:v>
                </c:pt>
                <c:pt idx="184">
                  <c:v>0.00142963</c:v>
                </c:pt>
                <c:pt idx="185">
                  <c:v>0.0008081</c:v>
                </c:pt>
                <c:pt idx="186">
                  <c:v>0.000288789</c:v>
                </c:pt>
                <c:pt idx="187">
                  <c:v>0.000314876</c:v>
                </c:pt>
                <c:pt idx="188">
                  <c:v>0.000848576000000002</c:v>
                </c:pt>
                <c:pt idx="189">
                  <c:v>0.000380125</c:v>
                </c:pt>
                <c:pt idx="190">
                  <c:v>0.000135865</c:v>
                </c:pt>
                <c:pt idx="192">
                  <c:v>0.000696795</c:v>
                </c:pt>
                <c:pt idx="193" formatCode="0.00E+00">
                  <c:v>3.95862E-5</c:v>
                </c:pt>
                <c:pt idx="194">
                  <c:v>0.000980669000000004</c:v>
                </c:pt>
                <c:pt idx="195">
                  <c:v>0.000196301</c:v>
                </c:pt>
                <c:pt idx="196" formatCode="0.00E+00">
                  <c:v>3.09284E-5</c:v>
                </c:pt>
                <c:pt idx="197">
                  <c:v>0.000949052</c:v>
                </c:pt>
                <c:pt idx="198">
                  <c:v>0.000774268000000001</c:v>
                </c:pt>
                <c:pt idx="199">
                  <c:v>0.000197114</c:v>
                </c:pt>
                <c:pt idx="200" formatCode="0.00E+00">
                  <c:v>8.52479000000002E-5</c:v>
                </c:pt>
                <c:pt idx="201">
                  <c:v>0.000124817</c:v>
                </c:pt>
                <c:pt idx="202">
                  <c:v>0.000808808</c:v>
                </c:pt>
                <c:pt idx="203">
                  <c:v>0.000775970000000001</c:v>
                </c:pt>
                <c:pt idx="204">
                  <c:v>0.000789492</c:v>
                </c:pt>
                <c:pt idx="205">
                  <c:v>0.00075754</c:v>
                </c:pt>
                <c:pt idx="206">
                  <c:v>0.000842551000000002</c:v>
                </c:pt>
                <c:pt idx="208">
                  <c:v>0.000181147</c:v>
                </c:pt>
                <c:pt idx="210">
                  <c:v>0.000638246</c:v>
                </c:pt>
                <c:pt idx="211">
                  <c:v>0.000669511</c:v>
                </c:pt>
                <c:pt idx="212">
                  <c:v>0.000584081</c:v>
                </c:pt>
                <c:pt idx="214">
                  <c:v>0.000978526000000001</c:v>
                </c:pt>
                <c:pt idx="215">
                  <c:v>0.00054831</c:v>
                </c:pt>
                <c:pt idx="216">
                  <c:v>0.000627244</c:v>
                </c:pt>
                <c:pt idx="217">
                  <c:v>0.000670627000000001</c:v>
                </c:pt>
                <c:pt idx="218">
                  <c:v>0.00064689</c:v>
                </c:pt>
                <c:pt idx="219">
                  <c:v>0.000676374000000001</c:v>
                </c:pt>
                <c:pt idx="220">
                  <c:v>0.000822743000000001</c:v>
                </c:pt>
                <c:pt idx="222">
                  <c:v>0.000709033000000001</c:v>
                </c:pt>
                <c:pt idx="223">
                  <c:v>0.000778239000000001</c:v>
                </c:pt>
                <c:pt idx="224">
                  <c:v>0.000607756</c:v>
                </c:pt>
                <c:pt idx="225">
                  <c:v>0.000680115</c:v>
                </c:pt>
                <c:pt idx="226">
                  <c:v>0.000527376000000001</c:v>
                </c:pt>
                <c:pt idx="227">
                  <c:v>0.000136628</c:v>
                </c:pt>
                <c:pt idx="228">
                  <c:v>0.000475148</c:v>
                </c:pt>
                <c:pt idx="229">
                  <c:v>0.000146379</c:v>
                </c:pt>
                <c:pt idx="230">
                  <c:v>0.000997925000000002</c:v>
                </c:pt>
                <c:pt idx="231" formatCode="0.00E+00">
                  <c:v>8.24687E-5</c:v>
                </c:pt>
                <c:pt idx="232">
                  <c:v>0.000967393000000002</c:v>
                </c:pt>
                <c:pt idx="233">
                  <c:v>0.00086259</c:v>
                </c:pt>
                <c:pt idx="234" formatCode="0.00E+00">
                  <c:v>9.11442000000002E-5</c:v>
                </c:pt>
                <c:pt idx="235">
                  <c:v>0.000604062000000001</c:v>
                </c:pt>
                <c:pt idx="236">
                  <c:v>0.00197373</c:v>
                </c:pt>
                <c:pt idx="237">
                  <c:v>0.000149332</c:v>
                </c:pt>
                <c:pt idx="238">
                  <c:v>0.000617128</c:v>
                </c:pt>
                <c:pt idx="239">
                  <c:v>0.0010424</c:v>
                </c:pt>
                <c:pt idx="240">
                  <c:v>0.000877615</c:v>
                </c:pt>
                <c:pt idx="241">
                  <c:v>0.00054129</c:v>
                </c:pt>
                <c:pt idx="242">
                  <c:v>0.000954081</c:v>
                </c:pt>
                <c:pt idx="243">
                  <c:v>0.000652181</c:v>
                </c:pt>
                <c:pt idx="244">
                  <c:v>0.000825378000000002</c:v>
                </c:pt>
                <c:pt idx="245">
                  <c:v>0.000151717</c:v>
                </c:pt>
                <c:pt idx="246">
                  <c:v>0.00161188</c:v>
                </c:pt>
                <c:pt idx="247">
                  <c:v>0.000627118</c:v>
                </c:pt>
                <c:pt idx="248">
                  <c:v>0.000220923</c:v>
                </c:pt>
                <c:pt idx="249">
                  <c:v>0.000900765000000001</c:v>
                </c:pt>
                <c:pt idx="250">
                  <c:v>0.000962767</c:v>
                </c:pt>
                <c:pt idx="251" formatCode="0.00E+00">
                  <c:v>4.30879E-5</c:v>
                </c:pt>
                <c:pt idx="252" formatCode="0.00E+00">
                  <c:v>5.70010000000001E-5</c:v>
                </c:pt>
                <c:pt idx="253">
                  <c:v>0.000884666000000001</c:v>
                </c:pt>
                <c:pt idx="254">
                  <c:v>0.000985546000000004</c:v>
                </c:pt>
                <c:pt idx="255">
                  <c:v>0.000668642</c:v>
                </c:pt>
                <c:pt idx="256">
                  <c:v>0.000792939000000001</c:v>
                </c:pt>
                <c:pt idx="257">
                  <c:v>0.000256988</c:v>
                </c:pt>
                <c:pt idx="258" formatCode="0.00E+00">
                  <c:v>9.10279000000003E-5</c:v>
                </c:pt>
                <c:pt idx="259">
                  <c:v>0.000699467</c:v>
                </c:pt>
                <c:pt idx="260">
                  <c:v>0.000610312</c:v>
                </c:pt>
                <c:pt idx="261">
                  <c:v>0.0012399</c:v>
                </c:pt>
                <c:pt idx="262">
                  <c:v>0.000152864</c:v>
                </c:pt>
                <c:pt idx="263">
                  <c:v>0.000991262000000002</c:v>
                </c:pt>
                <c:pt idx="264" formatCode="0.00E+00">
                  <c:v>8.06440000000003E-5</c:v>
                </c:pt>
                <c:pt idx="265" formatCode="0.00E+00">
                  <c:v>4.3567E-5</c:v>
                </c:pt>
                <c:pt idx="266">
                  <c:v>0.000144929</c:v>
                </c:pt>
                <c:pt idx="267">
                  <c:v>0.000797135000000001</c:v>
                </c:pt>
                <c:pt idx="268">
                  <c:v>0.00111874</c:v>
                </c:pt>
                <c:pt idx="269">
                  <c:v>0.000687591</c:v>
                </c:pt>
                <c:pt idx="270">
                  <c:v>0.000209054</c:v>
                </c:pt>
                <c:pt idx="271">
                  <c:v>0.000878327</c:v>
                </c:pt>
                <c:pt idx="272">
                  <c:v>0.000140812</c:v>
                </c:pt>
                <c:pt idx="273" formatCode="0.00E+00">
                  <c:v>9.40041000000005E-5</c:v>
                </c:pt>
                <c:pt idx="274">
                  <c:v>0.000188818</c:v>
                </c:pt>
                <c:pt idx="276">
                  <c:v>0.00116283</c:v>
                </c:pt>
                <c:pt idx="277">
                  <c:v>0.000113139</c:v>
                </c:pt>
                <c:pt idx="278">
                  <c:v>0.000523447</c:v>
                </c:pt>
                <c:pt idx="279">
                  <c:v>0.000662392</c:v>
                </c:pt>
                <c:pt idx="282">
                  <c:v>0.00065655</c:v>
                </c:pt>
                <c:pt idx="283">
                  <c:v>0.000160144</c:v>
                </c:pt>
                <c:pt idx="284">
                  <c:v>0.000746229000000001</c:v>
                </c:pt>
                <c:pt idx="285">
                  <c:v>0.00115391</c:v>
                </c:pt>
                <c:pt idx="286">
                  <c:v>0.000755743</c:v>
                </c:pt>
                <c:pt idx="287">
                  <c:v>0.000126701</c:v>
                </c:pt>
                <c:pt idx="288">
                  <c:v>0.000563639000000001</c:v>
                </c:pt>
                <c:pt idx="289">
                  <c:v>0.0017683</c:v>
                </c:pt>
                <c:pt idx="291">
                  <c:v>0.000162137</c:v>
                </c:pt>
                <c:pt idx="292">
                  <c:v>0.000648828</c:v>
                </c:pt>
                <c:pt idx="293">
                  <c:v>0.000164676</c:v>
                </c:pt>
                <c:pt idx="294">
                  <c:v>0.000119932</c:v>
                </c:pt>
                <c:pt idx="295">
                  <c:v>0.000908597</c:v>
                </c:pt>
                <c:pt idx="296" formatCode="0.00E+00">
                  <c:v>9.24607E-5</c:v>
                </c:pt>
                <c:pt idx="297">
                  <c:v>0.000601652000000001</c:v>
                </c:pt>
                <c:pt idx="298">
                  <c:v>0.000594276</c:v>
                </c:pt>
                <c:pt idx="299" formatCode="0.00E+00">
                  <c:v>9.54212000000002E-5</c:v>
                </c:pt>
                <c:pt idx="300">
                  <c:v>0.000191794</c:v>
                </c:pt>
                <c:pt idx="301">
                  <c:v>0.000178212</c:v>
                </c:pt>
                <c:pt idx="302">
                  <c:v>0.000700468</c:v>
                </c:pt>
                <c:pt idx="303">
                  <c:v>0.00101024</c:v>
                </c:pt>
                <c:pt idx="304">
                  <c:v>0.000628255</c:v>
                </c:pt>
                <c:pt idx="305">
                  <c:v>0.000166199</c:v>
                </c:pt>
                <c:pt idx="307">
                  <c:v>0.000908215000000002</c:v>
                </c:pt>
                <c:pt idx="308">
                  <c:v>0.000698435000000001</c:v>
                </c:pt>
                <c:pt idx="309">
                  <c:v>0.000716326000000001</c:v>
                </c:pt>
                <c:pt idx="312">
                  <c:v>0.000743929000000001</c:v>
                </c:pt>
                <c:pt idx="313">
                  <c:v>0.000580655</c:v>
                </c:pt>
                <c:pt idx="314">
                  <c:v>0.000127471</c:v>
                </c:pt>
                <c:pt idx="317">
                  <c:v>0.000690242</c:v>
                </c:pt>
                <c:pt idx="318">
                  <c:v>0.000120888</c:v>
                </c:pt>
                <c:pt idx="320">
                  <c:v>0.000362907</c:v>
                </c:pt>
                <c:pt idx="321">
                  <c:v>0.000648965000000001</c:v>
                </c:pt>
                <c:pt idx="322">
                  <c:v>0.000952258000000002</c:v>
                </c:pt>
                <c:pt idx="323">
                  <c:v>0.000129541</c:v>
                </c:pt>
                <c:pt idx="324">
                  <c:v>0.000664388</c:v>
                </c:pt>
                <c:pt idx="325">
                  <c:v>0.000672157000000001</c:v>
                </c:pt>
                <c:pt idx="326">
                  <c:v>0.00013681</c:v>
                </c:pt>
                <c:pt idx="328">
                  <c:v>0.000983099000000001</c:v>
                </c:pt>
                <c:pt idx="329">
                  <c:v>0.000847402</c:v>
                </c:pt>
                <c:pt idx="330">
                  <c:v>0.00133673</c:v>
                </c:pt>
                <c:pt idx="331">
                  <c:v>0.000257106</c:v>
                </c:pt>
                <c:pt idx="332">
                  <c:v>0.00101471</c:v>
                </c:pt>
                <c:pt idx="333">
                  <c:v>0.0004997</c:v>
                </c:pt>
                <c:pt idx="334" formatCode="0.00E+00">
                  <c:v>6.97780000000002E-5</c:v>
                </c:pt>
                <c:pt idx="335">
                  <c:v>0.000510312</c:v>
                </c:pt>
                <c:pt idx="336" formatCode="0.00E+00">
                  <c:v>6.65409E-5</c:v>
                </c:pt>
                <c:pt idx="337">
                  <c:v>0.000951886</c:v>
                </c:pt>
                <c:pt idx="338">
                  <c:v>0.00021431</c:v>
                </c:pt>
                <c:pt idx="339">
                  <c:v>0.000178146</c:v>
                </c:pt>
                <c:pt idx="340">
                  <c:v>0.000992823000000001</c:v>
                </c:pt>
                <c:pt idx="342">
                  <c:v>0.00229088</c:v>
                </c:pt>
                <c:pt idx="343">
                  <c:v>0.000760641</c:v>
                </c:pt>
                <c:pt idx="344">
                  <c:v>0.00148024</c:v>
                </c:pt>
                <c:pt idx="345">
                  <c:v>0.00203208</c:v>
                </c:pt>
                <c:pt idx="346">
                  <c:v>0.000125786</c:v>
                </c:pt>
                <c:pt idx="347">
                  <c:v>0.00109361</c:v>
                </c:pt>
                <c:pt idx="348">
                  <c:v>0.000262585</c:v>
                </c:pt>
                <c:pt idx="349">
                  <c:v>0.000924618</c:v>
                </c:pt>
                <c:pt idx="350" formatCode="0.00E+00">
                  <c:v>3.46656E-5</c:v>
                </c:pt>
                <c:pt idx="352" formatCode="0.00E+00">
                  <c:v>5.56389000000001E-5</c:v>
                </c:pt>
                <c:pt idx="353">
                  <c:v>0.000122346</c:v>
                </c:pt>
                <c:pt idx="354">
                  <c:v>0.000936615000000002</c:v>
                </c:pt>
                <c:pt idx="355">
                  <c:v>0.000825829</c:v>
                </c:pt>
                <c:pt idx="357">
                  <c:v>0.000734981</c:v>
                </c:pt>
                <c:pt idx="358">
                  <c:v>0.000685322</c:v>
                </c:pt>
                <c:pt idx="359">
                  <c:v>0.00142532</c:v>
                </c:pt>
                <c:pt idx="360">
                  <c:v>0.000689272</c:v>
                </c:pt>
                <c:pt idx="361">
                  <c:v>0.000434588</c:v>
                </c:pt>
                <c:pt idx="362" formatCode="0.00E+00">
                  <c:v>6.32991E-5</c:v>
                </c:pt>
                <c:pt idx="363" formatCode="0.00E+00">
                  <c:v>5.74368000000001E-5</c:v>
                </c:pt>
                <c:pt idx="366">
                  <c:v>0.000350504</c:v>
                </c:pt>
                <c:pt idx="367" formatCode="0.00E+00">
                  <c:v>5.161E-5</c:v>
                </c:pt>
                <c:pt idx="368">
                  <c:v>0.000675767</c:v>
                </c:pt>
                <c:pt idx="369">
                  <c:v>0.000741787</c:v>
                </c:pt>
                <c:pt idx="370">
                  <c:v>0.000618825</c:v>
                </c:pt>
                <c:pt idx="371">
                  <c:v>0.000150549</c:v>
                </c:pt>
                <c:pt idx="372">
                  <c:v>0.000878113</c:v>
                </c:pt>
                <c:pt idx="373" formatCode="0.00E+00">
                  <c:v>4.6364E-5</c:v>
                </c:pt>
                <c:pt idx="374">
                  <c:v>0.000865408000000001</c:v>
                </c:pt>
                <c:pt idx="375">
                  <c:v>0.000723121000000001</c:v>
                </c:pt>
                <c:pt idx="376">
                  <c:v>0.000776835000000001</c:v>
                </c:pt>
                <c:pt idx="377">
                  <c:v>0.000873099</c:v>
                </c:pt>
                <c:pt idx="378">
                  <c:v>0.00115214</c:v>
                </c:pt>
                <c:pt idx="379" formatCode="0.00E+00">
                  <c:v>6.83635000000002E-5</c:v>
                </c:pt>
                <c:pt idx="381">
                  <c:v>0.000124165</c:v>
                </c:pt>
                <c:pt idx="382">
                  <c:v>0.000883309000000001</c:v>
                </c:pt>
                <c:pt idx="383">
                  <c:v>0.000230509</c:v>
                </c:pt>
                <c:pt idx="384">
                  <c:v>0.000655513</c:v>
                </c:pt>
                <c:pt idx="386">
                  <c:v>0.000713565</c:v>
                </c:pt>
                <c:pt idx="387" formatCode="0.00E+00">
                  <c:v>8.17509000000005E-5</c:v>
                </c:pt>
                <c:pt idx="388" formatCode="0.00E+00">
                  <c:v>8.96946000000007E-5</c:v>
                </c:pt>
                <c:pt idx="389">
                  <c:v>0.000574782</c:v>
                </c:pt>
                <c:pt idx="390">
                  <c:v>0.000144003</c:v>
                </c:pt>
                <c:pt idx="391" formatCode="0.00E+00">
                  <c:v>7.85013000000001E-5</c:v>
                </c:pt>
                <c:pt idx="392">
                  <c:v>0.000920050000000001</c:v>
                </c:pt>
                <c:pt idx="393">
                  <c:v>0.000896600000000002</c:v>
                </c:pt>
                <c:pt idx="394">
                  <c:v>0.000870333000000001</c:v>
                </c:pt>
                <c:pt idx="395">
                  <c:v>0.000783315</c:v>
                </c:pt>
                <c:pt idx="396">
                  <c:v>0.000643605</c:v>
                </c:pt>
                <c:pt idx="397">
                  <c:v>0.000672665000000001</c:v>
                </c:pt>
                <c:pt idx="399">
                  <c:v>0.000161443</c:v>
                </c:pt>
                <c:pt idx="400">
                  <c:v>0.000120796</c:v>
                </c:pt>
                <c:pt idx="401">
                  <c:v>0.000624709</c:v>
                </c:pt>
                <c:pt idx="402">
                  <c:v>0.000158174</c:v>
                </c:pt>
                <c:pt idx="403">
                  <c:v>0.000211484</c:v>
                </c:pt>
                <c:pt idx="404">
                  <c:v>0.00068451</c:v>
                </c:pt>
                <c:pt idx="405" formatCode="0.00E+00">
                  <c:v>4.41269000000001E-5</c:v>
                </c:pt>
                <c:pt idx="406" formatCode="0.00E+00">
                  <c:v>5.37916000000002E-5</c:v>
                </c:pt>
                <c:pt idx="407">
                  <c:v>0.000879359</c:v>
                </c:pt>
                <c:pt idx="408" formatCode="0.00E+00">
                  <c:v>4.73559000000001E-5</c:v>
                </c:pt>
                <c:pt idx="409">
                  <c:v>0.00135573</c:v>
                </c:pt>
                <c:pt idx="410">
                  <c:v>0.000162324</c:v>
                </c:pt>
                <c:pt idx="412">
                  <c:v>0.000190067</c:v>
                </c:pt>
                <c:pt idx="413">
                  <c:v>0.000532882</c:v>
                </c:pt>
                <c:pt idx="415">
                  <c:v>0.000788455</c:v>
                </c:pt>
                <c:pt idx="416">
                  <c:v>0.000670130000000001</c:v>
                </c:pt>
                <c:pt idx="418" formatCode="0.00E+00">
                  <c:v>6.09044000000001E-5</c:v>
                </c:pt>
                <c:pt idx="420">
                  <c:v>0.000103658</c:v>
                </c:pt>
                <c:pt idx="421">
                  <c:v>0.00079877</c:v>
                </c:pt>
                <c:pt idx="422">
                  <c:v>0.000941251000000002</c:v>
                </c:pt>
                <c:pt idx="423">
                  <c:v>0.000858776</c:v>
                </c:pt>
                <c:pt idx="424" formatCode="0.00E+00">
                  <c:v>5.46382000000001E-5</c:v>
                </c:pt>
                <c:pt idx="425">
                  <c:v>0.000777128000000001</c:v>
                </c:pt>
                <c:pt idx="426">
                  <c:v>0.000762941</c:v>
                </c:pt>
                <c:pt idx="427">
                  <c:v>0.000146983</c:v>
                </c:pt>
                <c:pt idx="428">
                  <c:v>0.00020012</c:v>
                </c:pt>
                <c:pt idx="429" formatCode="0.00E+00">
                  <c:v>5.54943000000001E-5</c:v>
                </c:pt>
                <c:pt idx="430" formatCode="0.00E+00">
                  <c:v>3.68997E-5</c:v>
                </c:pt>
                <c:pt idx="432">
                  <c:v>0.00112014</c:v>
                </c:pt>
                <c:pt idx="433">
                  <c:v>0.000192976</c:v>
                </c:pt>
                <c:pt idx="434" formatCode="0.00E+00">
                  <c:v>8.92787000000002E-5</c:v>
                </c:pt>
                <c:pt idx="436">
                  <c:v>0.000948884000000001</c:v>
                </c:pt>
                <c:pt idx="437">
                  <c:v>0.000844956</c:v>
                </c:pt>
                <c:pt idx="438">
                  <c:v>0.000677396</c:v>
                </c:pt>
                <c:pt idx="439" formatCode="0.00E+00">
                  <c:v>8.26248000000007E-5</c:v>
                </c:pt>
                <c:pt idx="440">
                  <c:v>0.000673771</c:v>
                </c:pt>
                <c:pt idx="441">
                  <c:v>0.00137106</c:v>
                </c:pt>
                <c:pt idx="442">
                  <c:v>0.000172131</c:v>
                </c:pt>
                <c:pt idx="443">
                  <c:v>0.00059152</c:v>
                </c:pt>
                <c:pt idx="444">
                  <c:v>0.000796386000000001</c:v>
                </c:pt>
                <c:pt idx="445">
                  <c:v>0.00106229</c:v>
                </c:pt>
                <c:pt idx="446" formatCode="0.00E+00">
                  <c:v>6.11292E-5</c:v>
                </c:pt>
                <c:pt idx="447">
                  <c:v>0.000732959</c:v>
                </c:pt>
                <c:pt idx="448">
                  <c:v>0.000141842</c:v>
                </c:pt>
                <c:pt idx="450">
                  <c:v>0.000959828</c:v>
                </c:pt>
                <c:pt idx="451">
                  <c:v>0.000710987</c:v>
                </c:pt>
                <c:pt idx="452">
                  <c:v>0.000692117000000001</c:v>
                </c:pt>
                <c:pt idx="453">
                  <c:v>0.000579246</c:v>
                </c:pt>
                <c:pt idx="454">
                  <c:v>0.00114966</c:v>
                </c:pt>
                <c:pt idx="455">
                  <c:v>0.000671408</c:v>
                </c:pt>
                <c:pt idx="456">
                  <c:v>0.000823094</c:v>
                </c:pt>
                <c:pt idx="457">
                  <c:v>0.000168828</c:v>
                </c:pt>
                <c:pt idx="458" formatCode="0.00E+00">
                  <c:v>6.69391E-5</c:v>
                </c:pt>
                <c:pt idx="460">
                  <c:v>0.0001658</c:v>
                </c:pt>
                <c:pt idx="461">
                  <c:v>0.00177675</c:v>
                </c:pt>
                <c:pt idx="462">
                  <c:v>0.000850111</c:v>
                </c:pt>
                <c:pt idx="463">
                  <c:v>0.000444387</c:v>
                </c:pt>
                <c:pt idx="464">
                  <c:v>0.00109309</c:v>
                </c:pt>
                <c:pt idx="465">
                  <c:v>0.000781225</c:v>
                </c:pt>
                <c:pt idx="466">
                  <c:v>0.000116364</c:v>
                </c:pt>
                <c:pt idx="467">
                  <c:v>0.000182758</c:v>
                </c:pt>
                <c:pt idx="468">
                  <c:v>0.000744500000000001</c:v>
                </c:pt>
                <c:pt idx="469">
                  <c:v>0.000826719000000001</c:v>
                </c:pt>
                <c:pt idx="470">
                  <c:v>0.000861186</c:v>
                </c:pt>
                <c:pt idx="471">
                  <c:v>0.00015642</c:v>
                </c:pt>
                <c:pt idx="472">
                  <c:v>0.000936311000000002</c:v>
                </c:pt>
                <c:pt idx="473">
                  <c:v>0.00172528</c:v>
                </c:pt>
                <c:pt idx="474">
                  <c:v>0.00103405</c:v>
                </c:pt>
                <c:pt idx="475">
                  <c:v>0.000302492</c:v>
                </c:pt>
                <c:pt idx="476">
                  <c:v>0.000812129</c:v>
                </c:pt>
                <c:pt idx="477">
                  <c:v>0.000758038000000001</c:v>
                </c:pt>
                <c:pt idx="478">
                  <c:v>0.000227959</c:v>
                </c:pt>
                <c:pt idx="479">
                  <c:v>0.000161263</c:v>
                </c:pt>
                <c:pt idx="480">
                  <c:v>0.000951614000000001</c:v>
                </c:pt>
                <c:pt idx="481">
                  <c:v>0.00063219</c:v>
                </c:pt>
                <c:pt idx="482">
                  <c:v>0.000187268</c:v>
                </c:pt>
                <c:pt idx="483">
                  <c:v>0.000805025</c:v>
                </c:pt>
                <c:pt idx="484">
                  <c:v>0.00109089</c:v>
                </c:pt>
                <c:pt idx="486">
                  <c:v>0.000110768</c:v>
                </c:pt>
                <c:pt idx="487">
                  <c:v>0.000792824000000001</c:v>
                </c:pt>
                <c:pt idx="488" formatCode="0.00E+00">
                  <c:v>4.82001E-5</c:v>
                </c:pt>
                <c:pt idx="489">
                  <c:v>0.00100803</c:v>
                </c:pt>
                <c:pt idx="490">
                  <c:v>0.000593213</c:v>
                </c:pt>
                <c:pt idx="491">
                  <c:v>0.000616567</c:v>
                </c:pt>
                <c:pt idx="492">
                  <c:v>0.00233516</c:v>
                </c:pt>
                <c:pt idx="493">
                  <c:v>0.000280116</c:v>
                </c:pt>
                <c:pt idx="494">
                  <c:v>0.000602543</c:v>
                </c:pt>
                <c:pt idx="495">
                  <c:v>0.000744286</c:v>
                </c:pt>
                <c:pt idx="496">
                  <c:v>0.000180561</c:v>
                </c:pt>
                <c:pt idx="498" formatCode="0.00E+00">
                  <c:v>7.45789000000002E-5</c:v>
                </c:pt>
                <c:pt idx="499">
                  <c:v>0.000807744000000001</c:v>
                </c:pt>
                <c:pt idx="500">
                  <c:v>0.00109937</c:v>
                </c:pt>
                <c:pt idx="501">
                  <c:v>0.00122213</c:v>
                </c:pt>
                <c:pt idx="502">
                  <c:v>0.000845548000000003</c:v>
                </c:pt>
                <c:pt idx="503">
                  <c:v>0.000990863000000002</c:v>
                </c:pt>
                <c:pt idx="504">
                  <c:v>0.000857681</c:v>
                </c:pt>
                <c:pt idx="505">
                  <c:v>0.000763444</c:v>
                </c:pt>
                <c:pt idx="506">
                  <c:v>0.000876096</c:v>
                </c:pt>
                <c:pt idx="507">
                  <c:v>0.000855984000000002</c:v>
                </c:pt>
                <c:pt idx="508">
                  <c:v>0.000898282</c:v>
                </c:pt>
                <c:pt idx="509">
                  <c:v>0.00111763</c:v>
                </c:pt>
                <c:pt idx="510">
                  <c:v>0.000620345</c:v>
                </c:pt>
                <c:pt idx="511">
                  <c:v>0.000620455</c:v>
                </c:pt>
                <c:pt idx="512">
                  <c:v>0.000169138</c:v>
                </c:pt>
                <c:pt idx="513">
                  <c:v>0.000988176000000002</c:v>
                </c:pt>
                <c:pt idx="514">
                  <c:v>0.000902704</c:v>
                </c:pt>
                <c:pt idx="515">
                  <c:v>0.000259732</c:v>
                </c:pt>
                <c:pt idx="516">
                  <c:v>0.000164728</c:v>
                </c:pt>
                <c:pt idx="517">
                  <c:v>0.00104096</c:v>
                </c:pt>
                <c:pt idx="518">
                  <c:v>0.000976016</c:v>
                </c:pt>
                <c:pt idx="519">
                  <c:v>0.000910410000000001</c:v>
                </c:pt>
                <c:pt idx="520">
                  <c:v>0.000997501000000002</c:v>
                </c:pt>
                <c:pt idx="521">
                  <c:v>0.000728601000000001</c:v>
                </c:pt>
                <c:pt idx="522" formatCode="0.00E+00">
                  <c:v>5.24814000000001E-5</c:v>
                </c:pt>
                <c:pt idx="523">
                  <c:v>0.000341488</c:v>
                </c:pt>
                <c:pt idx="524">
                  <c:v>0.000142295</c:v>
                </c:pt>
                <c:pt idx="525">
                  <c:v>0.000152979</c:v>
                </c:pt>
                <c:pt idx="527" formatCode="0.00E+00">
                  <c:v>8.30586000000005E-5</c:v>
                </c:pt>
                <c:pt idx="528">
                  <c:v>0.000718249</c:v>
                </c:pt>
                <c:pt idx="529">
                  <c:v>0.00103342</c:v>
                </c:pt>
                <c:pt idx="530">
                  <c:v>0.000653198</c:v>
                </c:pt>
                <c:pt idx="531" formatCode="0.00E+00">
                  <c:v>9.73046000000002E-5</c:v>
                </c:pt>
                <c:pt idx="532">
                  <c:v>0.000196538</c:v>
                </c:pt>
                <c:pt idx="533">
                  <c:v>0.000891273000000002</c:v>
                </c:pt>
                <c:pt idx="535">
                  <c:v>0.00151948</c:v>
                </c:pt>
                <c:pt idx="536">
                  <c:v>0.000836532000000001</c:v>
                </c:pt>
                <c:pt idx="537">
                  <c:v>0.000794170000000001</c:v>
                </c:pt>
                <c:pt idx="538">
                  <c:v>0.000551862</c:v>
                </c:pt>
                <c:pt idx="539">
                  <c:v>0.000813077</c:v>
                </c:pt>
                <c:pt idx="540">
                  <c:v>0.000766347</c:v>
                </c:pt>
                <c:pt idx="541">
                  <c:v>0.00100273</c:v>
                </c:pt>
                <c:pt idx="542">
                  <c:v>0.000883011</c:v>
                </c:pt>
                <c:pt idx="543">
                  <c:v>0.000113834</c:v>
                </c:pt>
                <c:pt idx="544">
                  <c:v>0.000900262000000002</c:v>
                </c:pt>
                <c:pt idx="545">
                  <c:v>0.000714665000000001</c:v>
                </c:pt>
                <c:pt idx="546">
                  <c:v>0.0011</c:v>
                </c:pt>
                <c:pt idx="547">
                  <c:v>0.000456009</c:v>
                </c:pt>
                <c:pt idx="548">
                  <c:v>0.00101834</c:v>
                </c:pt>
                <c:pt idx="549">
                  <c:v>0.000863302</c:v>
                </c:pt>
                <c:pt idx="550">
                  <c:v>0.00116836</c:v>
                </c:pt>
                <c:pt idx="551" formatCode="0.00E+00">
                  <c:v>3.99863E-5</c:v>
                </c:pt>
                <c:pt idx="552">
                  <c:v>0.000746748</c:v>
                </c:pt>
                <c:pt idx="553">
                  <c:v>0.000600369</c:v>
                </c:pt>
                <c:pt idx="554">
                  <c:v>0.000768725</c:v>
                </c:pt>
                <c:pt idx="555">
                  <c:v>0.000720706</c:v>
                </c:pt>
                <c:pt idx="556">
                  <c:v>0.000732917</c:v>
                </c:pt>
                <c:pt idx="558">
                  <c:v>0.000721596000000001</c:v>
                </c:pt>
                <c:pt idx="559">
                  <c:v>0.000966309000000001</c:v>
                </c:pt>
                <c:pt idx="560">
                  <c:v>0.0038439</c:v>
                </c:pt>
                <c:pt idx="561" formatCode="0.00E+00">
                  <c:v>8.42902000000002E-5</c:v>
                </c:pt>
                <c:pt idx="562">
                  <c:v>0.00410394</c:v>
                </c:pt>
                <c:pt idx="563">
                  <c:v>0.000728731</c:v>
                </c:pt>
                <c:pt idx="564">
                  <c:v>0.000706031</c:v>
                </c:pt>
                <c:pt idx="565">
                  <c:v>0.000597032000000001</c:v>
                </c:pt>
                <c:pt idx="566">
                  <c:v>0.00062047</c:v>
                </c:pt>
                <c:pt idx="567">
                  <c:v>0.000634799</c:v>
                </c:pt>
                <c:pt idx="568" formatCode="0.00E+00">
                  <c:v>6.34044000000002E-5</c:v>
                </c:pt>
                <c:pt idx="569" formatCode="0.00E+00">
                  <c:v>3.8128E-5</c:v>
                </c:pt>
                <c:pt idx="571">
                  <c:v>0.00508345</c:v>
                </c:pt>
                <c:pt idx="572">
                  <c:v>0.00365226</c:v>
                </c:pt>
                <c:pt idx="573">
                  <c:v>0.000517536</c:v>
                </c:pt>
                <c:pt idx="574">
                  <c:v>0.0036054</c:v>
                </c:pt>
                <c:pt idx="575">
                  <c:v>0.00229499</c:v>
                </c:pt>
                <c:pt idx="576">
                  <c:v>0.000203707</c:v>
                </c:pt>
                <c:pt idx="577">
                  <c:v>0.000346155</c:v>
                </c:pt>
                <c:pt idx="578">
                  <c:v>0.000428659</c:v>
                </c:pt>
                <c:pt idx="579">
                  <c:v>0.00160375</c:v>
                </c:pt>
                <c:pt idx="580">
                  <c:v>0.000848733000000001</c:v>
                </c:pt>
                <c:pt idx="581">
                  <c:v>0.00193037</c:v>
                </c:pt>
                <c:pt idx="582">
                  <c:v>0.00148367</c:v>
                </c:pt>
                <c:pt idx="583">
                  <c:v>0.000116672</c:v>
                </c:pt>
                <c:pt idx="584">
                  <c:v>0.000114177</c:v>
                </c:pt>
                <c:pt idx="585">
                  <c:v>0.00148184</c:v>
                </c:pt>
                <c:pt idx="586">
                  <c:v>0.00147706</c:v>
                </c:pt>
                <c:pt idx="587">
                  <c:v>0.00149398</c:v>
                </c:pt>
                <c:pt idx="588">
                  <c:v>0.00320071</c:v>
                </c:pt>
                <c:pt idx="589">
                  <c:v>0.00434301</c:v>
                </c:pt>
                <c:pt idx="590">
                  <c:v>0.00431433</c:v>
                </c:pt>
                <c:pt idx="591">
                  <c:v>0.00116255</c:v>
                </c:pt>
                <c:pt idx="592">
                  <c:v>0.00120782</c:v>
                </c:pt>
                <c:pt idx="593">
                  <c:v>0.00126283</c:v>
                </c:pt>
                <c:pt idx="594">
                  <c:v>0.00117101</c:v>
                </c:pt>
                <c:pt idx="595">
                  <c:v>0.00433476</c:v>
                </c:pt>
                <c:pt idx="596">
                  <c:v>0.00110242</c:v>
                </c:pt>
                <c:pt idx="597">
                  <c:v>0.000548064</c:v>
                </c:pt>
                <c:pt idx="598">
                  <c:v>0.000490371</c:v>
                </c:pt>
                <c:pt idx="599">
                  <c:v>0.000498441</c:v>
                </c:pt>
                <c:pt idx="600">
                  <c:v>0.000546057</c:v>
                </c:pt>
                <c:pt idx="602">
                  <c:v>0.00104428</c:v>
                </c:pt>
                <c:pt idx="603">
                  <c:v>0.00106881</c:v>
                </c:pt>
                <c:pt idx="604">
                  <c:v>0.00111906</c:v>
                </c:pt>
                <c:pt idx="605">
                  <c:v>0.000641745</c:v>
                </c:pt>
                <c:pt idx="606">
                  <c:v>0.00115811</c:v>
                </c:pt>
                <c:pt idx="608">
                  <c:v>0.000229821</c:v>
                </c:pt>
                <c:pt idx="609">
                  <c:v>0.000152779</c:v>
                </c:pt>
                <c:pt idx="610">
                  <c:v>0.000118431</c:v>
                </c:pt>
                <c:pt idx="613">
                  <c:v>0.000984813</c:v>
                </c:pt>
                <c:pt idx="614">
                  <c:v>0.000995599000000003</c:v>
                </c:pt>
                <c:pt idx="615">
                  <c:v>0.00117492</c:v>
                </c:pt>
                <c:pt idx="616" formatCode="0.00E+00">
                  <c:v>5.60396000000001E-5</c:v>
                </c:pt>
                <c:pt idx="617" formatCode="0.00E+00">
                  <c:v>8.41315000000002E-5</c:v>
                </c:pt>
                <c:pt idx="618" formatCode="0.00E+00">
                  <c:v>9.17514000000006E-5</c:v>
                </c:pt>
                <c:pt idx="619">
                  <c:v>0.00189712</c:v>
                </c:pt>
                <c:pt idx="620">
                  <c:v>0.000794312000000001</c:v>
                </c:pt>
                <c:pt idx="621">
                  <c:v>0.000606179</c:v>
                </c:pt>
                <c:pt idx="623">
                  <c:v>0.000790618000000001</c:v>
                </c:pt>
                <c:pt idx="624">
                  <c:v>0.000727359000000001</c:v>
                </c:pt>
                <c:pt idx="625">
                  <c:v>0.000793777000000001</c:v>
                </c:pt>
                <c:pt idx="626">
                  <c:v>0.000786139000000001</c:v>
                </c:pt>
                <c:pt idx="627">
                  <c:v>0.000830832</c:v>
                </c:pt>
                <c:pt idx="628">
                  <c:v>0.000687496</c:v>
                </c:pt>
                <c:pt idx="629">
                  <c:v>0.000674064000000001</c:v>
                </c:pt>
                <c:pt idx="630">
                  <c:v>0.000820616</c:v>
                </c:pt>
                <c:pt idx="632" formatCode="0.00E+00">
                  <c:v>6.40535000000003E-5</c:v>
                </c:pt>
                <c:pt idx="633" formatCode="0.00E+00">
                  <c:v>6.66305000000001E-5</c:v>
                </c:pt>
                <c:pt idx="635" formatCode="0.00E+00">
                  <c:v>7.11223000000001E-5</c:v>
                </c:pt>
                <c:pt idx="638" formatCode="0.00E+00">
                  <c:v>3.86688E-5</c:v>
                </c:pt>
                <c:pt idx="639" formatCode="0.00E+00">
                  <c:v>5.83159000000002E-5</c:v>
                </c:pt>
                <c:pt idx="640">
                  <c:v>0.000741006000000001</c:v>
                </c:pt>
                <c:pt idx="642" formatCode="0.00E+00">
                  <c:v>7.53118000000002E-5</c:v>
                </c:pt>
                <c:pt idx="643">
                  <c:v>0.000164546</c:v>
                </c:pt>
                <c:pt idx="644">
                  <c:v>0.000682829000000001</c:v>
                </c:pt>
                <c:pt idx="645" formatCode="0.00E+00">
                  <c:v>6.71177000000002E-5</c:v>
                </c:pt>
                <c:pt idx="646" formatCode="0.00E+00">
                  <c:v>5.88649000000002E-5</c:v>
                </c:pt>
                <c:pt idx="647" formatCode="0.00E+00">
                  <c:v>3.26106E-5</c:v>
                </c:pt>
                <c:pt idx="648" formatCode="0.00E+00">
                  <c:v>5.14803E-5</c:v>
                </c:pt>
                <c:pt idx="649" formatCode="0.00E+00">
                  <c:v>8.65057000000002E-5</c:v>
                </c:pt>
                <c:pt idx="650" formatCode="0.00E+00">
                  <c:v>6.74494000000001E-5</c:v>
                </c:pt>
                <c:pt idx="652">
                  <c:v>0.000707064000000001</c:v>
                </c:pt>
                <c:pt idx="653">
                  <c:v>0.000642447</c:v>
                </c:pt>
                <c:pt idx="654">
                  <c:v>0.000883509000000002</c:v>
                </c:pt>
                <c:pt idx="655">
                  <c:v>0.000904448000000002</c:v>
                </c:pt>
                <c:pt idx="656">
                  <c:v>0.000651642</c:v>
                </c:pt>
                <c:pt idx="657">
                  <c:v>0.000714875</c:v>
                </c:pt>
                <c:pt idx="658">
                  <c:v>0.000655225</c:v>
                </c:pt>
                <c:pt idx="659">
                  <c:v>0.000664063</c:v>
                </c:pt>
                <c:pt idx="662">
                  <c:v>0.00116242</c:v>
                </c:pt>
                <c:pt idx="663">
                  <c:v>0.00131435</c:v>
                </c:pt>
                <c:pt idx="664">
                  <c:v>0.000705791</c:v>
                </c:pt>
                <c:pt idx="665" formatCode="0.00E+00">
                  <c:v>5.85396000000001E-5</c:v>
                </c:pt>
                <c:pt idx="666">
                  <c:v>0.00110988</c:v>
                </c:pt>
                <c:pt idx="667">
                  <c:v>0.000772817000000001</c:v>
                </c:pt>
                <c:pt idx="668">
                  <c:v>0.00105012</c:v>
                </c:pt>
                <c:pt idx="669">
                  <c:v>0.000649426000000001</c:v>
                </c:pt>
                <c:pt idx="670">
                  <c:v>0.000708033</c:v>
                </c:pt>
                <c:pt idx="671">
                  <c:v>0.000957193</c:v>
                </c:pt>
                <c:pt idx="672">
                  <c:v>0.000690132000000001</c:v>
                </c:pt>
                <c:pt idx="673">
                  <c:v>0.00115236</c:v>
                </c:pt>
                <c:pt idx="675">
                  <c:v>0.00126354</c:v>
                </c:pt>
                <c:pt idx="676">
                  <c:v>0.000990518000000002</c:v>
                </c:pt>
                <c:pt idx="677">
                  <c:v>0.00116601</c:v>
                </c:pt>
                <c:pt idx="678">
                  <c:v>0.00104449</c:v>
                </c:pt>
                <c:pt idx="679" formatCode="0.00E+00">
                  <c:v>3.34064E-5</c:v>
                </c:pt>
                <c:pt idx="680">
                  <c:v>0.000720973000000001</c:v>
                </c:pt>
                <c:pt idx="681">
                  <c:v>0.000721910000000001</c:v>
                </c:pt>
                <c:pt idx="682">
                  <c:v>0.00010418</c:v>
                </c:pt>
                <c:pt idx="683">
                  <c:v>0.00011462</c:v>
                </c:pt>
                <c:pt idx="684">
                  <c:v>0.000804517</c:v>
                </c:pt>
                <c:pt idx="685">
                  <c:v>0.000728491</c:v>
                </c:pt>
                <c:pt idx="686">
                  <c:v>0.000955271000000002</c:v>
                </c:pt>
                <c:pt idx="687">
                  <c:v>0.000116156</c:v>
                </c:pt>
                <c:pt idx="688" formatCode="0.00E+00">
                  <c:v>9.76944000000005E-5</c:v>
                </c:pt>
                <c:pt idx="689">
                  <c:v>0.00159002</c:v>
                </c:pt>
                <c:pt idx="690">
                  <c:v>0.000171421</c:v>
                </c:pt>
                <c:pt idx="691">
                  <c:v>0.000104494</c:v>
                </c:pt>
                <c:pt idx="692">
                  <c:v>0.000800493</c:v>
                </c:pt>
                <c:pt idx="693">
                  <c:v>0.000843253000000003</c:v>
                </c:pt>
                <c:pt idx="696">
                  <c:v>0.000622283</c:v>
                </c:pt>
                <c:pt idx="697">
                  <c:v>0.000104149</c:v>
                </c:pt>
                <c:pt idx="698">
                  <c:v>0.000134156</c:v>
                </c:pt>
                <c:pt idx="699">
                  <c:v>0.000668705</c:v>
                </c:pt>
                <c:pt idx="700">
                  <c:v>0.000982062000000002</c:v>
                </c:pt>
                <c:pt idx="701">
                  <c:v>0.000113806</c:v>
                </c:pt>
                <c:pt idx="702">
                  <c:v>0.000116381</c:v>
                </c:pt>
                <c:pt idx="704">
                  <c:v>0.000798639000000001</c:v>
                </c:pt>
                <c:pt idx="705">
                  <c:v>0.0001738</c:v>
                </c:pt>
                <c:pt idx="706">
                  <c:v>0.00107434</c:v>
                </c:pt>
                <c:pt idx="707">
                  <c:v>0.000892294000000002</c:v>
                </c:pt>
                <c:pt idx="708">
                  <c:v>0.000905758000000002</c:v>
                </c:pt>
                <c:pt idx="709">
                  <c:v>0.000134692</c:v>
                </c:pt>
                <c:pt idx="710">
                  <c:v>0.000174762</c:v>
                </c:pt>
                <c:pt idx="711">
                  <c:v>0.000955952000000002</c:v>
                </c:pt>
                <c:pt idx="712">
                  <c:v>0.00236378</c:v>
                </c:pt>
                <c:pt idx="713">
                  <c:v>0.000468016</c:v>
                </c:pt>
                <c:pt idx="715">
                  <c:v>0.000173368</c:v>
                </c:pt>
                <c:pt idx="716">
                  <c:v>0.000172937</c:v>
                </c:pt>
                <c:pt idx="717">
                  <c:v>0.000156211</c:v>
                </c:pt>
                <c:pt idx="718">
                  <c:v>0.000115021</c:v>
                </c:pt>
                <c:pt idx="719">
                  <c:v>0.000105201</c:v>
                </c:pt>
                <c:pt idx="720">
                  <c:v>0.000809504000000002</c:v>
                </c:pt>
                <c:pt idx="721">
                  <c:v>0.000775488</c:v>
                </c:pt>
                <c:pt idx="723" formatCode="0.00E+00">
                  <c:v>9.47716000000002E-5</c:v>
                </c:pt>
                <c:pt idx="724">
                  <c:v>0.000859211000000001</c:v>
                </c:pt>
                <c:pt idx="725">
                  <c:v>0.00107884</c:v>
                </c:pt>
                <c:pt idx="726">
                  <c:v>0.000647644000000001</c:v>
                </c:pt>
                <c:pt idx="727" formatCode="0.00E+00">
                  <c:v>4.01835E-5</c:v>
                </c:pt>
                <c:pt idx="728">
                  <c:v>0.000616588</c:v>
                </c:pt>
                <c:pt idx="729">
                  <c:v>0.000660202</c:v>
                </c:pt>
                <c:pt idx="730">
                  <c:v>0.000125384</c:v>
                </c:pt>
                <c:pt idx="731">
                  <c:v>0.000792572000000001</c:v>
                </c:pt>
                <c:pt idx="736" formatCode="0.00E+00">
                  <c:v>7.31550000000001E-5</c:v>
                </c:pt>
                <c:pt idx="737" formatCode="0.00E+00">
                  <c:v>7.22115000000001E-5</c:v>
                </c:pt>
                <c:pt idx="738" formatCode="0.00E+00">
                  <c:v>7.54030000000003E-5</c:v>
                </c:pt>
                <c:pt idx="739">
                  <c:v>0.000104773</c:v>
                </c:pt>
                <c:pt idx="740" formatCode="0.00E+00">
                  <c:v>6.68039000000002E-5</c:v>
                </c:pt>
                <c:pt idx="741" formatCode="0.00E+00">
                  <c:v>8.89559000000008E-5</c:v>
                </c:pt>
                <c:pt idx="742">
                  <c:v>0.000657174000000001</c:v>
                </c:pt>
                <c:pt idx="743">
                  <c:v>0.000672456</c:v>
                </c:pt>
                <c:pt idx="744">
                  <c:v>0.00068484</c:v>
                </c:pt>
                <c:pt idx="745">
                  <c:v>0.000511751</c:v>
                </c:pt>
                <c:pt idx="746">
                  <c:v>0.000513554</c:v>
                </c:pt>
                <c:pt idx="747">
                  <c:v>0.000546723</c:v>
                </c:pt>
                <c:pt idx="748">
                  <c:v>0.000754570000000001</c:v>
                </c:pt>
                <c:pt idx="749">
                  <c:v>0.000644915</c:v>
                </c:pt>
                <c:pt idx="750">
                  <c:v>0.000644412</c:v>
                </c:pt>
                <c:pt idx="753">
                  <c:v>0.000112891</c:v>
                </c:pt>
                <c:pt idx="757">
                  <c:v>0.00162529</c:v>
                </c:pt>
                <c:pt idx="758">
                  <c:v>0.00164537</c:v>
                </c:pt>
                <c:pt idx="759">
                  <c:v>0.00157843</c:v>
                </c:pt>
                <c:pt idx="760">
                  <c:v>0.00169201</c:v>
                </c:pt>
                <c:pt idx="764" formatCode="0.00E+00">
                  <c:v>6.86967000000002E-5</c:v>
                </c:pt>
                <c:pt idx="765" formatCode="0.00E+00">
                  <c:v>6.02920000000001E-5</c:v>
                </c:pt>
                <c:pt idx="767">
                  <c:v>0.000571618</c:v>
                </c:pt>
                <c:pt idx="768">
                  <c:v>0.000711124000000001</c:v>
                </c:pt>
                <c:pt idx="769">
                  <c:v>0.000714372</c:v>
                </c:pt>
                <c:pt idx="772">
                  <c:v>0.000407387</c:v>
                </c:pt>
                <c:pt idx="773">
                  <c:v>0.000597676000000001</c:v>
                </c:pt>
                <c:pt idx="774">
                  <c:v>0.000643610000000001</c:v>
                </c:pt>
                <c:pt idx="775">
                  <c:v>0.000760091</c:v>
                </c:pt>
                <c:pt idx="776">
                  <c:v>0.000586653</c:v>
                </c:pt>
                <c:pt idx="777">
                  <c:v>0.000897046000000002</c:v>
                </c:pt>
                <c:pt idx="778">
                  <c:v>0.000698074</c:v>
                </c:pt>
                <c:pt idx="779">
                  <c:v>0.000905307000000001</c:v>
                </c:pt>
                <c:pt idx="780">
                  <c:v>0.000834483</c:v>
                </c:pt>
                <c:pt idx="781">
                  <c:v>0.000869018000000001</c:v>
                </c:pt>
                <c:pt idx="782">
                  <c:v>0.000114458</c:v>
                </c:pt>
                <c:pt idx="783">
                  <c:v>0.00082049</c:v>
                </c:pt>
                <c:pt idx="784">
                  <c:v>0.000928961000000001</c:v>
                </c:pt>
                <c:pt idx="785">
                  <c:v>0.000911138</c:v>
                </c:pt>
                <c:pt idx="786">
                  <c:v>0.000892126</c:v>
                </c:pt>
                <c:pt idx="787">
                  <c:v>0.00111976</c:v>
                </c:pt>
                <c:pt idx="788">
                  <c:v>0.000983702</c:v>
                </c:pt>
                <c:pt idx="789">
                  <c:v>0.00104317</c:v>
                </c:pt>
                <c:pt idx="790">
                  <c:v>0.00102136</c:v>
                </c:pt>
                <c:pt idx="791">
                  <c:v>0.00102298</c:v>
                </c:pt>
                <c:pt idx="792">
                  <c:v>0.00102437</c:v>
                </c:pt>
                <c:pt idx="793">
                  <c:v>0.000814513</c:v>
                </c:pt>
                <c:pt idx="794">
                  <c:v>0.00115132</c:v>
                </c:pt>
                <c:pt idx="795">
                  <c:v>0.000837281000000002</c:v>
                </c:pt>
                <c:pt idx="796">
                  <c:v>0.000913805</c:v>
                </c:pt>
                <c:pt idx="797">
                  <c:v>0.0010245</c:v>
                </c:pt>
                <c:pt idx="798">
                  <c:v>0.00119471</c:v>
                </c:pt>
                <c:pt idx="799">
                  <c:v>0.00111115</c:v>
                </c:pt>
                <c:pt idx="800">
                  <c:v>0.00015338</c:v>
                </c:pt>
                <c:pt idx="801">
                  <c:v>0.000854187</c:v>
                </c:pt>
                <c:pt idx="802">
                  <c:v>0.00101218</c:v>
                </c:pt>
                <c:pt idx="803">
                  <c:v>0.00101306</c:v>
                </c:pt>
                <c:pt idx="804">
                  <c:v>0.00116295</c:v>
                </c:pt>
                <c:pt idx="805">
                  <c:v>0.00101214</c:v>
                </c:pt>
                <c:pt idx="806">
                  <c:v>0.00094287</c:v>
                </c:pt>
                <c:pt idx="807">
                  <c:v>0.00121619</c:v>
                </c:pt>
                <c:pt idx="808">
                  <c:v>0.00275893</c:v>
                </c:pt>
                <c:pt idx="809">
                  <c:v>0.000983995000000001</c:v>
                </c:pt>
                <c:pt idx="810">
                  <c:v>0.000847308000000002</c:v>
                </c:pt>
                <c:pt idx="811">
                  <c:v>0.00124954</c:v>
                </c:pt>
                <c:pt idx="812">
                  <c:v>0.00101447</c:v>
                </c:pt>
                <c:pt idx="813">
                  <c:v>0.00101081</c:v>
                </c:pt>
                <c:pt idx="814">
                  <c:v>0.00112001</c:v>
                </c:pt>
                <c:pt idx="815">
                  <c:v>0.000818117</c:v>
                </c:pt>
                <c:pt idx="816">
                  <c:v>0.00107675</c:v>
                </c:pt>
                <c:pt idx="817">
                  <c:v>0.000779360000000001</c:v>
                </c:pt>
                <c:pt idx="818">
                  <c:v>0.00123656</c:v>
                </c:pt>
                <c:pt idx="819">
                  <c:v>0.00111293</c:v>
                </c:pt>
                <c:pt idx="820">
                  <c:v>0.0010457</c:v>
                </c:pt>
                <c:pt idx="821">
                  <c:v>0.00106671</c:v>
                </c:pt>
                <c:pt idx="822">
                  <c:v>0.00117998</c:v>
                </c:pt>
                <c:pt idx="823">
                  <c:v>0.000765702</c:v>
                </c:pt>
                <c:pt idx="824">
                  <c:v>0.000827908</c:v>
                </c:pt>
                <c:pt idx="825">
                  <c:v>0.00101703</c:v>
                </c:pt>
                <c:pt idx="826">
                  <c:v>0.00108341</c:v>
                </c:pt>
                <c:pt idx="827">
                  <c:v>0.00112614</c:v>
                </c:pt>
                <c:pt idx="828">
                  <c:v>0.00122792</c:v>
                </c:pt>
                <c:pt idx="829">
                  <c:v>0.000879061</c:v>
                </c:pt>
                <c:pt idx="830">
                  <c:v>0.000886783000000002</c:v>
                </c:pt>
                <c:pt idx="831">
                  <c:v>0.001092</c:v>
                </c:pt>
                <c:pt idx="832">
                  <c:v>0.00121586</c:v>
                </c:pt>
                <c:pt idx="833">
                  <c:v>0.00100729</c:v>
                </c:pt>
                <c:pt idx="834">
                  <c:v>0.00111905</c:v>
                </c:pt>
                <c:pt idx="835">
                  <c:v>0.00112079</c:v>
                </c:pt>
                <c:pt idx="836">
                  <c:v>0.00120848</c:v>
                </c:pt>
                <c:pt idx="837">
                  <c:v>0.00122443</c:v>
                </c:pt>
                <c:pt idx="838">
                  <c:v>0.00116873</c:v>
                </c:pt>
                <c:pt idx="839">
                  <c:v>0.00104506</c:v>
                </c:pt>
                <c:pt idx="840">
                  <c:v>0.00100536</c:v>
                </c:pt>
                <c:pt idx="841">
                  <c:v>0.000680586</c:v>
                </c:pt>
                <c:pt idx="842">
                  <c:v>0.000526506</c:v>
                </c:pt>
                <c:pt idx="843">
                  <c:v>0.00123807</c:v>
                </c:pt>
                <c:pt idx="844">
                  <c:v>0.00016307</c:v>
                </c:pt>
                <c:pt idx="845">
                  <c:v>0.000984404000000002</c:v>
                </c:pt>
                <c:pt idx="846">
                  <c:v>0.000164334</c:v>
                </c:pt>
                <c:pt idx="847">
                  <c:v>0.000704963000000001</c:v>
                </c:pt>
                <c:pt idx="848">
                  <c:v>0.00146441</c:v>
                </c:pt>
                <c:pt idx="851">
                  <c:v>0.000796124000000001</c:v>
                </c:pt>
                <c:pt idx="852">
                  <c:v>0.000461064</c:v>
                </c:pt>
                <c:pt idx="853" formatCode="0.00E+00">
                  <c:v>7.54156000000003E-5</c:v>
                </c:pt>
                <c:pt idx="854">
                  <c:v>0.000423006</c:v>
                </c:pt>
                <c:pt idx="855">
                  <c:v>0.000872339</c:v>
                </c:pt>
                <c:pt idx="856">
                  <c:v>0.00064745</c:v>
                </c:pt>
                <c:pt idx="857">
                  <c:v>0.000723351</c:v>
                </c:pt>
                <c:pt idx="858">
                  <c:v>0.000743175000000001</c:v>
                </c:pt>
                <c:pt idx="859">
                  <c:v>0.0019265</c:v>
                </c:pt>
                <c:pt idx="860">
                  <c:v>0.000479906000000001</c:v>
                </c:pt>
                <c:pt idx="861" formatCode="0.00E+00">
                  <c:v>7.42117000000002E-5</c:v>
                </c:pt>
                <c:pt idx="862">
                  <c:v>0.00043957</c:v>
                </c:pt>
                <c:pt idx="863" formatCode="0.00E+00">
                  <c:v>8.25352000000003E-5</c:v>
                </c:pt>
                <c:pt idx="864" formatCode="0.00E+00">
                  <c:v>8.11940000000003E-5</c:v>
                </c:pt>
                <c:pt idx="865" formatCode="0.00E+00">
                  <c:v>6.98959000000003E-5</c:v>
                </c:pt>
                <c:pt idx="866">
                  <c:v>0.000639907</c:v>
                </c:pt>
                <c:pt idx="867">
                  <c:v>0.000910531</c:v>
                </c:pt>
                <c:pt idx="869" formatCode="0.00E+00">
                  <c:v>7.01804000000003E-5</c:v>
                </c:pt>
                <c:pt idx="870">
                  <c:v>0.000753228</c:v>
                </c:pt>
                <c:pt idx="871">
                  <c:v>0.000447821</c:v>
                </c:pt>
                <c:pt idx="872">
                  <c:v>0.000686218</c:v>
                </c:pt>
                <c:pt idx="875">
                  <c:v>0.000176958</c:v>
                </c:pt>
                <c:pt idx="877">
                  <c:v>0.000775803000000001</c:v>
                </c:pt>
                <c:pt idx="878">
                  <c:v>0.000868798</c:v>
                </c:pt>
                <c:pt idx="879">
                  <c:v>0.000957869000000002</c:v>
                </c:pt>
                <c:pt idx="880">
                  <c:v>0.00146101</c:v>
                </c:pt>
                <c:pt idx="881">
                  <c:v>0.000705151</c:v>
                </c:pt>
                <c:pt idx="882">
                  <c:v>0.000146821</c:v>
                </c:pt>
                <c:pt idx="883">
                  <c:v>0.0001255</c:v>
                </c:pt>
                <c:pt idx="884">
                  <c:v>0.000157866</c:v>
                </c:pt>
                <c:pt idx="885">
                  <c:v>0.00016782</c:v>
                </c:pt>
                <c:pt idx="886">
                  <c:v>0.000754706</c:v>
                </c:pt>
                <c:pt idx="887">
                  <c:v>0.0010421</c:v>
                </c:pt>
                <c:pt idx="888">
                  <c:v>0.000668233</c:v>
                </c:pt>
                <c:pt idx="889">
                  <c:v>0.000630298</c:v>
                </c:pt>
                <c:pt idx="890">
                  <c:v>0.000750253</c:v>
                </c:pt>
                <c:pt idx="891">
                  <c:v>0.000228662</c:v>
                </c:pt>
                <c:pt idx="894">
                  <c:v>0.000216135</c:v>
                </c:pt>
                <c:pt idx="895">
                  <c:v>0.000470135</c:v>
                </c:pt>
                <c:pt idx="896">
                  <c:v>0.000164964</c:v>
                </c:pt>
                <c:pt idx="897">
                  <c:v>0.000239852</c:v>
                </c:pt>
                <c:pt idx="898">
                  <c:v>0.000869233000000001</c:v>
                </c:pt>
                <c:pt idx="899">
                  <c:v>0.000935499000000002</c:v>
                </c:pt>
                <c:pt idx="900">
                  <c:v>0.000763093</c:v>
                </c:pt>
                <c:pt idx="901">
                  <c:v>0.000162185</c:v>
                </c:pt>
                <c:pt idx="902">
                  <c:v>0.00013006</c:v>
                </c:pt>
                <c:pt idx="903">
                  <c:v>0.000107501</c:v>
                </c:pt>
                <c:pt idx="904">
                  <c:v>0.000618123</c:v>
                </c:pt>
                <c:pt idx="905" formatCode="0.00E+00">
                  <c:v>5.90865000000003E-5</c:v>
                </c:pt>
                <c:pt idx="906">
                  <c:v>0.000130123</c:v>
                </c:pt>
                <c:pt idx="908">
                  <c:v>0.000549002</c:v>
                </c:pt>
                <c:pt idx="910">
                  <c:v>0.000678155</c:v>
                </c:pt>
                <c:pt idx="912">
                  <c:v>0.000585679</c:v>
                </c:pt>
                <c:pt idx="915">
                  <c:v>0.000869411</c:v>
                </c:pt>
                <c:pt idx="916">
                  <c:v>0.000268154</c:v>
                </c:pt>
                <c:pt idx="917" formatCode="0.00E+00">
                  <c:v>6.91593000000001E-5</c:v>
                </c:pt>
                <c:pt idx="918" formatCode="0.00E+00">
                  <c:v>5.61858E-5</c:v>
                </c:pt>
                <c:pt idx="919">
                  <c:v>0.00172476</c:v>
                </c:pt>
                <c:pt idx="920">
                  <c:v>0.000936290000000002</c:v>
                </c:pt>
                <c:pt idx="921">
                  <c:v>0.000990607</c:v>
                </c:pt>
                <c:pt idx="922">
                  <c:v>0.000637785</c:v>
                </c:pt>
                <c:pt idx="923">
                  <c:v>0.000532284</c:v>
                </c:pt>
                <c:pt idx="924">
                  <c:v>0.000891571000000002</c:v>
                </c:pt>
                <c:pt idx="925">
                  <c:v>0.000535679</c:v>
                </c:pt>
                <c:pt idx="926">
                  <c:v>0.000803935</c:v>
                </c:pt>
                <c:pt idx="927">
                  <c:v>0.000950168</c:v>
                </c:pt>
                <c:pt idx="928">
                  <c:v>0.000899089000000001</c:v>
                </c:pt>
                <c:pt idx="929">
                  <c:v>0.000695517</c:v>
                </c:pt>
                <c:pt idx="930">
                  <c:v>0.000755408</c:v>
                </c:pt>
                <c:pt idx="931">
                  <c:v>0.000160161</c:v>
                </c:pt>
                <c:pt idx="932" formatCode="0.00E+00">
                  <c:v>8.18966000000002E-5</c:v>
                </c:pt>
                <c:pt idx="933">
                  <c:v>0.000807639000000001</c:v>
                </c:pt>
                <c:pt idx="934">
                  <c:v>0.000762863</c:v>
                </c:pt>
                <c:pt idx="935">
                  <c:v>0.000223302</c:v>
                </c:pt>
                <c:pt idx="936">
                  <c:v>0.000664288</c:v>
                </c:pt>
                <c:pt idx="938" formatCode="0.00E+00">
                  <c:v>4.41087E-5</c:v>
                </c:pt>
                <c:pt idx="939">
                  <c:v>0.000631729</c:v>
                </c:pt>
                <c:pt idx="941">
                  <c:v>0.000649509</c:v>
                </c:pt>
                <c:pt idx="942">
                  <c:v>0.000133939</c:v>
                </c:pt>
                <c:pt idx="946">
                  <c:v>0.00101017</c:v>
                </c:pt>
                <c:pt idx="947">
                  <c:v>0.000956098000000002</c:v>
                </c:pt>
                <c:pt idx="948">
                  <c:v>0.00111688</c:v>
                </c:pt>
                <c:pt idx="949">
                  <c:v>0.00163019</c:v>
                </c:pt>
                <c:pt idx="950">
                  <c:v>0.00177743</c:v>
                </c:pt>
                <c:pt idx="951">
                  <c:v>0.000798691000000001</c:v>
                </c:pt>
                <c:pt idx="952">
                  <c:v>0.000739246</c:v>
                </c:pt>
                <c:pt idx="953">
                  <c:v>0.000445951</c:v>
                </c:pt>
                <c:pt idx="954" formatCode="0.00E+00">
                  <c:v>6.17956000000003E-5</c:v>
                </c:pt>
                <c:pt idx="955">
                  <c:v>0.000165405</c:v>
                </c:pt>
                <c:pt idx="956">
                  <c:v>0.000139117</c:v>
                </c:pt>
                <c:pt idx="957">
                  <c:v>0.000667845</c:v>
                </c:pt>
                <c:pt idx="958">
                  <c:v>0.000744684000000001</c:v>
                </c:pt>
                <c:pt idx="959" formatCode="0.00E+00">
                  <c:v>9.69463000000002E-5</c:v>
                </c:pt>
                <c:pt idx="960">
                  <c:v>0.000180107</c:v>
                </c:pt>
                <c:pt idx="961">
                  <c:v>0.000213478</c:v>
                </c:pt>
                <c:pt idx="962">
                  <c:v>0.00056705</c:v>
                </c:pt>
                <c:pt idx="963">
                  <c:v>0.000903683000000001</c:v>
                </c:pt>
                <c:pt idx="964">
                  <c:v>0.000841912</c:v>
                </c:pt>
                <c:pt idx="965">
                  <c:v>0.000931004000000002</c:v>
                </c:pt>
                <c:pt idx="966" formatCode="0.00E+00">
                  <c:v>7.35013E-5</c:v>
                </c:pt>
                <c:pt idx="967">
                  <c:v>0.000850415</c:v>
                </c:pt>
                <c:pt idx="968">
                  <c:v>0.000898596000000001</c:v>
                </c:pt>
                <c:pt idx="969" formatCode="0.00E+00">
                  <c:v>8.47643000000012E-5</c:v>
                </c:pt>
                <c:pt idx="970">
                  <c:v>0.00010416</c:v>
                </c:pt>
                <c:pt idx="972">
                  <c:v>0.000949675000000002</c:v>
                </c:pt>
                <c:pt idx="973">
                  <c:v>0.000927106</c:v>
                </c:pt>
                <c:pt idx="974">
                  <c:v>0.000958901</c:v>
                </c:pt>
                <c:pt idx="975">
                  <c:v>0.000907372</c:v>
                </c:pt>
                <c:pt idx="976" formatCode="0.00E+00">
                  <c:v>8.21585000000002E-5</c:v>
                </c:pt>
                <c:pt idx="977">
                  <c:v>0.00022434</c:v>
                </c:pt>
                <c:pt idx="978">
                  <c:v>0.000273808</c:v>
                </c:pt>
                <c:pt idx="979">
                  <c:v>0.000213906</c:v>
                </c:pt>
                <c:pt idx="980">
                  <c:v>0.000791519</c:v>
                </c:pt>
                <c:pt idx="981">
                  <c:v>0.000219087</c:v>
                </c:pt>
                <c:pt idx="982">
                  <c:v>0.000954726</c:v>
                </c:pt>
                <c:pt idx="983">
                  <c:v>0.000952431</c:v>
                </c:pt>
                <c:pt idx="984">
                  <c:v>0.000869919000000001</c:v>
                </c:pt>
                <c:pt idx="985">
                  <c:v>0.00246056</c:v>
                </c:pt>
                <c:pt idx="986">
                  <c:v>0.00124854</c:v>
                </c:pt>
                <c:pt idx="987">
                  <c:v>0.000110428</c:v>
                </c:pt>
                <c:pt idx="988">
                  <c:v>0.000697833000000001</c:v>
                </c:pt>
                <c:pt idx="991">
                  <c:v>0.000906937</c:v>
                </c:pt>
                <c:pt idx="992">
                  <c:v>0.000118948</c:v>
                </c:pt>
                <c:pt idx="993">
                  <c:v>0.000171936</c:v>
                </c:pt>
                <c:pt idx="994">
                  <c:v>0.000678255</c:v>
                </c:pt>
                <c:pt idx="995">
                  <c:v>0.000617254</c:v>
                </c:pt>
                <c:pt idx="996">
                  <c:v>0.000751091</c:v>
                </c:pt>
                <c:pt idx="997">
                  <c:v>0.000200008</c:v>
                </c:pt>
                <c:pt idx="998" formatCode="0.00E+00">
                  <c:v>6.91771000000001E-5</c:v>
                </c:pt>
                <c:pt idx="999">
                  <c:v>0.00078725</c:v>
                </c:pt>
                <c:pt idx="1000">
                  <c:v>0.000758499</c:v>
                </c:pt>
                <c:pt idx="1001">
                  <c:v>0.000616871</c:v>
                </c:pt>
                <c:pt idx="1002">
                  <c:v>0.000670103000000001</c:v>
                </c:pt>
                <c:pt idx="1003" formatCode="0.00E+00">
                  <c:v>9.05590000000006E-5</c:v>
                </c:pt>
                <c:pt idx="1005">
                  <c:v>0.000888339</c:v>
                </c:pt>
                <c:pt idx="1006">
                  <c:v>0.000897088000000002</c:v>
                </c:pt>
                <c:pt idx="1007">
                  <c:v>0.000893656</c:v>
                </c:pt>
                <c:pt idx="1008">
                  <c:v>0.000237754</c:v>
                </c:pt>
                <c:pt idx="1009">
                  <c:v>0.00109233</c:v>
                </c:pt>
                <c:pt idx="1010">
                  <c:v>0.000713235</c:v>
                </c:pt>
                <c:pt idx="1011">
                  <c:v>0.000705544</c:v>
                </c:pt>
                <c:pt idx="1012" formatCode="0.00E+00">
                  <c:v>7.93489000000003E-5</c:v>
                </c:pt>
                <c:pt idx="1013">
                  <c:v>0.000143846</c:v>
                </c:pt>
                <c:pt idx="1014">
                  <c:v>0.000127106</c:v>
                </c:pt>
                <c:pt idx="1015" formatCode="0.00E+00">
                  <c:v>8.80564000000008E-5</c:v>
                </c:pt>
                <c:pt idx="1016">
                  <c:v>0.000136044</c:v>
                </c:pt>
                <c:pt idx="1017">
                  <c:v>0.000890555000000002</c:v>
                </c:pt>
                <c:pt idx="1018">
                  <c:v>0.000720265000000001</c:v>
                </c:pt>
                <c:pt idx="1019">
                  <c:v>0.000728553</c:v>
                </c:pt>
                <c:pt idx="1021">
                  <c:v>0.000214494</c:v>
                </c:pt>
                <c:pt idx="1022">
                  <c:v>0.000936054000000002</c:v>
                </c:pt>
                <c:pt idx="1023">
                  <c:v>0.000870443000000001</c:v>
                </c:pt>
                <c:pt idx="1024">
                  <c:v>0.000739015</c:v>
                </c:pt>
                <c:pt idx="1025">
                  <c:v>0.00069065</c:v>
                </c:pt>
                <c:pt idx="1026">
                  <c:v>0.00113583</c:v>
                </c:pt>
                <c:pt idx="1027" formatCode="0.00E+00">
                  <c:v>5.79670000000002E-5</c:v>
                </c:pt>
                <c:pt idx="1028">
                  <c:v>0.000706419</c:v>
                </c:pt>
                <c:pt idx="1029">
                  <c:v>0.000959828</c:v>
                </c:pt>
                <c:pt idx="1030">
                  <c:v>0.000885012000000002</c:v>
                </c:pt>
                <c:pt idx="1033">
                  <c:v>0.00038688</c:v>
                </c:pt>
                <c:pt idx="1034">
                  <c:v>0.00100613</c:v>
                </c:pt>
                <c:pt idx="1035">
                  <c:v>0.000515464</c:v>
                </c:pt>
                <c:pt idx="1036">
                  <c:v>0.000691515</c:v>
                </c:pt>
                <c:pt idx="1037">
                  <c:v>0.000790037000000001</c:v>
                </c:pt>
                <c:pt idx="1038">
                  <c:v>0.000678648000000001</c:v>
                </c:pt>
                <c:pt idx="1039">
                  <c:v>0.00102332</c:v>
                </c:pt>
                <c:pt idx="1040">
                  <c:v>0.000784363000000001</c:v>
                </c:pt>
                <c:pt idx="1041">
                  <c:v>0.000821564000000001</c:v>
                </c:pt>
                <c:pt idx="1042">
                  <c:v>0.000271051</c:v>
                </c:pt>
                <c:pt idx="1043">
                  <c:v>0.000736983</c:v>
                </c:pt>
                <c:pt idx="1044">
                  <c:v>0.000588435</c:v>
                </c:pt>
                <c:pt idx="1045">
                  <c:v>0.000581603</c:v>
                </c:pt>
                <c:pt idx="1046">
                  <c:v>0.000870652</c:v>
                </c:pt>
                <c:pt idx="1047">
                  <c:v>0.000552161</c:v>
                </c:pt>
                <c:pt idx="1048">
                  <c:v>0.000615504</c:v>
                </c:pt>
                <c:pt idx="1049">
                  <c:v>0.000329769</c:v>
                </c:pt>
                <c:pt idx="1050">
                  <c:v>0.00065238</c:v>
                </c:pt>
                <c:pt idx="1052">
                  <c:v>0.000150183</c:v>
                </c:pt>
                <c:pt idx="1053">
                  <c:v>0.000143458</c:v>
                </c:pt>
                <c:pt idx="1054">
                  <c:v>0.000606299</c:v>
                </c:pt>
                <c:pt idx="1055">
                  <c:v>0.00109652</c:v>
                </c:pt>
                <c:pt idx="1056">
                  <c:v>0.000291431</c:v>
                </c:pt>
                <c:pt idx="1057">
                  <c:v>0.000644543</c:v>
                </c:pt>
                <c:pt idx="1058">
                  <c:v>0.000114183</c:v>
                </c:pt>
                <c:pt idx="1059">
                  <c:v>0.000877966</c:v>
                </c:pt>
                <c:pt idx="1060">
                  <c:v>0.000794270000000001</c:v>
                </c:pt>
                <c:pt idx="1061">
                  <c:v>0.000745737</c:v>
                </c:pt>
                <c:pt idx="1062" formatCode="0.00E+00">
                  <c:v>7.20182000000003E-5</c:v>
                </c:pt>
                <c:pt idx="1063">
                  <c:v>0.000691656000000001</c:v>
                </c:pt>
                <c:pt idx="1064">
                  <c:v>0.000107559</c:v>
                </c:pt>
                <c:pt idx="1065" formatCode="0.00E+00">
                  <c:v>6.70009000000003E-5</c:v>
                </c:pt>
                <c:pt idx="1066">
                  <c:v>0.000745354000000001</c:v>
                </c:pt>
                <c:pt idx="1067">
                  <c:v>0.000549049</c:v>
                </c:pt>
                <c:pt idx="1068">
                  <c:v>0.000768316</c:v>
                </c:pt>
                <c:pt idx="1070" formatCode="0.00E+00">
                  <c:v>9.12563000000005E-5</c:v>
                </c:pt>
                <c:pt idx="1071">
                  <c:v>0.000153155</c:v>
                </c:pt>
                <c:pt idx="1072">
                  <c:v>0.000146774</c:v>
                </c:pt>
                <c:pt idx="1073" formatCode="0.00E+00">
                  <c:v>8.37962000000003E-5</c:v>
                </c:pt>
                <c:pt idx="1074">
                  <c:v>0.000562722</c:v>
                </c:pt>
                <c:pt idx="1075">
                  <c:v>0.000659751</c:v>
                </c:pt>
                <c:pt idx="1076">
                  <c:v>0.000485449</c:v>
                </c:pt>
                <c:pt idx="1077">
                  <c:v>0.000153283</c:v>
                </c:pt>
                <c:pt idx="1078">
                  <c:v>0.000144941</c:v>
                </c:pt>
                <c:pt idx="1079">
                  <c:v>0.000910279000000001</c:v>
                </c:pt>
                <c:pt idx="1080">
                  <c:v>0.000227773</c:v>
                </c:pt>
                <c:pt idx="1081">
                  <c:v>0.0010646</c:v>
                </c:pt>
                <c:pt idx="1082">
                  <c:v>0.000639938</c:v>
                </c:pt>
                <c:pt idx="1083">
                  <c:v>0.000641028</c:v>
                </c:pt>
                <c:pt idx="1084">
                  <c:v>0.000135563</c:v>
                </c:pt>
                <c:pt idx="1086">
                  <c:v>0.000468083</c:v>
                </c:pt>
                <c:pt idx="1087">
                  <c:v>0.000106761</c:v>
                </c:pt>
                <c:pt idx="1088">
                  <c:v>0.000791504000000001</c:v>
                </c:pt>
                <c:pt idx="1089" formatCode="0.00E+00">
                  <c:v>8.65675000000004E-5</c:v>
                </c:pt>
                <c:pt idx="1090">
                  <c:v>0.000144463</c:v>
                </c:pt>
                <c:pt idx="1091">
                  <c:v>0.000255623</c:v>
                </c:pt>
                <c:pt idx="1092">
                  <c:v>0.000126472</c:v>
                </c:pt>
                <c:pt idx="1094">
                  <c:v>0.000165338</c:v>
                </c:pt>
                <c:pt idx="1095">
                  <c:v>0.000662722</c:v>
                </c:pt>
                <c:pt idx="1096">
                  <c:v>0.000134318</c:v>
                </c:pt>
                <c:pt idx="1097">
                  <c:v>0.000217333</c:v>
                </c:pt>
                <c:pt idx="1099">
                  <c:v>0.000149278</c:v>
                </c:pt>
                <c:pt idx="1100">
                  <c:v>0.000592605</c:v>
                </c:pt>
                <c:pt idx="1101">
                  <c:v>0.000836191</c:v>
                </c:pt>
                <c:pt idx="1102">
                  <c:v>0.000711244</c:v>
                </c:pt>
                <c:pt idx="1103">
                  <c:v>0.000786721</c:v>
                </c:pt>
                <c:pt idx="1104">
                  <c:v>0.000127433</c:v>
                </c:pt>
                <c:pt idx="1105" formatCode="0.00E+00">
                  <c:v>9.66387000000002E-5</c:v>
                </c:pt>
                <c:pt idx="1106">
                  <c:v>0.000767798</c:v>
                </c:pt>
                <c:pt idx="1107">
                  <c:v>0.00100163</c:v>
                </c:pt>
                <c:pt idx="1108">
                  <c:v>0.000843484</c:v>
                </c:pt>
                <c:pt idx="1109">
                  <c:v>0.000821611</c:v>
                </c:pt>
                <c:pt idx="1110">
                  <c:v>0.000969285000000001</c:v>
                </c:pt>
                <c:pt idx="1111">
                  <c:v>0.000938580000000002</c:v>
                </c:pt>
                <c:pt idx="1112">
                  <c:v>0.000817321</c:v>
                </c:pt>
                <c:pt idx="1113">
                  <c:v>0.000673100000000001</c:v>
                </c:pt>
                <c:pt idx="1114">
                  <c:v>0.000930506000000002</c:v>
                </c:pt>
                <c:pt idx="1115">
                  <c:v>0.000988784000000002</c:v>
                </c:pt>
                <c:pt idx="1116">
                  <c:v>0.000914507</c:v>
                </c:pt>
                <c:pt idx="1117" formatCode="0.00E+00">
                  <c:v>9.50173000000003E-5</c:v>
                </c:pt>
                <c:pt idx="1118">
                  <c:v>0.00114989</c:v>
                </c:pt>
                <c:pt idx="1119">
                  <c:v>0.000679408</c:v>
                </c:pt>
                <c:pt idx="1121">
                  <c:v>0.000616232</c:v>
                </c:pt>
                <c:pt idx="1122">
                  <c:v>0.000146108</c:v>
                </c:pt>
                <c:pt idx="1123">
                  <c:v>0.000716499</c:v>
                </c:pt>
                <c:pt idx="1124">
                  <c:v>0.00111594</c:v>
                </c:pt>
                <c:pt idx="1125" formatCode="0.00E+00">
                  <c:v>6.18134000000003E-5</c:v>
                </c:pt>
                <c:pt idx="1126">
                  <c:v>0.00120822</c:v>
                </c:pt>
                <c:pt idx="1127">
                  <c:v>0.000727804000000001</c:v>
                </c:pt>
                <c:pt idx="1128">
                  <c:v>0.000393603</c:v>
                </c:pt>
                <c:pt idx="1129">
                  <c:v>0.000523752</c:v>
                </c:pt>
                <c:pt idx="1130">
                  <c:v>0.000574525</c:v>
                </c:pt>
                <c:pt idx="1131">
                  <c:v>0.000160198</c:v>
                </c:pt>
                <c:pt idx="1132">
                  <c:v>0.000868929</c:v>
                </c:pt>
                <c:pt idx="1133">
                  <c:v>0.000812595</c:v>
                </c:pt>
                <c:pt idx="1135">
                  <c:v>0.000119862</c:v>
                </c:pt>
                <c:pt idx="1136">
                  <c:v>0.000143944</c:v>
                </c:pt>
                <c:pt idx="1137" formatCode="0.00E+00">
                  <c:v>9.01300000000002E-5</c:v>
                </c:pt>
                <c:pt idx="1138">
                  <c:v>0.000124239</c:v>
                </c:pt>
                <c:pt idx="1139">
                  <c:v>0.000187754</c:v>
                </c:pt>
                <c:pt idx="1140">
                  <c:v>0.000147632</c:v>
                </c:pt>
                <c:pt idx="1141">
                  <c:v>0.000635108</c:v>
                </c:pt>
                <c:pt idx="1143">
                  <c:v>0.000130487</c:v>
                </c:pt>
                <c:pt idx="1144">
                  <c:v>0.000787244</c:v>
                </c:pt>
                <c:pt idx="1147" formatCode="0.00E+00">
                  <c:v>9.19248000000008E-5</c:v>
                </c:pt>
                <c:pt idx="1148">
                  <c:v>0.000756419</c:v>
                </c:pt>
                <c:pt idx="1151">
                  <c:v>0.000829967</c:v>
                </c:pt>
                <c:pt idx="1152">
                  <c:v>0.000161386</c:v>
                </c:pt>
                <c:pt idx="1153">
                  <c:v>0.000462396</c:v>
                </c:pt>
                <c:pt idx="1154">
                  <c:v>0.000898623000000002</c:v>
                </c:pt>
                <c:pt idx="1155" formatCode="0.00E+00">
                  <c:v>9.68048000000005E-5</c:v>
                </c:pt>
                <c:pt idx="1156">
                  <c:v>0.000167823</c:v>
                </c:pt>
                <c:pt idx="1157" formatCode="0.00E+00">
                  <c:v>8.22324000000001E-5</c:v>
                </c:pt>
                <c:pt idx="1158">
                  <c:v>0.000100416</c:v>
                </c:pt>
                <c:pt idx="1159">
                  <c:v>0.00102705</c:v>
                </c:pt>
                <c:pt idx="1160">
                  <c:v>0.00015771</c:v>
                </c:pt>
                <c:pt idx="1161">
                  <c:v>0.000735044</c:v>
                </c:pt>
                <c:pt idx="1162">
                  <c:v>0.00123497</c:v>
                </c:pt>
                <c:pt idx="1163">
                  <c:v>0.00131812</c:v>
                </c:pt>
                <c:pt idx="1164">
                  <c:v>0.00071554</c:v>
                </c:pt>
                <c:pt idx="1165">
                  <c:v>0.000659112</c:v>
                </c:pt>
                <c:pt idx="1166">
                  <c:v>0.000690697</c:v>
                </c:pt>
                <c:pt idx="1167">
                  <c:v>0.000618129</c:v>
                </c:pt>
                <c:pt idx="1168">
                  <c:v>0.000439114</c:v>
                </c:pt>
                <c:pt idx="1169">
                  <c:v>0.000468796</c:v>
                </c:pt>
                <c:pt idx="1170" formatCode="0.00E+00">
                  <c:v>5.45534000000001E-5</c:v>
                </c:pt>
                <c:pt idx="1171">
                  <c:v>0.000722036000000001</c:v>
                </c:pt>
                <c:pt idx="1172" formatCode="0.00E+00">
                  <c:v>7.86359000000001E-5</c:v>
                </c:pt>
                <c:pt idx="1175">
                  <c:v>0.000722691000000001</c:v>
                </c:pt>
                <c:pt idx="1177">
                  <c:v>0.00027108</c:v>
                </c:pt>
                <c:pt idx="1178">
                  <c:v>0.000618186</c:v>
                </c:pt>
                <c:pt idx="1179">
                  <c:v>0.000744993</c:v>
                </c:pt>
                <c:pt idx="1180">
                  <c:v>0.000160544</c:v>
                </c:pt>
                <c:pt idx="1181" formatCode="0.00E+00">
                  <c:v>7.23948000000003E-5</c:v>
                </c:pt>
                <c:pt idx="1182" formatCode="0.00E+00">
                  <c:v>9.06020000000002E-5</c:v>
                </c:pt>
                <c:pt idx="1183">
                  <c:v>0.00090722</c:v>
                </c:pt>
                <c:pt idx="1185">
                  <c:v>0.00014533</c:v>
                </c:pt>
                <c:pt idx="1186">
                  <c:v>0.00486413</c:v>
                </c:pt>
                <c:pt idx="1187">
                  <c:v>0.00162859</c:v>
                </c:pt>
                <c:pt idx="1188">
                  <c:v>0.000808488</c:v>
                </c:pt>
                <c:pt idx="1189">
                  <c:v>0.00130938</c:v>
                </c:pt>
                <c:pt idx="1190">
                  <c:v>0.000228082</c:v>
                </c:pt>
                <c:pt idx="1191">
                  <c:v>0.000819715</c:v>
                </c:pt>
                <c:pt idx="1192">
                  <c:v>0.00015212</c:v>
                </c:pt>
                <c:pt idx="1193">
                  <c:v>0.00084396</c:v>
                </c:pt>
                <c:pt idx="1194" formatCode="0.00E+00">
                  <c:v>8.28223000000003E-5</c:v>
                </c:pt>
                <c:pt idx="1195">
                  <c:v>0.00208663</c:v>
                </c:pt>
                <c:pt idx="1196">
                  <c:v>0.0014004</c:v>
                </c:pt>
                <c:pt idx="1197">
                  <c:v>0.000854763</c:v>
                </c:pt>
                <c:pt idx="1198">
                  <c:v>0.000631964</c:v>
                </c:pt>
                <c:pt idx="1199">
                  <c:v>0.000583919</c:v>
                </c:pt>
                <c:pt idx="1200">
                  <c:v>0.000797523000000001</c:v>
                </c:pt>
                <c:pt idx="1201">
                  <c:v>0.00111247</c:v>
                </c:pt>
                <c:pt idx="1203">
                  <c:v>0.000655372</c:v>
                </c:pt>
                <c:pt idx="1204" formatCode="0.00E+00">
                  <c:v>7.86705000000001E-5</c:v>
                </c:pt>
                <c:pt idx="1205">
                  <c:v>0.000552915</c:v>
                </c:pt>
                <c:pt idx="1206">
                  <c:v>0.00011263</c:v>
                </c:pt>
                <c:pt idx="1207">
                  <c:v>0.000912354000000002</c:v>
                </c:pt>
                <c:pt idx="1208" formatCode="0.00E+00">
                  <c:v>9.60834000000002E-5</c:v>
                </c:pt>
                <c:pt idx="1209">
                  <c:v>0.000507504</c:v>
                </c:pt>
                <c:pt idx="1210">
                  <c:v>0.000661789</c:v>
                </c:pt>
                <c:pt idx="1211">
                  <c:v>0.000155961</c:v>
                </c:pt>
                <c:pt idx="1212">
                  <c:v>0.000599955</c:v>
                </c:pt>
                <c:pt idx="1213">
                  <c:v>0.000163459</c:v>
                </c:pt>
                <c:pt idx="1214">
                  <c:v>0.000870532</c:v>
                </c:pt>
                <c:pt idx="1215">
                  <c:v>0.000595104</c:v>
                </c:pt>
                <c:pt idx="1216">
                  <c:v>0.000382659</c:v>
                </c:pt>
                <c:pt idx="1217">
                  <c:v>0.00019846</c:v>
                </c:pt>
                <c:pt idx="1218">
                  <c:v>0.000188021</c:v>
                </c:pt>
                <c:pt idx="1220">
                  <c:v>0.000132064</c:v>
                </c:pt>
                <c:pt idx="1221">
                  <c:v>0.000640886</c:v>
                </c:pt>
                <c:pt idx="1222">
                  <c:v>0.000566274</c:v>
                </c:pt>
                <c:pt idx="1223">
                  <c:v>0.000554848</c:v>
                </c:pt>
                <c:pt idx="1224">
                  <c:v>0.000173744</c:v>
                </c:pt>
                <c:pt idx="1225">
                  <c:v>0.000725101000000001</c:v>
                </c:pt>
                <c:pt idx="1226" formatCode="0.00E+00">
                  <c:v>6.23577000000002E-5</c:v>
                </c:pt>
                <c:pt idx="1227" formatCode="0.00E+00">
                  <c:v>8.09017000000001E-5</c:v>
                </c:pt>
                <c:pt idx="1228">
                  <c:v>0.000651615</c:v>
                </c:pt>
                <c:pt idx="1229">
                  <c:v>0.00107568</c:v>
                </c:pt>
                <c:pt idx="1230">
                  <c:v>0.000116409</c:v>
                </c:pt>
                <c:pt idx="1231" formatCode="0.00E+00">
                  <c:v>9.15335000000002E-5</c:v>
                </c:pt>
                <c:pt idx="1232">
                  <c:v>0.000268065</c:v>
                </c:pt>
                <c:pt idx="1234">
                  <c:v>0.000596592</c:v>
                </c:pt>
                <c:pt idx="1235">
                  <c:v>0.000909897</c:v>
                </c:pt>
                <c:pt idx="1237">
                  <c:v>0.000896281000000002</c:v>
                </c:pt>
                <c:pt idx="1238">
                  <c:v>0.000485574</c:v>
                </c:pt>
                <c:pt idx="1239">
                  <c:v>0.000810196</c:v>
                </c:pt>
                <c:pt idx="1240">
                  <c:v>0.00125565</c:v>
                </c:pt>
                <c:pt idx="1241">
                  <c:v>0.00123345</c:v>
                </c:pt>
                <c:pt idx="1242">
                  <c:v>0.000903531</c:v>
                </c:pt>
                <c:pt idx="1243">
                  <c:v>0.000855805000000001</c:v>
                </c:pt>
                <c:pt idx="1244">
                  <c:v>0.000783137000000001</c:v>
                </c:pt>
                <c:pt idx="1245">
                  <c:v>0.0016939</c:v>
                </c:pt>
                <c:pt idx="1246">
                  <c:v>0.000575537</c:v>
                </c:pt>
                <c:pt idx="1248">
                  <c:v>0.000245843</c:v>
                </c:pt>
                <c:pt idx="1249">
                  <c:v>0.000574567</c:v>
                </c:pt>
                <c:pt idx="1250">
                  <c:v>0.000595685</c:v>
                </c:pt>
                <c:pt idx="1251">
                  <c:v>0.000108568</c:v>
                </c:pt>
                <c:pt idx="1252" formatCode="0.00E+00">
                  <c:v>7.70773000000001E-5</c:v>
                </c:pt>
                <c:pt idx="1254">
                  <c:v>0.000797995</c:v>
                </c:pt>
                <c:pt idx="1255">
                  <c:v>0.000101013</c:v>
                </c:pt>
                <c:pt idx="1257" formatCode="0.00E+00">
                  <c:v>4.60667000000001E-5</c:v>
                </c:pt>
                <c:pt idx="1259">
                  <c:v>0.000675520000000001</c:v>
                </c:pt>
                <c:pt idx="1260">
                  <c:v>0.000643427</c:v>
                </c:pt>
                <c:pt idx="1261">
                  <c:v>0.001361</c:v>
                </c:pt>
                <c:pt idx="1262" formatCode="0.00E+00">
                  <c:v>7.34059000000001E-5</c:v>
                </c:pt>
                <c:pt idx="1263" formatCode="0.00E+00">
                  <c:v>4.98880000000001E-5</c:v>
                </c:pt>
                <c:pt idx="1264">
                  <c:v>0.000638974</c:v>
                </c:pt>
                <c:pt idx="1265">
                  <c:v>0.000582609</c:v>
                </c:pt>
                <c:pt idx="1266">
                  <c:v>0.0044818</c:v>
                </c:pt>
                <c:pt idx="1267">
                  <c:v>0.000684594</c:v>
                </c:pt>
                <c:pt idx="1268" formatCode="0.00E+00">
                  <c:v>5.34291E-5</c:v>
                </c:pt>
                <c:pt idx="1269">
                  <c:v>0.000607928</c:v>
                </c:pt>
                <c:pt idx="1270">
                  <c:v>0.000737737</c:v>
                </c:pt>
                <c:pt idx="1271">
                  <c:v>0.000120228</c:v>
                </c:pt>
                <c:pt idx="1272">
                  <c:v>0.000625222000000001</c:v>
                </c:pt>
                <c:pt idx="1273">
                  <c:v>0.000701814</c:v>
                </c:pt>
                <c:pt idx="1274" formatCode="0.00E+00">
                  <c:v>9.16372000000002E-5</c:v>
                </c:pt>
                <c:pt idx="1277">
                  <c:v>0.00524494</c:v>
                </c:pt>
                <c:pt idx="1278">
                  <c:v>0.00010635</c:v>
                </c:pt>
                <c:pt idx="1279" formatCode="0.00E+00">
                  <c:v>9.79694000000002E-5</c:v>
                </c:pt>
                <c:pt idx="1280">
                  <c:v>0.000803176</c:v>
                </c:pt>
                <c:pt idx="1281">
                  <c:v>0.00068265</c:v>
                </c:pt>
                <c:pt idx="1282" formatCode="0.00E+00">
                  <c:v>5.89865000000001E-5</c:v>
                </c:pt>
                <c:pt idx="1283" formatCode="0.00E+00">
                  <c:v>3.25465E-5</c:v>
                </c:pt>
                <c:pt idx="1285">
                  <c:v>0.00010714</c:v>
                </c:pt>
                <c:pt idx="1286">
                  <c:v>0.000692547</c:v>
                </c:pt>
                <c:pt idx="1287">
                  <c:v>0.000147343</c:v>
                </c:pt>
                <c:pt idx="1288">
                  <c:v>0.000154237</c:v>
                </c:pt>
                <c:pt idx="1289">
                  <c:v>0.000225537</c:v>
                </c:pt>
                <c:pt idx="1290">
                  <c:v>0.000518898</c:v>
                </c:pt>
                <c:pt idx="1291">
                  <c:v>0.000291723</c:v>
                </c:pt>
                <c:pt idx="1292">
                  <c:v>0.000724954000000001</c:v>
                </c:pt>
                <c:pt idx="1293">
                  <c:v>0.000145749</c:v>
                </c:pt>
                <c:pt idx="1296">
                  <c:v>0.000520742</c:v>
                </c:pt>
                <c:pt idx="1297" formatCode="0.00E+00">
                  <c:v>5.10606000000001E-5</c:v>
                </c:pt>
                <c:pt idx="1298">
                  <c:v>0.000208009</c:v>
                </c:pt>
                <c:pt idx="1299">
                  <c:v>0.000163065</c:v>
                </c:pt>
                <c:pt idx="1300">
                  <c:v>0.00010891</c:v>
                </c:pt>
                <c:pt idx="1303">
                  <c:v>0.000606409</c:v>
                </c:pt>
                <c:pt idx="1304">
                  <c:v>0.000207299</c:v>
                </c:pt>
                <c:pt idx="1305">
                  <c:v>0.000117484</c:v>
                </c:pt>
                <c:pt idx="1306">
                  <c:v>0.000318974</c:v>
                </c:pt>
                <c:pt idx="1307">
                  <c:v>0.000632918</c:v>
                </c:pt>
                <c:pt idx="1308">
                  <c:v>0.000803799</c:v>
                </c:pt>
                <c:pt idx="1309">
                  <c:v>0.000156749</c:v>
                </c:pt>
                <c:pt idx="1311">
                  <c:v>0.000102797</c:v>
                </c:pt>
                <c:pt idx="1312" formatCode="0.00E+00">
                  <c:v>7.52579000000001E-5</c:v>
                </c:pt>
                <c:pt idx="1313" formatCode="0.00E+00">
                  <c:v>4.38145E-5</c:v>
                </c:pt>
                <c:pt idx="1314">
                  <c:v>0.000749095</c:v>
                </c:pt>
                <c:pt idx="1315">
                  <c:v>0.000553848</c:v>
                </c:pt>
                <c:pt idx="1316" formatCode="0.00E+00">
                  <c:v>4.73937000000002E-5</c:v>
                </c:pt>
                <c:pt idx="1318">
                  <c:v>0.000890607000000001</c:v>
                </c:pt>
                <c:pt idx="1319">
                  <c:v>0.000626574</c:v>
                </c:pt>
                <c:pt idx="1320" formatCode="0.00E+00">
                  <c:v>8.22146E-5</c:v>
                </c:pt>
                <c:pt idx="1321">
                  <c:v>0.000515633</c:v>
                </c:pt>
                <c:pt idx="1322">
                  <c:v>0.000517226</c:v>
                </c:pt>
                <c:pt idx="1323" formatCode="0.00E+00">
                  <c:v>9.38873000000003E-5</c:v>
                </c:pt>
                <c:pt idx="1324">
                  <c:v>0.000106899</c:v>
                </c:pt>
                <c:pt idx="1325">
                  <c:v>0.000454876</c:v>
                </c:pt>
                <c:pt idx="1326">
                  <c:v>0.000675992000000001</c:v>
                </c:pt>
                <c:pt idx="1327" formatCode="0.00E+00">
                  <c:v>7.98796000000003E-5</c:v>
                </c:pt>
                <c:pt idx="1328">
                  <c:v>0.000888386</c:v>
                </c:pt>
                <c:pt idx="1329">
                  <c:v>0.000119068</c:v>
                </c:pt>
                <c:pt idx="1330">
                  <c:v>0.000924015</c:v>
                </c:pt>
                <c:pt idx="1331">
                  <c:v>0.000504427</c:v>
                </c:pt>
                <c:pt idx="1332">
                  <c:v>0.000170162</c:v>
                </c:pt>
                <c:pt idx="1333">
                  <c:v>0.000763392</c:v>
                </c:pt>
                <c:pt idx="1334">
                  <c:v>0.000520739</c:v>
                </c:pt>
                <c:pt idx="1335" formatCode="0.00E+00">
                  <c:v>8.67142000000002E-5</c:v>
                </c:pt>
                <c:pt idx="1336">
                  <c:v>0.000153927</c:v>
                </c:pt>
                <c:pt idx="1337">
                  <c:v>0.000459194</c:v>
                </c:pt>
                <c:pt idx="1338" formatCode="0.00E+00">
                  <c:v>5.51254000000001E-5</c:v>
                </c:pt>
                <c:pt idx="1339" formatCode="0.00E+00">
                  <c:v>9.47114000000003E-5</c:v>
                </c:pt>
                <c:pt idx="1340">
                  <c:v>0.000618825</c:v>
                </c:pt>
                <c:pt idx="1342" formatCode="0.00E+00">
                  <c:v>8.85122000000003E-5</c:v>
                </c:pt>
                <c:pt idx="1343">
                  <c:v>0.000658918</c:v>
                </c:pt>
                <c:pt idx="1344">
                  <c:v>0.000218855</c:v>
                </c:pt>
                <c:pt idx="1346" formatCode="0.00E+00">
                  <c:v>5.89231E-5</c:v>
                </c:pt>
                <c:pt idx="1347">
                  <c:v>0.000793175000000001</c:v>
                </c:pt>
                <c:pt idx="1348">
                  <c:v>0.000929406</c:v>
                </c:pt>
                <c:pt idx="1350">
                  <c:v>0.000724263000000001</c:v>
                </c:pt>
                <c:pt idx="1351">
                  <c:v>0.000147043</c:v>
                </c:pt>
                <c:pt idx="1352">
                  <c:v>0.000766813</c:v>
                </c:pt>
                <c:pt idx="1353">
                  <c:v>0.000821596</c:v>
                </c:pt>
                <c:pt idx="1354" formatCode="0.00E+00">
                  <c:v>5.90562000000003E-5</c:v>
                </c:pt>
                <c:pt idx="1356">
                  <c:v>0.000776699000000001</c:v>
                </c:pt>
                <c:pt idx="1357">
                  <c:v>0.000816928000000002</c:v>
                </c:pt>
                <c:pt idx="1358">
                  <c:v>0.000273237</c:v>
                </c:pt>
                <c:pt idx="1359">
                  <c:v>0.00196311</c:v>
                </c:pt>
                <c:pt idx="1360">
                  <c:v>0.00443139</c:v>
                </c:pt>
                <c:pt idx="1361">
                  <c:v>0.000163505</c:v>
                </c:pt>
                <c:pt idx="1362">
                  <c:v>0.00265185</c:v>
                </c:pt>
                <c:pt idx="1363">
                  <c:v>0.00245004</c:v>
                </c:pt>
                <c:pt idx="1364">
                  <c:v>0.000108619</c:v>
                </c:pt>
                <c:pt idx="1365">
                  <c:v>0.000498596</c:v>
                </c:pt>
                <c:pt idx="1366">
                  <c:v>0.000231404</c:v>
                </c:pt>
                <c:pt idx="1367">
                  <c:v>0.000876619</c:v>
                </c:pt>
                <c:pt idx="1368">
                  <c:v>0.000758336000000001</c:v>
                </c:pt>
                <c:pt idx="1369">
                  <c:v>0.000908922</c:v>
                </c:pt>
                <c:pt idx="1370">
                  <c:v>0.000792656000000001</c:v>
                </c:pt>
                <c:pt idx="1372">
                  <c:v>0.000715629000000001</c:v>
                </c:pt>
                <c:pt idx="1373">
                  <c:v>0.000520822000000001</c:v>
                </c:pt>
                <c:pt idx="1374">
                  <c:v>0.000789261</c:v>
                </c:pt>
                <c:pt idx="1375" formatCode="0.00E+00">
                  <c:v>4.43714000000001E-5</c:v>
                </c:pt>
                <c:pt idx="1376" formatCode="0.00E+00">
                  <c:v>3.66659000000001E-5</c:v>
                </c:pt>
                <c:pt idx="1377">
                  <c:v>0.000502677</c:v>
                </c:pt>
                <c:pt idx="1378">
                  <c:v>0.000114687</c:v>
                </c:pt>
                <c:pt idx="1379">
                  <c:v>0.000688822</c:v>
                </c:pt>
                <c:pt idx="1383">
                  <c:v>0.0012236</c:v>
                </c:pt>
                <c:pt idx="1384">
                  <c:v>0.00100817</c:v>
                </c:pt>
                <c:pt idx="1385">
                  <c:v>0.000180795</c:v>
                </c:pt>
                <c:pt idx="1386">
                  <c:v>0.00215195</c:v>
                </c:pt>
                <c:pt idx="1387" formatCode="0.00E+00">
                  <c:v>6.43726000000003E-5</c:v>
                </c:pt>
                <c:pt idx="1389">
                  <c:v>0.000788895</c:v>
                </c:pt>
                <c:pt idx="1390">
                  <c:v>0.000176099</c:v>
                </c:pt>
                <c:pt idx="1391">
                  <c:v>0.000750279000000001</c:v>
                </c:pt>
                <c:pt idx="1392">
                  <c:v>0.000746261</c:v>
                </c:pt>
                <c:pt idx="1393" formatCode="0.00E+00">
                  <c:v>9.59970000000003E-5</c:v>
                </c:pt>
                <c:pt idx="1394">
                  <c:v>0.000579005</c:v>
                </c:pt>
                <c:pt idx="1395">
                  <c:v>0.000759436000000001</c:v>
                </c:pt>
                <c:pt idx="1397">
                  <c:v>0.00015527</c:v>
                </c:pt>
                <c:pt idx="1398">
                  <c:v>0.000122916</c:v>
                </c:pt>
                <c:pt idx="1399">
                  <c:v>0.000110853</c:v>
                </c:pt>
                <c:pt idx="1400" formatCode="0.00E+00">
                  <c:v>8.67981000000003E-5</c:v>
                </c:pt>
                <c:pt idx="1401">
                  <c:v>0.000153579</c:v>
                </c:pt>
                <c:pt idx="1402">
                  <c:v>0.000882869000000002</c:v>
                </c:pt>
                <c:pt idx="1403" formatCode="0.00E+00">
                  <c:v>6.84772000000001E-5</c:v>
                </c:pt>
                <c:pt idx="1404">
                  <c:v>0.000104791</c:v>
                </c:pt>
                <c:pt idx="1405">
                  <c:v>0.000680052</c:v>
                </c:pt>
                <c:pt idx="1407">
                  <c:v>0.000637895</c:v>
                </c:pt>
                <c:pt idx="1408">
                  <c:v>0.000584757</c:v>
                </c:pt>
                <c:pt idx="1411">
                  <c:v>0.00055038</c:v>
                </c:pt>
                <c:pt idx="1412">
                  <c:v>0.000744548</c:v>
                </c:pt>
                <c:pt idx="1413">
                  <c:v>0.000461085</c:v>
                </c:pt>
                <c:pt idx="1414">
                  <c:v>0.000134997</c:v>
                </c:pt>
                <c:pt idx="1416">
                  <c:v>0.000929296</c:v>
                </c:pt>
                <c:pt idx="1417">
                  <c:v>0.000960546000000002</c:v>
                </c:pt>
                <c:pt idx="1418">
                  <c:v>0.000742499</c:v>
                </c:pt>
                <c:pt idx="1419">
                  <c:v>0.000687098</c:v>
                </c:pt>
                <c:pt idx="1420">
                  <c:v>0.000567165</c:v>
                </c:pt>
                <c:pt idx="1421" formatCode="0.00E+00">
                  <c:v>9.61882E-5</c:v>
                </c:pt>
                <c:pt idx="1422">
                  <c:v>0.000142859</c:v>
                </c:pt>
                <c:pt idx="1425">
                  <c:v>0.000772172000000001</c:v>
                </c:pt>
                <c:pt idx="1426">
                  <c:v>0.000769705</c:v>
                </c:pt>
                <c:pt idx="1427">
                  <c:v>0.000884431</c:v>
                </c:pt>
                <c:pt idx="1428">
                  <c:v>0.000932979000000002</c:v>
                </c:pt>
                <c:pt idx="1429">
                  <c:v>0.000734898</c:v>
                </c:pt>
                <c:pt idx="1430">
                  <c:v>0.000762197</c:v>
                </c:pt>
                <c:pt idx="1431">
                  <c:v>0.00392719</c:v>
                </c:pt>
                <c:pt idx="1432" formatCode="0.00E+00">
                  <c:v>6.45229000000003E-5</c:v>
                </c:pt>
                <c:pt idx="1433">
                  <c:v>0.0001425</c:v>
                </c:pt>
                <c:pt idx="1434">
                  <c:v>0.000842986</c:v>
                </c:pt>
                <c:pt idx="1435">
                  <c:v>0.000687271</c:v>
                </c:pt>
                <c:pt idx="1437">
                  <c:v>0.000816231000000001</c:v>
                </c:pt>
                <c:pt idx="1438">
                  <c:v>0.000727086000000001</c:v>
                </c:pt>
                <c:pt idx="1439">
                  <c:v>0.000911887</c:v>
                </c:pt>
                <c:pt idx="1440">
                  <c:v>0.000755911</c:v>
                </c:pt>
                <c:pt idx="1441">
                  <c:v>0.000714178</c:v>
                </c:pt>
                <c:pt idx="1442">
                  <c:v>0.000722880000000001</c:v>
                </c:pt>
                <c:pt idx="1443">
                  <c:v>0.000826169</c:v>
                </c:pt>
                <c:pt idx="1444">
                  <c:v>0.000631053</c:v>
                </c:pt>
                <c:pt idx="1445">
                  <c:v>0.000107278</c:v>
                </c:pt>
                <c:pt idx="1446" formatCode="0.00E+00">
                  <c:v>9.95935000000003E-5</c:v>
                </c:pt>
                <c:pt idx="1447">
                  <c:v>0.000549374</c:v>
                </c:pt>
                <c:pt idx="1449">
                  <c:v>0.000659846</c:v>
                </c:pt>
                <c:pt idx="1452">
                  <c:v>0.000132942</c:v>
                </c:pt>
                <c:pt idx="1453">
                  <c:v>0.000352525</c:v>
                </c:pt>
                <c:pt idx="1454">
                  <c:v>0.000659741</c:v>
                </c:pt>
                <c:pt idx="1455">
                  <c:v>0.000774063000000001</c:v>
                </c:pt>
                <c:pt idx="1456">
                  <c:v>0.00147212</c:v>
                </c:pt>
                <c:pt idx="1457">
                  <c:v>0.000874534</c:v>
                </c:pt>
                <c:pt idx="1458">
                  <c:v>0.000966021000000001</c:v>
                </c:pt>
                <c:pt idx="1459">
                  <c:v>0.000427838</c:v>
                </c:pt>
                <c:pt idx="1460">
                  <c:v>0.000546969</c:v>
                </c:pt>
                <c:pt idx="1461" formatCode="0.00E+00">
                  <c:v>8.03270000000003E-5</c:v>
                </c:pt>
                <c:pt idx="1462">
                  <c:v>0.000127002</c:v>
                </c:pt>
                <c:pt idx="1463">
                  <c:v>0.000815257000000002</c:v>
                </c:pt>
                <c:pt idx="1464" formatCode="0.00E+00">
                  <c:v>5.29676000000003E-5</c:v>
                </c:pt>
                <c:pt idx="1465">
                  <c:v>0.000771711</c:v>
                </c:pt>
                <c:pt idx="1466">
                  <c:v>0.000164216</c:v>
                </c:pt>
                <c:pt idx="1467" formatCode="0.00E+00">
                  <c:v>8.79019000000002E-5</c:v>
                </c:pt>
                <c:pt idx="1470">
                  <c:v>0.000807891</c:v>
                </c:pt>
                <c:pt idx="1471">
                  <c:v>0.000545706</c:v>
                </c:pt>
                <c:pt idx="1472">
                  <c:v>0.000834871</c:v>
                </c:pt>
                <c:pt idx="1473">
                  <c:v>0.000911788</c:v>
                </c:pt>
                <c:pt idx="1474">
                  <c:v>0.000870747</c:v>
                </c:pt>
                <c:pt idx="1475">
                  <c:v>0.000791771000000001</c:v>
                </c:pt>
                <c:pt idx="1476">
                  <c:v>0.000782833000000001</c:v>
                </c:pt>
                <c:pt idx="1477">
                  <c:v>0.000700882</c:v>
                </c:pt>
                <c:pt idx="1478">
                  <c:v>0.000712528</c:v>
                </c:pt>
                <c:pt idx="1483">
                  <c:v>0.000252894</c:v>
                </c:pt>
                <c:pt idx="1484">
                  <c:v>0.000208442</c:v>
                </c:pt>
                <c:pt idx="1485">
                  <c:v>0.000243644</c:v>
                </c:pt>
                <c:pt idx="1487">
                  <c:v>0.000702401</c:v>
                </c:pt>
                <c:pt idx="1488">
                  <c:v>0.000703213</c:v>
                </c:pt>
                <c:pt idx="1489">
                  <c:v>0.00105185</c:v>
                </c:pt>
                <c:pt idx="1493">
                  <c:v>0.000737297</c:v>
                </c:pt>
                <c:pt idx="1494">
                  <c:v>0.000626154</c:v>
                </c:pt>
                <c:pt idx="1495">
                  <c:v>0.000712763</c:v>
                </c:pt>
                <c:pt idx="1496">
                  <c:v>0.000614068</c:v>
                </c:pt>
                <c:pt idx="1497">
                  <c:v>0.000666274</c:v>
                </c:pt>
                <c:pt idx="1498">
                  <c:v>0.000668961</c:v>
                </c:pt>
                <c:pt idx="1499">
                  <c:v>0.000224521</c:v>
                </c:pt>
                <c:pt idx="1500">
                  <c:v>0.000638434</c:v>
                </c:pt>
                <c:pt idx="1501">
                  <c:v>0.000643720000000001</c:v>
                </c:pt>
                <c:pt idx="1502">
                  <c:v>0.00101504</c:v>
                </c:pt>
                <c:pt idx="1503">
                  <c:v>0.000552837000000001</c:v>
                </c:pt>
                <c:pt idx="1506">
                  <c:v>0.00037391</c:v>
                </c:pt>
                <c:pt idx="1508">
                  <c:v>0.000637172000000001</c:v>
                </c:pt>
                <c:pt idx="1509">
                  <c:v>0.000134538</c:v>
                </c:pt>
                <c:pt idx="1510">
                  <c:v>0.000283052</c:v>
                </c:pt>
                <c:pt idx="1511">
                  <c:v>0.000678878000000001</c:v>
                </c:pt>
                <c:pt idx="1512">
                  <c:v>0.00148537</c:v>
                </c:pt>
                <c:pt idx="1513">
                  <c:v>0.000150284</c:v>
                </c:pt>
                <c:pt idx="1514">
                  <c:v>0.000313154</c:v>
                </c:pt>
                <c:pt idx="1515">
                  <c:v>0.00124122</c:v>
                </c:pt>
                <c:pt idx="1517">
                  <c:v>0.000795359000000001</c:v>
                </c:pt>
                <c:pt idx="1519">
                  <c:v>0.00125527</c:v>
                </c:pt>
                <c:pt idx="1520">
                  <c:v>0.000425953</c:v>
                </c:pt>
                <c:pt idx="1522">
                  <c:v>0.000709845</c:v>
                </c:pt>
                <c:pt idx="1524">
                  <c:v>0.000685479</c:v>
                </c:pt>
                <c:pt idx="1525">
                  <c:v>0.000951158000000002</c:v>
                </c:pt>
                <c:pt idx="1530">
                  <c:v>0.000220481</c:v>
                </c:pt>
                <c:pt idx="1531">
                  <c:v>0.000620020000000003</c:v>
                </c:pt>
                <c:pt idx="1532">
                  <c:v>0.000137904</c:v>
                </c:pt>
                <c:pt idx="1533">
                  <c:v>0.000778553</c:v>
                </c:pt>
                <c:pt idx="1534" formatCode="0.00E+00">
                  <c:v>4.86341E-5</c:v>
                </c:pt>
                <c:pt idx="1535" formatCode="0.00E+00">
                  <c:v>9.42320000000003E-5</c:v>
                </c:pt>
                <c:pt idx="1537">
                  <c:v>0.000319888</c:v>
                </c:pt>
                <c:pt idx="1538" formatCode="0.00E+00">
                  <c:v>8.06377000000002E-5</c:v>
                </c:pt>
                <c:pt idx="1539">
                  <c:v>0.000519099</c:v>
                </c:pt>
                <c:pt idx="1540" formatCode="0.00E+00">
                  <c:v>7.83556000000002E-5</c:v>
                </c:pt>
                <c:pt idx="1541">
                  <c:v>0.000628276000000003</c:v>
                </c:pt>
                <c:pt idx="1542">
                  <c:v>0.000719804</c:v>
                </c:pt>
                <c:pt idx="1544">
                  <c:v>0.000761579</c:v>
                </c:pt>
                <c:pt idx="1545">
                  <c:v>0.000826258000000003</c:v>
                </c:pt>
                <c:pt idx="1546">
                  <c:v>0.000829407</c:v>
                </c:pt>
              </c:numCache>
            </c:numRef>
          </c:yVal>
          <c:smooth val="0"/>
        </c:ser>
        <c:dLbls>
          <c:showLegendKey val="0"/>
          <c:showVal val="0"/>
          <c:showCatName val="0"/>
          <c:showSerName val="0"/>
          <c:showPercent val="0"/>
          <c:showBubbleSize val="0"/>
        </c:dLbls>
        <c:axId val="-877274912"/>
        <c:axId val="-877242896"/>
      </c:scatterChart>
      <c:valAx>
        <c:axId val="-877274912"/>
        <c:scaling>
          <c:orientation val="minMax"/>
          <c:max val="0.007"/>
          <c:min val="0.0"/>
        </c:scaling>
        <c:delete val="0"/>
        <c:axPos val="b"/>
        <c:numFmt formatCode="General" sourceLinked="1"/>
        <c:majorTickMark val="out"/>
        <c:minorTickMark val="none"/>
        <c:tickLblPos val="nextTo"/>
        <c:crossAx val="-877242896"/>
        <c:crosses val="autoZero"/>
        <c:crossBetween val="midCat"/>
        <c:majorUnit val="0.003"/>
      </c:valAx>
      <c:valAx>
        <c:axId val="-877242896"/>
        <c:scaling>
          <c:orientation val="minMax"/>
          <c:max val="0.007"/>
          <c:min val="0.0"/>
        </c:scaling>
        <c:delete val="0"/>
        <c:axPos val="l"/>
        <c:numFmt formatCode="General" sourceLinked="1"/>
        <c:majorTickMark val="out"/>
        <c:minorTickMark val="none"/>
        <c:tickLblPos val="nextTo"/>
        <c:crossAx val="-877274912"/>
        <c:crosses val="autoZero"/>
        <c:crossBetween val="midCat"/>
        <c:majorUnit val="0.002"/>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spPr>
            <a:ln w="28575">
              <a:noFill/>
            </a:ln>
          </c:spPr>
          <c:marker>
            <c:symbol val="circle"/>
            <c:size val="3"/>
          </c:marker>
          <c:trendline>
            <c:trendlineType val="linear"/>
            <c:forward val="1.0"/>
            <c:dispRSqr val="1"/>
            <c:dispEq val="0"/>
            <c:trendlineLbl>
              <c:layout>
                <c:manualLayout>
                  <c:x val="-0.201561838990112"/>
                  <c:y val="0.0"/>
                </c:manualLayout>
              </c:layout>
              <c:numFmt formatCode="General" sourceLinked="0"/>
              <c:txPr>
                <a:bodyPr/>
                <a:lstStyle/>
                <a:p>
                  <a:pPr>
                    <a:defRPr b="1"/>
                  </a:pPr>
                  <a:endParaRPr lang="en-US"/>
                </a:p>
              </c:txPr>
            </c:trendlineLbl>
          </c:trendline>
          <c:xVal>
            <c:numRef>
              <c:f>Sheet1!$F$103:$F$1652</c:f>
              <c:numCache>
                <c:formatCode>General</c:formatCode>
                <c:ptCount val="1550"/>
                <c:pt idx="0">
                  <c:v>0.000570701</c:v>
                </c:pt>
                <c:pt idx="1">
                  <c:v>0.000743216</c:v>
                </c:pt>
                <c:pt idx="2">
                  <c:v>0.000208524</c:v>
                </c:pt>
                <c:pt idx="3">
                  <c:v>0.000125058</c:v>
                </c:pt>
                <c:pt idx="4">
                  <c:v>0.000579349</c:v>
                </c:pt>
                <c:pt idx="5">
                  <c:v>0.000707463</c:v>
                </c:pt>
                <c:pt idx="6">
                  <c:v>0.00105482</c:v>
                </c:pt>
                <c:pt idx="7">
                  <c:v>0.00120334</c:v>
                </c:pt>
                <c:pt idx="8">
                  <c:v>0.000137525</c:v>
                </c:pt>
                <c:pt idx="9">
                  <c:v>0.000533076</c:v>
                </c:pt>
                <c:pt idx="10">
                  <c:v>0.000789358</c:v>
                </c:pt>
                <c:pt idx="11" formatCode="0.00E+00">
                  <c:v>6.76138000000001E-5</c:v>
                </c:pt>
                <c:pt idx="12">
                  <c:v>0.00065208</c:v>
                </c:pt>
                <c:pt idx="13">
                  <c:v>0.000717675</c:v>
                </c:pt>
                <c:pt idx="14">
                  <c:v>0.000700292</c:v>
                </c:pt>
                <c:pt idx="15" formatCode="0.00E+00">
                  <c:v>9.47693000000005E-5</c:v>
                </c:pt>
                <c:pt idx="16">
                  <c:v>0.000628639000000002</c:v>
                </c:pt>
                <c:pt idx="17">
                  <c:v>0.000725372</c:v>
                </c:pt>
                <c:pt idx="18">
                  <c:v>0.000275541</c:v>
                </c:pt>
                <c:pt idx="19">
                  <c:v>0.000834559000000002</c:v>
                </c:pt>
                <c:pt idx="20">
                  <c:v>0.000807116</c:v>
                </c:pt>
                <c:pt idx="21">
                  <c:v>0.00159639</c:v>
                </c:pt>
                <c:pt idx="22">
                  <c:v>0.000473522</c:v>
                </c:pt>
                <c:pt idx="23">
                  <c:v>0.000149361</c:v>
                </c:pt>
                <c:pt idx="24">
                  <c:v>0.00086931</c:v>
                </c:pt>
                <c:pt idx="25">
                  <c:v>0.000843531</c:v>
                </c:pt>
                <c:pt idx="26">
                  <c:v>0.00150902</c:v>
                </c:pt>
                <c:pt idx="27">
                  <c:v>0.000289868</c:v>
                </c:pt>
                <c:pt idx="28">
                  <c:v>0.000534882</c:v>
                </c:pt>
                <c:pt idx="29">
                  <c:v>0.000220286</c:v>
                </c:pt>
                <c:pt idx="30" formatCode="0.00E+00">
                  <c:v>3.93459E-5</c:v>
                </c:pt>
                <c:pt idx="31">
                  <c:v>0.00056898</c:v>
                </c:pt>
                <c:pt idx="32">
                  <c:v>0.000814236</c:v>
                </c:pt>
                <c:pt idx="33">
                  <c:v>0.000180788</c:v>
                </c:pt>
                <c:pt idx="34">
                  <c:v>0.000919303</c:v>
                </c:pt>
                <c:pt idx="35" formatCode="0.00E+00">
                  <c:v>7.86008000000001E-5</c:v>
                </c:pt>
                <c:pt idx="36">
                  <c:v>0.00078784</c:v>
                </c:pt>
                <c:pt idx="37">
                  <c:v>0.00124675</c:v>
                </c:pt>
                <c:pt idx="38">
                  <c:v>0.000741151</c:v>
                </c:pt>
                <c:pt idx="39">
                  <c:v>0.000667115</c:v>
                </c:pt>
                <c:pt idx="40">
                  <c:v>0.00056229</c:v>
                </c:pt>
                <c:pt idx="41">
                  <c:v>0.000230904</c:v>
                </c:pt>
                <c:pt idx="42">
                  <c:v>0.000676325</c:v>
                </c:pt>
                <c:pt idx="43">
                  <c:v>0.000670025</c:v>
                </c:pt>
                <c:pt idx="44">
                  <c:v>0.00049051</c:v>
                </c:pt>
                <c:pt idx="45">
                  <c:v>0.000659777</c:v>
                </c:pt>
                <c:pt idx="46">
                  <c:v>0.000458079</c:v>
                </c:pt>
                <c:pt idx="47">
                  <c:v>0.000457232</c:v>
                </c:pt>
                <c:pt idx="48">
                  <c:v>0.00054847</c:v>
                </c:pt>
                <c:pt idx="49">
                  <c:v>0.000168793</c:v>
                </c:pt>
                <c:pt idx="50">
                  <c:v>0.000983598</c:v>
                </c:pt>
                <c:pt idx="51">
                  <c:v>0.00112691</c:v>
                </c:pt>
                <c:pt idx="52">
                  <c:v>0.000780573</c:v>
                </c:pt>
                <c:pt idx="53">
                  <c:v>0.000934976</c:v>
                </c:pt>
                <c:pt idx="54">
                  <c:v>0.000934075</c:v>
                </c:pt>
                <c:pt idx="55">
                  <c:v>0.000926672</c:v>
                </c:pt>
                <c:pt idx="56">
                  <c:v>0.000322908</c:v>
                </c:pt>
                <c:pt idx="57">
                  <c:v>0.000178627</c:v>
                </c:pt>
                <c:pt idx="58">
                  <c:v>0.000341836</c:v>
                </c:pt>
                <c:pt idx="59">
                  <c:v>0.000620628</c:v>
                </c:pt>
                <c:pt idx="60">
                  <c:v>0.000458882</c:v>
                </c:pt>
                <c:pt idx="61">
                  <c:v>0.000572057</c:v>
                </c:pt>
                <c:pt idx="62">
                  <c:v>0.000478597</c:v>
                </c:pt>
                <c:pt idx="63">
                  <c:v>0.000552235</c:v>
                </c:pt>
                <c:pt idx="64">
                  <c:v>0.000149401</c:v>
                </c:pt>
                <c:pt idx="65">
                  <c:v>0.000215387</c:v>
                </c:pt>
                <c:pt idx="66">
                  <c:v>0.000381813</c:v>
                </c:pt>
                <c:pt idx="67">
                  <c:v>0.000757112</c:v>
                </c:pt>
                <c:pt idx="68">
                  <c:v>0.000869462</c:v>
                </c:pt>
                <c:pt idx="69" formatCode="0.00E+00">
                  <c:v>3.36272E-5</c:v>
                </c:pt>
                <c:pt idx="70">
                  <c:v>0.000412059</c:v>
                </c:pt>
                <c:pt idx="71">
                  <c:v>0.000255329</c:v>
                </c:pt>
                <c:pt idx="72">
                  <c:v>0.000385104</c:v>
                </c:pt>
                <c:pt idx="73">
                  <c:v>0.0003758</c:v>
                </c:pt>
                <c:pt idx="74">
                  <c:v>0.000361612</c:v>
                </c:pt>
                <c:pt idx="75">
                  <c:v>0.000360552</c:v>
                </c:pt>
                <c:pt idx="76">
                  <c:v>0.00045375</c:v>
                </c:pt>
                <c:pt idx="77">
                  <c:v>0.000556855</c:v>
                </c:pt>
                <c:pt idx="78">
                  <c:v>0.000361148</c:v>
                </c:pt>
                <c:pt idx="79">
                  <c:v>0.000362187</c:v>
                </c:pt>
                <c:pt idx="80">
                  <c:v>0.000364791</c:v>
                </c:pt>
                <c:pt idx="81">
                  <c:v>0.000361616</c:v>
                </c:pt>
                <c:pt idx="82">
                  <c:v>0.000464728</c:v>
                </c:pt>
                <c:pt idx="83">
                  <c:v>0.000361564</c:v>
                </c:pt>
                <c:pt idx="84">
                  <c:v>0.000361517</c:v>
                </c:pt>
                <c:pt idx="85">
                  <c:v>0.000361616</c:v>
                </c:pt>
                <c:pt idx="86">
                  <c:v>0.000361616</c:v>
                </c:pt>
                <c:pt idx="87">
                  <c:v>0.000361616</c:v>
                </c:pt>
                <c:pt idx="88">
                  <c:v>0.000134417</c:v>
                </c:pt>
                <c:pt idx="89">
                  <c:v>0.000134923</c:v>
                </c:pt>
                <c:pt idx="90">
                  <c:v>0.000134923</c:v>
                </c:pt>
                <c:pt idx="91">
                  <c:v>0.000134923</c:v>
                </c:pt>
                <c:pt idx="92">
                  <c:v>0.000134923</c:v>
                </c:pt>
                <c:pt idx="93">
                  <c:v>0.000134923</c:v>
                </c:pt>
                <c:pt idx="94">
                  <c:v>0.000179584</c:v>
                </c:pt>
                <c:pt idx="95">
                  <c:v>0.000254367</c:v>
                </c:pt>
                <c:pt idx="96">
                  <c:v>0.000573095</c:v>
                </c:pt>
                <c:pt idx="97">
                  <c:v>0.00173851</c:v>
                </c:pt>
                <c:pt idx="98">
                  <c:v>0.000620775</c:v>
                </c:pt>
                <c:pt idx="99">
                  <c:v>0.00109826</c:v>
                </c:pt>
                <c:pt idx="100">
                  <c:v>0.000431099</c:v>
                </c:pt>
                <c:pt idx="101">
                  <c:v>0.000585994</c:v>
                </c:pt>
                <c:pt idx="102">
                  <c:v>0.000590898</c:v>
                </c:pt>
                <c:pt idx="103">
                  <c:v>0.000641503</c:v>
                </c:pt>
                <c:pt idx="104">
                  <c:v>0.000303926</c:v>
                </c:pt>
                <c:pt idx="105">
                  <c:v>0.00112806</c:v>
                </c:pt>
                <c:pt idx="106">
                  <c:v>0.000930391</c:v>
                </c:pt>
                <c:pt idx="107">
                  <c:v>0.00056772</c:v>
                </c:pt>
                <c:pt idx="108">
                  <c:v>0.000466954</c:v>
                </c:pt>
                <c:pt idx="109">
                  <c:v>0.000604389</c:v>
                </c:pt>
                <c:pt idx="110">
                  <c:v>0.00139227</c:v>
                </c:pt>
                <c:pt idx="111">
                  <c:v>0.000281006</c:v>
                </c:pt>
                <c:pt idx="112">
                  <c:v>0.000184817</c:v>
                </c:pt>
                <c:pt idx="113">
                  <c:v>0.000582421</c:v>
                </c:pt>
                <c:pt idx="114">
                  <c:v>0.000829483</c:v>
                </c:pt>
                <c:pt idx="115">
                  <c:v>0.000814059</c:v>
                </c:pt>
                <c:pt idx="116">
                  <c:v>0.000847028</c:v>
                </c:pt>
                <c:pt idx="117">
                  <c:v>0.000408024</c:v>
                </c:pt>
                <c:pt idx="118">
                  <c:v>0.000337853</c:v>
                </c:pt>
                <c:pt idx="119">
                  <c:v>0.000890478</c:v>
                </c:pt>
                <c:pt idx="120">
                  <c:v>0.000685738</c:v>
                </c:pt>
                <c:pt idx="121">
                  <c:v>0.00038161</c:v>
                </c:pt>
                <c:pt idx="122">
                  <c:v>0.000141687</c:v>
                </c:pt>
                <c:pt idx="123">
                  <c:v>0.000260889</c:v>
                </c:pt>
                <c:pt idx="124">
                  <c:v>0.0014455</c:v>
                </c:pt>
                <c:pt idx="125">
                  <c:v>0.000797005</c:v>
                </c:pt>
                <c:pt idx="126">
                  <c:v>0.000819777</c:v>
                </c:pt>
                <c:pt idx="127">
                  <c:v>0.000100373</c:v>
                </c:pt>
                <c:pt idx="128">
                  <c:v>0.000843339</c:v>
                </c:pt>
                <c:pt idx="129">
                  <c:v>0.000588727</c:v>
                </c:pt>
                <c:pt idx="130">
                  <c:v>0.000463042</c:v>
                </c:pt>
                <c:pt idx="131">
                  <c:v>0.000801124</c:v>
                </c:pt>
                <c:pt idx="132">
                  <c:v>0.000939596</c:v>
                </c:pt>
                <c:pt idx="133">
                  <c:v>0.000960572</c:v>
                </c:pt>
                <c:pt idx="134">
                  <c:v>0.00078868</c:v>
                </c:pt>
                <c:pt idx="135">
                  <c:v>0.00055516</c:v>
                </c:pt>
                <c:pt idx="136">
                  <c:v>0.000328802</c:v>
                </c:pt>
                <c:pt idx="137">
                  <c:v>0.000729664</c:v>
                </c:pt>
                <c:pt idx="138">
                  <c:v>0.000778194</c:v>
                </c:pt>
                <c:pt idx="139">
                  <c:v>0.00034302</c:v>
                </c:pt>
                <c:pt idx="140">
                  <c:v>0.00080663</c:v>
                </c:pt>
                <c:pt idx="141">
                  <c:v>0.000533678</c:v>
                </c:pt>
                <c:pt idx="142">
                  <c:v>0.000688789</c:v>
                </c:pt>
                <c:pt idx="143">
                  <c:v>0.0007987</c:v>
                </c:pt>
                <c:pt idx="144" formatCode="0.00E+00">
                  <c:v>6.17607E-5</c:v>
                </c:pt>
                <c:pt idx="145">
                  <c:v>0.000548434</c:v>
                </c:pt>
                <c:pt idx="146">
                  <c:v>0.00100488</c:v>
                </c:pt>
                <c:pt idx="147">
                  <c:v>0.000357874</c:v>
                </c:pt>
                <c:pt idx="148">
                  <c:v>0.000337995</c:v>
                </c:pt>
                <c:pt idx="149">
                  <c:v>0.00069885</c:v>
                </c:pt>
                <c:pt idx="150">
                  <c:v>0.000131009</c:v>
                </c:pt>
                <c:pt idx="151">
                  <c:v>0.00067213</c:v>
                </c:pt>
                <c:pt idx="152" formatCode="0.00E+00">
                  <c:v>6.83668000000002E-5</c:v>
                </c:pt>
                <c:pt idx="153">
                  <c:v>0.000187931</c:v>
                </c:pt>
                <c:pt idx="154">
                  <c:v>0.000697493</c:v>
                </c:pt>
                <c:pt idx="155">
                  <c:v>0.000429128</c:v>
                </c:pt>
                <c:pt idx="156">
                  <c:v>0.000354637</c:v>
                </c:pt>
                <c:pt idx="157" formatCode="0.00E+00">
                  <c:v>6.64549E-5</c:v>
                </c:pt>
                <c:pt idx="158">
                  <c:v>0.000600665</c:v>
                </c:pt>
                <c:pt idx="159" formatCode="0.00E+00">
                  <c:v>3.43361E-5</c:v>
                </c:pt>
                <c:pt idx="160">
                  <c:v>0.00048742</c:v>
                </c:pt>
                <c:pt idx="161">
                  <c:v>0.000136395</c:v>
                </c:pt>
                <c:pt idx="162">
                  <c:v>0.000534396</c:v>
                </c:pt>
                <c:pt idx="163">
                  <c:v>0.00044139</c:v>
                </c:pt>
                <c:pt idx="164">
                  <c:v>0.000186779</c:v>
                </c:pt>
                <c:pt idx="165">
                  <c:v>0.000278955</c:v>
                </c:pt>
                <c:pt idx="166">
                  <c:v>0.000269108</c:v>
                </c:pt>
                <c:pt idx="167" formatCode="0.00E+00">
                  <c:v>5.45428E-5</c:v>
                </c:pt>
                <c:pt idx="168">
                  <c:v>0.000820683</c:v>
                </c:pt>
                <c:pt idx="169">
                  <c:v>0.000821574</c:v>
                </c:pt>
                <c:pt idx="170">
                  <c:v>0.000824731</c:v>
                </c:pt>
                <c:pt idx="171">
                  <c:v>0.000804762</c:v>
                </c:pt>
                <c:pt idx="172">
                  <c:v>0.00082172</c:v>
                </c:pt>
                <c:pt idx="173">
                  <c:v>0.00081212</c:v>
                </c:pt>
                <c:pt idx="174">
                  <c:v>0.000679103</c:v>
                </c:pt>
                <c:pt idx="175">
                  <c:v>0.000511285</c:v>
                </c:pt>
                <c:pt idx="176">
                  <c:v>0.000335156</c:v>
                </c:pt>
                <c:pt idx="177">
                  <c:v>0.000317494</c:v>
                </c:pt>
                <c:pt idx="178">
                  <c:v>0.000812819</c:v>
                </c:pt>
                <c:pt idx="179">
                  <c:v>0.000417086</c:v>
                </c:pt>
                <c:pt idx="180">
                  <c:v>0.00044457</c:v>
                </c:pt>
                <c:pt idx="181">
                  <c:v>0.000293119</c:v>
                </c:pt>
                <c:pt idx="182">
                  <c:v>0.000989888</c:v>
                </c:pt>
                <c:pt idx="183">
                  <c:v>0.00094788</c:v>
                </c:pt>
                <c:pt idx="184">
                  <c:v>0.00114648</c:v>
                </c:pt>
                <c:pt idx="185">
                  <c:v>0.000844331</c:v>
                </c:pt>
                <c:pt idx="186">
                  <c:v>0.000751429</c:v>
                </c:pt>
                <c:pt idx="187">
                  <c:v>0.000753028</c:v>
                </c:pt>
                <c:pt idx="188">
                  <c:v>0.000976068000000001</c:v>
                </c:pt>
                <c:pt idx="189">
                  <c:v>0.000206187</c:v>
                </c:pt>
                <c:pt idx="190">
                  <c:v>0.000293616</c:v>
                </c:pt>
                <c:pt idx="191" formatCode="0.00E+00">
                  <c:v>4.97746000000002E-5</c:v>
                </c:pt>
                <c:pt idx="192">
                  <c:v>0.000812212</c:v>
                </c:pt>
                <c:pt idx="193">
                  <c:v>0.000654008</c:v>
                </c:pt>
                <c:pt idx="194">
                  <c:v>0.000827014</c:v>
                </c:pt>
                <c:pt idx="195">
                  <c:v>0.00117277</c:v>
                </c:pt>
                <c:pt idx="196">
                  <c:v>0.000468231</c:v>
                </c:pt>
                <c:pt idx="197">
                  <c:v>0.000799722</c:v>
                </c:pt>
                <c:pt idx="198">
                  <c:v>0.000804626</c:v>
                </c:pt>
                <c:pt idx="199">
                  <c:v>0.000557746</c:v>
                </c:pt>
                <c:pt idx="200">
                  <c:v>0.000626985</c:v>
                </c:pt>
                <c:pt idx="201" formatCode="0.00E+00">
                  <c:v>7.40549000000003E-5</c:v>
                </c:pt>
                <c:pt idx="202">
                  <c:v>0.000253879</c:v>
                </c:pt>
                <c:pt idx="203">
                  <c:v>0.000841583000000002</c:v>
                </c:pt>
                <c:pt idx="204">
                  <c:v>0.000312228</c:v>
                </c:pt>
                <c:pt idx="205">
                  <c:v>0.000735888</c:v>
                </c:pt>
                <c:pt idx="206">
                  <c:v>0.00102375</c:v>
                </c:pt>
                <c:pt idx="207">
                  <c:v>0.000622516</c:v>
                </c:pt>
                <c:pt idx="208">
                  <c:v>0.000872189</c:v>
                </c:pt>
                <c:pt idx="209">
                  <c:v>0.000242727</c:v>
                </c:pt>
                <c:pt idx="210">
                  <c:v>0.000519037</c:v>
                </c:pt>
                <c:pt idx="211">
                  <c:v>0.00083044</c:v>
                </c:pt>
                <c:pt idx="212">
                  <c:v>0.000827059</c:v>
                </c:pt>
                <c:pt idx="213">
                  <c:v>0.000256151</c:v>
                </c:pt>
                <c:pt idx="214">
                  <c:v>0.000641164000000001</c:v>
                </c:pt>
                <c:pt idx="215">
                  <c:v>0.000923671</c:v>
                </c:pt>
                <c:pt idx="216">
                  <c:v>0.000443491</c:v>
                </c:pt>
                <c:pt idx="217">
                  <c:v>0.00087142</c:v>
                </c:pt>
                <c:pt idx="218">
                  <c:v>0.000283629</c:v>
                </c:pt>
                <c:pt idx="219">
                  <c:v>0.000613356</c:v>
                </c:pt>
                <c:pt idx="220">
                  <c:v>0.000897831</c:v>
                </c:pt>
                <c:pt idx="221">
                  <c:v>0.000539022</c:v>
                </c:pt>
                <c:pt idx="222">
                  <c:v>0.000546036</c:v>
                </c:pt>
                <c:pt idx="223">
                  <c:v>0.000522843</c:v>
                </c:pt>
                <c:pt idx="224">
                  <c:v>0.000593985</c:v>
                </c:pt>
                <c:pt idx="225">
                  <c:v>0.00079958</c:v>
                </c:pt>
                <c:pt idx="226">
                  <c:v>0.000389867</c:v>
                </c:pt>
                <c:pt idx="227">
                  <c:v>0.000186726</c:v>
                </c:pt>
                <c:pt idx="228">
                  <c:v>0.000249956</c:v>
                </c:pt>
                <c:pt idx="229">
                  <c:v>0.0007682</c:v>
                </c:pt>
                <c:pt idx="230">
                  <c:v>0.000718191</c:v>
                </c:pt>
                <c:pt idx="231">
                  <c:v>0.000534518</c:v>
                </c:pt>
                <c:pt idx="232">
                  <c:v>0.00081918</c:v>
                </c:pt>
                <c:pt idx="233">
                  <c:v>0.000971964</c:v>
                </c:pt>
                <c:pt idx="234">
                  <c:v>0.000684705</c:v>
                </c:pt>
                <c:pt idx="235">
                  <c:v>0.000562164</c:v>
                </c:pt>
                <c:pt idx="236">
                  <c:v>0.000732923</c:v>
                </c:pt>
                <c:pt idx="237">
                  <c:v>0.000519093</c:v>
                </c:pt>
                <c:pt idx="238">
                  <c:v>0.000272723</c:v>
                </c:pt>
                <c:pt idx="239">
                  <c:v>0.000841234</c:v>
                </c:pt>
                <c:pt idx="240">
                  <c:v>0.00076072</c:v>
                </c:pt>
                <c:pt idx="241">
                  <c:v>0.000628154</c:v>
                </c:pt>
                <c:pt idx="242">
                  <c:v>0.000828577</c:v>
                </c:pt>
                <c:pt idx="243">
                  <c:v>0.000809858</c:v>
                </c:pt>
                <c:pt idx="244">
                  <c:v>0.000810592</c:v>
                </c:pt>
                <c:pt idx="245">
                  <c:v>0.000515784</c:v>
                </c:pt>
                <c:pt idx="246">
                  <c:v>0.000924516</c:v>
                </c:pt>
                <c:pt idx="247">
                  <c:v>0.000186953</c:v>
                </c:pt>
                <c:pt idx="248">
                  <c:v>0.000744015</c:v>
                </c:pt>
                <c:pt idx="249">
                  <c:v>0.000848172</c:v>
                </c:pt>
                <c:pt idx="250">
                  <c:v>0.00081919</c:v>
                </c:pt>
                <c:pt idx="251">
                  <c:v>0.000265123</c:v>
                </c:pt>
                <c:pt idx="252">
                  <c:v>0.000273886</c:v>
                </c:pt>
                <c:pt idx="253">
                  <c:v>0.000825981</c:v>
                </c:pt>
                <c:pt idx="254">
                  <c:v>0.000907259000000003</c:v>
                </c:pt>
                <c:pt idx="255">
                  <c:v>0.00018265</c:v>
                </c:pt>
                <c:pt idx="256">
                  <c:v>0.000809044</c:v>
                </c:pt>
                <c:pt idx="257">
                  <c:v>0.000383198</c:v>
                </c:pt>
                <c:pt idx="258">
                  <c:v>0.000148187</c:v>
                </c:pt>
                <c:pt idx="259">
                  <c:v>0.000647789</c:v>
                </c:pt>
                <c:pt idx="260">
                  <c:v>0.000380255</c:v>
                </c:pt>
                <c:pt idx="261">
                  <c:v>0.000551719</c:v>
                </c:pt>
                <c:pt idx="262">
                  <c:v>0.000186791</c:v>
                </c:pt>
                <c:pt idx="263">
                  <c:v>0.000857777</c:v>
                </c:pt>
                <c:pt idx="264">
                  <c:v>0.000482669</c:v>
                </c:pt>
                <c:pt idx="265" formatCode="0.00E+00">
                  <c:v>7.63276000000002E-5</c:v>
                </c:pt>
                <c:pt idx="266">
                  <c:v>0.000504696</c:v>
                </c:pt>
                <c:pt idx="267">
                  <c:v>0.000760234</c:v>
                </c:pt>
                <c:pt idx="268">
                  <c:v>0.00143588</c:v>
                </c:pt>
                <c:pt idx="269">
                  <c:v>0.000767491</c:v>
                </c:pt>
                <c:pt idx="270">
                  <c:v>0.000179947</c:v>
                </c:pt>
                <c:pt idx="271">
                  <c:v>0.000828572</c:v>
                </c:pt>
                <c:pt idx="272">
                  <c:v>0.000455851</c:v>
                </c:pt>
                <c:pt idx="273">
                  <c:v>0.000265466</c:v>
                </c:pt>
                <c:pt idx="274">
                  <c:v>0.000761166</c:v>
                </c:pt>
                <c:pt idx="275" formatCode="0.00E+00">
                  <c:v>5.33106000000003E-5</c:v>
                </c:pt>
                <c:pt idx="276">
                  <c:v>0.000949505</c:v>
                </c:pt>
                <c:pt idx="277">
                  <c:v>0.000477319</c:v>
                </c:pt>
                <c:pt idx="278">
                  <c:v>0.000127747</c:v>
                </c:pt>
                <c:pt idx="279">
                  <c:v>0.000190174</c:v>
                </c:pt>
                <c:pt idx="280">
                  <c:v>0.000135693</c:v>
                </c:pt>
                <c:pt idx="281" formatCode="0.00E+00">
                  <c:v>6.97387000000003E-5</c:v>
                </c:pt>
                <c:pt idx="282">
                  <c:v>0.000706061</c:v>
                </c:pt>
                <c:pt idx="283">
                  <c:v>0.000201384</c:v>
                </c:pt>
                <c:pt idx="284">
                  <c:v>0.000638533</c:v>
                </c:pt>
                <c:pt idx="285">
                  <c:v>0.000614465</c:v>
                </c:pt>
                <c:pt idx="286">
                  <c:v>0.000785709</c:v>
                </c:pt>
                <c:pt idx="287">
                  <c:v>0.000151405</c:v>
                </c:pt>
                <c:pt idx="288">
                  <c:v>0.000106187</c:v>
                </c:pt>
                <c:pt idx="289">
                  <c:v>0.00122323</c:v>
                </c:pt>
                <c:pt idx="290" formatCode="0.00E+00">
                  <c:v>9.90759000000003E-5</c:v>
                </c:pt>
                <c:pt idx="291">
                  <c:v>0.000268769</c:v>
                </c:pt>
                <c:pt idx="292">
                  <c:v>0.00157656</c:v>
                </c:pt>
                <c:pt idx="293">
                  <c:v>0.000431286</c:v>
                </c:pt>
                <c:pt idx="294">
                  <c:v>0.000144882</c:v>
                </c:pt>
                <c:pt idx="295">
                  <c:v>0.000910594</c:v>
                </c:pt>
                <c:pt idx="296">
                  <c:v>0.000416218</c:v>
                </c:pt>
                <c:pt idx="297">
                  <c:v>0.000402274</c:v>
                </c:pt>
                <c:pt idx="298">
                  <c:v>0.000424818</c:v>
                </c:pt>
                <c:pt idx="299">
                  <c:v>0.00019132</c:v>
                </c:pt>
                <c:pt idx="300">
                  <c:v>0.000202228</c:v>
                </c:pt>
                <c:pt idx="301">
                  <c:v>0.000562391</c:v>
                </c:pt>
                <c:pt idx="302" formatCode="0.00E+00">
                  <c:v>5.96778E-5</c:v>
                </c:pt>
                <c:pt idx="303">
                  <c:v>0.000268245</c:v>
                </c:pt>
                <c:pt idx="304">
                  <c:v>0.000580139</c:v>
                </c:pt>
                <c:pt idx="305">
                  <c:v>0.000649448</c:v>
                </c:pt>
                <c:pt idx="306">
                  <c:v>0.000200291</c:v>
                </c:pt>
                <c:pt idx="307">
                  <c:v>0.000340323</c:v>
                </c:pt>
                <c:pt idx="308">
                  <c:v>0.00046394</c:v>
                </c:pt>
                <c:pt idx="309">
                  <c:v>0.000516497</c:v>
                </c:pt>
                <c:pt idx="310">
                  <c:v>0.000273595</c:v>
                </c:pt>
                <c:pt idx="311" formatCode="0.00E+00">
                  <c:v>4.6869E-5</c:v>
                </c:pt>
                <c:pt idx="312" formatCode="0.00E+00">
                  <c:v>9.62323000000002E-5</c:v>
                </c:pt>
                <c:pt idx="313">
                  <c:v>0.000370799</c:v>
                </c:pt>
                <c:pt idx="314">
                  <c:v>0.000583175</c:v>
                </c:pt>
                <c:pt idx="315" formatCode="0.00E+00">
                  <c:v>6.45628000000003E-5</c:v>
                </c:pt>
                <c:pt idx="316">
                  <c:v>0.000232952</c:v>
                </c:pt>
                <c:pt idx="317">
                  <c:v>0.000414679</c:v>
                </c:pt>
                <c:pt idx="318">
                  <c:v>0.000156922</c:v>
                </c:pt>
                <c:pt idx="319">
                  <c:v>0.000145259</c:v>
                </c:pt>
                <c:pt idx="320">
                  <c:v>0.00015637</c:v>
                </c:pt>
                <c:pt idx="321">
                  <c:v>0.000721901</c:v>
                </c:pt>
                <c:pt idx="322">
                  <c:v>0.000637217</c:v>
                </c:pt>
                <c:pt idx="323">
                  <c:v>0.000696421</c:v>
                </c:pt>
                <c:pt idx="324">
                  <c:v>0.000784459</c:v>
                </c:pt>
                <c:pt idx="325">
                  <c:v>0.000336454</c:v>
                </c:pt>
                <c:pt idx="326">
                  <c:v>0.000519285</c:v>
                </c:pt>
                <c:pt idx="327">
                  <c:v>0.000178601</c:v>
                </c:pt>
                <c:pt idx="328">
                  <c:v>0.000573945</c:v>
                </c:pt>
                <c:pt idx="329">
                  <c:v>0.0012084</c:v>
                </c:pt>
                <c:pt idx="330">
                  <c:v>0.000461604</c:v>
                </c:pt>
                <c:pt idx="331">
                  <c:v>0.000170265</c:v>
                </c:pt>
                <c:pt idx="332">
                  <c:v>0.000387252</c:v>
                </c:pt>
                <c:pt idx="333" formatCode="0.00E+00">
                  <c:v>8.22996E-5</c:v>
                </c:pt>
                <c:pt idx="334">
                  <c:v>0.000198254</c:v>
                </c:pt>
                <c:pt idx="335" formatCode="0.00E+00">
                  <c:v>7.27143000000003E-5</c:v>
                </c:pt>
                <c:pt idx="336">
                  <c:v>0.000130908</c:v>
                </c:pt>
                <c:pt idx="337">
                  <c:v>0.000272171</c:v>
                </c:pt>
                <c:pt idx="338">
                  <c:v>0.000202387</c:v>
                </c:pt>
                <c:pt idx="339">
                  <c:v>0.000583292</c:v>
                </c:pt>
                <c:pt idx="340">
                  <c:v>0.00121207</c:v>
                </c:pt>
                <c:pt idx="341" formatCode="0.00E+00">
                  <c:v>5.68575E-5</c:v>
                </c:pt>
                <c:pt idx="342">
                  <c:v>0.000522529</c:v>
                </c:pt>
                <c:pt idx="343">
                  <c:v>0.000134914</c:v>
                </c:pt>
                <c:pt idx="344">
                  <c:v>0.000865494</c:v>
                </c:pt>
                <c:pt idx="345">
                  <c:v>0.000708956</c:v>
                </c:pt>
                <c:pt idx="346">
                  <c:v>0.00028824</c:v>
                </c:pt>
                <c:pt idx="347">
                  <c:v>0.000646969</c:v>
                </c:pt>
                <c:pt idx="348" formatCode="0.00E+00">
                  <c:v>9.25260000000003E-5</c:v>
                </c:pt>
                <c:pt idx="349">
                  <c:v>0.000819241000000001</c:v>
                </c:pt>
                <c:pt idx="350">
                  <c:v>0.000132678</c:v>
                </c:pt>
                <c:pt idx="351" formatCode="0.00E+00">
                  <c:v>7.13318E-5</c:v>
                </c:pt>
                <c:pt idx="352">
                  <c:v>0.000325546</c:v>
                </c:pt>
                <c:pt idx="353">
                  <c:v>0.000207707</c:v>
                </c:pt>
                <c:pt idx="354">
                  <c:v>0.000964332</c:v>
                </c:pt>
                <c:pt idx="355">
                  <c:v>0.000641939000000002</c:v>
                </c:pt>
                <c:pt idx="356" formatCode="0.00E+00">
                  <c:v>6.73992000000003E-5</c:v>
                </c:pt>
                <c:pt idx="357">
                  <c:v>0.000122629</c:v>
                </c:pt>
                <c:pt idx="358">
                  <c:v>0.00069759</c:v>
                </c:pt>
                <c:pt idx="359">
                  <c:v>0.00123203</c:v>
                </c:pt>
                <c:pt idx="360">
                  <c:v>0.00083086</c:v>
                </c:pt>
                <c:pt idx="361">
                  <c:v>0.000314311</c:v>
                </c:pt>
                <c:pt idx="362">
                  <c:v>0.000408849</c:v>
                </c:pt>
                <c:pt idx="363">
                  <c:v>0.000492168</c:v>
                </c:pt>
                <c:pt idx="364">
                  <c:v>0.000269926</c:v>
                </c:pt>
                <c:pt idx="365">
                  <c:v>0.000155793</c:v>
                </c:pt>
                <c:pt idx="366">
                  <c:v>0.000167314</c:v>
                </c:pt>
                <c:pt idx="367">
                  <c:v>0.000397736</c:v>
                </c:pt>
                <c:pt idx="368">
                  <c:v>0.000585797</c:v>
                </c:pt>
                <c:pt idx="369">
                  <c:v>0.000811447</c:v>
                </c:pt>
                <c:pt idx="370">
                  <c:v>0.000557245</c:v>
                </c:pt>
                <c:pt idx="371">
                  <c:v>0.000265948</c:v>
                </c:pt>
                <c:pt idx="372">
                  <c:v>0.000537423</c:v>
                </c:pt>
                <c:pt idx="373">
                  <c:v>0.000494004</c:v>
                </c:pt>
                <c:pt idx="374">
                  <c:v>0.00110388</c:v>
                </c:pt>
                <c:pt idx="375">
                  <c:v>0.000401752</c:v>
                </c:pt>
                <c:pt idx="376">
                  <c:v>0.000780133</c:v>
                </c:pt>
                <c:pt idx="377">
                  <c:v>0.000807095</c:v>
                </c:pt>
                <c:pt idx="378">
                  <c:v>0.000677079</c:v>
                </c:pt>
                <c:pt idx="379">
                  <c:v>0.000488345</c:v>
                </c:pt>
                <c:pt idx="380">
                  <c:v>0.00081166</c:v>
                </c:pt>
                <c:pt idx="381">
                  <c:v>0.000295604</c:v>
                </c:pt>
                <c:pt idx="382">
                  <c:v>0.00117268</c:v>
                </c:pt>
                <c:pt idx="383">
                  <c:v>0.000366899</c:v>
                </c:pt>
                <c:pt idx="384">
                  <c:v>0.000166081</c:v>
                </c:pt>
                <c:pt idx="385">
                  <c:v>0.000222539</c:v>
                </c:pt>
                <c:pt idx="386">
                  <c:v>0.000286023</c:v>
                </c:pt>
                <c:pt idx="387">
                  <c:v>0.000353696</c:v>
                </c:pt>
                <c:pt idx="388" formatCode="0.00E+00">
                  <c:v>4.28712E-5</c:v>
                </c:pt>
                <c:pt idx="389">
                  <c:v>0.000342217</c:v>
                </c:pt>
                <c:pt idx="390">
                  <c:v>0.000430718</c:v>
                </c:pt>
                <c:pt idx="391">
                  <c:v>0.000116872</c:v>
                </c:pt>
                <c:pt idx="392">
                  <c:v>0.000905508000000002</c:v>
                </c:pt>
                <c:pt idx="393">
                  <c:v>0.000819053</c:v>
                </c:pt>
                <c:pt idx="394">
                  <c:v>0.000752117</c:v>
                </c:pt>
                <c:pt idx="395">
                  <c:v>0.000804671</c:v>
                </c:pt>
                <c:pt idx="396">
                  <c:v>0.000331392</c:v>
                </c:pt>
                <c:pt idx="397">
                  <c:v>0.000283629</c:v>
                </c:pt>
                <c:pt idx="398" formatCode="0.00E+00">
                  <c:v>7.61095E-5</c:v>
                </c:pt>
                <c:pt idx="399">
                  <c:v>0.000700677</c:v>
                </c:pt>
                <c:pt idx="400">
                  <c:v>0.000203941</c:v>
                </c:pt>
                <c:pt idx="401">
                  <c:v>0.000720104</c:v>
                </c:pt>
                <c:pt idx="402">
                  <c:v>0.000267358</c:v>
                </c:pt>
                <c:pt idx="403">
                  <c:v>0.000190132</c:v>
                </c:pt>
                <c:pt idx="404">
                  <c:v>0.000894896</c:v>
                </c:pt>
                <c:pt idx="405">
                  <c:v>0.000248087</c:v>
                </c:pt>
                <c:pt idx="406">
                  <c:v>0.000465744</c:v>
                </c:pt>
                <c:pt idx="407">
                  <c:v>0.000794909</c:v>
                </c:pt>
                <c:pt idx="408">
                  <c:v>0.000705439</c:v>
                </c:pt>
                <c:pt idx="409">
                  <c:v>0.000666821</c:v>
                </c:pt>
                <c:pt idx="410">
                  <c:v>0.000187623</c:v>
                </c:pt>
                <c:pt idx="411" formatCode="0.00E+00">
                  <c:v>3.9703E-5</c:v>
                </c:pt>
                <c:pt idx="412">
                  <c:v>0.000757163</c:v>
                </c:pt>
                <c:pt idx="413">
                  <c:v>0.000287872</c:v>
                </c:pt>
                <c:pt idx="414" formatCode="0.00E+00">
                  <c:v>5.0163E-5</c:v>
                </c:pt>
                <c:pt idx="415">
                  <c:v>0.000226671</c:v>
                </c:pt>
                <c:pt idx="416">
                  <c:v>0.000272809</c:v>
                </c:pt>
                <c:pt idx="417" formatCode="0.00E+00">
                  <c:v>6.84766000000003E-5</c:v>
                </c:pt>
                <c:pt idx="418">
                  <c:v>0.000445724</c:v>
                </c:pt>
                <c:pt idx="419" formatCode="0.00E+00">
                  <c:v>6.84766000000003E-5</c:v>
                </c:pt>
                <c:pt idx="420">
                  <c:v>0.00099419</c:v>
                </c:pt>
                <c:pt idx="421">
                  <c:v>0.000756171</c:v>
                </c:pt>
                <c:pt idx="422">
                  <c:v>0.00073856</c:v>
                </c:pt>
                <c:pt idx="423">
                  <c:v>0.000716962</c:v>
                </c:pt>
                <c:pt idx="424">
                  <c:v>0.000104593</c:v>
                </c:pt>
                <c:pt idx="425">
                  <c:v>0.000534543</c:v>
                </c:pt>
                <c:pt idx="426">
                  <c:v>0.000512398</c:v>
                </c:pt>
                <c:pt idx="427">
                  <c:v>0.000572168</c:v>
                </c:pt>
                <c:pt idx="428">
                  <c:v>0.000566997</c:v>
                </c:pt>
                <c:pt idx="429">
                  <c:v>0.000207061</c:v>
                </c:pt>
                <c:pt idx="430">
                  <c:v>0.000258405</c:v>
                </c:pt>
                <c:pt idx="431">
                  <c:v>0.000377432</c:v>
                </c:pt>
                <c:pt idx="432">
                  <c:v>0.000410956</c:v>
                </c:pt>
                <c:pt idx="433">
                  <c:v>0.000691977000000001</c:v>
                </c:pt>
                <c:pt idx="434">
                  <c:v>0.00071394</c:v>
                </c:pt>
                <c:pt idx="435">
                  <c:v>0.000268935</c:v>
                </c:pt>
                <c:pt idx="436">
                  <c:v>0.000579602</c:v>
                </c:pt>
                <c:pt idx="437">
                  <c:v>0.000820268000000002</c:v>
                </c:pt>
                <c:pt idx="438">
                  <c:v>0.00083462</c:v>
                </c:pt>
                <c:pt idx="439">
                  <c:v>0.00067547</c:v>
                </c:pt>
                <c:pt idx="440">
                  <c:v>0.000727913</c:v>
                </c:pt>
                <c:pt idx="441">
                  <c:v>0.000781595</c:v>
                </c:pt>
                <c:pt idx="442">
                  <c:v>0.000724315</c:v>
                </c:pt>
                <c:pt idx="443">
                  <c:v>0.000918281000000001</c:v>
                </c:pt>
                <c:pt idx="444">
                  <c:v>0.000725079</c:v>
                </c:pt>
                <c:pt idx="445">
                  <c:v>0.000555813</c:v>
                </c:pt>
                <c:pt idx="446">
                  <c:v>0.000516148</c:v>
                </c:pt>
                <c:pt idx="447">
                  <c:v>0.00107274</c:v>
                </c:pt>
                <c:pt idx="448">
                  <c:v>0.000555711</c:v>
                </c:pt>
                <c:pt idx="449">
                  <c:v>0.000300188</c:v>
                </c:pt>
                <c:pt idx="450">
                  <c:v>0.000760619000000001</c:v>
                </c:pt>
                <c:pt idx="451">
                  <c:v>0.000771469</c:v>
                </c:pt>
                <c:pt idx="452">
                  <c:v>0.000812156</c:v>
                </c:pt>
                <c:pt idx="453">
                  <c:v>0.000422636</c:v>
                </c:pt>
                <c:pt idx="454">
                  <c:v>0.00115999</c:v>
                </c:pt>
                <c:pt idx="455">
                  <c:v>0.000607203</c:v>
                </c:pt>
                <c:pt idx="456">
                  <c:v>0.000261398</c:v>
                </c:pt>
                <c:pt idx="457">
                  <c:v>0.000531127</c:v>
                </c:pt>
                <c:pt idx="458">
                  <c:v>0.000428276</c:v>
                </c:pt>
                <c:pt idx="459" formatCode="0.00E+00">
                  <c:v>8.41593000000003E-5</c:v>
                </c:pt>
                <c:pt idx="460">
                  <c:v>0.000724309</c:v>
                </c:pt>
                <c:pt idx="461">
                  <c:v>0.00104584</c:v>
                </c:pt>
                <c:pt idx="462">
                  <c:v>0.000668744</c:v>
                </c:pt>
                <c:pt idx="463">
                  <c:v>0.00073482</c:v>
                </c:pt>
                <c:pt idx="464">
                  <c:v>0.000821391</c:v>
                </c:pt>
                <c:pt idx="465">
                  <c:v>0.000317343</c:v>
                </c:pt>
                <c:pt idx="466">
                  <c:v>0.000296113</c:v>
                </c:pt>
                <c:pt idx="467">
                  <c:v>0.000419727</c:v>
                </c:pt>
                <c:pt idx="468">
                  <c:v>0.0007494</c:v>
                </c:pt>
                <c:pt idx="469">
                  <c:v>0.00106494</c:v>
                </c:pt>
                <c:pt idx="470">
                  <c:v>0.000819372</c:v>
                </c:pt>
                <c:pt idx="471">
                  <c:v>0.000513243</c:v>
                </c:pt>
                <c:pt idx="472">
                  <c:v>0.00082875</c:v>
                </c:pt>
                <c:pt idx="473">
                  <c:v>0.00106584</c:v>
                </c:pt>
                <c:pt idx="474">
                  <c:v>0.000505495</c:v>
                </c:pt>
                <c:pt idx="475">
                  <c:v>0.000529108</c:v>
                </c:pt>
                <c:pt idx="476">
                  <c:v>0.000520065</c:v>
                </c:pt>
                <c:pt idx="477">
                  <c:v>0.000499297</c:v>
                </c:pt>
                <c:pt idx="478">
                  <c:v>0.000656275</c:v>
                </c:pt>
                <c:pt idx="479">
                  <c:v>0.000625299</c:v>
                </c:pt>
                <c:pt idx="480">
                  <c:v>0.000845687</c:v>
                </c:pt>
                <c:pt idx="481">
                  <c:v>0.000379396</c:v>
                </c:pt>
                <c:pt idx="482">
                  <c:v>0.000718161</c:v>
                </c:pt>
                <c:pt idx="483">
                  <c:v>0.00102211</c:v>
                </c:pt>
                <c:pt idx="484">
                  <c:v>0.000929693</c:v>
                </c:pt>
                <c:pt idx="485">
                  <c:v>0.000361089</c:v>
                </c:pt>
                <c:pt idx="486">
                  <c:v>0.000683223</c:v>
                </c:pt>
                <c:pt idx="487">
                  <c:v>0.000624915</c:v>
                </c:pt>
                <c:pt idx="488">
                  <c:v>0.000424968</c:v>
                </c:pt>
                <c:pt idx="489">
                  <c:v>0.000515045</c:v>
                </c:pt>
                <c:pt idx="490">
                  <c:v>0.000373652</c:v>
                </c:pt>
                <c:pt idx="491">
                  <c:v>0.000631281</c:v>
                </c:pt>
                <c:pt idx="492">
                  <c:v>0.00222784</c:v>
                </c:pt>
                <c:pt idx="493">
                  <c:v>0.000601525</c:v>
                </c:pt>
                <c:pt idx="494">
                  <c:v>0.000279798</c:v>
                </c:pt>
                <c:pt idx="495">
                  <c:v>0.000828997</c:v>
                </c:pt>
                <c:pt idx="496">
                  <c:v>0.000920179</c:v>
                </c:pt>
                <c:pt idx="497">
                  <c:v>0.000187729</c:v>
                </c:pt>
                <c:pt idx="498">
                  <c:v>0.000734036</c:v>
                </c:pt>
                <c:pt idx="499">
                  <c:v>0.000176721</c:v>
                </c:pt>
                <c:pt idx="500">
                  <c:v>0.000831325</c:v>
                </c:pt>
                <c:pt idx="501">
                  <c:v>0.000829711</c:v>
                </c:pt>
                <c:pt idx="502">
                  <c:v>0.000857731</c:v>
                </c:pt>
                <c:pt idx="503">
                  <c:v>0.000827064</c:v>
                </c:pt>
                <c:pt idx="504">
                  <c:v>0.000829898</c:v>
                </c:pt>
                <c:pt idx="505">
                  <c:v>0.000827059</c:v>
                </c:pt>
                <c:pt idx="506">
                  <c:v>0.000827059</c:v>
                </c:pt>
                <c:pt idx="507">
                  <c:v>0.000838172</c:v>
                </c:pt>
                <c:pt idx="508">
                  <c:v>0.000827889</c:v>
                </c:pt>
                <c:pt idx="509">
                  <c:v>0.000845019</c:v>
                </c:pt>
                <c:pt idx="510">
                  <c:v>0.000245531</c:v>
                </c:pt>
                <c:pt idx="511">
                  <c:v>0.000246037</c:v>
                </c:pt>
                <c:pt idx="512">
                  <c:v>0.000576829</c:v>
                </c:pt>
                <c:pt idx="513">
                  <c:v>0.000828739</c:v>
                </c:pt>
                <c:pt idx="514">
                  <c:v>0.000996806</c:v>
                </c:pt>
                <c:pt idx="515">
                  <c:v>0.000922638</c:v>
                </c:pt>
                <c:pt idx="516">
                  <c:v>0.00036821</c:v>
                </c:pt>
                <c:pt idx="517">
                  <c:v>0.000828638</c:v>
                </c:pt>
                <c:pt idx="518">
                  <c:v>0.000827059</c:v>
                </c:pt>
                <c:pt idx="519">
                  <c:v>0.000827009</c:v>
                </c:pt>
                <c:pt idx="520">
                  <c:v>0.00082709</c:v>
                </c:pt>
                <c:pt idx="521">
                  <c:v>0.000337562</c:v>
                </c:pt>
                <c:pt idx="522">
                  <c:v>0.000622921</c:v>
                </c:pt>
                <c:pt idx="523">
                  <c:v>0.00130391</c:v>
                </c:pt>
                <c:pt idx="524">
                  <c:v>0.000620947</c:v>
                </c:pt>
                <c:pt idx="525">
                  <c:v>0.000620907000000001</c:v>
                </c:pt>
                <c:pt idx="526" formatCode="0.00E+00">
                  <c:v>6.54651E-5</c:v>
                </c:pt>
                <c:pt idx="527">
                  <c:v>0.000569441</c:v>
                </c:pt>
                <c:pt idx="528">
                  <c:v>0.000105685</c:v>
                </c:pt>
                <c:pt idx="529">
                  <c:v>0.0011901</c:v>
                </c:pt>
                <c:pt idx="530">
                  <c:v>0.000556061</c:v>
                </c:pt>
                <c:pt idx="531">
                  <c:v>0.000587917</c:v>
                </c:pt>
                <c:pt idx="532">
                  <c:v>0.000164373</c:v>
                </c:pt>
                <c:pt idx="533">
                  <c:v>0.00106009</c:v>
                </c:pt>
                <c:pt idx="534" formatCode="0.00E+00">
                  <c:v>6.4208E-5</c:v>
                </c:pt>
                <c:pt idx="535">
                  <c:v>0.000828476</c:v>
                </c:pt>
                <c:pt idx="536">
                  <c:v>0.000836447</c:v>
                </c:pt>
                <c:pt idx="537">
                  <c:v>0.000826913000000002</c:v>
                </c:pt>
                <c:pt idx="538">
                  <c:v>0.00029666</c:v>
                </c:pt>
                <c:pt idx="539">
                  <c:v>0.000642991</c:v>
                </c:pt>
                <c:pt idx="540">
                  <c:v>0.000836831</c:v>
                </c:pt>
                <c:pt idx="541">
                  <c:v>0.000819124</c:v>
                </c:pt>
                <c:pt idx="542">
                  <c:v>0.000578241</c:v>
                </c:pt>
                <c:pt idx="543">
                  <c:v>0.000653259</c:v>
                </c:pt>
                <c:pt idx="544">
                  <c:v>0.000760057</c:v>
                </c:pt>
                <c:pt idx="545">
                  <c:v>0.000757497</c:v>
                </c:pt>
                <c:pt idx="546">
                  <c:v>0.000821422</c:v>
                </c:pt>
                <c:pt idx="547">
                  <c:v>0.00073729</c:v>
                </c:pt>
                <c:pt idx="548">
                  <c:v>0.000814114</c:v>
                </c:pt>
                <c:pt idx="549">
                  <c:v>0.000957612</c:v>
                </c:pt>
                <c:pt idx="550">
                  <c:v>0.00150288</c:v>
                </c:pt>
                <c:pt idx="551">
                  <c:v>0.00020212</c:v>
                </c:pt>
                <c:pt idx="552">
                  <c:v>0.00088187</c:v>
                </c:pt>
                <c:pt idx="553">
                  <c:v>0.000818983</c:v>
                </c:pt>
                <c:pt idx="554">
                  <c:v>0.000587578</c:v>
                </c:pt>
                <c:pt idx="555">
                  <c:v>0.000562624</c:v>
                </c:pt>
                <c:pt idx="556">
                  <c:v>0.000542078</c:v>
                </c:pt>
                <c:pt idx="557">
                  <c:v>0.000181109</c:v>
                </c:pt>
                <c:pt idx="558">
                  <c:v>0.000827059</c:v>
                </c:pt>
                <c:pt idx="559">
                  <c:v>0.000253982</c:v>
                </c:pt>
                <c:pt idx="560">
                  <c:v>0.00258153</c:v>
                </c:pt>
                <c:pt idx="561">
                  <c:v>0.000115327</c:v>
                </c:pt>
                <c:pt idx="562">
                  <c:v>0.00230868</c:v>
                </c:pt>
                <c:pt idx="563">
                  <c:v>0.00024962</c:v>
                </c:pt>
                <c:pt idx="564">
                  <c:v>0.000257348</c:v>
                </c:pt>
                <c:pt idx="565">
                  <c:v>0.000238607</c:v>
                </c:pt>
                <c:pt idx="566">
                  <c:v>0.000235465</c:v>
                </c:pt>
                <c:pt idx="567">
                  <c:v>0.000263869</c:v>
                </c:pt>
                <c:pt idx="568">
                  <c:v>0.000360766</c:v>
                </c:pt>
                <c:pt idx="569">
                  <c:v>0.000586657</c:v>
                </c:pt>
                <c:pt idx="570">
                  <c:v>0.000356719</c:v>
                </c:pt>
                <c:pt idx="571">
                  <c:v>0.00342132</c:v>
                </c:pt>
                <c:pt idx="572">
                  <c:v>0.00250679</c:v>
                </c:pt>
                <c:pt idx="573">
                  <c:v>0.000315028</c:v>
                </c:pt>
                <c:pt idx="574">
                  <c:v>0.00240982</c:v>
                </c:pt>
                <c:pt idx="575">
                  <c:v>0.00189908</c:v>
                </c:pt>
                <c:pt idx="576">
                  <c:v>0.00031361</c:v>
                </c:pt>
                <c:pt idx="577">
                  <c:v>0.000362879</c:v>
                </c:pt>
                <c:pt idx="578">
                  <c:v>0.000529609</c:v>
                </c:pt>
                <c:pt idx="579">
                  <c:v>0.00403485</c:v>
                </c:pt>
                <c:pt idx="580">
                  <c:v>0.00100938</c:v>
                </c:pt>
                <c:pt idx="581">
                  <c:v>0.00498004</c:v>
                </c:pt>
                <c:pt idx="582">
                  <c:v>0.00448729</c:v>
                </c:pt>
                <c:pt idx="583">
                  <c:v>0.000532671</c:v>
                </c:pt>
                <c:pt idx="584">
                  <c:v>0.000537109</c:v>
                </c:pt>
                <c:pt idx="585">
                  <c:v>0.00211246</c:v>
                </c:pt>
                <c:pt idx="586">
                  <c:v>0.0023352</c:v>
                </c:pt>
                <c:pt idx="587">
                  <c:v>0.00156501</c:v>
                </c:pt>
                <c:pt idx="588">
                  <c:v>0.00100376</c:v>
                </c:pt>
                <c:pt idx="589">
                  <c:v>0.00164434</c:v>
                </c:pt>
                <c:pt idx="590">
                  <c:v>0.00121758</c:v>
                </c:pt>
                <c:pt idx="591">
                  <c:v>0.00182079</c:v>
                </c:pt>
                <c:pt idx="592">
                  <c:v>0.00208779</c:v>
                </c:pt>
                <c:pt idx="593">
                  <c:v>0.00218223</c:v>
                </c:pt>
                <c:pt idx="594">
                  <c:v>0.00220324</c:v>
                </c:pt>
                <c:pt idx="595">
                  <c:v>0.00259143</c:v>
                </c:pt>
                <c:pt idx="596">
                  <c:v>0.000739188</c:v>
                </c:pt>
                <c:pt idx="597">
                  <c:v>0.000676361</c:v>
                </c:pt>
                <c:pt idx="598">
                  <c:v>0.000677853</c:v>
                </c:pt>
                <c:pt idx="599">
                  <c:v>0.000672879000000001</c:v>
                </c:pt>
                <c:pt idx="600">
                  <c:v>0.000692711</c:v>
                </c:pt>
                <c:pt idx="601">
                  <c:v>0.000557245</c:v>
                </c:pt>
                <c:pt idx="602">
                  <c:v>0.000482241</c:v>
                </c:pt>
                <c:pt idx="603">
                  <c:v>0.000377201</c:v>
                </c:pt>
                <c:pt idx="604">
                  <c:v>0.000425315</c:v>
                </c:pt>
                <c:pt idx="605">
                  <c:v>0.000482485</c:v>
                </c:pt>
                <c:pt idx="606">
                  <c:v>0.000835247000000003</c:v>
                </c:pt>
                <c:pt idx="607">
                  <c:v>0.000170306</c:v>
                </c:pt>
                <c:pt idx="608">
                  <c:v>0.000146083</c:v>
                </c:pt>
                <c:pt idx="609">
                  <c:v>0.000152269</c:v>
                </c:pt>
                <c:pt idx="610">
                  <c:v>0.000125914</c:v>
                </c:pt>
                <c:pt idx="611">
                  <c:v>0.000210037</c:v>
                </c:pt>
                <c:pt idx="612">
                  <c:v>0.000435664</c:v>
                </c:pt>
                <c:pt idx="613">
                  <c:v>0.000946362</c:v>
                </c:pt>
                <c:pt idx="614">
                  <c:v>0.00094239</c:v>
                </c:pt>
                <c:pt idx="615">
                  <c:v>0.00105668</c:v>
                </c:pt>
                <c:pt idx="616">
                  <c:v>0.000538369</c:v>
                </c:pt>
                <c:pt idx="617">
                  <c:v>0.000543895</c:v>
                </c:pt>
                <c:pt idx="618">
                  <c:v>0.000669913</c:v>
                </c:pt>
                <c:pt idx="619">
                  <c:v>0.0009867</c:v>
                </c:pt>
                <c:pt idx="620" formatCode="0.00E+00">
                  <c:v>7.02918E-5</c:v>
                </c:pt>
                <c:pt idx="621">
                  <c:v>0.000264731</c:v>
                </c:pt>
                <c:pt idx="622" formatCode="0.00E+00">
                  <c:v>8.93692000000002E-5</c:v>
                </c:pt>
                <c:pt idx="623">
                  <c:v>0.000811685</c:v>
                </c:pt>
                <c:pt idx="624">
                  <c:v>0.000819317</c:v>
                </c:pt>
                <c:pt idx="625">
                  <c:v>0.000810192</c:v>
                </c:pt>
                <c:pt idx="626">
                  <c:v>0.000810192</c:v>
                </c:pt>
                <c:pt idx="627">
                  <c:v>0.000810192</c:v>
                </c:pt>
                <c:pt idx="628">
                  <c:v>0.000810192</c:v>
                </c:pt>
                <c:pt idx="629">
                  <c:v>0.000810192</c:v>
                </c:pt>
                <c:pt idx="630">
                  <c:v>0.000810192</c:v>
                </c:pt>
                <c:pt idx="631">
                  <c:v>0.000293251</c:v>
                </c:pt>
                <c:pt idx="632">
                  <c:v>0.000111834</c:v>
                </c:pt>
                <c:pt idx="633" formatCode="0.00E+00">
                  <c:v>8.36543000000017E-5</c:v>
                </c:pt>
                <c:pt idx="634" formatCode="0.00E+00">
                  <c:v>6.74088000000001E-5</c:v>
                </c:pt>
                <c:pt idx="635" formatCode="0.00E+00">
                  <c:v>8.36543000000017E-5</c:v>
                </c:pt>
                <c:pt idx="636">
                  <c:v>0.000114843</c:v>
                </c:pt>
                <c:pt idx="637" formatCode="0.00E+00">
                  <c:v>6.61543E-5</c:v>
                </c:pt>
                <c:pt idx="638" formatCode="0.00E+00">
                  <c:v>8.36148000000006E-5</c:v>
                </c:pt>
                <c:pt idx="639" formatCode="0.00E+00">
                  <c:v>8.36386000000003E-5</c:v>
                </c:pt>
                <c:pt idx="640">
                  <c:v>0.000581556</c:v>
                </c:pt>
                <c:pt idx="641">
                  <c:v>0.000158622</c:v>
                </c:pt>
                <c:pt idx="642" formatCode="0.00E+00">
                  <c:v>5.84501E-5</c:v>
                </c:pt>
                <c:pt idx="643">
                  <c:v>0.000548763</c:v>
                </c:pt>
                <c:pt idx="644">
                  <c:v>0.00063077</c:v>
                </c:pt>
                <c:pt idx="645">
                  <c:v>0.000311152</c:v>
                </c:pt>
                <c:pt idx="646">
                  <c:v>0.000318107</c:v>
                </c:pt>
                <c:pt idx="647">
                  <c:v>0.000359966</c:v>
                </c:pt>
                <c:pt idx="648">
                  <c:v>0.000186352</c:v>
                </c:pt>
                <c:pt idx="649">
                  <c:v>0.000338415</c:v>
                </c:pt>
                <c:pt idx="650">
                  <c:v>0.000390995</c:v>
                </c:pt>
                <c:pt idx="651">
                  <c:v>0.000269136</c:v>
                </c:pt>
                <c:pt idx="652">
                  <c:v>0.000723733</c:v>
                </c:pt>
                <c:pt idx="653">
                  <c:v>0.000700565</c:v>
                </c:pt>
                <c:pt idx="654">
                  <c:v>0.000264652</c:v>
                </c:pt>
                <c:pt idx="655">
                  <c:v>0.000283996</c:v>
                </c:pt>
                <c:pt idx="656">
                  <c:v>0.000264718</c:v>
                </c:pt>
                <c:pt idx="657">
                  <c:v>0.000262639</c:v>
                </c:pt>
                <c:pt idx="658">
                  <c:v>0.000262694</c:v>
                </c:pt>
                <c:pt idx="659">
                  <c:v>0.000262637</c:v>
                </c:pt>
                <c:pt idx="660" formatCode="0.00E+00">
                  <c:v>7.99803000000003E-5</c:v>
                </c:pt>
                <c:pt idx="661">
                  <c:v>0.000371252</c:v>
                </c:pt>
                <c:pt idx="662">
                  <c:v>0.000798877</c:v>
                </c:pt>
                <c:pt idx="663">
                  <c:v>0.000831553000000003</c:v>
                </c:pt>
                <c:pt idx="664">
                  <c:v>0.000828638</c:v>
                </c:pt>
                <c:pt idx="665">
                  <c:v>0.000190092</c:v>
                </c:pt>
                <c:pt idx="666">
                  <c:v>0.000839615</c:v>
                </c:pt>
                <c:pt idx="667">
                  <c:v>0.0010194</c:v>
                </c:pt>
                <c:pt idx="668">
                  <c:v>0.000867007</c:v>
                </c:pt>
                <c:pt idx="669">
                  <c:v>0.000827059</c:v>
                </c:pt>
                <c:pt idx="670">
                  <c:v>0.000827004</c:v>
                </c:pt>
                <c:pt idx="671">
                  <c:v>0.0012029</c:v>
                </c:pt>
                <c:pt idx="672">
                  <c:v>0.000828906</c:v>
                </c:pt>
                <c:pt idx="673">
                  <c:v>0.000804418</c:v>
                </c:pt>
                <c:pt idx="674">
                  <c:v>0.000289599</c:v>
                </c:pt>
                <c:pt idx="675">
                  <c:v>0.000915407</c:v>
                </c:pt>
                <c:pt idx="676">
                  <c:v>0.000835197</c:v>
                </c:pt>
                <c:pt idx="677">
                  <c:v>0.000827059</c:v>
                </c:pt>
                <c:pt idx="678">
                  <c:v>0.000954464</c:v>
                </c:pt>
                <c:pt idx="679">
                  <c:v>0.000254711</c:v>
                </c:pt>
                <c:pt idx="680">
                  <c:v>0.000154353</c:v>
                </c:pt>
                <c:pt idx="681">
                  <c:v>0.000468919</c:v>
                </c:pt>
                <c:pt idx="682">
                  <c:v>0.000295372</c:v>
                </c:pt>
                <c:pt idx="683">
                  <c:v>0.000335488</c:v>
                </c:pt>
                <c:pt idx="684">
                  <c:v>0.000833203000000002</c:v>
                </c:pt>
                <c:pt idx="685">
                  <c:v>0.000798867</c:v>
                </c:pt>
                <c:pt idx="686">
                  <c:v>0.000790552</c:v>
                </c:pt>
                <c:pt idx="687">
                  <c:v>0.000795785</c:v>
                </c:pt>
                <c:pt idx="688">
                  <c:v>0.000415291</c:v>
                </c:pt>
                <c:pt idx="689">
                  <c:v>0.000646407</c:v>
                </c:pt>
                <c:pt idx="690">
                  <c:v>0.000241686</c:v>
                </c:pt>
                <c:pt idx="691">
                  <c:v>0.000187861</c:v>
                </c:pt>
                <c:pt idx="692">
                  <c:v>0.00105798</c:v>
                </c:pt>
                <c:pt idx="693">
                  <c:v>0.00106205</c:v>
                </c:pt>
                <c:pt idx="694">
                  <c:v>0.000106053</c:v>
                </c:pt>
                <c:pt idx="695">
                  <c:v>0.000110183</c:v>
                </c:pt>
                <c:pt idx="696">
                  <c:v>0.000587542</c:v>
                </c:pt>
                <c:pt idx="697">
                  <c:v>0.000318851</c:v>
                </c:pt>
                <c:pt idx="698">
                  <c:v>0.00071644</c:v>
                </c:pt>
                <c:pt idx="699">
                  <c:v>0.00081125</c:v>
                </c:pt>
                <c:pt idx="700">
                  <c:v>0.00103043</c:v>
                </c:pt>
                <c:pt idx="701">
                  <c:v>0.000679468</c:v>
                </c:pt>
                <c:pt idx="702">
                  <c:v>0.000683698</c:v>
                </c:pt>
                <c:pt idx="703">
                  <c:v>0.000138945</c:v>
                </c:pt>
                <c:pt idx="704">
                  <c:v>0.000597896</c:v>
                </c:pt>
                <c:pt idx="705">
                  <c:v>0.000462846</c:v>
                </c:pt>
                <c:pt idx="706">
                  <c:v>0.000826285000000001</c:v>
                </c:pt>
                <c:pt idx="707">
                  <c:v>0.0008271</c:v>
                </c:pt>
                <c:pt idx="708">
                  <c:v>0.000824235</c:v>
                </c:pt>
                <c:pt idx="709">
                  <c:v>0.000155321</c:v>
                </c:pt>
                <c:pt idx="710">
                  <c:v>0.000186777</c:v>
                </c:pt>
                <c:pt idx="711">
                  <c:v>0.000831285000000001</c:v>
                </c:pt>
                <c:pt idx="712">
                  <c:v>0.00108101</c:v>
                </c:pt>
                <c:pt idx="713">
                  <c:v>0.000251907</c:v>
                </c:pt>
                <c:pt idx="714" formatCode="0.00E+00">
                  <c:v>3.50068E-5</c:v>
                </c:pt>
                <c:pt idx="715">
                  <c:v>0.000186779</c:v>
                </c:pt>
                <c:pt idx="716">
                  <c:v>0.000197685</c:v>
                </c:pt>
                <c:pt idx="717">
                  <c:v>0.000633968</c:v>
                </c:pt>
                <c:pt idx="718">
                  <c:v>0.000550125</c:v>
                </c:pt>
                <c:pt idx="719">
                  <c:v>0.00056935</c:v>
                </c:pt>
                <c:pt idx="720">
                  <c:v>0.000830323</c:v>
                </c:pt>
                <c:pt idx="721">
                  <c:v>0.000705965</c:v>
                </c:pt>
                <c:pt idx="722">
                  <c:v>0.000364502</c:v>
                </c:pt>
                <c:pt idx="723">
                  <c:v>0.000365312</c:v>
                </c:pt>
                <c:pt idx="724">
                  <c:v>0.000827059</c:v>
                </c:pt>
                <c:pt idx="725">
                  <c:v>0.000826376</c:v>
                </c:pt>
                <c:pt idx="726" formatCode="0.00E+00">
                  <c:v>6.66892E-5</c:v>
                </c:pt>
                <c:pt idx="727">
                  <c:v>0.000554325</c:v>
                </c:pt>
                <c:pt idx="728">
                  <c:v>0.000415243</c:v>
                </c:pt>
                <c:pt idx="729">
                  <c:v>0.000418245</c:v>
                </c:pt>
                <c:pt idx="730">
                  <c:v>0.000292554</c:v>
                </c:pt>
                <c:pt idx="731">
                  <c:v>0.000444119</c:v>
                </c:pt>
                <c:pt idx="732" formatCode="0.00E+00">
                  <c:v>7.29244000000002E-5</c:v>
                </c:pt>
                <c:pt idx="733" formatCode="0.00E+00">
                  <c:v>5.53530000000001E-5</c:v>
                </c:pt>
                <c:pt idx="734" formatCode="0.00E+00">
                  <c:v>5.50772000000001E-5</c:v>
                </c:pt>
                <c:pt idx="735" formatCode="0.00E+00">
                  <c:v>5.50772000000001E-5</c:v>
                </c:pt>
                <c:pt idx="736">
                  <c:v>0.000573135</c:v>
                </c:pt>
                <c:pt idx="737">
                  <c:v>0.000547124</c:v>
                </c:pt>
                <c:pt idx="738">
                  <c:v>0.000515778</c:v>
                </c:pt>
                <c:pt idx="739">
                  <c:v>0.000401777</c:v>
                </c:pt>
                <c:pt idx="740">
                  <c:v>0.000407758</c:v>
                </c:pt>
                <c:pt idx="741">
                  <c:v>0.0004274</c:v>
                </c:pt>
                <c:pt idx="742">
                  <c:v>0.000889456</c:v>
                </c:pt>
                <c:pt idx="743">
                  <c:v>0.000644939000000001</c:v>
                </c:pt>
                <c:pt idx="744">
                  <c:v>0.000652095</c:v>
                </c:pt>
                <c:pt idx="745">
                  <c:v>0.000527286</c:v>
                </c:pt>
                <c:pt idx="746">
                  <c:v>0.000737219</c:v>
                </c:pt>
                <c:pt idx="747">
                  <c:v>0.000331379</c:v>
                </c:pt>
                <c:pt idx="748">
                  <c:v>0.000640162</c:v>
                </c:pt>
                <c:pt idx="749">
                  <c:v>0.000199532</c:v>
                </c:pt>
                <c:pt idx="750">
                  <c:v>0.000201027</c:v>
                </c:pt>
                <c:pt idx="751">
                  <c:v>0.000429058</c:v>
                </c:pt>
                <c:pt idx="752">
                  <c:v>0.000222689</c:v>
                </c:pt>
                <c:pt idx="753">
                  <c:v>0.000445335</c:v>
                </c:pt>
                <c:pt idx="754">
                  <c:v>0.00023014</c:v>
                </c:pt>
                <c:pt idx="755">
                  <c:v>0.000232952</c:v>
                </c:pt>
                <c:pt idx="756">
                  <c:v>0.000240732</c:v>
                </c:pt>
                <c:pt idx="757">
                  <c:v>0.000600391</c:v>
                </c:pt>
                <c:pt idx="758">
                  <c:v>0.000621069</c:v>
                </c:pt>
                <c:pt idx="759">
                  <c:v>0.000612228</c:v>
                </c:pt>
                <c:pt idx="760">
                  <c:v>0.000224219</c:v>
                </c:pt>
                <c:pt idx="761">
                  <c:v>0.000332841</c:v>
                </c:pt>
                <c:pt idx="762">
                  <c:v>0.000333825</c:v>
                </c:pt>
                <c:pt idx="763">
                  <c:v>0.000333825</c:v>
                </c:pt>
                <c:pt idx="764">
                  <c:v>0.000534973</c:v>
                </c:pt>
                <c:pt idx="765">
                  <c:v>0.000328762</c:v>
                </c:pt>
                <c:pt idx="766">
                  <c:v>0.000156883</c:v>
                </c:pt>
                <c:pt idx="767">
                  <c:v>0.000138193</c:v>
                </c:pt>
                <c:pt idx="768">
                  <c:v>0.0007319</c:v>
                </c:pt>
                <c:pt idx="769">
                  <c:v>0.000731592</c:v>
                </c:pt>
                <c:pt idx="770">
                  <c:v>0.000136493</c:v>
                </c:pt>
                <c:pt idx="771">
                  <c:v>0.000140554</c:v>
                </c:pt>
                <c:pt idx="772">
                  <c:v>0.00038895</c:v>
                </c:pt>
                <c:pt idx="773">
                  <c:v>0.000229683</c:v>
                </c:pt>
                <c:pt idx="774">
                  <c:v>0.000314881</c:v>
                </c:pt>
                <c:pt idx="775">
                  <c:v>0.000426709</c:v>
                </c:pt>
                <c:pt idx="776">
                  <c:v>0.000656123</c:v>
                </c:pt>
                <c:pt idx="777">
                  <c:v>0.000827059</c:v>
                </c:pt>
                <c:pt idx="778">
                  <c:v>0.000827059</c:v>
                </c:pt>
                <c:pt idx="779">
                  <c:v>0.00081417</c:v>
                </c:pt>
                <c:pt idx="780">
                  <c:v>0.000546506</c:v>
                </c:pt>
                <c:pt idx="781">
                  <c:v>0.000824235</c:v>
                </c:pt>
                <c:pt idx="782">
                  <c:v>0.000141202</c:v>
                </c:pt>
                <c:pt idx="783">
                  <c:v>0.000826751</c:v>
                </c:pt>
                <c:pt idx="784">
                  <c:v>0.000827059</c:v>
                </c:pt>
                <c:pt idx="785">
                  <c:v>0.000827014</c:v>
                </c:pt>
                <c:pt idx="786">
                  <c:v>0.000828643</c:v>
                </c:pt>
                <c:pt idx="787">
                  <c:v>0.000827059</c:v>
                </c:pt>
                <c:pt idx="788">
                  <c:v>0.000827059</c:v>
                </c:pt>
                <c:pt idx="789">
                  <c:v>0.000826326</c:v>
                </c:pt>
                <c:pt idx="790">
                  <c:v>0.000823527</c:v>
                </c:pt>
                <c:pt idx="791">
                  <c:v>0.000828552000000002</c:v>
                </c:pt>
                <c:pt idx="792">
                  <c:v>0.000827059</c:v>
                </c:pt>
                <c:pt idx="793">
                  <c:v>0.000824256</c:v>
                </c:pt>
                <c:pt idx="794">
                  <c:v>0.000820465</c:v>
                </c:pt>
                <c:pt idx="795">
                  <c:v>0.000824256</c:v>
                </c:pt>
                <c:pt idx="796">
                  <c:v>0.000827059</c:v>
                </c:pt>
                <c:pt idx="797">
                  <c:v>0.000824256</c:v>
                </c:pt>
                <c:pt idx="798">
                  <c:v>0.000820425</c:v>
                </c:pt>
                <c:pt idx="799">
                  <c:v>0.000855191</c:v>
                </c:pt>
                <c:pt idx="800">
                  <c:v>0.000704983</c:v>
                </c:pt>
                <c:pt idx="801">
                  <c:v>0.000827014</c:v>
                </c:pt>
                <c:pt idx="802">
                  <c:v>0.000927324</c:v>
                </c:pt>
                <c:pt idx="803">
                  <c:v>0.000827014</c:v>
                </c:pt>
                <c:pt idx="804">
                  <c:v>0.000825764000000001</c:v>
                </c:pt>
                <c:pt idx="805">
                  <c:v>0.000825577000000001</c:v>
                </c:pt>
                <c:pt idx="806">
                  <c:v>0.00113858</c:v>
                </c:pt>
                <c:pt idx="807">
                  <c:v>0.000903823</c:v>
                </c:pt>
                <c:pt idx="808">
                  <c:v>0.001434</c:v>
                </c:pt>
                <c:pt idx="809">
                  <c:v>0.000792855</c:v>
                </c:pt>
                <c:pt idx="810">
                  <c:v>0.00082419</c:v>
                </c:pt>
                <c:pt idx="811">
                  <c:v>0.000965597</c:v>
                </c:pt>
                <c:pt idx="812">
                  <c:v>0.000825253000000003</c:v>
                </c:pt>
                <c:pt idx="813">
                  <c:v>0.000827059</c:v>
                </c:pt>
                <c:pt idx="814">
                  <c:v>0.000827059</c:v>
                </c:pt>
                <c:pt idx="815">
                  <c:v>0.000822444</c:v>
                </c:pt>
                <c:pt idx="816">
                  <c:v>0.000827059</c:v>
                </c:pt>
                <c:pt idx="817">
                  <c:v>0.000827778</c:v>
                </c:pt>
                <c:pt idx="818">
                  <c:v>0.000821422</c:v>
                </c:pt>
                <c:pt idx="819">
                  <c:v>0.000824838</c:v>
                </c:pt>
                <c:pt idx="820">
                  <c:v>0.000826963</c:v>
                </c:pt>
                <c:pt idx="821">
                  <c:v>0.000826326</c:v>
                </c:pt>
                <c:pt idx="822">
                  <c:v>0.00125217</c:v>
                </c:pt>
                <c:pt idx="823">
                  <c:v>0.000827014</c:v>
                </c:pt>
                <c:pt idx="824">
                  <c:v>0.000824215</c:v>
                </c:pt>
                <c:pt idx="825">
                  <c:v>0.000827014</c:v>
                </c:pt>
                <c:pt idx="826">
                  <c:v>0.000828598</c:v>
                </c:pt>
                <c:pt idx="827">
                  <c:v>0.000826963</c:v>
                </c:pt>
                <c:pt idx="828">
                  <c:v>0.000827034</c:v>
                </c:pt>
                <c:pt idx="829">
                  <c:v>0.000827004</c:v>
                </c:pt>
                <c:pt idx="830">
                  <c:v>0.00042076</c:v>
                </c:pt>
                <c:pt idx="831">
                  <c:v>0.000824256</c:v>
                </c:pt>
                <c:pt idx="832">
                  <c:v>0.000828628</c:v>
                </c:pt>
                <c:pt idx="833">
                  <c:v>0.000826326</c:v>
                </c:pt>
                <c:pt idx="834">
                  <c:v>0.000827059</c:v>
                </c:pt>
                <c:pt idx="835">
                  <c:v>0.000827059</c:v>
                </c:pt>
                <c:pt idx="836">
                  <c:v>0.000826326</c:v>
                </c:pt>
                <c:pt idx="837">
                  <c:v>0.000827059</c:v>
                </c:pt>
                <c:pt idx="838">
                  <c:v>0.000827059</c:v>
                </c:pt>
                <c:pt idx="839">
                  <c:v>0.000828709</c:v>
                </c:pt>
                <c:pt idx="840">
                  <c:v>0.000826943000000002</c:v>
                </c:pt>
                <c:pt idx="841">
                  <c:v>0.000264657</c:v>
                </c:pt>
                <c:pt idx="842">
                  <c:v>0.00078621</c:v>
                </c:pt>
                <c:pt idx="843">
                  <c:v>0.00112529</c:v>
                </c:pt>
                <c:pt idx="844">
                  <c:v>0.000526892</c:v>
                </c:pt>
                <c:pt idx="845">
                  <c:v>0.000595169</c:v>
                </c:pt>
                <c:pt idx="846">
                  <c:v>0.000526892</c:v>
                </c:pt>
                <c:pt idx="847">
                  <c:v>0.000819033</c:v>
                </c:pt>
                <c:pt idx="848">
                  <c:v>0.00100174</c:v>
                </c:pt>
                <c:pt idx="849" formatCode="0.00E+00">
                  <c:v>8.19109E-5</c:v>
                </c:pt>
                <c:pt idx="850" formatCode="0.00E+00">
                  <c:v>8.84897E-5</c:v>
                </c:pt>
                <c:pt idx="851">
                  <c:v>0.000828674</c:v>
                </c:pt>
                <c:pt idx="852">
                  <c:v>0.00157199</c:v>
                </c:pt>
                <c:pt idx="853">
                  <c:v>0.000113177</c:v>
                </c:pt>
                <c:pt idx="854">
                  <c:v>0.000262089</c:v>
                </c:pt>
                <c:pt idx="855">
                  <c:v>0.00127002</c:v>
                </c:pt>
                <c:pt idx="856">
                  <c:v>0.000870879</c:v>
                </c:pt>
                <c:pt idx="857">
                  <c:v>0.000826148</c:v>
                </c:pt>
                <c:pt idx="858">
                  <c:v>0.000827059</c:v>
                </c:pt>
                <c:pt idx="859">
                  <c:v>0.0015264</c:v>
                </c:pt>
                <c:pt idx="860">
                  <c:v>0.000618918</c:v>
                </c:pt>
                <c:pt idx="861">
                  <c:v>0.000483693</c:v>
                </c:pt>
                <c:pt idx="862">
                  <c:v>0.000596601</c:v>
                </c:pt>
                <c:pt idx="863">
                  <c:v>0.000324101</c:v>
                </c:pt>
                <c:pt idx="864">
                  <c:v>0.00066005</c:v>
                </c:pt>
                <c:pt idx="865" formatCode="0.00E+00">
                  <c:v>6.16924000000002E-5</c:v>
                </c:pt>
                <c:pt idx="866">
                  <c:v>0.00028466</c:v>
                </c:pt>
                <c:pt idx="867">
                  <c:v>0.000121043</c:v>
                </c:pt>
                <c:pt idx="868">
                  <c:v>0.000593681</c:v>
                </c:pt>
                <c:pt idx="869">
                  <c:v>0.000556961</c:v>
                </c:pt>
                <c:pt idx="870">
                  <c:v>0.000836604000000002</c:v>
                </c:pt>
                <c:pt idx="871">
                  <c:v>0.000336684</c:v>
                </c:pt>
                <c:pt idx="872">
                  <c:v>0.000822819</c:v>
                </c:pt>
                <c:pt idx="873">
                  <c:v>0.000145984</c:v>
                </c:pt>
                <c:pt idx="874">
                  <c:v>0.000123041</c:v>
                </c:pt>
                <c:pt idx="875">
                  <c:v>0.000736627</c:v>
                </c:pt>
                <c:pt idx="876">
                  <c:v>0.000123159</c:v>
                </c:pt>
                <c:pt idx="877" formatCode="0.00E+00">
                  <c:v>5.8189E-5</c:v>
                </c:pt>
                <c:pt idx="878">
                  <c:v>0.000847509000000002</c:v>
                </c:pt>
                <c:pt idx="879">
                  <c:v>0.000558338</c:v>
                </c:pt>
                <c:pt idx="880">
                  <c:v>0.00119944</c:v>
                </c:pt>
                <c:pt idx="881">
                  <c:v>0.000825268000000002</c:v>
                </c:pt>
                <c:pt idx="882">
                  <c:v>0.00014337</c:v>
                </c:pt>
                <c:pt idx="883">
                  <c:v>0.00017891</c:v>
                </c:pt>
                <c:pt idx="884">
                  <c:v>0.000141331</c:v>
                </c:pt>
                <c:pt idx="885">
                  <c:v>0.000248978</c:v>
                </c:pt>
                <c:pt idx="886">
                  <c:v>0.000695844</c:v>
                </c:pt>
                <c:pt idx="887">
                  <c:v>0.000437835</c:v>
                </c:pt>
                <c:pt idx="888">
                  <c:v>0.00274255</c:v>
                </c:pt>
                <c:pt idx="889">
                  <c:v>0.000367508</c:v>
                </c:pt>
                <c:pt idx="890">
                  <c:v>0.000634449</c:v>
                </c:pt>
                <c:pt idx="891">
                  <c:v>0.000367484</c:v>
                </c:pt>
                <c:pt idx="892">
                  <c:v>0.000719355</c:v>
                </c:pt>
                <c:pt idx="893">
                  <c:v>0.000318536</c:v>
                </c:pt>
                <c:pt idx="894">
                  <c:v>0.000719143</c:v>
                </c:pt>
                <c:pt idx="895">
                  <c:v>0.000826138</c:v>
                </c:pt>
                <c:pt idx="896">
                  <c:v>0.000687109</c:v>
                </c:pt>
                <c:pt idx="897">
                  <c:v>0.000428275</c:v>
                </c:pt>
                <c:pt idx="898">
                  <c:v>0.000783412</c:v>
                </c:pt>
                <c:pt idx="899">
                  <c:v>0.00116372</c:v>
                </c:pt>
                <c:pt idx="900">
                  <c:v>0.00086308</c:v>
                </c:pt>
                <c:pt idx="901">
                  <c:v>0.000490295</c:v>
                </c:pt>
                <c:pt idx="902">
                  <c:v>0.000275891</c:v>
                </c:pt>
                <c:pt idx="903">
                  <c:v>0.000422454</c:v>
                </c:pt>
                <c:pt idx="904">
                  <c:v>0.000487889</c:v>
                </c:pt>
                <c:pt idx="905">
                  <c:v>0.00023227</c:v>
                </c:pt>
                <c:pt idx="906">
                  <c:v>0.000398188</c:v>
                </c:pt>
                <c:pt idx="907">
                  <c:v>0.000538177</c:v>
                </c:pt>
                <c:pt idx="908">
                  <c:v>0.000495635</c:v>
                </c:pt>
                <c:pt idx="909">
                  <c:v>0.000157179</c:v>
                </c:pt>
                <c:pt idx="910">
                  <c:v>0.000206922</c:v>
                </c:pt>
                <c:pt idx="911">
                  <c:v>0.00026148</c:v>
                </c:pt>
                <c:pt idx="912">
                  <c:v>0.00016347</c:v>
                </c:pt>
                <c:pt idx="913">
                  <c:v>0.000264727</c:v>
                </c:pt>
                <c:pt idx="914">
                  <c:v>0.000354308</c:v>
                </c:pt>
                <c:pt idx="915">
                  <c:v>0.000264708</c:v>
                </c:pt>
                <c:pt idx="916">
                  <c:v>0.000596677</c:v>
                </c:pt>
                <c:pt idx="917">
                  <c:v>0.000497495</c:v>
                </c:pt>
                <c:pt idx="918">
                  <c:v>0.000280748</c:v>
                </c:pt>
                <c:pt idx="919">
                  <c:v>0.000893489</c:v>
                </c:pt>
                <c:pt idx="920">
                  <c:v>0.000968867</c:v>
                </c:pt>
                <c:pt idx="921">
                  <c:v>0.000366578</c:v>
                </c:pt>
                <c:pt idx="922">
                  <c:v>0.000486282</c:v>
                </c:pt>
                <c:pt idx="923">
                  <c:v>0.000275384</c:v>
                </c:pt>
                <c:pt idx="924">
                  <c:v>0.000790993</c:v>
                </c:pt>
                <c:pt idx="925">
                  <c:v>0.000674174</c:v>
                </c:pt>
                <c:pt idx="926">
                  <c:v>0.000848309</c:v>
                </c:pt>
                <c:pt idx="927">
                  <c:v>0.000827059</c:v>
                </c:pt>
                <c:pt idx="928">
                  <c:v>0.000782547</c:v>
                </c:pt>
                <c:pt idx="929">
                  <c:v>0.000793351</c:v>
                </c:pt>
                <c:pt idx="930">
                  <c:v>0.000301188</c:v>
                </c:pt>
                <c:pt idx="931">
                  <c:v>0.000476152</c:v>
                </c:pt>
                <c:pt idx="932">
                  <c:v>0.00032079</c:v>
                </c:pt>
                <c:pt idx="933">
                  <c:v>0.000375609</c:v>
                </c:pt>
                <c:pt idx="934">
                  <c:v>0.00131012</c:v>
                </c:pt>
                <c:pt idx="935">
                  <c:v>0.000573545</c:v>
                </c:pt>
                <c:pt idx="936">
                  <c:v>0.000827044</c:v>
                </c:pt>
                <c:pt idx="937">
                  <c:v>0.000264522</c:v>
                </c:pt>
                <c:pt idx="938">
                  <c:v>0.000142213</c:v>
                </c:pt>
                <c:pt idx="939">
                  <c:v>0.00052555</c:v>
                </c:pt>
                <c:pt idx="940" formatCode="0.00E+00">
                  <c:v>8.84897E-5</c:v>
                </c:pt>
                <c:pt idx="941">
                  <c:v>0.000271022</c:v>
                </c:pt>
                <c:pt idx="942">
                  <c:v>0.000170129</c:v>
                </c:pt>
                <c:pt idx="943">
                  <c:v>0.000456086</c:v>
                </c:pt>
                <c:pt idx="944">
                  <c:v>0.000186004</c:v>
                </c:pt>
                <c:pt idx="945" formatCode="0.00E+00">
                  <c:v>8.18811E-5</c:v>
                </c:pt>
                <c:pt idx="946">
                  <c:v>0.000458843</c:v>
                </c:pt>
                <c:pt idx="947">
                  <c:v>0.000964671</c:v>
                </c:pt>
                <c:pt idx="948">
                  <c:v>0.000987570000000002</c:v>
                </c:pt>
                <c:pt idx="949">
                  <c:v>0.000259553</c:v>
                </c:pt>
                <c:pt idx="950">
                  <c:v>0.00104675</c:v>
                </c:pt>
                <c:pt idx="951">
                  <c:v>0.000898176</c:v>
                </c:pt>
                <c:pt idx="952">
                  <c:v>0.000827059</c:v>
                </c:pt>
                <c:pt idx="953">
                  <c:v>0.000250771</c:v>
                </c:pt>
                <c:pt idx="954">
                  <c:v>0.00031135</c:v>
                </c:pt>
                <c:pt idx="955">
                  <c:v>0.000579941</c:v>
                </c:pt>
                <c:pt idx="956">
                  <c:v>0.000579936</c:v>
                </c:pt>
                <c:pt idx="957">
                  <c:v>0.000691557</c:v>
                </c:pt>
                <c:pt idx="958">
                  <c:v>0.000715403</c:v>
                </c:pt>
                <c:pt idx="959" formatCode="0.00E+00">
                  <c:v>8.93176E-5</c:v>
                </c:pt>
                <c:pt idx="960">
                  <c:v>0.000535591</c:v>
                </c:pt>
                <c:pt idx="961">
                  <c:v>0.000541881</c:v>
                </c:pt>
                <c:pt idx="962">
                  <c:v>0.000584096</c:v>
                </c:pt>
                <c:pt idx="963">
                  <c:v>0.000777015</c:v>
                </c:pt>
                <c:pt idx="964">
                  <c:v>0.000824185</c:v>
                </c:pt>
                <c:pt idx="965">
                  <c:v>0.000819134</c:v>
                </c:pt>
                <c:pt idx="966">
                  <c:v>0.000122416</c:v>
                </c:pt>
                <c:pt idx="967">
                  <c:v>0.000827009</c:v>
                </c:pt>
                <c:pt idx="968">
                  <c:v>0.000827054</c:v>
                </c:pt>
                <c:pt idx="969">
                  <c:v>0.000260499</c:v>
                </c:pt>
                <c:pt idx="970">
                  <c:v>0.000256849</c:v>
                </c:pt>
                <c:pt idx="971">
                  <c:v>0.000336975</c:v>
                </c:pt>
                <c:pt idx="972">
                  <c:v>0.000827054</c:v>
                </c:pt>
                <c:pt idx="973">
                  <c:v>0.000827054</c:v>
                </c:pt>
                <c:pt idx="974">
                  <c:v>0.000828628</c:v>
                </c:pt>
                <c:pt idx="975">
                  <c:v>0.000449565</c:v>
                </c:pt>
                <c:pt idx="976">
                  <c:v>0.000144191</c:v>
                </c:pt>
                <c:pt idx="977">
                  <c:v>0.000201166</c:v>
                </c:pt>
                <c:pt idx="978">
                  <c:v>0.000241018</c:v>
                </c:pt>
                <c:pt idx="979">
                  <c:v>0.000708126</c:v>
                </c:pt>
                <c:pt idx="980">
                  <c:v>0.000809575000000001</c:v>
                </c:pt>
                <c:pt idx="981">
                  <c:v>0.000123447</c:v>
                </c:pt>
                <c:pt idx="982">
                  <c:v>0.00029467</c:v>
                </c:pt>
                <c:pt idx="983">
                  <c:v>0.00023363</c:v>
                </c:pt>
                <c:pt idx="984">
                  <c:v>0.000414238</c:v>
                </c:pt>
                <c:pt idx="985">
                  <c:v>0.000892315000000001</c:v>
                </c:pt>
                <c:pt idx="986">
                  <c:v>0.00077905</c:v>
                </c:pt>
                <c:pt idx="987">
                  <c:v>0.000516588</c:v>
                </c:pt>
                <c:pt idx="988">
                  <c:v>0.000616524</c:v>
                </c:pt>
                <c:pt idx="989">
                  <c:v>0.000336641</c:v>
                </c:pt>
                <c:pt idx="990">
                  <c:v>0.000335944</c:v>
                </c:pt>
                <c:pt idx="991">
                  <c:v>0.000822171</c:v>
                </c:pt>
                <c:pt idx="992">
                  <c:v>0.000131877</c:v>
                </c:pt>
                <c:pt idx="993">
                  <c:v>0.000561602</c:v>
                </c:pt>
                <c:pt idx="994">
                  <c:v>0.000813416</c:v>
                </c:pt>
                <c:pt idx="995">
                  <c:v>0.000818441</c:v>
                </c:pt>
                <c:pt idx="996">
                  <c:v>0.000441397</c:v>
                </c:pt>
                <c:pt idx="997">
                  <c:v>0.000707544</c:v>
                </c:pt>
                <c:pt idx="998">
                  <c:v>0.000240351</c:v>
                </c:pt>
                <c:pt idx="999">
                  <c:v>0.000851249000000002</c:v>
                </c:pt>
                <c:pt idx="1000">
                  <c:v>0.00082507</c:v>
                </c:pt>
                <c:pt idx="1001">
                  <c:v>0.000815941</c:v>
                </c:pt>
                <c:pt idx="1002">
                  <c:v>0.000799201</c:v>
                </c:pt>
                <c:pt idx="1003">
                  <c:v>0.000146437</c:v>
                </c:pt>
                <c:pt idx="1004">
                  <c:v>0.000143052</c:v>
                </c:pt>
                <c:pt idx="1005">
                  <c:v>0.000409719</c:v>
                </c:pt>
                <c:pt idx="1006">
                  <c:v>0.000790117</c:v>
                </c:pt>
                <c:pt idx="1007">
                  <c:v>0.000828552000000002</c:v>
                </c:pt>
                <c:pt idx="1008">
                  <c:v>0.000743094</c:v>
                </c:pt>
                <c:pt idx="1009">
                  <c:v>0.000715636000000001</c:v>
                </c:pt>
                <c:pt idx="1010">
                  <c:v>0.000439081</c:v>
                </c:pt>
                <c:pt idx="1011">
                  <c:v>0.000828006</c:v>
                </c:pt>
                <c:pt idx="1012">
                  <c:v>0.000528157</c:v>
                </c:pt>
                <c:pt idx="1013">
                  <c:v>0.000547569</c:v>
                </c:pt>
                <c:pt idx="1014">
                  <c:v>0.00053763</c:v>
                </c:pt>
                <c:pt idx="1015">
                  <c:v>0.000153368</c:v>
                </c:pt>
                <c:pt idx="1016">
                  <c:v>0.000703273</c:v>
                </c:pt>
                <c:pt idx="1017">
                  <c:v>0.000488066</c:v>
                </c:pt>
                <c:pt idx="1018">
                  <c:v>0.000810344000000001</c:v>
                </c:pt>
                <c:pt idx="1019">
                  <c:v>0.000459912</c:v>
                </c:pt>
                <c:pt idx="1020">
                  <c:v>0.000562472</c:v>
                </c:pt>
                <c:pt idx="1021">
                  <c:v>0.000873667</c:v>
                </c:pt>
                <c:pt idx="1022">
                  <c:v>0.0010572</c:v>
                </c:pt>
                <c:pt idx="1023">
                  <c:v>0.0015933</c:v>
                </c:pt>
                <c:pt idx="1024">
                  <c:v>0.000827059</c:v>
                </c:pt>
                <c:pt idx="1025">
                  <c:v>0.000804565</c:v>
                </c:pt>
                <c:pt idx="1026">
                  <c:v>0.000745948</c:v>
                </c:pt>
                <c:pt idx="1027">
                  <c:v>0.00039087</c:v>
                </c:pt>
                <c:pt idx="1028">
                  <c:v>0.000827009</c:v>
                </c:pt>
                <c:pt idx="1029">
                  <c:v>0.00119585</c:v>
                </c:pt>
                <c:pt idx="1030">
                  <c:v>0.000848567</c:v>
                </c:pt>
                <c:pt idx="1031">
                  <c:v>0.000148893</c:v>
                </c:pt>
                <c:pt idx="1032" formatCode="0.00E+00">
                  <c:v>7.63883000000002E-5</c:v>
                </c:pt>
                <c:pt idx="1033">
                  <c:v>0.000777982</c:v>
                </c:pt>
                <c:pt idx="1034">
                  <c:v>0.000662348</c:v>
                </c:pt>
                <c:pt idx="1035" formatCode="0.00E+00">
                  <c:v>8.00501000000002E-5</c:v>
                </c:pt>
                <c:pt idx="1036">
                  <c:v>0.000264723</c:v>
                </c:pt>
                <c:pt idx="1037">
                  <c:v>0.000366404</c:v>
                </c:pt>
                <c:pt idx="1038">
                  <c:v>0.000264746</c:v>
                </c:pt>
                <c:pt idx="1039">
                  <c:v>0.000909385</c:v>
                </c:pt>
                <c:pt idx="1040">
                  <c:v>0.000830536000000001</c:v>
                </c:pt>
                <c:pt idx="1041">
                  <c:v>0.000827059</c:v>
                </c:pt>
                <c:pt idx="1042">
                  <c:v>0.00124604</c:v>
                </c:pt>
                <c:pt idx="1043">
                  <c:v>0.000676507</c:v>
                </c:pt>
                <c:pt idx="1044">
                  <c:v>0.000264472</c:v>
                </c:pt>
                <c:pt idx="1045">
                  <c:v>0.000213199</c:v>
                </c:pt>
                <c:pt idx="1046">
                  <c:v>0.000269571</c:v>
                </c:pt>
                <c:pt idx="1047">
                  <c:v>0.000849245000000002</c:v>
                </c:pt>
                <c:pt idx="1048">
                  <c:v>0.000538506</c:v>
                </c:pt>
                <c:pt idx="1049">
                  <c:v>0.000760842</c:v>
                </c:pt>
                <c:pt idx="1050">
                  <c:v>0.000369824</c:v>
                </c:pt>
                <c:pt idx="1051">
                  <c:v>0.000263044</c:v>
                </c:pt>
                <c:pt idx="1052" formatCode="0.00E+00">
                  <c:v>5.29629000000002E-5</c:v>
                </c:pt>
                <c:pt idx="1053">
                  <c:v>0.000482535</c:v>
                </c:pt>
                <c:pt idx="1054">
                  <c:v>0.000761803</c:v>
                </c:pt>
                <c:pt idx="1055">
                  <c:v>0.000828552000000002</c:v>
                </c:pt>
                <c:pt idx="1056">
                  <c:v>0.000695743</c:v>
                </c:pt>
                <c:pt idx="1057">
                  <c:v>0.000382797</c:v>
                </c:pt>
                <c:pt idx="1058">
                  <c:v>0.000329027</c:v>
                </c:pt>
                <c:pt idx="1059">
                  <c:v>0.000263885</c:v>
                </c:pt>
                <c:pt idx="1060">
                  <c:v>0.000263969</c:v>
                </c:pt>
                <c:pt idx="1061">
                  <c:v>0.000315866</c:v>
                </c:pt>
                <c:pt idx="1062">
                  <c:v>0.000481718</c:v>
                </c:pt>
                <c:pt idx="1063">
                  <c:v>0.000195161</c:v>
                </c:pt>
                <c:pt idx="1064">
                  <c:v>0.000994549000000002</c:v>
                </c:pt>
                <c:pt idx="1065">
                  <c:v>0.000279603</c:v>
                </c:pt>
                <c:pt idx="1066">
                  <c:v>0.000307639</c:v>
                </c:pt>
                <c:pt idx="1067">
                  <c:v>0.00053052</c:v>
                </c:pt>
                <c:pt idx="1068">
                  <c:v>0.000783174</c:v>
                </c:pt>
                <c:pt idx="1069">
                  <c:v>0.000142224</c:v>
                </c:pt>
                <c:pt idx="1070">
                  <c:v>0.000142635</c:v>
                </c:pt>
                <c:pt idx="1071">
                  <c:v>0.000160697</c:v>
                </c:pt>
                <c:pt idx="1072">
                  <c:v>0.000535322</c:v>
                </c:pt>
                <c:pt idx="1073">
                  <c:v>0.000706795</c:v>
                </c:pt>
                <c:pt idx="1074">
                  <c:v>0.000339659</c:v>
                </c:pt>
                <c:pt idx="1075">
                  <c:v>0.000382073</c:v>
                </c:pt>
                <c:pt idx="1076">
                  <c:v>0.000389976</c:v>
                </c:pt>
                <c:pt idx="1077">
                  <c:v>0.000430516</c:v>
                </c:pt>
                <c:pt idx="1078">
                  <c:v>0.000141383</c:v>
                </c:pt>
                <c:pt idx="1079">
                  <c:v>0.000777354</c:v>
                </c:pt>
                <c:pt idx="1080">
                  <c:v>0.000419792</c:v>
                </c:pt>
                <c:pt idx="1081">
                  <c:v>0.000833279</c:v>
                </c:pt>
                <c:pt idx="1082">
                  <c:v>0.000253981</c:v>
                </c:pt>
                <c:pt idx="1083">
                  <c:v>0.000668997</c:v>
                </c:pt>
                <c:pt idx="1084">
                  <c:v>0.00050961</c:v>
                </c:pt>
                <c:pt idx="1085" formatCode="0.00E+00">
                  <c:v>3.26706E-5</c:v>
                </c:pt>
                <c:pt idx="1086">
                  <c:v>0.000404535</c:v>
                </c:pt>
                <c:pt idx="1087">
                  <c:v>0.000123552</c:v>
                </c:pt>
                <c:pt idx="1088">
                  <c:v>0.000263018</c:v>
                </c:pt>
                <c:pt idx="1089">
                  <c:v>0.000502295</c:v>
                </c:pt>
                <c:pt idx="1090">
                  <c:v>0.000629404</c:v>
                </c:pt>
                <c:pt idx="1091" formatCode="0.00E+00">
                  <c:v>4.75039E-5</c:v>
                </c:pt>
                <c:pt idx="1092" formatCode="0.00E+00">
                  <c:v>8.45060000000004E-5</c:v>
                </c:pt>
                <c:pt idx="1093" formatCode="0.00E+00">
                  <c:v>6.00513E-5</c:v>
                </c:pt>
                <c:pt idx="1094">
                  <c:v>0.000750549</c:v>
                </c:pt>
                <c:pt idx="1095">
                  <c:v>0.00072815</c:v>
                </c:pt>
                <c:pt idx="1096">
                  <c:v>0.000498136</c:v>
                </c:pt>
                <c:pt idx="1097">
                  <c:v>0.000686502</c:v>
                </c:pt>
                <c:pt idx="1098" formatCode="0.00E+00">
                  <c:v>7.65892E-5</c:v>
                </c:pt>
                <c:pt idx="1099">
                  <c:v>0.000529371</c:v>
                </c:pt>
                <c:pt idx="1100">
                  <c:v>0.000315026</c:v>
                </c:pt>
                <c:pt idx="1101">
                  <c:v>0.000824261</c:v>
                </c:pt>
                <c:pt idx="1102">
                  <c:v>0.000457406</c:v>
                </c:pt>
                <c:pt idx="1103">
                  <c:v>0.000826953000000002</c:v>
                </c:pt>
                <c:pt idx="1104">
                  <c:v>0.000528804</c:v>
                </c:pt>
                <c:pt idx="1105">
                  <c:v>0.000253436</c:v>
                </c:pt>
                <c:pt idx="1106">
                  <c:v>0.000788255</c:v>
                </c:pt>
                <c:pt idx="1107">
                  <c:v>0.000853481</c:v>
                </c:pt>
                <c:pt idx="1108">
                  <c:v>0.000659448</c:v>
                </c:pt>
                <c:pt idx="1109">
                  <c:v>0.000827879</c:v>
                </c:pt>
                <c:pt idx="1110">
                  <c:v>0.000529498</c:v>
                </c:pt>
                <c:pt idx="1111">
                  <c:v>0.000403326</c:v>
                </c:pt>
                <c:pt idx="1112">
                  <c:v>0.000232479</c:v>
                </c:pt>
                <c:pt idx="1113">
                  <c:v>0.000264716</c:v>
                </c:pt>
                <c:pt idx="1114">
                  <c:v>0.000820764</c:v>
                </c:pt>
                <c:pt idx="1115">
                  <c:v>0.00119661</c:v>
                </c:pt>
                <c:pt idx="1116">
                  <c:v>0.000851613000000002</c:v>
                </c:pt>
                <c:pt idx="1117" formatCode="0.00E+00">
                  <c:v>7.98103000000002E-5</c:v>
                </c:pt>
                <c:pt idx="1118">
                  <c:v>0.000421851</c:v>
                </c:pt>
                <c:pt idx="1119">
                  <c:v>0.000133013</c:v>
                </c:pt>
                <c:pt idx="1120">
                  <c:v>0.000242033</c:v>
                </c:pt>
                <c:pt idx="1121">
                  <c:v>0.000296895</c:v>
                </c:pt>
                <c:pt idx="1122">
                  <c:v>0.000107143</c:v>
                </c:pt>
                <c:pt idx="1123">
                  <c:v>0.000816619000000002</c:v>
                </c:pt>
                <c:pt idx="1124">
                  <c:v>0.000822009</c:v>
                </c:pt>
                <c:pt idx="1125" formatCode="0.00E+00">
                  <c:v>5.22423E-5</c:v>
                </c:pt>
                <c:pt idx="1126">
                  <c:v>0.0011739</c:v>
                </c:pt>
                <c:pt idx="1127">
                  <c:v>0.000798128</c:v>
                </c:pt>
                <c:pt idx="1128">
                  <c:v>0.000108315</c:v>
                </c:pt>
                <c:pt idx="1129">
                  <c:v>0.00055141</c:v>
                </c:pt>
                <c:pt idx="1130">
                  <c:v>0.000413665</c:v>
                </c:pt>
                <c:pt idx="1131">
                  <c:v>0.000370552</c:v>
                </c:pt>
                <c:pt idx="1132">
                  <c:v>0.000794363</c:v>
                </c:pt>
                <c:pt idx="1133">
                  <c:v>0.00107722</c:v>
                </c:pt>
                <c:pt idx="1134">
                  <c:v>0.000298513</c:v>
                </c:pt>
                <c:pt idx="1135">
                  <c:v>0.000295499</c:v>
                </c:pt>
                <c:pt idx="1136">
                  <c:v>0.000212262</c:v>
                </c:pt>
                <c:pt idx="1137">
                  <c:v>0.000230099</c:v>
                </c:pt>
                <c:pt idx="1138">
                  <c:v>0.000465195</c:v>
                </c:pt>
                <c:pt idx="1139">
                  <c:v>0.000488669</c:v>
                </c:pt>
                <c:pt idx="1140">
                  <c:v>0.000506082</c:v>
                </c:pt>
                <c:pt idx="1141">
                  <c:v>0.000791291</c:v>
                </c:pt>
                <c:pt idx="1142" formatCode="0.00E+00">
                  <c:v>8.46912000000003E-5</c:v>
                </c:pt>
                <c:pt idx="1143">
                  <c:v>0.000278535</c:v>
                </c:pt>
                <c:pt idx="1144">
                  <c:v>0.000299869</c:v>
                </c:pt>
                <c:pt idx="1145">
                  <c:v>0.000215557</c:v>
                </c:pt>
                <c:pt idx="1146">
                  <c:v>0.0002131</c:v>
                </c:pt>
                <c:pt idx="1147">
                  <c:v>0.000144164</c:v>
                </c:pt>
                <c:pt idx="1148">
                  <c:v>0.000112964</c:v>
                </c:pt>
                <c:pt idx="1149">
                  <c:v>0.000265227</c:v>
                </c:pt>
                <c:pt idx="1150">
                  <c:v>0.00010068</c:v>
                </c:pt>
                <c:pt idx="1151">
                  <c:v>0.000448419</c:v>
                </c:pt>
                <c:pt idx="1152" formatCode="0.00E+00">
                  <c:v>8.77083000000003E-5</c:v>
                </c:pt>
                <c:pt idx="1153" formatCode="0.00E+00">
                  <c:v>6.73668000000002E-5</c:v>
                </c:pt>
                <c:pt idx="1154">
                  <c:v>0.000295398</c:v>
                </c:pt>
                <c:pt idx="1155">
                  <c:v>0.000101854</c:v>
                </c:pt>
                <c:pt idx="1156">
                  <c:v>0.000416344</c:v>
                </c:pt>
                <c:pt idx="1157">
                  <c:v>0.000482347</c:v>
                </c:pt>
                <c:pt idx="1158">
                  <c:v>0.00015124</c:v>
                </c:pt>
                <c:pt idx="1159">
                  <c:v>0.000135546</c:v>
                </c:pt>
                <c:pt idx="1160">
                  <c:v>0.000708708</c:v>
                </c:pt>
                <c:pt idx="1161" formatCode="0.00E+00">
                  <c:v>5.00511E-5</c:v>
                </c:pt>
                <c:pt idx="1162">
                  <c:v>0.000265455</c:v>
                </c:pt>
                <c:pt idx="1163">
                  <c:v>0.000274558</c:v>
                </c:pt>
                <c:pt idx="1164">
                  <c:v>0.000332161</c:v>
                </c:pt>
                <c:pt idx="1165">
                  <c:v>0.000793897</c:v>
                </c:pt>
                <c:pt idx="1166">
                  <c:v>0.00113231</c:v>
                </c:pt>
                <c:pt idx="1167">
                  <c:v>0.000787587</c:v>
                </c:pt>
                <c:pt idx="1168">
                  <c:v>0.000542341</c:v>
                </c:pt>
                <c:pt idx="1169">
                  <c:v>0.000542873</c:v>
                </c:pt>
                <c:pt idx="1170">
                  <c:v>0.000294186</c:v>
                </c:pt>
                <c:pt idx="1171">
                  <c:v>0.000584096</c:v>
                </c:pt>
                <c:pt idx="1172">
                  <c:v>0.000292615</c:v>
                </c:pt>
                <c:pt idx="1173" formatCode="0.00E+00">
                  <c:v>6.43948000000002E-5</c:v>
                </c:pt>
                <c:pt idx="1174" formatCode="0.00E+00">
                  <c:v>6.34697E-5</c:v>
                </c:pt>
                <c:pt idx="1175">
                  <c:v>0.000301058</c:v>
                </c:pt>
                <c:pt idx="1176" formatCode="0.00E+00">
                  <c:v>9.72697E-5</c:v>
                </c:pt>
                <c:pt idx="1177">
                  <c:v>0.000243948</c:v>
                </c:pt>
                <c:pt idx="1178">
                  <c:v>0.000398569</c:v>
                </c:pt>
                <c:pt idx="1179">
                  <c:v>0.000557999</c:v>
                </c:pt>
                <c:pt idx="1180">
                  <c:v>0.000189174</c:v>
                </c:pt>
                <c:pt idx="1181">
                  <c:v>0.000297541</c:v>
                </c:pt>
                <c:pt idx="1182">
                  <c:v>0.000117453</c:v>
                </c:pt>
                <c:pt idx="1183">
                  <c:v>0.000966397</c:v>
                </c:pt>
                <c:pt idx="1184">
                  <c:v>0.000139859</c:v>
                </c:pt>
                <c:pt idx="1185">
                  <c:v>0.000199091</c:v>
                </c:pt>
                <c:pt idx="1186">
                  <c:v>0.00262634</c:v>
                </c:pt>
                <c:pt idx="1187">
                  <c:v>0.00158369</c:v>
                </c:pt>
                <c:pt idx="1188">
                  <c:v>0.000834488</c:v>
                </c:pt>
                <c:pt idx="1189">
                  <c:v>0.000426237</c:v>
                </c:pt>
                <c:pt idx="1190">
                  <c:v>0.000528567</c:v>
                </c:pt>
                <c:pt idx="1191">
                  <c:v>0.000819114</c:v>
                </c:pt>
                <c:pt idx="1192">
                  <c:v>0.000116713</c:v>
                </c:pt>
                <c:pt idx="1193">
                  <c:v>0.000762704</c:v>
                </c:pt>
                <c:pt idx="1194">
                  <c:v>0.000253389</c:v>
                </c:pt>
                <c:pt idx="1195">
                  <c:v>0.0014254</c:v>
                </c:pt>
                <c:pt idx="1196">
                  <c:v>0.000544892</c:v>
                </c:pt>
                <c:pt idx="1197">
                  <c:v>0.000828552000000002</c:v>
                </c:pt>
                <c:pt idx="1198" formatCode="0.00E+00">
                  <c:v>7.3521E-5</c:v>
                </c:pt>
                <c:pt idx="1199">
                  <c:v>0.000211835</c:v>
                </c:pt>
                <c:pt idx="1200">
                  <c:v>0.000347876</c:v>
                </c:pt>
                <c:pt idx="1201">
                  <c:v>0.000491056</c:v>
                </c:pt>
                <c:pt idx="1202" formatCode="0.00E+00">
                  <c:v>7.98163000000003E-5</c:v>
                </c:pt>
                <c:pt idx="1203">
                  <c:v>0.00105772</c:v>
                </c:pt>
                <c:pt idx="1204">
                  <c:v>0.000441956</c:v>
                </c:pt>
                <c:pt idx="1205">
                  <c:v>0.000365723</c:v>
                </c:pt>
                <c:pt idx="1206">
                  <c:v>0.000344564</c:v>
                </c:pt>
                <c:pt idx="1207">
                  <c:v>0.000826913000000002</c:v>
                </c:pt>
                <c:pt idx="1208">
                  <c:v>0.000471011</c:v>
                </c:pt>
                <c:pt idx="1209">
                  <c:v>0.000609247</c:v>
                </c:pt>
                <c:pt idx="1210">
                  <c:v>0.000780431</c:v>
                </c:pt>
                <c:pt idx="1211">
                  <c:v>0.000206607</c:v>
                </c:pt>
                <c:pt idx="1212">
                  <c:v>0.000264731</c:v>
                </c:pt>
                <c:pt idx="1213">
                  <c:v>0.000595553</c:v>
                </c:pt>
                <c:pt idx="1214">
                  <c:v>0.000351978</c:v>
                </c:pt>
                <c:pt idx="1215">
                  <c:v>0.000482697</c:v>
                </c:pt>
                <c:pt idx="1216">
                  <c:v>0.000321597</c:v>
                </c:pt>
                <c:pt idx="1217">
                  <c:v>0.000482013</c:v>
                </c:pt>
                <c:pt idx="1218">
                  <c:v>0.000186834</c:v>
                </c:pt>
                <c:pt idx="1219">
                  <c:v>0.000457125</c:v>
                </c:pt>
                <c:pt idx="1220">
                  <c:v>0.000269965</c:v>
                </c:pt>
                <c:pt idx="1221">
                  <c:v>0.000217689</c:v>
                </c:pt>
                <c:pt idx="1222">
                  <c:v>0.000419863</c:v>
                </c:pt>
                <c:pt idx="1223">
                  <c:v>0.000299068</c:v>
                </c:pt>
                <c:pt idx="1224">
                  <c:v>0.000269269</c:v>
                </c:pt>
                <c:pt idx="1225">
                  <c:v>0.000437537</c:v>
                </c:pt>
                <c:pt idx="1226">
                  <c:v>0.000490857</c:v>
                </c:pt>
                <c:pt idx="1227">
                  <c:v>0.000314833</c:v>
                </c:pt>
                <c:pt idx="1228">
                  <c:v>0.000109387</c:v>
                </c:pt>
                <c:pt idx="1229">
                  <c:v>0.000898383000000002</c:v>
                </c:pt>
                <c:pt idx="1230">
                  <c:v>0.000520039</c:v>
                </c:pt>
                <c:pt idx="1231">
                  <c:v>0.000418593</c:v>
                </c:pt>
                <c:pt idx="1232" formatCode="0.00E+00">
                  <c:v>6.47829000000003E-5</c:v>
                </c:pt>
                <c:pt idx="1233">
                  <c:v>0.000259093</c:v>
                </c:pt>
                <c:pt idx="1234">
                  <c:v>0.000355003</c:v>
                </c:pt>
                <c:pt idx="1235">
                  <c:v>0.000810278</c:v>
                </c:pt>
                <c:pt idx="1236">
                  <c:v>0.000196285</c:v>
                </c:pt>
                <c:pt idx="1237" formatCode="0.00E+00">
                  <c:v>8.42373000000005E-5</c:v>
                </c:pt>
                <c:pt idx="1238" formatCode="0.00E+00">
                  <c:v>6.62793E-5</c:v>
                </c:pt>
                <c:pt idx="1239">
                  <c:v>0.000809848</c:v>
                </c:pt>
                <c:pt idx="1240">
                  <c:v>0.000850464000000001</c:v>
                </c:pt>
                <c:pt idx="1241">
                  <c:v>0.00030272</c:v>
                </c:pt>
                <c:pt idx="1242">
                  <c:v>0.000819716</c:v>
                </c:pt>
                <c:pt idx="1243">
                  <c:v>0.000864346</c:v>
                </c:pt>
                <c:pt idx="1244">
                  <c:v>0.000768569</c:v>
                </c:pt>
                <c:pt idx="1245">
                  <c:v>0.000566966</c:v>
                </c:pt>
                <c:pt idx="1246">
                  <c:v>0.000359305</c:v>
                </c:pt>
                <c:pt idx="1247">
                  <c:v>0.000192553</c:v>
                </c:pt>
                <c:pt idx="1248">
                  <c:v>0.000660551</c:v>
                </c:pt>
                <c:pt idx="1249">
                  <c:v>0.000269633</c:v>
                </c:pt>
                <c:pt idx="1250">
                  <c:v>0.000414865</c:v>
                </c:pt>
                <c:pt idx="1251">
                  <c:v>0.000689665</c:v>
                </c:pt>
                <c:pt idx="1252">
                  <c:v>0.00049054</c:v>
                </c:pt>
                <c:pt idx="1253">
                  <c:v>0.000905999</c:v>
                </c:pt>
                <c:pt idx="1254">
                  <c:v>0.00081207</c:v>
                </c:pt>
                <c:pt idx="1255">
                  <c:v>0.000247028</c:v>
                </c:pt>
                <c:pt idx="1256">
                  <c:v>0.00015957</c:v>
                </c:pt>
                <c:pt idx="1257">
                  <c:v>0.000395209</c:v>
                </c:pt>
                <c:pt idx="1258" formatCode="0.00E+00">
                  <c:v>8.82184000000003E-5</c:v>
                </c:pt>
                <c:pt idx="1259">
                  <c:v>0.000308256</c:v>
                </c:pt>
                <c:pt idx="1260">
                  <c:v>0.000631362</c:v>
                </c:pt>
                <c:pt idx="1261">
                  <c:v>0.000188344</c:v>
                </c:pt>
                <c:pt idx="1262">
                  <c:v>0.000133441</c:v>
                </c:pt>
                <c:pt idx="1263">
                  <c:v>0.000128878</c:v>
                </c:pt>
                <c:pt idx="1264">
                  <c:v>0.000264716</c:v>
                </c:pt>
                <c:pt idx="1265">
                  <c:v>0.000143775</c:v>
                </c:pt>
                <c:pt idx="1266">
                  <c:v>0.0035954</c:v>
                </c:pt>
                <c:pt idx="1267">
                  <c:v>0.000817206</c:v>
                </c:pt>
                <c:pt idx="1268">
                  <c:v>0.000156922</c:v>
                </c:pt>
                <c:pt idx="1269">
                  <c:v>0.000767648</c:v>
                </c:pt>
                <c:pt idx="1270">
                  <c:v>0.000411803</c:v>
                </c:pt>
                <c:pt idx="1271">
                  <c:v>0.000410747</c:v>
                </c:pt>
                <c:pt idx="1272">
                  <c:v>0.000717721</c:v>
                </c:pt>
                <c:pt idx="1273">
                  <c:v>0.000798644</c:v>
                </c:pt>
                <c:pt idx="1274">
                  <c:v>0.000605502</c:v>
                </c:pt>
                <c:pt idx="1275">
                  <c:v>0.000164405</c:v>
                </c:pt>
                <c:pt idx="1276">
                  <c:v>0.000300567</c:v>
                </c:pt>
                <c:pt idx="1277">
                  <c:v>0.00194631</c:v>
                </c:pt>
                <c:pt idx="1278">
                  <c:v>0.000356741</c:v>
                </c:pt>
                <c:pt idx="1279">
                  <c:v>0.000210746</c:v>
                </c:pt>
                <c:pt idx="1280">
                  <c:v>0.000960618000000002</c:v>
                </c:pt>
                <c:pt idx="1281">
                  <c:v>0.000963497</c:v>
                </c:pt>
                <c:pt idx="1282">
                  <c:v>0.000347215</c:v>
                </c:pt>
                <c:pt idx="1283">
                  <c:v>0.000553748</c:v>
                </c:pt>
                <c:pt idx="1284" formatCode="0.00E+00">
                  <c:v>3.92513E-5</c:v>
                </c:pt>
                <c:pt idx="1285">
                  <c:v>0.000222232</c:v>
                </c:pt>
                <c:pt idx="1286">
                  <c:v>0.00064078</c:v>
                </c:pt>
                <c:pt idx="1287">
                  <c:v>0.000389612</c:v>
                </c:pt>
                <c:pt idx="1288">
                  <c:v>0.000527711</c:v>
                </c:pt>
                <c:pt idx="1289">
                  <c:v>0.000484317</c:v>
                </c:pt>
                <c:pt idx="1290">
                  <c:v>0.000463507</c:v>
                </c:pt>
                <c:pt idx="1291">
                  <c:v>0.00166273</c:v>
                </c:pt>
                <c:pt idx="1292">
                  <c:v>0.000341327</c:v>
                </c:pt>
                <c:pt idx="1293">
                  <c:v>0.000146871</c:v>
                </c:pt>
                <c:pt idx="1294">
                  <c:v>0.000281268</c:v>
                </c:pt>
                <c:pt idx="1295">
                  <c:v>0.000498897</c:v>
                </c:pt>
                <c:pt idx="1296">
                  <c:v>0.000110413</c:v>
                </c:pt>
                <c:pt idx="1297">
                  <c:v>0.000424662</c:v>
                </c:pt>
                <c:pt idx="1298">
                  <c:v>0.00107109</c:v>
                </c:pt>
                <c:pt idx="1299">
                  <c:v>0.00025308</c:v>
                </c:pt>
                <c:pt idx="1300">
                  <c:v>0.000746475</c:v>
                </c:pt>
                <c:pt idx="1301">
                  <c:v>0.000129837</c:v>
                </c:pt>
                <c:pt idx="1302">
                  <c:v>0.000463053</c:v>
                </c:pt>
                <c:pt idx="1303">
                  <c:v>0.000931069000000002</c:v>
                </c:pt>
                <c:pt idx="1304">
                  <c:v>0.000272784</c:v>
                </c:pt>
                <c:pt idx="1305">
                  <c:v>0.000316723</c:v>
                </c:pt>
                <c:pt idx="1306">
                  <c:v>0.000435288</c:v>
                </c:pt>
                <c:pt idx="1307">
                  <c:v>0.000297497</c:v>
                </c:pt>
                <c:pt idx="1308">
                  <c:v>0.000497057</c:v>
                </c:pt>
                <c:pt idx="1309" formatCode="0.00E+00">
                  <c:v>9.45244000000039E-5</c:v>
                </c:pt>
                <c:pt idx="1310">
                  <c:v>0.000149718</c:v>
                </c:pt>
                <c:pt idx="1311">
                  <c:v>0.000149055</c:v>
                </c:pt>
                <c:pt idx="1312">
                  <c:v>0.000633067</c:v>
                </c:pt>
                <c:pt idx="1313">
                  <c:v>0.000368654</c:v>
                </c:pt>
                <c:pt idx="1314">
                  <c:v>0.000284674</c:v>
                </c:pt>
                <c:pt idx="1315">
                  <c:v>0.000385509</c:v>
                </c:pt>
                <c:pt idx="1316">
                  <c:v>0.00040268</c:v>
                </c:pt>
                <c:pt idx="1317">
                  <c:v>0.000139453</c:v>
                </c:pt>
                <c:pt idx="1318">
                  <c:v>0.000635927</c:v>
                </c:pt>
                <c:pt idx="1319">
                  <c:v>0.000448285</c:v>
                </c:pt>
                <c:pt idx="1320">
                  <c:v>0.00024707</c:v>
                </c:pt>
                <c:pt idx="1321">
                  <c:v>0.000480533</c:v>
                </c:pt>
                <c:pt idx="1322">
                  <c:v>0.000227005</c:v>
                </c:pt>
                <c:pt idx="1323">
                  <c:v>0.000380162</c:v>
                </c:pt>
                <c:pt idx="1324">
                  <c:v>0.000180806</c:v>
                </c:pt>
                <c:pt idx="1325">
                  <c:v>0.000245486</c:v>
                </c:pt>
                <c:pt idx="1326">
                  <c:v>0.00055934</c:v>
                </c:pt>
                <c:pt idx="1327">
                  <c:v>0.000506153</c:v>
                </c:pt>
                <c:pt idx="1328">
                  <c:v>0.000181987</c:v>
                </c:pt>
                <c:pt idx="1329">
                  <c:v>0.000219112</c:v>
                </c:pt>
                <c:pt idx="1330" formatCode="0.00E+00">
                  <c:v>6.11130000000001E-5</c:v>
                </c:pt>
                <c:pt idx="1331">
                  <c:v>0.000262083</c:v>
                </c:pt>
                <c:pt idx="1332">
                  <c:v>0.000191863</c:v>
                </c:pt>
                <c:pt idx="1333">
                  <c:v>0.000466293</c:v>
                </c:pt>
                <c:pt idx="1334">
                  <c:v>0.000590462</c:v>
                </c:pt>
                <c:pt idx="1335">
                  <c:v>0.000989544000000002</c:v>
                </c:pt>
                <c:pt idx="1336">
                  <c:v>0.000582877</c:v>
                </c:pt>
                <c:pt idx="1337" formatCode="0.00E+00">
                  <c:v>9.20022E-5</c:v>
                </c:pt>
                <c:pt idx="1338" formatCode="0.00E+00">
                  <c:v>4.77316000000002E-5</c:v>
                </c:pt>
                <c:pt idx="1339">
                  <c:v>0.000271412</c:v>
                </c:pt>
                <c:pt idx="1340">
                  <c:v>0.000331966</c:v>
                </c:pt>
                <c:pt idx="1341" formatCode="0.00E+00">
                  <c:v>4.0378E-5</c:v>
                </c:pt>
                <c:pt idx="1342" formatCode="0.00E+00">
                  <c:v>7.79247000000001E-5</c:v>
                </c:pt>
                <c:pt idx="1343">
                  <c:v>0.000487356</c:v>
                </c:pt>
                <c:pt idx="1344">
                  <c:v>0.000551046</c:v>
                </c:pt>
                <c:pt idx="1345">
                  <c:v>0.000434057</c:v>
                </c:pt>
                <c:pt idx="1346">
                  <c:v>0.000173869</c:v>
                </c:pt>
                <c:pt idx="1347">
                  <c:v>0.0004267</c:v>
                </c:pt>
                <c:pt idx="1348">
                  <c:v>0.000826133</c:v>
                </c:pt>
                <c:pt idx="1349" formatCode="0.00E+00">
                  <c:v>7.87688000000001E-5</c:v>
                </c:pt>
                <c:pt idx="1350">
                  <c:v>0.000336548</c:v>
                </c:pt>
                <c:pt idx="1351">
                  <c:v>0.000539568</c:v>
                </c:pt>
                <c:pt idx="1352">
                  <c:v>0.000575691</c:v>
                </c:pt>
                <c:pt idx="1353">
                  <c:v>0.0005464</c:v>
                </c:pt>
                <c:pt idx="1354" formatCode="0.00E+00">
                  <c:v>6.51063000000002E-5</c:v>
                </c:pt>
                <c:pt idx="1355" formatCode="0.00E+00">
                  <c:v>7.59303000000001E-5</c:v>
                </c:pt>
                <c:pt idx="1356" formatCode="0.00E+00">
                  <c:v>4.81356E-5</c:v>
                </c:pt>
                <c:pt idx="1357">
                  <c:v>0.000816493</c:v>
                </c:pt>
                <c:pt idx="1358">
                  <c:v>0.000477796</c:v>
                </c:pt>
                <c:pt idx="1359">
                  <c:v>0.000603731</c:v>
                </c:pt>
                <c:pt idx="1360">
                  <c:v>0.000195684</c:v>
                </c:pt>
                <c:pt idx="1361">
                  <c:v>0.000410102</c:v>
                </c:pt>
                <c:pt idx="1362">
                  <c:v>0.000434895</c:v>
                </c:pt>
                <c:pt idx="1363">
                  <c:v>0.000794358</c:v>
                </c:pt>
                <c:pt idx="1364" formatCode="0.00E+00">
                  <c:v>8.06675000000003E-5</c:v>
                </c:pt>
                <c:pt idx="1365">
                  <c:v>0.000276011</c:v>
                </c:pt>
                <c:pt idx="1366">
                  <c:v>0.000456997</c:v>
                </c:pt>
                <c:pt idx="1367">
                  <c:v>0.000800097</c:v>
                </c:pt>
                <c:pt idx="1368">
                  <c:v>0.000750766</c:v>
                </c:pt>
                <c:pt idx="1369">
                  <c:v>0.000432479</c:v>
                </c:pt>
                <c:pt idx="1370">
                  <c:v>0.000476682</c:v>
                </c:pt>
                <c:pt idx="1371" formatCode="0.00E+00">
                  <c:v>7.82926000000003E-5</c:v>
                </c:pt>
                <c:pt idx="1372">
                  <c:v>0.000378681</c:v>
                </c:pt>
                <c:pt idx="1373">
                  <c:v>0.000198462</c:v>
                </c:pt>
                <c:pt idx="1374">
                  <c:v>0.000264634</c:v>
                </c:pt>
                <c:pt idx="1375">
                  <c:v>0.000379063</c:v>
                </c:pt>
                <c:pt idx="1376">
                  <c:v>0.000247813</c:v>
                </c:pt>
                <c:pt idx="1377">
                  <c:v>0.000264731</c:v>
                </c:pt>
                <c:pt idx="1378">
                  <c:v>0.000217485</c:v>
                </c:pt>
                <c:pt idx="1379">
                  <c:v>0.000263235</c:v>
                </c:pt>
                <c:pt idx="1380">
                  <c:v>0.000215525</c:v>
                </c:pt>
                <c:pt idx="1381">
                  <c:v>0.000281819</c:v>
                </c:pt>
                <c:pt idx="1382">
                  <c:v>0.000263302</c:v>
                </c:pt>
                <c:pt idx="1383">
                  <c:v>0.00011093</c:v>
                </c:pt>
                <c:pt idx="1384">
                  <c:v>0.000243105</c:v>
                </c:pt>
                <c:pt idx="1385">
                  <c:v>0.000119755</c:v>
                </c:pt>
                <c:pt idx="1386">
                  <c:v>0.000441943</c:v>
                </c:pt>
                <c:pt idx="1387">
                  <c:v>0.000471806</c:v>
                </c:pt>
                <c:pt idx="1388">
                  <c:v>0.000120143</c:v>
                </c:pt>
                <c:pt idx="1389">
                  <c:v>0.00079033</c:v>
                </c:pt>
                <c:pt idx="1390">
                  <c:v>0.00012526</c:v>
                </c:pt>
                <c:pt idx="1391">
                  <c:v>0.000507515</c:v>
                </c:pt>
                <c:pt idx="1392">
                  <c:v>0.000254842</c:v>
                </c:pt>
                <c:pt idx="1393">
                  <c:v>0.00041226</c:v>
                </c:pt>
                <c:pt idx="1394">
                  <c:v>0.000240685</c:v>
                </c:pt>
                <c:pt idx="1395">
                  <c:v>0.000181657</c:v>
                </c:pt>
                <c:pt idx="1396" formatCode="0.00E+00">
                  <c:v>3.22151E-5</c:v>
                </c:pt>
                <c:pt idx="1397">
                  <c:v>0.000130697</c:v>
                </c:pt>
                <c:pt idx="1398" formatCode="0.00E+00">
                  <c:v>5.17833E-5</c:v>
                </c:pt>
                <c:pt idx="1399">
                  <c:v>0.000476164</c:v>
                </c:pt>
                <c:pt idx="1400">
                  <c:v>0.000481095</c:v>
                </c:pt>
                <c:pt idx="1401">
                  <c:v>0.000175809</c:v>
                </c:pt>
                <c:pt idx="1402">
                  <c:v>0.00050315</c:v>
                </c:pt>
                <c:pt idx="1403">
                  <c:v>0.000135223</c:v>
                </c:pt>
                <c:pt idx="1404">
                  <c:v>0.000434395</c:v>
                </c:pt>
                <c:pt idx="1405">
                  <c:v>0.000777258</c:v>
                </c:pt>
                <c:pt idx="1406">
                  <c:v>0.000241209</c:v>
                </c:pt>
                <c:pt idx="1407">
                  <c:v>0.000420776</c:v>
                </c:pt>
                <c:pt idx="1408">
                  <c:v>0.000304441</c:v>
                </c:pt>
                <c:pt idx="1409" formatCode="0.00E+00">
                  <c:v>6.60997E-5</c:v>
                </c:pt>
                <c:pt idx="1410" formatCode="0.00E+00">
                  <c:v>5.02829E-5</c:v>
                </c:pt>
                <c:pt idx="1411">
                  <c:v>0.000569061</c:v>
                </c:pt>
                <c:pt idx="1412">
                  <c:v>0.00122599</c:v>
                </c:pt>
                <c:pt idx="1413">
                  <c:v>0.00040674</c:v>
                </c:pt>
                <c:pt idx="1414">
                  <c:v>0.000125701</c:v>
                </c:pt>
                <c:pt idx="1415" formatCode="0.00E+00">
                  <c:v>7.98740000000002E-5</c:v>
                </c:pt>
                <c:pt idx="1416">
                  <c:v>0.000274021</c:v>
                </c:pt>
                <c:pt idx="1417">
                  <c:v>0.000628685</c:v>
                </c:pt>
                <c:pt idx="1418">
                  <c:v>0.000675743</c:v>
                </c:pt>
                <c:pt idx="1419">
                  <c:v>0.000686203</c:v>
                </c:pt>
                <c:pt idx="1420">
                  <c:v>0.000658132000000001</c:v>
                </c:pt>
                <c:pt idx="1421">
                  <c:v>0.00028892</c:v>
                </c:pt>
                <c:pt idx="1422">
                  <c:v>0.000639864</c:v>
                </c:pt>
                <c:pt idx="1423">
                  <c:v>0.000103814</c:v>
                </c:pt>
                <c:pt idx="1424">
                  <c:v>0.000137195</c:v>
                </c:pt>
                <c:pt idx="1425">
                  <c:v>0.00010357</c:v>
                </c:pt>
                <c:pt idx="1426">
                  <c:v>0.000314553</c:v>
                </c:pt>
                <c:pt idx="1427">
                  <c:v>0.000348995</c:v>
                </c:pt>
                <c:pt idx="1428">
                  <c:v>0.00078411</c:v>
                </c:pt>
                <c:pt idx="1429">
                  <c:v>0.000266051</c:v>
                </c:pt>
                <c:pt idx="1430">
                  <c:v>0.00131487</c:v>
                </c:pt>
                <c:pt idx="1431">
                  <c:v>0.00206724</c:v>
                </c:pt>
                <c:pt idx="1432">
                  <c:v>0.000193682</c:v>
                </c:pt>
                <c:pt idx="1433">
                  <c:v>0.000196836</c:v>
                </c:pt>
                <c:pt idx="1434">
                  <c:v>0.000270652</c:v>
                </c:pt>
                <c:pt idx="1435">
                  <c:v>0.000264148</c:v>
                </c:pt>
                <c:pt idx="1436">
                  <c:v>0.000206712</c:v>
                </c:pt>
                <c:pt idx="1437">
                  <c:v>0.000782182</c:v>
                </c:pt>
                <c:pt idx="1438">
                  <c:v>0.000789393</c:v>
                </c:pt>
                <c:pt idx="1439">
                  <c:v>0.000818193</c:v>
                </c:pt>
                <c:pt idx="1440">
                  <c:v>0.000473859</c:v>
                </c:pt>
                <c:pt idx="1441">
                  <c:v>0.00082674</c:v>
                </c:pt>
                <c:pt idx="1442">
                  <c:v>0.000675768</c:v>
                </c:pt>
                <c:pt idx="1443">
                  <c:v>0.000378992</c:v>
                </c:pt>
                <c:pt idx="1444">
                  <c:v>0.000675768</c:v>
                </c:pt>
                <c:pt idx="1445">
                  <c:v>0.000699113</c:v>
                </c:pt>
                <c:pt idx="1446">
                  <c:v>0.000379923</c:v>
                </c:pt>
                <c:pt idx="1447">
                  <c:v>0.000304823</c:v>
                </c:pt>
                <c:pt idx="1448">
                  <c:v>0.00014885</c:v>
                </c:pt>
                <c:pt idx="1449">
                  <c:v>0.000341897</c:v>
                </c:pt>
                <c:pt idx="1450">
                  <c:v>0.000298328</c:v>
                </c:pt>
                <c:pt idx="1451">
                  <c:v>0.000229582</c:v>
                </c:pt>
                <c:pt idx="1452">
                  <c:v>0.000194399</c:v>
                </c:pt>
                <c:pt idx="1453">
                  <c:v>0.000234063</c:v>
                </c:pt>
                <c:pt idx="1454">
                  <c:v>0.000621215</c:v>
                </c:pt>
                <c:pt idx="1455">
                  <c:v>0.000586459</c:v>
                </c:pt>
                <c:pt idx="1456">
                  <c:v>0.000456391</c:v>
                </c:pt>
                <c:pt idx="1457">
                  <c:v>0.000349754</c:v>
                </c:pt>
                <c:pt idx="1458">
                  <c:v>0.000350541</c:v>
                </c:pt>
                <c:pt idx="1459">
                  <c:v>0.000523612</c:v>
                </c:pt>
                <c:pt idx="1460">
                  <c:v>0.000347768</c:v>
                </c:pt>
                <c:pt idx="1461">
                  <c:v>0.000268673</c:v>
                </c:pt>
                <c:pt idx="1462">
                  <c:v>0.000423374</c:v>
                </c:pt>
                <c:pt idx="1463">
                  <c:v>0.000412653</c:v>
                </c:pt>
                <c:pt idx="1464">
                  <c:v>0.000314712</c:v>
                </c:pt>
                <c:pt idx="1465">
                  <c:v>0.000828132</c:v>
                </c:pt>
                <c:pt idx="1466">
                  <c:v>0.000188774</c:v>
                </c:pt>
                <c:pt idx="1467">
                  <c:v>0.000145982</c:v>
                </c:pt>
                <c:pt idx="1468" formatCode="0.00E+00">
                  <c:v>6.38482E-5</c:v>
                </c:pt>
                <c:pt idx="1469">
                  <c:v>0.000241181</c:v>
                </c:pt>
                <c:pt idx="1470">
                  <c:v>0.000264724</c:v>
                </c:pt>
                <c:pt idx="1471">
                  <c:v>0.000222713</c:v>
                </c:pt>
                <c:pt idx="1472" formatCode="0.00E+00">
                  <c:v>9.32739E-5</c:v>
                </c:pt>
                <c:pt idx="1473" formatCode="0.00E+00">
                  <c:v>9.23286E-5</c:v>
                </c:pt>
                <c:pt idx="1474">
                  <c:v>0.000142691</c:v>
                </c:pt>
                <c:pt idx="1475">
                  <c:v>0.000416912</c:v>
                </c:pt>
                <c:pt idx="1476">
                  <c:v>0.000410997</c:v>
                </c:pt>
                <c:pt idx="1477">
                  <c:v>0.000407406</c:v>
                </c:pt>
                <c:pt idx="1478">
                  <c:v>0.000157875</c:v>
                </c:pt>
                <c:pt idx="1479" formatCode="0.00E+00">
                  <c:v>3.60448E-5</c:v>
                </c:pt>
                <c:pt idx="1480" formatCode="0.00E+00">
                  <c:v>3.60448E-5</c:v>
                </c:pt>
                <c:pt idx="1481" formatCode="0.00E+00">
                  <c:v>3.75766E-5</c:v>
                </c:pt>
                <c:pt idx="1482">
                  <c:v>0.000413563</c:v>
                </c:pt>
                <c:pt idx="1483">
                  <c:v>0.000376887</c:v>
                </c:pt>
                <c:pt idx="1484">
                  <c:v>0.000348863</c:v>
                </c:pt>
                <c:pt idx="1485">
                  <c:v>0.000348863</c:v>
                </c:pt>
                <c:pt idx="1486" formatCode="0.00E+00">
                  <c:v>3.7753E-5</c:v>
                </c:pt>
                <c:pt idx="1487">
                  <c:v>0.000977429</c:v>
                </c:pt>
                <c:pt idx="1488">
                  <c:v>0.000819064000000001</c:v>
                </c:pt>
                <c:pt idx="1489">
                  <c:v>0.000516755</c:v>
                </c:pt>
                <c:pt idx="1490" formatCode="0.00E+00">
                  <c:v>4.90629000000003E-5</c:v>
                </c:pt>
                <c:pt idx="1491">
                  <c:v>0.000118693</c:v>
                </c:pt>
                <c:pt idx="1492">
                  <c:v>0.000739198</c:v>
                </c:pt>
                <c:pt idx="1493">
                  <c:v>0.000619201</c:v>
                </c:pt>
                <c:pt idx="1494">
                  <c:v>0.000768352</c:v>
                </c:pt>
                <c:pt idx="1495">
                  <c:v>0.000281244</c:v>
                </c:pt>
                <c:pt idx="1496">
                  <c:v>0.000303741</c:v>
                </c:pt>
                <c:pt idx="1497">
                  <c:v>0.000299373</c:v>
                </c:pt>
                <c:pt idx="1498">
                  <c:v>0.000308517</c:v>
                </c:pt>
                <c:pt idx="1499">
                  <c:v>0.000334569</c:v>
                </c:pt>
                <c:pt idx="1500">
                  <c:v>0.000264731</c:v>
                </c:pt>
                <c:pt idx="1501">
                  <c:v>0.000297025</c:v>
                </c:pt>
                <c:pt idx="1502">
                  <c:v>0.000819231</c:v>
                </c:pt>
                <c:pt idx="1503">
                  <c:v>0.0010765</c:v>
                </c:pt>
                <c:pt idx="1504" formatCode="0.00E+00">
                  <c:v>6.56138000000001E-5</c:v>
                </c:pt>
                <c:pt idx="1505" formatCode="0.00E+00">
                  <c:v>7.78625000000004E-5</c:v>
                </c:pt>
                <c:pt idx="1506" formatCode="0.00E+00">
                  <c:v>7.84060000000003E-5</c:v>
                </c:pt>
                <c:pt idx="1507">
                  <c:v>0.00011084</c:v>
                </c:pt>
                <c:pt idx="1508">
                  <c:v>0.000676062</c:v>
                </c:pt>
                <c:pt idx="1509">
                  <c:v>0.000439376</c:v>
                </c:pt>
                <c:pt idx="1510">
                  <c:v>0.000748322</c:v>
                </c:pt>
                <c:pt idx="1511">
                  <c:v>0.00081922</c:v>
                </c:pt>
                <c:pt idx="1512">
                  <c:v>0.000899466</c:v>
                </c:pt>
                <c:pt idx="1513">
                  <c:v>0.000481398</c:v>
                </c:pt>
                <c:pt idx="1514" formatCode="0.00E+00">
                  <c:v>3.56272E-5</c:v>
                </c:pt>
                <c:pt idx="1515">
                  <c:v>0.000282773</c:v>
                </c:pt>
                <c:pt idx="1516" formatCode="0.00E+00">
                  <c:v>8.20825E-5</c:v>
                </c:pt>
                <c:pt idx="1517">
                  <c:v>0.000153937</c:v>
                </c:pt>
                <c:pt idx="1518">
                  <c:v>0.000141962</c:v>
                </c:pt>
                <c:pt idx="1519">
                  <c:v>0.000288311</c:v>
                </c:pt>
                <c:pt idx="1520">
                  <c:v>0.000581227</c:v>
                </c:pt>
                <c:pt idx="1521" formatCode="0.00E+00">
                  <c:v>7.22144000000003E-5</c:v>
                </c:pt>
                <c:pt idx="1522" formatCode="0.00E+00">
                  <c:v>7.98948000000003E-5</c:v>
                </c:pt>
                <c:pt idx="1523" formatCode="0.00E+00">
                  <c:v>7.96357000000003E-5</c:v>
                </c:pt>
                <c:pt idx="1524">
                  <c:v>0.000450948</c:v>
                </c:pt>
                <c:pt idx="1525">
                  <c:v>0.000752806</c:v>
                </c:pt>
                <c:pt idx="1526">
                  <c:v>0.000360414</c:v>
                </c:pt>
                <c:pt idx="1527" formatCode="0.00E+00">
                  <c:v>3.9196E-5</c:v>
                </c:pt>
                <c:pt idx="1528" formatCode="0.00E+00">
                  <c:v>7.01795E-5</c:v>
                </c:pt>
                <c:pt idx="1529" formatCode="0.00E+00">
                  <c:v>6.41488E-5</c:v>
                </c:pt>
                <c:pt idx="1530">
                  <c:v>0.000739481</c:v>
                </c:pt>
                <c:pt idx="1531">
                  <c:v>0.000265205</c:v>
                </c:pt>
                <c:pt idx="1532">
                  <c:v>0.000506907</c:v>
                </c:pt>
                <c:pt idx="1533">
                  <c:v>0.000430796</c:v>
                </c:pt>
                <c:pt idx="1534">
                  <c:v>0.000404102</c:v>
                </c:pt>
                <c:pt idx="1535">
                  <c:v>0.00022756</c:v>
                </c:pt>
                <c:pt idx="1536" formatCode="0.00E+00">
                  <c:v>6.62044E-5</c:v>
                </c:pt>
                <c:pt idx="1537" formatCode="0.00E+00">
                  <c:v>4.29133000000001E-5</c:v>
                </c:pt>
                <c:pt idx="1538">
                  <c:v>0.000272337</c:v>
                </c:pt>
                <c:pt idx="1539">
                  <c:v>0.000423267</c:v>
                </c:pt>
                <c:pt idx="1540">
                  <c:v>0.00043624</c:v>
                </c:pt>
                <c:pt idx="1541" formatCode="0.00E+00">
                  <c:v>5.50231E-5</c:v>
                </c:pt>
                <c:pt idx="1542">
                  <c:v>0.000645238</c:v>
                </c:pt>
                <c:pt idx="1543">
                  <c:v>0.000289778</c:v>
                </c:pt>
                <c:pt idx="1544">
                  <c:v>0.000270519</c:v>
                </c:pt>
                <c:pt idx="1545">
                  <c:v>0.000264772</c:v>
                </c:pt>
                <c:pt idx="1546">
                  <c:v>0.000346526</c:v>
                </c:pt>
                <c:pt idx="1547">
                  <c:v>0.00041249</c:v>
                </c:pt>
                <c:pt idx="1548">
                  <c:v>0.000751454</c:v>
                </c:pt>
                <c:pt idx="1549">
                  <c:v>0.000337062</c:v>
                </c:pt>
              </c:numCache>
            </c:numRef>
          </c:xVal>
          <c:yVal>
            <c:numRef>
              <c:f>Sheet1!$G$103:$G$1652</c:f>
              <c:numCache>
                <c:formatCode>General</c:formatCode>
                <c:ptCount val="1550"/>
                <c:pt idx="0">
                  <c:v>0.00105927</c:v>
                </c:pt>
                <c:pt idx="1">
                  <c:v>0.000752449</c:v>
                </c:pt>
                <c:pt idx="2">
                  <c:v>0.000251041</c:v>
                </c:pt>
                <c:pt idx="4">
                  <c:v>0.000600779</c:v>
                </c:pt>
                <c:pt idx="5">
                  <c:v>0.00058928</c:v>
                </c:pt>
                <c:pt idx="6">
                  <c:v>0.000725842</c:v>
                </c:pt>
                <c:pt idx="7">
                  <c:v>0.00105846</c:v>
                </c:pt>
                <c:pt idx="8" formatCode="0.00E+00">
                  <c:v>5.3576E-5</c:v>
                </c:pt>
                <c:pt idx="9">
                  <c:v>0.000928008</c:v>
                </c:pt>
                <c:pt idx="10">
                  <c:v>0.000602563</c:v>
                </c:pt>
                <c:pt idx="11">
                  <c:v>0.000181288</c:v>
                </c:pt>
                <c:pt idx="12">
                  <c:v>0.000680826</c:v>
                </c:pt>
                <c:pt idx="13">
                  <c:v>0.000618657</c:v>
                </c:pt>
                <c:pt idx="14">
                  <c:v>0.000648319</c:v>
                </c:pt>
                <c:pt idx="16">
                  <c:v>0.000560599</c:v>
                </c:pt>
                <c:pt idx="17">
                  <c:v>0.000805099</c:v>
                </c:pt>
                <c:pt idx="18">
                  <c:v>0.000304735</c:v>
                </c:pt>
                <c:pt idx="19">
                  <c:v>0.000739164</c:v>
                </c:pt>
                <c:pt idx="20">
                  <c:v>0.000837765</c:v>
                </c:pt>
                <c:pt idx="21">
                  <c:v>0.00164024</c:v>
                </c:pt>
                <c:pt idx="22">
                  <c:v>0.000351958</c:v>
                </c:pt>
                <c:pt idx="24">
                  <c:v>0.000584396</c:v>
                </c:pt>
                <c:pt idx="26">
                  <c:v>0.00172797</c:v>
                </c:pt>
                <c:pt idx="27" formatCode="0.00E+00">
                  <c:v>9.86337000000004E-5</c:v>
                </c:pt>
                <c:pt idx="28">
                  <c:v>0.000488281</c:v>
                </c:pt>
                <c:pt idx="29">
                  <c:v>0.000565051</c:v>
                </c:pt>
                <c:pt idx="31">
                  <c:v>0.000675875</c:v>
                </c:pt>
                <c:pt idx="32">
                  <c:v>0.00103261</c:v>
                </c:pt>
                <c:pt idx="34">
                  <c:v>0.000927887</c:v>
                </c:pt>
                <c:pt idx="36">
                  <c:v>0.000775583</c:v>
                </c:pt>
                <c:pt idx="37">
                  <c:v>0.0011808</c:v>
                </c:pt>
                <c:pt idx="38">
                  <c:v>0.000718473</c:v>
                </c:pt>
                <c:pt idx="39">
                  <c:v>0.000574241</c:v>
                </c:pt>
                <c:pt idx="40">
                  <c:v>0.000517459</c:v>
                </c:pt>
                <c:pt idx="41">
                  <c:v>0.000188556</c:v>
                </c:pt>
                <c:pt idx="42">
                  <c:v>0.000727502</c:v>
                </c:pt>
                <c:pt idx="43">
                  <c:v>0.000605741</c:v>
                </c:pt>
                <c:pt idx="44">
                  <c:v>0.000463468</c:v>
                </c:pt>
                <c:pt idx="45">
                  <c:v>0.000641189</c:v>
                </c:pt>
                <c:pt idx="46">
                  <c:v>0.000323086</c:v>
                </c:pt>
                <c:pt idx="47">
                  <c:v>0.000390177</c:v>
                </c:pt>
                <c:pt idx="48">
                  <c:v>0.000477333</c:v>
                </c:pt>
                <c:pt idx="50">
                  <c:v>0.000997863000000002</c:v>
                </c:pt>
                <c:pt idx="51">
                  <c:v>0.000977569</c:v>
                </c:pt>
                <c:pt idx="52">
                  <c:v>0.00069302</c:v>
                </c:pt>
                <c:pt idx="53">
                  <c:v>0.000985427</c:v>
                </c:pt>
                <c:pt idx="54">
                  <c:v>0.00109585</c:v>
                </c:pt>
                <c:pt idx="55">
                  <c:v>0.000999837</c:v>
                </c:pt>
                <c:pt idx="56">
                  <c:v>0.000226506</c:v>
                </c:pt>
                <c:pt idx="57">
                  <c:v>0.0002407</c:v>
                </c:pt>
                <c:pt idx="58">
                  <c:v>0.000329265</c:v>
                </c:pt>
                <c:pt idx="59">
                  <c:v>0.000757021</c:v>
                </c:pt>
                <c:pt idx="60">
                  <c:v>0.000373628</c:v>
                </c:pt>
                <c:pt idx="61">
                  <c:v>0.000666212</c:v>
                </c:pt>
                <c:pt idx="63">
                  <c:v>0.000457509</c:v>
                </c:pt>
                <c:pt idx="64" formatCode="0.00E+00">
                  <c:v>6.34024000000003E-5</c:v>
                </c:pt>
                <c:pt idx="65" formatCode="0.00E+00">
                  <c:v>8.78186E-5</c:v>
                </c:pt>
                <c:pt idx="66">
                  <c:v>0.000433253</c:v>
                </c:pt>
                <c:pt idx="67">
                  <c:v>0.000503642</c:v>
                </c:pt>
                <c:pt idx="68">
                  <c:v>0.000580595</c:v>
                </c:pt>
                <c:pt idx="69" formatCode="0.00E+00">
                  <c:v>6.14389000000001E-5</c:v>
                </c:pt>
                <c:pt idx="70">
                  <c:v>0.000251682</c:v>
                </c:pt>
                <c:pt idx="72">
                  <c:v>0.000383109</c:v>
                </c:pt>
                <c:pt idx="73">
                  <c:v>0.00022714</c:v>
                </c:pt>
                <c:pt idx="74">
                  <c:v>0.000275908</c:v>
                </c:pt>
                <c:pt idx="75">
                  <c:v>0.000332204</c:v>
                </c:pt>
                <c:pt idx="76">
                  <c:v>0.000209788</c:v>
                </c:pt>
                <c:pt idx="77">
                  <c:v>0.000501536</c:v>
                </c:pt>
                <c:pt idx="78">
                  <c:v>0.000457638</c:v>
                </c:pt>
                <c:pt idx="79">
                  <c:v>0.000337599</c:v>
                </c:pt>
                <c:pt idx="80">
                  <c:v>0.000269869</c:v>
                </c:pt>
                <c:pt idx="81">
                  <c:v>0.000304756</c:v>
                </c:pt>
                <c:pt idx="82">
                  <c:v>0.000289067</c:v>
                </c:pt>
                <c:pt idx="83">
                  <c:v>0.000284484</c:v>
                </c:pt>
                <c:pt idx="84">
                  <c:v>0.00024769</c:v>
                </c:pt>
                <c:pt idx="85">
                  <c:v>0.000286187</c:v>
                </c:pt>
                <c:pt idx="86">
                  <c:v>0.00031461</c:v>
                </c:pt>
                <c:pt idx="87">
                  <c:v>0.000224343</c:v>
                </c:pt>
                <c:pt idx="88">
                  <c:v>0.000101207</c:v>
                </c:pt>
                <c:pt idx="89">
                  <c:v>0.000137807</c:v>
                </c:pt>
                <c:pt idx="90">
                  <c:v>0.000101823</c:v>
                </c:pt>
                <c:pt idx="91">
                  <c:v>0.000159143</c:v>
                </c:pt>
                <c:pt idx="92">
                  <c:v>0.000152601</c:v>
                </c:pt>
                <c:pt idx="93">
                  <c:v>0.000203579</c:v>
                </c:pt>
                <c:pt idx="94">
                  <c:v>0.000326111</c:v>
                </c:pt>
                <c:pt idx="95">
                  <c:v>0.000162701</c:v>
                </c:pt>
                <c:pt idx="97">
                  <c:v>0.00176054</c:v>
                </c:pt>
                <c:pt idx="98">
                  <c:v>0.000775789</c:v>
                </c:pt>
                <c:pt idx="99">
                  <c:v>0.00125807</c:v>
                </c:pt>
                <c:pt idx="101">
                  <c:v>0.000585116</c:v>
                </c:pt>
                <c:pt idx="102">
                  <c:v>0.000409923</c:v>
                </c:pt>
                <c:pt idx="103">
                  <c:v>0.000594428</c:v>
                </c:pt>
                <c:pt idx="105">
                  <c:v>0.00108689</c:v>
                </c:pt>
                <c:pt idx="106">
                  <c:v>0.00143396</c:v>
                </c:pt>
                <c:pt idx="107">
                  <c:v>0.000656153</c:v>
                </c:pt>
                <c:pt idx="108">
                  <c:v>0.000795288</c:v>
                </c:pt>
                <c:pt idx="109">
                  <c:v>0.000718701</c:v>
                </c:pt>
                <c:pt idx="110">
                  <c:v>0.00314721</c:v>
                </c:pt>
                <c:pt idx="112" formatCode="0.00E+00">
                  <c:v>8.67564000000004E-5</c:v>
                </c:pt>
                <c:pt idx="113">
                  <c:v>0.000881458000000002</c:v>
                </c:pt>
                <c:pt idx="114">
                  <c:v>0.000771083</c:v>
                </c:pt>
                <c:pt idx="115">
                  <c:v>0.000446664</c:v>
                </c:pt>
                <c:pt idx="116">
                  <c:v>0.000782353</c:v>
                </c:pt>
                <c:pt idx="117">
                  <c:v>0.000303843</c:v>
                </c:pt>
                <c:pt idx="118">
                  <c:v>0.00040988</c:v>
                </c:pt>
                <c:pt idx="119">
                  <c:v>0.000880771</c:v>
                </c:pt>
                <c:pt idx="120">
                  <c:v>0.000599833000000001</c:v>
                </c:pt>
                <c:pt idx="121">
                  <c:v>0.000325408</c:v>
                </c:pt>
                <c:pt idx="124">
                  <c:v>0.00219748</c:v>
                </c:pt>
                <c:pt idx="125">
                  <c:v>0.000728096</c:v>
                </c:pt>
                <c:pt idx="126">
                  <c:v>0.000700728</c:v>
                </c:pt>
                <c:pt idx="128">
                  <c:v>0.000762545</c:v>
                </c:pt>
                <c:pt idx="129">
                  <c:v>0.000603078</c:v>
                </c:pt>
                <c:pt idx="130">
                  <c:v>0.000577616</c:v>
                </c:pt>
                <c:pt idx="131">
                  <c:v>0.0007391</c:v>
                </c:pt>
                <c:pt idx="132">
                  <c:v>0.00117414</c:v>
                </c:pt>
                <c:pt idx="133">
                  <c:v>0.000819265</c:v>
                </c:pt>
                <c:pt idx="134">
                  <c:v>0.000688418</c:v>
                </c:pt>
                <c:pt idx="135">
                  <c:v>0.000616584</c:v>
                </c:pt>
                <c:pt idx="136">
                  <c:v>0.000398038</c:v>
                </c:pt>
                <c:pt idx="137">
                  <c:v>0.000568261</c:v>
                </c:pt>
                <c:pt idx="138">
                  <c:v>0.000744524</c:v>
                </c:pt>
                <c:pt idx="139">
                  <c:v>0.000240217</c:v>
                </c:pt>
                <c:pt idx="140">
                  <c:v>0.000714714</c:v>
                </c:pt>
                <c:pt idx="141">
                  <c:v>0.0006839</c:v>
                </c:pt>
                <c:pt idx="142">
                  <c:v>0.00057829</c:v>
                </c:pt>
                <c:pt idx="143">
                  <c:v>0.000614821</c:v>
                </c:pt>
                <c:pt idx="144" formatCode="0.00E+00">
                  <c:v>8.98346000000003E-5</c:v>
                </c:pt>
                <c:pt idx="145">
                  <c:v>0.000493933</c:v>
                </c:pt>
                <c:pt idx="146">
                  <c:v>0.00100309</c:v>
                </c:pt>
                <c:pt idx="147">
                  <c:v>0.000591835</c:v>
                </c:pt>
                <c:pt idx="148">
                  <c:v>0.000459161</c:v>
                </c:pt>
                <c:pt idx="149">
                  <c:v>0.000871932</c:v>
                </c:pt>
                <c:pt idx="150">
                  <c:v>0.000227301</c:v>
                </c:pt>
                <c:pt idx="151">
                  <c:v>0.000571023</c:v>
                </c:pt>
                <c:pt idx="152" formatCode="0.00E+00">
                  <c:v>6.39438E-5</c:v>
                </c:pt>
                <c:pt idx="153">
                  <c:v>0.000152476</c:v>
                </c:pt>
                <c:pt idx="154">
                  <c:v>0.0010409</c:v>
                </c:pt>
                <c:pt idx="156">
                  <c:v>0.000258574</c:v>
                </c:pt>
                <c:pt idx="158">
                  <c:v>0.000420376</c:v>
                </c:pt>
                <c:pt idx="160">
                  <c:v>0.000347421</c:v>
                </c:pt>
                <c:pt idx="161" formatCode="0.00E+00">
                  <c:v>8.67475E-5</c:v>
                </c:pt>
                <c:pt idx="162">
                  <c:v>0.000347064</c:v>
                </c:pt>
                <c:pt idx="163">
                  <c:v>0.000355951</c:v>
                </c:pt>
                <c:pt idx="164">
                  <c:v>0.000122727</c:v>
                </c:pt>
                <c:pt idx="165">
                  <c:v>0.000775717</c:v>
                </c:pt>
                <c:pt idx="166">
                  <c:v>0.000267111</c:v>
                </c:pt>
                <c:pt idx="167" formatCode="0.00E+00">
                  <c:v>4.96915E-5</c:v>
                </c:pt>
                <c:pt idx="168">
                  <c:v>0.000724469</c:v>
                </c:pt>
                <c:pt idx="169">
                  <c:v>0.00103533</c:v>
                </c:pt>
                <c:pt idx="170">
                  <c:v>0.000801002</c:v>
                </c:pt>
                <c:pt idx="171">
                  <c:v>0.000783062</c:v>
                </c:pt>
                <c:pt idx="172">
                  <c:v>0.000841069000000002</c:v>
                </c:pt>
                <c:pt idx="173">
                  <c:v>0.000768751</c:v>
                </c:pt>
                <c:pt idx="174">
                  <c:v>0.000694442</c:v>
                </c:pt>
                <c:pt idx="175">
                  <c:v>0.000507476</c:v>
                </c:pt>
                <c:pt idx="176">
                  <c:v>0.000130129</c:v>
                </c:pt>
                <c:pt idx="177">
                  <c:v>0.000264066</c:v>
                </c:pt>
                <c:pt idx="178">
                  <c:v>0.000781488</c:v>
                </c:pt>
                <c:pt idx="179">
                  <c:v>0.000447615</c:v>
                </c:pt>
                <c:pt idx="180">
                  <c:v>0.000475377</c:v>
                </c:pt>
                <c:pt idx="181">
                  <c:v>0.000482389</c:v>
                </c:pt>
                <c:pt idx="182">
                  <c:v>0.000621177</c:v>
                </c:pt>
                <c:pt idx="183">
                  <c:v>0.000868617</c:v>
                </c:pt>
                <c:pt idx="184">
                  <c:v>0.000944242000000002</c:v>
                </c:pt>
                <c:pt idx="185">
                  <c:v>0.000705147</c:v>
                </c:pt>
                <c:pt idx="186">
                  <c:v>0.000685552</c:v>
                </c:pt>
                <c:pt idx="187">
                  <c:v>0.000721385</c:v>
                </c:pt>
                <c:pt idx="188">
                  <c:v>0.000963462</c:v>
                </c:pt>
                <c:pt idx="189">
                  <c:v>0.000143331</c:v>
                </c:pt>
                <c:pt idx="190">
                  <c:v>0.000378485</c:v>
                </c:pt>
                <c:pt idx="192">
                  <c:v>0.000622593</c:v>
                </c:pt>
                <c:pt idx="193">
                  <c:v>0.000509587</c:v>
                </c:pt>
                <c:pt idx="194">
                  <c:v>0.00085022</c:v>
                </c:pt>
                <c:pt idx="195">
                  <c:v>0.00131032</c:v>
                </c:pt>
                <c:pt idx="196">
                  <c:v>0.000538406</c:v>
                </c:pt>
                <c:pt idx="197">
                  <c:v>0.00082016</c:v>
                </c:pt>
                <c:pt idx="198">
                  <c:v>0.000773127</c:v>
                </c:pt>
                <c:pt idx="199">
                  <c:v>0.000540687</c:v>
                </c:pt>
                <c:pt idx="200">
                  <c:v>0.000667509</c:v>
                </c:pt>
                <c:pt idx="201">
                  <c:v>0.000392732</c:v>
                </c:pt>
                <c:pt idx="202">
                  <c:v>0.000267978</c:v>
                </c:pt>
                <c:pt idx="203">
                  <c:v>0.000660925</c:v>
                </c:pt>
                <c:pt idx="204">
                  <c:v>0.000443486</c:v>
                </c:pt>
                <c:pt idx="205">
                  <c:v>0.00075013</c:v>
                </c:pt>
                <c:pt idx="206">
                  <c:v>0.000934735</c:v>
                </c:pt>
                <c:pt idx="208">
                  <c:v>0.000840809</c:v>
                </c:pt>
                <c:pt idx="210">
                  <c:v>0.000418074</c:v>
                </c:pt>
                <c:pt idx="211">
                  <c:v>0.000632912</c:v>
                </c:pt>
                <c:pt idx="212">
                  <c:v>0.000572718</c:v>
                </c:pt>
                <c:pt idx="214">
                  <c:v>0.000839643000000002</c:v>
                </c:pt>
                <c:pt idx="215">
                  <c:v>0.000728867</c:v>
                </c:pt>
                <c:pt idx="216">
                  <c:v>0.000473102</c:v>
                </c:pt>
                <c:pt idx="217">
                  <c:v>0.000848989</c:v>
                </c:pt>
                <c:pt idx="218">
                  <c:v>0.000256374</c:v>
                </c:pt>
                <c:pt idx="219">
                  <c:v>0.000543314</c:v>
                </c:pt>
                <c:pt idx="220">
                  <c:v>0.00071066</c:v>
                </c:pt>
                <c:pt idx="222">
                  <c:v>0.000377086</c:v>
                </c:pt>
                <c:pt idx="223">
                  <c:v>0.000403808</c:v>
                </c:pt>
                <c:pt idx="224">
                  <c:v>0.000401812</c:v>
                </c:pt>
                <c:pt idx="225">
                  <c:v>0.000688496</c:v>
                </c:pt>
                <c:pt idx="226">
                  <c:v>0.000263536</c:v>
                </c:pt>
                <c:pt idx="227">
                  <c:v>0.000148987</c:v>
                </c:pt>
                <c:pt idx="228">
                  <c:v>0.000232104</c:v>
                </c:pt>
                <c:pt idx="229">
                  <c:v>0.000651608</c:v>
                </c:pt>
                <c:pt idx="230">
                  <c:v>0.000667955</c:v>
                </c:pt>
                <c:pt idx="231">
                  <c:v>0.000477865</c:v>
                </c:pt>
                <c:pt idx="232">
                  <c:v>0.000842485</c:v>
                </c:pt>
                <c:pt idx="233">
                  <c:v>0.000962073</c:v>
                </c:pt>
                <c:pt idx="234">
                  <c:v>0.000691758</c:v>
                </c:pt>
                <c:pt idx="235">
                  <c:v>0.000430811</c:v>
                </c:pt>
                <c:pt idx="236">
                  <c:v>0.000903883</c:v>
                </c:pt>
                <c:pt idx="237">
                  <c:v>0.00100999</c:v>
                </c:pt>
                <c:pt idx="238">
                  <c:v>0.00020534</c:v>
                </c:pt>
                <c:pt idx="239">
                  <c:v>0.000946655000000002</c:v>
                </c:pt>
                <c:pt idx="240">
                  <c:v>0.000861734</c:v>
                </c:pt>
                <c:pt idx="241">
                  <c:v>0.000675531</c:v>
                </c:pt>
                <c:pt idx="242">
                  <c:v>0.000748016</c:v>
                </c:pt>
                <c:pt idx="243">
                  <c:v>0.000593431</c:v>
                </c:pt>
                <c:pt idx="244">
                  <c:v>0.000720173</c:v>
                </c:pt>
                <c:pt idx="245">
                  <c:v>0.000431426</c:v>
                </c:pt>
                <c:pt idx="246">
                  <c:v>0.000982566000000002</c:v>
                </c:pt>
                <c:pt idx="247">
                  <c:v>0.000155734</c:v>
                </c:pt>
                <c:pt idx="248">
                  <c:v>0.000786801</c:v>
                </c:pt>
                <c:pt idx="249">
                  <c:v>0.000808275</c:v>
                </c:pt>
                <c:pt idx="250">
                  <c:v>0.000872601</c:v>
                </c:pt>
                <c:pt idx="251">
                  <c:v>0.000177831</c:v>
                </c:pt>
                <c:pt idx="252">
                  <c:v>0.000235249</c:v>
                </c:pt>
                <c:pt idx="253">
                  <c:v>0.000835119000000002</c:v>
                </c:pt>
                <c:pt idx="254">
                  <c:v>0.00090618</c:v>
                </c:pt>
                <c:pt idx="255">
                  <c:v>0.000330633</c:v>
                </c:pt>
                <c:pt idx="256">
                  <c:v>0.000762873</c:v>
                </c:pt>
                <c:pt idx="257">
                  <c:v>0.000620930000000002</c:v>
                </c:pt>
                <c:pt idx="258">
                  <c:v>0.000245927</c:v>
                </c:pt>
                <c:pt idx="259">
                  <c:v>0.00071505</c:v>
                </c:pt>
                <c:pt idx="260">
                  <c:v>0.000251953</c:v>
                </c:pt>
                <c:pt idx="261">
                  <c:v>0.000492775</c:v>
                </c:pt>
                <c:pt idx="262">
                  <c:v>0.000184242</c:v>
                </c:pt>
                <c:pt idx="263">
                  <c:v>0.000618848</c:v>
                </c:pt>
                <c:pt idx="264">
                  <c:v>0.00046343</c:v>
                </c:pt>
                <c:pt idx="265" formatCode="0.00E+00">
                  <c:v>5.10493E-6</c:v>
                </c:pt>
                <c:pt idx="266">
                  <c:v>0.000567224</c:v>
                </c:pt>
                <c:pt idx="267">
                  <c:v>0.000823577</c:v>
                </c:pt>
                <c:pt idx="268">
                  <c:v>0.00128689</c:v>
                </c:pt>
                <c:pt idx="269">
                  <c:v>0.000519202</c:v>
                </c:pt>
                <c:pt idx="270">
                  <c:v>0.000156131</c:v>
                </c:pt>
                <c:pt idx="271">
                  <c:v>0.000883245000000002</c:v>
                </c:pt>
                <c:pt idx="272">
                  <c:v>0.00042882</c:v>
                </c:pt>
                <c:pt idx="273">
                  <c:v>0.000146552</c:v>
                </c:pt>
                <c:pt idx="274">
                  <c:v>0.000900229</c:v>
                </c:pt>
                <c:pt idx="276">
                  <c:v>0.000998067000000002</c:v>
                </c:pt>
                <c:pt idx="277">
                  <c:v>0.000400528</c:v>
                </c:pt>
                <c:pt idx="278">
                  <c:v>0.000121907</c:v>
                </c:pt>
                <c:pt idx="279">
                  <c:v>0.000714214</c:v>
                </c:pt>
                <c:pt idx="282">
                  <c:v>0.000683338</c:v>
                </c:pt>
                <c:pt idx="283">
                  <c:v>0.000336428</c:v>
                </c:pt>
                <c:pt idx="284">
                  <c:v>0.000702136</c:v>
                </c:pt>
                <c:pt idx="285">
                  <c:v>0.000589546</c:v>
                </c:pt>
                <c:pt idx="286">
                  <c:v>0.00108009</c:v>
                </c:pt>
                <c:pt idx="287" formatCode="0.00E+00">
                  <c:v>9.00063000000005E-5</c:v>
                </c:pt>
                <c:pt idx="288">
                  <c:v>0.000263785</c:v>
                </c:pt>
                <c:pt idx="289">
                  <c:v>0.000909237</c:v>
                </c:pt>
                <c:pt idx="291">
                  <c:v>0.000346215</c:v>
                </c:pt>
                <c:pt idx="292">
                  <c:v>0.00141605</c:v>
                </c:pt>
                <c:pt idx="293">
                  <c:v>0.000531182</c:v>
                </c:pt>
                <c:pt idx="294" formatCode="0.00E+00">
                  <c:v>9.15043000000007E-5</c:v>
                </c:pt>
                <c:pt idx="295">
                  <c:v>0.000970296</c:v>
                </c:pt>
                <c:pt idx="296">
                  <c:v>0.000339963</c:v>
                </c:pt>
                <c:pt idx="297">
                  <c:v>0.000547078</c:v>
                </c:pt>
                <c:pt idx="298">
                  <c:v>0.000413614</c:v>
                </c:pt>
                <c:pt idx="299">
                  <c:v>0.000134686</c:v>
                </c:pt>
                <c:pt idx="300" formatCode="0.00E+00">
                  <c:v>8.58811000000001E-5</c:v>
                </c:pt>
                <c:pt idx="301">
                  <c:v>0.000517045</c:v>
                </c:pt>
                <c:pt idx="302" formatCode="0.00E+00">
                  <c:v>4.43856000000001E-5</c:v>
                </c:pt>
                <c:pt idx="303">
                  <c:v>0.000225936</c:v>
                </c:pt>
                <c:pt idx="304">
                  <c:v>0.000535961</c:v>
                </c:pt>
                <c:pt idx="305">
                  <c:v>0.000623636000000002</c:v>
                </c:pt>
                <c:pt idx="307">
                  <c:v>0.000482819</c:v>
                </c:pt>
                <c:pt idx="308">
                  <c:v>0.000381593</c:v>
                </c:pt>
                <c:pt idx="309">
                  <c:v>0.000556596</c:v>
                </c:pt>
                <c:pt idx="312" formatCode="0.00E+00">
                  <c:v>8.1148E-5</c:v>
                </c:pt>
                <c:pt idx="313">
                  <c:v>0.000256072</c:v>
                </c:pt>
                <c:pt idx="314">
                  <c:v>0.000373378</c:v>
                </c:pt>
                <c:pt idx="317">
                  <c:v>0.000138435</c:v>
                </c:pt>
                <c:pt idx="318" formatCode="0.00E+00">
                  <c:v>9.26922E-5</c:v>
                </c:pt>
                <c:pt idx="320">
                  <c:v>0.000452219</c:v>
                </c:pt>
                <c:pt idx="321">
                  <c:v>0.000662937</c:v>
                </c:pt>
                <c:pt idx="322">
                  <c:v>0.000706391</c:v>
                </c:pt>
                <c:pt idx="323">
                  <c:v>0.000605582</c:v>
                </c:pt>
                <c:pt idx="324">
                  <c:v>0.000831658000000003</c:v>
                </c:pt>
                <c:pt idx="325">
                  <c:v>0.000310336</c:v>
                </c:pt>
                <c:pt idx="326">
                  <c:v>0.000525905</c:v>
                </c:pt>
                <c:pt idx="328">
                  <c:v>0.000529782</c:v>
                </c:pt>
                <c:pt idx="329">
                  <c:v>0.00132784</c:v>
                </c:pt>
                <c:pt idx="330">
                  <c:v>0.000635816</c:v>
                </c:pt>
                <c:pt idx="331">
                  <c:v>0.000188154</c:v>
                </c:pt>
                <c:pt idx="332">
                  <c:v>0.000513625</c:v>
                </c:pt>
                <c:pt idx="333" formatCode="0.00E+00">
                  <c:v>3.54693E-5</c:v>
                </c:pt>
                <c:pt idx="334">
                  <c:v>0.000181064</c:v>
                </c:pt>
                <c:pt idx="335">
                  <c:v>0.000175526</c:v>
                </c:pt>
                <c:pt idx="336" formatCode="0.00E+00">
                  <c:v>5.11183E-5</c:v>
                </c:pt>
                <c:pt idx="337">
                  <c:v>0.000464411</c:v>
                </c:pt>
                <c:pt idx="338">
                  <c:v>0.000161554</c:v>
                </c:pt>
                <c:pt idx="339">
                  <c:v>0.000633624</c:v>
                </c:pt>
                <c:pt idx="340">
                  <c:v>0.00137662</c:v>
                </c:pt>
                <c:pt idx="342">
                  <c:v>0.000706856</c:v>
                </c:pt>
                <c:pt idx="343">
                  <c:v>0.000392396</c:v>
                </c:pt>
                <c:pt idx="344">
                  <c:v>0.000957006</c:v>
                </c:pt>
                <c:pt idx="345">
                  <c:v>0.000752562</c:v>
                </c:pt>
                <c:pt idx="346">
                  <c:v>0.000478795</c:v>
                </c:pt>
                <c:pt idx="347">
                  <c:v>0.000729713</c:v>
                </c:pt>
                <c:pt idx="348">
                  <c:v>0.000101031</c:v>
                </c:pt>
                <c:pt idx="349">
                  <c:v>0.000665518</c:v>
                </c:pt>
                <c:pt idx="350">
                  <c:v>0.000197375</c:v>
                </c:pt>
                <c:pt idx="352">
                  <c:v>0.000236925</c:v>
                </c:pt>
                <c:pt idx="353">
                  <c:v>0.000656865</c:v>
                </c:pt>
                <c:pt idx="354">
                  <c:v>0.00110577</c:v>
                </c:pt>
                <c:pt idx="355">
                  <c:v>0.000606243</c:v>
                </c:pt>
                <c:pt idx="357">
                  <c:v>0.000206829</c:v>
                </c:pt>
                <c:pt idx="358">
                  <c:v>0.00056299</c:v>
                </c:pt>
                <c:pt idx="359">
                  <c:v>0.00158608</c:v>
                </c:pt>
                <c:pt idx="360">
                  <c:v>0.000789829</c:v>
                </c:pt>
                <c:pt idx="361">
                  <c:v>0.000281958</c:v>
                </c:pt>
                <c:pt idx="362">
                  <c:v>0.000394916</c:v>
                </c:pt>
                <c:pt idx="363">
                  <c:v>0.000585901</c:v>
                </c:pt>
                <c:pt idx="366">
                  <c:v>0.000124822</c:v>
                </c:pt>
                <c:pt idx="367">
                  <c:v>0.00018179</c:v>
                </c:pt>
                <c:pt idx="368">
                  <c:v>0.00060091</c:v>
                </c:pt>
                <c:pt idx="369">
                  <c:v>0.000829638</c:v>
                </c:pt>
                <c:pt idx="370">
                  <c:v>0.000391931</c:v>
                </c:pt>
                <c:pt idx="371">
                  <c:v>0.000443671</c:v>
                </c:pt>
                <c:pt idx="372">
                  <c:v>0.000595978</c:v>
                </c:pt>
                <c:pt idx="373">
                  <c:v>0.000478429</c:v>
                </c:pt>
                <c:pt idx="374">
                  <c:v>0.00113832</c:v>
                </c:pt>
                <c:pt idx="375">
                  <c:v>0.000425333</c:v>
                </c:pt>
                <c:pt idx="376">
                  <c:v>0.000535179</c:v>
                </c:pt>
                <c:pt idx="377">
                  <c:v>0.000770338</c:v>
                </c:pt>
                <c:pt idx="378">
                  <c:v>0.000718177</c:v>
                </c:pt>
                <c:pt idx="379">
                  <c:v>0.000510361</c:v>
                </c:pt>
                <c:pt idx="381">
                  <c:v>0.000387464</c:v>
                </c:pt>
                <c:pt idx="382">
                  <c:v>0.00150901</c:v>
                </c:pt>
                <c:pt idx="383">
                  <c:v>0.000260471</c:v>
                </c:pt>
                <c:pt idx="384">
                  <c:v>0.000118096</c:v>
                </c:pt>
                <c:pt idx="386">
                  <c:v>0.000429873</c:v>
                </c:pt>
                <c:pt idx="387">
                  <c:v>0.000268321</c:v>
                </c:pt>
                <c:pt idx="388" formatCode="0.00E+00">
                  <c:v>4.71412E-5</c:v>
                </c:pt>
                <c:pt idx="389">
                  <c:v>0.000461732</c:v>
                </c:pt>
                <c:pt idx="390">
                  <c:v>0.000273426</c:v>
                </c:pt>
                <c:pt idx="391" formatCode="0.00E+00">
                  <c:v>2.68338E-5</c:v>
                </c:pt>
                <c:pt idx="392">
                  <c:v>0.000835315000000001</c:v>
                </c:pt>
                <c:pt idx="393">
                  <c:v>0.000747987</c:v>
                </c:pt>
                <c:pt idx="394">
                  <c:v>0.00064678</c:v>
                </c:pt>
                <c:pt idx="395">
                  <c:v>0.000615624</c:v>
                </c:pt>
                <c:pt idx="396" formatCode="0.00E+00">
                  <c:v>8.75690000000002E-5</c:v>
                </c:pt>
                <c:pt idx="397">
                  <c:v>0.000296573</c:v>
                </c:pt>
                <c:pt idx="399">
                  <c:v>0.000596408</c:v>
                </c:pt>
                <c:pt idx="400" formatCode="0.00E+00">
                  <c:v>1.69139E-5</c:v>
                </c:pt>
                <c:pt idx="401">
                  <c:v>0.000691387</c:v>
                </c:pt>
                <c:pt idx="402">
                  <c:v>0.000267894</c:v>
                </c:pt>
                <c:pt idx="403">
                  <c:v>0.000206339</c:v>
                </c:pt>
                <c:pt idx="404">
                  <c:v>0.000833402</c:v>
                </c:pt>
                <c:pt idx="405">
                  <c:v>0.000234246</c:v>
                </c:pt>
                <c:pt idx="406">
                  <c:v>0.000430738</c:v>
                </c:pt>
                <c:pt idx="407">
                  <c:v>0.00104826</c:v>
                </c:pt>
                <c:pt idx="408">
                  <c:v>0.000324043</c:v>
                </c:pt>
                <c:pt idx="409">
                  <c:v>0.000670628</c:v>
                </c:pt>
                <c:pt idx="410">
                  <c:v>0.000133397</c:v>
                </c:pt>
                <c:pt idx="412">
                  <c:v>0.000743366</c:v>
                </c:pt>
                <c:pt idx="413">
                  <c:v>0.000285118</c:v>
                </c:pt>
                <c:pt idx="415" formatCode="0.00E+00">
                  <c:v>8.56157E-5</c:v>
                </c:pt>
                <c:pt idx="416">
                  <c:v>0.000215782</c:v>
                </c:pt>
                <c:pt idx="418">
                  <c:v>0.000237075</c:v>
                </c:pt>
                <c:pt idx="420">
                  <c:v>0.00111935</c:v>
                </c:pt>
                <c:pt idx="421">
                  <c:v>0.000857379</c:v>
                </c:pt>
                <c:pt idx="422">
                  <c:v>0.000864635</c:v>
                </c:pt>
                <c:pt idx="423">
                  <c:v>0.000768396</c:v>
                </c:pt>
                <c:pt idx="424" formatCode="0.00E+00">
                  <c:v>9.38141000000003E-6</c:v>
                </c:pt>
                <c:pt idx="425">
                  <c:v>0.00043022</c:v>
                </c:pt>
                <c:pt idx="426">
                  <c:v>0.000690562</c:v>
                </c:pt>
                <c:pt idx="427">
                  <c:v>0.000648784</c:v>
                </c:pt>
                <c:pt idx="428">
                  <c:v>0.000585584</c:v>
                </c:pt>
                <c:pt idx="429">
                  <c:v>0.000315825</c:v>
                </c:pt>
                <c:pt idx="430">
                  <c:v>0.00018113</c:v>
                </c:pt>
                <c:pt idx="432">
                  <c:v>0.000420253</c:v>
                </c:pt>
                <c:pt idx="433">
                  <c:v>0.00080579</c:v>
                </c:pt>
                <c:pt idx="434">
                  <c:v>0.000651858</c:v>
                </c:pt>
                <c:pt idx="436">
                  <c:v>0.000578241</c:v>
                </c:pt>
                <c:pt idx="437">
                  <c:v>0.000859222</c:v>
                </c:pt>
                <c:pt idx="438">
                  <c:v>0.000414764</c:v>
                </c:pt>
                <c:pt idx="439">
                  <c:v>0.00074634</c:v>
                </c:pt>
                <c:pt idx="440">
                  <c:v>0.000825815</c:v>
                </c:pt>
                <c:pt idx="441">
                  <c:v>0.000864587</c:v>
                </c:pt>
                <c:pt idx="442">
                  <c:v>0.000700067</c:v>
                </c:pt>
                <c:pt idx="443">
                  <c:v>0.000718266</c:v>
                </c:pt>
                <c:pt idx="444">
                  <c:v>0.00078458</c:v>
                </c:pt>
                <c:pt idx="445">
                  <c:v>0.000455395</c:v>
                </c:pt>
                <c:pt idx="446">
                  <c:v>0.000494376</c:v>
                </c:pt>
                <c:pt idx="447">
                  <c:v>0.000913447</c:v>
                </c:pt>
                <c:pt idx="448">
                  <c:v>0.000366855</c:v>
                </c:pt>
                <c:pt idx="450">
                  <c:v>0.000849094</c:v>
                </c:pt>
                <c:pt idx="451">
                  <c:v>0.000601783</c:v>
                </c:pt>
                <c:pt idx="452">
                  <c:v>0.000645391</c:v>
                </c:pt>
                <c:pt idx="453">
                  <c:v>0.000493979</c:v>
                </c:pt>
                <c:pt idx="454">
                  <c:v>0.00119068</c:v>
                </c:pt>
                <c:pt idx="455">
                  <c:v>0.000669024</c:v>
                </c:pt>
                <c:pt idx="456">
                  <c:v>0.000407338</c:v>
                </c:pt>
                <c:pt idx="457">
                  <c:v>0.000502377</c:v>
                </c:pt>
                <c:pt idx="458">
                  <c:v>0.00041967</c:v>
                </c:pt>
                <c:pt idx="460">
                  <c:v>0.000590758</c:v>
                </c:pt>
                <c:pt idx="461">
                  <c:v>0.00122755</c:v>
                </c:pt>
                <c:pt idx="462">
                  <c:v>0.000674924</c:v>
                </c:pt>
                <c:pt idx="463">
                  <c:v>0.000761102</c:v>
                </c:pt>
                <c:pt idx="464">
                  <c:v>0.000946373000000002</c:v>
                </c:pt>
                <c:pt idx="465">
                  <c:v>0.000233142</c:v>
                </c:pt>
                <c:pt idx="466">
                  <c:v>0.000342255</c:v>
                </c:pt>
                <c:pt idx="467">
                  <c:v>0.000390037</c:v>
                </c:pt>
                <c:pt idx="468">
                  <c:v>0.000740529</c:v>
                </c:pt>
                <c:pt idx="469">
                  <c:v>0.000953393000000002</c:v>
                </c:pt>
                <c:pt idx="470">
                  <c:v>0.000735169</c:v>
                </c:pt>
                <c:pt idx="471">
                  <c:v>0.000426646</c:v>
                </c:pt>
                <c:pt idx="472">
                  <c:v>0.000769371</c:v>
                </c:pt>
                <c:pt idx="473">
                  <c:v>0.000880107</c:v>
                </c:pt>
                <c:pt idx="474">
                  <c:v>0.0005196</c:v>
                </c:pt>
                <c:pt idx="475">
                  <c:v>0.000298771</c:v>
                </c:pt>
                <c:pt idx="476">
                  <c:v>0.000305127</c:v>
                </c:pt>
                <c:pt idx="477">
                  <c:v>0.000424495</c:v>
                </c:pt>
                <c:pt idx="478">
                  <c:v>0.000511052</c:v>
                </c:pt>
                <c:pt idx="479">
                  <c:v>0.000657908</c:v>
                </c:pt>
                <c:pt idx="480">
                  <c:v>0.000812197</c:v>
                </c:pt>
                <c:pt idx="481">
                  <c:v>0.00024114</c:v>
                </c:pt>
                <c:pt idx="482">
                  <c:v>0.00070285</c:v>
                </c:pt>
                <c:pt idx="483">
                  <c:v>0.00102252</c:v>
                </c:pt>
                <c:pt idx="484">
                  <c:v>0.000919645</c:v>
                </c:pt>
                <c:pt idx="486">
                  <c:v>0.000681984</c:v>
                </c:pt>
                <c:pt idx="487">
                  <c:v>0.000392049</c:v>
                </c:pt>
                <c:pt idx="488">
                  <c:v>0.00028825</c:v>
                </c:pt>
                <c:pt idx="489">
                  <c:v>0.000350529</c:v>
                </c:pt>
                <c:pt idx="490">
                  <c:v>0.000327226</c:v>
                </c:pt>
                <c:pt idx="491">
                  <c:v>0.000676907</c:v>
                </c:pt>
                <c:pt idx="492">
                  <c:v>0.00223481</c:v>
                </c:pt>
                <c:pt idx="493">
                  <c:v>0.000510302</c:v>
                </c:pt>
                <c:pt idx="494">
                  <c:v>0.000260209</c:v>
                </c:pt>
                <c:pt idx="495">
                  <c:v>0.00102473</c:v>
                </c:pt>
                <c:pt idx="496">
                  <c:v>0.000851095</c:v>
                </c:pt>
                <c:pt idx="498">
                  <c:v>0.000407787</c:v>
                </c:pt>
                <c:pt idx="499">
                  <c:v>0.00044589</c:v>
                </c:pt>
                <c:pt idx="500">
                  <c:v>0.000781958</c:v>
                </c:pt>
                <c:pt idx="501">
                  <c:v>0.000801193</c:v>
                </c:pt>
                <c:pt idx="502">
                  <c:v>0.000852705</c:v>
                </c:pt>
                <c:pt idx="503">
                  <c:v>0.000923484</c:v>
                </c:pt>
                <c:pt idx="504">
                  <c:v>0.000836215000000002</c:v>
                </c:pt>
                <c:pt idx="505">
                  <c:v>0.000719507</c:v>
                </c:pt>
                <c:pt idx="506">
                  <c:v>0.000834044</c:v>
                </c:pt>
                <c:pt idx="507">
                  <c:v>0.000855184</c:v>
                </c:pt>
                <c:pt idx="508">
                  <c:v>0.000995418</c:v>
                </c:pt>
                <c:pt idx="509">
                  <c:v>0.00078142</c:v>
                </c:pt>
                <c:pt idx="510">
                  <c:v>0.00020703</c:v>
                </c:pt>
                <c:pt idx="511">
                  <c:v>0.000160718</c:v>
                </c:pt>
                <c:pt idx="512">
                  <c:v>0.000618115</c:v>
                </c:pt>
                <c:pt idx="513">
                  <c:v>0.000788456</c:v>
                </c:pt>
                <c:pt idx="514">
                  <c:v>0.00118432</c:v>
                </c:pt>
                <c:pt idx="515">
                  <c:v>0.0010332</c:v>
                </c:pt>
                <c:pt idx="516">
                  <c:v>0.000374493</c:v>
                </c:pt>
                <c:pt idx="517">
                  <c:v>0.000803904</c:v>
                </c:pt>
                <c:pt idx="518">
                  <c:v>0.000787444</c:v>
                </c:pt>
                <c:pt idx="519">
                  <c:v>0.000762287</c:v>
                </c:pt>
                <c:pt idx="520">
                  <c:v>0.000736015</c:v>
                </c:pt>
                <c:pt idx="521">
                  <c:v>0.000273093</c:v>
                </c:pt>
                <c:pt idx="522">
                  <c:v>0.000372432</c:v>
                </c:pt>
                <c:pt idx="523">
                  <c:v>0.00157469</c:v>
                </c:pt>
                <c:pt idx="524">
                  <c:v>0.000463148</c:v>
                </c:pt>
                <c:pt idx="525">
                  <c:v>0.000466458</c:v>
                </c:pt>
                <c:pt idx="527">
                  <c:v>0.000485342</c:v>
                </c:pt>
                <c:pt idx="528">
                  <c:v>0.000107585</c:v>
                </c:pt>
                <c:pt idx="529">
                  <c:v>0.00152247</c:v>
                </c:pt>
                <c:pt idx="530">
                  <c:v>0.000523925</c:v>
                </c:pt>
                <c:pt idx="531">
                  <c:v>0.00065686</c:v>
                </c:pt>
                <c:pt idx="532">
                  <c:v>0.000138417</c:v>
                </c:pt>
                <c:pt idx="533">
                  <c:v>0.00080043</c:v>
                </c:pt>
                <c:pt idx="535">
                  <c:v>0.000986082000000002</c:v>
                </c:pt>
                <c:pt idx="536">
                  <c:v>0.000678715</c:v>
                </c:pt>
                <c:pt idx="537">
                  <c:v>0.000663385</c:v>
                </c:pt>
                <c:pt idx="538">
                  <c:v>0.000286184</c:v>
                </c:pt>
                <c:pt idx="539">
                  <c:v>0.000600542</c:v>
                </c:pt>
                <c:pt idx="540">
                  <c:v>0.000754609</c:v>
                </c:pt>
                <c:pt idx="541">
                  <c:v>0.00090961</c:v>
                </c:pt>
                <c:pt idx="542">
                  <c:v>0.000456902</c:v>
                </c:pt>
                <c:pt idx="543">
                  <c:v>0.000568336</c:v>
                </c:pt>
                <c:pt idx="544">
                  <c:v>0.000595513</c:v>
                </c:pt>
                <c:pt idx="545">
                  <c:v>0.000743737</c:v>
                </c:pt>
                <c:pt idx="546">
                  <c:v>0.00104772</c:v>
                </c:pt>
                <c:pt idx="547">
                  <c:v>0.000702708</c:v>
                </c:pt>
                <c:pt idx="548">
                  <c:v>0.000811045</c:v>
                </c:pt>
                <c:pt idx="549">
                  <c:v>0.000925112</c:v>
                </c:pt>
                <c:pt idx="550">
                  <c:v>0.00177491</c:v>
                </c:pt>
                <c:pt idx="551">
                  <c:v>0.000266451</c:v>
                </c:pt>
                <c:pt idx="552">
                  <c:v>0.000837225</c:v>
                </c:pt>
                <c:pt idx="553">
                  <c:v>0.000725312</c:v>
                </c:pt>
                <c:pt idx="554">
                  <c:v>0.000575079</c:v>
                </c:pt>
                <c:pt idx="555">
                  <c:v>0.000322643</c:v>
                </c:pt>
                <c:pt idx="556">
                  <c:v>0.00035882</c:v>
                </c:pt>
                <c:pt idx="558">
                  <c:v>0.000794469</c:v>
                </c:pt>
                <c:pt idx="559">
                  <c:v>0.000150068</c:v>
                </c:pt>
                <c:pt idx="560">
                  <c:v>0.00268942</c:v>
                </c:pt>
                <c:pt idx="561" formatCode="0.00E+00">
                  <c:v>2.92304E-5</c:v>
                </c:pt>
                <c:pt idx="562">
                  <c:v>0.00119531</c:v>
                </c:pt>
                <c:pt idx="563">
                  <c:v>0.000288291</c:v>
                </c:pt>
                <c:pt idx="564">
                  <c:v>0.00022716</c:v>
                </c:pt>
                <c:pt idx="565">
                  <c:v>0.000107857</c:v>
                </c:pt>
                <c:pt idx="566" formatCode="0.00E+00">
                  <c:v>8.67308000000002E-5</c:v>
                </c:pt>
                <c:pt idx="567" formatCode="0.00E+00">
                  <c:v>8.73549000000004E-5</c:v>
                </c:pt>
                <c:pt idx="568">
                  <c:v>0.00024947</c:v>
                </c:pt>
                <c:pt idx="569">
                  <c:v>0.000473953</c:v>
                </c:pt>
                <c:pt idx="571">
                  <c:v>0.00347416</c:v>
                </c:pt>
                <c:pt idx="572">
                  <c:v>0.00164995</c:v>
                </c:pt>
                <c:pt idx="573">
                  <c:v>0.000401264</c:v>
                </c:pt>
                <c:pt idx="574">
                  <c:v>0.0022418</c:v>
                </c:pt>
                <c:pt idx="575">
                  <c:v>0.00154474</c:v>
                </c:pt>
                <c:pt idx="576">
                  <c:v>0.000168982</c:v>
                </c:pt>
                <c:pt idx="577">
                  <c:v>0.000134114</c:v>
                </c:pt>
                <c:pt idx="578">
                  <c:v>0.000378931</c:v>
                </c:pt>
                <c:pt idx="579">
                  <c:v>0.00382843</c:v>
                </c:pt>
                <c:pt idx="580">
                  <c:v>0.000698205</c:v>
                </c:pt>
                <c:pt idx="581">
                  <c:v>0.00431721</c:v>
                </c:pt>
                <c:pt idx="582">
                  <c:v>0.00379769</c:v>
                </c:pt>
                <c:pt idx="583">
                  <c:v>0.000556849</c:v>
                </c:pt>
                <c:pt idx="584">
                  <c:v>0.000607369</c:v>
                </c:pt>
                <c:pt idx="585">
                  <c:v>0.00198038</c:v>
                </c:pt>
                <c:pt idx="586">
                  <c:v>0.00182828</c:v>
                </c:pt>
                <c:pt idx="587">
                  <c:v>0.00123936</c:v>
                </c:pt>
                <c:pt idx="588">
                  <c:v>0.0010013</c:v>
                </c:pt>
                <c:pt idx="589">
                  <c:v>0.00115488</c:v>
                </c:pt>
                <c:pt idx="590">
                  <c:v>0.00106679</c:v>
                </c:pt>
                <c:pt idx="591">
                  <c:v>0.00149682</c:v>
                </c:pt>
                <c:pt idx="592">
                  <c:v>0.00155911</c:v>
                </c:pt>
                <c:pt idx="593">
                  <c:v>0.00175473</c:v>
                </c:pt>
                <c:pt idx="594">
                  <c:v>0.0015343</c:v>
                </c:pt>
                <c:pt idx="595">
                  <c:v>0.00234613</c:v>
                </c:pt>
                <c:pt idx="596">
                  <c:v>0.000721328</c:v>
                </c:pt>
                <c:pt idx="597">
                  <c:v>0.000646675</c:v>
                </c:pt>
                <c:pt idx="598">
                  <c:v>0.00056519</c:v>
                </c:pt>
                <c:pt idx="599">
                  <c:v>0.000596574</c:v>
                </c:pt>
                <c:pt idx="600">
                  <c:v>0.000682521</c:v>
                </c:pt>
                <c:pt idx="602">
                  <c:v>0.000473126000000001</c:v>
                </c:pt>
                <c:pt idx="603">
                  <c:v>0.000456744</c:v>
                </c:pt>
                <c:pt idx="604">
                  <c:v>0.000347671</c:v>
                </c:pt>
                <c:pt idx="605">
                  <c:v>0.000340503</c:v>
                </c:pt>
                <c:pt idx="606">
                  <c:v>0.000614413</c:v>
                </c:pt>
                <c:pt idx="608">
                  <c:v>0.00012954</c:v>
                </c:pt>
                <c:pt idx="609" formatCode="0.00E+00">
                  <c:v>5.76904000000001E-5</c:v>
                </c:pt>
                <c:pt idx="610" formatCode="0.00E+00">
                  <c:v>3.5573E-5</c:v>
                </c:pt>
                <c:pt idx="613">
                  <c:v>0.00104552</c:v>
                </c:pt>
                <c:pt idx="614">
                  <c:v>0.00109194</c:v>
                </c:pt>
                <c:pt idx="615">
                  <c:v>0.00101114</c:v>
                </c:pt>
                <c:pt idx="616">
                  <c:v>0.00021599</c:v>
                </c:pt>
                <c:pt idx="617">
                  <c:v>0.000484815</c:v>
                </c:pt>
                <c:pt idx="618">
                  <c:v>0.000570894</c:v>
                </c:pt>
                <c:pt idx="619">
                  <c:v>0.001044</c:v>
                </c:pt>
                <c:pt idx="620" formatCode="0.00E+00">
                  <c:v>6.72246E-5</c:v>
                </c:pt>
                <c:pt idx="621">
                  <c:v>0.000195493</c:v>
                </c:pt>
                <c:pt idx="623">
                  <c:v>0.00103967</c:v>
                </c:pt>
                <c:pt idx="624">
                  <c:v>0.000696276</c:v>
                </c:pt>
                <c:pt idx="625">
                  <c:v>0.000864891</c:v>
                </c:pt>
                <c:pt idx="626">
                  <c:v>0.000810002</c:v>
                </c:pt>
                <c:pt idx="627">
                  <c:v>0.000868743000000002</c:v>
                </c:pt>
                <c:pt idx="628">
                  <c:v>0.000657682</c:v>
                </c:pt>
                <c:pt idx="629">
                  <c:v>0.000493369</c:v>
                </c:pt>
                <c:pt idx="630">
                  <c:v>0.000890445</c:v>
                </c:pt>
                <c:pt idx="632" formatCode="0.00E+00">
                  <c:v>7.59509000000002E-5</c:v>
                </c:pt>
                <c:pt idx="633" formatCode="0.00E+00">
                  <c:v>8.12904000000002E-5</c:v>
                </c:pt>
                <c:pt idx="635" formatCode="0.00E+00">
                  <c:v>6.08500000000001E-5</c:v>
                </c:pt>
                <c:pt idx="638" formatCode="0.00E+00">
                  <c:v>3.4136E-5</c:v>
                </c:pt>
                <c:pt idx="639" formatCode="0.00E+00">
                  <c:v>2.42578E-5</c:v>
                </c:pt>
                <c:pt idx="640">
                  <c:v>0.000503551</c:v>
                </c:pt>
                <c:pt idx="642" formatCode="0.00E+00">
                  <c:v>4.27791E-5</c:v>
                </c:pt>
                <c:pt idx="643">
                  <c:v>0.000928588</c:v>
                </c:pt>
                <c:pt idx="644">
                  <c:v>0.000497584</c:v>
                </c:pt>
                <c:pt idx="645">
                  <c:v>0.00020624</c:v>
                </c:pt>
                <c:pt idx="646">
                  <c:v>0.000168451</c:v>
                </c:pt>
                <c:pt idx="647">
                  <c:v>0.000274219</c:v>
                </c:pt>
                <c:pt idx="648">
                  <c:v>0.000179802</c:v>
                </c:pt>
                <c:pt idx="649">
                  <c:v>0.000226449</c:v>
                </c:pt>
                <c:pt idx="650">
                  <c:v>0.000213304</c:v>
                </c:pt>
                <c:pt idx="652">
                  <c:v>0.00054545</c:v>
                </c:pt>
                <c:pt idx="653">
                  <c:v>0.000498264</c:v>
                </c:pt>
                <c:pt idx="654">
                  <c:v>0.000225006</c:v>
                </c:pt>
                <c:pt idx="655">
                  <c:v>0.000244266</c:v>
                </c:pt>
                <c:pt idx="656">
                  <c:v>0.000208841</c:v>
                </c:pt>
                <c:pt idx="657">
                  <c:v>0.000147218</c:v>
                </c:pt>
                <c:pt idx="658">
                  <c:v>0.000297226</c:v>
                </c:pt>
                <c:pt idx="659">
                  <c:v>0.00021704</c:v>
                </c:pt>
                <c:pt idx="662">
                  <c:v>0.000955142000000002</c:v>
                </c:pt>
                <c:pt idx="663">
                  <c:v>0.000837378000000003</c:v>
                </c:pt>
                <c:pt idx="664">
                  <c:v>0.000727867</c:v>
                </c:pt>
                <c:pt idx="665" formatCode="0.00E+00">
                  <c:v>6.96951E-5</c:v>
                </c:pt>
                <c:pt idx="666">
                  <c:v>0.000764297</c:v>
                </c:pt>
                <c:pt idx="667">
                  <c:v>0.000931312</c:v>
                </c:pt>
                <c:pt idx="668">
                  <c:v>0.000963741</c:v>
                </c:pt>
                <c:pt idx="669">
                  <c:v>0.000745985</c:v>
                </c:pt>
                <c:pt idx="670">
                  <c:v>0.000794982</c:v>
                </c:pt>
                <c:pt idx="671">
                  <c:v>0.00104895</c:v>
                </c:pt>
                <c:pt idx="672">
                  <c:v>0.00083989</c:v>
                </c:pt>
                <c:pt idx="673">
                  <c:v>0.000607989</c:v>
                </c:pt>
                <c:pt idx="675">
                  <c:v>0.00105186</c:v>
                </c:pt>
                <c:pt idx="676">
                  <c:v>0.00080457</c:v>
                </c:pt>
                <c:pt idx="677">
                  <c:v>0.000830997</c:v>
                </c:pt>
                <c:pt idx="678">
                  <c:v>0.00104323</c:v>
                </c:pt>
                <c:pt idx="679">
                  <c:v>0.000285806</c:v>
                </c:pt>
                <c:pt idx="680" formatCode="0.00E+00">
                  <c:v>8.78460000000002E-5</c:v>
                </c:pt>
                <c:pt idx="681">
                  <c:v>0.000385529</c:v>
                </c:pt>
                <c:pt idx="682">
                  <c:v>0.000380468</c:v>
                </c:pt>
                <c:pt idx="683">
                  <c:v>0.000287063</c:v>
                </c:pt>
                <c:pt idx="684">
                  <c:v>0.000648241</c:v>
                </c:pt>
                <c:pt idx="685">
                  <c:v>0.00086697</c:v>
                </c:pt>
                <c:pt idx="686">
                  <c:v>0.000742391</c:v>
                </c:pt>
                <c:pt idx="687">
                  <c:v>0.000843514000000001</c:v>
                </c:pt>
                <c:pt idx="688">
                  <c:v>0.0003024</c:v>
                </c:pt>
                <c:pt idx="689">
                  <c:v>0.0007659</c:v>
                </c:pt>
                <c:pt idx="690">
                  <c:v>0.000424548</c:v>
                </c:pt>
                <c:pt idx="691">
                  <c:v>0.000352055</c:v>
                </c:pt>
                <c:pt idx="692">
                  <c:v>0.00108038</c:v>
                </c:pt>
                <c:pt idx="693">
                  <c:v>0.00116612</c:v>
                </c:pt>
                <c:pt idx="696">
                  <c:v>0.000972612</c:v>
                </c:pt>
                <c:pt idx="697">
                  <c:v>0.000447177</c:v>
                </c:pt>
                <c:pt idx="698">
                  <c:v>0.000496663</c:v>
                </c:pt>
                <c:pt idx="699">
                  <c:v>0.000616884</c:v>
                </c:pt>
                <c:pt idx="700">
                  <c:v>0.000960657000000001</c:v>
                </c:pt>
                <c:pt idx="701">
                  <c:v>0.000768114</c:v>
                </c:pt>
                <c:pt idx="702">
                  <c:v>0.000777659</c:v>
                </c:pt>
                <c:pt idx="704">
                  <c:v>0.000661792</c:v>
                </c:pt>
                <c:pt idx="705">
                  <c:v>0.000364558</c:v>
                </c:pt>
                <c:pt idx="706">
                  <c:v>0.000922183</c:v>
                </c:pt>
                <c:pt idx="707">
                  <c:v>0.000875613</c:v>
                </c:pt>
                <c:pt idx="708">
                  <c:v>0.00091879</c:v>
                </c:pt>
                <c:pt idx="709">
                  <c:v>0.000177405</c:v>
                </c:pt>
                <c:pt idx="710" formatCode="0.00E+00">
                  <c:v>9.34152000000002E-5</c:v>
                </c:pt>
                <c:pt idx="711">
                  <c:v>0.000814250000000002</c:v>
                </c:pt>
                <c:pt idx="712">
                  <c:v>0.000892019000000001</c:v>
                </c:pt>
                <c:pt idx="713">
                  <c:v>0.000185441</c:v>
                </c:pt>
                <c:pt idx="715">
                  <c:v>0.00011006</c:v>
                </c:pt>
                <c:pt idx="716">
                  <c:v>0.000132778</c:v>
                </c:pt>
                <c:pt idx="717">
                  <c:v>0.00057538</c:v>
                </c:pt>
                <c:pt idx="718">
                  <c:v>0.000602028</c:v>
                </c:pt>
                <c:pt idx="719">
                  <c:v>0.000547029</c:v>
                </c:pt>
                <c:pt idx="720">
                  <c:v>0.000678801</c:v>
                </c:pt>
                <c:pt idx="721">
                  <c:v>0.000658332000000001</c:v>
                </c:pt>
                <c:pt idx="723">
                  <c:v>0.000544456</c:v>
                </c:pt>
                <c:pt idx="724">
                  <c:v>0.000838052</c:v>
                </c:pt>
                <c:pt idx="725">
                  <c:v>0.000912281</c:v>
                </c:pt>
                <c:pt idx="726" formatCode="0.00E+00">
                  <c:v>5.74827000000003E-5</c:v>
                </c:pt>
                <c:pt idx="727">
                  <c:v>0.000583177</c:v>
                </c:pt>
                <c:pt idx="728">
                  <c:v>0.000316161</c:v>
                </c:pt>
                <c:pt idx="729">
                  <c:v>0.000380981</c:v>
                </c:pt>
                <c:pt idx="730">
                  <c:v>0.000198345</c:v>
                </c:pt>
                <c:pt idx="731">
                  <c:v>0.000338886</c:v>
                </c:pt>
                <c:pt idx="736">
                  <c:v>0.000322487</c:v>
                </c:pt>
                <c:pt idx="737">
                  <c:v>0.000320411</c:v>
                </c:pt>
                <c:pt idx="738">
                  <c:v>0.000320411</c:v>
                </c:pt>
                <c:pt idx="739">
                  <c:v>0.000305388</c:v>
                </c:pt>
                <c:pt idx="740">
                  <c:v>0.00036423</c:v>
                </c:pt>
                <c:pt idx="741">
                  <c:v>0.000283981</c:v>
                </c:pt>
                <c:pt idx="742">
                  <c:v>0.000870949000000001</c:v>
                </c:pt>
                <c:pt idx="743">
                  <c:v>0.000755152</c:v>
                </c:pt>
                <c:pt idx="744">
                  <c:v>0.000749736</c:v>
                </c:pt>
                <c:pt idx="745">
                  <c:v>0.000461469</c:v>
                </c:pt>
                <c:pt idx="746">
                  <c:v>0.000728574</c:v>
                </c:pt>
                <c:pt idx="747">
                  <c:v>0.00030729</c:v>
                </c:pt>
                <c:pt idx="748">
                  <c:v>0.000457004</c:v>
                </c:pt>
                <c:pt idx="749">
                  <c:v>0.000257886</c:v>
                </c:pt>
                <c:pt idx="750">
                  <c:v>0.000257423</c:v>
                </c:pt>
                <c:pt idx="753">
                  <c:v>0.000433255</c:v>
                </c:pt>
                <c:pt idx="757">
                  <c:v>0.000511406</c:v>
                </c:pt>
                <c:pt idx="758">
                  <c:v>0.000494379</c:v>
                </c:pt>
                <c:pt idx="759">
                  <c:v>0.000561738</c:v>
                </c:pt>
                <c:pt idx="760">
                  <c:v>0.000136394</c:v>
                </c:pt>
                <c:pt idx="764">
                  <c:v>0.000830200000000002</c:v>
                </c:pt>
                <c:pt idx="765">
                  <c:v>0.000560682</c:v>
                </c:pt>
                <c:pt idx="767">
                  <c:v>0.000121876</c:v>
                </c:pt>
                <c:pt idx="768">
                  <c:v>0.00071879</c:v>
                </c:pt>
                <c:pt idx="769">
                  <c:v>0.000713865</c:v>
                </c:pt>
                <c:pt idx="772">
                  <c:v>0.000284043</c:v>
                </c:pt>
                <c:pt idx="773" formatCode="0.00E+00">
                  <c:v>8.45464000000003E-5</c:v>
                </c:pt>
                <c:pt idx="774">
                  <c:v>0.000184625</c:v>
                </c:pt>
                <c:pt idx="775">
                  <c:v>0.000367833</c:v>
                </c:pt>
                <c:pt idx="776">
                  <c:v>0.000487507</c:v>
                </c:pt>
                <c:pt idx="777">
                  <c:v>0.000644222</c:v>
                </c:pt>
                <c:pt idx="778">
                  <c:v>0.00082996</c:v>
                </c:pt>
                <c:pt idx="779">
                  <c:v>0.00102349</c:v>
                </c:pt>
                <c:pt idx="780">
                  <c:v>0.000607167</c:v>
                </c:pt>
                <c:pt idx="781">
                  <c:v>0.000844129</c:v>
                </c:pt>
                <c:pt idx="782" formatCode="0.00E+00">
                  <c:v>7.02047E-5</c:v>
                </c:pt>
                <c:pt idx="783">
                  <c:v>0.00080734</c:v>
                </c:pt>
                <c:pt idx="784">
                  <c:v>0.000975707</c:v>
                </c:pt>
                <c:pt idx="785">
                  <c:v>0.000823924</c:v>
                </c:pt>
                <c:pt idx="786">
                  <c:v>0.000928854</c:v>
                </c:pt>
                <c:pt idx="787">
                  <c:v>0.00100102</c:v>
                </c:pt>
                <c:pt idx="788">
                  <c:v>0.0011006</c:v>
                </c:pt>
                <c:pt idx="789">
                  <c:v>0.00109218</c:v>
                </c:pt>
                <c:pt idx="790">
                  <c:v>0.000770865</c:v>
                </c:pt>
                <c:pt idx="791">
                  <c:v>0.000927172</c:v>
                </c:pt>
                <c:pt idx="792">
                  <c:v>0.000869127</c:v>
                </c:pt>
                <c:pt idx="793">
                  <c:v>0.00105935</c:v>
                </c:pt>
                <c:pt idx="794">
                  <c:v>0.000921267</c:v>
                </c:pt>
                <c:pt idx="795">
                  <c:v>0.000782745</c:v>
                </c:pt>
                <c:pt idx="796">
                  <c:v>0.00102616</c:v>
                </c:pt>
                <c:pt idx="797">
                  <c:v>0.000888814</c:v>
                </c:pt>
                <c:pt idx="798">
                  <c:v>0.000943461</c:v>
                </c:pt>
                <c:pt idx="799">
                  <c:v>0.00115761</c:v>
                </c:pt>
                <c:pt idx="800">
                  <c:v>0.00066111</c:v>
                </c:pt>
                <c:pt idx="801">
                  <c:v>0.000875838</c:v>
                </c:pt>
                <c:pt idx="802">
                  <c:v>0.000932011</c:v>
                </c:pt>
                <c:pt idx="803">
                  <c:v>0.000973977</c:v>
                </c:pt>
                <c:pt idx="804">
                  <c:v>0.000905385</c:v>
                </c:pt>
                <c:pt idx="805">
                  <c:v>0.00113245</c:v>
                </c:pt>
                <c:pt idx="806">
                  <c:v>0.00127158</c:v>
                </c:pt>
                <c:pt idx="807">
                  <c:v>0.00123007</c:v>
                </c:pt>
                <c:pt idx="808">
                  <c:v>0.00178209</c:v>
                </c:pt>
                <c:pt idx="809">
                  <c:v>0.000698412</c:v>
                </c:pt>
                <c:pt idx="810">
                  <c:v>0.000798125</c:v>
                </c:pt>
                <c:pt idx="811">
                  <c:v>0.00203739</c:v>
                </c:pt>
                <c:pt idx="812">
                  <c:v>0.00102629</c:v>
                </c:pt>
                <c:pt idx="813">
                  <c:v>0.000960797</c:v>
                </c:pt>
                <c:pt idx="814">
                  <c:v>0.000992479</c:v>
                </c:pt>
                <c:pt idx="815">
                  <c:v>0.00102153</c:v>
                </c:pt>
                <c:pt idx="816">
                  <c:v>0.000926842</c:v>
                </c:pt>
                <c:pt idx="817">
                  <c:v>0.000790436</c:v>
                </c:pt>
                <c:pt idx="818">
                  <c:v>0.00123022</c:v>
                </c:pt>
                <c:pt idx="819">
                  <c:v>0.00109131</c:v>
                </c:pt>
                <c:pt idx="820">
                  <c:v>0.00103055</c:v>
                </c:pt>
                <c:pt idx="821">
                  <c:v>0.00103716</c:v>
                </c:pt>
                <c:pt idx="822">
                  <c:v>0.00127036</c:v>
                </c:pt>
                <c:pt idx="823">
                  <c:v>0.000714612</c:v>
                </c:pt>
                <c:pt idx="824">
                  <c:v>0.0009171</c:v>
                </c:pt>
                <c:pt idx="825">
                  <c:v>0.00115823</c:v>
                </c:pt>
                <c:pt idx="826">
                  <c:v>0.000890450000000001</c:v>
                </c:pt>
                <c:pt idx="827">
                  <c:v>0.00102989</c:v>
                </c:pt>
                <c:pt idx="828">
                  <c:v>0.000874369</c:v>
                </c:pt>
                <c:pt idx="829">
                  <c:v>0.00090309</c:v>
                </c:pt>
                <c:pt idx="830">
                  <c:v>0.000485669</c:v>
                </c:pt>
                <c:pt idx="831">
                  <c:v>0.000941462</c:v>
                </c:pt>
                <c:pt idx="832">
                  <c:v>0.000950706</c:v>
                </c:pt>
                <c:pt idx="833">
                  <c:v>0.000984395</c:v>
                </c:pt>
                <c:pt idx="834">
                  <c:v>0.000918457</c:v>
                </c:pt>
                <c:pt idx="835">
                  <c:v>0.00117544</c:v>
                </c:pt>
                <c:pt idx="836">
                  <c:v>0.000881579000000002</c:v>
                </c:pt>
                <c:pt idx="837">
                  <c:v>0.000877885</c:v>
                </c:pt>
                <c:pt idx="838">
                  <c:v>0.000947687</c:v>
                </c:pt>
                <c:pt idx="839">
                  <c:v>0.00104406</c:v>
                </c:pt>
                <c:pt idx="840">
                  <c:v>0.000947222</c:v>
                </c:pt>
                <c:pt idx="841">
                  <c:v>0.000247777</c:v>
                </c:pt>
                <c:pt idx="842">
                  <c:v>0.000592227</c:v>
                </c:pt>
                <c:pt idx="843">
                  <c:v>0.00133232</c:v>
                </c:pt>
                <c:pt idx="844">
                  <c:v>0.000439453</c:v>
                </c:pt>
                <c:pt idx="845">
                  <c:v>0.000642654</c:v>
                </c:pt>
                <c:pt idx="846">
                  <c:v>0.000516591</c:v>
                </c:pt>
                <c:pt idx="847">
                  <c:v>0.000852406</c:v>
                </c:pt>
                <c:pt idx="848">
                  <c:v>0.00119038</c:v>
                </c:pt>
                <c:pt idx="851">
                  <c:v>0.000705741</c:v>
                </c:pt>
                <c:pt idx="852">
                  <c:v>0.00156802</c:v>
                </c:pt>
                <c:pt idx="853" formatCode="0.00E+00">
                  <c:v>6.06952000000001E-5</c:v>
                </c:pt>
                <c:pt idx="854">
                  <c:v>0.000161406</c:v>
                </c:pt>
                <c:pt idx="855">
                  <c:v>0.00134874</c:v>
                </c:pt>
                <c:pt idx="856">
                  <c:v>0.000594382</c:v>
                </c:pt>
                <c:pt idx="857">
                  <c:v>0.000730562</c:v>
                </c:pt>
                <c:pt idx="858">
                  <c:v>0.00075373</c:v>
                </c:pt>
                <c:pt idx="859">
                  <c:v>0.0015504</c:v>
                </c:pt>
                <c:pt idx="860">
                  <c:v>0.000421948</c:v>
                </c:pt>
                <c:pt idx="861">
                  <c:v>0.000317488</c:v>
                </c:pt>
                <c:pt idx="862">
                  <c:v>0.000594887</c:v>
                </c:pt>
                <c:pt idx="863">
                  <c:v>0.000324913</c:v>
                </c:pt>
                <c:pt idx="864">
                  <c:v>0.000714577</c:v>
                </c:pt>
                <c:pt idx="865" formatCode="0.00E+00">
                  <c:v>8.55646000000007E-5</c:v>
                </c:pt>
                <c:pt idx="866">
                  <c:v>0.000276113</c:v>
                </c:pt>
                <c:pt idx="867" formatCode="0.00E+00">
                  <c:v>7.80120000000003E-5</c:v>
                </c:pt>
                <c:pt idx="869">
                  <c:v>0.000279127</c:v>
                </c:pt>
                <c:pt idx="870">
                  <c:v>0.00082585</c:v>
                </c:pt>
                <c:pt idx="871">
                  <c:v>0.00041413</c:v>
                </c:pt>
                <c:pt idx="872">
                  <c:v>0.000716412</c:v>
                </c:pt>
                <c:pt idx="875">
                  <c:v>0.00072549</c:v>
                </c:pt>
                <c:pt idx="877">
                  <c:v>0.000155096</c:v>
                </c:pt>
                <c:pt idx="878">
                  <c:v>0.000883022</c:v>
                </c:pt>
                <c:pt idx="879">
                  <c:v>0.000687137</c:v>
                </c:pt>
                <c:pt idx="880">
                  <c:v>0.00127025</c:v>
                </c:pt>
                <c:pt idx="881">
                  <c:v>0.000756342</c:v>
                </c:pt>
                <c:pt idx="882">
                  <c:v>0.000131329</c:v>
                </c:pt>
                <c:pt idx="883">
                  <c:v>0.000144586</c:v>
                </c:pt>
                <c:pt idx="884" formatCode="0.00E+00">
                  <c:v>7.16896E-5</c:v>
                </c:pt>
                <c:pt idx="885">
                  <c:v>0.000246647</c:v>
                </c:pt>
                <c:pt idx="886">
                  <c:v>0.000732523</c:v>
                </c:pt>
                <c:pt idx="887">
                  <c:v>0.000793091</c:v>
                </c:pt>
                <c:pt idx="888">
                  <c:v>0.00250451</c:v>
                </c:pt>
                <c:pt idx="889">
                  <c:v>0.00024906</c:v>
                </c:pt>
                <c:pt idx="890">
                  <c:v>0.000686686</c:v>
                </c:pt>
                <c:pt idx="891">
                  <c:v>0.000377714</c:v>
                </c:pt>
                <c:pt idx="894">
                  <c:v>0.000692408</c:v>
                </c:pt>
                <c:pt idx="895">
                  <c:v>0.000716441</c:v>
                </c:pt>
                <c:pt idx="896">
                  <c:v>0.000827459</c:v>
                </c:pt>
                <c:pt idx="897">
                  <c:v>0.0010493</c:v>
                </c:pt>
                <c:pt idx="898">
                  <c:v>0.000697964000000001</c:v>
                </c:pt>
                <c:pt idx="899">
                  <c:v>0.00122987</c:v>
                </c:pt>
                <c:pt idx="900">
                  <c:v>0.000961656000000002</c:v>
                </c:pt>
                <c:pt idx="901">
                  <c:v>0.000582416</c:v>
                </c:pt>
                <c:pt idx="902">
                  <c:v>0.000295523</c:v>
                </c:pt>
                <c:pt idx="903">
                  <c:v>0.0003011</c:v>
                </c:pt>
                <c:pt idx="904">
                  <c:v>0.000561069</c:v>
                </c:pt>
                <c:pt idx="905">
                  <c:v>0.000286531</c:v>
                </c:pt>
                <c:pt idx="906">
                  <c:v>0.000368389</c:v>
                </c:pt>
                <c:pt idx="908">
                  <c:v>0.000500537</c:v>
                </c:pt>
                <c:pt idx="910">
                  <c:v>0.000175247</c:v>
                </c:pt>
                <c:pt idx="912" formatCode="0.00E+00">
                  <c:v>8.46233000000006E-5</c:v>
                </c:pt>
                <c:pt idx="915">
                  <c:v>0.000290222</c:v>
                </c:pt>
                <c:pt idx="916">
                  <c:v>0.0011566</c:v>
                </c:pt>
                <c:pt idx="917">
                  <c:v>0.000489339</c:v>
                </c:pt>
                <c:pt idx="918">
                  <c:v>0.000152882</c:v>
                </c:pt>
                <c:pt idx="919">
                  <c:v>0.000805124</c:v>
                </c:pt>
                <c:pt idx="920">
                  <c:v>0.000989346000000002</c:v>
                </c:pt>
                <c:pt idx="921">
                  <c:v>0.000405743</c:v>
                </c:pt>
                <c:pt idx="922">
                  <c:v>0.000568691</c:v>
                </c:pt>
                <c:pt idx="923">
                  <c:v>0.000205705</c:v>
                </c:pt>
                <c:pt idx="924">
                  <c:v>0.000774382</c:v>
                </c:pt>
                <c:pt idx="925">
                  <c:v>0.000553633</c:v>
                </c:pt>
                <c:pt idx="926">
                  <c:v>0.000661978</c:v>
                </c:pt>
                <c:pt idx="927">
                  <c:v>0.000724103</c:v>
                </c:pt>
                <c:pt idx="928">
                  <c:v>0.000700723</c:v>
                </c:pt>
                <c:pt idx="929">
                  <c:v>0.000852589</c:v>
                </c:pt>
                <c:pt idx="930">
                  <c:v>0.000117849</c:v>
                </c:pt>
                <c:pt idx="931">
                  <c:v>0.000395475</c:v>
                </c:pt>
                <c:pt idx="932">
                  <c:v>0.000225983</c:v>
                </c:pt>
                <c:pt idx="933">
                  <c:v>0.000528331</c:v>
                </c:pt>
                <c:pt idx="934">
                  <c:v>0.00101607</c:v>
                </c:pt>
                <c:pt idx="935">
                  <c:v>0.000399652</c:v>
                </c:pt>
                <c:pt idx="936">
                  <c:v>0.000619966</c:v>
                </c:pt>
                <c:pt idx="938">
                  <c:v>0.00011002</c:v>
                </c:pt>
                <c:pt idx="939">
                  <c:v>0.000332239</c:v>
                </c:pt>
                <c:pt idx="941">
                  <c:v>0.00020725</c:v>
                </c:pt>
                <c:pt idx="942">
                  <c:v>0.000108736</c:v>
                </c:pt>
                <c:pt idx="946">
                  <c:v>0.000499056</c:v>
                </c:pt>
                <c:pt idx="947">
                  <c:v>0.00136807</c:v>
                </c:pt>
                <c:pt idx="948">
                  <c:v>0.00128942</c:v>
                </c:pt>
                <c:pt idx="949">
                  <c:v>0.000479004</c:v>
                </c:pt>
                <c:pt idx="950">
                  <c:v>0.000807746</c:v>
                </c:pt>
                <c:pt idx="951">
                  <c:v>0.000730253</c:v>
                </c:pt>
                <c:pt idx="952">
                  <c:v>0.000880405</c:v>
                </c:pt>
                <c:pt idx="953">
                  <c:v>0.000203378</c:v>
                </c:pt>
                <c:pt idx="954">
                  <c:v>0.00024256</c:v>
                </c:pt>
                <c:pt idx="955">
                  <c:v>0.000390478</c:v>
                </c:pt>
                <c:pt idx="956">
                  <c:v>0.000463355</c:v>
                </c:pt>
                <c:pt idx="957">
                  <c:v>0.000630731</c:v>
                </c:pt>
                <c:pt idx="958">
                  <c:v>0.000653993</c:v>
                </c:pt>
                <c:pt idx="959">
                  <c:v>0.000133261</c:v>
                </c:pt>
                <c:pt idx="960">
                  <c:v>0.00058142</c:v>
                </c:pt>
                <c:pt idx="961">
                  <c:v>0.000556207</c:v>
                </c:pt>
                <c:pt idx="962">
                  <c:v>0.000479482</c:v>
                </c:pt>
                <c:pt idx="963">
                  <c:v>0.000618604</c:v>
                </c:pt>
                <c:pt idx="964">
                  <c:v>0.00078826</c:v>
                </c:pt>
                <c:pt idx="965">
                  <c:v>0.000757365</c:v>
                </c:pt>
                <c:pt idx="966" formatCode="0.00E+00">
                  <c:v>3.63258E-5</c:v>
                </c:pt>
                <c:pt idx="967">
                  <c:v>0.00086031</c:v>
                </c:pt>
                <c:pt idx="968">
                  <c:v>0.000905933</c:v>
                </c:pt>
                <c:pt idx="969">
                  <c:v>0.000223365</c:v>
                </c:pt>
                <c:pt idx="970">
                  <c:v>0.000253152</c:v>
                </c:pt>
                <c:pt idx="972">
                  <c:v>0.000703815</c:v>
                </c:pt>
                <c:pt idx="973">
                  <c:v>0.000743645</c:v>
                </c:pt>
                <c:pt idx="974">
                  <c:v>0.000740327</c:v>
                </c:pt>
                <c:pt idx="975">
                  <c:v>0.000306696</c:v>
                </c:pt>
                <c:pt idx="976" formatCode="0.00E+00">
                  <c:v>5.12809E-5</c:v>
                </c:pt>
                <c:pt idx="977">
                  <c:v>0.000228016</c:v>
                </c:pt>
                <c:pt idx="978">
                  <c:v>0.000206616</c:v>
                </c:pt>
                <c:pt idx="979">
                  <c:v>0.000935654000000003</c:v>
                </c:pt>
                <c:pt idx="980">
                  <c:v>0.000644529</c:v>
                </c:pt>
                <c:pt idx="981">
                  <c:v>0.000219584</c:v>
                </c:pt>
                <c:pt idx="982">
                  <c:v>0.000255468</c:v>
                </c:pt>
                <c:pt idx="983">
                  <c:v>0.00011932</c:v>
                </c:pt>
                <c:pt idx="984">
                  <c:v>0.000309858</c:v>
                </c:pt>
                <c:pt idx="985">
                  <c:v>0.00104072</c:v>
                </c:pt>
                <c:pt idx="986">
                  <c:v>0.000654353</c:v>
                </c:pt>
                <c:pt idx="987">
                  <c:v>0.000431184</c:v>
                </c:pt>
                <c:pt idx="988">
                  <c:v>0.000421486</c:v>
                </c:pt>
                <c:pt idx="991">
                  <c:v>0.000596792</c:v>
                </c:pt>
                <c:pt idx="992">
                  <c:v>0.000103142</c:v>
                </c:pt>
                <c:pt idx="993">
                  <c:v>0.000484157</c:v>
                </c:pt>
                <c:pt idx="994">
                  <c:v>0.000870873</c:v>
                </c:pt>
                <c:pt idx="995">
                  <c:v>0.000466942</c:v>
                </c:pt>
                <c:pt idx="996">
                  <c:v>0.000260382</c:v>
                </c:pt>
                <c:pt idx="997">
                  <c:v>0.000618792</c:v>
                </c:pt>
                <c:pt idx="998">
                  <c:v>0.000108936</c:v>
                </c:pt>
                <c:pt idx="999">
                  <c:v>0.000832752</c:v>
                </c:pt>
                <c:pt idx="1000">
                  <c:v>0.000822540000000002</c:v>
                </c:pt>
                <c:pt idx="1001">
                  <c:v>0.000633775</c:v>
                </c:pt>
                <c:pt idx="1002">
                  <c:v>0.000747022000000001</c:v>
                </c:pt>
                <c:pt idx="1003">
                  <c:v>0.000134512</c:v>
                </c:pt>
                <c:pt idx="1005">
                  <c:v>0.000343781</c:v>
                </c:pt>
                <c:pt idx="1006">
                  <c:v>0.000779427</c:v>
                </c:pt>
                <c:pt idx="1007">
                  <c:v>0.000731164</c:v>
                </c:pt>
                <c:pt idx="1008">
                  <c:v>0.000719047</c:v>
                </c:pt>
                <c:pt idx="1009">
                  <c:v>0.000977684</c:v>
                </c:pt>
                <c:pt idx="1010">
                  <c:v>0.000219993</c:v>
                </c:pt>
                <c:pt idx="1011">
                  <c:v>0.000565819</c:v>
                </c:pt>
                <c:pt idx="1012">
                  <c:v>0.000645638</c:v>
                </c:pt>
                <c:pt idx="1013">
                  <c:v>0.000609765</c:v>
                </c:pt>
                <c:pt idx="1014">
                  <c:v>0.000612667</c:v>
                </c:pt>
                <c:pt idx="1015">
                  <c:v>0.000317695</c:v>
                </c:pt>
                <c:pt idx="1016">
                  <c:v>0.000714158</c:v>
                </c:pt>
                <c:pt idx="1017">
                  <c:v>0.000760533</c:v>
                </c:pt>
                <c:pt idx="1018">
                  <c:v>0.000781713</c:v>
                </c:pt>
                <c:pt idx="1019">
                  <c:v>0.000445624</c:v>
                </c:pt>
                <c:pt idx="1021">
                  <c:v>0.000618373</c:v>
                </c:pt>
                <c:pt idx="1022">
                  <c:v>0.000869114</c:v>
                </c:pt>
                <c:pt idx="1023">
                  <c:v>0.00158011</c:v>
                </c:pt>
                <c:pt idx="1024">
                  <c:v>0.000912802</c:v>
                </c:pt>
                <c:pt idx="1025">
                  <c:v>0.000752312</c:v>
                </c:pt>
                <c:pt idx="1026">
                  <c:v>0.00122902</c:v>
                </c:pt>
                <c:pt idx="1027">
                  <c:v>0.000301197</c:v>
                </c:pt>
                <c:pt idx="1028">
                  <c:v>0.000818048</c:v>
                </c:pt>
                <c:pt idx="1029">
                  <c:v>0.00130489</c:v>
                </c:pt>
                <c:pt idx="1030">
                  <c:v>0.000816603000000002</c:v>
                </c:pt>
                <c:pt idx="1033">
                  <c:v>0.00086341</c:v>
                </c:pt>
                <c:pt idx="1034">
                  <c:v>0.000825912</c:v>
                </c:pt>
                <c:pt idx="1035" formatCode="0.00E+00">
                  <c:v>3.62533E-5</c:v>
                </c:pt>
                <c:pt idx="1036">
                  <c:v>0.000212543</c:v>
                </c:pt>
                <c:pt idx="1037">
                  <c:v>0.000399703</c:v>
                </c:pt>
                <c:pt idx="1038">
                  <c:v>0.000197711</c:v>
                </c:pt>
                <c:pt idx="1039">
                  <c:v>0.00116814</c:v>
                </c:pt>
                <c:pt idx="1040">
                  <c:v>0.000856503000000003</c:v>
                </c:pt>
                <c:pt idx="1041">
                  <c:v>0.000771085</c:v>
                </c:pt>
                <c:pt idx="1042">
                  <c:v>0.00114376</c:v>
                </c:pt>
                <c:pt idx="1043">
                  <c:v>0.000606466</c:v>
                </c:pt>
                <c:pt idx="1044">
                  <c:v>0.000168462</c:v>
                </c:pt>
                <c:pt idx="1045">
                  <c:v>0.000238095</c:v>
                </c:pt>
                <c:pt idx="1046">
                  <c:v>0.000263055</c:v>
                </c:pt>
                <c:pt idx="1047">
                  <c:v>0.000748868</c:v>
                </c:pt>
                <c:pt idx="1048">
                  <c:v>0.000653241</c:v>
                </c:pt>
                <c:pt idx="1049">
                  <c:v>0.000579082</c:v>
                </c:pt>
                <c:pt idx="1050">
                  <c:v>0.000234373</c:v>
                </c:pt>
                <c:pt idx="1052" formatCode="0.00E+00">
                  <c:v>3.23906E-5</c:v>
                </c:pt>
                <c:pt idx="1053">
                  <c:v>0.000469161</c:v>
                </c:pt>
                <c:pt idx="1054">
                  <c:v>0.000545138</c:v>
                </c:pt>
                <c:pt idx="1055">
                  <c:v>0.000806996</c:v>
                </c:pt>
                <c:pt idx="1056">
                  <c:v>0.00072319</c:v>
                </c:pt>
                <c:pt idx="1057">
                  <c:v>0.000394064</c:v>
                </c:pt>
                <c:pt idx="1058">
                  <c:v>0.000227854</c:v>
                </c:pt>
                <c:pt idx="1059">
                  <c:v>0.000248089</c:v>
                </c:pt>
                <c:pt idx="1060">
                  <c:v>0.000224538</c:v>
                </c:pt>
                <c:pt idx="1061">
                  <c:v>0.000221284</c:v>
                </c:pt>
                <c:pt idx="1062">
                  <c:v>0.000234021</c:v>
                </c:pt>
                <c:pt idx="1063">
                  <c:v>0.000260903</c:v>
                </c:pt>
                <c:pt idx="1064">
                  <c:v>0.000988043000000003</c:v>
                </c:pt>
                <c:pt idx="1065">
                  <c:v>0.000247818</c:v>
                </c:pt>
                <c:pt idx="1066">
                  <c:v>0.000250465</c:v>
                </c:pt>
                <c:pt idx="1067">
                  <c:v>0.000535628</c:v>
                </c:pt>
                <c:pt idx="1068">
                  <c:v>0.000595134</c:v>
                </c:pt>
                <c:pt idx="1070">
                  <c:v>0.00010889</c:v>
                </c:pt>
                <c:pt idx="1071">
                  <c:v>0.000167465</c:v>
                </c:pt>
                <c:pt idx="1072">
                  <c:v>0.00042576</c:v>
                </c:pt>
                <c:pt idx="1073">
                  <c:v>0.000678564</c:v>
                </c:pt>
                <c:pt idx="1074">
                  <c:v>0.000226169</c:v>
                </c:pt>
                <c:pt idx="1075">
                  <c:v>0.000463669</c:v>
                </c:pt>
                <c:pt idx="1076">
                  <c:v>0.000167966</c:v>
                </c:pt>
                <c:pt idx="1077">
                  <c:v>0.000617118</c:v>
                </c:pt>
                <c:pt idx="1078" formatCode="0.00E+00">
                  <c:v>7.30718E-5</c:v>
                </c:pt>
                <c:pt idx="1079">
                  <c:v>0.000744671</c:v>
                </c:pt>
                <c:pt idx="1080">
                  <c:v>0.000357264</c:v>
                </c:pt>
                <c:pt idx="1081">
                  <c:v>0.000888986</c:v>
                </c:pt>
                <c:pt idx="1082">
                  <c:v>0.00024663</c:v>
                </c:pt>
                <c:pt idx="1083">
                  <c:v>0.000415898</c:v>
                </c:pt>
                <c:pt idx="1084">
                  <c:v>0.000569911</c:v>
                </c:pt>
                <c:pt idx="1086">
                  <c:v>0.00021941</c:v>
                </c:pt>
                <c:pt idx="1087">
                  <c:v>0.000103302</c:v>
                </c:pt>
                <c:pt idx="1088">
                  <c:v>0.000413977</c:v>
                </c:pt>
                <c:pt idx="1089">
                  <c:v>0.000355069</c:v>
                </c:pt>
                <c:pt idx="1090">
                  <c:v>0.000907082</c:v>
                </c:pt>
                <c:pt idx="1091">
                  <c:v>0.000423748</c:v>
                </c:pt>
                <c:pt idx="1092" formatCode="0.00E+00">
                  <c:v>6.23544000000002E-5</c:v>
                </c:pt>
                <c:pt idx="1094">
                  <c:v>0.000790205</c:v>
                </c:pt>
                <c:pt idx="1095">
                  <c:v>0.00087781</c:v>
                </c:pt>
                <c:pt idx="1096">
                  <c:v>0.000500185</c:v>
                </c:pt>
                <c:pt idx="1097">
                  <c:v>0.000508215</c:v>
                </c:pt>
                <c:pt idx="1099">
                  <c:v>0.000443056</c:v>
                </c:pt>
                <c:pt idx="1100">
                  <c:v>0.000409952</c:v>
                </c:pt>
                <c:pt idx="1101">
                  <c:v>0.000685915</c:v>
                </c:pt>
                <c:pt idx="1102">
                  <c:v>0.000369096</c:v>
                </c:pt>
                <c:pt idx="1103">
                  <c:v>0.000767362</c:v>
                </c:pt>
                <c:pt idx="1104">
                  <c:v>0.00060414</c:v>
                </c:pt>
                <c:pt idx="1105">
                  <c:v>0.000214539</c:v>
                </c:pt>
                <c:pt idx="1106">
                  <c:v>0.000929206</c:v>
                </c:pt>
                <c:pt idx="1107">
                  <c:v>0.00107762</c:v>
                </c:pt>
                <c:pt idx="1108">
                  <c:v>0.000541442</c:v>
                </c:pt>
                <c:pt idx="1109">
                  <c:v>0.000634347</c:v>
                </c:pt>
                <c:pt idx="1110">
                  <c:v>0.000578322</c:v>
                </c:pt>
                <c:pt idx="1111">
                  <c:v>0.000582177</c:v>
                </c:pt>
                <c:pt idx="1112">
                  <c:v>0.000331393</c:v>
                </c:pt>
                <c:pt idx="1113">
                  <c:v>0.00033833</c:v>
                </c:pt>
                <c:pt idx="1114">
                  <c:v>0.000625704</c:v>
                </c:pt>
                <c:pt idx="1115">
                  <c:v>0.00144208</c:v>
                </c:pt>
                <c:pt idx="1116">
                  <c:v>0.000835409000000002</c:v>
                </c:pt>
                <c:pt idx="1117">
                  <c:v>0.000141683</c:v>
                </c:pt>
                <c:pt idx="1118">
                  <c:v>0.000270761</c:v>
                </c:pt>
                <c:pt idx="1119" formatCode="0.00E+00">
                  <c:v>4.51782E-5</c:v>
                </c:pt>
                <c:pt idx="1121">
                  <c:v>0.000174857</c:v>
                </c:pt>
                <c:pt idx="1122" formatCode="0.00E+00">
                  <c:v>3.06392E-5</c:v>
                </c:pt>
                <c:pt idx="1123">
                  <c:v>0.000646388</c:v>
                </c:pt>
                <c:pt idx="1124">
                  <c:v>0.000802687</c:v>
                </c:pt>
                <c:pt idx="1125" formatCode="0.00E+00">
                  <c:v>2.6198E-5</c:v>
                </c:pt>
                <c:pt idx="1126">
                  <c:v>0.000995504000000003</c:v>
                </c:pt>
                <c:pt idx="1127">
                  <c:v>0.000950013000000002</c:v>
                </c:pt>
                <c:pt idx="1128" formatCode="0.00E+00">
                  <c:v>2.4474E-5</c:v>
                </c:pt>
                <c:pt idx="1129">
                  <c:v>0.00037646</c:v>
                </c:pt>
                <c:pt idx="1130">
                  <c:v>0.000358473</c:v>
                </c:pt>
                <c:pt idx="1131">
                  <c:v>0.000447851</c:v>
                </c:pt>
                <c:pt idx="1132">
                  <c:v>0.0010982</c:v>
                </c:pt>
                <c:pt idx="1133">
                  <c:v>0.00106834</c:v>
                </c:pt>
                <c:pt idx="1135">
                  <c:v>0.000383955</c:v>
                </c:pt>
                <c:pt idx="1136">
                  <c:v>0.0001732</c:v>
                </c:pt>
                <c:pt idx="1137">
                  <c:v>0.000173542</c:v>
                </c:pt>
                <c:pt idx="1138">
                  <c:v>0.000495013</c:v>
                </c:pt>
                <c:pt idx="1139">
                  <c:v>0.000424774</c:v>
                </c:pt>
                <c:pt idx="1140">
                  <c:v>0.000423527</c:v>
                </c:pt>
                <c:pt idx="1141">
                  <c:v>0.000735408</c:v>
                </c:pt>
                <c:pt idx="1143">
                  <c:v>0.000145101</c:v>
                </c:pt>
                <c:pt idx="1144">
                  <c:v>0.000343482</c:v>
                </c:pt>
                <c:pt idx="1147" formatCode="0.00E+00">
                  <c:v>6.16481E-5</c:v>
                </c:pt>
                <c:pt idx="1148">
                  <c:v>0.000135196</c:v>
                </c:pt>
                <c:pt idx="1151">
                  <c:v>0.000445936</c:v>
                </c:pt>
                <c:pt idx="1152">
                  <c:v>0.000154576</c:v>
                </c:pt>
                <c:pt idx="1153" formatCode="0.00E+00">
                  <c:v>7.81662000000003E-5</c:v>
                </c:pt>
                <c:pt idx="1154">
                  <c:v>0.0006206</c:v>
                </c:pt>
                <c:pt idx="1155" formatCode="0.00E+00">
                  <c:v>7.86157E-5</c:v>
                </c:pt>
                <c:pt idx="1156">
                  <c:v>0.000495155</c:v>
                </c:pt>
                <c:pt idx="1157">
                  <c:v>0.000414536</c:v>
                </c:pt>
                <c:pt idx="1158" formatCode="0.00E+00">
                  <c:v>9.76849000000002E-5</c:v>
                </c:pt>
                <c:pt idx="1159">
                  <c:v>0.000323379</c:v>
                </c:pt>
                <c:pt idx="1160">
                  <c:v>0.000647341</c:v>
                </c:pt>
                <c:pt idx="1161" formatCode="0.00E+00">
                  <c:v>6.46237000000003E-5</c:v>
                </c:pt>
                <c:pt idx="1162">
                  <c:v>0.000118337</c:v>
                </c:pt>
                <c:pt idx="1163">
                  <c:v>0.000145611</c:v>
                </c:pt>
                <c:pt idx="1164">
                  <c:v>0.000390867</c:v>
                </c:pt>
                <c:pt idx="1165">
                  <c:v>0.000944293</c:v>
                </c:pt>
                <c:pt idx="1166">
                  <c:v>0.00138709</c:v>
                </c:pt>
                <c:pt idx="1167">
                  <c:v>0.000811582</c:v>
                </c:pt>
                <c:pt idx="1168">
                  <c:v>0.000527993</c:v>
                </c:pt>
                <c:pt idx="1169">
                  <c:v>0.000520156</c:v>
                </c:pt>
                <c:pt idx="1170">
                  <c:v>0.000195159</c:v>
                </c:pt>
                <c:pt idx="1171">
                  <c:v>0.000512398</c:v>
                </c:pt>
                <c:pt idx="1172">
                  <c:v>0.000247641</c:v>
                </c:pt>
                <c:pt idx="1175">
                  <c:v>0.000377341</c:v>
                </c:pt>
                <c:pt idx="1177">
                  <c:v>0.000161037</c:v>
                </c:pt>
                <c:pt idx="1178">
                  <c:v>0.000272239</c:v>
                </c:pt>
                <c:pt idx="1179">
                  <c:v>0.000529006</c:v>
                </c:pt>
                <c:pt idx="1180">
                  <c:v>0.000111485</c:v>
                </c:pt>
                <c:pt idx="1181">
                  <c:v>0.000231449</c:v>
                </c:pt>
                <c:pt idx="1182">
                  <c:v>0.000104011</c:v>
                </c:pt>
                <c:pt idx="1183">
                  <c:v>0.000802982</c:v>
                </c:pt>
                <c:pt idx="1185" formatCode="0.00E+00">
                  <c:v>5.07323000000002E-5</c:v>
                </c:pt>
                <c:pt idx="1186">
                  <c:v>0.00295751</c:v>
                </c:pt>
                <c:pt idx="1187">
                  <c:v>0.000951515</c:v>
                </c:pt>
                <c:pt idx="1188">
                  <c:v>0.000939065</c:v>
                </c:pt>
                <c:pt idx="1189">
                  <c:v>0.000936489</c:v>
                </c:pt>
                <c:pt idx="1190">
                  <c:v>0.00070213</c:v>
                </c:pt>
                <c:pt idx="1191">
                  <c:v>0.000709951</c:v>
                </c:pt>
                <c:pt idx="1192">
                  <c:v>0.00016131</c:v>
                </c:pt>
                <c:pt idx="1193">
                  <c:v>0.000660307</c:v>
                </c:pt>
                <c:pt idx="1194">
                  <c:v>0.000133374</c:v>
                </c:pt>
                <c:pt idx="1195">
                  <c:v>0.00145158</c:v>
                </c:pt>
                <c:pt idx="1196">
                  <c:v>0.000450613</c:v>
                </c:pt>
                <c:pt idx="1197">
                  <c:v>0.000980250000000003</c:v>
                </c:pt>
                <c:pt idx="1198" formatCode="0.00E+00">
                  <c:v>1.44364E-5</c:v>
                </c:pt>
                <c:pt idx="1199">
                  <c:v>0.000298405</c:v>
                </c:pt>
                <c:pt idx="1200">
                  <c:v>0.000291109</c:v>
                </c:pt>
                <c:pt idx="1201">
                  <c:v>0.000476175</c:v>
                </c:pt>
                <c:pt idx="1203">
                  <c:v>0.00105937</c:v>
                </c:pt>
                <c:pt idx="1204">
                  <c:v>0.000452332</c:v>
                </c:pt>
                <c:pt idx="1205">
                  <c:v>0.000213652</c:v>
                </c:pt>
                <c:pt idx="1206">
                  <c:v>0.000214928</c:v>
                </c:pt>
                <c:pt idx="1207">
                  <c:v>0.000837252000000002</c:v>
                </c:pt>
                <c:pt idx="1208">
                  <c:v>0.000553961</c:v>
                </c:pt>
                <c:pt idx="1209">
                  <c:v>0.000614152</c:v>
                </c:pt>
                <c:pt idx="1210">
                  <c:v>0.000584195</c:v>
                </c:pt>
                <c:pt idx="1211">
                  <c:v>0.000241602</c:v>
                </c:pt>
                <c:pt idx="1212">
                  <c:v>0.000192935</c:v>
                </c:pt>
                <c:pt idx="1213">
                  <c:v>0.00054182</c:v>
                </c:pt>
                <c:pt idx="1214">
                  <c:v>0.000331235</c:v>
                </c:pt>
                <c:pt idx="1215">
                  <c:v>0.000539217</c:v>
                </c:pt>
                <c:pt idx="1216">
                  <c:v>0.000307131</c:v>
                </c:pt>
                <c:pt idx="1217">
                  <c:v>0.000530424</c:v>
                </c:pt>
                <c:pt idx="1218">
                  <c:v>0.00020012</c:v>
                </c:pt>
                <c:pt idx="1220">
                  <c:v>0.000205058</c:v>
                </c:pt>
                <c:pt idx="1221">
                  <c:v>0.000192628</c:v>
                </c:pt>
                <c:pt idx="1222">
                  <c:v>0.000425411</c:v>
                </c:pt>
                <c:pt idx="1223">
                  <c:v>0.000273523</c:v>
                </c:pt>
                <c:pt idx="1224">
                  <c:v>0.000173768</c:v>
                </c:pt>
                <c:pt idx="1225">
                  <c:v>0.000229396</c:v>
                </c:pt>
                <c:pt idx="1226">
                  <c:v>0.000470611</c:v>
                </c:pt>
                <c:pt idx="1227">
                  <c:v>0.000225591</c:v>
                </c:pt>
                <c:pt idx="1228">
                  <c:v>0.000158615</c:v>
                </c:pt>
                <c:pt idx="1229">
                  <c:v>0.000743879</c:v>
                </c:pt>
                <c:pt idx="1230">
                  <c:v>0.000393293</c:v>
                </c:pt>
                <c:pt idx="1231">
                  <c:v>0.00024717</c:v>
                </c:pt>
                <c:pt idx="1232" formatCode="0.00E+00">
                  <c:v>7.63611E-5</c:v>
                </c:pt>
                <c:pt idx="1234">
                  <c:v>0.000385478</c:v>
                </c:pt>
                <c:pt idx="1235">
                  <c:v>0.0008544</c:v>
                </c:pt>
                <c:pt idx="1237" formatCode="0.00E+00">
                  <c:v>5.98619000000003E-5</c:v>
                </c:pt>
                <c:pt idx="1238" formatCode="0.00E+00">
                  <c:v>8.54327000000001E-5</c:v>
                </c:pt>
                <c:pt idx="1239">
                  <c:v>0.000722446</c:v>
                </c:pt>
                <c:pt idx="1240">
                  <c:v>0.000957288000000003</c:v>
                </c:pt>
                <c:pt idx="1241">
                  <c:v>0.000386486</c:v>
                </c:pt>
                <c:pt idx="1242">
                  <c:v>0.000726575</c:v>
                </c:pt>
                <c:pt idx="1243">
                  <c:v>0.000691717</c:v>
                </c:pt>
                <c:pt idx="1244">
                  <c:v>0.000871698</c:v>
                </c:pt>
                <c:pt idx="1245">
                  <c:v>0.000580804</c:v>
                </c:pt>
                <c:pt idx="1246">
                  <c:v>0.000398261</c:v>
                </c:pt>
                <c:pt idx="1248">
                  <c:v>0.000622765</c:v>
                </c:pt>
                <c:pt idx="1249">
                  <c:v>0.000187113</c:v>
                </c:pt>
                <c:pt idx="1250">
                  <c:v>0.000307131</c:v>
                </c:pt>
                <c:pt idx="1251">
                  <c:v>0.000690820000000001</c:v>
                </c:pt>
                <c:pt idx="1252">
                  <c:v>0.000438247</c:v>
                </c:pt>
                <c:pt idx="1254">
                  <c:v>0.000833222</c:v>
                </c:pt>
                <c:pt idx="1255" formatCode="0.00E+00">
                  <c:v>8.92441000000002E-5</c:v>
                </c:pt>
                <c:pt idx="1257">
                  <c:v>0.000230337</c:v>
                </c:pt>
                <c:pt idx="1259">
                  <c:v>0.00034979</c:v>
                </c:pt>
                <c:pt idx="1260">
                  <c:v>0.000602152</c:v>
                </c:pt>
                <c:pt idx="1261">
                  <c:v>0.000110957</c:v>
                </c:pt>
                <c:pt idx="1262" formatCode="0.00E+00">
                  <c:v>6.3111E-5</c:v>
                </c:pt>
                <c:pt idx="1263">
                  <c:v>0.000192815</c:v>
                </c:pt>
                <c:pt idx="1264">
                  <c:v>0.000147993</c:v>
                </c:pt>
                <c:pt idx="1265">
                  <c:v>0.000301742</c:v>
                </c:pt>
                <c:pt idx="1266">
                  <c:v>0.00315497</c:v>
                </c:pt>
                <c:pt idx="1267">
                  <c:v>0.000682621</c:v>
                </c:pt>
                <c:pt idx="1268" formatCode="0.00E+00">
                  <c:v>6.86522000000001E-5</c:v>
                </c:pt>
                <c:pt idx="1269">
                  <c:v>0.000613225</c:v>
                </c:pt>
                <c:pt idx="1270">
                  <c:v>0.000281126</c:v>
                </c:pt>
                <c:pt idx="1271">
                  <c:v>0.000405778</c:v>
                </c:pt>
                <c:pt idx="1272">
                  <c:v>0.000623445</c:v>
                </c:pt>
                <c:pt idx="1273">
                  <c:v>0.000696516</c:v>
                </c:pt>
                <c:pt idx="1274">
                  <c:v>0.000371524</c:v>
                </c:pt>
                <c:pt idx="1277">
                  <c:v>0.00172103</c:v>
                </c:pt>
                <c:pt idx="1278">
                  <c:v>0.000325792</c:v>
                </c:pt>
                <c:pt idx="1279">
                  <c:v>0.000303295</c:v>
                </c:pt>
                <c:pt idx="1280">
                  <c:v>0.000744819000000001</c:v>
                </c:pt>
                <c:pt idx="1281">
                  <c:v>0.000851469</c:v>
                </c:pt>
                <c:pt idx="1282">
                  <c:v>0.000243897</c:v>
                </c:pt>
                <c:pt idx="1283">
                  <c:v>0.000510764</c:v>
                </c:pt>
                <c:pt idx="1285">
                  <c:v>0.000169787</c:v>
                </c:pt>
                <c:pt idx="1286">
                  <c:v>0.000658883</c:v>
                </c:pt>
                <c:pt idx="1287">
                  <c:v>0.000500617</c:v>
                </c:pt>
                <c:pt idx="1288">
                  <c:v>0.000605977</c:v>
                </c:pt>
                <c:pt idx="1289">
                  <c:v>0.000392872</c:v>
                </c:pt>
                <c:pt idx="1290">
                  <c:v>0.000459247</c:v>
                </c:pt>
                <c:pt idx="1291">
                  <c:v>0.00176401</c:v>
                </c:pt>
                <c:pt idx="1292">
                  <c:v>0.000200447</c:v>
                </c:pt>
                <c:pt idx="1293">
                  <c:v>0.000371398</c:v>
                </c:pt>
                <c:pt idx="1296" formatCode="0.00E+00">
                  <c:v>6.38060000000001E-5</c:v>
                </c:pt>
                <c:pt idx="1297">
                  <c:v>0.000374842</c:v>
                </c:pt>
                <c:pt idx="1298">
                  <c:v>0.000975016</c:v>
                </c:pt>
                <c:pt idx="1299">
                  <c:v>0.000314602</c:v>
                </c:pt>
                <c:pt idx="1300">
                  <c:v>0.000371412</c:v>
                </c:pt>
                <c:pt idx="1303">
                  <c:v>0.000879892</c:v>
                </c:pt>
                <c:pt idx="1304">
                  <c:v>0.000227315</c:v>
                </c:pt>
                <c:pt idx="1305">
                  <c:v>0.000250122</c:v>
                </c:pt>
                <c:pt idx="1306">
                  <c:v>0.000390424</c:v>
                </c:pt>
                <c:pt idx="1307">
                  <c:v>0.000204616</c:v>
                </c:pt>
                <c:pt idx="1308">
                  <c:v>0.000781893</c:v>
                </c:pt>
                <c:pt idx="1309" formatCode="0.00E+00">
                  <c:v>6.48808000000002E-5</c:v>
                </c:pt>
                <c:pt idx="1311" formatCode="0.00E+00">
                  <c:v>3.68961E-5</c:v>
                </c:pt>
                <c:pt idx="1312">
                  <c:v>0.000512314</c:v>
                </c:pt>
                <c:pt idx="1313">
                  <c:v>0.00034842</c:v>
                </c:pt>
                <c:pt idx="1314">
                  <c:v>0.000354564</c:v>
                </c:pt>
                <c:pt idx="1315">
                  <c:v>0.000160437</c:v>
                </c:pt>
                <c:pt idx="1316">
                  <c:v>0.000221561</c:v>
                </c:pt>
                <c:pt idx="1318">
                  <c:v>0.000711219</c:v>
                </c:pt>
                <c:pt idx="1319">
                  <c:v>0.000294838</c:v>
                </c:pt>
                <c:pt idx="1320">
                  <c:v>0.000217658</c:v>
                </c:pt>
                <c:pt idx="1321">
                  <c:v>0.000583201</c:v>
                </c:pt>
                <c:pt idx="1322">
                  <c:v>0.00014584</c:v>
                </c:pt>
                <c:pt idx="1323">
                  <c:v>0.000304598</c:v>
                </c:pt>
                <c:pt idx="1324" formatCode="0.00E+00">
                  <c:v>4.5759E-5</c:v>
                </c:pt>
                <c:pt idx="1325">
                  <c:v>0.00014023</c:v>
                </c:pt>
                <c:pt idx="1326">
                  <c:v>0.000269445</c:v>
                </c:pt>
                <c:pt idx="1327">
                  <c:v>0.000380282</c:v>
                </c:pt>
                <c:pt idx="1328">
                  <c:v>0.000101758</c:v>
                </c:pt>
                <c:pt idx="1329">
                  <c:v>0.0001268</c:v>
                </c:pt>
                <c:pt idx="1330" formatCode="0.00E+00">
                  <c:v>6.2935E-5</c:v>
                </c:pt>
                <c:pt idx="1331">
                  <c:v>0.000583023</c:v>
                </c:pt>
                <c:pt idx="1332">
                  <c:v>0.000142385</c:v>
                </c:pt>
                <c:pt idx="1333">
                  <c:v>0.000534935</c:v>
                </c:pt>
                <c:pt idx="1334">
                  <c:v>0.000604134</c:v>
                </c:pt>
                <c:pt idx="1335">
                  <c:v>0.00107574</c:v>
                </c:pt>
                <c:pt idx="1336">
                  <c:v>0.000696677000000001</c:v>
                </c:pt>
                <c:pt idx="1337" formatCode="0.00E+00">
                  <c:v>7.25463E-5</c:v>
                </c:pt>
                <c:pt idx="1338" formatCode="0.00E+00">
                  <c:v>9.17576000000004E-5</c:v>
                </c:pt>
                <c:pt idx="1339">
                  <c:v>0.000239023</c:v>
                </c:pt>
                <c:pt idx="1340">
                  <c:v>0.00024624</c:v>
                </c:pt>
                <c:pt idx="1342">
                  <c:v>0.000123431</c:v>
                </c:pt>
                <c:pt idx="1343">
                  <c:v>0.000512578</c:v>
                </c:pt>
                <c:pt idx="1344">
                  <c:v>0.000543722</c:v>
                </c:pt>
                <c:pt idx="1346" formatCode="0.00E+00">
                  <c:v>4.10208E-5</c:v>
                </c:pt>
                <c:pt idx="1347">
                  <c:v>0.000271454</c:v>
                </c:pt>
                <c:pt idx="1348">
                  <c:v>0.00075761</c:v>
                </c:pt>
                <c:pt idx="1350">
                  <c:v>0.000243085</c:v>
                </c:pt>
                <c:pt idx="1351">
                  <c:v>0.000352378</c:v>
                </c:pt>
                <c:pt idx="1352">
                  <c:v>0.000405001</c:v>
                </c:pt>
                <c:pt idx="1353">
                  <c:v>0.000313947</c:v>
                </c:pt>
                <c:pt idx="1354" formatCode="0.00E+00">
                  <c:v>5.75515E-5</c:v>
                </c:pt>
                <c:pt idx="1356">
                  <c:v>0.000192918</c:v>
                </c:pt>
                <c:pt idx="1357">
                  <c:v>0.000661701</c:v>
                </c:pt>
                <c:pt idx="1358">
                  <c:v>0.0005008</c:v>
                </c:pt>
                <c:pt idx="1359">
                  <c:v>0.00042198</c:v>
                </c:pt>
                <c:pt idx="1360">
                  <c:v>0.000245772</c:v>
                </c:pt>
                <c:pt idx="1361">
                  <c:v>0.000321163</c:v>
                </c:pt>
                <c:pt idx="1362">
                  <c:v>0.000673911</c:v>
                </c:pt>
                <c:pt idx="1363">
                  <c:v>0.00254746</c:v>
                </c:pt>
                <c:pt idx="1364" formatCode="0.00E+00">
                  <c:v>6.11313E-5</c:v>
                </c:pt>
                <c:pt idx="1365">
                  <c:v>0.000175881</c:v>
                </c:pt>
                <c:pt idx="1366">
                  <c:v>0.000338405</c:v>
                </c:pt>
                <c:pt idx="1367">
                  <c:v>0.000751678</c:v>
                </c:pt>
                <c:pt idx="1368">
                  <c:v>0.000767526</c:v>
                </c:pt>
                <c:pt idx="1369">
                  <c:v>0.000541404</c:v>
                </c:pt>
                <c:pt idx="1370">
                  <c:v>0.000318823</c:v>
                </c:pt>
                <c:pt idx="1372">
                  <c:v>0.000341</c:v>
                </c:pt>
                <c:pt idx="1373">
                  <c:v>0.000162441</c:v>
                </c:pt>
                <c:pt idx="1374">
                  <c:v>0.000202739</c:v>
                </c:pt>
                <c:pt idx="1375">
                  <c:v>0.000176592</c:v>
                </c:pt>
                <c:pt idx="1376">
                  <c:v>0.000165389</c:v>
                </c:pt>
                <c:pt idx="1377">
                  <c:v>0.000302352</c:v>
                </c:pt>
                <c:pt idx="1378">
                  <c:v>0.000239557</c:v>
                </c:pt>
                <c:pt idx="1379">
                  <c:v>0.000500236</c:v>
                </c:pt>
                <c:pt idx="1383" formatCode="0.00E+00">
                  <c:v>7.80128000000003E-5</c:v>
                </c:pt>
                <c:pt idx="1384">
                  <c:v>0.000267059</c:v>
                </c:pt>
                <c:pt idx="1385">
                  <c:v>0.000313947</c:v>
                </c:pt>
                <c:pt idx="1386">
                  <c:v>0.000712433</c:v>
                </c:pt>
                <c:pt idx="1387">
                  <c:v>0.000540896</c:v>
                </c:pt>
                <c:pt idx="1389">
                  <c:v>0.000813747</c:v>
                </c:pt>
                <c:pt idx="1390" formatCode="0.00E+00">
                  <c:v>9.05025000000002E-5</c:v>
                </c:pt>
                <c:pt idx="1391">
                  <c:v>0.000269321</c:v>
                </c:pt>
                <c:pt idx="1392">
                  <c:v>0.000380922</c:v>
                </c:pt>
                <c:pt idx="1393">
                  <c:v>0.000479369</c:v>
                </c:pt>
                <c:pt idx="1394">
                  <c:v>0.000364381</c:v>
                </c:pt>
                <c:pt idx="1395">
                  <c:v>0.000148102</c:v>
                </c:pt>
                <c:pt idx="1397" formatCode="0.00E+00">
                  <c:v>8.17917E-5</c:v>
                </c:pt>
                <c:pt idx="1398" formatCode="0.00E+00">
                  <c:v>1.44374E-5</c:v>
                </c:pt>
                <c:pt idx="1399">
                  <c:v>0.000494492</c:v>
                </c:pt>
                <c:pt idx="1400">
                  <c:v>0.000447902</c:v>
                </c:pt>
                <c:pt idx="1401">
                  <c:v>0.000141734</c:v>
                </c:pt>
                <c:pt idx="1402">
                  <c:v>0.00057394</c:v>
                </c:pt>
                <c:pt idx="1403">
                  <c:v>0.000100939</c:v>
                </c:pt>
                <c:pt idx="1404">
                  <c:v>0.000116113</c:v>
                </c:pt>
                <c:pt idx="1405">
                  <c:v>0.000620742</c:v>
                </c:pt>
                <c:pt idx="1407">
                  <c:v>0.000225785</c:v>
                </c:pt>
                <c:pt idx="1408">
                  <c:v>0.000251447</c:v>
                </c:pt>
                <c:pt idx="1411">
                  <c:v>0.000600354</c:v>
                </c:pt>
                <c:pt idx="1412">
                  <c:v>0.00151708</c:v>
                </c:pt>
                <c:pt idx="1413">
                  <c:v>0.000344071</c:v>
                </c:pt>
                <c:pt idx="1414" formatCode="0.00E+00">
                  <c:v>3.73421E-5</c:v>
                </c:pt>
                <c:pt idx="1416" formatCode="0.00E+00">
                  <c:v>6.30844000000002E-5</c:v>
                </c:pt>
                <c:pt idx="1417">
                  <c:v>0.000772106</c:v>
                </c:pt>
                <c:pt idx="1418">
                  <c:v>0.000781356</c:v>
                </c:pt>
                <c:pt idx="1419">
                  <c:v>0.000670365</c:v>
                </c:pt>
                <c:pt idx="1420">
                  <c:v>0.000599161</c:v>
                </c:pt>
                <c:pt idx="1421">
                  <c:v>0.000394126</c:v>
                </c:pt>
                <c:pt idx="1422">
                  <c:v>0.000695145</c:v>
                </c:pt>
                <c:pt idx="1425" formatCode="0.00E+00">
                  <c:v>7.62988E-5</c:v>
                </c:pt>
                <c:pt idx="1426">
                  <c:v>0.00037085</c:v>
                </c:pt>
                <c:pt idx="1427">
                  <c:v>0.000277338</c:v>
                </c:pt>
                <c:pt idx="1428">
                  <c:v>0.000612578</c:v>
                </c:pt>
                <c:pt idx="1429">
                  <c:v>0.000289956</c:v>
                </c:pt>
                <c:pt idx="1430">
                  <c:v>0.000825541000000002</c:v>
                </c:pt>
                <c:pt idx="1431">
                  <c:v>0.00228578</c:v>
                </c:pt>
                <c:pt idx="1432">
                  <c:v>0.000358293</c:v>
                </c:pt>
                <c:pt idx="1433">
                  <c:v>0.000452636</c:v>
                </c:pt>
                <c:pt idx="1434">
                  <c:v>0.000338878</c:v>
                </c:pt>
                <c:pt idx="1435">
                  <c:v>0.00018552</c:v>
                </c:pt>
                <c:pt idx="1437">
                  <c:v>0.000691196</c:v>
                </c:pt>
                <c:pt idx="1438">
                  <c:v>0.000774105</c:v>
                </c:pt>
                <c:pt idx="1439">
                  <c:v>0.000817468</c:v>
                </c:pt>
                <c:pt idx="1440">
                  <c:v>0.00036847</c:v>
                </c:pt>
                <c:pt idx="1441">
                  <c:v>0.000587768</c:v>
                </c:pt>
                <c:pt idx="1442">
                  <c:v>0.000548625</c:v>
                </c:pt>
                <c:pt idx="1443">
                  <c:v>0.000324787</c:v>
                </c:pt>
                <c:pt idx="1444">
                  <c:v>0.000615646</c:v>
                </c:pt>
                <c:pt idx="1445">
                  <c:v>0.000700392</c:v>
                </c:pt>
                <c:pt idx="1446">
                  <c:v>0.000227479</c:v>
                </c:pt>
                <c:pt idx="1447">
                  <c:v>0.000228677</c:v>
                </c:pt>
                <c:pt idx="1449">
                  <c:v>0.00017062</c:v>
                </c:pt>
                <c:pt idx="1452">
                  <c:v>0.000134105</c:v>
                </c:pt>
                <c:pt idx="1453">
                  <c:v>0.000228378</c:v>
                </c:pt>
                <c:pt idx="1454">
                  <c:v>0.000468782</c:v>
                </c:pt>
                <c:pt idx="1455">
                  <c:v>0.000548053</c:v>
                </c:pt>
                <c:pt idx="1456">
                  <c:v>0.000497544</c:v>
                </c:pt>
                <c:pt idx="1457">
                  <c:v>0.000399768</c:v>
                </c:pt>
                <c:pt idx="1458">
                  <c:v>0.000444219</c:v>
                </c:pt>
                <c:pt idx="1459">
                  <c:v>0.000880658000000003</c:v>
                </c:pt>
                <c:pt idx="1460">
                  <c:v>0.000669376</c:v>
                </c:pt>
                <c:pt idx="1461">
                  <c:v>0.000185437</c:v>
                </c:pt>
                <c:pt idx="1462">
                  <c:v>0.000656938</c:v>
                </c:pt>
                <c:pt idx="1463">
                  <c:v>0.000433056</c:v>
                </c:pt>
                <c:pt idx="1464">
                  <c:v>0.000246962</c:v>
                </c:pt>
                <c:pt idx="1465">
                  <c:v>0.000751165</c:v>
                </c:pt>
                <c:pt idx="1466" formatCode="0.00E+00">
                  <c:v>9.73644000000004E-5</c:v>
                </c:pt>
                <c:pt idx="1467" formatCode="0.00E+00">
                  <c:v>2.77749E-5</c:v>
                </c:pt>
                <c:pt idx="1470">
                  <c:v>0.000126126</c:v>
                </c:pt>
                <c:pt idx="1471">
                  <c:v>0.00024731</c:v>
                </c:pt>
                <c:pt idx="1472" formatCode="0.00E+00">
                  <c:v>6.84292E-5</c:v>
                </c:pt>
                <c:pt idx="1473" formatCode="0.00E+00">
                  <c:v>7.52363000000001E-5</c:v>
                </c:pt>
                <c:pt idx="1474">
                  <c:v>0.000168624</c:v>
                </c:pt>
                <c:pt idx="1475">
                  <c:v>0.000262541</c:v>
                </c:pt>
                <c:pt idx="1476">
                  <c:v>0.000206944</c:v>
                </c:pt>
                <c:pt idx="1477">
                  <c:v>0.000202775</c:v>
                </c:pt>
                <c:pt idx="1478">
                  <c:v>0.000189698</c:v>
                </c:pt>
                <c:pt idx="1483">
                  <c:v>0.000489766</c:v>
                </c:pt>
                <c:pt idx="1484">
                  <c:v>0.000535432</c:v>
                </c:pt>
                <c:pt idx="1485">
                  <c:v>0.000347136</c:v>
                </c:pt>
                <c:pt idx="1487">
                  <c:v>0.000904503000000002</c:v>
                </c:pt>
                <c:pt idx="1488">
                  <c:v>0.000857073000000002</c:v>
                </c:pt>
                <c:pt idx="1489">
                  <c:v>0.000660546</c:v>
                </c:pt>
                <c:pt idx="1493">
                  <c:v>0.000647226</c:v>
                </c:pt>
                <c:pt idx="1494">
                  <c:v>0.000501168</c:v>
                </c:pt>
                <c:pt idx="1495">
                  <c:v>0.000285553</c:v>
                </c:pt>
                <c:pt idx="1496">
                  <c:v>0.000267218</c:v>
                </c:pt>
                <c:pt idx="1497">
                  <c:v>0.000267989</c:v>
                </c:pt>
                <c:pt idx="1498">
                  <c:v>0.000318253</c:v>
                </c:pt>
                <c:pt idx="1499">
                  <c:v>0.000321974</c:v>
                </c:pt>
                <c:pt idx="1500">
                  <c:v>0.000184159</c:v>
                </c:pt>
                <c:pt idx="1501">
                  <c:v>0.000248133</c:v>
                </c:pt>
                <c:pt idx="1502">
                  <c:v>0.000717688</c:v>
                </c:pt>
                <c:pt idx="1503">
                  <c:v>0.00102505</c:v>
                </c:pt>
                <c:pt idx="1506">
                  <c:v>0.000167378</c:v>
                </c:pt>
                <c:pt idx="1508">
                  <c:v>0.00067105</c:v>
                </c:pt>
                <c:pt idx="1509" formatCode="0.00E+00">
                  <c:v>8.18787000000001E-5</c:v>
                </c:pt>
                <c:pt idx="1510">
                  <c:v>0.000606082</c:v>
                </c:pt>
                <c:pt idx="1511">
                  <c:v>0.000748991</c:v>
                </c:pt>
                <c:pt idx="1512">
                  <c:v>0.000687774</c:v>
                </c:pt>
                <c:pt idx="1513">
                  <c:v>0.000404751</c:v>
                </c:pt>
                <c:pt idx="1514" formatCode="0.00E+00">
                  <c:v>3.71027E-5</c:v>
                </c:pt>
                <c:pt idx="1515">
                  <c:v>0.000343195</c:v>
                </c:pt>
                <c:pt idx="1517" formatCode="0.00E+00">
                  <c:v>6.10474E-5</c:v>
                </c:pt>
                <c:pt idx="1519">
                  <c:v>0.000289612</c:v>
                </c:pt>
                <c:pt idx="1520">
                  <c:v>0.000613671</c:v>
                </c:pt>
                <c:pt idx="1522" formatCode="0.00E+00">
                  <c:v>7.07498E-5</c:v>
                </c:pt>
                <c:pt idx="1524">
                  <c:v>0.000406508</c:v>
                </c:pt>
                <c:pt idx="1525">
                  <c:v>0.000713314</c:v>
                </c:pt>
                <c:pt idx="1530">
                  <c:v>0.000712562</c:v>
                </c:pt>
                <c:pt idx="1531">
                  <c:v>0.000281448</c:v>
                </c:pt>
                <c:pt idx="1532">
                  <c:v>0.000516118</c:v>
                </c:pt>
                <c:pt idx="1533">
                  <c:v>0.000456778</c:v>
                </c:pt>
                <c:pt idx="1534">
                  <c:v>0.000421308</c:v>
                </c:pt>
                <c:pt idx="1535">
                  <c:v>0.00012456</c:v>
                </c:pt>
                <c:pt idx="1537" formatCode="0.00E+00">
                  <c:v>2.53753E-5</c:v>
                </c:pt>
                <c:pt idx="1538">
                  <c:v>0.000240233</c:v>
                </c:pt>
                <c:pt idx="1539">
                  <c:v>0.000231422</c:v>
                </c:pt>
                <c:pt idx="1540">
                  <c:v>0.000432361</c:v>
                </c:pt>
                <c:pt idx="1541" formatCode="0.00E+00">
                  <c:v>9.92688000000003E-5</c:v>
                </c:pt>
                <c:pt idx="1542">
                  <c:v>0.000532552</c:v>
                </c:pt>
                <c:pt idx="1544">
                  <c:v>0.000271556</c:v>
                </c:pt>
                <c:pt idx="1545">
                  <c:v>0.000198227</c:v>
                </c:pt>
                <c:pt idx="1546">
                  <c:v>0.000458103</c:v>
                </c:pt>
              </c:numCache>
            </c:numRef>
          </c:yVal>
          <c:smooth val="0"/>
        </c:ser>
        <c:dLbls>
          <c:showLegendKey val="0"/>
          <c:showVal val="0"/>
          <c:showCatName val="0"/>
          <c:showSerName val="0"/>
          <c:showPercent val="0"/>
          <c:showBubbleSize val="0"/>
        </c:dLbls>
        <c:axId val="-855514368"/>
        <c:axId val="-855512048"/>
      </c:scatterChart>
      <c:valAx>
        <c:axId val="-855514368"/>
        <c:scaling>
          <c:orientation val="minMax"/>
          <c:max val="0.007"/>
          <c:min val="0.0"/>
        </c:scaling>
        <c:delete val="0"/>
        <c:axPos val="b"/>
        <c:numFmt formatCode="General" sourceLinked="1"/>
        <c:majorTickMark val="out"/>
        <c:minorTickMark val="none"/>
        <c:tickLblPos val="nextTo"/>
        <c:crossAx val="-855512048"/>
        <c:crosses val="autoZero"/>
        <c:crossBetween val="midCat"/>
        <c:majorUnit val="0.003"/>
      </c:valAx>
      <c:valAx>
        <c:axId val="-855512048"/>
        <c:scaling>
          <c:orientation val="minMax"/>
          <c:max val="0.007"/>
          <c:min val="0.0"/>
        </c:scaling>
        <c:delete val="0"/>
        <c:axPos val="l"/>
        <c:numFmt formatCode="General" sourceLinked="1"/>
        <c:majorTickMark val="out"/>
        <c:minorTickMark val="none"/>
        <c:tickLblPos val="nextTo"/>
        <c:crossAx val="-855514368"/>
        <c:crosses val="autoZero"/>
        <c:crossBetween val="midCat"/>
        <c:majorUnit val="0.002"/>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smtClean="0"/>
              <a:t>Subject 1</a:t>
            </a:r>
            <a:endParaRPr lang="en-US" dirty="0"/>
          </a:p>
        </c:rich>
      </c:tx>
      <c:layout>
        <c:manualLayout>
          <c:xMode val="edge"/>
          <c:yMode val="edge"/>
          <c:x val="0.234968032842049"/>
          <c:y val="0.0340909090909091"/>
        </c:manualLayout>
      </c:layout>
      <c:overlay val="0"/>
    </c:title>
    <c:autoTitleDeleted val="0"/>
    <c:plotArea>
      <c:layout/>
      <c:pieChart>
        <c:varyColors val="1"/>
        <c:ser>
          <c:idx val="0"/>
          <c:order val="0"/>
          <c:tx>
            <c:strRef>
              <c:f>Sheet1!$B$1</c:f>
              <c:strCache>
                <c:ptCount val="1"/>
                <c:pt idx="0">
                  <c:v>Sales</c:v>
                </c:pt>
              </c:strCache>
            </c:strRef>
          </c:tx>
          <c:dPt>
            <c:idx val="0"/>
            <c:bubble3D val="0"/>
            <c:spPr>
              <a:solidFill>
                <a:srgbClr val="FF0000"/>
              </a:solidFill>
            </c:spPr>
          </c:dPt>
          <c:dPt>
            <c:idx val="1"/>
            <c:bubble3D val="0"/>
            <c:spPr>
              <a:solidFill>
                <a:srgbClr val="00B050"/>
              </a:solidFill>
            </c:spPr>
          </c:dPt>
          <c:dPt>
            <c:idx val="2"/>
            <c:bubble3D val="0"/>
            <c:spPr>
              <a:solidFill>
                <a:schemeClr val="tx1"/>
              </a:solidFill>
            </c:spPr>
          </c:dPt>
          <c:cat>
            <c:strRef>
              <c:f>Sheet1!$A$2:$A$5</c:f>
              <c:strCache>
                <c:ptCount val="3"/>
                <c:pt idx="0">
                  <c:v>A</c:v>
                </c:pt>
                <c:pt idx="1">
                  <c:v>B</c:v>
                </c:pt>
                <c:pt idx="2">
                  <c:v>C</c:v>
                </c:pt>
              </c:strCache>
            </c:strRef>
          </c:cat>
          <c:val>
            <c:numRef>
              <c:f>Sheet1!$B$2:$B$5</c:f>
              <c:numCache>
                <c:formatCode>General</c:formatCode>
                <c:ptCount val="4"/>
                <c:pt idx="0">
                  <c:v>33.33</c:v>
                </c:pt>
                <c:pt idx="1">
                  <c:v>33.33</c:v>
                </c:pt>
                <c:pt idx="2">
                  <c:v>33.33</c:v>
                </c:pt>
              </c:numCache>
            </c:numRef>
          </c:val>
        </c:ser>
        <c:dLbls>
          <c:showLegendKey val="0"/>
          <c:showVal val="0"/>
          <c:showCatName val="0"/>
          <c:showSerName val="0"/>
          <c:showPercent val="0"/>
          <c:showBubbleSize val="0"/>
          <c:showLeaderLines val="1"/>
        </c:dLbls>
        <c:firstSliceAng val="0"/>
      </c:pieChart>
    </c:plotArea>
    <c:legend>
      <c:legendPos val="r"/>
      <c:legendEntry>
        <c:idx val="3"/>
        <c:delete val="1"/>
      </c:legendEntry>
      <c:layout/>
      <c:overlay val="0"/>
    </c:legend>
    <c:plotVisOnly val="1"/>
    <c:dispBlanksAs val="zero"/>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smtClean="0"/>
              <a:t>Subject 2</a:t>
            </a:r>
            <a:endParaRPr lang="en-US" dirty="0"/>
          </a:p>
        </c:rich>
      </c:tx>
      <c:layout/>
      <c:overlay val="0"/>
    </c:title>
    <c:autoTitleDeleted val="0"/>
    <c:plotArea>
      <c:layout/>
      <c:pieChart>
        <c:varyColors val="1"/>
        <c:ser>
          <c:idx val="0"/>
          <c:order val="0"/>
          <c:tx>
            <c:strRef>
              <c:f>Sheet1!$B$1</c:f>
              <c:strCache>
                <c:ptCount val="1"/>
                <c:pt idx="0">
                  <c:v>Sales</c:v>
                </c:pt>
              </c:strCache>
            </c:strRef>
          </c:tx>
          <c:dPt>
            <c:idx val="0"/>
            <c:bubble3D val="0"/>
            <c:spPr>
              <a:solidFill>
                <a:srgbClr val="FF0000"/>
              </a:solidFill>
            </c:spPr>
          </c:dPt>
          <c:dPt>
            <c:idx val="1"/>
            <c:bubble3D val="0"/>
            <c:spPr>
              <a:solidFill>
                <a:srgbClr val="00B050"/>
              </a:solidFill>
            </c:spPr>
          </c:dPt>
          <c:dPt>
            <c:idx val="2"/>
            <c:bubble3D val="0"/>
            <c:spPr>
              <a:solidFill>
                <a:schemeClr val="tx1"/>
              </a:solidFill>
            </c:spPr>
          </c:dPt>
          <c:cat>
            <c:strRef>
              <c:f>Sheet1!$A$2:$A$4</c:f>
              <c:strCache>
                <c:ptCount val="3"/>
                <c:pt idx="0">
                  <c:v>A</c:v>
                </c:pt>
                <c:pt idx="1">
                  <c:v>B</c:v>
                </c:pt>
                <c:pt idx="2">
                  <c:v>C</c:v>
                </c:pt>
              </c:strCache>
            </c:strRef>
          </c:cat>
          <c:val>
            <c:numRef>
              <c:f>Sheet1!$B$2:$B$4</c:f>
              <c:numCache>
                <c:formatCode>General</c:formatCode>
                <c:ptCount val="3"/>
                <c:pt idx="0">
                  <c:v>6.25</c:v>
                </c:pt>
                <c:pt idx="1">
                  <c:v>62.5</c:v>
                </c:pt>
                <c:pt idx="2">
                  <c:v>31.25</c:v>
                </c:pt>
              </c:numCache>
            </c:numRef>
          </c:val>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878786-9B84-E947-8820-7E1CB9ABDCEA}" type="datetimeFigureOut">
              <a:rPr lang="en-US" smtClean="0"/>
              <a:t>3/19/17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B335D2-6E04-3648-AD61-524203FBD452}" type="slidenum">
              <a:rPr lang="en-US" smtClean="0"/>
              <a:t>‹#›</a:t>
            </a:fld>
            <a:endParaRPr lang="en-US"/>
          </a:p>
        </p:txBody>
      </p:sp>
    </p:spTree>
    <p:extLst>
      <p:ext uri="{BB962C8B-B14F-4D97-AF65-F5344CB8AC3E}">
        <p14:creationId xmlns:p14="http://schemas.microsoft.com/office/powerpoint/2010/main" val="660413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B335D2-6E04-3648-AD61-524203FBD452}" type="slidenum">
              <a:rPr lang="en-US" smtClean="0"/>
              <a:t>1</a:t>
            </a:fld>
            <a:endParaRPr lang="en-US"/>
          </a:p>
        </p:txBody>
      </p:sp>
    </p:spTree>
    <p:extLst>
      <p:ext uri="{BB962C8B-B14F-4D97-AF65-F5344CB8AC3E}">
        <p14:creationId xmlns:p14="http://schemas.microsoft.com/office/powerpoint/2010/main" val="10802605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Xochi’s</a:t>
            </a:r>
            <a:r>
              <a:rPr lang="en-US" dirty="0" smtClean="0"/>
              <a:t> work in human health stems in part from her interest in inflammatory bowel disease, though, since she’s had family members ranging from her mom to her sister to her dog affected</a:t>
            </a:r>
            <a:r>
              <a:rPr lang="en-US" baseline="0" dirty="0" smtClean="0"/>
              <a:t> by the condition. IBD is one of the poster children for the involvement of the gut microbiome in complex disease, since it was one of the first conditions observed to involve an overall shift in microbial ecology, or </a:t>
            </a:r>
            <a:r>
              <a:rPr lang="en-US" baseline="0" dirty="0" err="1" smtClean="0"/>
              <a:t>dysbiosis</a:t>
            </a:r>
            <a:r>
              <a:rPr lang="en-US" baseline="0" dirty="0" smtClean="0"/>
              <a:t>. Over the years, this has been refined from a simple depletion of microbial diversity, to specification of which sets of microbes were over- or under-enriched during the disease, to better characterization of how the major subsets of IBD are differentially affected, including the two primary subtypes </a:t>
            </a:r>
            <a:r>
              <a:rPr lang="en-US" baseline="0" dirty="0" err="1" smtClean="0"/>
              <a:t>Crohn’s</a:t>
            </a:r>
            <a:r>
              <a:rPr lang="en-US" baseline="0" dirty="0" smtClean="0"/>
              <a:t> disease and ulcerative colitis. I like to think of complex microbial </a:t>
            </a:r>
            <a:r>
              <a:rPr lang="en-US" baseline="0" dirty="0" err="1" smtClean="0"/>
              <a:t>dysbioses</a:t>
            </a:r>
            <a:r>
              <a:rPr lang="en-US" baseline="0" dirty="0" smtClean="0"/>
              <a:t> much like complex human genetic disorders, though, in that </a:t>
            </a:r>
            <a:r>
              <a:rPr lang="en-US" baseline="0" dirty="0" err="1" smtClean="0"/>
              <a:t>Mendelian</a:t>
            </a:r>
            <a:r>
              <a:rPr lang="en-US" baseline="0" dirty="0" smtClean="0"/>
              <a:t> conditions like, say, Cystic fibrosis are caused by a specific locus, and infectious diseases like Cholera are caused by a single specific organism. Complex genetic conditions like obesity or diabetes, though, are genetically caused by many different loci of individually small effect, and complex </a:t>
            </a:r>
            <a:r>
              <a:rPr lang="en-US" baseline="0" dirty="0" err="1" smtClean="0"/>
              <a:t>polymicrobial</a:t>
            </a:r>
            <a:r>
              <a:rPr lang="en-US" baseline="0" dirty="0" smtClean="0"/>
              <a:t> conditions in turn appear to be the result of multiple coordinated microbial changes of individually small effect. A few years ago when </a:t>
            </a:r>
            <a:r>
              <a:rPr lang="en-US" baseline="0" dirty="0" err="1" smtClean="0"/>
              <a:t>Xochi</a:t>
            </a:r>
            <a:r>
              <a:rPr lang="en-US" baseline="0" dirty="0" smtClean="0"/>
              <a:t> started looking into IBD, it was apparent that lots of different microbes were involved, and she wanted to understand which of these structural changes were functional, specific to the disease itself, and most importantly why – what molecular mechanisms might be at play to explain these really varied microbial shifts?</a:t>
            </a:r>
            <a:endParaRPr lang="en-US" dirty="0"/>
          </a:p>
        </p:txBody>
      </p:sp>
      <p:sp>
        <p:nvSpPr>
          <p:cNvPr id="4" name="Slide Number Placeholder 3"/>
          <p:cNvSpPr>
            <a:spLocks noGrp="1"/>
          </p:cNvSpPr>
          <p:nvPr>
            <p:ph type="sldNum" sz="quarter" idx="10"/>
          </p:nvPr>
        </p:nvSpPr>
        <p:spPr/>
        <p:txBody>
          <a:bodyPr/>
          <a:lstStyle/>
          <a:p>
            <a:fld id="{8C865A49-EB5E-4903-ACE8-213423977F78}"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12393527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2000" dirty="0"/>
              <a:t>The experimental design, included shotgun metagenomics sequencing of both PRISM cross-sectional and longitudinal samples, from which we can get taxonomic profiling and functional profiling. The new and I can say exciting addition to the functional profiling component is that now we can get not only the functional profiling of the community but also the contribution of each species to each function, and I will touch on that later on.</a:t>
            </a:r>
          </a:p>
          <a:p>
            <a:pPr algn="just"/>
            <a:r>
              <a:rPr lang="en-US" sz="2000" dirty="0"/>
              <a:t>And finally, all three cohorts were run through the metabolomics profiling pipeline, using 4 methods as Clary mentioned before.</a:t>
            </a:r>
          </a:p>
          <a:p>
            <a:pPr algn="just"/>
            <a:endParaRPr lang="en-US" sz="2000" b="1" dirty="0"/>
          </a:p>
          <a:p>
            <a:pPr algn="just"/>
            <a:r>
              <a:rPr lang="en-US" sz="2000" b="1" dirty="0"/>
              <a:t>The main goals are:</a:t>
            </a:r>
          </a:p>
          <a:p>
            <a:pPr algn="just" defTabSz="892978" fontAlgn="auto">
              <a:spcBef>
                <a:spcPts val="0"/>
              </a:spcBef>
              <a:spcAft>
                <a:spcPts val="0"/>
              </a:spcAft>
              <a:defRPr/>
            </a:pPr>
            <a:r>
              <a:rPr lang="en-US" sz="2000" dirty="0"/>
              <a:t>To develop tools and methods for integration of multi-</a:t>
            </a:r>
            <a:r>
              <a:rPr lang="en-US" sz="2000" dirty="0" err="1"/>
              <a:t>omic</a:t>
            </a:r>
            <a:r>
              <a:rPr lang="en-US" sz="2000" dirty="0"/>
              <a:t> data, in the context of IBD</a:t>
            </a:r>
          </a:p>
          <a:p>
            <a:pPr algn="just"/>
            <a:r>
              <a:rPr lang="en-US" sz="2000" dirty="0"/>
              <a:t>Specifically, we would like know if there is a unique metabolic signature for IBD patients?</a:t>
            </a:r>
          </a:p>
          <a:p>
            <a:pPr algn="just"/>
            <a:r>
              <a:rPr lang="en-US" sz="1700" dirty="0"/>
              <a:t>And  can we use those as potential targets for small molecule screening?</a:t>
            </a:r>
          </a:p>
          <a:p>
            <a:pPr algn="just"/>
            <a:r>
              <a:rPr lang="en-US" sz="1700" dirty="0"/>
              <a:t>Can these metabolites be validated with an independent cohort?</a:t>
            </a:r>
          </a:p>
          <a:p>
            <a:pPr algn="just"/>
            <a:r>
              <a:rPr lang="en-US" sz="2000" dirty="0"/>
              <a:t>Can we connect metabolic profiles to taxonomic profiles and to a specific function?</a:t>
            </a:r>
          </a:p>
          <a:p>
            <a:endParaRPr lang="en-US" dirty="0"/>
          </a:p>
        </p:txBody>
      </p:sp>
      <p:sp>
        <p:nvSpPr>
          <p:cNvPr id="4" name="Slide Number Placeholder 3"/>
          <p:cNvSpPr>
            <a:spLocks noGrp="1"/>
          </p:cNvSpPr>
          <p:nvPr>
            <p:ph type="sldNum" sz="quarter" idx="10"/>
          </p:nvPr>
        </p:nvSpPr>
        <p:spPr/>
        <p:txBody>
          <a:bodyPr/>
          <a:lstStyle/>
          <a:p>
            <a:fld id="{B50D6504-0E95-43FA-B41E-A5EBC13D6B4F}" type="slidenum">
              <a:rPr lang="en-US" smtClean="0">
                <a:solidFill>
                  <a:prstClr val="black"/>
                </a:solidFill>
                <a:latin typeface="Calibri"/>
              </a:rPr>
              <a:pPr/>
              <a:t>45</a:t>
            </a:fld>
            <a:endParaRPr lang="en-US">
              <a:solidFill>
                <a:prstClr val="black"/>
              </a:solidFill>
              <a:latin typeface="Calibri"/>
            </a:endParaRPr>
          </a:p>
        </p:txBody>
      </p:sp>
    </p:spTree>
    <p:extLst>
      <p:ext uri="{BB962C8B-B14F-4D97-AF65-F5344CB8AC3E}">
        <p14:creationId xmlns:p14="http://schemas.microsoft.com/office/powerpoint/2010/main" val="1580982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Common task is to determine what’s there</a:t>
            </a:r>
          </a:p>
          <a:p>
            <a:r>
              <a:rPr lang="en-US" dirty="0" smtClean="0"/>
              <a:t>Easiest</a:t>
            </a:r>
            <a:r>
              <a:rPr lang="en-US" baseline="0" dirty="0" smtClean="0"/>
              <a:t> way is 16S or other “marker” matching – many DBs of 16S, 18S (eukaryotic), and other ribosomal markers</a:t>
            </a:r>
          </a:p>
          <a:p>
            <a:r>
              <a:rPr lang="en-US" baseline="0" dirty="0" smtClean="0"/>
              <a:t>Indirect binning: also restriction site frequencies, fragment lengths, etc.</a:t>
            </a:r>
          </a:p>
          <a:p>
            <a:r>
              <a:rPr lang="en-US" baseline="0" dirty="0" err="1" smtClean="0"/>
              <a:t>PhyloPythia</a:t>
            </a:r>
            <a:r>
              <a:rPr lang="en-US" baseline="0" dirty="0" smtClean="0"/>
              <a:t>: SVM over 5-6mers, works for 1kb and up</a:t>
            </a:r>
          </a:p>
          <a:p>
            <a:r>
              <a:rPr lang="en-US" baseline="0" dirty="0" smtClean="0"/>
              <a:t>TETRA: unsupervised, total 4mer correlations, works for 1kb and up</a:t>
            </a:r>
          </a:p>
          <a:p>
            <a:r>
              <a:rPr lang="en-US" baseline="0" dirty="0" err="1" smtClean="0"/>
              <a:t>Phymm</a:t>
            </a:r>
            <a:r>
              <a:rPr lang="en-US" baseline="0" dirty="0" smtClean="0"/>
              <a:t>: trained HMM, works for ~100bp and up</a:t>
            </a:r>
          </a:p>
          <a:p>
            <a:r>
              <a:rPr lang="en-US" baseline="0" dirty="0" smtClean="0"/>
              <a:t>Note that OTU determination is a clustering problem</a:t>
            </a:r>
          </a:p>
          <a:p>
            <a:r>
              <a:rPr lang="en-US" baseline="0" dirty="0" smtClean="0"/>
              <a:t>  Nearest neighbor versus furthest exclusion</a:t>
            </a:r>
            <a:endParaRPr lang="en-US" dirty="0"/>
          </a:p>
        </p:txBody>
      </p:sp>
      <p:sp>
        <p:nvSpPr>
          <p:cNvPr id="4" name="Slide Number Placeholder 3"/>
          <p:cNvSpPr>
            <a:spLocks noGrp="1"/>
          </p:cNvSpPr>
          <p:nvPr>
            <p:ph type="sldNum" sz="quarter" idx="10"/>
          </p:nvPr>
        </p:nvSpPr>
        <p:spPr/>
        <p:txBody>
          <a:bodyPr/>
          <a:lstStyle/>
          <a:p>
            <a:fld id="{8C865A49-EB5E-4903-ACE8-213423977F78}" type="slidenum">
              <a:rPr lang="en-US" smtClean="0"/>
              <a:pPr/>
              <a:t>10</a:t>
            </a:fld>
            <a:endParaRPr lang="en-US"/>
          </a:p>
        </p:txBody>
      </p:sp>
    </p:spTree>
    <p:extLst>
      <p:ext uri="{BB962C8B-B14F-4D97-AF65-F5344CB8AC3E}">
        <p14:creationId xmlns:p14="http://schemas.microsoft.com/office/powerpoint/2010/main" val="1112880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Chao1: single</a:t>
            </a:r>
            <a:r>
              <a:rPr lang="en-US" baseline="0" dirty="0" smtClean="0"/>
              <a:t> community, </a:t>
            </a:r>
            <a:r>
              <a:rPr lang="en-US" dirty="0" smtClean="0"/>
              <a:t>nonparametric estimator</a:t>
            </a:r>
            <a:r>
              <a:rPr lang="en-US" baseline="0" dirty="0" smtClean="0"/>
              <a:t> assuming differential abundance of classes, expected value</a:t>
            </a:r>
          </a:p>
          <a:p>
            <a:r>
              <a:rPr lang="en-US" baseline="0" dirty="0" smtClean="0"/>
              <a:t>ACE: same model, different estimator based on cell probabilities of measured classes</a:t>
            </a:r>
          </a:p>
          <a:p>
            <a:r>
              <a:rPr lang="en-US" baseline="0" dirty="0" err="1" smtClean="0"/>
              <a:t>UniFrac</a:t>
            </a:r>
            <a:r>
              <a:rPr lang="en-US" baseline="0" dirty="0" smtClean="0"/>
              <a:t>: multiple communities, compares membership similarity using relative branch length difference</a:t>
            </a:r>
          </a:p>
          <a:p>
            <a:r>
              <a:rPr lang="en-US" baseline="0" dirty="0" smtClean="0"/>
              <a:t>A note on </a:t>
            </a:r>
            <a:r>
              <a:rPr lang="en-US" baseline="0" dirty="0" err="1" smtClean="0"/>
              <a:t>chimeric</a:t>
            </a:r>
            <a:r>
              <a:rPr lang="en-US" baseline="0" dirty="0" smtClean="0"/>
              <a:t> reads: incorrectly physically or electronically </a:t>
            </a:r>
            <a:r>
              <a:rPr lang="en-US" baseline="0" dirty="0" err="1" smtClean="0"/>
              <a:t>ligated</a:t>
            </a:r>
            <a:r>
              <a:rPr lang="en-US" baseline="0" dirty="0" smtClean="0"/>
              <a:t> reads</a:t>
            </a:r>
          </a:p>
          <a:p>
            <a:r>
              <a:rPr lang="en-US" baseline="0" dirty="0" smtClean="0"/>
              <a:t>  Screw up diversity estimates (and everything else), but can be detected automatically</a:t>
            </a:r>
            <a:endParaRPr lang="en-US" dirty="0"/>
          </a:p>
        </p:txBody>
      </p:sp>
      <p:sp>
        <p:nvSpPr>
          <p:cNvPr id="4" name="Slide Number Placeholder 3"/>
          <p:cNvSpPr>
            <a:spLocks noGrp="1"/>
          </p:cNvSpPr>
          <p:nvPr>
            <p:ph type="sldNum" sz="quarter" idx="10"/>
          </p:nvPr>
        </p:nvSpPr>
        <p:spPr/>
        <p:txBody>
          <a:bodyPr/>
          <a:lstStyle/>
          <a:p>
            <a:fld id="{8C865A49-EB5E-4903-ACE8-213423977F78}" type="slidenum">
              <a:rPr lang="en-US" smtClean="0">
                <a:solidFill>
                  <a:srgbClr val="000000"/>
                </a:solidFill>
              </a:rPr>
              <a:pPr/>
              <a:t>13</a:t>
            </a:fld>
            <a:endParaRPr lang="en-US">
              <a:solidFill>
                <a:srgbClr val="000000"/>
              </a:solidFill>
            </a:endParaRPr>
          </a:p>
        </p:txBody>
      </p:sp>
    </p:spTree>
    <p:extLst>
      <p:ext uri="{BB962C8B-B14F-4D97-AF65-F5344CB8AC3E}">
        <p14:creationId xmlns:p14="http://schemas.microsoft.com/office/powerpoint/2010/main" val="19723106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a:t>
            </a:r>
            <a:r>
              <a:rPr lang="en-US" baseline="0" dirty="0" smtClean="0"/>
              <a:t> assemble or not to assemble?</a:t>
            </a:r>
          </a:p>
          <a:p>
            <a:r>
              <a:rPr lang="en-US" baseline="0" dirty="0" smtClean="0"/>
              <a:t>  Requires substantial depth of coverage for communities of nontrivial complexity (coupons again)</a:t>
            </a:r>
          </a:p>
          <a:p>
            <a:r>
              <a:rPr lang="en-US" baseline="0" dirty="0" smtClean="0"/>
              <a:t>  Confused by differential abundance (thinks they’re repeats)</a:t>
            </a:r>
          </a:p>
          <a:p>
            <a:r>
              <a:rPr lang="en-US" baseline="0" dirty="0" smtClean="0"/>
              <a:t>  Confused by polymorphisms in related species (inserts etc. prevent </a:t>
            </a:r>
            <a:r>
              <a:rPr lang="en-US" baseline="0" dirty="0" err="1" smtClean="0"/>
              <a:t>contig</a:t>
            </a:r>
            <a:r>
              <a:rPr lang="en-US" baseline="0" dirty="0" smtClean="0"/>
              <a:t> merging)</a:t>
            </a:r>
          </a:p>
          <a:p>
            <a:endParaRPr lang="en-US" dirty="0"/>
          </a:p>
        </p:txBody>
      </p:sp>
      <p:sp>
        <p:nvSpPr>
          <p:cNvPr id="4" name="Slide Number Placeholder 3"/>
          <p:cNvSpPr>
            <a:spLocks noGrp="1"/>
          </p:cNvSpPr>
          <p:nvPr>
            <p:ph type="sldNum" sz="quarter" idx="10"/>
          </p:nvPr>
        </p:nvSpPr>
        <p:spPr/>
        <p:txBody>
          <a:bodyPr/>
          <a:lstStyle/>
          <a:p>
            <a:fld id="{8C865A49-EB5E-4903-ACE8-213423977F78}" type="slidenum">
              <a:rPr lang="en-US" smtClean="0"/>
              <a:pPr/>
              <a:t>19</a:t>
            </a:fld>
            <a:endParaRPr lang="en-US"/>
          </a:p>
        </p:txBody>
      </p:sp>
    </p:spTree>
    <p:extLst>
      <p:ext uri="{BB962C8B-B14F-4D97-AF65-F5344CB8AC3E}">
        <p14:creationId xmlns:p14="http://schemas.microsoft.com/office/powerpoint/2010/main" val="1852216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PI-CRUST has</a:t>
            </a:r>
            <a:r>
              <a:rPr lang="en-US" baseline="0" dirty="0" smtClean="0"/>
              <a:t> been an excellent collaboration among three groups, ours, Rob Knight’s, and Rob </a:t>
            </a:r>
            <a:r>
              <a:rPr lang="en-US" baseline="0" dirty="0" err="1" smtClean="0"/>
              <a:t>Beiko’s</a:t>
            </a:r>
            <a:r>
              <a:rPr lang="en-US" baseline="0" dirty="0" smtClean="0"/>
              <a:t>, with the goal being to relate 16S-based taxonomic profiles with metabolic or functional profiles as might be recovered from shotgun </a:t>
            </a:r>
            <a:r>
              <a:rPr lang="en-US" baseline="0" dirty="0" err="1" smtClean="0"/>
              <a:t>metagenomic</a:t>
            </a:r>
            <a:r>
              <a:rPr lang="en-US" baseline="0" dirty="0" smtClean="0"/>
              <a:t> data.  If you consider a 16S profile to identify the relative abundances of organisms from without a phylogenetic tree, often an exact reference genome is available that can quite specifically identify the functional potential of an organism.  Sometimes a nearby genome is available instead, allowing an educated guess, and sometimes a more complex ancestral state reconstruction is needed to determine the most likely functional profile of an organism. Given such ancestral state reconstructions with appropriate confidence intervals, however, each reconstruction’s gene catalog can then be “multiplied” by the corresponding organism’s 16S abundance to infer community gene abundances.  I honestly never expected this to work well, but when comparing inferred and real gene abundance profiles in communities from the HMP where both are available, the reconstruction actually performs remarkably well, even when I don’t cherry pick just the best few examples to show you.  Morgan </a:t>
            </a:r>
            <a:r>
              <a:rPr lang="en-US" baseline="0" dirty="0" err="1" smtClean="0"/>
              <a:t>Langille</a:t>
            </a:r>
            <a:r>
              <a:rPr lang="en-US" baseline="0" dirty="0" smtClean="0"/>
              <a:t> from Rob </a:t>
            </a:r>
            <a:r>
              <a:rPr lang="en-US" baseline="0" dirty="0" err="1" smtClean="0"/>
              <a:t>Beiko’s</a:t>
            </a:r>
            <a:r>
              <a:rPr lang="en-US" baseline="0" dirty="0" smtClean="0"/>
              <a:t> group has an excellent poster detailing this process, and what it means in our context of IBD is that we can reasonably accurately go from 16S organismal abundances to gene family abundances, which can then be reconstructed into pathways using the same </a:t>
            </a:r>
            <a:r>
              <a:rPr lang="en-US" baseline="0" dirty="0" err="1" smtClean="0"/>
              <a:t>HUMAnN</a:t>
            </a:r>
            <a:r>
              <a:rPr lang="en-US" baseline="0" dirty="0" smtClean="0"/>
              <a:t> tool mentioned earlier for </a:t>
            </a:r>
            <a:r>
              <a:rPr lang="en-US" baseline="0" dirty="0" err="1" smtClean="0"/>
              <a:t>metagenomes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8C865A49-EB5E-4903-ACE8-213423977F78}" type="slidenum">
              <a:rPr lang="en-US" smtClean="0"/>
              <a:pPr/>
              <a:t>25</a:t>
            </a:fld>
            <a:endParaRPr lang="en-US"/>
          </a:p>
        </p:txBody>
      </p:sp>
    </p:spTree>
    <p:extLst>
      <p:ext uri="{BB962C8B-B14F-4D97-AF65-F5344CB8AC3E}">
        <p14:creationId xmlns:p14="http://schemas.microsoft.com/office/powerpoint/2010/main" val="14503278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smtClean="0"/>
              <a:t>To start with what I mean by function in the microbiome, I’d like to draw a parallel</a:t>
            </a:r>
            <a:r>
              <a:rPr lang="en-US" baseline="0" dirty="0" smtClean="0"/>
              <a:t> with microarray studies of gene function in individual organisms.  We’ve all become familiar with these sorts of matrices over the last ten years, in which, for a microarray, rows represent gene expression levels and columns represent samples or individuals, which we can then associate with metadata such as phenotype.  A near-identical representation has been used for matrices of polymorphisms in </a:t>
            </a:r>
            <a:r>
              <a:rPr lang="en-US" baseline="0" dirty="0" err="1" smtClean="0"/>
              <a:t>genomewide</a:t>
            </a:r>
            <a:r>
              <a:rPr lang="en-US" baseline="0" dirty="0" smtClean="0"/>
              <a:t> association studies, in which each row now represents a specific locus in many individuals.  In metagenomic samples, we’ve started to become familiar with such matrices for </a:t>
            </a:r>
            <a:r>
              <a:rPr lang="en-US" baseline="0" dirty="0" err="1" smtClean="0"/>
              <a:t>taxon</a:t>
            </a:r>
            <a:r>
              <a:rPr lang="en-US" baseline="0" dirty="0" smtClean="0"/>
              <a:t> abundances – each column representing a community, and each row an organism – and when discussing human microbiome function, the same view can be used with each row representing the abundance of an orthologous gene family or of an entire pathway across several communities.  Several of the analyses I’ll discuss here use data of this form, many taking advantage of a system we’ve built to reconstruct enzyme and pathway abundances directly from short metagenomic shotgun reads.  If you recall Dirk’s overview of the Human Microbiome Project data, we’ve been looking at shotgun data for about 100 subjects at up to three time points, using short reads from about seven different body sites.  To reconstruct these into enzymes and pathways, we started with a BLAST search against a functionally characterized sequence database, primarily the KEGG </a:t>
            </a:r>
            <a:r>
              <a:rPr lang="en-US" baseline="0" dirty="0" err="1" smtClean="0"/>
              <a:t>orthology</a:t>
            </a:r>
            <a:r>
              <a:rPr lang="en-US" baseline="0" dirty="0" smtClean="0"/>
              <a:t>.  All of the resulting BLAST hits were assembled into pathways using a system called </a:t>
            </a:r>
            <a:r>
              <a:rPr lang="en-US" baseline="0" dirty="0" err="1" smtClean="0"/>
              <a:t>HUMAnN</a:t>
            </a:r>
            <a:r>
              <a:rPr lang="en-US" baseline="0" dirty="0" smtClean="0"/>
              <a:t>, the HMP Unified Metabolic Analysis Network, software that’s available here.  This let us turn a pile of raw short read sequences into matrices of microbiomes by pathways.</a:t>
            </a:r>
          </a:p>
          <a:p>
            <a:endParaRPr lang="en-US" baseline="0" dirty="0" smtClean="0"/>
          </a:p>
          <a:p>
            <a:r>
              <a:rPr lang="en-US" baseline="0" dirty="0" smtClean="0"/>
              <a:t>Inset is red = strep, green = </a:t>
            </a:r>
            <a:r>
              <a:rPr lang="en-US" baseline="0" dirty="0" err="1" smtClean="0"/>
              <a:t>veillonella</a:t>
            </a:r>
            <a:r>
              <a:rPr lang="en-US" baseline="0" dirty="0" smtClean="0"/>
              <a:t>, </a:t>
            </a:r>
            <a:r>
              <a:rPr lang="en-US" baseline="0" dirty="0" err="1" smtClean="0"/>
              <a:t>chalmers</a:t>
            </a:r>
            <a:r>
              <a:rPr lang="en-US" baseline="0" dirty="0" smtClean="0"/>
              <a:t> </a:t>
            </a:r>
            <a:r>
              <a:rPr lang="en-US" baseline="0" dirty="0" err="1" smtClean="0"/>
              <a:t>jbact</a:t>
            </a:r>
            <a:r>
              <a:rPr lang="en-US" baseline="0" dirty="0" smtClean="0"/>
              <a:t> 2008, one of many species-specific examples in which strep </a:t>
            </a:r>
            <a:r>
              <a:rPr lang="en-US" baseline="0" dirty="0" err="1" smtClean="0"/>
              <a:t>lectin</a:t>
            </a:r>
            <a:r>
              <a:rPr lang="en-US" baseline="0" dirty="0" smtClean="0"/>
              <a:t>-like </a:t>
            </a:r>
            <a:r>
              <a:rPr lang="en-US" baseline="0" dirty="0" err="1" smtClean="0"/>
              <a:t>adhesin</a:t>
            </a:r>
            <a:r>
              <a:rPr lang="en-US" baseline="0" dirty="0" smtClean="0"/>
              <a:t> recognizes </a:t>
            </a:r>
            <a:r>
              <a:rPr lang="en-US" baseline="0" dirty="0" err="1" smtClean="0"/>
              <a:t>veillonella</a:t>
            </a:r>
            <a:r>
              <a:rPr lang="en-US" baseline="0" dirty="0" smtClean="0"/>
              <a:t>-specific receptor polysaccharide</a:t>
            </a:r>
            <a:endParaRPr lang="en-US" dirty="0"/>
          </a:p>
        </p:txBody>
      </p:sp>
      <p:sp>
        <p:nvSpPr>
          <p:cNvPr id="4" name="Slide Number Placeholder 3"/>
          <p:cNvSpPr>
            <a:spLocks noGrp="1"/>
          </p:cNvSpPr>
          <p:nvPr>
            <p:ph type="sldNum" sz="quarter" idx="10"/>
          </p:nvPr>
        </p:nvSpPr>
        <p:spPr/>
        <p:txBody>
          <a:bodyPr/>
          <a:lstStyle/>
          <a:p>
            <a:fld id="{8C865A49-EB5E-4903-ACE8-213423977F78}"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9280521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29698" name="Rectangle 2"/>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r>
              <a:rPr lang="en-US" sz="1800">
                <a:latin typeface="Lucida Grande" charset="0"/>
                <a:ea typeface="Lucida Grande" charset="0"/>
                <a:cs typeface="Lucida Grande" charset="0"/>
                <a:sym typeface="Lucida Grande" charset="0"/>
              </a:rPr>
              <a:t>we have collected microbial samples consistently across multiple bodysites: 15 in man, and 18 in womanfrom 300 different subjectsand for a number of these subjects we included sampled from up to 3 different time pointsin all, we will be able to define the microbes present in 17000 samples</a:t>
            </a:r>
          </a:p>
        </p:txBody>
      </p:sp>
    </p:spTree>
    <p:extLst>
      <p:ext uri="{BB962C8B-B14F-4D97-AF65-F5344CB8AC3E}">
        <p14:creationId xmlns:p14="http://schemas.microsoft.com/office/powerpoint/2010/main" val="6904876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865A49-EB5E-4903-ACE8-213423977F78}" type="slidenum">
              <a:rPr lang="en-US" smtClean="0"/>
              <a:pPr/>
              <a:t>39</a:t>
            </a:fld>
            <a:endParaRPr lang="en-US"/>
          </a:p>
        </p:txBody>
      </p:sp>
    </p:spTree>
    <p:extLst>
      <p:ext uri="{BB962C8B-B14F-4D97-AF65-F5344CB8AC3E}">
        <p14:creationId xmlns:p14="http://schemas.microsoft.com/office/powerpoint/2010/main" val="13504746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tLang="en-US">
              <a:ea typeface="MS PGothic" charset="-128"/>
            </a:endParaRPr>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charset="0"/>
                <a:ea typeface="MS PGothic" charset="-128"/>
              </a:defRPr>
            </a:lvl1pPr>
            <a:lvl2pPr marL="736600" indent="-282575" eaLnBrk="0" hangingPunct="0">
              <a:spcBef>
                <a:spcPct val="30000"/>
              </a:spcBef>
              <a:defRPr sz="1200">
                <a:solidFill>
                  <a:schemeClr val="tx1"/>
                </a:solidFill>
                <a:latin typeface="Calibri" charset="0"/>
                <a:ea typeface="MS PGothic" charset="-128"/>
              </a:defRPr>
            </a:lvl2pPr>
            <a:lvl3pPr marL="1133475" indent="-225425" eaLnBrk="0" hangingPunct="0">
              <a:spcBef>
                <a:spcPct val="30000"/>
              </a:spcBef>
              <a:defRPr sz="1200">
                <a:solidFill>
                  <a:schemeClr val="tx1"/>
                </a:solidFill>
                <a:latin typeface="Calibri" charset="0"/>
                <a:ea typeface="MS PGothic" charset="-128"/>
              </a:defRPr>
            </a:lvl3pPr>
            <a:lvl4pPr marL="1587500" indent="-225425" eaLnBrk="0" hangingPunct="0">
              <a:spcBef>
                <a:spcPct val="30000"/>
              </a:spcBef>
              <a:defRPr sz="1200">
                <a:solidFill>
                  <a:schemeClr val="tx1"/>
                </a:solidFill>
                <a:latin typeface="Calibri" charset="0"/>
                <a:ea typeface="MS PGothic" charset="-128"/>
              </a:defRPr>
            </a:lvl4pPr>
            <a:lvl5pPr marL="2041525" indent="-225425" eaLnBrk="0" hangingPunct="0">
              <a:spcBef>
                <a:spcPct val="30000"/>
              </a:spcBef>
              <a:defRPr sz="1200">
                <a:solidFill>
                  <a:schemeClr val="tx1"/>
                </a:solidFill>
                <a:latin typeface="Calibri" charset="0"/>
                <a:ea typeface="MS PGothic" charset="-128"/>
              </a:defRPr>
            </a:lvl5pPr>
            <a:lvl6pPr marL="2498725" indent="-225425" eaLnBrk="0" fontAlgn="base" hangingPunct="0">
              <a:spcBef>
                <a:spcPct val="30000"/>
              </a:spcBef>
              <a:spcAft>
                <a:spcPct val="0"/>
              </a:spcAft>
              <a:defRPr sz="1200">
                <a:solidFill>
                  <a:schemeClr val="tx1"/>
                </a:solidFill>
                <a:latin typeface="Calibri" charset="0"/>
                <a:ea typeface="MS PGothic" charset="-128"/>
              </a:defRPr>
            </a:lvl6pPr>
            <a:lvl7pPr marL="2955925" indent="-225425" eaLnBrk="0" fontAlgn="base" hangingPunct="0">
              <a:spcBef>
                <a:spcPct val="30000"/>
              </a:spcBef>
              <a:spcAft>
                <a:spcPct val="0"/>
              </a:spcAft>
              <a:defRPr sz="1200">
                <a:solidFill>
                  <a:schemeClr val="tx1"/>
                </a:solidFill>
                <a:latin typeface="Calibri" charset="0"/>
                <a:ea typeface="MS PGothic" charset="-128"/>
              </a:defRPr>
            </a:lvl7pPr>
            <a:lvl8pPr marL="3413125" indent="-225425" eaLnBrk="0" fontAlgn="base" hangingPunct="0">
              <a:spcBef>
                <a:spcPct val="30000"/>
              </a:spcBef>
              <a:spcAft>
                <a:spcPct val="0"/>
              </a:spcAft>
              <a:defRPr sz="1200">
                <a:solidFill>
                  <a:schemeClr val="tx1"/>
                </a:solidFill>
                <a:latin typeface="Calibri" charset="0"/>
                <a:ea typeface="MS PGothic" charset="-128"/>
              </a:defRPr>
            </a:lvl8pPr>
            <a:lvl9pPr marL="3870325" indent="-225425" eaLnBrk="0" fontAlgn="base" hangingPunct="0">
              <a:spcBef>
                <a:spcPct val="30000"/>
              </a:spcBef>
              <a:spcAft>
                <a:spcPct val="0"/>
              </a:spcAft>
              <a:defRPr sz="1200">
                <a:solidFill>
                  <a:schemeClr val="tx1"/>
                </a:solidFill>
                <a:latin typeface="Calibri" charset="0"/>
                <a:ea typeface="MS PGothic" charset="-128"/>
              </a:defRPr>
            </a:lvl9pPr>
          </a:lstStyle>
          <a:p>
            <a:pPr eaLnBrk="1" hangingPunct="1">
              <a:spcBef>
                <a:spcPct val="0"/>
              </a:spcBef>
            </a:pPr>
            <a:fld id="{8AA5649A-73B5-2F45-B47F-E8DC7658DDFD}" type="slidenum">
              <a:rPr lang="en-US" altLang="en-US">
                <a:solidFill>
                  <a:srgbClr val="000000"/>
                </a:solidFill>
                <a:latin typeface="Arial" charset="0"/>
              </a:rPr>
              <a:pPr eaLnBrk="1" hangingPunct="1">
                <a:spcBef>
                  <a:spcPct val="0"/>
                </a:spcBef>
              </a:pPr>
              <a:t>40</a:t>
            </a:fld>
            <a:endParaRPr lang="en-US" altLang="en-US">
              <a:solidFill>
                <a:srgbClr val="000000"/>
              </a:solidFill>
              <a:latin typeface="Arial" charset="0"/>
            </a:endParaRPr>
          </a:p>
        </p:txBody>
      </p:sp>
    </p:spTree>
    <p:extLst>
      <p:ext uri="{BB962C8B-B14F-4D97-AF65-F5344CB8AC3E}">
        <p14:creationId xmlns:p14="http://schemas.microsoft.com/office/powerpoint/2010/main" val="24411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473011"/>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2952686"/>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7DEBB3A-3F6B-224C-8852-F550807EB424}" type="datetime1">
              <a:rPr lang="en-US" smtClean="0"/>
              <a:t>3/19/17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ED1879-D594-7048-AD12-28363999EDA9}" type="slidenum">
              <a:rPr lang="en-US" smtClean="0"/>
              <a:t>‹#›</a:t>
            </a:fld>
            <a:endParaRPr lang="en-US"/>
          </a:p>
        </p:txBody>
      </p:sp>
    </p:spTree>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5977F8-AF0A-A442-A0AC-1287626547B1}" type="datetime1">
              <a:rPr lang="en-US" smtClean="0"/>
              <a:t>3/19/17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ED1879-D594-7048-AD12-28363999EDA9}" type="slidenum">
              <a:rPr lang="en-US" smtClean="0"/>
              <a:t>‹#›</a:t>
            </a:fld>
            <a:endParaRPr lang="en-US"/>
          </a:p>
        </p:txBody>
      </p:sp>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95363E-93AC-7F40-AA29-9E7536968F8A}" type="datetime1">
              <a:rPr lang="en-US" smtClean="0"/>
              <a:t>3/19/17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ED1879-D594-7048-AD12-28363999EDA9}" type="slidenum">
              <a:rPr lang="en-US" smtClean="0"/>
              <a:t>‹#›</a:t>
            </a:fld>
            <a:endParaRPr lang="en-US"/>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9AB08A-B8FE-2744-A176-508EFC0AA4E9}" type="datetime1">
              <a:rPr lang="en-US" smtClean="0"/>
              <a:t>3/19/17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ED1879-D594-7048-AD12-28363999EDA9}" type="slidenum">
              <a:rPr lang="en-US" smtClean="0"/>
              <a:t>‹#›</a:t>
            </a:fld>
            <a:endParaRPr lang="en-US"/>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6E0F284-50AE-D34D-8E2A-B571963D35AB}" type="datetime1">
              <a:rPr lang="en-US" smtClean="0"/>
              <a:t>3/19/17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ED1879-D594-7048-AD12-28363999EDA9}" type="slidenum">
              <a:rPr lang="en-US" smtClean="0"/>
              <a:t>‹#›</a:t>
            </a:fld>
            <a:endParaRPr lang="en-US"/>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38539" y="1086678"/>
            <a:ext cx="5781261" cy="540219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199" y="1086678"/>
            <a:ext cx="5781261" cy="540219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F7CBC8F-0DFA-CF43-AF75-D35C7DAE1A67}" type="datetime1">
              <a:rPr lang="en-US" smtClean="0"/>
              <a:t>3/19/17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ED1879-D594-7048-AD12-28363999EDA9}" type="slidenum">
              <a:rPr lang="en-US" smtClean="0"/>
              <a:t>‹#›</a:t>
            </a:fld>
            <a:endParaRPr lang="en-US"/>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68E3AC8-E917-7240-97EB-64EFC1A06C96}" type="datetime1">
              <a:rPr lang="en-US" smtClean="0"/>
              <a:t>3/19/17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ED1879-D594-7048-AD12-28363999EDA9}" type="slidenum">
              <a:rPr lang="en-US" smtClean="0"/>
              <a:t>‹#›</a:t>
            </a:fld>
            <a:endParaRPr lang="en-US"/>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809C38A-8B5C-984D-A05C-F7D51DEF0DE3}" type="datetime1">
              <a:rPr lang="en-US" smtClean="0"/>
              <a:t>3/19/17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a:t>
            </a:fld>
            <a:endParaRPr lang="en-US"/>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E08026-1BB1-3941-BE5E-D323B07E18A9}" type="datetime1">
              <a:rPr lang="en-US" smtClean="0"/>
              <a:t>3/19/17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ED1879-D594-7048-AD12-28363999EDA9}" type="slidenum">
              <a:rPr lang="en-US" smtClean="0"/>
              <a:t>‹#›</a:t>
            </a:fld>
            <a:endParaRPr lang="en-US"/>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77444D-7AD3-6F44-824C-A4C041676D98}" type="datetime1">
              <a:rPr lang="en-US" smtClean="0"/>
              <a:t>3/19/17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ED1879-D594-7048-AD12-28363999EDA9}" type="slidenum">
              <a:rPr lang="en-US" smtClean="0"/>
              <a:t>‹#›</a:t>
            </a:fld>
            <a:endParaRPr lang="en-US"/>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78A9C7-1789-DC4D-89FD-19B71522CE86}" type="datetime1">
              <a:rPr lang="en-US" smtClean="0"/>
              <a:t>3/19/17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ED1879-D594-7048-AD12-28363999EDA9}" type="slidenum">
              <a:rPr lang="en-US" smtClean="0"/>
              <a:t>‹#›</a:t>
            </a:fld>
            <a:endParaRPr lang="en-US"/>
          </a:p>
        </p:txBody>
      </p:sp>
    </p:spTree>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38539" y="229235"/>
            <a:ext cx="11714922" cy="65468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38539" y="1082040"/>
            <a:ext cx="11714922" cy="5406829"/>
          </a:xfrm>
          <a:prstGeom prst="rect">
            <a:avLst/>
          </a:prstGeom>
        </p:spPr>
        <p:txBody>
          <a:bodyPr vert="horz" lIns="91440" tIns="45720" rIns="91440" bIns="4572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38539" y="6488870"/>
            <a:ext cx="2743200" cy="365125"/>
          </a:xfrm>
          <a:prstGeom prst="rect">
            <a:avLst/>
          </a:prstGeom>
        </p:spPr>
        <p:txBody>
          <a:bodyPr vert="horz" lIns="0" tIns="45720" rIns="91440" bIns="45720" rtlCol="0" anchor="ctr"/>
          <a:lstStyle>
            <a:lvl1pPr algn="l">
              <a:defRPr sz="1200">
                <a:solidFill>
                  <a:schemeClr val="tx1">
                    <a:tint val="75000"/>
                  </a:schemeClr>
                </a:solidFill>
              </a:defRPr>
            </a:lvl1pPr>
          </a:lstStyle>
          <a:p>
            <a:fld id="{6BD6A2B9-2614-974A-BEFA-2B7A71A547EB}" type="datetime1">
              <a:rPr lang="en-US" smtClean="0"/>
              <a:t>3/19/17</a:t>
            </a:fld>
            <a:endParaRPr lang="en-US"/>
          </a:p>
        </p:txBody>
      </p:sp>
      <p:sp>
        <p:nvSpPr>
          <p:cNvPr id="5" name="Footer Placeholder 4"/>
          <p:cNvSpPr>
            <a:spLocks noGrp="1"/>
          </p:cNvSpPr>
          <p:nvPr>
            <p:ph type="ftr" sz="quarter" idx="3"/>
          </p:nvPr>
        </p:nvSpPr>
        <p:spPr>
          <a:xfrm>
            <a:off x="4038600" y="648887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210261" y="6488870"/>
            <a:ext cx="2743200" cy="365125"/>
          </a:xfrm>
          <a:prstGeom prst="rect">
            <a:avLst/>
          </a:prstGeom>
        </p:spPr>
        <p:txBody>
          <a:bodyPr vert="horz" lIns="91440" tIns="45720" rIns="0" bIns="45720" rtlCol="0" anchor="ctr"/>
          <a:lstStyle>
            <a:lvl1pPr algn="r">
              <a:defRPr sz="1200">
                <a:solidFill>
                  <a:schemeClr val="tx1">
                    <a:tint val="75000"/>
                  </a:schemeClr>
                </a:solidFill>
              </a:defRPr>
            </a:lvl1pPr>
          </a:lstStyle>
          <a:p>
            <a:fld id="{0CED1879-D594-7048-AD12-28363999EDA9}" type="slidenum">
              <a:rPr lang="en-US" smtClean="0"/>
              <a:t>‹#›</a:t>
            </a:fld>
            <a:endParaRPr lang="en-US"/>
          </a:p>
        </p:txBody>
      </p:sp>
    </p:spTree>
    <p:extLst>
      <p:ext uri="{BB962C8B-B14F-4D97-AF65-F5344CB8AC3E}">
        <p14:creationId xmlns:p14="http://schemas.microsoft.com/office/powerpoint/2010/main" val="1701445660"/>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hdr="0" ftr="0"/>
  <p:txStyles>
    <p:titleStyle>
      <a:lvl1pPr algn="l" defTabSz="914400" rtl="0" eaLnBrk="1" latinLnBrk="0" hangingPunct="1">
        <a:lnSpc>
          <a:spcPct val="90000"/>
        </a:lnSpc>
        <a:spcBef>
          <a:spcPct val="0"/>
        </a:spcBef>
        <a:buNone/>
        <a:defRPr sz="4400" b="1" i="0" kern="1200">
          <a:solidFill>
            <a:schemeClr val="tx1"/>
          </a:solidFill>
          <a:latin typeface="Calibri" charset="0"/>
          <a:ea typeface="Calibri" charset="0"/>
          <a:cs typeface="Calibri"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LucidaGrande"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75000"/>
        <a:buFont typeface="LucidaGrande"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huttenhower.sph.harvard.edu/bst281"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55.png"/><Relationship Id="rId7" Type="http://schemas.openxmlformats.org/officeDocument/2006/relationships/image" Target="../media/image56.png"/><Relationship Id="rId8"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 Id="rId3" Type="http://schemas.openxmlformats.org/officeDocument/2006/relationships/image" Target="../media/image5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1" Type="http://schemas.openxmlformats.org/officeDocument/2006/relationships/image" Target="../media/image67.png"/><Relationship Id="rId12"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8.pn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62.png"/><Relationship Id="rId7" Type="http://schemas.openxmlformats.org/officeDocument/2006/relationships/image" Target="../media/image63.png"/><Relationship Id="rId8" Type="http://schemas.openxmlformats.org/officeDocument/2006/relationships/image" Target="../media/image64.png"/><Relationship Id="rId9" Type="http://schemas.openxmlformats.org/officeDocument/2006/relationships/image" Target="../media/image65.png"/><Relationship Id="rId10" Type="http://schemas.openxmlformats.org/officeDocument/2006/relationships/image" Target="../media/image6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jpeg"/><Relationship Id="rId5" Type="http://schemas.openxmlformats.org/officeDocument/2006/relationships/image" Target="../media/image72.jpeg"/><Relationship Id="rId6" Type="http://schemas.openxmlformats.org/officeDocument/2006/relationships/image" Target="../media/image73.png"/><Relationship Id="rId7" Type="http://schemas.openxmlformats.org/officeDocument/2006/relationships/image" Target="../media/image74.jpeg"/><Relationship Id="rId8" Type="http://schemas.openxmlformats.org/officeDocument/2006/relationships/image" Target="../media/image75.png"/><Relationship Id="rId1" Type="http://schemas.openxmlformats.org/officeDocument/2006/relationships/slideLayout" Target="../slideLayouts/slideLayout2.xml"/><Relationship Id="rId2" Type="http://schemas.openxmlformats.org/officeDocument/2006/relationships/image" Target="../media/image6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 Id="rId3" Type="http://schemas.openxmlformats.org/officeDocument/2006/relationships/image" Target="../media/image77.png"/></Relationships>
</file>

<file path=ppt/slides/_rels/slide18.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5" Type="http://schemas.openxmlformats.org/officeDocument/2006/relationships/image" Target="../media/image80.gif"/><Relationship Id="rId6" Type="http://schemas.openxmlformats.org/officeDocument/2006/relationships/image" Target="../media/image81.png"/><Relationship Id="rId7" Type="http://schemas.openxmlformats.org/officeDocument/2006/relationships/image" Target="../media/image82.png"/><Relationship Id="rId8" Type="http://schemas.openxmlformats.org/officeDocument/2006/relationships/image" Target="../media/image83.gif"/><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5" Type="http://schemas.openxmlformats.org/officeDocument/2006/relationships/image" Target="../media/image86.png"/><Relationship Id="rId6" Type="http://schemas.openxmlformats.org/officeDocument/2006/relationships/image" Target="../media/image87.png"/><Relationship Id="rId7" Type="http://schemas.openxmlformats.org/officeDocument/2006/relationships/image" Target="../media/image79.png"/><Relationship Id="rId8" Type="http://schemas.openxmlformats.org/officeDocument/2006/relationships/image" Target="../media/image88.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1" Type="http://schemas.openxmlformats.org/officeDocument/2006/relationships/image" Target="../media/image98.png"/><Relationship Id="rId12" Type="http://schemas.openxmlformats.org/officeDocument/2006/relationships/image" Target="../media/image99.png"/><Relationship Id="rId13" Type="http://schemas.openxmlformats.org/officeDocument/2006/relationships/image" Target="../media/image100.png"/><Relationship Id="rId14" Type="http://schemas.openxmlformats.org/officeDocument/2006/relationships/image" Target="../media/image101.png"/><Relationship Id="rId15" Type="http://schemas.openxmlformats.org/officeDocument/2006/relationships/image" Target="../media/image102.png"/><Relationship Id="rId16" Type="http://schemas.openxmlformats.org/officeDocument/2006/relationships/image" Target="../media/image103.png"/><Relationship Id="rId17" Type="http://schemas.openxmlformats.org/officeDocument/2006/relationships/image" Target="../media/image104.png"/><Relationship Id="rId18" Type="http://schemas.openxmlformats.org/officeDocument/2006/relationships/image" Target="../media/image105.png"/><Relationship Id="rId19" Type="http://schemas.openxmlformats.org/officeDocument/2006/relationships/image" Target="../media/image106.png"/><Relationship Id="rId1" Type="http://schemas.openxmlformats.org/officeDocument/2006/relationships/slideLayout" Target="../slideLayouts/slideLayout2.xml"/><Relationship Id="rId2" Type="http://schemas.openxmlformats.org/officeDocument/2006/relationships/image" Target="../media/image89.png"/><Relationship Id="rId3" Type="http://schemas.openxmlformats.org/officeDocument/2006/relationships/image" Target="../media/image90.png"/><Relationship Id="rId4" Type="http://schemas.openxmlformats.org/officeDocument/2006/relationships/image" Target="../media/image91.png"/><Relationship Id="rId5" Type="http://schemas.openxmlformats.org/officeDocument/2006/relationships/image" Target="../media/image92.png"/><Relationship Id="rId6" Type="http://schemas.openxmlformats.org/officeDocument/2006/relationships/image" Target="../media/image93.png"/><Relationship Id="rId7" Type="http://schemas.openxmlformats.org/officeDocument/2006/relationships/image" Target="../media/image94.png"/><Relationship Id="rId8" Type="http://schemas.openxmlformats.org/officeDocument/2006/relationships/image" Target="../media/image95.jpeg"/><Relationship Id="rId9" Type="http://schemas.openxmlformats.org/officeDocument/2006/relationships/image" Target="../media/image96.png"/><Relationship Id="rId10" Type="http://schemas.openxmlformats.org/officeDocument/2006/relationships/image" Target="../media/image97.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 Id="rId3" Type="http://schemas.openxmlformats.org/officeDocument/2006/relationships/image" Target="../media/image107.png"/></Relationships>
</file>

<file path=ppt/slides/_rels/slide22.xml.rels><?xml version="1.0" encoding="UTF-8" standalone="yes"?>
<Relationships xmlns="http://schemas.openxmlformats.org/package/2006/relationships"><Relationship Id="rId3" Type="http://schemas.openxmlformats.org/officeDocument/2006/relationships/image" Target="../media/image109.png"/><Relationship Id="rId4" Type="http://schemas.openxmlformats.org/officeDocument/2006/relationships/image" Target="../media/image110.png"/><Relationship Id="rId1" Type="http://schemas.openxmlformats.org/officeDocument/2006/relationships/slideLayout" Target="../slideLayouts/slideLayout2.xml"/><Relationship Id="rId2" Type="http://schemas.openxmlformats.org/officeDocument/2006/relationships/image" Target="../media/image108.png"/></Relationships>
</file>

<file path=ppt/slides/_rels/slide23.xml.rels><?xml version="1.0" encoding="UTF-8" standalone="yes"?>
<Relationships xmlns="http://schemas.openxmlformats.org/package/2006/relationships"><Relationship Id="rId3" Type="http://schemas.openxmlformats.org/officeDocument/2006/relationships/image" Target="../media/image112.png"/><Relationship Id="rId4" Type="http://schemas.openxmlformats.org/officeDocument/2006/relationships/image" Target="../media/image113.jpeg"/><Relationship Id="rId5" Type="http://schemas.openxmlformats.org/officeDocument/2006/relationships/image" Target="../media/image114.jpeg"/><Relationship Id="rId1" Type="http://schemas.openxmlformats.org/officeDocument/2006/relationships/slideLayout" Target="../slideLayouts/slideLayout2.xml"/><Relationship Id="rId2" Type="http://schemas.openxmlformats.org/officeDocument/2006/relationships/image" Target="../media/image111.png"/></Relationships>
</file>

<file path=ppt/slides/_rels/slide24.xml.rels><?xml version="1.0" encoding="UTF-8" standalone="yes"?>
<Relationships xmlns="http://schemas.openxmlformats.org/package/2006/relationships"><Relationship Id="rId11" Type="http://schemas.openxmlformats.org/officeDocument/2006/relationships/image" Target="../media/image124.png"/><Relationship Id="rId12" Type="http://schemas.openxmlformats.org/officeDocument/2006/relationships/image" Target="../media/image125.png"/><Relationship Id="rId1" Type="http://schemas.openxmlformats.org/officeDocument/2006/relationships/slideLayout" Target="../slideLayouts/slideLayout2.xml"/><Relationship Id="rId2" Type="http://schemas.openxmlformats.org/officeDocument/2006/relationships/image" Target="../media/image115.jpeg"/><Relationship Id="rId3" Type="http://schemas.openxmlformats.org/officeDocument/2006/relationships/image" Target="../media/image116.png"/><Relationship Id="rId4" Type="http://schemas.openxmlformats.org/officeDocument/2006/relationships/image" Target="../media/image117.png"/><Relationship Id="rId5" Type="http://schemas.openxmlformats.org/officeDocument/2006/relationships/image" Target="../media/image118.png"/><Relationship Id="rId6" Type="http://schemas.openxmlformats.org/officeDocument/2006/relationships/image" Target="../media/image119.png"/><Relationship Id="rId7" Type="http://schemas.openxmlformats.org/officeDocument/2006/relationships/image" Target="../media/image120.png"/><Relationship Id="rId8" Type="http://schemas.openxmlformats.org/officeDocument/2006/relationships/image" Target="../media/image121.png"/><Relationship Id="rId9" Type="http://schemas.openxmlformats.org/officeDocument/2006/relationships/image" Target="../media/image122.png"/><Relationship Id="rId10" Type="http://schemas.openxmlformats.org/officeDocument/2006/relationships/image" Target="../media/image123.png"/></Relationships>
</file>

<file path=ppt/slides/_rels/slide25.xml.rels><?xml version="1.0" encoding="UTF-8" standalone="yes"?>
<Relationships xmlns="http://schemas.openxmlformats.org/package/2006/relationships"><Relationship Id="rId3" Type="http://schemas.openxmlformats.org/officeDocument/2006/relationships/image" Target="../media/image126.png"/><Relationship Id="rId4" Type="http://schemas.openxmlformats.org/officeDocument/2006/relationships/image" Target="../media/image127.png"/><Relationship Id="rId5" Type="http://schemas.openxmlformats.org/officeDocument/2006/relationships/image" Target="../media/image128.png"/><Relationship Id="rId6" Type="http://schemas.microsoft.com/office/2007/relationships/hdphoto" Target="../media/hdphoto2.wdp"/><Relationship Id="rId7" Type="http://schemas.openxmlformats.org/officeDocument/2006/relationships/chart" Target="../charts/chart1.xml"/><Relationship Id="rId8" Type="http://schemas.openxmlformats.org/officeDocument/2006/relationships/chart" Target="../charts/chart2.xml"/><Relationship Id="rId9" Type="http://schemas.openxmlformats.org/officeDocument/2006/relationships/image" Target="../media/image129.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0.png"/></Relationships>
</file>

<file path=ppt/slides/_rels/slide27.xml.rels><?xml version="1.0" encoding="UTF-8" standalone="yes"?>
<Relationships xmlns="http://schemas.openxmlformats.org/package/2006/relationships"><Relationship Id="rId3" Type="http://schemas.openxmlformats.org/officeDocument/2006/relationships/image" Target="../media/image132.png"/><Relationship Id="rId4" Type="http://schemas.openxmlformats.org/officeDocument/2006/relationships/image" Target="../media/image133.png"/><Relationship Id="rId1" Type="http://schemas.openxmlformats.org/officeDocument/2006/relationships/slideLayout" Target="../slideLayouts/slideLayout2.xml"/><Relationship Id="rId2" Type="http://schemas.openxmlformats.org/officeDocument/2006/relationships/image" Target="../media/image13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5.png"/><Relationship Id="rId4" Type="http://schemas.openxmlformats.org/officeDocument/2006/relationships/image" Target="../media/image136.png"/><Relationship Id="rId5" Type="http://schemas.openxmlformats.org/officeDocument/2006/relationships/image" Target="../media/image137.png"/><Relationship Id="rId6" Type="http://schemas.openxmlformats.org/officeDocument/2006/relationships/image" Target="../media/image138.png"/><Relationship Id="rId1" Type="http://schemas.openxmlformats.org/officeDocument/2006/relationships/slideLayout" Target="../slideLayouts/slideLayout2.xml"/><Relationship Id="rId2" Type="http://schemas.openxmlformats.org/officeDocument/2006/relationships/image" Target="../media/image134.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9.emf"/><Relationship Id="rId3" Type="http://schemas.openxmlformats.org/officeDocument/2006/relationships/image" Target="../media/image140.tiff"/></Relationships>
</file>

<file path=ppt/slides/_rels/slide31.xml.rels><?xml version="1.0" encoding="UTF-8" standalone="yes"?>
<Relationships xmlns="http://schemas.openxmlformats.org/package/2006/relationships"><Relationship Id="rId3" Type="http://schemas.openxmlformats.org/officeDocument/2006/relationships/image" Target="../media/image142.emf"/><Relationship Id="rId4" Type="http://schemas.openxmlformats.org/officeDocument/2006/relationships/image" Target="../media/image143.emf"/><Relationship Id="rId1" Type="http://schemas.openxmlformats.org/officeDocument/2006/relationships/slideLayout" Target="../slideLayouts/slideLayout2.xml"/><Relationship Id="rId2" Type="http://schemas.openxmlformats.org/officeDocument/2006/relationships/image" Target="../media/image141.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4.emf"/></Relationships>
</file>

<file path=ppt/slides/_rels/slide33.xml.rels><?xml version="1.0" encoding="UTF-8" standalone="yes"?>
<Relationships xmlns="http://schemas.openxmlformats.org/package/2006/relationships"><Relationship Id="rId3" Type="http://schemas.openxmlformats.org/officeDocument/2006/relationships/image" Target="../media/image146.png"/><Relationship Id="rId4" Type="http://schemas.openxmlformats.org/officeDocument/2006/relationships/image" Target="../media/image147.png"/><Relationship Id="rId5" Type="http://schemas.openxmlformats.org/officeDocument/2006/relationships/image" Target="../media/image148.png"/><Relationship Id="rId6" Type="http://schemas.openxmlformats.org/officeDocument/2006/relationships/image" Target="../media/image149.png"/><Relationship Id="rId1" Type="http://schemas.openxmlformats.org/officeDocument/2006/relationships/slideLayout" Target="../slideLayouts/slideLayout2.xml"/><Relationship Id="rId2" Type="http://schemas.openxmlformats.org/officeDocument/2006/relationships/image" Target="../media/image145.png"/></Relationships>
</file>

<file path=ppt/slides/_rels/slide34.xml.rels><?xml version="1.0" encoding="UTF-8" standalone="yes"?>
<Relationships xmlns="http://schemas.openxmlformats.org/package/2006/relationships"><Relationship Id="rId3" Type="http://schemas.openxmlformats.org/officeDocument/2006/relationships/chart" Target="../charts/chart4.xml"/><Relationship Id="rId4" Type="http://schemas.openxmlformats.org/officeDocument/2006/relationships/image" Target="../media/image150.png"/><Relationship Id="rId1" Type="http://schemas.openxmlformats.org/officeDocument/2006/relationships/slideLayout" Target="../slideLayouts/slideLayout2.xml"/><Relationship Id="rId2" Type="http://schemas.openxmlformats.org/officeDocument/2006/relationships/chart" Target="../charts/chart3.xml"/></Relationships>
</file>

<file path=ppt/slides/_rels/slide35.xml.rels><?xml version="1.0" encoding="UTF-8" standalone="yes"?>
<Relationships xmlns="http://schemas.openxmlformats.org/package/2006/relationships"><Relationship Id="rId3" Type="http://schemas.openxmlformats.org/officeDocument/2006/relationships/image" Target="../media/image151.png"/><Relationship Id="rId4" Type="http://schemas.openxmlformats.org/officeDocument/2006/relationships/image" Target="../media/image152.png"/><Relationship Id="rId5" Type="http://schemas.openxmlformats.org/officeDocument/2006/relationships/image" Target="../media/image153.png"/><Relationship Id="rId6" Type="http://schemas.openxmlformats.org/officeDocument/2006/relationships/image" Target="../media/image154.png"/><Relationship Id="rId7" Type="http://schemas.openxmlformats.org/officeDocument/2006/relationships/image" Target="../media/image155.png"/><Relationship Id="rId8" Type="http://schemas.openxmlformats.org/officeDocument/2006/relationships/image" Target="../media/image156.jpeg"/><Relationship Id="rId9" Type="http://schemas.openxmlformats.org/officeDocument/2006/relationships/image" Target="../media/image157.emf"/><Relationship Id="rId10" Type="http://schemas.openxmlformats.org/officeDocument/2006/relationships/image" Target="../media/image158.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9.jpeg"/><Relationship Id="rId3" Type="http://schemas.openxmlformats.org/officeDocument/2006/relationships/image" Target="../media/image160.gif"/></Relationships>
</file>

<file path=ppt/slides/_rels/slide37.xml.rels><?xml version="1.0" encoding="UTF-8" standalone="yes"?>
<Relationships xmlns="http://schemas.openxmlformats.org/package/2006/relationships"><Relationship Id="rId11" Type="http://schemas.openxmlformats.org/officeDocument/2006/relationships/image" Target="../media/image169.png"/><Relationship Id="rId12" Type="http://schemas.openxmlformats.org/officeDocument/2006/relationships/hyperlink" Target="http://www.nature.com/nature/focus/humanmicrobiota/" TargetMode="External"/><Relationship Id="rId13" Type="http://schemas.openxmlformats.org/officeDocument/2006/relationships/image" Target="../media/image170.png"/><Relationship Id="rId14" Type="http://schemas.openxmlformats.org/officeDocument/2006/relationships/image" Target="../media/image171.jpeg"/><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61.png"/><Relationship Id="rId4" Type="http://schemas.openxmlformats.org/officeDocument/2006/relationships/image" Target="../media/image162.png"/><Relationship Id="rId5" Type="http://schemas.openxmlformats.org/officeDocument/2006/relationships/image" Target="../media/image163.png"/><Relationship Id="rId6" Type="http://schemas.openxmlformats.org/officeDocument/2006/relationships/image" Target="../media/image164.png"/><Relationship Id="rId7" Type="http://schemas.openxmlformats.org/officeDocument/2006/relationships/image" Target="../media/image165.png"/><Relationship Id="rId8" Type="http://schemas.openxmlformats.org/officeDocument/2006/relationships/image" Target="../media/image166.png"/><Relationship Id="rId9" Type="http://schemas.openxmlformats.org/officeDocument/2006/relationships/image" Target="../media/image167.png"/><Relationship Id="rId10" Type="http://schemas.openxmlformats.org/officeDocument/2006/relationships/image" Target="../media/image168.png"/></Relationships>
</file>

<file path=ppt/slides/_rels/slide38.xml.rels><?xml version="1.0" encoding="UTF-8" standalone="yes"?>
<Relationships xmlns="http://schemas.openxmlformats.org/package/2006/relationships"><Relationship Id="rId3" Type="http://schemas.openxmlformats.org/officeDocument/2006/relationships/image" Target="../media/image173.png"/><Relationship Id="rId4" Type="http://schemas.openxmlformats.org/officeDocument/2006/relationships/image" Target="../media/image174.png"/><Relationship Id="rId1" Type="http://schemas.openxmlformats.org/officeDocument/2006/relationships/slideLayout" Target="../slideLayouts/slideLayout2.xml"/><Relationship Id="rId2" Type="http://schemas.openxmlformats.org/officeDocument/2006/relationships/image" Target="../media/image17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75.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21.png"/><Relationship Id="rId9" Type="http://schemas.openxmlformats.org/officeDocument/2006/relationships/image" Target="../media/image22.png"/><Relationship Id="rId10"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176.png"/><Relationship Id="rId4" Type="http://schemas.openxmlformats.org/officeDocument/2006/relationships/image" Target="../media/image177.png"/><Relationship Id="rId5" Type="http://schemas.openxmlformats.org/officeDocument/2006/relationships/image" Target="../media/image178.png"/><Relationship Id="rId6" Type="http://schemas.openxmlformats.org/officeDocument/2006/relationships/image" Target="../media/image179.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41.xml.rels><?xml version="1.0" encoding="UTF-8" standalone="yes"?>
<Relationships xmlns="http://schemas.openxmlformats.org/package/2006/relationships"><Relationship Id="rId3" Type="http://schemas.openxmlformats.org/officeDocument/2006/relationships/image" Target="../media/image180.png"/><Relationship Id="rId4" Type="http://schemas.openxmlformats.org/officeDocument/2006/relationships/image" Target="../media/image181.png"/><Relationship Id="rId5" Type="http://schemas.openxmlformats.org/officeDocument/2006/relationships/image" Target="../media/image182.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42.xml.rels><?xml version="1.0" encoding="UTF-8" standalone="yes"?>
<Relationships xmlns="http://schemas.openxmlformats.org/package/2006/relationships"><Relationship Id="rId3" Type="http://schemas.openxmlformats.org/officeDocument/2006/relationships/image" Target="../media/image184.png"/><Relationship Id="rId4" Type="http://schemas.openxmlformats.org/officeDocument/2006/relationships/image" Target="../media/image185.png"/><Relationship Id="rId5" Type="http://schemas.openxmlformats.org/officeDocument/2006/relationships/image" Target="../media/image186.png"/><Relationship Id="rId1" Type="http://schemas.openxmlformats.org/officeDocument/2006/relationships/slideLayout" Target="../slideLayouts/slideLayout2.xml"/><Relationship Id="rId2" Type="http://schemas.openxmlformats.org/officeDocument/2006/relationships/image" Target="../media/image18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7.png"/></Relationships>
</file>

<file path=ppt/slides/_rels/slide44.xml.rels><?xml version="1.0" encoding="UTF-8" standalone="yes"?>
<Relationships xmlns="http://schemas.openxmlformats.org/package/2006/relationships"><Relationship Id="rId3" Type="http://schemas.openxmlformats.org/officeDocument/2006/relationships/image" Target="../media/image189.png"/><Relationship Id="rId4" Type="http://schemas.openxmlformats.org/officeDocument/2006/relationships/image" Target="../media/image190.png"/><Relationship Id="rId1" Type="http://schemas.openxmlformats.org/officeDocument/2006/relationships/slideLayout" Target="../slideLayouts/slideLayout2.xml"/><Relationship Id="rId2" Type="http://schemas.openxmlformats.org/officeDocument/2006/relationships/image" Target="../media/image188.png"/></Relationships>
</file>

<file path=ppt/slides/_rels/slide45.xml.rels><?xml version="1.0" encoding="UTF-8" standalone="yes"?>
<Relationships xmlns="http://schemas.openxmlformats.org/package/2006/relationships"><Relationship Id="rId11" Type="http://schemas.openxmlformats.org/officeDocument/2006/relationships/image" Target="../media/image198.png"/><Relationship Id="rId12" Type="http://schemas.microsoft.com/office/2007/relationships/hdphoto" Target="../media/hdphoto4.wdp"/><Relationship Id="rId13" Type="http://schemas.openxmlformats.org/officeDocument/2006/relationships/image" Target="../media/image199.jpeg"/><Relationship Id="rId14" Type="http://schemas.openxmlformats.org/officeDocument/2006/relationships/image" Target="../media/image200.gif"/><Relationship Id="rId15" Type="http://schemas.openxmlformats.org/officeDocument/2006/relationships/image" Target="../media/image201.png"/><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191.png"/><Relationship Id="rId4" Type="http://schemas.openxmlformats.org/officeDocument/2006/relationships/image" Target="../media/image192.png"/><Relationship Id="rId5" Type="http://schemas.microsoft.com/office/2007/relationships/hdphoto" Target="../media/hdphoto3.wdp"/><Relationship Id="rId6" Type="http://schemas.openxmlformats.org/officeDocument/2006/relationships/image" Target="../media/image193.png"/><Relationship Id="rId7" Type="http://schemas.openxmlformats.org/officeDocument/2006/relationships/image" Target="../media/image194.png"/><Relationship Id="rId8" Type="http://schemas.openxmlformats.org/officeDocument/2006/relationships/image" Target="../media/image195.jpeg"/><Relationship Id="rId9" Type="http://schemas.openxmlformats.org/officeDocument/2006/relationships/image" Target="../media/image196.jpeg"/><Relationship Id="rId10" Type="http://schemas.openxmlformats.org/officeDocument/2006/relationships/image" Target="../media/image19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2.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4.png"/><Relationship Id="rId3" Type="http://schemas.openxmlformats.org/officeDocument/2006/relationships/image" Target="../media/image20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6.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0.png"/><Relationship Id="rId9"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image" Target="../media/image24.gif"/></Relationships>
</file>

<file path=ppt/slides/_rels/slide50.xml.rels><?xml version="1.0" encoding="UTF-8" standalone="yes"?>
<Relationships xmlns="http://schemas.openxmlformats.org/package/2006/relationships"><Relationship Id="rId3" Type="http://schemas.openxmlformats.org/officeDocument/2006/relationships/image" Target="../media/image208.png"/><Relationship Id="rId4" Type="http://schemas.openxmlformats.org/officeDocument/2006/relationships/image" Target="../media/image209.tiff"/><Relationship Id="rId1" Type="http://schemas.openxmlformats.org/officeDocument/2006/relationships/slideLayout" Target="../slideLayouts/slideLayout2.xml"/><Relationship Id="rId2" Type="http://schemas.openxmlformats.org/officeDocument/2006/relationships/image" Target="../media/image20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0.png"/><Relationship Id="rId3" Type="http://schemas.openxmlformats.org/officeDocument/2006/relationships/image" Target="../media/image211.jpeg"/></Relationships>
</file>

<file path=ppt/slides/_rels/slide52.xml.rels><?xml version="1.0" encoding="UTF-8" standalone="yes"?>
<Relationships xmlns="http://schemas.openxmlformats.org/package/2006/relationships"><Relationship Id="rId3" Type="http://schemas.openxmlformats.org/officeDocument/2006/relationships/image" Target="../media/image213.png"/><Relationship Id="rId4" Type="http://schemas.openxmlformats.org/officeDocument/2006/relationships/image" Target="../media/image214.png"/><Relationship Id="rId1" Type="http://schemas.openxmlformats.org/officeDocument/2006/relationships/slideLayout" Target="../slideLayouts/slideLayout2.xml"/><Relationship Id="rId2" Type="http://schemas.openxmlformats.org/officeDocument/2006/relationships/image" Target="../media/image21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5.png"/><Relationship Id="rId3" Type="http://schemas.openxmlformats.org/officeDocument/2006/relationships/image" Target="../media/image113.jpeg"/></Relationships>
</file>

<file path=ppt/slides/_rels/slide54.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48.png"/><Relationship Id="rId5" Type="http://schemas.openxmlformats.org/officeDocument/2006/relationships/image" Target="../media/image44.png"/><Relationship Id="rId6" Type="http://schemas.openxmlformats.org/officeDocument/2006/relationships/image" Target="../media/image217.png"/><Relationship Id="rId7" Type="http://schemas.openxmlformats.org/officeDocument/2006/relationships/image" Target="../media/image218.png"/><Relationship Id="rId8" Type="http://schemas.openxmlformats.org/officeDocument/2006/relationships/image" Target="../media/image219.png"/><Relationship Id="rId1" Type="http://schemas.openxmlformats.org/officeDocument/2006/relationships/slideLayout" Target="../slideLayouts/slideLayout2.xml"/><Relationship Id="rId2" Type="http://schemas.openxmlformats.org/officeDocument/2006/relationships/image" Target="../media/image21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38.png"/><Relationship Id="rId9" Type="http://schemas.openxmlformats.org/officeDocument/2006/relationships/image" Target="../media/image39.png"/><Relationship Id="rId10" Type="http://schemas.openxmlformats.org/officeDocument/2006/relationships/image" Target="../media/image40.png"/><Relationship Id="rId11"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43.jpeg"/><Relationship Id="rId4" Type="http://schemas.microsoft.com/office/2007/relationships/hdphoto" Target="../media/hdphoto1.wdp"/><Relationship Id="rId5" Type="http://schemas.openxmlformats.org/officeDocument/2006/relationships/image" Target="../media/image44.png"/><Relationship Id="rId6" Type="http://schemas.openxmlformats.org/officeDocument/2006/relationships/image" Target="../media/image25.png"/><Relationship Id="rId7" Type="http://schemas.openxmlformats.org/officeDocument/2006/relationships/image" Target="../media/image27.png"/><Relationship Id="rId8" Type="http://schemas.openxmlformats.org/officeDocument/2006/relationships/image" Target="../media/image45.png"/><Relationship Id="rId9"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8.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jpeg"/><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 Id="rId3" Type="http://schemas.openxmlformats.org/officeDocument/2006/relationships/image" Target="../media/image5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Metagenomics</a:t>
            </a:r>
            <a:endParaRPr lang="en-US" dirty="0"/>
          </a:p>
        </p:txBody>
      </p:sp>
      <p:sp>
        <p:nvSpPr>
          <p:cNvPr id="3" name="Subtitle 2"/>
          <p:cNvSpPr>
            <a:spLocks noGrp="1"/>
          </p:cNvSpPr>
          <p:nvPr>
            <p:ph type="subTitle" idx="1"/>
          </p:nvPr>
        </p:nvSpPr>
        <p:spPr/>
        <p:txBody>
          <a:bodyPr/>
          <a:lstStyle/>
          <a:p>
            <a:endParaRPr lang="en-US" dirty="0" smtClean="0"/>
          </a:p>
          <a:p>
            <a:r>
              <a:rPr lang="en-US" dirty="0" smtClean="0"/>
              <a:t>Curtis Huttenhower (</a:t>
            </a:r>
            <a:r>
              <a:rPr lang="en-US" dirty="0" err="1" smtClean="0"/>
              <a:t>chuttenh@hsph.harvard.edu</a:t>
            </a:r>
            <a:r>
              <a:rPr lang="en-US" dirty="0" smtClean="0"/>
              <a:t>)</a:t>
            </a:r>
          </a:p>
          <a:p>
            <a:r>
              <a:rPr lang="en-US" dirty="0" smtClean="0"/>
              <a:t>Eric </a:t>
            </a:r>
            <a:r>
              <a:rPr lang="en-US" dirty="0" err="1" smtClean="0"/>
              <a:t>Franzosa</a:t>
            </a:r>
            <a:r>
              <a:rPr lang="en-US" dirty="0" smtClean="0"/>
              <a:t> (</a:t>
            </a:r>
            <a:r>
              <a:rPr lang="en-US" dirty="0" err="1" smtClean="0"/>
              <a:t>franzosa@hsph.harvard.edu</a:t>
            </a:r>
            <a:r>
              <a:rPr lang="en-US" dirty="0" smtClean="0"/>
              <a:t>)</a:t>
            </a:r>
          </a:p>
          <a:p>
            <a:endParaRPr lang="en-US" dirty="0" smtClean="0"/>
          </a:p>
          <a:p>
            <a:r>
              <a:rPr lang="en-US" dirty="0" smtClean="0">
                <a:hlinkClick r:id="rId3"/>
              </a:rPr>
              <a:t>http://huttenhower.sph.harvard.edu/bst281</a:t>
            </a:r>
            <a:endParaRPr lang="en-US" dirty="0"/>
          </a:p>
        </p:txBody>
      </p:sp>
    </p:spTree>
    <p:extLst>
      <p:ext uri="{BB962C8B-B14F-4D97-AF65-F5344CB8AC3E}">
        <p14:creationId xmlns:p14="http://schemas.microsoft.com/office/powerpoint/2010/main" val="16070123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Microbiome composition analyses</a:t>
            </a:r>
            <a:r>
              <a:rPr lang="en-US" sz="3600" dirty="0" smtClean="0"/>
              <a:t>: </a:t>
            </a:r>
            <a:r>
              <a:rPr lang="en-US" sz="3600" dirty="0" err="1"/>
              <a:t>phylotypes</a:t>
            </a:r>
            <a:r>
              <a:rPr lang="en-US" sz="3600" dirty="0"/>
              <a:t> and binning</a:t>
            </a:r>
            <a:endParaRPr lang="en-US" sz="3600" dirty="0"/>
          </a:p>
        </p:txBody>
      </p:sp>
      <p:sp>
        <p:nvSpPr>
          <p:cNvPr id="4" name="Slide Number Placeholder 3"/>
          <p:cNvSpPr>
            <a:spLocks noGrp="1"/>
          </p:cNvSpPr>
          <p:nvPr>
            <p:ph type="sldNum" sz="quarter" idx="12"/>
          </p:nvPr>
        </p:nvSpPr>
        <p:spPr/>
        <p:txBody>
          <a:bodyPr/>
          <a:lstStyle/>
          <a:p>
            <a:fld id="{C71C242F-20BE-4F6C-ABA6-9DCC8641EF60}" type="slidenum">
              <a:rPr lang="en-US" smtClean="0"/>
              <a:pPr/>
              <a:t>10</a:t>
            </a:fld>
            <a:endParaRPr lang="en-US" dirty="0"/>
          </a:p>
        </p:txBody>
      </p:sp>
      <p:pic>
        <p:nvPicPr>
          <p:cNvPr id="7170" name="Picture 2"/>
          <p:cNvPicPr>
            <a:picLocks noChangeAspect="1" noChangeArrowheads="1"/>
          </p:cNvPicPr>
          <p:nvPr/>
        </p:nvPicPr>
        <p:blipFill>
          <a:blip r:embed="rId3" cstate="print"/>
          <a:srcRect r="46021" b="44444"/>
          <a:stretch>
            <a:fillRect/>
          </a:stretch>
        </p:blipFill>
        <p:spPr bwMode="auto">
          <a:xfrm>
            <a:off x="1600200" y="3886201"/>
            <a:ext cx="3810000" cy="2603969"/>
          </a:xfrm>
          <a:prstGeom prst="rect">
            <a:avLst/>
          </a:prstGeom>
          <a:noFill/>
          <a:ln w="9525">
            <a:noFill/>
            <a:miter lim="800000"/>
            <a:headEnd/>
            <a:tailEnd/>
          </a:ln>
        </p:spPr>
      </p:pic>
      <p:sp>
        <p:nvSpPr>
          <p:cNvPr id="12" name="Rectangle 11"/>
          <p:cNvSpPr/>
          <p:nvPr/>
        </p:nvSpPr>
        <p:spPr>
          <a:xfrm>
            <a:off x="1600201" y="6553201"/>
            <a:ext cx="599523" cy="123111"/>
          </a:xfrm>
          <a:prstGeom prst="rect">
            <a:avLst/>
          </a:prstGeom>
        </p:spPr>
        <p:txBody>
          <a:bodyPr wrap="none" lIns="0" tIns="0" rIns="0" bIns="0">
            <a:spAutoFit/>
          </a:bodyPr>
          <a:lstStyle/>
          <a:p>
            <a:r>
              <a:rPr lang="en-US" sz="800" dirty="0" err="1"/>
              <a:t>Hamady</a:t>
            </a:r>
            <a:r>
              <a:rPr lang="en-US" sz="800" dirty="0"/>
              <a:t>, 2009</a:t>
            </a:r>
            <a:endParaRPr lang="en-US" sz="800" dirty="0"/>
          </a:p>
        </p:txBody>
      </p:sp>
      <p:grpSp>
        <p:nvGrpSpPr>
          <p:cNvPr id="14" name="Group 13"/>
          <p:cNvGrpSpPr/>
          <p:nvPr/>
        </p:nvGrpSpPr>
        <p:grpSpPr>
          <a:xfrm>
            <a:off x="1981200" y="1524000"/>
            <a:ext cx="3048000" cy="596444"/>
            <a:chOff x="2209800" y="2438400"/>
            <a:chExt cx="3048000" cy="596444"/>
          </a:xfrm>
        </p:grpSpPr>
        <p:grpSp>
          <p:nvGrpSpPr>
            <p:cNvPr id="7" name="Group 6"/>
            <p:cNvGrpSpPr/>
            <p:nvPr/>
          </p:nvGrpSpPr>
          <p:grpSpPr>
            <a:xfrm>
              <a:off x="2209800" y="2438400"/>
              <a:ext cx="3048000" cy="350032"/>
              <a:chOff x="457200" y="3076575"/>
              <a:chExt cx="5334000" cy="612556"/>
            </a:xfrm>
          </p:grpSpPr>
          <p:pic>
            <p:nvPicPr>
              <p:cNvPr id="8" name="Picture 10"/>
              <p:cNvPicPr>
                <a:picLocks noChangeAspect="1" noChangeArrowheads="1"/>
              </p:cNvPicPr>
              <p:nvPr/>
            </p:nvPicPr>
            <p:blipFill>
              <a:blip r:embed="rId4" cstate="print"/>
              <a:srcRect l="2000" r="35778" b="13094"/>
              <a:stretch>
                <a:fillRect/>
              </a:stretch>
            </p:blipFill>
            <p:spPr bwMode="auto">
              <a:xfrm>
                <a:off x="457200" y="3076575"/>
                <a:ext cx="5334000" cy="612556"/>
              </a:xfrm>
              <a:prstGeom prst="rect">
                <a:avLst/>
              </a:prstGeom>
              <a:noFill/>
              <a:ln w="9525">
                <a:noFill/>
                <a:miter lim="800000"/>
                <a:headEnd/>
                <a:tailEnd/>
              </a:ln>
            </p:spPr>
          </p:pic>
          <p:pic>
            <p:nvPicPr>
              <p:cNvPr id="9" name="Picture 11"/>
              <p:cNvPicPr>
                <a:picLocks noChangeAspect="1" noChangeArrowheads="1"/>
              </p:cNvPicPr>
              <p:nvPr/>
            </p:nvPicPr>
            <p:blipFill>
              <a:blip r:embed="rId5" cstate="print"/>
              <a:srcRect r="36818"/>
              <a:stretch>
                <a:fillRect/>
              </a:stretch>
            </p:blipFill>
            <p:spPr bwMode="auto">
              <a:xfrm>
                <a:off x="1201465" y="3252788"/>
                <a:ext cx="4513535" cy="352425"/>
              </a:xfrm>
              <a:prstGeom prst="rect">
                <a:avLst/>
              </a:prstGeom>
              <a:noFill/>
              <a:ln w="9525">
                <a:noFill/>
                <a:miter lim="800000"/>
                <a:headEnd/>
                <a:tailEnd/>
              </a:ln>
            </p:spPr>
          </p:pic>
        </p:grpSp>
        <p:sp>
          <p:nvSpPr>
            <p:cNvPr id="13" name="Rectangle 12"/>
            <p:cNvSpPr/>
            <p:nvPr/>
          </p:nvSpPr>
          <p:spPr>
            <a:xfrm>
              <a:off x="2819400" y="2819400"/>
              <a:ext cx="1828800" cy="215444"/>
            </a:xfrm>
            <a:prstGeom prst="rect">
              <a:avLst/>
            </a:prstGeom>
            <a:noFill/>
          </p:spPr>
          <p:txBody>
            <a:bodyPr wrap="square" lIns="0" tIns="0" rIns="0" bIns="0">
              <a:spAutoFit/>
            </a:bodyPr>
            <a:lstStyle/>
            <a:p>
              <a:pPr algn="ctr"/>
              <a:r>
                <a:rPr lang="en-US" sz="1400" dirty="0"/>
                <a:t>rdp.cme.msu.edu</a:t>
              </a:r>
              <a:endParaRPr lang="en-US" sz="1400" dirty="0"/>
            </a:p>
          </p:txBody>
        </p:sp>
      </p:grpSp>
      <p:grpSp>
        <p:nvGrpSpPr>
          <p:cNvPr id="17" name="Group 16"/>
          <p:cNvGrpSpPr/>
          <p:nvPr/>
        </p:nvGrpSpPr>
        <p:grpSpPr>
          <a:xfrm>
            <a:off x="1600200" y="2286000"/>
            <a:ext cx="1828800" cy="1447800"/>
            <a:chOff x="5105400" y="3581400"/>
            <a:chExt cx="1828800" cy="1447800"/>
          </a:xfrm>
        </p:grpSpPr>
        <p:pic>
          <p:nvPicPr>
            <p:cNvPr id="6" name="Picture 9"/>
            <p:cNvPicPr>
              <a:picLocks noChangeAspect="1" noChangeArrowheads="1"/>
            </p:cNvPicPr>
            <p:nvPr/>
          </p:nvPicPr>
          <p:blipFill>
            <a:blip r:embed="rId6" cstate="print"/>
            <a:srcRect/>
            <a:stretch>
              <a:fillRect/>
            </a:stretch>
          </p:blipFill>
          <p:spPr bwMode="auto">
            <a:xfrm>
              <a:off x="5105400" y="3581400"/>
              <a:ext cx="1828800" cy="1231453"/>
            </a:xfrm>
            <a:prstGeom prst="rect">
              <a:avLst/>
            </a:prstGeom>
            <a:noFill/>
            <a:ln w="9525">
              <a:noFill/>
              <a:miter lim="800000"/>
              <a:headEnd/>
              <a:tailEnd/>
            </a:ln>
          </p:spPr>
        </p:pic>
        <p:sp>
          <p:nvSpPr>
            <p:cNvPr id="16" name="Rectangle 15"/>
            <p:cNvSpPr/>
            <p:nvPr/>
          </p:nvSpPr>
          <p:spPr>
            <a:xfrm>
              <a:off x="5105400" y="4813756"/>
              <a:ext cx="1828800" cy="215444"/>
            </a:xfrm>
            <a:prstGeom prst="rect">
              <a:avLst/>
            </a:prstGeom>
            <a:noFill/>
          </p:spPr>
          <p:txBody>
            <a:bodyPr wrap="square" lIns="0" tIns="0" rIns="0" bIns="0">
              <a:spAutoFit/>
            </a:bodyPr>
            <a:lstStyle/>
            <a:p>
              <a:pPr algn="ctr"/>
              <a:r>
                <a:rPr lang="en-US" sz="1400" dirty="0"/>
                <a:t>greengenes.lbl.gov</a:t>
              </a:r>
              <a:endParaRPr lang="en-US" sz="1400" dirty="0"/>
            </a:p>
          </p:txBody>
        </p:sp>
      </p:grpSp>
      <p:grpSp>
        <p:nvGrpSpPr>
          <p:cNvPr id="19" name="Group 18"/>
          <p:cNvGrpSpPr/>
          <p:nvPr/>
        </p:nvGrpSpPr>
        <p:grpSpPr>
          <a:xfrm>
            <a:off x="3619500" y="2286001"/>
            <a:ext cx="1790700" cy="929819"/>
            <a:chOff x="7010400" y="3552825"/>
            <a:chExt cx="1790700" cy="929819"/>
          </a:xfrm>
        </p:grpSpPr>
        <p:pic>
          <p:nvPicPr>
            <p:cNvPr id="10" name="Picture 12"/>
            <p:cNvPicPr>
              <a:picLocks noChangeAspect="1" noChangeArrowheads="1"/>
            </p:cNvPicPr>
            <p:nvPr/>
          </p:nvPicPr>
          <p:blipFill>
            <a:blip r:embed="rId7" cstate="print"/>
            <a:srcRect/>
            <a:stretch>
              <a:fillRect/>
            </a:stretch>
          </p:blipFill>
          <p:spPr bwMode="auto">
            <a:xfrm>
              <a:off x="7010400" y="3552825"/>
              <a:ext cx="1790700" cy="714375"/>
            </a:xfrm>
            <a:prstGeom prst="rect">
              <a:avLst/>
            </a:prstGeom>
            <a:noFill/>
            <a:ln w="9525">
              <a:noFill/>
              <a:miter lim="800000"/>
              <a:headEnd/>
              <a:tailEnd/>
            </a:ln>
          </p:spPr>
        </p:pic>
        <p:sp>
          <p:nvSpPr>
            <p:cNvPr id="18" name="Rectangle 17"/>
            <p:cNvSpPr/>
            <p:nvPr/>
          </p:nvSpPr>
          <p:spPr>
            <a:xfrm>
              <a:off x="7067550" y="4267200"/>
              <a:ext cx="1676400" cy="215444"/>
            </a:xfrm>
            <a:prstGeom prst="rect">
              <a:avLst/>
            </a:prstGeom>
            <a:noFill/>
          </p:spPr>
          <p:txBody>
            <a:bodyPr wrap="square" lIns="0" tIns="0" rIns="0" bIns="0">
              <a:spAutoFit/>
            </a:bodyPr>
            <a:lstStyle/>
            <a:p>
              <a:pPr algn="ctr"/>
              <a:r>
                <a:rPr lang="en-US" sz="1400" dirty="0"/>
                <a:t>www.arb-silva.de</a:t>
              </a:r>
              <a:endParaRPr lang="en-US" sz="1400" dirty="0"/>
            </a:p>
          </p:txBody>
        </p:sp>
      </p:grpSp>
      <p:sp>
        <p:nvSpPr>
          <p:cNvPr id="20" name="TextBox 19"/>
          <p:cNvSpPr txBox="1"/>
          <p:nvPr/>
        </p:nvSpPr>
        <p:spPr>
          <a:xfrm>
            <a:off x="5638801" y="1143001"/>
            <a:ext cx="3047999" cy="646331"/>
          </a:xfrm>
          <a:prstGeom prst="rect">
            <a:avLst/>
          </a:prstGeom>
          <a:noFill/>
          <a:ln w="38100">
            <a:solidFill>
              <a:schemeClr val="accent1"/>
            </a:solidFill>
          </a:ln>
        </p:spPr>
        <p:txBody>
          <a:bodyPr wrap="square" rtlCol="0">
            <a:spAutoFit/>
          </a:bodyPr>
          <a:lstStyle/>
          <a:p>
            <a:pPr algn="ctr"/>
            <a:r>
              <a:rPr lang="en-US" b="1" dirty="0">
                <a:solidFill>
                  <a:schemeClr val="accent2"/>
                </a:solidFill>
              </a:rPr>
              <a:t>Binning</a:t>
            </a:r>
            <a:r>
              <a:rPr lang="en-US" dirty="0"/>
              <a:t>: nontrivial assignment of reads to </a:t>
            </a:r>
            <a:r>
              <a:rPr lang="en-US" dirty="0" smtClean="0"/>
              <a:t>taxa</a:t>
            </a:r>
            <a:endParaRPr lang="en-US" dirty="0"/>
          </a:p>
        </p:txBody>
      </p:sp>
      <p:sp>
        <p:nvSpPr>
          <p:cNvPr id="22" name="TextBox 21"/>
          <p:cNvSpPr txBox="1"/>
          <p:nvPr/>
        </p:nvSpPr>
        <p:spPr>
          <a:xfrm>
            <a:off x="6019801" y="2514600"/>
            <a:ext cx="4571999" cy="923330"/>
          </a:xfrm>
          <a:prstGeom prst="rect">
            <a:avLst/>
          </a:prstGeom>
          <a:noFill/>
          <a:ln w="38100">
            <a:solidFill>
              <a:schemeClr val="accent1"/>
            </a:solidFill>
          </a:ln>
        </p:spPr>
        <p:txBody>
          <a:bodyPr wrap="square" rtlCol="0">
            <a:spAutoFit/>
          </a:bodyPr>
          <a:lstStyle/>
          <a:p>
            <a:pPr algn="ctr"/>
            <a:r>
              <a:rPr lang="en-US" b="1" dirty="0" err="1">
                <a:solidFill>
                  <a:schemeClr val="accent2"/>
                </a:solidFill>
              </a:rPr>
              <a:t>Phylotype</a:t>
            </a:r>
            <a:r>
              <a:rPr lang="en-US" dirty="0">
                <a:solidFill>
                  <a:schemeClr val="accent2"/>
                </a:solidFill>
              </a:rPr>
              <a:t> </a:t>
            </a:r>
            <a:r>
              <a:rPr lang="en-US" dirty="0"/>
              <a:t>or </a:t>
            </a:r>
            <a:r>
              <a:rPr lang="en-US" b="1" dirty="0">
                <a:solidFill>
                  <a:schemeClr val="accent2"/>
                </a:solidFill>
              </a:rPr>
              <a:t>operational taxonomic unit (OTU)</a:t>
            </a:r>
            <a:r>
              <a:rPr lang="en-US" dirty="0"/>
              <a:t>: </a:t>
            </a:r>
            <a:r>
              <a:rPr lang="en-US" dirty="0" smtClean="0"/>
              <a:t>sequences </a:t>
            </a:r>
            <a:r>
              <a:rPr lang="en-US" dirty="0"/>
              <a:t>clonal to within some tolerance (e.g. </a:t>
            </a:r>
            <a:r>
              <a:rPr lang="en-US" dirty="0" smtClean="0"/>
              <a:t>97%); </a:t>
            </a:r>
            <a:r>
              <a:rPr lang="en-US" dirty="0"/>
              <a:t>“species”</a:t>
            </a:r>
            <a:endParaRPr lang="en-US" dirty="0"/>
          </a:p>
        </p:txBody>
      </p:sp>
      <p:pic>
        <p:nvPicPr>
          <p:cNvPr id="7172" name="Picture 4" descr="C:\Users\eblis\Documents\My Dropbox\working\ismb_tutorial_12-09-09\02_metagenomics\dna.png"/>
          <p:cNvPicPr>
            <a:picLocks noChangeAspect="1" noChangeArrowheads="1"/>
          </p:cNvPicPr>
          <p:nvPr/>
        </p:nvPicPr>
        <p:blipFill>
          <a:blip r:embed="rId8" cstate="print"/>
          <a:srcRect/>
          <a:stretch>
            <a:fillRect/>
          </a:stretch>
        </p:blipFill>
        <p:spPr bwMode="auto">
          <a:xfrm rot="16200000">
            <a:off x="5006799" y="5204001"/>
            <a:ext cx="2137272" cy="568470"/>
          </a:xfrm>
          <a:prstGeom prst="rect">
            <a:avLst/>
          </a:prstGeom>
          <a:noFill/>
        </p:spPr>
      </p:pic>
      <p:sp>
        <p:nvSpPr>
          <p:cNvPr id="28" name="Down Arrow 27"/>
          <p:cNvSpPr/>
          <p:nvPr/>
        </p:nvSpPr>
        <p:spPr bwMode="auto">
          <a:xfrm rot="13486345">
            <a:off x="6441719" y="4960193"/>
            <a:ext cx="419100" cy="381000"/>
          </a:xfrm>
          <a:prstGeom prst="downArrow">
            <a:avLst/>
          </a:prstGeom>
          <a:solidFill>
            <a:schemeClr val="tx1">
              <a:lumMod val="50000"/>
            </a:schemeClr>
          </a:solidFill>
          <a:ln w="9525" cap="flat" cmpd="sng" algn="ctr">
            <a:solidFill>
              <a:schemeClr val="accent3">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29" name="Down Arrow 28"/>
          <p:cNvSpPr/>
          <p:nvPr/>
        </p:nvSpPr>
        <p:spPr bwMode="auto">
          <a:xfrm rot="8113655" flipV="1">
            <a:off x="6441720" y="5493594"/>
            <a:ext cx="419100" cy="381000"/>
          </a:xfrm>
          <a:prstGeom prst="downArrow">
            <a:avLst/>
          </a:prstGeom>
          <a:solidFill>
            <a:schemeClr val="tx1">
              <a:lumMod val="50000"/>
            </a:schemeClr>
          </a:solidFill>
          <a:ln w="9525" cap="flat" cmpd="sng" algn="ctr">
            <a:solidFill>
              <a:schemeClr val="accent3">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30" name="TextBox 29"/>
          <p:cNvSpPr txBox="1"/>
          <p:nvPr/>
        </p:nvSpPr>
        <p:spPr>
          <a:xfrm>
            <a:off x="7239002" y="4410670"/>
            <a:ext cx="3047999" cy="923330"/>
          </a:xfrm>
          <a:prstGeom prst="rect">
            <a:avLst/>
          </a:prstGeom>
          <a:noFill/>
          <a:ln w="38100">
            <a:solidFill>
              <a:schemeClr val="accent1"/>
            </a:solidFill>
          </a:ln>
        </p:spPr>
        <p:txBody>
          <a:bodyPr wrap="square" rtlCol="0">
            <a:spAutoFit/>
          </a:bodyPr>
          <a:lstStyle/>
          <a:p>
            <a:pPr algn="ctr"/>
            <a:r>
              <a:rPr lang="en-US" dirty="0"/>
              <a:t>Indirect binning: BLAST etc.</a:t>
            </a:r>
            <a:br>
              <a:rPr lang="en-US" dirty="0"/>
            </a:br>
            <a:r>
              <a:rPr lang="en-US" dirty="0"/>
              <a:t>Relies on high similarity, reference seq.</a:t>
            </a:r>
            <a:endParaRPr lang="en-US" dirty="0"/>
          </a:p>
        </p:txBody>
      </p:sp>
      <p:sp>
        <p:nvSpPr>
          <p:cNvPr id="31" name="TextBox 30"/>
          <p:cNvSpPr txBox="1"/>
          <p:nvPr/>
        </p:nvSpPr>
        <p:spPr>
          <a:xfrm>
            <a:off x="6934200" y="5477470"/>
            <a:ext cx="3657600" cy="923330"/>
          </a:xfrm>
          <a:prstGeom prst="rect">
            <a:avLst/>
          </a:prstGeom>
          <a:noFill/>
          <a:ln w="38100">
            <a:solidFill>
              <a:schemeClr val="accent1"/>
            </a:solidFill>
          </a:ln>
        </p:spPr>
        <p:txBody>
          <a:bodyPr wrap="square" rtlCol="0">
            <a:spAutoFit/>
          </a:bodyPr>
          <a:lstStyle/>
          <a:p>
            <a:pPr algn="ctr"/>
            <a:r>
              <a:rPr lang="en-US" dirty="0"/>
              <a:t>Direct binning: analyzes seq. characteristics (GC, </a:t>
            </a:r>
            <a:r>
              <a:rPr lang="en-US" dirty="0" err="1"/>
              <a:t>codons</a:t>
            </a:r>
            <a:r>
              <a:rPr lang="en-US" dirty="0"/>
              <a:t>, etc.)</a:t>
            </a:r>
            <a:br>
              <a:rPr lang="en-US" dirty="0"/>
            </a:br>
            <a:r>
              <a:rPr lang="en-US" dirty="0"/>
              <a:t>Relies on long reads</a:t>
            </a:r>
            <a:endParaRPr lang="en-US" dirty="0"/>
          </a:p>
        </p:txBody>
      </p:sp>
      <p:sp>
        <p:nvSpPr>
          <p:cNvPr id="32" name="Rectangle 31"/>
          <p:cNvSpPr/>
          <p:nvPr/>
        </p:nvSpPr>
        <p:spPr>
          <a:xfrm>
            <a:off x="4572000" y="6597134"/>
            <a:ext cx="1828800" cy="184666"/>
          </a:xfrm>
          <a:prstGeom prst="rect">
            <a:avLst/>
          </a:prstGeom>
          <a:noFill/>
        </p:spPr>
        <p:txBody>
          <a:bodyPr wrap="square" lIns="0" tIns="0" rIns="0" bIns="0">
            <a:spAutoFit/>
          </a:bodyPr>
          <a:lstStyle/>
          <a:p>
            <a:pPr algn="ctr"/>
            <a:r>
              <a:rPr lang="en-US" sz="1200" dirty="0"/>
              <a:t>TETRA: Chan, 2008</a:t>
            </a:r>
            <a:endParaRPr lang="en-US" sz="1200" dirty="0"/>
          </a:p>
        </p:txBody>
      </p:sp>
      <p:sp>
        <p:nvSpPr>
          <p:cNvPr id="33" name="Rectangle 32"/>
          <p:cNvSpPr/>
          <p:nvPr/>
        </p:nvSpPr>
        <p:spPr>
          <a:xfrm>
            <a:off x="2362200" y="6597134"/>
            <a:ext cx="2362200" cy="184666"/>
          </a:xfrm>
          <a:prstGeom prst="rect">
            <a:avLst/>
          </a:prstGeom>
          <a:noFill/>
        </p:spPr>
        <p:txBody>
          <a:bodyPr wrap="square" lIns="0" tIns="0" rIns="0" bIns="0">
            <a:spAutoFit/>
          </a:bodyPr>
          <a:lstStyle/>
          <a:p>
            <a:pPr algn="ctr"/>
            <a:r>
              <a:rPr lang="en-US" sz="1200" dirty="0" err="1"/>
              <a:t>PhyloPythia</a:t>
            </a:r>
            <a:r>
              <a:rPr lang="en-US" sz="1200" dirty="0"/>
              <a:t>: </a:t>
            </a:r>
            <a:r>
              <a:rPr lang="en-US" sz="1200" dirty="0" err="1"/>
              <a:t>McHardy</a:t>
            </a:r>
            <a:r>
              <a:rPr lang="en-US" sz="1200" dirty="0"/>
              <a:t>, 2007</a:t>
            </a:r>
            <a:endParaRPr lang="en-US" sz="1200" dirty="0"/>
          </a:p>
        </p:txBody>
      </p:sp>
      <p:sp>
        <p:nvSpPr>
          <p:cNvPr id="34" name="Rectangle 33"/>
          <p:cNvSpPr/>
          <p:nvPr/>
        </p:nvSpPr>
        <p:spPr>
          <a:xfrm>
            <a:off x="6019800" y="6597134"/>
            <a:ext cx="2362200" cy="184666"/>
          </a:xfrm>
          <a:prstGeom prst="rect">
            <a:avLst/>
          </a:prstGeom>
          <a:noFill/>
        </p:spPr>
        <p:txBody>
          <a:bodyPr wrap="square" lIns="0" tIns="0" rIns="0" bIns="0">
            <a:spAutoFit/>
          </a:bodyPr>
          <a:lstStyle/>
          <a:p>
            <a:pPr algn="ctr"/>
            <a:r>
              <a:rPr lang="en-US" sz="1200" dirty="0" err="1"/>
              <a:t>Phymm</a:t>
            </a:r>
            <a:r>
              <a:rPr lang="en-US" sz="1200" dirty="0"/>
              <a:t>: Brady, 2009</a:t>
            </a:r>
            <a:endParaRPr lang="en-US" sz="1200" dirty="0"/>
          </a:p>
        </p:txBody>
      </p:sp>
      <p:sp>
        <p:nvSpPr>
          <p:cNvPr id="27" name="Rectangle 26"/>
          <p:cNvSpPr/>
          <p:nvPr/>
        </p:nvSpPr>
        <p:spPr>
          <a:xfrm>
            <a:off x="8001000" y="6597134"/>
            <a:ext cx="2362200" cy="184666"/>
          </a:xfrm>
          <a:prstGeom prst="rect">
            <a:avLst/>
          </a:prstGeom>
          <a:noFill/>
        </p:spPr>
        <p:txBody>
          <a:bodyPr wrap="square" lIns="0" tIns="0" rIns="0" bIns="0">
            <a:spAutoFit/>
          </a:bodyPr>
          <a:lstStyle/>
          <a:p>
            <a:pPr algn="ctr"/>
            <a:r>
              <a:rPr lang="en-US" sz="1200" dirty="0" err="1"/>
              <a:t>MetaPhlAn</a:t>
            </a:r>
            <a:r>
              <a:rPr lang="en-US" sz="1200" dirty="0"/>
              <a:t>: </a:t>
            </a:r>
            <a:r>
              <a:rPr lang="en-US" sz="1200" dirty="0" err="1"/>
              <a:t>Segata</a:t>
            </a:r>
            <a:r>
              <a:rPr lang="en-US" sz="1200" dirty="0"/>
              <a:t>, 2012</a:t>
            </a:r>
            <a:endParaRPr lang="en-US" sz="1200" dirty="0"/>
          </a:p>
        </p:txBody>
      </p:sp>
      <p:sp>
        <p:nvSpPr>
          <p:cNvPr id="35" name="Date Placeholder 3"/>
          <p:cNvSpPr>
            <a:spLocks noGrp="1"/>
          </p:cNvSpPr>
          <p:nvPr>
            <p:ph type="dt" sz="half" idx="10"/>
          </p:nvPr>
        </p:nvSpPr>
        <p:spPr>
          <a:xfrm>
            <a:off x="238539" y="6488870"/>
            <a:ext cx="2743200" cy="365125"/>
          </a:xfrm>
        </p:spPr>
        <p:txBody>
          <a:bodyPr/>
          <a:lstStyle/>
          <a:p>
            <a:fld id="{149AB08A-B8FE-2744-A176-508EFC0AA4E9}" type="datetime1">
              <a:rPr lang="en-US" smtClean="0"/>
              <a:t>3/19/17</a:t>
            </a:fld>
            <a:endParaRPr lang="en-US"/>
          </a:p>
        </p:txBody>
      </p:sp>
    </p:spTree>
    <p:extLst>
      <p:ext uri="{BB962C8B-B14F-4D97-AF65-F5344CB8AC3E}">
        <p14:creationId xmlns:p14="http://schemas.microsoft.com/office/powerpoint/2010/main" val="1964067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7172"/>
                                        </p:tgtEl>
                                        <p:attrNameLst>
                                          <p:attrName>style.visibility</p:attrName>
                                        </p:attrNameLst>
                                      </p:cBhvr>
                                      <p:to>
                                        <p:strVal val="visible"/>
                                      </p:to>
                                    </p:set>
                                    <p:animEffect transition="in" filter="fade">
                                      <p:cBhvr>
                                        <p:cTn id="34" dur="500"/>
                                        <p:tgtEl>
                                          <p:spTgt spid="717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500"/>
                                        <p:tgtEl>
                                          <p:spTgt spid="3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500"/>
                                        <p:tgtEl>
                                          <p:spTgt spid="2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fade">
                                      <p:cBhvr>
                                        <p:cTn id="46" dur="500"/>
                                        <p:tgtEl>
                                          <p:spTgt spid="3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fade">
                                      <p:cBhvr>
                                        <p:cTn id="49" dur="500"/>
                                        <p:tgtEl>
                                          <p:spTgt spid="33"/>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fade">
                                      <p:cBhvr>
                                        <p:cTn id="52" dur="500"/>
                                        <p:tgtEl>
                                          <p:spTgt spid="3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fade">
                                      <p:cBhvr>
                                        <p:cTn id="55" dur="500"/>
                                        <p:tgtEl>
                                          <p:spTgt spid="3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fade">
                                      <p:cBhvr>
                                        <p:cTn id="5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0" grpId="0" animBg="1"/>
      <p:bldP spid="22" grpId="0" animBg="1"/>
      <p:bldP spid="28" grpId="0" animBg="1"/>
      <p:bldP spid="29" grpId="0" animBg="1"/>
      <p:bldP spid="30" grpId="0" animBg="1"/>
      <p:bldP spid="31" grpId="0" animBg="1"/>
      <p:bldP spid="32" grpId="0"/>
      <p:bldP spid="33" grpId="0"/>
      <p:bldP spid="34"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Calibri" pitchFamily="34" charset="0"/>
              </a:rPr>
              <a:t>Microbiome composition </a:t>
            </a:r>
            <a:r>
              <a:rPr lang="en-US" dirty="0" smtClean="0">
                <a:latin typeface="Calibri" pitchFamily="34" charset="0"/>
              </a:rPr>
              <a:t>analyses: OTU </a:t>
            </a:r>
            <a:r>
              <a:rPr lang="en-US" dirty="0">
                <a:latin typeface="Calibri" pitchFamily="34" charset="0"/>
              </a:rPr>
              <a:t>clustering</a:t>
            </a:r>
            <a:endParaRPr lang="en-US" dirty="0"/>
          </a:p>
        </p:txBody>
      </p:sp>
      <p:sp>
        <p:nvSpPr>
          <p:cNvPr id="4" name="Date Placeholder 3"/>
          <p:cNvSpPr>
            <a:spLocks noGrp="1"/>
          </p:cNvSpPr>
          <p:nvPr>
            <p:ph type="dt" sz="half" idx="10"/>
          </p:nvPr>
        </p:nvSpPr>
        <p:spPr/>
        <p:txBody>
          <a:bodyPr/>
          <a:lstStyle/>
          <a:p>
            <a:fld id="{149AB08A-B8FE-2744-A176-508EFC0AA4E9}" type="datetime1">
              <a:rPr lang="en-US" smtClean="0"/>
              <a:t>3/19/17</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11</a:t>
            </a:fld>
            <a:endParaRPr lang="en-US"/>
          </a:p>
        </p:txBody>
      </p:sp>
      <p:sp>
        <p:nvSpPr>
          <p:cNvPr id="6" name="TextBox 5"/>
          <p:cNvSpPr txBox="1"/>
          <p:nvPr/>
        </p:nvSpPr>
        <p:spPr>
          <a:xfrm>
            <a:off x="2632243" y="1245215"/>
            <a:ext cx="1647631" cy="369332"/>
          </a:xfrm>
          <a:prstGeom prst="rect">
            <a:avLst/>
          </a:prstGeom>
          <a:noFill/>
        </p:spPr>
        <p:txBody>
          <a:bodyPr wrap="none" rtlCol="0">
            <a:spAutoFit/>
          </a:bodyPr>
          <a:lstStyle/>
          <a:p>
            <a:pPr algn="ctr"/>
            <a:r>
              <a:rPr lang="en-US" dirty="0" smtClean="0"/>
              <a:t>Open reference</a:t>
            </a:r>
            <a:endParaRPr lang="en-US" dirty="0"/>
          </a:p>
        </p:txBody>
      </p:sp>
      <p:sp>
        <p:nvSpPr>
          <p:cNvPr id="7" name="TextBox 6"/>
          <p:cNvSpPr txBox="1"/>
          <p:nvPr/>
        </p:nvSpPr>
        <p:spPr>
          <a:xfrm>
            <a:off x="7730570" y="1245215"/>
            <a:ext cx="1761443" cy="369332"/>
          </a:xfrm>
          <a:prstGeom prst="rect">
            <a:avLst/>
          </a:prstGeom>
          <a:noFill/>
        </p:spPr>
        <p:txBody>
          <a:bodyPr wrap="none" rtlCol="0">
            <a:spAutoFit/>
          </a:bodyPr>
          <a:lstStyle/>
          <a:p>
            <a:pPr algn="ctr"/>
            <a:r>
              <a:rPr lang="en-US" dirty="0" smtClean="0"/>
              <a:t>Closed reference</a:t>
            </a:r>
            <a:endParaRPr lang="en-US" dirty="0"/>
          </a:p>
        </p:txBody>
      </p:sp>
      <p:pic>
        <p:nvPicPr>
          <p:cNvPr id="8" name="Picture 7" descr="greengen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1870" y="4831080"/>
            <a:ext cx="2527300" cy="1701800"/>
          </a:xfrm>
          <a:prstGeom prst="rect">
            <a:avLst/>
          </a:prstGeom>
        </p:spPr>
      </p:pic>
      <p:grpSp>
        <p:nvGrpSpPr>
          <p:cNvPr id="9" name="Group 8"/>
          <p:cNvGrpSpPr/>
          <p:nvPr/>
        </p:nvGrpSpPr>
        <p:grpSpPr>
          <a:xfrm>
            <a:off x="2484120" y="2468880"/>
            <a:ext cx="2014693" cy="1662335"/>
            <a:chOff x="990600" y="2590800"/>
            <a:chExt cx="2014693" cy="1662335"/>
          </a:xfrm>
        </p:grpSpPr>
        <p:cxnSp>
          <p:nvCxnSpPr>
            <p:cNvPr id="10" name="Straight Connector 9"/>
            <p:cNvCxnSpPr/>
            <p:nvPr/>
          </p:nvCxnSpPr>
          <p:spPr bwMode="auto">
            <a:xfrm>
              <a:off x="990600" y="2729135"/>
              <a:ext cx="0" cy="1524000"/>
            </a:xfrm>
            <a:prstGeom prst="line">
              <a:avLst/>
            </a:prstGeom>
            <a:solidFill>
              <a:schemeClr val="accent1"/>
            </a:solidFill>
            <a:ln w="63500" cap="sq" cmpd="sng" algn="ctr">
              <a:solidFill>
                <a:schemeClr val="tx1"/>
              </a:solidFill>
              <a:prstDash val="solid"/>
              <a:round/>
              <a:headEnd type="none" w="med" len="med"/>
              <a:tailEnd type="none" w="med" len="med"/>
            </a:ln>
            <a:effectLst/>
          </p:spPr>
        </p:cxnSp>
        <p:cxnSp>
          <p:nvCxnSpPr>
            <p:cNvPr id="11" name="Straight Connector 10"/>
            <p:cNvCxnSpPr/>
            <p:nvPr/>
          </p:nvCxnSpPr>
          <p:spPr bwMode="auto">
            <a:xfrm flipH="1">
              <a:off x="990600" y="4253135"/>
              <a:ext cx="1981200" cy="0"/>
            </a:xfrm>
            <a:prstGeom prst="line">
              <a:avLst/>
            </a:prstGeom>
            <a:solidFill>
              <a:schemeClr val="accent1"/>
            </a:solidFill>
            <a:ln w="63500" cap="sq" cmpd="sng" algn="ctr">
              <a:solidFill>
                <a:schemeClr val="tx1"/>
              </a:solidFill>
              <a:prstDash val="solid"/>
              <a:round/>
              <a:headEnd type="none" w="med" len="med"/>
              <a:tailEnd type="none" w="med" len="med"/>
            </a:ln>
            <a:effectLst/>
          </p:spPr>
        </p:cxnSp>
        <p:sp>
          <p:nvSpPr>
            <p:cNvPr id="12" name="Oval 11"/>
            <p:cNvSpPr/>
            <p:nvPr/>
          </p:nvSpPr>
          <p:spPr bwMode="auto">
            <a:xfrm>
              <a:off x="1471104" y="2805335"/>
              <a:ext cx="152400" cy="152400"/>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p>
          </p:txBody>
        </p:sp>
        <p:sp>
          <p:nvSpPr>
            <p:cNvPr id="13" name="Oval 12"/>
            <p:cNvSpPr/>
            <p:nvPr/>
          </p:nvSpPr>
          <p:spPr bwMode="auto">
            <a:xfrm>
              <a:off x="1775904" y="2957735"/>
              <a:ext cx="152400" cy="152400"/>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p>
          </p:txBody>
        </p:sp>
        <p:sp>
          <p:nvSpPr>
            <p:cNvPr id="14" name="Oval 13"/>
            <p:cNvSpPr/>
            <p:nvPr/>
          </p:nvSpPr>
          <p:spPr bwMode="auto">
            <a:xfrm>
              <a:off x="1318704" y="3033935"/>
              <a:ext cx="152400" cy="152400"/>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p>
          </p:txBody>
        </p:sp>
        <p:sp>
          <p:nvSpPr>
            <p:cNvPr id="15" name="Oval 14"/>
            <p:cNvSpPr/>
            <p:nvPr/>
          </p:nvSpPr>
          <p:spPr bwMode="auto">
            <a:xfrm>
              <a:off x="1547304" y="3033935"/>
              <a:ext cx="152400" cy="152400"/>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p>
          </p:txBody>
        </p:sp>
        <p:sp>
          <p:nvSpPr>
            <p:cNvPr id="16" name="Oval 15"/>
            <p:cNvSpPr/>
            <p:nvPr/>
          </p:nvSpPr>
          <p:spPr bwMode="auto">
            <a:xfrm>
              <a:off x="1704369" y="3872135"/>
              <a:ext cx="152400" cy="152400"/>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p>
          </p:txBody>
        </p:sp>
        <p:sp>
          <p:nvSpPr>
            <p:cNvPr id="17" name="Oval 16"/>
            <p:cNvSpPr/>
            <p:nvPr/>
          </p:nvSpPr>
          <p:spPr bwMode="auto">
            <a:xfrm>
              <a:off x="1932969" y="3643535"/>
              <a:ext cx="152400" cy="152400"/>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p>
          </p:txBody>
        </p:sp>
        <p:sp>
          <p:nvSpPr>
            <p:cNvPr id="18" name="Oval 17"/>
            <p:cNvSpPr/>
            <p:nvPr/>
          </p:nvSpPr>
          <p:spPr bwMode="auto">
            <a:xfrm>
              <a:off x="1623504" y="3262535"/>
              <a:ext cx="152400" cy="152400"/>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p>
          </p:txBody>
        </p:sp>
        <p:sp>
          <p:nvSpPr>
            <p:cNvPr id="19" name="Oval 18"/>
            <p:cNvSpPr/>
            <p:nvPr/>
          </p:nvSpPr>
          <p:spPr bwMode="auto">
            <a:xfrm>
              <a:off x="2009169" y="3948335"/>
              <a:ext cx="152400" cy="152400"/>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p>
          </p:txBody>
        </p:sp>
        <p:sp>
          <p:nvSpPr>
            <p:cNvPr id="20" name="Oval 19"/>
            <p:cNvSpPr/>
            <p:nvPr/>
          </p:nvSpPr>
          <p:spPr bwMode="auto">
            <a:xfrm>
              <a:off x="2237769" y="3719735"/>
              <a:ext cx="152400" cy="152400"/>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p>
          </p:txBody>
        </p:sp>
        <p:sp>
          <p:nvSpPr>
            <p:cNvPr id="21" name="Oval 20"/>
            <p:cNvSpPr/>
            <p:nvPr/>
          </p:nvSpPr>
          <p:spPr bwMode="auto">
            <a:xfrm>
              <a:off x="2390169" y="3491135"/>
              <a:ext cx="152400" cy="152400"/>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p>
          </p:txBody>
        </p:sp>
        <p:sp>
          <p:nvSpPr>
            <p:cNvPr id="22" name="Oval 21"/>
            <p:cNvSpPr/>
            <p:nvPr/>
          </p:nvSpPr>
          <p:spPr bwMode="auto">
            <a:xfrm>
              <a:off x="2466369" y="3948335"/>
              <a:ext cx="152400" cy="152400"/>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p>
          </p:txBody>
        </p:sp>
        <p:sp>
          <p:nvSpPr>
            <p:cNvPr id="23" name="TextBox 22"/>
            <p:cNvSpPr txBox="1"/>
            <p:nvPr/>
          </p:nvSpPr>
          <p:spPr>
            <a:xfrm>
              <a:off x="1418845" y="2590800"/>
              <a:ext cx="429926" cy="261610"/>
            </a:xfrm>
            <a:prstGeom prst="rect">
              <a:avLst/>
            </a:prstGeom>
            <a:noFill/>
          </p:spPr>
          <p:txBody>
            <a:bodyPr wrap="none" rtlCol="0">
              <a:spAutoFit/>
            </a:bodyPr>
            <a:lstStyle/>
            <a:p>
              <a:r>
                <a:rPr lang="en-US" sz="1100" dirty="0" smtClean="0"/>
                <a:t>AAA</a:t>
              </a:r>
              <a:endParaRPr lang="en-US" sz="1100" dirty="0"/>
            </a:p>
          </p:txBody>
        </p:sp>
        <p:sp>
          <p:nvSpPr>
            <p:cNvPr id="24" name="TextBox 23"/>
            <p:cNvSpPr txBox="1"/>
            <p:nvPr/>
          </p:nvSpPr>
          <p:spPr>
            <a:xfrm>
              <a:off x="1253001" y="3305725"/>
              <a:ext cx="417102" cy="261610"/>
            </a:xfrm>
            <a:prstGeom prst="rect">
              <a:avLst/>
            </a:prstGeom>
            <a:noFill/>
          </p:spPr>
          <p:txBody>
            <a:bodyPr wrap="none" rtlCol="0">
              <a:spAutoFit/>
            </a:bodyPr>
            <a:lstStyle/>
            <a:p>
              <a:r>
                <a:rPr lang="en-US" sz="1100" dirty="0" smtClean="0"/>
                <a:t>AAT</a:t>
              </a:r>
              <a:endParaRPr lang="en-US" sz="1100" dirty="0"/>
            </a:p>
          </p:txBody>
        </p:sp>
        <p:sp>
          <p:nvSpPr>
            <p:cNvPr id="25" name="TextBox 24"/>
            <p:cNvSpPr txBox="1"/>
            <p:nvPr/>
          </p:nvSpPr>
          <p:spPr>
            <a:xfrm>
              <a:off x="1013442" y="2811160"/>
              <a:ext cx="437940" cy="261610"/>
            </a:xfrm>
            <a:prstGeom prst="rect">
              <a:avLst/>
            </a:prstGeom>
            <a:noFill/>
          </p:spPr>
          <p:txBody>
            <a:bodyPr wrap="none" rtlCol="0">
              <a:spAutoFit/>
            </a:bodyPr>
            <a:lstStyle/>
            <a:p>
              <a:r>
                <a:rPr lang="en-US" sz="1100" dirty="0" smtClean="0"/>
                <a:t>AAG</a:t>
              </a:r>
              <a:endParaRPr lang="en-US" sz="1100" dirty="0"/>
            </a:p>
          </p:txBody>
        </p:sp>
        <p:sp>
          <p:nvSpPr>
            <p:cNvPr id="26" name="TextBox 25"/>
            <p:cNvSpPr txBox="1"/>
            <p:nvPr/>
          </p:nvSpPr>
          <p:spPr>
            <a:xfrm>
              <a:off x="1364326" y="3948335"/>
              <a:ext cx="391454" cy="261610"/>
            </a:xfrm>
            <a:prstGeom prst="rect">
              <a:avLst/>
            </a:prstGeom>
            <a:noFill/>
          </p:spPr>
          <p:txBody>
            <a:bodyPr wrap="none" rtlCol="0">
              <a:spAutoFit/>
            </a:bodyPr>
            <a:lstStyle/>
            <a:p>
              <a:r>
                <a:rPr lang="en-US" sz="1100" dirty="0" smtClean="0"/>
                <a:t>TTT</a:t>
              </a:r>
              <a:endParaRPr lang="en-US" sz="1100" dirty="0"/>
            </a:p>
          </p:txBody>
        </p:sp>
        <p:sp>
          <p:nvSpPr>
            <p:cNvPr id="27" name="TextBox 26"/>
            <p:cNvSpPr txBox="1"/>
            <p:nvPr/>
          </p:nvSpPr>
          <p:spPr>
            <a:xfrm>
              <a:off x="2572161" y="3872135"/>
              <a:ext cx="433132" cy="261610"/>
            </a:xfrm>
            <a:prstGeom prst="rect">
              <a:avLst/>
            </a:prstGeom>
            <a:noFill/>
          </p:spPr>
          <p:txBody>
            <a:bodyPr wrap="none" rtlCol="0">
              <a:spAutoFit/>
            </a:bodyPr>
            <a:lstStyle/>
            <a:p>
              <a:r>
                <a:rPr lang="en-US" sz="1100" dirty="0" smtClean="0"/>
                <a:t>TGG</a:t>
              </a:r>
              <a:endParaRPr lang="en-US" sz="1100" dirty="0"/>
            </a:p>
          </p:txBody>
        </p:sp>
        <p:sp>
          <p:nvSpPr>
            <p:cNvPr id="28" name="TextBox 27"/>
            <p:cNvSpPr txBox="1"/>
            <p:nvPr/>
          </p:nvSpPr>
          <p:spPr>
            <a:xfrm>
              <a:off x="2390169" y="3280485"/>
              <a:ext cx="425116" cy="261610"/>
            </a:xfrm>
            <a:prstGeom prst="rect">
              <a:avLst/>
            </a:prstGeom>
            <a:noFill/>
          </p:spPr>
          <p:txBody>
            <a:bodyPr wrap="none" rtlCol="0">
              <a:spAutoFit/>
            </a:bodyPr>
            <a:lstStyle/>
            <a:p>
              <a:r>
                <a:rPr lang="en-US" sz="1100" dirty="0" smtClean="0"/>
                <a:t>TGA</a:t>
              </a:r>
              <a:endParaRPr lang="en-US" sz="1100" dirty="0"/>
            </a:p>
          </p:txBody>
        </p:sp>
      </p:grpSp>
      <p:grpSp>
        <p:nvGrpSpPr>
          <p:cNvPr id="29" name="Group 28"/>
          <p:cNvGrpSpPr/>
          <p:nvPr/>
        </p:nvGrpSpPr>
        <p:grpSpPr>
          <a:xfrm>
            <a:off x="5494020" y="1249680"/>
            <a:ext cx="1143000" cy="2133600"/>
            <a:chOff x="3858231" y="1888925"/>
            <a:chExt cx="1143000" cy="2133600"/>
          </a:xfrm>
        </p:grpSpPr>
        <p:sp>
          <p:nvSpPr>
            <p:cNvPr id="30" name="TextBox 29"/>
            <p:cNvSpPr txBox="1"/>
            <p:nvPr/>
          </p:nvSpPr>
          <p:spPr>
            <a:xfrm>
              <a:off x="3886200" y="1905000"/>
              <a:ext cx="1015798" cy="2031325"/>
            </a:xfrm>
            <a:prstGeom prst="rect">
              <a:avLst/>
            </a:prstGeom>
            <a:noFill/>
          </p:spPr>
          <p:txBody>
            <a:bodyPr wrap="none" rtlCol="0">
              <a:spAutoFit/>
            </a:bodyPr>
            <a:lstStyle/>
            <a:p>
              <a:r>
                <a:rPr lang="en-US" sz="1800" b="1" dirty="0" smtClean="0">
                  <a:latin typeface="Courier New"/>
                  <a:cs typeface="Courier New"/>
                </a:rPr>
                <a:t>&gt;Uniq1</a:t>
              </a:r>
            </a:p>
            <a:p>
              <a:r>
                <a:rPr lang="en-US" sz="1800" b="1" dirty="0" smtClean="0">
                  <a:latin typeface="Courier New"/>
                  <a:cs typeface="Courier New"/>
                </a:rPr>
                <a:t>AAA</a:t>
              </a:r>
            </a:p>
            <a:p>
              <a:r>
                <a:rPr lang="en-US" sz="1800" b="1" dirty="0" smtClean="0">
                  <a:latin typeface="Courier New"/>
                  <a:cs typeface="Courier New"/>
                </a:rPr>
                <a:t>&gt;</a:t>
              </a:r>
              <a:r>
                <a:rPr lang="en-US" sz="1800" b="1" dirty="0">
                  <a:latin typeface="Courier New"/>
                  <a:cs typeface="Courier New"/>
                </a:rPr>
                <a:t>Uniq</a:t>
              </a:r>
              <a:r>
                <a:rPr lang="en-US" sz="1800" b="1" dirty="0" smtClean="0">
                  <a:latin typeface="Courier New"/>
                  <a:cs typeface="Courier New"/>
                </a:rPr>
                <a:t>2</a:t>
              </a:r>
            </a:p>
            <a:p>
              <a:r>
                <a:rPr lang="en-US" sz="1800" b="1" dirty="0" smtClean="0">
                  <a:latin typeface="Courier New"/>
                  <a:cs typeface="Courier New"/>
                </a:rPr>
                <a:t>TGA</a:t>
              </a:r>
            </a:p>
            <a:p>
              <a:r>
                <a:rPr lang="en-US" sz="1800" b="1" dirty="0" smtClean="0">
                  <a:latin typeface="Courier New"/>
                  <a:cs typeface="Courier New"/>
                </a:rPr>
                <a:t>&gt;</a:t>
              </a:r>
              <a:r>
                <a:rPr lang="en-US" sz="1800" b="1" dirty="0">
                  <a:latin typeface="Courier New"/>
                  <a:cs typeface="Courier New"/>
                </a:rPr>
                <a:t>Uniq</a:t>
              </a:r>
              <a:r>
                <a:rPr lang="en-US" sz="1800" b="1" dirty="0" smtClean="0">
                  <a:latin typeface="Courier New"/>
                  <a:cs typeface="Courier New"/>
                </a:rPr>
                <a:t>3</a:t>
              </a:r>
            </a:p>
            <a:p>
              <a:r>
                <a:rPr lang="en-US" sz="1800" b="1" dirty="0" smtClean="0">
                  <a:latin typeface="Courier New"/>
                  <a:cs typeface="Courier New"/>
                </a:rPr>
                <a:t>TTT</a:t>
              </a:r>
            </a:p>
            <a:p>
              <a:r>
                <a:rPr lang="en-US" sz="1800" b="1" dirty="0" smtClean="0">
                  <a:latin typeface="Courier New"/>
                  <a:cs typeface="Courier New"/>
                </a:rPr>
                <a:t>…</a:t>
              </a:r>
              <a:endParaRPr lang="en-US" sz="1800" b="1" dirty="0">
                <a:latin typeface="Courier New"/>
                <a:cs typeface="Courier New"/>
              </a:endParaRPr>
            </a:p>
          </p:txBody>
        </p:sp>
        <p:sp>
          <p:nvSpPr>
            <p:cNvPr id="31" name="Folded Corner 30"/>
            <p:cNvSpPr/>
            <p:nvPr/>
          </p:nvSpPr>
          <p:spPr bwMode="auto">
            <a:xfrm flipV="1">
              <a:off x="3858231" y="1888925"/>
              <a:ext cx="1143000" cy="2133600"/>
            </a:xfrm>
            <a:prstGeom prst="foldedCorner">
              <a:avLst/>
            </a:prstGeom>
            <a:noFill/>
            <a:ln w="635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FFFFFF"/>
                </a:solidFill>
              </a:endParaRPr>
            </a:p>
          </p:txBody>
        </p:sp>
      </p:grpSp>
      <p:sp>
        <p:nvSpPr>
          <p:cNvPr id="32" name="TextBox 31"/>
          <p:cNvSpPr txBox="1"/>
          <p:nvPr/>
        </p:nvSpPr>
        <p:spPr>
          <a:xfrm>
            <a:off x="2733143" y="1706880"/>
            <a:ext cx="1326092" cy="369332"/>
          </a:xfrm>
          <a:prstGeom prst="rect">
            <a:avLst/>
          </a:prstGeom>
          <a:noFill/>
        </p:spPr>
        <p:txBody>
          <a:bodyPr wrap="none" rtlCol="0">
            <a:spAutoFit/>
          </a:bodyPr>
          <a:lstStyle/>
          <a:p>
            <a:pPr algn="ctr"/>
            <a:r>
              <a:rPr lang="en-US" sz="1800" b="1" dirty="0" smtClean="0">
                <a:solidFill>
                  <a:srgbClr val="C82020"/>
                </a:solidFill>
              </a:rPr>
              <a:t>Clustering</a:t>
            </a:r>
            <a:endParaRPr lang="en-US" sz="1800" b="1" dirty="0">
              <a:solidFill>
                <a:srgbClr val="C82020"/>
              </a:solidFill>
            </a:endParaRPr>
          </a:p>
        </p:txBody>
      </p:sp>
      <p:sp>
        <p:nvSpPr>
          <p:cNvPr id="33" name="TextBox 32"/>
          <p:cNvSpPr txBox="1"/>
          <p:nvPr/>
        </p:nvSpPr>
        <p:spPr>
          <a:xfrm>
            <a:off x="7763696" y="1706880"/>
            <a:ext cx="1685528" cy="369332"/>
          </a:xfrm>
          <a:prstGeom prst="rect">
            <a:avLst/>
          </a:prstGeom>
          <a:noFill/>
        </p:spPr>
        <p:txBody>
          <a:bodyPr wrap="none" rtlCol="0">
            <a:spAutoFit/>
          </a:bodyPr>
          <a:lstStyle/>
          <a:p>
            <a:pPr algn="ctr"/>
            <a:r>
              <a:rPr lang="en-US" sz="1800" b="1" dirty="0" smtClean="0">
                <a:solidFill>
                  <a:srgbClr val="C82020"/>
                </a:solidFill>
              </a:rPr>
              <a:t>Classification</a:t>
            </a:r>
            <a:endParaRPr lang="en-US" sz="1800" b="1" dirty="0">
              <a:solidFill>
                <a:srgbClr val="C82020"/>
              </a:solidFill>
            </a:endParaRPr>
          </a:p>
        </p:txBody>
      </p:sp>
      <p:grpSp>
        <p:nvGrpSpPr>
          <p:cNvPr id="34" name="Group 33"/>
          <p:cNvGrpSpPr/>
          <p:nvPr/>
        </p:nvGrpSpPr>
        <p:grpSpPr>
          <a:xfrm>
            <a:off x="7498877" y="2607215"/>
            <a:ext cx="1981200" cy="1524000"/>
            <a:chOff x="990600" y="2729135"/>
            <a:chExt cx="1981200" cy="1524000"/>
          </a:xfrm>
        </p:grpSpPr>
        <p:cxnSp>
          <p:nvCxnSpPr>
            <p:cNvPr id="35" name="Straight Connector 34"/>
            <p:cNvCxnSpPr/>
            <p:nvPr/>
          </p:nvCxnSpPr>
          <p:spPr bwMode="auto">
            <a:xfrm>
              <a:off x="990600" y="2729135"/>
              <a:ext cx="0" cy="1524000"/>
            </a:xfrm>
            <a:prstGeom prst="line">
              <a:avLst/>
            </a:prstGeom>
            <a:solidFill>
              <a:schemeClr val="accent1"/>
            </a:solidFill>
            <a:ln w="63500" cap="sq" cmpd="sng" algn="ctr">
              <a:solidFill>
                <a:schemeClr val="tx1"/>
              </a:solidFill>
              <a:prstDash val="solid"/>
              <a:round/>
              <a:headEnd type="none" w="med" len="med"/>
              <a:tailEnd type="none" w="med" len="med"/>
            </a:ln>
            <a:effectLst/>
          </p:spPr>
        </p:cxnSp>
        <p:cxnSp>
          <p:nvCxnSpPr>
            <p:cNvPr id="36" name="Straight Connector 35"/>
            <p:cNvCxnSpPr/>
            <p:nvPr/>
          </p:nvCxnSpPr>
          <p:spPr bwMode="auto">
            <a:xfrm flipH="1">
              <a:off x="990600" y="4253135"/>
              <a:ext cx="1981200" cy="0"/>
            </a:xfrm>
            <a:prstGeom prst="line">
              <a:avLst/>
            </a:prstGeom>
            <a:solidFill>
              <a:schemeClr val="accent1"/>
            </a:solidFill>
            <a:ln w="63500" cap="sq" cmpd="sng" algn="ctr">
              <a:solidFill>
                <a:schemeClr val="tx1"/>
              </a:solidFill>
              <a:prstDash val="solid"/>
              <a:round/>
              <a:headEnd type="none" w="med" len="med"/>
              <a:tailEnd type="none" w="med" len="med"/>
            </a:ln>
            <a:effectLst/>
          </p:spPr>
        </p:cxnSp>
        <p:sp>
          <p:nvSpPr>
            <p:cNvPr id="37" name="Oval 36"/>
            <p:cNvSpPr/>
            <p:nvPr/>
          </p:nvSpPr>
          <p:spPr bwMode="auto">
            <a:xfrm>
              <a:off x="1471104" y="2805335"/>
              <a:ext cx="152400" cy="152400"/>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FFFFFF"/>
                </a:solidFill>
              </a:endParaRPr>
            </a:p>
          </p:txBody>
        </p:sp>
        <p:sp>
          <p:nvSpPr>
            <p:cNvPr id="38" name="Oval 37"/>
            <p:cNvSpPr/>
            <p:nvPr/>
          </p:nvSpPr>
          <p:spPr bwMode="auto">
            <a:xfrm>
              <a:off x="1775904" y="2957735"/>
              <a:ext cx="152400" cy="152400"/>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FFFFFF"/>
                </a:solidFill>
              </a:endParaRPr>
            </a:p>
          </p:txBody>
        </p:sp>
        <p:sp>
          <p:nvSpPr>
            <p:cNvPr id="39" name="Oval 38"/>
            <p:cNvSpPr/>
            <p:nvPr/>
          </p:nvSpPr>
          <p:spPr bwMode="auto">
            <a:xfrm>
              <a:off x="1318704" y="3033935"/>
              <a:ext cx="152400" cy="152400"/>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FFFFFF"/>
                </a:solidFill>
              </a:endParaRPr>
            </a:p>
          </p:txBody>
        </p:sp>
        <p:sp>
          <p:nvSpPr>
            <p:cNvPr id="40" name="Oval 39"/>
            <p:cNvSpPr/>
            <p:nvPr/>
          </p:nvSpPr>
          <p:spPr bwMode="auto">
            <a:xfrm>
              <a:off x="1547304" y="3033935"/>
              <a:ext cx="152400" cy="152400"/>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FFFFFF"/>
                </a:solidFill>
              </a:endParaRPr>
            </a:p>
          </p:txBody>
        </p:sp>
        <p:sp>
          <p:nvSpPr>
            <p:cNvPr id="41" name="Oval 40"/>
            <p:cNvSpPr/>
            <p:nvPr/>
          </p:nvSpPr>
          <p:spPr bwMode="auto">
            <a:xfrm>
              <a:off x="1704369" y="3872135"/>
              <a:ext cx="152400" cy="152400"/>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FFFFFF"/>
                </a:solidFill>
              </a:endParaRPr>
            </a:p>
          </p:txBody>
        </p:sp>
        <p:sp>
          <p:nvSpPr>
            <p:cNvPr id="42" name="Oval 41"/>
            <p:cNvSpPr/>
            <p:nvPr/>
          </p:nvSpPr>
          <p:spPr bwMode="auto">
            <a:xfrm>
              <a:off x="1932969" y="3643535"/>
              <a:ext cx="152400" cy="152400"/>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FFFFFF"/>
                </a:solidFill>
              </a:endParaRPr>
            </a:p>
          </p:txBody>
        </p:sp>
        <p:sp>
          <p:nvSpPr>
            <p:cNvPr id="43" name="Oval 42"/>
            <p:cNvSpPr/>
            <p:nvPr/>
          </p:nvSpPr>
          <p:spPr bwMode="auto">
            <a:xfrm>
              <a:off x="1623504" y="3262535"/>
              <a:ext cx="152400" cy="152400"/>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FFFFFF"/>
                </a:solidFill>
              </a:endParaRPr>
            </a:p>
          </p:txBody>
        </p:sp>
        <p:sp>
          <p:nvSpPr>
            <p:cNvPr id="44" name="Oval 43"/>
            <p:cNvSpPr/>
            <p:nvPr/>
          </p:nvSpPr>
          <p:spPr bwMode="auto">
            <a:xfrm>
              <a:off x="2009169" y="3948335"/>
              <a:ext cx="152400" cy="152400"/>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FFFFFF"/>
                </a:solidFill>
              </a:endParaRPr>
            </a:p>
          </p:txBody>
        </p:sp>
        <p:sp>
          <p:nvSpPr>
            <p:cNvPr id="45" name="Oval 44"/>
            <p:cNvSpPr/>
            <p:nvPr/>
          </p:nvSpPr>
          <p:spPr bwMode="auto">
            <a:xfrm>
              <a:off x="2237769" y="3719735"/>
              <a:ext cx="152400" cy="152400"/>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FFFFFF"/>
                </a:solidFill>
              </a:endParaRPr>
            </a:p>
          </p:txBody>
        </p:sp>
        <p:sp>
          <p:nvSpPr>
            <p:cNvPr id="46" name="Oval 45"/>
            <p:cNvSpPr/>
            <p:nvPr/>
          </p:nvSpPr>
          <p:spPr bwMode="auto">
            <a:xfrm>
              <a:off x="2390169" y="3491135"/>
              <a:ext cx="152400" cy="152400"/>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FFFFFF"/>
                </a:solidFill>
              </a:endParaRPr>
            </a:p>
          </p:txBody>
        </p:sp>
        <p:sp>
          <p:nvSpPr>
            <p:cNvPr id="47" name="Oval 46"/>
            <p:cNvSpPr/>
            <p:nvPr/>
          </p:nvSpPr>
          <p:spPr bwMode="auto">
            <a:xfrm>
              <a:off x="2466369" y="3948335"/>
              <a:ext cx="152400" cy="152400"/>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FFFFFF"/>
                </a:solidFill>
              </a:endParaRPr>
            </a:p>
          </p:txBody>
        </p:sp>
      </p:grpSp>
      <p:sp>
        <p:nvSpPr>
          <p:cNvPr id="48" name="Oval 47"/>
          <p:cNvSpPr/>
          <p:nvPr/>
        </p:nvSpPr>
        <p:spPr bwMode="auto">
          <a:xfrm>
            <a:off x="2484120" y="2468880"/>
            <a:ext cx="1143000" cy="990600"/>
          </a:xfrm>
          <a:prstGeom prst="ellipse">
            <a:avLst/>
          </a:prstGeom>
          <a:noFill/>
          <a:ln w="635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p>
        </p:txBody>
      </p:sp>
      <p:sp>
        <p:nvSpPr>
          <p:cNvPr id="49" name="Oval 48"/>
          <p:cNvSpPr/>
          <p:nvPr/>
        </p:nvSpPr>
        <p:spPr bwMode="auto">
          <a:xfrm>
            <a:off x="2788920" y="3459480"/>
            <a:ext cx="914400" cy="762000"/>
          </a:xfrm>
          <a:prstGeom prst="ellipse">
            <a:avLst/>
          </a:prstGeom>
          <a:noFill/>
          <a:ln w="635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p>
        </p:txBody>
      </p:sp>
      <p:sp>
        <p:nvSpPr>
          <p:cNvPr id="50" name="Oval 49"/>
          <p:cNvSpPr/>
          <p:nvPr/>
        </p:nvSpPr>
        <p:spPr bwMode="auto">
          <a:xfrm>
            <a:off x="3703320" y="3154680"/>
            <a:ext cx="914400" cy="914400"/>
          </a:xfrm>
          <a:prstGeom prst="ellipse">
            <a:avLst/>
          </a:prstGeom>
          <a:noFill/>
          <a:ln w="635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p>
        </p:txBody>
      </p:sp>
      <p:sp>
        <p:nvSpPr>
          <p:cNvPr id="51" name="Oval 50"/>
          <p:cNvSpPr/>
          <p:nvPr/>
        </p:nvSpPr>
        <p:spPr bwMode="auto">
          <a:xfrm>
            <a:off x="3195836" y="3751320"/>
            <a:ext cx="152400" cy="152400"/>
          </a:xfrm>
          <a:prstGeom prst="ellipse">
            <a:avLst/>
          </a:prstGeom>
          <a:solidFill>
            <a:srgbClr val="3366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p>
        </p:txBody>
      </p:sp>
      <p:sp>
        <p:nvSpPr>
          <p:cNvPr id="52" name="Oval 51"/>
          <p:cNvSpPr/>
          <p:nvPr/>
        </p:nvSpPr>
        <p:spPr bwMode="auto">
          <a:xfrm>
            <a:off x="3729236" y="3598920"/>
            <a:ext cx="152400" cy="152400"/>
          </a:xfrm>
          <a:prstGeom prst="ellipse">
            <a:avLst/>
          </a:prstGeom>
          <a:solidFill>
            <a:srgbClr val="3366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p>
        </p:txBody>
      </p:sp>
      <p:sp>
        <p:nvSpPr>
          <p:cNvPr id="53" name="Oval 52"/>
          <p:cNvSpPr/>
          <p:nvPr/>
        </p:nvSpPr>
        <p:spPr bwMode="auto">
          <a:xfrm>
            <a:off x="3041888" y="2914680"/>
            <a:ext cx="152400" cy="152400"/>
          </a:xfrm>
          <a:prstGeom prst="ellipse">
            <a:avLst/>
          </a:prstGeom>
          <a:solidFill>
            <a:srgbClr val="3366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p>
        </p:txBody>
      </p:sp>
      <p:sp>
        <p:nvSpPr>
          <p:cNvPr id="54" name="Freeform 53"/>
          <p:cNvSpPr/>
          <p:nvPr/>
        </p:nvSpPr>
        <p:spPr>
          <a:xfrm>
            <a:off x="3171588" y="4379082"/>
            <a:ext cx="1360554" cy="1478901"/>
          </a:xfrm>
          <a:custGeom>
            <a:avLst/>
            <a:gdLst>
              <a:gd name="connsiteX0" fmla="*/ 347680 w 1360554"/>
              <a:gd name="connsiteY0" fmla="*/ 0 h 1478901"/>
              <a:gd name="connsiteX1" fmla="*/ 58287 w 1360554"/>
              <a:gd name="connsiteY1" fmla="*/ 900200 h 1478901"/>
              <a:gd name="connsiteX2" fmla="*/ 1360554 w 1360554"/>
              <a:gd name="connsiteY2" fmla="*/ 1478901 h 1478901"/>
            </a:gdLst>
            <a:ahLst/>
            <a:cxnLst>
              <a:cxn ang="0">
                <a:pos x="connsiteX0" y="connsiteY0"/>
              </a:cxn>
              <a:cxn ang="0">
                <a:pos x="connsiteX1" y="connsiteY1"/>
              </a:cxn>
              <a:cxn ang="0">
                <a:pos x="connsiteX2" y="connsiteY2"/>
              </a:cxn>
            </a:cxnLst>
            <a:rect l="l" t="t" r="r" b="b"/>
            <a:pathLst>
              <a:path w="1360554" h="1478901">
                <a:moveTo>
                  <a:pt x="347680" y="0"/>
                </a:moveTo>
                <a:cubicBezTo>
                  <a:pt x="118577" y="326858"/>
                  <a:pt x="-110525" y="653717"/>
                  <a:pt x="58287" y="900200"/>
                </a:cubicBezTo>
                <a:cubicBezTo>
                  <a:pt x="227099" y="1146684"/>
                  <a:pt x="793826" y="1312792"/>
                  <a:pt x="1360554" y="1478901"/>
                </a:cubicBezTo>
              </a:path>
            </a:pathLst>
          </a:custGeom>
          <a:ln w="63500">
            <a:solidFill>
              <a:schemeClr val="accent2"/>
            </a:solidFill>
            <a:tailEnd type="stealth" w="lg" len="lg"/>
          </a:ln>
        </p:spPr>
        <p:txBody>
          <a:bodyPr vert="horz" wrap="square" lIns="91440" tIns="45720" rIns="91440" bIns="45720" numCol="1" rtlCol="0" anchor="t" anchorCtr="0" compatLnSpc="1">
            <a:prstTxWarp prst="textNoShape">
              <a:avLst/>
            </a:prstTxWarp>
          </a:bodyPr>
          <a:lstStyle/>
          <a:p>
            <a:endParaRPr lang="en-US" smtClean="0">
              <a:solidFill>
                <a:srgbClr val="FFFFFF"/>
              </a:solidFill>
            </a:endParaRPr>
          </a:p>
        </p:txBody>
      </p:sp>
      <p:grpSp>
        <p:nvGrpSpPr>
          <p:cNvPr id="55" name="Group 54"/>
          <p:cNvGrpSpPr/>
          <p:nvPr/>
        </p:nvGrpSpPr>
        <p:grpSpPr>
          <a:xfrm>
            <a:off x="7584228" y="2697480"/>
            <a:ext cx="1834092" cy="1371600"/>
            <a:chOff x="6090708" y="2819400"/>
            <a:chExt cx="1834092" cy="1371600"/>
          </a:xfrm>
        </p:grpSpPr>
        <p:sp>
          <p:nvSpPr>
            <p:cNvPr id="56" name="Oval 55"/>
            <p:cNvSpPr/>
            <p:nvPr/>
          </p:nvSpPr>
          <p:spPr bwMode="auto">
            <a:xfrm>
              <a:off x="6324600" y="3657600"/>
              <a:ext cx="152400" cy="152400"/>
            </a:xfrm>
            <a:prstGeom prst="ellipse">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FFFFFF"/>
                </a:solidFill>
              </a:endParaRPr>
            </a:p>
          </p:txBody>
        </p:sp>
        <p:sp>
          <p:nvSpPr>
            <p:cNvPr id="57" name="Oval 56"/>
            <p:cNvSpPr/>
            <p:nvPr/>
          </p:nvSpPr>
          <p:spPr bwMode="auto">
            <a:xfrm>
              <a:off x="6248400" y="2819400"/>
              <a:ext cx="152400" cy="152400"/>
            </a:xfrm>
            <a:prstGeom prst="ellipse">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FFFFFF"/>
                </a:solidFill>
              </a:endParaRPr>
            </a:p>
          </p:txBody>
        </p:sp>
        <p:sp>
          <p:nvSpPr>
            <p:cNvPr id="58" name="Oval 57"/>
            <p:cNvSpPr/>
            <p:nvPr/>
          </p:nvSpPr>
          <p:spPr bwMode="auto">
            <a:xfrm>
              <a:off x="6858000" y="3200400"/>
              <a:ext cx="152400" cy="152400"/>
            </a:xfrm>
            <a:prstGeom prst="ellipse">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FFFFFF"/>
                </a:solidFill>
              </a:endParaRPr>
            </a:p>
          </p:txBody>
        </p:sp>
        <p:sp>
          <p:nvSpPr>
            <p:cNvPr id="59" name="Oval 58"/>
            <p:cNvSpPr/>
            <p:nvPr/>
          </p:nvSpPr>
          <p:spPr bwMode="auto">
            <a:xfrm>
              <a:off x="6629400" y="3581400"/>
              <a:ext cx="152400" cy="152400"/>
            </a:xfrm>
            <a:prstGeom prst="ellipse">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FFFFFF"/>
                </a:solidFill>
              </a:endParaRPr>
            </a:p>
          </p:txBody>
        </p:sp>
        <p:sp>
          <p:nvSpPr>
            <p:cNvPr id="60" name="Oval 59"/>
            <p:cNvSpPr/>
            <p:nvPr/>
          </p:nvSpPr>
          <p:spPr bwMode="auto">
            <a:xfrm>
              <a:off x="6324600" y="3276600"/>
              <a:ext cx="152400" cy="152400"/>
            </a:xfrm>
            <a:prstGeom prst="ellipse">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FFFFFF"/>
                </a:solidFill>
              </a:endParaRPr>
            </a:p>
          </p:txBody>
        </p:sp>
        <p:sp>
          <p:nvSpPr>
            <p:cNvPr id="61" name="Oval 60"/>
            <p:cNvSpPr/>
            <p:nvPr/>
          </p:nvSpPr>
          <p:spPr bwMode="auto">
            <a:xfrm>
              <a:off x="7086600" y="2895600"/>
              <a:ext cx="152400" cy="152400"/>
            </a:xfrm>
            <a:prstGeom prst="ellipse">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FFFFFF"/>
                </a:solidFill>
              </a:endParaRPr>
            </a:p>
          </p:txBody>
        </p:sp>
        <p:sp>
          <p:nvSpPr>
            <p:cNvPr id="62" name="Oval 61"/>
            <p:cNvSpPr/>
            <p:nvPr/>
          </p:nvSpPr>
          <p:spPr bwMode="auto">
            <a:xfrm>
              <a:off x="6629400" y="4038600"/>
              <a:ext cx="152400" cy="152400"/>
            </a:xfrm>
            <a:prstGeom prst="ellipse">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FFFFFF"/>
                </a:solidFill>
              </a:endParaRPr>
            </a:p>
          </p:txBody>
        </p:sp>
        <p:sp>
          <p:nvSpPr>
            <p:cNvPr id="63" name="Oval 62"/>
            <p:cNvSpPr/>
            <p:nvPr/>
          </p:nvSpPr>
          <p:spPr bwMode="auto">
            <a:xfrm>
              <a:off x="7081308" y="3778248"/>
              <a:ext cx="152400" cy="152400"/>
            </a:xfrm>
            <a:prstGeom prst="ellipse">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FFFFFF"/>
                </a:solidFill>
              </a:endParaRPr>
            </a:p>
          </p:txBody>
        </p:sp>
        <p:sp>
          <p:nvSpPr>
            <p:cNvPr id="64" name="Oval 63"/>
            <p:cNvSpPr/>
            <p:nvPr/>
          </p:nvSpPr>
          <p:spPr bwMode="auto">
            <a:xfrm>
              <a:off x="7696200" y="3962400"/>
              <a:ext cx="152400" cy="152400"/>
            </a:xfrm>
            <a:prstGeom prst="ellipse">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FFFFFF"/>
                </a:solidFill>
              </a:endParaRPr>
            </a:p>
          </p:txBody>
        </p:sp>
        <p:sp>
          <p:nvSpPr>
            <p:cNvPr id="65" name="Oval 64"/>
            <p:cNvSpPr/>
            <p:nvPr/>
          </p:nvSpPr>
          <p:spPr bwMode="auto">
            <a:xfrm>
              <a:off x="7772400" y="3124200"/>
              <a:ext cx="152400" cy="152400"/>
            </a:xfrm>
            <a:prstGeom prst="ellipse">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FFFFFF"/>
                </a:solidFill>
              </a:endParaRPr>
            </a:p>
          </p:txBody>
        </p:sp>
        <p:sp>
          <p:nvSpPr>
            <p:cNvPr id="66" name="Oval 65"/>
            <p:cNvSpPr/>
            <p:nvPr/>
          </p:nvSpPr>
          <p:spPr bwMode="auto">
            <a:xfrm>
              <a:off x="6248400" y="3962400"/>
              <a:ext cx="152400" cy="152400"/>
            </a:xfrm>
            <a:prstGeom prst="ellipse">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FFFFFF"/>
                </a:solidFill>
              </a:endParaRPr>
            </a:p>
          </p:txBody>
        </p:sp>
        <p:sp>
          <p:nvSpPr>
            <p:cNvPr id="67" name="Oval 66"/>
            <p:cNvSpPr/>
            <p:nvPr/>
          </p:nvSpPr>
          <p:spPr bwMode="auto">
            <a:xfrm>
              <a:off x="6090708" y="3478740"/>
              <a:ext cx="152400" cy="152400"/>
            </a:xfrm>
            <a:prstGeom prst="ellipse">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FFFFFF"/>
                </a:solidFill>
              </a:endParaRPr>
            </a:p>
          </p:txBody>
        </p:sp>
      </p:grpSp>
      <p:grpSp>
        <p:nvGrpSpPr>
          <p:cNvPr id="68" name="Group 67"/>
          <p:cNvGrpSpPr/>
          <p:nvPr/>
        </p:nvGrpSpPr>
        <p:grpSpPr>
          <a:xfrm>
            <a:off x="7894320" y="2759615"/>
            <a:ext cx="1393918" cy="1179383"/>
            <a:chOff x="6400800" y="2881535"/>
            <a:chExt cx="1393918" cy="1179383"/>
          </a:xfrm>
        </p:grpSpPr>
        <p:cxnSp>
          <p:nvCxnSpPr>
            <p:cNvPr id="69" name="Straight Connector 68"/>
            <p:cNvCxnSpPr>
              <a:stCxn id="69" idx="2"/>
            </p:cNvCxnSpPr>
            <p:nvPr/>
          </p:nvCxnSpPr>
          <p:spPr bwMode="auto">
            <a:xfrm flipH="1">
              <a:off x="6400800" y="2881535"/>
              <a:ext cx="85061" cy="14065"/>
            </a:xfrm>
            <a:prstGeom prst="line">
              <a:avLst/>
            </a:prstGeom>
            <a:solidFill>
              <a:schemeClr val="accent1"/>
            </a:solidFill>
            <a:ln w="63500" cap="flat" cmpd="sng" algn="ctr">
              <a:solidFill>
                <a:schemeClr val="accent1"/>
              </a:solidFill>
              <a:prstDash val="solid"/>
              <a:round/>
              <a:headEnd type="none" w="med" len="med"/>
              <a:tailEnd type="none" w="med" len="med"/>
            </a:ln>
            <a:effectLst/>
          </p:spPr>
        </p:cxnSp>
        <p:cxnSp>
          <p:nvCxnSpPr>
            <p:cNvPr id="70" name="Straight Connector 69"/>
            <p:cNvCxnSpPr>
              <a:endCxn id="71" idx="4"/>
            </p:cNvCxnSpPr>
            <p:nvPr/>
          </p:nvCxnSpPr>
          <p:spPr bwMode="auto">
            <a:xfrm flipV="1">
              <a:off x="6400800" y="3186335"/>
              <a:ext cx="8861" cy="90265"/>
            </a:xfrm>
            <a:prstGeom prst="line">
              <a:avLst/>
            </a:prstGeom>
            <a:solidFill>
              <a:schemeClr val="accent1"/>
            </a:solidFill>
            <a:ln w="63500" cap="flat" cmpd="sng" algn="ctr">
              <a:solidFill>
                <a:schemeClr val="accent1"/>
              </a:solidFill>
              <a:prstDash val="solid"/>
              <a:round/>
              <a:headEnd type="none" w="med" len="med"/>
              <a:tailEnd type="none" w="med" len="med"/>
            </a:ln>
            <a:effectLst/>
          </p:spPr>
        </p:cxnSp>
        <p:cxnSp>
          <p:nvCxnSpPr>
            <p:cNvPr id="71" name="Straight Connector 70"/>
            <p:cNvCxnSpPr>
              <a:endCxn id="72" idx="6"/>
            </p:cNvCxnSpPr>
            <p:nvPr/>
          </p:nvCxnSpPr>
          <p:spPr bwMode="auto">
            <a:xfrm flipH="1" flipV="1">
              <a:off x="6714461" y="3110135"/>
              <a:ext cx="165857" cy="112583"/>
            </a:xfrm>
            <a:prstGeom prst="line">
              <a:avLst/>
            </a:prstGeom>
            <a:solidFill>
              <a:schemeClr val="accent1"/>
            </a:solidFill>
            <a:ln w="63500" cap="flat" cmpd="sng" algn="ctr">
              <a:solidFill>
                <a:schemeClr val="accent1"/>
              </a:solidFill>
              <a:prstDash val="solid"/>
              <a:round/>
              <a:headEnd type="none" w="med" len="med"/>
              <a:tailEnd type="none" w="med" len="med"/>
            </a:ln>
            <a:effectLst/>
          </p:spPr>
        </p:cxnSp>
        <p:cxnSp>
          <p:nvCxnSpPr>
            <p:cNvPr id="72" name="Straight Connector 71"/>
            <p:cNvCxnSpPr>
              <a:endCxn id="75" idx="6"/>
            </p:cNvCxnSpPr>
            <p:nvPr/>
          </p:nvCxnSpPr>
          <p:spPr bwMode="auto">
            <a:xfrm flipH="1">
              <a:off x="6790661" y="3330482"/>
              <a:ext cx="89657" cy="8253"/>
            </a:xfrm>
            <a:prstGeom prst="line">
              <a:avLst/>
            </a:prstGeom>
            <a:solidFill>
              <a:schemeClr val="accent1"/>
            </a:solidFill>
            <a:ln w="63500" cap="flat" cmpd="sng" algn="ctr">
              <a:solidFill>
                <a:schemeClr val="accent1"/>
              </a:solidFill>
              <a:prstDash val="solid"/>
              <a:round/>
              <a:headEnd type="none" w="med" len="med"/>
              <a:tailEnd type="none" w="med" len="med"/>
            </a:ln>
            <a:effectLst/>
          </p:spPr>
        </p:cxnSp>
        <p:cxnSp>
          <p:nvCxnSpPr>
            <p:cNvPr id="73" name="Straight Connector 72"/>
            <p:cNvCxnSpPr>
              <a:endCxn id="70" idx="6"/>
            </p:cNvCxnSpPr>
            <p:nvPr/>
          </p:nvCxnSpPr>
          <p:spPr bwMode="auto">
            <a:xfrm flipH="1">
              <a:off x="6943061" y="2971800"/>
              <a:ext cx="143539" cy="62135"/>
            </a:xfrm>
            <a:prstGeom prst="line">
              <a:avLst/>
            </a:prstGeom>
            <a:solidFill>
              <a:schemeClr val="accent1"/>
            </a:solidFill>
            <a:ln w="63500" cap="flat" cmpd="sng" algn="ctr">
              <a:solidFill>
                <a:schemeClr val="accent1"/>
              </a:solidFill>
              <a:prstDash val="solid"/>
              <a:round/>
              <a:headEnd type="none" w="med" len="med"/>
              <a:tailEnd type="none" w="med" len="med"/>
            </a:ln>
            <a:effectLst/>
          </p:spPr>
        </p:cxnSp>
        <p:cxnSp>
          <p:nvCxnSpPr>
            <p:cNvPr id="74" name="Straight Connector 73"/>
            <p:cNvCxnSpPr>
              <a:stCxn id="73" idx="4"/>
            </p:cNvCxnSpPr>
            <p:nvPr/>
          </p:nvCxnSpPr>
          <p:spPr bwMode="auto">
            <a:xfrm flipH="1">
              <a:off x="6759482" y="4024535"/>
              <a:ext cx="35844" cy="36383"/>
            </a:xfrm>
            <a:prstGeom prst="line">
              <a:avLst/>
            </a:prstGeom>
            <a:solidFill>
              <a:schemeClr val="accent1"/>
            </a:solidFill>
            <a:ln w="63500" cap="flat" cmpd="sng" algn="ctr">
              <a:solidFill>
                <a:schemeClr val="accent1"/>
              </a:solidFill>
              <a:prstDash val="solid"/>
              <a:round/>
              <a:headEnd type="none" w="med" len="med"/>
              <a:tailEnd type="none" w="med" len="med"/>
            </a:ln>
            <a:effectLst/>
          </p:spPr>
        </p:cxnSp>
        <p:cxnSp>
          <p:nvCxnSpPr>
            <p:cNvPr id="75" name="Straight Connector 74"/>
            <p:cNvCxnSpPr>
              <a:endCxn id="76" idx="7"/>
            </p:cNvCxnSpPr>
            <p:nvPr/>
          </p:nvCxnSpPr>
          <p:spPr bwMode="auto">
            <a:xfrm flipH="1">
              <a:off x="7154008" y="3930648"/>
              <a:ext cx="3500" cy="40005"/>
            </a:xfrm>
            <a:prstGeom prst="line">
              <a:avLst/>
            </a:prstGeom>
            <a:solidFill>
              <a:schemeClr val="accent1"/>
            </a:solidFill>
            <a:ln w="63500" cap="flat" cmpd="sng" algn="ctr">
              <a:solidFill>
                <a:schemeClr val="accent1"/>
              </a:solidFill>
              <a:prstDash val="solid"/>
              <a:round/>
              <a:headEnd type="none" w="med" len="med"/>
              <a:tailEnd type="none" w="med" len="med"/>
            </a:ln>
            <a:effectLst/>
          </p:spPr>
        </p:cxnSp>
        <p:cxnSp>
          <p:nvCxnSpPr>
            <p:cNvPr id="76" name="Straight Connector 75"/>
            <p:cNvCxnSpPr>
              <a:endCxn id="74" idx="5"/>
            </p:cNvCxnSpPr>
            <p:nvPr/>
          </p:nvCxnSpPr>
          <p:spPr bwMode="auto">
            <a:xfrm flipH="1" flipV="1">
              <a:off x="7077808" y="3773617"/>
              <a:ext cx="25818" cy="26949"/>
            </a:xfrm>
            <a:prstGeom prst="line">
              <a:avLst/>
            </a:prstGeom>
            <a:solidFill>
              <a:schemeClr val="accent1"/>
            </a:solidFill>
            <a:ln w="63500" cap="flat" cmpd="sng" algn="ctr">
              <a:solidFill>
                <a:schemeClr val="accent1"/>
              </a:solidFill>
              <a:prstDash val="solid"/>
              <a:round/>
              <a:headEnd type="none" w="med" len="med"/>
              <a:tailEnd type="none" w="med" len="med"/>
            </a:ln>
            <a:effectLst/>
          </p:spPr>
        </p:cxnSp>
        <p:cxnSp>
          <p:nvCxnSpPr>
            <p:cNvPr id="77" name="Straight Connector 76"/>
            <p:cNvCxnSpPr>
              <a:stCxn id="77" idx="3"/>
            </p:cNvCxnSpPr>
            <p:nvPr/>
          </p:nvCxnSpPr>
          <p:spPr bwMode="auto">
            <a:xfrm flipH="1">
              <a:off x="7233708" y="3849817"/>
              <a:ext cx="41136" cy="4631"/>
            </a:xfrm>
            <a:prstGeom prst="line">
              <a:avLst/>
            </a:prstGeom>
            <a:solidFill>
              <a:schemeClr val="accent1"/>
            </a:solidFill>
            <a:ln w="63500" cap="flat" cmpd="sng" algn="ctr">
              <a:solidFill>
                <a:schemeClr val="accent1"/>
              </a:solidFill>
              <a:prstDash val="solid"/>
              <a:round/>
              <a:headEnd type="none" w="med" len="med"/>
              <a:tailEnd type="none" w="med" len="med"/>
            </a:ln>
            <a:effectLst/>
          </p:spPr>
        </p:cxnSp>
        <p:cxnSp>
          <p:nvCxnSpPr>
            <p:cNvPr id="78" name="Straight Connector 77"/>
            <p:cNvCxnSpPr>
              <a:stCxn id="78" idx="7"/>
            </p:cNvCxnSpPr>
            <p:nvPr/>
          </p:nvCxnSpPr>
          <p:spPr bwMode="auto">
            <a:xfrm flipV="1">
              <a:off x="7535008" y="3254282"/>
              <a:ext cx="259710" cy="259171"/>
            </a:xfrm>
            <a:prstGeom prst="line">
              <a:avLst/>
            </a:prstGeom>
            <a:solidFill>
              <a:schemeClr val="accent1"/>
            </a:solidFill>
            <a:ln w="63500" cap="flat" cmpd="sng" algn="ctr">
              <a:solidFill>
                <a:schemeClr val="accent1"/>
              </a:solidFill>
              <a:prstDash val="solid"/>
              <a:round/>
              <a:headEnd type="none" w="med" len="med"/>
              <a:tailEnd type="none" w="med" len="med"/>
            </a:ln>
            <a:effectLst/>
          </p:spPr>
        </p:cxnSp>
        <p:cxnSp>
          <p:nvCxnSpPr>
            <p:cNvPr id="79" name="Straight Connector 78"/>
            <p:cNvCxnSpPr>
              <a:stCxn id="79" idx="6"/>
            </p:cNvCxnSpPr>
            <p:nvPr/>
          </p:nvCxnSpPr>
          <p:spPr bwMode="auto">
            <a:xfrm>
              <a:off x="7633526" y="4024535"/>
              <a:ext cx="62674" cy="14065"/>
            </a:xfrm>
            <a:prstGeom prst="line">
              <a:avLst/>
            </a:prstGeom>
            <a:solidFill>
              <a:schemeClr val="accent1"/>
            </a:solidFill>
            <a:ln w="63500" cap="flat" cmpd="sng" algn="ctr">
              <a:solidFill>
                <a:schemeClr val="accent1"/>
              </a:solidFill>
              <a:prstDash val="solid"/>
              <a:round/>
              <a:headEnd type="none" w="med" len="med"/>
              <a:tailEnd type="none" w="med" len="med"/>
            </a:ln>
            <a:effectLst/>
          </p:spPr>
        </p:cxnSp>
      </p:grpSp>
      <p:sp>
        <p:nvSpPr>
          <p:cNvPr id="80" name="Freeform 79"/>
          <p:cNvSpPr/>
          <p:nvPr/>
        </p:nvSpPr>
        <p:spPr>
          <a:xfrm>
            <a:off x="7522531" y="4379082"/>
            <a:ext cx="1092712" cy="1478901"/>
          </a:xfrm>
          <a:custGeom>
            <a:avLst/>
            <a:gdLst>
              <a:gd name="connsiteX0" fmla="*/ 0 w 1092712"/>
              <a:gd name="connsiteY0" fmla="*/ 1478901 h 1478901"/>
              <a:gd name="connsiteX1" fmla="*/ 996796 w 1092712"/>
              <a:gd name="connsiteY1" fmla="*/ 948425 h 1478901"/>
              <a:gd name="connsiteX2" fmla="*/ 996796 w 1092712"/>
              <a:gd name="connsiteY2" fmla="*/ 0 h 1478901"/>
            </a:gdLst>
            <a:ahLst/>
            <a:cxnLst>
              <a:cxn ang="0">
                <a:pos x="connsiteX0" y="connsiteY0"/>
              </a:cxn>
              <a:cxn ang="0">
                <a:pos x="connsiteX1" y="connsiteY1"/>
              </a:cxn>
              <a:cxn ang="0">
                <a:pos x="connsiteX2" y="connsiteY2"/>
              </a:cxn>
            </a:cxnLst>
            <a:rect l="l" t="t" r="r" b="b"/>
            <a:pathLst>
              <a:path w="1092712" h="1478901">
                <a:moveTo>
                  <a:pt x="0" y="1478901"/>
                </a:moveTo>
                <a:cubicBezTo>
                  <a:pt x="415331" y="1336905"/>
                  <a:pt x="830663" y="1194909"/>
                  <a:pt x="996796" y="948425"/>
                </a:cubicBezTo>
                <a:cubicBezTo>
                  <a:pt x="1162929" y="701941"/>
                  <a:pt x="1079862" y="350970"/>
                  <a:pt x="996796" y="0"/>
                </a:cubicBezTo>
              </a:path>
            </a:pathLst>
          </a:custGeom>
          <a:ln w="63500">
            <a:solidFill>
              <a:schemeClr val="accent2"/>
            </a:solidFill>
            <a:tailEnd type="stealth" w="lg" len="lg"/>
          </a:ln>
        </p:spPr>
        <p:txBody>
          <a:bodyPr vert="horz" wrap="square" lIns="91440" tIns="45720" rIns="91440" bIns="45720" numCol="1" rtlCol="0" anchor="t" anchorCtr="0" compatLnSpc="1">
            <a:prstTxWarp prst="textNoShape">
              <a:avLst/>
            </a:prstTxWarp>
          </a:bodyPr>
          <a:lstStyle/>
          <a:p>
            <a:endParaRPr lang="en-US" smtClean="0">
              <a:solidFill>
                <a:srgbClr val="FFFFFF"/>
              </a:solidFill>
            </a:endParaRPr>
          </a:p>
        </p:txBody>
      </p:sp>
      <p:grpSp>
        <p:nvGrpSpPr>
          <p:cNvPr id="81" name="Group 80"/>
          <p:cNvGrpSpPr/>
          <p:nvPr/>
        </p:nvGrpSpPr>
        <p:grpSpPr>
          <a:xfrm>
            <a:off x="5379720" y="3538152"/>
            <a:ext cx="1368858" cy="835728"/>
            <a:chOff x="3886200" y="3660072"/>
            <a:chExt cx="1368858" cy="835728"/>
          </a:xfrm>
        </p:grpSpPr>
        <p:pic>
          <p:nvPicPr>
            <p:cNvPr id="82" name="Picture 2" descr="C:\Users\eblis\Desktop\tropicalsgroup.png"/>
            <p:cNvPicPr>
              <a:picLocks noChangeAspect="1" noChangeArrowheads="1"/>
            </p:cNvPicPr>
            <p:nvPr/>
          </p:nvPicPr>
          <p:blipFill rotWithShape="1">
            <a:blip r:embed="rId3" cstate="print"/>
            <a:srcRect t="23999" r="69898"/>
            <a:stretch/>
          </p:blipFill>
          <p:spPr bwMode="auto">
            <a:xfrm>
              <a:off x="3886200" y="3660072"/>
              <a:ext cx="493088" cy="539120"/>
            </a:xfrm>
            <a:prstGeom prst="rect">
              <a:avLst/>
            </a:prstGeom>
            <a:noFill/>
          </p:spPr>
        </p:pic>
        <p:pic>
          <p:nvPicPr>
            <p:cNvPr id="83" name="Picture 2" descr="C:\Users\eblis\Desktop\tropicalsgroup.png"/>
            <p:cNvPicPr>
              <a:picLocks noChangeAspect="1" noChangeArrowheads="1"/>
            </p:cNvPicPr>
            <p:nvPr/>
          </p:nvPicPr>
          <p:blipFill rotWithShape="1">
            <a:blip r:embed="rId3" cstate="print"/>
            <a:srcRect l="29741" t="59171" r="27964"/>
            <a:stretch/>
          </p:blipFill>
          <p:spPr bwMode="auto">
            <a:xfrm>
              <a:off x="4267200" y="4117272"/>
              <a:ext cx="905450" cy="378528"/>
            </a:xfrm>
            <a:prstGeom prst="rect">
              <a:avLst/>
            </a:prstGeom>
            <a:noFill/>
          </p:spPr>
        </p:pic>
        <p:pic>
          <p:nvPicPr>
            <p:cNvPr id="84" name="Picture 2" descr="C:\Users\eblis\Desktop\tropicalsgroup.png"/>
            <p:cNvPicPr>
              <a:picLocks noChangeAspect="1" noChangeArrowheads="1"/>
            </p:cNvPicPr>
            <p:nvPr/>
          </p:nvPicPr>
          <p:blipFill rotWithShape="1">
            <a:blip r:embed="rId3" cstate="print"/>
            <a:srcRect l="33473" t="-7796" r="25477" b="49998"/>
            <a:stretch/>
          </p:blipFill>
          <p:spPr bwMode="auto">
            <a:xfrm>
              <a:off x="4724400" y="3660072"/>
              <a:ext cx="530658" cy="323552"/>
            </a:xfrm>
            <a:prstGeom prst="rect">
              <a:avLst/>
            </a:prstGeom>
            <a:noFill/>
          </p:spPr>
        </p:pic>
      </p:grpSp>
    </p:spTree>
    <p:extLst>
      <p:ext uri="{BB962C8B-B14F-4D97-AF65-F5344CB8AC3E}">
        <p14:creationId xmlns:p14="http://schemas.microsoft.com/office/powerpoint/2010/main" val="889737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fade">
                                      <p:cBhvr>
                                        <p:cTn id="17" dur="500"/>
                                        <p:tgtEl>
                                          <p:spTgt spid="4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fade">
                                      <p:cBhvr>
                                        <p:cTn id="20" dur="500"/>
                                        <p:tgtEl>
                                          <p:spTgt spid="4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fade">
                                      <p:cBhvr>
                                        <p:cTn id="23" dur="500"/>
                                        <p:tgtEl>
                                          <p:spTgt spid="5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fade">
                                      <p:cBhvr>
                                        <p:cTn id="31" dur="500"/>
                                        <p:tgtEl>
                                          <p:spTgt spid="5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2"/>
                                        </p:tgtEl>
                                        <p:attrNameLst>
                                          <p:attrName>style.visibility</p:attrName>
                                        </p:attrNameLst>
                                      </p:cBhvr>
                                      <p:to>
                                        <p:strVal val="visible"/>
                                      </p:to>
                                    </p:set>
                                    <p:animEffect transition="in" filter="fade">
                                      <p:cBhvr>
                                        <p:cTn id="34" dur="500"/>
                                        <p:tgtEl>
                                          <p:spTgt spid="5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4"/>
                                        </p:tgtEl>
                                        <p:attrNameLst>
                                          <p:attrName>style.visibility</p:attrName>
                                        </p:attrNameLst>
                                      </p:cBhvr>
                                      <p:to>
                                        <p:strVal val="visible"/>
                                      </p:to>
                                    </p:set>
                                    <p:animEffect transition="in" filter="fade">
                                      <p:cBhvr>
                                        <p:cTn id="39" dur="500"/>
                                        <p:tgtEl>
                                          <p:spTgt spid="54"/>
                                        </p:tgtEl>
                                      </p:cBhvr>
                                    </p:animEffect>
                                  </p:childTnLst>
                                </p:cTn>
                              </p:par>
                              <p:par>
                                <p:cTn id="40" presetID="10" presetClass="entr" presetSubtype="0" fill="hold"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fade">
                                      <p:cBhvr>
                                        <p:cTn id="52" dur="500"/>
                                        <p:tgtEl>
                                          <p:spTgt spid="3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5"/>
                                        </p:tgtEl>
                                        <p:attrNameLst>
                                          <p:attrName>style.visibility</p:attrName>
                                        </p:attrNameLst>
                                      </p:cBhvr>
                                      <p:to>
                                        <p:strVal val="visible"/>
                                      </p:to>
                                    </p:set>
                                    <p:animEffect transition="in" filter="fade">
                                      <p:cBhvr>
                                        <p:cTn id="57" dur="500"/>
                                        <p:tgtEl>
                                          <p:spTgt spid="55"/>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80"/>
                                        </p:tgtEl>
                                        <p:attrNameLst>
                                          <p:attrName>style.visibility</p:attrName>
                                        </p:attrNameLst>
                                      </p:cBhvr>
                                      <p:to>
                                        <p:strVal val="visible"/>
                                      </p:to>
                                    </p:set>
                                    <p:animEffect transition="in" filter="fade">
                                      <p:cBhvr>
                                        <p:cTn id="60" dur="500"/>
                                        <p:tgtEl>
                                          <p:spTgt spid="8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68"/>
                                        </p:tgtEl>
                                        <p:attrNameLst>
                                          <p:attrName>style.visibility</p:attrName>
                                        </p:attrNameLst>
                                      </p:cBhvr>
                                      <p:to>
                                        <p:strVal val="visible"/>
                                      </p:to>
                                    </p:set>
                                    <p:animEffect transition="in" filter="fade">
                                      <p:cBhvr>
                                        <p:cTn id="65" dur="500"/>
                                        <p:tgtEl>
                                          <p:spTgt spid="68"/>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32"/>
                                        </p:tgtEl>
                                        <p:attrNameLst>
                                          <p:attrName>style.visibility</p:attrName>
                                        </p:attrNameLst>
                                      </p:cBhvr>
                                      <p:to>
                                        <p:strVal val="visible"/>
                                      </p:to>
                                    </p:set>
                                    <p:animEffect transition="in" filter="fade">
                                      <p:cBhvr>
                                        <p:cTn id="70" dur="500"/>
                                        <p:tgtEl>
                                          <p:spTgt spid="32"/>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3"/>
                                        </p:tgtEl>
                                        <p:attrNameLst>
                                          <p:attrName>style.visibility</p:attrName>
                                        </p:attrNameLst>
                                      </p:cBhvr>
                                      <p:to>
                                        <p:strVal val="visible"/>
                                      </p:to>
                                    </p:set>
                                    <p:animEffect transition="in" filter="fade">
                                      <p:cBhvr>
                                        <p:cTn id="7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32" grpId="0"/>
      <p:bldP spid="33" grpId="0"/>
      <p:bldP spid="48" grpId="0" animBg="1"/>
      <p:bldP spid="49" grpId="0" animBg="1"/>
      <p:bldP spid="50" grpId="0" animBg="1"/>
      <p:bldP spid="51" grpId="0" animBg="1"/>
      <p:bldP spid="52" grpId="0" animBg="1"/>
      <p:bldP spid="53" grpId="0" animBg="1"/>
      <p:bldP spid="54" grpId="0" animBg="1"/>
      <p:bldP spid="8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latin typeface="Calibri" pitchFamily="34" charset="0"/>
              </a:rPr>
              <a:t>Microbiome composition analyses: </a:t>
            </a:r>
            <a:r>
              <a:rPr lang="en-US" sz="3200" dirty="0" smtClean="0">
                <a:latin typeface="Calibri" pitchFamily="34" charset="0"/>
              </a:rPr>
              <a:t>prevalence and abundance</a:t>
            </a:r>
            <a:endParaRPr lang="en-US" sz="3200" dirty="0"/>
          </a:p>
        </p:txBody>
      </p:sp>
      <p:sp>
        <p:nvSpPr>
          <p:cNvPr id="4" name="Date Placeholder 3"/>
          <p:cNvSpPr>
            <a:spLocks noGrp="1"/>
          </p:cNvSpPr>
          <p:nvPr>
            <p:ph type="dt" sz="half" idx="10"/>
          </p:nvPr>
        </p:nvSpPr>
        <p:spPr/>
        <p:txBody>
          <a:bodyPr/>
          <a:lstStyle/>
          <a:p>
            <a:fld id="{149AB08A-B8FE-2744-A176-508EFC0AA4E9}" type="datetime1">
              <a:rPr lang="en-US" smtClean="0"/>
              <a:t>3/19/17</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12</a:t>
            </a:fld>
            <a:endParaRPr lang="en-US"/>
          </a:p>
        </p:txBody>
      </p:sp>
      <p:sp>
        <p:nvSpPr>
          <p:cNvPr id="6" name="Rounded Rectangle 5"/>
          <p:cNvSpPr/>
          <p:nvPr/>
        </p:nvSpPr>
        <p:spPr>
          <a:xfrm>
            <a:off x="4520203" y="1158240"/>
            <a:ext cx="2163153" cy="1629306"/>
          </a:xfrm>
          <a:prstGeom prst="roundRect">
            <a:avLst>
              <a:gd name="adj" fmla="val 8841"/>
            </a:avLst>
          </a:prstGeom>
          <a:solidFill>
            <a:schemeClr val="bg1"/>
          </a:solidFill>
          <a:ln w="25400" cap="flat" cmpd="sng" algn="ctr">
            <a:solidFill>
              <a:srgbClr val="C0504D"/>
            </a:solid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7" name="Rounded Rectangle 6"/>
          <p:cNvSpPr/>
          <p:nvPr/>
        </p:nvSpPr>
        <p:spPr>
          <a:xfrm>
            <a:off x="6889371" y="1158240"/>
            <a:ext cx="2163153" cy="1629306"/>
          </a:xfrm>
          <a:prstGeom prst="roundRect">
            <a:avLst>
              <a:gd name="adj" fmla="val 8841"/>
            </a:avLst>
          </a:prstGeom>
          <a:solidFill>
            <a:schemeClr val="bg1"/>
          </a:solidFill>
          <a:ln w="25400" cap="flat" cmpd="sng" algn="ctr">
            <a:solidFill>
              <a:srgbClr val="C0504D"/>
            </a:solid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8" name="Rounded Rectangle 7"/>
          <p:cNvSpPr/>
          <p:nvPr/>
        </p:nvSpPr>
        <p:spPr>
          <a:xfrm>
            <a:off x="4520203" y="2986395"/>
            <a:ext cx="2163153" cy="1629306"/>
          </a:xfrm>
          <a:prstGeom prst="roundRect">
            <a:avLst>
              <a:gd name="adj" fmla="val 8841"/>
            </a:avLst>
          </a:prstGeom>
          <a:solidFill>
            <a:schemeClr val="bg1"/>
          </a:solidFill>
          <a:ln w="25400" cap="flat" cmpd="sng" algn="ctr">
            <a:solidFill>
              <a:srgbClr val="4F81BD"/>
            </a:solid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9" name="Rounded Rectangle 8"/>
          <p:cNvSpPr/>
          <p:nvPr/>
        </p:nvSpPr>
        <p:spPr>
          <a:xfrm>
            <a:off x="6889371" y="2986395"/>
            <a:ext cx="2163153" cy="1629306"/>
          </a:xfrm>
          <a:prstGeom prst="roundRect">
            <a:avLst>
              <a:gd name="adj" fmla="val 8841"/>
            </a:avLst>
          </a:prstGeom>
          <a:solidFill>
            <a:schemeClr val="bg1"/>
          </a:solidFill>
          <a:ln w="25400" cap="flat" cmpd="sng" algn="ctr">
            <a:solidFill>
              <a:srgbClr val="4F81BD"/>
            </a:solid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10" name="Rounded Rectangle 9"/>
          <p:cNvSpPr/>
          <p:nvPr/>
        </p:nvSpPr>
        <p:spPr>
          <a:xfrm>
            <a:off x="9258539" y="1158240"/>
            <a:ext cx="2163153" cy="1629306"/>
          </a:xfrm>
          <a:prstGeom prst="roundRect">
            <a:avLst>
              <a:gd name="adj" fmla="val 8841"/>
            </a:avLst>
          </a:prstGeom>
          <a:solidFill>
            <a:schemeClr val="bg1"/>
          </a:solidFill>
          <a:ln w="25400" cap="flat" cmpd="sng" algn="ctr">
            <a:solidFill>
              <a:srgbClr val="C0504D"/>
            </a:solid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11" name="Rounded Rectangle 10"/>
          <p:cNvSpPr/>
          <p:nvPr/>
        </p:nvSpPr>
        <p:spPr>
          <a:xfrm>
            <a:off x="9258539" y="2986395"/>
            <a:ext cx="2163153" cy="1629306"/>
          </a:xfrm>
          <a:prstGeom prst="roundRect">
            <a:avLst>
              <a:gd name="adj" fmla="val 8841"/>
            </a:avLst>
          </a:prstGeom>
          <a:solidFill>
            <a:schemeClr val="bg1"/>
          </a:solidFill>
          <a:ln w="25400" cap="flat" cmpd="sng" algn="ctr">
            <a:solidFill>
              <a:srgbClr val="4F81BD"/>
            </a:solid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12" name="Rounded Rectangle 11"/>
          <p:cNvSpPr/>
          <p:nvPr/>
        </p:nvSpPr>
        <p:spPr>
          <a:xfrm>
            <a:off x="4520203" y="4847694"/>
            <a:ext cx="2163153" cy="1629306"/>
          </a:xfrm>
          <a:prstGeom prst="roundRect">
            <a:avLst>
              <a:gd name="adj" fmla="val 8841"/>
            </a:avLst>
          </a:prstGeom>
          <a:solidFill>
            <a:schemeClr val="bg1"/>
          </a:solidFill>
          <a:ln w="25400" cap="flat" cmpd="sng" algn="ctr">
            <a:solidFill>
              <a:srgbClr val="8064A2"/>
            </a:solid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13" name="Rounded Rectangle 12"/>
          <p:cNvSpPr/>
          <p:nvPr/>
        </p:nvSpPr>
        <p:spPr>
          <a:xfrm>
            <a:off x="6889371" y="4847694"/>
            <a:ext cx="2163153" cy="1629306"/>
          </a:xfrm>
          <a:prstGeom prst="roundRect">
            <a:avLst>
              <a:gd name="adj" fmla="val 8841"/>
            </a:avLst>
          </a:prstGeom>
          <a:solidFill>
            <a:schemeClr val="bg1"/>
          </a:solidFill>
          <a:ln w="25400" cap="flat" cmpd="sng" algn="ctr">
            <a:solidFill>
              <a:srgbClr val="8064A2"/>
            </a:solid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14" name="Rounded Rectangle 13"/>
          <p:cNvSpPr/>
          <p:nvPr/>
        </p:nvSpPr>
        <p:spPr>
          <a:xfrm>
            <a:off x="9258539" y="4847694"/>
            <a:ext cx="2163153" cy="1629306"/>
          </a:xfrm>
          <a:prstGeom prst="roundRect">
            <a:avLst>
              <a:gd name="adj" fmla="val 8841"/>
            </a:avLst>
          </a:prstGeom>
          <a:solidFill>
            <a:schemeClr val="bg1"/>
          </a:solidFill>
          <a:ln w="25400" cap="flat" cmpd="sng" algn="ctr">
            <a:solidFill>
              <a:srgbClr val="8064A2"/>
            </a:solid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grpSp>
        <p:nvGrpSpPr>
          <p:cNvPr id="15" name="Group 14"/>
          <p:cNvGrpSpPr/>
          <p:nvPr/>
        </p:nvGrpSpPr>
        <p:grpSpPr>
          <a:xfrm>
            <a:off x="4744132" y="1354849"/>
            <a:ext cx="1648117" cy="1236088"/>
            <a:chOff x="3276600" y="1295400"/>
            <a:chExt cx="1219200" cy="914400"/>
          </a:xfrm>
          <a:solidFill>
            <a:sysClr val="window" lastClr="FFFFFF">
              <a:lumMod val="85000"/>
            </a:sysClr>
          </a:solidFill>
        </p:grpSpPr>
        <p:sp>
          <p:nvSpPr>
            <p:cNvPr id="16" name="Oval 15"/>
            <p:cNvSpPr/>
            <p:nvPr/>
          </p:nvSpPr>
          <p:spPr>
            <a:xfrm>
              <a:off x="3276600" y="1295400"/>
              <a:ext cx="304800" cy="304800"/>
            </a:xfrm>
            <a:prstGeom prst="ellipse">
              <a:avLst/>
            </a:prstGeom>
            <a:solidFill>
              <a:srgbClr val="C0504D"/>
            </a:solid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dirty="0">
                <a:solidFill>
                  <a:sysClr val="window" lastClr="FFFFFF"/>
                </a:solidFill>
                <a:latin typeface="Calibri"/>
                <a:ea typeface="ＭＳ Ｐゴシック"/>
              </a:endParaRPr>
            </a:p>
          </p:txBody>
        </p:sp>
        <p:sp>
          <p:nvSpPr>
            <p:cNvPr id="17" name="Oval 16"/>
            <p:cNvSpPr/>
            <p:nvPr/>
          </p:nvSpPr>
          <p:spPr>
            <a:xfrm>
              <a:off x="3733800" y="1524000"/>
              <a:ext cx="304800" cy="304800"/>
            </a:xfrm>
            <a:prstGeom prst="ellipse">
              <a:avLst/>
            </a:prstGeom>
            <a:solidFill>
              <a:srgbClr val="C0504D"/>
            </a:solid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dirty="0">
                <a:solidFill>
                  <a:sysClr val="window" lastClr="FFFFFF"/>
                </a:solidFill>
                <a:latin typeface="Calibri"/>
                <a:ea typeface="ＭＳ Ｐゴシック"/>
              </a:endParaRPr>
            </a:p>
          </p:txBody>
        </p:sp>
        <p:sp>
          <p:nvSpPr>
            <p:cNvPr id="18" name="Oval 17"/>
            <p:cNvSpPr/>
            <p:nvPr/>
          </p:nvSpPr>
          <p:spPr>
            <a:xfrm>
              <a:off x="3429000" y="1905000"/>
              <a:ext cx="304800" cy="304800"/>
            </a:xfrm>
            <a:prstGeom prst="ellipse">
              <a:avLst/>
            </a:prstGeom>
            <a:solidFill>
              <a:srgbClr val="C0504D"/>
            </a:solid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dirty="0">
                <a:solidFill>
                  <a:sysClr val="window" lastClr="FFFFFF"/>
                </a:solidFill>
                <a:latin typeface="Calibri"/>
                <a:ea typeface="ＭＳ Ｐゴシック"/>
              </a:endParaRPr>
            </a:p>
          </p:txBody>
        </p:sp>
        <p:sp>
          <p:nvSpPr>
            <p:cNvPr id="19" name="Oval 18"/>
            <p:cNvSpPr/>
            <p:nvPr/>
          </p:nvSpPr>
          <p:spPr>
            <a:xfrm>
              <a:off x="4191000" y="1295400"/>
              <a:ext cx="304800" cy="304800"/>
            </a:xfrm>
            <a:prstGeom prst="ellipse">
              <a:avLst/>
            </a:prstGeom>
            <a:solidFill>
              <a:srgbClr val="C0504D"/>
            </a:solid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dirty="0">
                <a:solidFill>
                  <a:sysClr val="window" lastClr="FFFFFF"/>
                </a:solidFill>
                <a:latin typeface="Calibri"/>
                <a:ea typeface="ＭＳ Ｐゴシック"/>
              </a:endParaRPr>
            </a:p>
          </p:txBody>
        </p:sp>
        <p:sp>
          <p:nvSpPr>
            <p:cNvPr id="20" name="Oval 19"/>
            <p:cNvSpPr/>
            <p:nvPr/>
          </p:nvSpPr>
          <p:spPr>
            <a:xfrm>
              <a:off x="4191000" y="1828800"/>
              <a:ext cx="304800" cy="304800"/>
            </a:xfrm>
            <a:prstGeom prst="ellipse">
              <a:avLst/>
            </a:prstGeom>
            <a:solidFill>
              <a:srgbClr val="C0504D"/>
            </a:solid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dirty="0">
                <a:solidFill>
                  <a:sysClr val="window" lastClr="FFFFFF"/>
                </a:solidFill>
                <a:latin typeface="Calibri"/>
                <a:ea typeface="ＭＳ Ｐゴシック"/>
              </a:endParaRPr>
            </a:p>
          </p:txBody>
        </p:sp>
      </p:grpSp>
      <p:grpSp>
        <p:nvGrpSpPr>
          <p:cNvPr id="21" name="Group 20"/>
          <p:cNvGrpSpPr/>
          <p:nvPr/>
        </p:nvGrpSpPr>
        <p:grpSpPr>
          <a:xfrm rot="10800000">
            <a:off x="7172641" y="1354850"/>
            <a:ext cx="1648117" cy="1236088"/>
            <a:chOff x="3276600" y="1295400"/>
            <a:chExt cx="1219200" cy="914400"/>
          </a:xfrm>
          <a:solidFill>
            <a:sysClr val="window" lastClr="FFFFFF">
              <a:lumMod val="85000"/>
            </a:sysClr>
          </a:solidFill>
        </p:grpSpPr>
        <p:sp>
          <p:nvSpPr>
            <p:cNvPr id="22" name="Oval 21"/>
            <p:cNvSpPr/>
            <p:nvPr/>
          </p:nvSpPr>
          <p:spPr>
            <a:xfrm>
              <a:off x="3276600" y="1295400"/>
              <a:ext cx="304800" cy="304800"/>
            </a:xfrm>
            <a:prstGeom prst="ellipse">
              <a:avLst/>
            </a:prstGeom>
            <a:grp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23" name="Oval 22"/>
            <p:cNvSpPr/>
            <p:nvPr/>
          </p:nvSpPr>
          <p:spPr>
            <a:xfrm>
              <a:off x="3733800" y="1524000"/>
              <a:ext cx="304800" cy="304800"/>
            </a:xfrm>
            <a:prstGeom prst="ellipse">
              <a:avLst/>
            </a:prstGeom>
            <a:grp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24" name="Oval 23"/>
            <p:cNvSpPr/>
            <p:nvPr/>
          </p:nvSpPr>
          <p:spPr>
            <a:xfrm>
              <a:off x="3429000" y="1905000"/>
              <a:ext cx="304800" cy="304800"/>
            </a:xfrm>
            <a:prstGeom prst="ellipse">
              <a:avLst/>
            </a:prstGeom>
            <a:grp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25" name="Oval 24"/>
            <p:cNvSpPr/>
            <p:nvPr/>
          </p:nvSpPr>
          <p:spPr>
            <a:xfrm>
              <a:off x="4191000" y="1295400"/>
              <a:ext cx="304800" cy="304800"/>
            </a:xfrm>
            <a:prstGeom prst="ellipse">
              <a:avLst/>
            </a:prstGeom>
            <a:grp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26" name="Oval 25"/>
            <p:cNvSpPr/>
            <p:nvPr/>
          </p:nvSpPr>
          <p:spPr>
            <a:xfrm>
              <a:off x="4191000" y="1828800"/>
              <a:ext cx="304800" cy="304800"/>
            </a:xfrm>
            <a:prstGeom prst="ellipse">
              <a:avLst/>
            </a:prstGeom>
            <a:grp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grpSp>
      <p:grpSp>
        <p:nvGrpSpPr>
          <p:cNvPr id="27" name="Group 26"/>
          <p:cNvGrpSpPr/>
          <p:nvPr/>
        </p:nvGrpSpPr>
        <p:grpSpPr>
          <a:xfrm>
            <a:off x="9490305" y="1354849"/>
            <a:ext cx="1648117" cy="1236088"/>
            <a:chOff x="3276600" y="1295400"/>
            <a:chExt cx="1219200" cy="914400"/>
          </a:xfrm>
          <a:solidFill>
            <a:sysClr val="window" lastClr="FFFFFF">
              <a:lumMod val="85000"/>
            </a:sysClr>
          </a:solidFill>
        </p:grpSpPr>
        <p:sp>
          <p:nvSpPr>
            <p:cNvPr id="28" name="Oval 27"/>
            <p:cNvSpPr/>
            <p:nvPr/>
          </p:nvSpPr>
          <p:spPr>
            <a:xfrm>
              <a:off x="3276600" y="1295400"/>
              <a:ext cx="304800" cy="304800"/>
            </a:xfrm>
            <a:prstGeom prst="ellipse">
              <a:avLst/>
            </a:prstGeom>
            <a:grp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29" name="Oval 28"/>
            <p:cNvSpPr/>
            <p:nvPr/>
          </p:nvSpPr>
          <p:spPr>
            <a:xfrm>
              <a:off x="3733800" y="1524000"/>
              <a:ext cx="304800" cy="304800"/>
            </a:xfrm>
            <a:prstGeom prst="ellipse">
              <a:avLst/>
            </a:prstGeom>
            <a:grp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30" name="Oval 29"/>
            <p:cNvSpPr/>
            <p:nvPr/>
          </p:nvSpPr>
          <p:spPr>
            <a:xfrm>
              <a:off x="3429000" y="1905000"/>
              <a:ext cx="304800" cy="304800"/>
            </a:xfrm>
            <a:prstGeom prst="ellipse">
              <a:avLst/>
            </a:prstGeom>
            <a:grp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31" name="Oval 30"/>
            <p:cNvSpPr/>
            <p:nvPr/>
          </p:nvSpPr>
          <p:spPr>
            <a:xfrm>
              <a:off x="4191000" y="1295400"/>
              <a:ext cx="304800" cy="304800"/>
            </a:xfrm>
            <a:prstGeom prst="ellipse">
              <a:avLst/>
            </a:prstGeom>
            <a:grp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32" name="Oval 31"/>
            <p:cNvSpPr/>
            <p:nvPr/>
          </p:nvSpPr>
          <p:spPr>
            <a:xfrm>
              <a:off x="4191000" y="1828800"/>
              <a:ext cx="304800" cy="304800"/>
            </a:xfrm>
            <a:prstGeom prst="ellipse">
              <a:avLst/>
            </a:prstGeom>
            <a:grp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grpSp>
      <p:grpSp>
        <p:nvGrpSpPr>
          <p:cNvPr id="33" name="Group 32"/>
          <p:cNvGrpSpPr/>
          <p:nvPr/>
        </p:nvGrpSpPr>
        <p:grpSpPr>
          <a:xfrm>
            <a:off x="7172641" y="3183004"/>
            <a:ext cx="1648117" cy="1236088"/>
            <a:chOff x="3276600" y="1295400"/>
            <a:chExt cx="1219200" cy="914400"/>
          </a:xfrm>
          <a:solidFill>
            <a:sysClr val="window" lastClr="FFFFFF">
              <a:lumMod val="85000"/>
            </a:sysClr>
          </a:solidFill>
        </p:grpSpPr>
        <p:sp>
          <p:nvSpPr>
            <p:cNvPr id="34" name="Oval 33"/>
            <p:cNvSpPr/>
            <p:nvPr/>
          </p:nvSpPr>
          <p:spPr>
            <a:xfrm>
              <a:off x="3276600" y="1295400"/>
              <a:ext cx="304800" cy="304800"/>
            </a:xfrm>
            <a:prstGeom prst="ellipse">
              <a:avLst/>
            </a:prstGeom>
            <a:grp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35" name="Oval 34"/>
            <p:cNvSpPr/>
            <p:nvPr/>
          </p:nvSpPr>
          <p:spPr>
            <a:xfrm>
              <a:off x="3733800" y="1524000"/>
              <a:ext cx="304800" cy="304800"/>
            </a:xfrm>
            <a:prstGeom prst="ellipse">
              <a:avLst/>
            </a:prstGeom>
            <a:grp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36" name="Oval 35"/>
            <p:cNvSpPr/>
            <p:nvPr/>
          </p:nvSpPr>
          <p:spPr>
            <a:xfrm>
              <a:off x="3429000" y="1905000"/>
              <a:ext cx="304800" cy="304800"/>
            </a:xfrm>
            <a:prstGeom prst="ellipse">
              <a:avLst/>
            </a:prstGeom>
            <a:grp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37" name="Oval 36"/>
            <p:cNvSpPr/>
            <p:nvPr/>
          </p:nvSpPr>
          <p:spPr>
            <a:xfrm>
              <a:off x="4191000" y="1295400"/>
              <a:ext cx="304800" cy="304800"/>
            </a:xfrm>
            <a:prstGeom prst="ellipse">
              <a:avLst/>
            </a:prstGeom>
            <a:solidFill>
              <a:srgbClr val="4F81BD"/>
            </a:solid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38" name="Oval 37"/>
            <p:cNvSpPr/>
            <p:nvPr/>
          </p:nvSpPr>
          <p:spPr>
            <a:xfrm>
              <a:off x="4191000" y="1828800"/>
              <a:ext cx="304800" cy="304800"/>
            </a:xfrm>
            <a:prstGeom prst="ellipse">
              <a:avLst/>
            </a:prstGeom>
            <a:grp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grpSp>
      <p:grpSp>
        <p:nvGrpSpPr>
          <p:cNvPr id="39" name="Group 38"/>
          <p:cNvGrpSpPr/>
          <p:nvPr/>
        </p:nvGrpSpPr>
        <p:grpSpPr>
          <a:xfrm>
            <a:off x="4744132" y="5044302"/>
            <a:ext cx="1648117" cy="1236088"/>
            <a:chOff x="3276600" y="1295400"/>
            <a:chExt cx="1219200" cy="914400"/>
          </a:xfrm>
          <a:solidFill>
            <a:sysClr val="window" lastClr="FFFFFF">
              <a:lumMod val="85000"/>
            </a:sysClr>
          </a:solidFill>
        </p:grpSpPr>
        <p:sp>
          <p:nvSpPr>
            <p:cNvPr id="40" name="Oval 39"/>
            <p:cNvSpPr/>
            <p:nvPr/>
          </p:nvSpPr>
          <p:spPr>
            <a:xfrm>
              <a:off x="3276600" y="1295400"/>
              <a:ext cx="304800" cy="304800"/>
            </a:xfrm>
            <a:prstGeom prst="ellipse">
              <a:avLst/>
            </a:prstGeom>
            <a:solidFill>
              <a:srgbClr val="8064A2"/>
            </a:solid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41" name="Oval 40"/>
            <p:cNvSpPr/>
            <p:nvPr/>
          </p:nvSpPr>
          <p:spPr>
            <a:xfrm>
              <a:off x="3733800" y="1524000"/>
              <a:ext cx="304800" cy="304800"/>
            </a:xfrm>
            <a:prstGeom prst="ellipse">
              <a:avLst/>
            </a:prstGeom>
            <a:solidFill>
              <a:srgbClr val="8064A2"/>
            </a:solid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42" name="Oval 41"/>
            <p:cNvSpPr/>
            <p:nvPr/>
          </p:nvSpPr>
          <p:spPr>
            <a:xfrm>
              <a:off x="3429000" y="1905000"/>
              <a:ext cx="304800" cy="304800"/>
            </a:xfrm>
            <a:prstGeom prst="ellipse">
              <a:avLst/>
            </a:prstGeom>
            <a:solidFill>
              <a:srgbClr val="8064A2"/>
            </a:solid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43" name="Oval 42"/>
            <p:cNvSpPr/>
            <p:nvPr/>
          </p:nvSpPr>
          <p:spPr>
            <a:xfrm>
              <a:off x="4191000" y="1295400"/>
              <a:ext cx="304800" cy="304800"/>
            </a:xfrm>
            <a:prstGeom prst="ellipse">
              <a:avLst/>
            </a:prstGeom>
            <a:grp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44" name="Oval 43"/>
            <p:cNvSpPr/>
            <p:nvPr/>
          </p:nvSpPr>
          <p:spPr>
            <a:xfrm>
              <a:off x="4191000" y="1828800"/>
              <a:ext cx="304800" cy="304800"/>
            </a:xfrm>
            <a:prstGeom prst="ellipse">
              <a:avLst/>
            </a:prstGeom>
            <a:solidFill>
              <a:srgbClr val="8064A2"/>
            </a:solid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grpSp>
      <p:grpSp>
        <p:nvGrpSpPr>
          <p:cNvPr id="45" name="Group 44"/>
          <p:cNvGrpSpPr/>
          <p:nvPr/>
        </p:nvGrpSpPr>
        <p:grpSpPr>
          <a:xfrm>
            <a:off x="9490305" y="5044302"/>
            <a:ext cx="1648117" cy="1236088"/>
            <a:chOff x="3276600" y="1295400"/>
            <a:chExt cx="1219200" cy="914400"/>
          </a:xfrm>
          <a:solidFill>
            <a:sysClr val="window" lastClr="FFFFFF">
              <a:lumMod val="85000"/>
            </a:sysClr>
          </a:solidFill>
        </p:grpSpPr>
        <p:sp>
          <p:nvSpPr>
            <p:cNvPr id="46" name="Oval 45"/>
            <p:cNvSpPr/>
            <p:nvPr/>
          </p:nvSpPr>
          <p:spPr>
            <a:xfrm>
              <a:off x="3276600" y="1295400"/>
              <a:ext cx="304800" cy="304800"/>
            </a:xfrm>
            <a:prstGeom prst="ellipse">
              <a:avLst/>
            </a:prstGeom>
            <a:solidFill>
              <a:srgbClr val="8064A2"/>
            </a:solid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47" name="Oval 46"/>
            <p:cNvSpPr/>
            <p:nvPr/>
          </p:nvSpPr>
          <p:spPr>
            <a:xfrm>
              <a:off x="3733800" y="1524000"/>
              <a:ext cx="304800" cy="304800"/>
            </a:xfrm>
            <a:prstGeom prst="ellipse">
              <a:avLst/>
            </a:prstGeom>
            <a:solidFill>
              <a:srgbClr val="8064A2"/>
            </a:solid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48" name="Oval 47"/>
            <p:cNvSpPr/>
            <p:nvPr/>
          </p:nvSpPr>
          <p:spPr>
            <a:xfrm>
              <a:off x="3429000" y="1905000"/>
              <a:ext cx="304800" cy="304800"/>
            </a:xfrm>
            <a:prstGeom prst="ellipse">
              <a:avLst/>
            </a:prstGeom>
            <a:grp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49" name="Oval 48"/>
            <p:cNvSpPr/>
            <p:nvPr/>
          </p:nvSpPr>
          <p:spPr>
            <a:xfrm>
              <a:off x="4191000" y="1295400"/>
              <a:ext cx="304800" cy="304800"/>
            </a:xfrm>
            <a:prstGeom prst="ellipse">
              <a:avLst/>
            </a:prstGeom>
            <a:solidFill>
              <a:srgbClr val="8064A2"/>
            </a:solid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50" name="Oval 49"/>
            <p:cNvSpPr/>
            <p:nvPr/>
          </p:nvSpPr>
          <p:spPr>
            <a:xfrm>
              <a:off x="4191000" y="1828800"/>
              <a:ext cx="304800" cy="304800"/>
            </a:xfrm>
            <a:prstGeom prst="ellipse">
              <a:avLst/>
            </a:prstGeom>
            <a:solidFill>
              <a:srgbClr val="8064A2"/>
            </a:solid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grpSp>
      <p:grpSp>
        <p:nvGrpSpPr>
          <p:cNvPr id="51" name="Group 50"/>
          <p:cNvGrpSpPr/>
          <p:nvPr/>
        </p:nvGrpSpPr>
        <p:grpSpPr>
          <a:xfrm rot="10800000">
            <a:off x="4744132" y="3183004"/>
            <a:ext cx="1648117" cy="1236088"/>
            <a:chOff x="3276600" y="1295400"/>
            <a:chExt cx="1219200" cy="914400"/>
          </a:xfrm>
          <a:solidFill>
            <a:sysClr val="window" lastClr="FFFFFF">
              <a:lumMod val="85000"/>
            </a:sysClr>
          </a:solidFill>
        </p:grpSpPr>
        <p:sp>
          <p:nvSpPr>
            <p:cNvPr id="52" name="Oval 51"/>
            <p:cNvSpPr/>
            <p:nvPr/>
          </p:nvSpPr>
          <p:spPr>
            <a:xfrm>
              <a:off x="3276600" y="1295400"/>
              <a:ext cx="304800" cy="304800"/>
            </a:xfrm>
            <a:prstGeom prst="ellipse">
              <a:avLst/>
            </a:prstGeom>
            <a:grp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53" name="Oval 52"/>
            <p:cNvSpPr/>
            <p:nvPr/>
          </p:nvSpPr>
          <p:spPr>
            <a:xfrm>
              <a:off x="3733800" y="1524000"/>
              <a:ext cx="304800" cy="304800"/>
            </a:xfrm>
            <a:prstGeom prst="ellipse">
              <a:avLst/>
            </a:prstGeom>
            <a:solidFill>
              <a:srgbClr val="4F81BD"/>
            </a:solid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54" name="Oval 53"/>
            <p:cNvSpPr/>
            <p:nvPr/>
          </p:nvSpPr>
          <p:spPr>
            <a:xfrm>
              <a:off x="3429000" y="1905000"/>
              <a:ext cx="304800" cy="304800"/>
            </a:xfrm>
            <a:prstGeom prst="ellipse">
              <a:avLst/>
            </a:prstGeom>
            <a:grp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55" name="Oval 54"/>
            <p:cNvSpPr/>
            <p:nvPr/>
          </p:nvSpPr>
          <p:spPr>
            <a:xfrm>
              <a:off x="4191000" y="1295400"/>
              <a:ext cx="304800" cy="304800"/>
            </a:xfrm>
            <a:prstGeom prst="ellipse">
              <a:avLst/>
            </a:prstGeom>
            <a:grp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56" name="Oval 55"/>
            <p:cNvSpPr/>
            <p:nvPr/>
          </p:nvSpPr>
          <p:spPr>
            <a:xfrm>
              <a:off x="4191000" y="1828800"/>
              <a:ext cx="304800" cy="304800"/>
            </a:xfrm>
            <a:prstGeom prst="ellipse">
              <a:avLst/>
            </a:prstGeom>
            <a:grp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grpSp>
      <p:grpSp>
        <p:nvGrpSpPr>
          <p:cNvPr id="57" name="Group 56"/>
          <p:cNvGrpSpPr/>
          <p:nvPr/>
        </p:nvGrpSpPr>
        <p:grpSpPr>
          <a:xfrm rot="10800000">
            <a:off x="9490305" y="3183004"/>
            <a:ext cx="1648117" cy="1236088"/>
            <a:chOff x="3276600" y="1295400"/>
            <a:chExt cx="1219200" cy="914400"/>
          </a:xfrm>
          <a:solidFill>
            <a:sysClr val="window" lastClr="FFFFFF">
              <a:lumMod val="85000"/>
            </a:sysClr>
          </a:solidFill>
        </p:grpSpPr>
        <p:sp>
          <p:nvSpPr>
            <p:cNvPr id="58" name="Oval 57"/>
            <p:cNvSpPr/>
            <p:nvPr/>
          </p:nvSpPr>
          <p:spPr>
            <a:xfrm>
              <a:off x="3276600" y="1295400"/>
              <a:ext cx="304800" cy="304800"/>
            </a:xfrm>
            <a:prstGeom prst="ellipse">
              <a:avLst/>
            </a:prstGeom>
            <a:grp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59" name="Oval 58"/>
            <p:cNvSpPr/>
            <p:nvPr/>
          </p:nvSpPr>
          <p:spPr>
            <a:xfrm>
              <a:off x="3733800" y="1524000"/>
              <a:ext cx="304800" cy="304800"/>
            </a:xfrm>
            <a:prstGeom prst="ellipse">
              <a:avLst/>
            </a:prstGeom>
            <a:grp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60" name="Oval 59"/>
            <p:cNvSpPr/>
            <p:nvPr/>
          </p:nvSpPr>
          <p:spPr>
            <a:xfrm>
              <a:off x="3429000" y="1905000"/>
              <a:ext cx="304800" cy="304800"/>
            </a:xfrm>
            <a:prstGeom prst="ellipse">
              <a:avLst/>
            </a:prstGeom>
            <a:grp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61" name="Oval 60"/>
            <p:cNvSpPr/>
            <p:nvPr/>
          </p:nvSpPr>
          <p:spPr>
            <a:xfrm>
              <a:off x="4191000" y="1295400"/>
              <a:ext cx="304800" cy="304800"/>
            </a:xfrm>
            <a:prstGeom prst="ellipse">
              <a:avLst/>
            </a:prstGeom>
            <a:solidFill>
              <a:srgbClr val="4F81BD"/>
            </a:solid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62" name="Oval 61"/>
            <p:cNvSpPr/>
            <p:nvPr/>
          </p:nvSpPr>
          <p:spPr>
            <a:xfrm>
              <a:off x="4191000" y="1828800"/>
              <a:ext cx="304800" cy="304800"/>
            </a:xfrm>
            <a:prstGeom prst="ellipse">
              <a:avLst/>
            </a:prstGeom>
            <a:grp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grpSp>
      <p:grpSp>
        <p:nvGrpSpPr>
          <p:cNvPr id="63" name="Group 62"/>
          <p:cNvGrpSpPr/>
          <p:nvPr/>
        </p:nvGrpSpPr>
        <p:grpSpPr>
          <a:xfrm rot="10800000">
            <a:off x="7172643" y="5044302"/>
            <a:ext cx="1648117" cy="1236088"/>
            <a:chOff x="3276600" y="1295400"/>
            <a:chExt cx="1219200" cy="914400"/>
          </a:xfrm>
          <a:solidFill>
            <a:sysClr val="window" lastClr="FFFFFF">
              <a:lumMod val="85000"/>
            </a:sysClr>
          </a:solidFill>
        </p:grpSpPr>
        <p:sp>
          <p:nvSpPr>
            <p:cNvPr id="64" name="Oval 63"/>
            <p:cNvSpPr/>
            <p:nvPr/>
          </p:nvSpPr>
          <p:spPr>
            <a:xfrm>
              <a:off x="3276600" y="1295400"/>
              <a:ext cx="304800" cy="304800"/>
            </a:xfrm>
            <a:prstGeom prst="ellipse">
              <a:avLst/>
            </a:prstGeom>
            <a:solidFill>
              <a:srgbClr val="8064A2"/>
            </a:solid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65" name="Oval 64"/>
            <p:cNvSpPr/>
            <p:nvPr/>
          </p:nvSpPr>
          <p:spPr>
            <a:xfrm>
              <a:off x="3733800" y="1524000"/>
              <a:ext cx="304800" cy="304800"/>
            </a:xfrm>
            <a:prstGeom prst="ellipse">
              <a:avLst/>
            </a:prstGeom>
            <a:grp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66" name="Oval 65"/>
            <p:cNvSpPr/>
            <p:nvPr/>
          </p:nvSpPr>
          <p:spPr>
            <a:xfrm>
              <a:off x="3429000" y="1905000"/>
              <a:ext cx="304800" cy="304800"/>
            </a:xfrm>
            <a:prstGeom prst="ellipse">
              <a:avLst/>
            </a:prstGeom>
            <a:solidFill>
              <a:srgbClr val="8064A2"/>
            </a:solid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67" name="Oval 66"/>
            <p:cNvSpPr/>
            <p:nvPr/>
          </p:nvSpPr>
          <p:spPr>
            <a:xfrm>
              <a:off x="4191000" y="1295400"/>
              <a:ext cx="304800" cy="304800"/>
            </a:xfrm>
            <a:prstGeom prst="ellipse">
              <a:avLst/>
            </a:prstGeom>
            <a:solidFill>
              <a:srgbClr val="8064A2"/>
            </a:solid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68" name="Oval 67"/>
            <p:cNvSpPr/>
            <p:nvPr/>
          </p:nvSpPr>
          <p:spPr>
            <a:xfrm>
              <a:off x="4191000" y="1828800"/>
              <a:ext cx="304800" cy="304800"/>
            </a:xfrm>
            <a:prstGeom prst="ellipse">
              <a:avLst/>
            </a:prstGeom>
            <a:solidFill>
              <a:srgbClr val="8064A2"/>
            </a:solid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grpSp>
      <p:sp>
        <p:nvSpPr>
          <p:cNvPr id="69" name="TextBox 68"/>
          <p:cNvSpPr txBox="1"/>
          <p:nvPr/>
        </p:nvSpPr>
        <p:spPr>
          <a:xfrm>
            <a:off x="502919" y="1364255"/>
            <a:ext cx="3811270" cy="461665"/>
          </a:xfrm>
          <a:prstGeom prst="rect">
            <a:avLst/>
          </a:prstGeom>
          <a:noFill/>
        </p:spPr>
        <p:txBody>
          <a:bodyPr wrap="square" rtlCol="0">
            <a:spAutoFit/>
          </a:bodyPr>
          <a:lstStyle/>
          <a:p>
            <a:pPr algn="r"/>
            <a:r>
              <a:rPr lang="en-US" sz="2400" b="1" dirty="0" smtClean="0">
                <a:solidFill>
                  <a:srgbClr val="F8DCDC">
                    <a:lumMod val="75000"/>
                  </a:srgbClr>
                </a:solidFill>
              </a:rPr>
              <a:t>Abundant but not prevalent</a:t>
            </a:r>
            <a:endParaRPr lang="en-US" sz="2400" b="1" dirty="0">
              <a:solidFill>
                <a:srgbClr val="F8DCDC">
                  <a:lumMod val="75000"/>
                </a:srgbClr>
              </a:solidFill>
            </a:endParaRPr>
          </a:p>
        </p:txBody>
      </p:sp>
      <p:sp>
        <p:nvSpPr>
          <p:cNvPr id="70" name="TextBox 69"/>
          <p:cNvSpPr txBox="1"/>
          <p:nvPr/>
        </p:nvSpPr>
        <p:spPr>
          <a:xfrm>
            <a:off x="502919" y="3228123"/>
            <a:ext cx="3811270" cy="461665"/>
          </a:xfrm>
          <a:prstGeom prst="rect">
            <a:avLst/>
          </a:prstGeom>
          <a:noFill/>
        </p:spPr>
        <p:txBody>
          <a:bodyPr wrap="square" rtlCol="0">
            <a:spAutoFit/>
          </a:bodyPr>
          <a:lstStyle/>
          <a:p>
            <a:pPr algn="r"/>
            <a:r>
              <a:rPr lang="en-US" sz="2400" b="1" dirty="0" smtClean="0">
                <a:solidFill>
                  <a:srgbClr val="11C1FF"/>
                </a:solidFill>
              </a:rPr>
              <a:t>Prevalent but not abundant</a:t>
            </a:r>
            <a:endParaRPr lang="en-US" sz="2400" b="1" dirty="0">
              <a:solidFill>
                <a:srgbClr val="11C1FF"/>
              </a:solidFill>
            </a:endParaRPr>
          </a:p>
        </p:txBody>
      </p:sp>
      <p:sp>
        <p:nvSpPr>
          <p:cNvPr id="71" name="TextBox 70"/>
          <p:cNvSpPr txBox="1"/>
          <p:nvPr/>
        </p:nvSpPr>
        <p:spPr>
          <a:xfrm>
            <a:off x="502919" y="5072517"/>
            <a:ext cx="3811270" cy="461665"/>
          </a:xfrm>
          <a:prstGeom prst="rect">
            <a:avLst/>
          </a:prstGeom>
          <a:noFill/>
        </p:spPr>
        <p:txBody>
          <a:bodyPr wrap="square" rtlCol="0">
            <a:spAutoFit/>
          </a:bodyPr>
          <a:lstStyle/>
          <a:p>
            <a:pPr algn="r"/>
            <a:r>
              <a:rPr lang="en-US" sz="2400" b="1" dirty="0" smtClean="0">
                <a:solidFill>
                  <a:srgbClr val="9900FF"/>
                </a:solidFill>
              </a:rPr>
              <a:t>Abundant and prevalent</a:t>
            </a:r>
            <a:endParaRPr lang="en-US" sz="2400" b="1" dirty="0">
              <a:solidFill>
                <a:srgbClr val="9900FF"/>
              </a:solidFill>
            </a:endParaRPr>
          </a:p>
        </p:txBody>
      </p:sp>
    </p:spTree>
    <p:extLst>
      <p:ext uri="{BB962C8B-B14F-4D97-AF65-F5344CB8AC3E}">
        <p14:creationId xmlns:p14="http://schemas.microsoft.com/office/powerpoint/2010/main" val="1397654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Microbiome composition </a:t>
            </a:r>
            <a:r>
              <a:rPr lang="en-US" sz="4000" dirty="0" smtClean="0"/>
              <a:t>analyses: diversity</a:t>
            </a:r>
            <a:endParaRPr lang="en-US" sz="4000" dirty="0"/>
          </a:p>
        </p:txBody>
      </p:sp>
      <p:sp>
        <p:nvSpPr>
          <p:cNvPr id="4" name="Slide Number Placeholder 3"/>
          <p:cNvSpPr>
            <a:spLocks noGrp="1"/>
          </p:cNvSpPr>
          <p:nvPr>
            <p:ph type="sldNum" sz="quarter" idx="12"/>
          </p:nvPr>
        </p:nvSpPr>
        <p:spPr/>
        <p:txBody>
          <a:bodyPr/>
          <a:lstStyle/>
          <a:p>
            <a:fld id="{C71C242F-20BE-4F6C-ABA6-9DCC8641EF60}" type="slidenum">
              <a:rPr lang="en-US" smtClean="0">
                <a:solidFill>
                  <a:schemeClr val="tx1"/>
                </a:solidFill>
              </a:rPr>
              <a:pPr/>
              <a:t>13</a:t>
            </a:fld>
            <a:endParaRPr lang="en-US">
              <a:solidFill>
                <a:schemeClr val="tx1"/>
              </a:solidFill>
            </a:endParaRPr>
          </a:p>
        </p:txBody>
      </p:sp>
      <p:sp>
        <p:nvSpPr>
          <p:cNvPr id="6" name="TextBox 5"/>
          <p:cNvSpPr txBox="1"/>
          <p:nvPr/>
        </p:nvSpPr>
        <p:spPr>
          <a:xfrm>
            <a:off x="1676400" y="1447801"/>
            <a:ext cx="3657600" cy="646331"/>
          </a:xfrm>
          <a:prstGeom prst="rect">
            <a:avLst/>
          </a:prstGeom>
          <a:noFill/>
          <a:ln w="38100">
            <a:solidFill>
              <a:schemeClr val="accent1"/>
            </a:solidFill>
          </a:ln>
        </p:spPr>
        <p:txBody>
          <a:bodyPr wrap="square" rtlCol="0">
            <a:spAutoFit/>
          </a:bodyPr>
          <a:lstStyle/>
          <a:p>
            <a:pPr algn="ctr"/>
            <a:r>
              <a:rPr lang="en-US" b="1" dirty="0">
                <a:solidFill>
                  <a:schemeClr val="accent2"/>
                </a:solidFill>
              </a:rPr>
              <a:t>Diversity</a:t>
            </a:r>
            <a:r>
              <a:rPr lang="en-US" dirty="0"/>
              <a:t>: broadly, a community’s number and distribution of taxa</a:t>
            </a:r>
            <a:endParaRPr lang="en-US" dirty="0"/>
          </a:p>
        </p:txBody>
      </p:sp>
      <p:sp>
        <p:nvSpPr>
          <p:cNvPr id="7" name="TextBox 6"/>
          <p:cNvSpPr txBox="1"/>
          <p:nvPr/>
        </p:nvSpPr>
        <p:spPr>
          <a:xfrm>
            <a:off x="1600200" y="2743201"/>
            <a:ext cx="3810000" cy="646331"/>
          </a:xfrm>
          <a:prstGeom prst="rect">
            <a:avLst/>
          </a:prstGeom>
          <a:noFill/>
          <a:ln w="38100">
            <a:solidFill>
              <a:schemeClr val="accent1"/>
            </a:solidFill>
          </a:ln>
        </p:spPr>
        <p:txBody>
          <a:bodyPr wrap="square" rtlCol="0">
            <a:spAutoFit/>
          </a:bodyPr>
          <a:lstStyle/>
          <a:p>
            <a:pPr algn="ctr"/>
            <a:r>
              <a:rPr lang="en-US" dirty="0"/>
              <a:t>Also </a:t>
            </a:r>
            <a:r>
              <a:rPr lang="en-US" b="1" dirty="0">
                <a:solidFill>
                  <a:schemeClr val="accent2"/>
                </a:solidFill>
              </a:rPr>
              <a:t>community composition</a:t>
            </a:r>
            <a:r>
              <a:rPr lang="en-US" dirty="0"/>
              <a:t> or </a:t>
            </a:r>
            <a:r>
              <a:rPr lang="en-US" b="1" dirty="0">
                <a:solidFill>
                  <a:schemeClr val="accent2"/>
                </a:solidFill>
              </a:rPr>
              <a:t>structure</a:t>
            </a:r>
            <a:endParaRPr lang="en-US" b="1" dirty="0">
              <a:solidFill>
                <a:schemeClr val="accent2"/>
              </a:solidFill>
            </a:endParaRPr>
          </a:p>
        </p:txBody>
      </p:sp>
      <p:cxnSp>
        <p:nvCxnSpPr>
          <p:cNvPr id="9" name="Straight Connector 8"/>
          <p:cNvCxnSpPr/>
          <p:nvPr/>
        </p:nvCxnSpPr>
        <p:spPr bwMode="auto">
          <a:xfrm>
            <a:off x="7239000" y="4343399"/>
            <a:ext cx="3124200" cy="0"/>
          </a:xfrm>
          <a:prstGeom prst="line">
            <a:avLst/>
          </a:prstGeom>
          <a:solidFill>
            <a:schemeClr val="accent1"/>
          </a:solidFill>
          <a:ln w="63500" cap="rnd" cmpd="sng" algn="ctr">
            <a:solidFill>
              <a:schemeClr val="tx1"/>
            </a:solidFill>
            <a:prstDash val="solid"/>
            <a:round/>
            <a:headEnd type="none" w="med" len="med"/>
            <a:tailEnd type="none" w="med" len="med"/>
          </a:ln>
          <a:effectLst/>
        </p:spPr>
      </p:cxnSp>
      <p:cxnSp>
        <p:nvCxnSpPr>
          <p:cNvPr id="10" name="Straight Connector 9"/>
          <p:cNvCxnSpPr/>
          <p:nvPr/>
        </p:nvCxnSpPr>
        <p:spPr bwMode="auto">
          <a:xfrm rot="16200000">
            <a:off x="5676900" y="2781300"/>
            <a:ext cx="3124200" cy="0"/>
          </a:xfrm>
          <a:prstGeom prst="line">
            <a:avLst/>
          </a:prstGeom>
          <a:solidFill>
            <a:schemeClr val="accent1"/>
          </a:solidFill>
          <a:ln w="63500" cap="rnd" cmpd="sng" algn="ctr">
            <a:solidFill>
              <a:schemeClr val="tx1"/>
            </a:solidFill>
            <a:prstDash val="solid"/>
            <a:round/>
            <a:headEnd type="none" w="med" len="med"/>
            <a:tailEnd type="none" w="med" len="med"/>
          </a:ln>
          <a:effectLst/>
        </p:spPr>
      </p:cxnSp>
      <p:cxnSp>
        <p:nvCxnSpPr>
          <p:cNvPr id="11" name="Straight Connector 10"/>
          <p:cNvCxnSpPr/>
          <p:nvPr/>
        </p:nvCxnSpPr>
        <p:spPr bwMode="auto">
          <a:xfrm rot="18900000" flipV="1">
            <a:off x="6781472" y="3238171"/>
            <a:ext cx="3124200" cy="0"/>
          </a:xfrm>
          <a:prstGeom prst="line">
            <a:avLst/>
          </a:prstGeom>
          <a:solidFill>
            <a:schemeClr val="accent1"/>
          </a:solidFill>
          <a:ln w="63500" cap="rnd" cmpd="sng" algn="ctr">
            <a:solidFill>
              <a:schemeClr val="tx1"/>
            </a:solidFill>
            <a:prstDash val="solid"/>
            <a:round/>
            <a:headEnd type="none" w="med" len="med"/>
            <a:tailEnd type="none" w="med" len="med"/>
          </a:ln>
          <a:effectLst/>
        </p:spPr>
      </p:cxnSp>
      <p:grpSp>
        <p:nvGrpSpPr>
          <p:cNvPr id="65" name="Group 64"/>
          <p:cNvGrpSpPr/>
          <p:nvPr/>
        </p:nvGrpSpPr>
        <p:grpSpPr>
          <a:xfrm>
            <a:off x="6781801" y="4572000"/>
            <a:ext cx="1005403" cy="622852"/>
            <a:chOff x="5257800" y="4572000"/>
            <a:chExt cx="1005403" cy="622852"/>
          </a:xfrm>
        </p:grpSpPr>
        <p:sp>
          <p:nvSpPr>
            <p:cNvPr id="12" name="TextBox 11"/>
            <p:cNvSpPr txBox="1"/>
            <p:nvPr/>
          </p:nvSpPr>
          <p:spPr>
            <a:xfrm>
              <a:off x="5257800" y="4572000"/>
              <a:ext cx="1005403" cy="338554"/>
            </a:xfrm>
            <a:prstGeom prst="rect">
              <a:avLst/>
            </a:prstGeom>
            <a:noFill/>
          </p:spPr>
          <p:txBody>
            <a:bodyPr wrap="none" rtlCol="0">
              <a:spAutoFit/>
            </a:bodyPr>
            <a:lstStyle/>
            <a:p>
              <a:r>
                <a:rPr lang="en-US" sz="1600" dirty="0"/>
                <a:t>[1  1  0  0]</a:t>
              </a:r>
              <a:endParaRPr lang="en-US" sz="1600" dirty="0"/>
            </a:p>
          </p:txBody>
        </p:sp>
        <p:pic>
          <p:nvPicPr>
            <p:cNvPr id="15" name="Picture 2" descr="C:\Documents and Settings\CHUTTENH\My Documents\My Dropbox\working\bauer_10-21-09\ecoli.png"/>
            <p:cNvPicPr>
              <a:picLocks noChangeAspect="1" noChangeArrowheads="1"/>
            </p:cNvPicPr>
            <p:nvPr/>
          </p:nvPicPr>
          <p:blipFill>
            <a:blip r:embed="rId3" cstate="print"/>
            <a:srcRect/>
            <a:stretch>
              <a:fillRect/>
            </a:stretch>
          </p:blipFill>
          <p:spPr bwMode="auto">
            <a:xfrm>
              <a:off x="5365532" y="4876800"/>
              <a:ext cx="182880" cy="318052"/>
            </a:xfrm>
            <a:prstGeom prst="rect">
              <a:avLst/>
            </a:prstGeom>
            <a:noFill/>
          </p:spPr>
        </p:pic>
        <p:pic>
          <p:nvPicPr>
            <p:cNvPr id="16" name="Picture 2" descr="C:\Documents and Settings\eblis\My Documents\My Dropbox\working\gatech_11-08-09\commoncold.png"/>
            <p:cNvPicPr>
              <a:picLocks noChangeAspect="1" noChangeArrowheads="1"/>
            </p:cNvPicPr>
            <p:nvPr/>
          </p:nvPicPr>
          <p:blipFill>
            <a:blip r:embed="rId4" cstate="print"/>
            <a:srcRect/>
            <a:stretch>
              <a:fillRect/>
            </a:stretch>
          </p:blipFill>
          <p:spPr bwMode="auto">
            <a:xfrm>
              <a:off x="5592554" y="4876800"/>
              <a:ext cx="182880" cy="191497"/>
            </a:xfrm>
            <a:prstGeom prst="rect">
              <a:avLst/>
            </a:prstGeom>
            <a:noFill/>
          </p:spPr>
        </p:pic>
        <p:pic>
          <p:nvPicPr>
            <p:cNvPr id="8196" name="Picture 4" descr="C:\Users\eblis\Documents\My Dropbox\working\ismb_tutorial_12-09-09\02_metagenomics\madcow.png"/>
            <p:cNvPicPr>
              <a:picLocks noChangeAspect="1" noChangeArrowheads="1"/>
            </p:cNvPicPr>
            <p:nvPr/>
          </p:nvPicPr>
          <p:blipFill>
            <a:blip r:embed="rId5" cstate="print"/>
            <a:srcRect/>
            <a:stretch>
              <a:fillRect/>
            </a:stretch>
          </p:blipFill>
          <p:spPr bwMode="auto">
            <a:xfrm>
              <a:off x="6064468" y="4876800"/>
              <a:ext cx="182880" cy="294640"/>
            </a:xfrm>
            <a:prstGeom prst="rect">
              <a:avLst/>
            </a:prstGeom>
            <a:noFill/>
          </p:spPr>
        </p:pic>
        <p:pic>
          <p:nvPicPr>
            <p:cNvPr id="8197" name="Picture 5" descr="C:\Users\eblis\Documents\My Dropbox\working\ismb_tutorial_12-09-09\02_metagenomics\flu.png"/>
            <p:cNvPicPr>
              <a:picLocks noChangeAspect="1" noChangeArrowheads="1"/>
            </p:cNvPicPr>
            <p:nvPr/>
          </p:nvPicPr>
          <p:blipFill>
            <a:blip r:embed="rId6" cstate="print"/>
            <a:srcRect/>
            <a:stretch>
              <a:fillRect/>
            </a:stretch>
          </p:blipFill>
          <p:spPr bwMode="auto">
            <a:xfrm>
              <a:off x="5836920" y="4876800"/>
              <a:ext cx="182880" cy="317351"/>
            </a:xfrm>
            <a:prstGeom prst="rect">
              <a:avLst/>
            </a:prstGeom>
            <a:noFill/>
          </p:spPr>
        </p:pic>
      </p:grpSp>
      <p:grpSp>
        <p:nvGrpSpPr>
          <p:cNvPr id="66" name="Group 65"/>
          <p:cNvGrpSpPr/>
          <p:nvPr/>
        </p:nvGrpSpPr>
        <p:grpSpPr>
          <a:xfrm>
            <a:off x="9425152" y="4572000"/>
            <a:ext cx="1109599" cy="622852"/>
            <a:chOff x="7901151" y="4572000"/>
            <a:chExt cx="1109599" cy="622852"/>
          </a:xfrm>
        </p:grpSpPr>
        <p:sp>
          <p:nvSpPr>
            <p:cNvPr id="14" name="TextBox 13"/>
            <p:cNvSpPr txBox="1"/>
            <p:nvPr/>
          </p:nvSpPr>
          <p:spPr>
            <a:xfrm>
              <a:off x="7901151" y="4572000"/>
              <a:ext cx="1109599" cy="338554"/>
            </a:xfrm>
            <a:prstGeom prst="rect">
              <a:avLst/>
            </a:prstGeom>
            <a:noFill/>
          </p:spPr>
          <p:txBody>
            <a:bodyPr wrap="none" rtlCol="0">
              <a:spAutoFit/>
            </a:bodyPr>
            <a:lstStyle/>
            <a:p>
              <a:r>
                <a:rPr lang="en-US" sz="1600" dirty="0"/>
                <a:t>[10  6  1  4]</a:t>
              </a:r>
              <a:endParaRPr lang="en-US" sz="1600" dirty="0"/>
            </a:p>
          </p:txBody>
        </p:sp>
        <p:pic>
          <p:nvPicPr>
            <p:cNvPr id="20" name="Picture 2" descr="C:\Documents and Settings\CHUTTENH\My Documents\My Dropbox\working\bauer_10-21-09\ecoli.png"/>
            <p:cNvPicPr>
              <a:picLocks noChangeAspect="1" noChangeArrowheads="1"/>
            </p:cNvPicPr>
            <p:nvPr/>
          </p:nvPicPr>
          <p:blipFill>
            <a:blip r:embed="rId3" cstate="print"/>
            <a:srcRect/>
            <a:stretch>
              <a:fillRect/>
            </a:stretch>
          </p:blipFill>
          <p:spPr bwMode="auto">
            <a:xfrm>
              <a:off x="8095596" y="4876800"/>
              <a:ext cx="182880" cy="318052"/>
            </a:xfrm>
            <a:prstGeom prst="rect">
              <a:avLst/>
            </a:prstGeom>
            <a:noFill/>
          </p:spPr>
        </p:pic>
        <p:pic>
          <p:nvPicPr>
            <p:cNvPr id="21" name="Picture 2" descr="C:\Documents and Settings\eblis\My Documents\My Dropbox\working\gatech_11-08-09\commoncold.png"/>
            <p:cNvPicPr>
              <a:picLocks noChangeAspect="1" noChangeArrowheads="1"/>
            </p:cNvPicPr>
            <p:nvPr/>
          </p:nvPicPr>
          <p:blipFill>
            <a:blip r:embed="rId4" cstate="print"/>
            <a:srcRect/>
            <a:stretch>
              <a:fillRect/>
            </a:stretch>
          </p:blipFill>
          <p:spPr bwMode="auto">
            <a:xfrm>
              <a:off x="8322618" y="4876800"/>
              <a:ext cx="182880" cy="191497"/>
            </a:xfrm>
            <a:prstGeom prst="rect">
              <a:avLst/>
            </a:prstGeom>
            <a:noFill/>
          </p:spPr>
        </p:pic>
        <p:pic>
          <p:nvPicPr>
            <p:cNvPr id="22" name="Picture 4" descr="C:\Users\eblis\Documents\My Dropbox\working\ismb_tutorial_12-09-09\02_metagenomics\madcow.png"/>
            <p:cNvPicPr>
              <a:picLocks noChangeAspect="1" noChangeArrowheads="1"/>
            </p:cNvPicPr>
            <p:nvPr/>
          </p:nvPicPr>
          <p:blipFill>
            <a:blip r:embed="rId5" cstate="print"/>
            <a:srcRect/>
            <a:stretch>
              <a:fillRect/>
            </a:stretch>
          </p:blipFill>
          <p:spPr bwMode="auto">
            <a:xfrm>
              <a:off x="8794532" y="4876800"/>
              <a:ext cx="182880" cy="294640"/>
            </a:xfrm>
            <a:prstGeom prst="rect">
              <a:avLst/>
            </a:prstGeom>
            <a:noFill/>
          </p:spPr>
        </p:pic>
        <p:pic>
          <p:nvPicPr>
            <p:cNvPr id="23" name="Picture 5" descr="C:\Users\eblis\Documents\My Dropbox\working\ismb_tutorial_12-09-09\02_metagenomics\flu.png"/>
            <p:cNvPicPr>
              <a:picLocks noChangeAspect="1" noChangeArrowheads="1"/>
            </p:cNvPicPr>
            <p:nvPr/>
          </p:nvPicPr>
          <p:blipFill>
            <a:blip r:embed="rId6" cstate="print"/>
            <a:srcRect/>
            <a:stretch>
              <a:fillRect/>
            </a:stretch>
          </p:blipFill>
          <p:spPr bwMode="auto">
            <a:xfrm>
              <a:off x="8566984" y="4876800"/>
              <a:ext cx="182880" cy="317351"/>
            </a:xfrm>
            <a:prstGeom prst="rect">
              <a:avLst/>
            </a:prstGeom>
            <a:noFill/>
          </p:spPr>
        </p:pic>
      </p:grpSp>
      <p:sp>
        <p:nvSpPr>
          <p:cNvPr id="24" name="Rectangle 23"/>
          <p:cNvSpPr/>
          <p:nvPr/>
        </p:nvSpPr>
        <p:spPr>
          <a:xfrm>
            <a:off x="9843942" y="1172290"/>
            <a:ext cx="599523" cy="123111"/>
          </a:xfrm>
          <a:prstGeom prst="rect">
            <a:avLst/>
          </a:prstGeom>
        </p:spPr>
        <p:txBody>
          <a:bodyPr wrap="none" lIns="0" tIns="0" rIns="0" bIns="0">
            <a:spAutoFit/>
          </a:bodyPr>
          <a:lstStyle/>
          <a:p>
            <a:r>
              <a:rPr lang="en-US" sz="800" dirty="0" err="1"/>
              <a:t>Hamady</a:t>
            </a:r>
            <a:r>
              <a:rPr lang="en-US" sz="800" dirty="0"/>
              <a:t>, 2009</a:t>
            </a:r>
            <a:endParaRPr lang="en-US" sz="800" dirty="0"/>
          </a:p>
        </p:txBody>
      </p:sp>
      <p:sp>
        <p:nvSpPr>
          <p:cNvPr id="25" name="Rectangle 24"/>
          <p:cNvSpPr/>
          <p:nvPr/>
        </p:nvSpPr>
        <p:spPr>
          <a:xfrm>
            <a:off x="7620000" y="4419600"/>
            <a:ext cx="2362200" cy="215444"/>
          </a:xfrm>
          <a:prstGeom prst="rect">
            <a:avLst/>
          </a:prstGeom>
          <a:noFill/>
        </p:spPr>
        <p:txBody>
          <a:bodyPr wrap="square" lIns="0" tIns="0" rIns="0" bIns="0">
            <a:spAutoFit/>
          </a:bodyPr>
          <a:lstStyle/>
          <a:p>
            <a:pPr algn="ctr"/>
            <a:r>
              <a:rPr lang="en-US" sz="1400" dirty="0"/>
              <a:t>Qualitative vs. quantitative</a:t>
            </a:r>
            <a:endParaRPr lang="en-US" sz="1400" dirty="0"/>
          </a:p>
        </p:txBody>
      </p:sp>
      <p:sp>
        <p:nvSpPr>
          <p:cNvPr id="27" name="Rectangle 26"/>
          <p:cNvSpPr/>
          <p:nvPr/>
        </p:nvSpPr>
        <p:spPr>
          <a:xfrm>
            <a:off x="8037584" y="6705601"/>
            <a:ext cx="556243" cy="123111"/>
          </a:xfrm>
          <a:prstGeom prst="rect">
            <a:avLst/>
          </a:prstGeom>
        </p:spPr>
        <p:txBody>
          <a:bodyPr wrap="none" lIns="0" tIns="0" rIns="0" bIns="0">
            <a:spAutoFit/>
          </a:bodyPr>
          <a:lstStyle/>
          <a:p>
            <a:r>
              <a:rPr lang="en-US" sz="800" dirty="0" err="1"/>
              <a:t>Schloss</a:t>
            </a:r>
            <a:r>
              <a:rPr lang="en-US" sz="800" dirty="0"/>
              <a:t>, 2006</a:t>
            </a:r>
            <a:endParaRPr lang="en-US" sz="800" dirty="0"/>
          </a:p>
        </p:txBody>
      </p:sp>
      <p:grpSp>
        <p:nvGrpSpPr>
          <p:cNvPr id="29" name="Group 28"/>
          <p:cNvGrpSpPr/>
          <p:nvPr/>
        </p:nvGrpSpPr>
        <p:grpSpPr>
          <a:xfrm>
            <a:off x="6477000" y="5257800"/>
            <a:ext cx="1686388" cy="1418888"/>
            <a:chOff x="4953000" y="5257800"/>
            <a:chExt cx="1686388" cy="1418888"/>
          </a:xfrm>
        </p:grpSpPr>
        <p:pic>
          <p:nvPicPr>
            <p:cNvPr id="8198" name="Picture 6"/>
            <p:cNvPicPr>
              <a:picLocks noChangeAspect="1" noChangeArrowheads="1"/>
            </p:cNvPicPr>
            <p:nvPr/>
          </p:nvPicPr>
          <p:blipFill>
            <a:blip r:embed="rId7" cstate="print"/>
            <a:srcRect b="75766"/>
            <a:stretch>
              <a:fillRect/>
            </a:stretch>
          </p:blipFill>
          <p:spPr bwMode="auto">
            <a:xfrm>
              <a:off x="4953000" y="5257800"/>
              <a:ext cx="1686388" cy="1307643"/>
            </a:xfrm>
            <a:prstGeom prst="rect">
              <a:avLst/>
            </a:prstGeom>
            <a:noFill/>
            <a:ln w="9525">
              <a:noFill/>
              <a:miter lim="800000"/>
              <a:headEnd/>
              <a:tailEnd/>
            </a:ln>
          </p:spPr>
        </p:pic>
        <p:sp>
          <p:nvSpPr>
            <p:cNvPr id="28" name="Rectangle 27"/>
            <p:cNvSpPr/>
            <p:nvPr/>
          </p:nvSpPr>
          <p:spPr>
            <a:xfrm>
              <a:off x="5410200" y="6568966"/>
              <a:ext cx="817531" cy="107722"/>
            </a:xfrm>
            <a:prstGeom prst="rect">
              <a:avLst/>
            </a:prstGeom>
          </p:spPr>
          <p:txBody>
            <a:bodyPr wrap="none" lIns="0" tIns="0" rIns="0" bIns="0">
              <a:spAutoFit/>
            </a:bodyPr>
            <a:lstStyle/>
            <a:p>
              <a:r>
                <a:rPr lang="en-US" sz="700" b="1" dirty="0"/>
                <a:t>Number of Sequences</a:t>
              </a:r>
              <a:endParaRPr lang="en-US" sz="700" b="1" dirty="0"/>
            </a:p>
          </p:txBody>
        </p:sp>
      </p:grpSp>
      <p:grpSp>
        <p:nvGrpSpPr>
          <p:cNvPr id="32" name="Group 31"/>
          <p:cNvGrpSpPr/>
          <p:nvPr/>
        </p:nvGrpSpPr>
        <p:grpSpPr>
          <a:xfrm>
            <a:off x="8459858" y="5257801"/>
            <a:ext cx="2131943" cy="1424151"/>
            <a:chOff x="6935857" y="5257800"/>
            <a:chExt cx="2131943" cy="1424151"/>
          </a:xfrm>
        </p:grpSpPr>
        <p:pic>
          <p:nvPicPr>
            <p:cNvPr id="8199" name="Picture 7"/>
            <p:cNvPicPr>
              <a:picLocks noChangeAspect="1" noChangeArrowheads="1"/>
            </p:cNvPicPr>
            <p:nvPr/>
          </p:nvPicPr>
          <p:blipFill>
            <a:blip r:embed="rId8" cstate="print"/>
            <a:srcRect/>
            <a:stretch>
              <a:fillRect/>
            </a:stretch>
          </p:blipFill>
          <p:spPr bwMode="auto">
            <a:xfrm>
              <a:off x="6935857" y="5257800"/>
              <a:ext cx="2131943" cy="1307592"/>
            </a:xfrm>
            <a:prstGeom prst="rect">
              <a:avLst/>
            </a:prstGeom>
            <a:noFill/>
            <a:ln w="9525">
              <a:noFill/>
              <a:miter lim="800000"/>
              <a:headEnd/>
              <a:tailEnd/>
            </a:ln>
          </p:spPr>
        </p:pic>
        <p:sp>
          <p:nvSpPr>
            <p:cNvPr id="31" name="Rectangle 30"/>
            <p:cNvSpPr/>
            <p:nvPr/>
          </p:nvSpPr>
          <p:spPr>
            <a:xfrm>
              <a:off x="7772400" y="6574229"/>
              <a:ext cx="815929" cy="107722"/>
            </a:xfrm>
            <a:prstGeom prst="rect">
              <a:avLst/>
            </a:prstGeom>
          </p:spPr>
          <p:txBody>
            <a:bodyPr wrap="none" lIns="0" tIns="0" rIns="0" bIns="0">
              <a:spAutoFit/>
            </a:bodyPr>
            <a:lstStyle/>
            <a:p>
              <a:r>
                <a:rPr lang="en-US" sz="700" b="1" dirty="0"/>
                <a:t>Fraction of Sequences</a:t>
              </a:r>
              <a:endParaRPr lang="en-US" sz="700" b="1" dirty="0"/>
            </a:p>
          </p:txBody>
        </p:sp>
      </p:grpSp>
      <p:sp>
        <p:nvSpPr>
          <p:cNvPr id="33" name="Rectangle 32"/>
          <p:cNvSpPr/>
          <p:nvPr/>
        </p:nvSpPr>
        <p:spPr>
          <a:xfrm rot="16200000">
            <a:off x="5860822" y="2521178"/>
            <a:ext cx="2362200" cy="215444"/>
          </a:xfrm>
          <a:prstGeom prst="rect">
            <a:avLst/>
          </a:prstGeom>
          <a:noFill/>
        </p:spPr>
        <p:txBody>
          <a:bodyPr wrap="square" lIns="0" tIns="0" rIns="0" bIns="0">
            <a:spAutoFit/>
          </a:bodyPr>
          <a:lstStyle/>
          <a:p>
            <a:pPr algn="ctr"/>
            <a:r>
              <a:rPr lang="en-US" sz="1400" dirty="0"/>
              <a:t>Taxonomic vs. </a:t>
            </a:r>
            <a:r>
              <a:rPr lang="en-US" sz="1400" dirty="0" err="1"/>
              <a:t>phylogenetic</a:t>
            </a:r>
            <a:endParaRPr lang="en-US" sz="1400" dirty="0"/>
          </a:p>
        </p:txBody>
      </p:sp>
      <p:pic>
        <p:nvPicPr>
          <p:cNvPr id="35" name="Picture 8"/>
          <p:cNvPicPr>
            <a:picLocks noChangeAspect="1" noChangeArrowheads="1"/>
          </p:cNvPicPr>
          <p:nvPr/>
        </p:nvPicPr>
        <p:blipFill>
          <a:blip r:embed="rId9" cstate="print"/>
          <a:srcRect t="32262" b="6667"/>
          <a:stretch>
            <a:fillRect/>
          </a:stretch>
        </p:blipFill>
        <p:spPr bwMode="auto">
          <a:xfrm>
            <a:off x="5562600" y="3352801"/>
            <a:ext cx="1295400" cy="1023801"/>
          </a:xfrm>
          <a:prstGeom prst="rect">
            <a:avLst/>
          </a:prstGeom>
          <a:noFill/>
          <a:ln w="9525">
            <a:noFill/>
            <a:miter lim="800000"/>
            <a:headEnd/>
            <a:tailEnd/>
          </a:ln>
        </p:spPr>
      </p:pic>
      <p:pic>
        <p:nvPicPr>
          <p:cNvPr id="8201" name="Picture 9"/>
          <p:cNvPicPr>
            <a:picLocks noChangeAspect="1" noChangeArrowheads="1"/>
          </p:cNvPicPr>
          <p:nvPr/>
        </p:nvPicPr>
        <p:blipFill>
          <a:blip r:embed="rId10" cstate="print"/>
          <a:srcRect/>
          <a:stretch>
            <a:fillRect/>
          </a:stretch>
        </p:blipFill>
        <p:spPr bwMode="auto">
          <a:xfrm>
            <a:off x="5983015" y="2385850"/>
            <a:ext cx="533400" cy="924747"/>
          </a:xfrm>
          <a:prstGeom prst="rect">
            <a:avLst/>
          </a:prstGeom>
          <a:noFill/>
          <a:ln w="9525">
            <a:noFill/>
            <a:miter lim="800000"/>
            <a:headEnd/>
            <a:tailEnd/>
          </a:ln>
        </p:spPr>
      </p:pic>
      <p:pic>
        <p:nvPicPr>
          <p:cNvPr id="8202" name="Picture 10"/>
          <p:cNvPicPr>
            <a:picLocks noChangeAspect="1" noChangeArrowheads="1"/>
          </p:cNvPicPr>
          <p:nvPr/>
        </p:nvPicPr>
        <p:blipFill>
          <a:blip r:embed="rId11" cstate="print"/>
          <a:srcRect/>
          <a:stretch>
            <a:fillRect/>
          </a:stretch>
        </p:blipFill>
        <p:spPr bwMode="auto">
          <a:xfrm>
            <a:off x="5404056" y="1064002"/>
            <a:ext cx="1530144" cy="993398"/>
          </a:xfrm>
          <a:prstGeom prst="rect">
            <a:avLst/>
          </a:prstGeom>
          <a:noFill/>
          <a:ln w="9525">
            <a:noFill/>
            <a:miter lim="800000"/>
            <a:headEnd/>
            <a:tailEnd/>
          </a:ln>
        </p:spPr>
      </p:pic>
      <p:sp>
        <p:nvSpPr>
          <p:cNvPr id="38" name="Rectangle 37"/>
          <p:cNvSpPr/>
          <p:nvPr/>
        </p:nvSpPr>
        <p:spPr>
          <a:xfrm>
            <a:off x="4817834" y="1066801"/>
            <a:ext cx="484107" cy="123111"/>
          </a:xfrm>
          <a:prstGeom prst="rect">
            <a:avLst/>
          </a:prstGeom>
        </p:spPr>
        <p:txBody>
          <a:bodyPr wrap="none" lIns="0" tIns="0" rIns="0" bIns="0">
            <a:spAutoFit/>
          </a:bodyPr>
          <a:lstStyle/>
          <a:p>
            <a:r>
              <a:rPr lang="en-US" sz="800" dirty="0" err="1"/>
              <a:t>Mitra</a:t>
            </a:r>
            <a:r>
              <a:rPr lang="en-US" sz="800" dirty="0"/>
              <a:t>, 2009</a:t>
            </a:r>
            <a:endParaRPr lang="en-US" sz="800" dirty="0"/>
          </a:p>
        </p:txBody>
      </p:sp>
      <p:grpSp>
        <p:nvGrpSpPr>
          <p:cNvPr id="67" name="Group 66"/>
          <p:cNvGrpSpPr/>
          <p:nvPr/>
        </p:nvGrpSpPr>
        <p:grpSpPr>
          <a:xfrm>
            <a:off x="8534400" y="2895600"/>
            <a:ext cx="1905000" cy="1143000"/>
            <a:chOff x="7010400" y="2895600"/>
            <a:chExt cx="1905000" cy="1143000"/>
          </a:xfrm>
        </p:grpSpPr>
        <p:sp>
          <p:nvSpPr>
            <p:cNvPr id="40" name="Oval 39"/>
            <p:cNvSpPr/>
            <p:nvPr/>
          </p:nvSpPr>
          <p:spPr bwMode="auto">
            <a:xfrm>
              <a:off x="7772400" y="2895600"/>
              <a:ext cx="1143000" cy="1143000"/>
            </a:xfrm>
            <a:prstGeom prst="ellipse">
              <a:avLst/>
            </a:prstGeom>
            <a:noFill/>
            <a:ln w="635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1" name="Oval 40"/>
            <p:cNvSpPr/>
            <p:nvPr/>
          </p:nvSpPr>
          <p:spPr bwMode="auto">
            <a:xfrm>
              <a:off x="7239000" y="3124200"/>
              <a:ext cx="76200" cy="76200"/>
            </a:xfrm>
            <a:prstGeom prst="ellipse">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2" name="Oval 41"/>
            <p:cNvSpPr/>
            <p:nvPr/>
          </p:nvSpPr>
          <p:spPr bwMode="auto">
            <a:xfrm>
              <a:off x="7391400" y="3276600"/>
              <a:ext cx="76200" cy="76200"/>
            </a:xfrm>
            <a:prstGeom prst="ellipse">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3" name="Oval 42"/>
            <p:cNvSpPr/>
            <p:nvPr/>
          </p:nvSpPr>
          <p:spPr bwMode="auto">
            <a:xfrm>
              <a:off x="7467600" y="2971800"/>
              <a:ext cx="76200" cy="76200"/>
            </a:xfrm>
            <a:prstGeom prst="ellipse">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4" name="Oval 43"/>
            <p:cNvSpPr/>
            <p:nvPr/>
          </p:nvSpPr>
          <p:spPr bwMode="auto">
            <a:xfrm>
              <a:off x="7162800" y="3352800"/>
              <a:ext cx="76200" cy="76200"/>
            </a:xfrm>
            <a:prstGeom prst="ellipse">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5" name="Oval 44"/>
            <p:cNvSpPr/>
            <p:nvPr/>
          </p:nvSpPr>
          <p:spPr bwMode="auto">
            <a:xfrm>
              <a:off x="7391400" y="3505200"/>
              <a:ext cx="76200" cy="76200"/>
            </a:xfrm>
            <a:prstGeom prst="ellipse">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6" name="Oval 45"/>
            <p:cNvSpPr/>
            <p:nvPr/>
          </p:nvSpPr>
          <p:spPr bwMode="auto">
            <a:xfrm>
              <a:off x="7924800" y="3657600"/>
              <a:ext cx="76200" cy="76200"/>
            </a:xfrm>
            <a:prstGeom prst="ellipse">
              <a:avLst/>
            </a:prstGeom>
            <a:solidFill>
              <a:srgbClr val="7030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7" name="Oval 46"/>
            <p:cNvSpPr/>
            <p:nvPr/>
          </p:nvSpPr>
          <p:spPr bwMode="auto">
            <a:xfrm>
              <a:off x="7848600" y="3429000"/>
              <a:ext cx="76200" cy="76200"/>
            </a:xfrm>
            <a:prstGeom prst="ellipse">
              <a:avLst/>
            </a:prstGeom>
            <a:solidFill>
              <a:srgbClr val="7030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8" name="Oval 47"/>
            <p:cNvSpPr/>
            <p:nvPr/>
          </p:nvSpPr>
          <p:spPr bwMode="auto">
            <a:xfrm>
              <a:off x="7924800" y="3276600"/>
              <a:ext cx="76200" cy="76200"/>
            </a:xfrm>
            <a:prstGeom prst="ellipse">
              <a:avLst/>
            </a:prstGeom>
            <a:solidFill>
              <a:srgbClr val="7030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9" name="Oval 48"/>
            <p:cNvSpPr/>
            <p:nvPr/>
          </p:nvSpPr>
          <p:spPr bwMode="auto">
            <a:xfrm>
              <a:off x="8305800" y="3733800"/>
              <a:ext cx="76200" cy="762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50" name="Oval 49"/>
            <p:cNvSpPr/>
            <p:nvPr/>
          </p:nvSpPr>
          <p:spPr bwMode="auto">
            <a:xfrm>
              <a:off x="8534400" y="3200400"/>
              <a:ext cx="76200" cy="762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51" name="Oval 50"/>
            <p:cNvSpPr/>
            <p:nvPr/>
          </p:nvSpPr>
          <p:spPr bwMode="auto">
            <a:xfrm>
              <a:off x="7010400" y="2895600"/>
              <a:ext cx="1143000" cy="1143000"/>
            </a:xfrm>
            <a:prstGeom prst="ellipse">
              <a:avLst/>
            </a:prstGeom>
            <a:noFill/>
            <a:ln w="635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52" name="Oval 51"/>
            <p:cNvSpPr/>
            <p:nvPr/>
          </p:nvSpPr>
          <p:spPr bwMode="auto">
            <a:xfrm>
              <a:off x="7543800" y="3581400"/>
              <a:ext cx="76200" cy="76200"/>
            </a:xfrm>
            <a:prstGeom prst="ellipse">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53" name="Oval 52"/>
            <p:cNvSpPr/>
            <p:nvPr/>
          </p:nvSpPr>
          <p:spPr bwMode="auto">
            <a:xfrm>
              <a:off x="7620000" y="3200400"/>
              <a:ext cx="76200" cy="76200"/>
            </a:xfrm>
            <a:prstGeom prst="ellipse">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54" name="Oval 53"/>
            <p:cNvSpPr/>
            <p:nvPr/>
          </p:nvSpPr>
          <p:spPr bwMode="auto">
            <a:xfrm>
              <a:off x="7620000" y="3810000"/>
              <a:ext cx="76200" cy="76200"/>
            </a:xfrm>
            <a:prstGeom prst="ellipse">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55" name="Oval 54"/>
            <p:cNvSpPr/>
            <p:nvPr/>
          </p:nvSpPr>
          <p:spPr bwMode="auto">
            <a:xfrm>
              <a:off x="7315200" y="3733800"/>
              <a:ext cx="76200" cy="76200"/>
            </a:xfrm>
            <a:prstGeom prst="ellipse">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56" name="Oval 55"/>
            <p:cNvSpPr/>
            <p:nvPr/>
          </p:nvSpPr>
          <p:spPr bwMode="auto">
            <a:xfrm>
              <a:off x="8001000" y="3505200"/>
              <a:ext cx="76200" cy="76200"/>
            </a:xfrm>
            <a:prstGeom prst="ellipse">
              <a:avLst/>
            </a:prstGeom>
            <a:solidFill>
              <a:srgbClr val="7030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grpSp>
      <p:sp>
        <p:nvSpPr>
          <p:cNvPr id="57" name="Rectangle 56"/>
          <p:cNvSpPr/>
          <p:nvPr/>
        </p:nvSpPr>
        <p:spPr>
          <a:xfrm rot="-2700000">
            <a:off x="6881808" y="2884674"/>
            <a:ext cx="2959192" cy="215444"/>
          </a:xfrm>
          <a:prstGeom prst="rect">
            <a:avLst/>
          </a:prstGeom>
          <a:noFill/>
        </p:spPr>
        <p:txBody>
          <a:bodyPr wrap="square" lIns="0" tIns="0" rIns="0" bIns="0">
            <a:spAutoFit/>
          </a:bodyPr>
          <a:lstStyle/>
          <a:p>
            <a:pPr algn="ctr"/>
            <a:r>
              <a:rPr lang="en-US" sz="1400" dirty="0"/>
              <a:t>Alpha (individual) vs. beta (shared)</a:t>
            </a:r>
            <a:endParaRPr lang="en-US" sz="1400" dirty="0"/>
          </a:p>
        </p:txBody>
      </p:sp>
      <p:sp>
        <p:nvSpPr>
          <p:cNvPr id="59" name="TextBox 58"/>
          <p:cNvSpPr txBox="1"/>
          <p:nvPr/>
        </p:nvSpPr>
        <p:spPr>
          <a:xfrm>
            <a:off x="1874024" y="4373940"/>
            <a:ext cx="2057400" cy="1815882"/>
          </a:xfrm>
          <a:prstGeom prst="rect">
            <a:avLst/>
          </a:prstGeom>
          <a:noFill/>
          <a:ln w="38100">
            <a:solidFill>
              <a:schemeClr val="accent1"/>
            </a:solidFill>
          </a:ln>
        </p:spPr>
        <p:txBody>
          <a:bodyPr wrap="square" rtlCol="0">
            <a:spAutoFit/>
          </a:bodyPr>
          <a:lstStyle/>
          <a:p>
            <a:pPr algn="ctr"/>
            <a:r>
              <a:rPr lang="en-US" sz="1600" b="1" dirty="0">
                <a:solidFill>
                  <a:schemeClr val="accent2"/>
                </a:solidFill>
              </a:rPr>
              <a:t>Richness</a:t>
            </a:r>
            <a:r>
              <a:rPr lang="en-US" sz="1600" dirty="0"/>
              <a:t>:</a:t>
            </a:r>
            <a:br>
              <a:rPr lang="en-US" sz="1600" dirty="0"/>
            </a:br>
            <a:r>
              <a:rPr lang="en-US" sz="1600" dirty="0"/>
              <a:t>number of distinct taxa in a community; easy to calculate relatively, hard to make absolute (error etc.)</a:t>
            </a:r>
            <a:endParaRPr lang="en-US" sz="1600" dirty="0"/>
          </a:p>
        </p:txBody>
      </p:sp>
      <p:pic>
        <p:nvPicPr>
          <p:cNvPr id="3" name="Picture 2"/>
          <p:cNvPicPr>
            <a:picLocks noChangeAspect="1"/>
          </p:cNvPicPr>
          <p:nvPr/>
        </p:nvPicPr>
        <p:blipFill rotWithShape="1">
          <a:blip r:embed="rId12"/>
          <a:srcRect l="25408" t="4494" r="50709"/>
          <a:stretch/>
        </p:blipFill>
        <p:spPr>
          <a:xfrm>
            <a:off x="4003006" y="3671841"/>
            <a:ext cx="1178594" cy="3123169"/>
          </a:xfrm>
          <a:prstGeom prst="rect">
            <a:avLst/>
          </a:prstGeom>
        </p:spPr>
      </p:pic>
      <p:sp>
        <p:nvSpPr>
          <p:cNvPr id="58" name="Date Placeholder 3"/>
          <p:cNvSpPr>
            <a:spLocks noGrp="1"/>
          </p:cNvSpPr>
          <p:nvPr>
            <p:ph type="dt" sz="half" idx="10"/>
          </p:nvPr>
        </p:nvSpPr>
        <p:spPr>
          <a:xfrm>
            <a:off x="238539" y="6488870"/>
            <a:ext cx="2743200" cy="365125"/>
          </a:xfrm>
        </p:spPr>
        <p:txBody>
          <a:bodyPr/>
          <a:lstStyle/>
          <a:p>
            <a:fld id="{149AB08A-B8FE-2744-A176-508EFC0AA4E9}" type="datetime1">
              <a:rPr lang="en-US" smtClean="0"/>
              <a:t>3/19/17</a:t>
            </a:fld>
            <a:endParaRPr lang="en-US"/>
          </a:p>
        </p:txBody>
      </p:sp>
    </p:spTree>
    <p:extLst>
      <p:ext uri="{BB962C8B-B14F-4D97-AF65-F5344CB8AC3E}">
        <p14:creationId xmlns:p14="http://schemas.microsoft.com/office/powerpoint/2010/main" val="366954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par>
                                <p:cTn id="19" presetID="10" presetClass="entr" presetSubtype="0" fill="hold" nodeType="withEffect">
                                  <p:stCondLst>
                                    <p:cond delay="0"/>
                                  </p:stCondLst>
                                  <p:childTnLst>
                                    <p:set>
                                      <p:cBhvr>
                                        <p:cTn id="20" dur="1" fill="hold">
                                          <p:stCondLst>
                                            <p:cond delay="0"/>
                                          </p:stCondLst>
                                        </p:cTn>
                                        <p:tgtEl>
                                          <p:spTgt spid="65"/>
                                        </p:tgtEl>
                                        <p:attrNameLst>
                                          <p:attrName>style.visibility</p:attrName>
                                        </p:attrNameLst>
                                      </p:cBhvr>
                                      <p:to>
                                        <p:strVal val="visible"/>
                                      </p:to>
                                    </p:set>
                                    <p:animEffect transition="in" filter="fade">
                                      <p:cBhvr>
                                        <p:cTn id="21" dur="500"/>
                                        <p:tgtEl>
                                          <p:spTgt spid="65"/>
                                        </p:tgtEl>
                                      </p:cBhvr>
                                    </p:animEffect>
                                  </p:childTnLst>
                                </p:cTn>
                              </p:par>
                              <p:par>
                                <p:cTn id="22" presetID="10" presetClass="entr" presetSubtype="0" fill="hold" nodeType="withEffect">
                                  <p:stCondLst>
                                    <p:cond delay="0"/>
                                  </p:stCondLst>
                                  <p:childTnLst>
                                    <p:set>
                                      <p:cBhvr>
                                        <p:cTn id="23" dur="1" fill="hold">
                                          <p:stCondLst>
                                            <p:cond delay="0"/>
                                          </p:stCondLst>
                                        </p:cTn>
                                        <p:tgtEl>
                                          <p:spTgt spid="66"/>
                                        </p:tgtEl>
                                        <p:attrNameLst>
                                          <p:attrName>style.visibility</p:attrName>
                                        </p:attrNameLst>
                                      </p:cBhvr>
                                      <p:to>
                                        <p:strVal val="visible"/>
                                      </p:to>
                                    </p:set>
                                    <p:animEffect transition="in" filter="fade">
                                      <p:cBhvr>
                                        <p:cTn id="24" dur="500"/>
                                        <p:tgtEl>
                                          <p:spTgt spid="6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childTnLst>
                                </p:cTn>
                              </p:par>
                              <p:par>
                                <p:cTn id="30" presetID="10" presetClass="entr" presetSubtype="0" fill="hold"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500"/>
                                        <p:tgtEl>
                                          <p:spTgt spid="3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fade">
                                      <p:cBhvr>
                                        <p:cTn id="48" dur="500"/>
                                        <p:tgtEl>
                                          <p:spTgt spid="35"/>
                                        </p:tgtEl>
                                      </p:cBhvr>
                                    </p:animEffect>
                                  </p:childTnLst>
                                </p:cTn>
                              </p:par>
                              <p:par>
                                <p:cTn id="49" presetID="10" presetClass="entr" presetSubtype="0" fill="hold" nodeType="withEffect">
                                  <p:stCondLst>
                                    <p:cond delay="0"/>
                                  </p:stCondLst>
                                  <p:childTnLst>
                                    <p:set>
                                      <p:cBhvr>
                                        <p:cTn id="50" dur="1" fill="hold">
                                          <p:stCondLst>
                                            <p:cond delay="0"/>
                                          </p:stCondLst>
                                        </p:cTn>
                                        <p:tgtEl>
                                          <p:spTgt spid="8201"/>
                                        </p:tgtEl>
                                        <p:attrNameLst>
                                          <p:attrName>style.visibility</p:attrName>
                                        </p:attrNameLst>
                                      </p:cBhvr>
                                      <p:to>
                                        <p:strVal val="visible"/>
                                      </p:to>
                                    </p:set>
                                    <p:animEffect transition="in" filter="fade">
                                      <p:cBhvr>
                                        <p:cTn id="51" dur="500"/>
                                        <p:tgtEl>
                                          <p:spTgt spid="8201"/>
                                        </p:tgtEl>
                                      </p:cBhvr>
                                    </p:animEffect>
                                  </p:childTnLst>
                                </p:cTn>
                              </p:par>
                              <p:par>
                                <p:cTn id="52" presetID="10" presetClass="entr" presetSubtype="0" fill="hold" nodeType="withEffect">
                                  <p:stCondLst>
                                    <p:cond delay="0"/>
                                  </p:stCondLst>
                                  <p:childTnLst>
                                    <p:set>
                                      <p:cBhvr>
                                        <p:cTn id="53" dur="1" fill="hold">
                                          <p:stCondLst>
                                            <p:cond delay="0"/>
                                          </p:stCondLst>
                                        </p:cTn>
                                        <p:tgtEl>
                                          <p:spTgt spid="8202"/>
                                        </p:tgtEl>
                                        <p:attrNameLst>
                                          <p:attrName>style.visibility</p:attrName>
                                        </p:attrNameLst>
                                      </p:cBhvr>
                                      <p:to>
                                        <p:strVal val="visible"/>
                                      </p:to>
                                    </p:set>
                                    <p:animEffect transition="in" filter="fade">
                                      <p:cBhvr>
                                        <p:cTn id="54" dur="500"/>
                                        <p:tgtEl>
                                          <p:spTgt spid="8202"/>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fade">
                                      <p:cBhvr>
                                        <p:cTn id="57" dur="500"/>
                                        <p:tgtEl>
                                          <p:spTgt spid="3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fade">
                                      <p:cBhvr>
                                        <p:cTn id="62" dur="500"/>
                                        <p:tgtEl>
                                          <p:spTgt spid="11"/>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500"/>
                                        <p:tgtEl>
                                          <p:spTgt spid="57"/>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67"/>
                                        </p:tgtEl>
                                        <p:attrNameLst>
                                          <p:attrName>style.visibility</p:attrName>
                                        </p:attrNameLst>
                                      </p:cBhvr>
                                      <p:to>
                                        <p:strVal val="visible"/>
                                      </p:to>
                                    </p:set>
                                    <p:animEffect transition="in" filter="fade">
                                      <p:cBhvr>
                                        <p:cTn id="70" dur="500"/>
                                        <p:tgtEl>
                                          <p:spTgt spid="67"/>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59"/>
                                        </p:tgtEl>
                                        <p:attrNameLst>
                                          <p:attrName>style.visibility</p:attrName>
                                        </p:attrNameLst>
                                      </p:cBhvr>
                                      <p:to>
                                        <p:strVal val="visible"/>
                                      </p:to>
                                    </p:set>
                                    <p:animEffect transition="in" filter="fade">
                                      <p:cBhvr>
                                        <p:cTn id="75" dur="500"/>
                                        <p:tgtEl>
                                          <p:spTgt spid="59"/>
                                        </p:tgtEl>
                                      </p:cBhvr>
                                    </p:animEffect>
                                  </p:childTnLst>
                                </p:cTn>
                              </p:par>
                              <p:par>
                                <p:cTn id="76" presetID="10" presetClass="entr" presetSubtype="0" fill="hold" nodeType="withEffect">
                                  <p:stCondLst>
                                    <p:cond delay="0"/>
                                  </p:stCondLst>
                                  <p:childTnLst>
                                    <p:set>
                                      <p:cBhvr>
                                        <p:cTn id="77" dur="1" fill="hold">
                                          <p:stCondLst>
                                            <p:cond delay="0"/>
                                          </p:stCondLst>
                                        </p:cTn>
                                        <p:tgtEl>
                                          <p:spTgt spid="3"/>
                                        </p:tgtEl>
                                        <p:attrNameLst>
                                          <p:attrName>style.visibility</p:attrName>
                                        </p:attrNameLst>
                                      </p:cBhvr>
                                      <p:to>
                                        <p:strVal val="visible"/>
                                      </p:to>
                                    </p:set>
                                    <p:animEffect transition="in" filter="fade">
                                      <p:cBhvr>
                                        <p:cTn id="7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4" grpId="0"/>
      <p:bldP spid="25" grpId="0"/>
      <p:bldP spid="27" grpId="0"/>
      <p:bldP spid="33" grpId="0"/>
      <p:bldP spid="38" grpId="0"/>
      <p:bldP spid="57" grpId="0"/>
      <p:bldP spid="5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Microbiome composition analyses: </a:t>
            </a:r>
            <a:r>
              <a:rPr lang="en-US" dirty="0" smtClean="0"/>
              <a:t>alpha diversity</a:t>
            </a:r>
            <a:endParaRPr lang="en-US" dirty="0"/>
          </a:p>
        </p:txBody>
      </p:sp>
      <p:sp>
        <p:nvSpPr>
          <p:cNvPr id="4" name="Date Placeholder 3"/>
          <p:cNvSpPr>
            <a:spLocks noGrp="1"/>
          </p:cNvSpPr>
          <p:nvPr>
            <p:ph type="dt" sz="half" idx="10"/>
          </p:nvPr>
        </p:nvSpPr>
        <p:spPr/>
        <p:txBody>
          <a:bodyPr/>
          <a:lstStyle/>
          <a:p>
            <a:fld id="{149AB08A-B8FE-2744-A176-508EFC0AA4E9}" type="datetime1">
              <a:rPr lang="en-US" smtClean="0"/>
              <a:t>3/19/17</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14</a:t>
            </a:fld>
            <a:endParaRPr lang="en-US"/>
          </a:p>
        </p:txBody>
      </p:sp>
      <p:grpSp>
        <p:nvGrpSpPr>
          <p:cNvPr id="6" name="Group 5"/>
          <p:cNvGrpSpPr/>
          <p:nvPr/>
        </p:nvGrpSpPr>
        <p:grpSpPr>
          <a:xfrm>
            <a:off x="1249680" y="1054454"/>
            <a:ext cx="1944350" cy="1751819"/>
            <a:chOff x="685800" y="1740568"/>
            <a:chExt cx="2133600" cy="1584158"/>
          </a:xfrm>
        </p:grpSpPr>
        <p:grpSp>
          <p:nvGrpSpPr>
            <p:cNvPr id="7" name="Group 6"/>
            <p:cNvGrpSpPr/>
            <p:nvPr/>
          </p:nvGrpSpPr>
          <p:grpSpPr>
            <a:xfrm>
              <a:off x="750794" y="1740568"/>
              <a:ext cx="1981200" cy="990600"/>
              <a:chOff x="457200" y="1600200"/>
              <a:chExt cx="2590800" cy="1295400"/>
            </a:xfrm>
          </p:grpSpPr>
          <p:cxnSp>
            <p:nvCxnSpPr>
              <p:cNvPr id="14" name="Straight Connector 13"/>
              <p:cNvCxnSpPr/>
              <p:nvPr/>
            </p:nvCxnSpPr>
            <p:spPr bwMode="auto">
              <a:xfrm>
                <a:off x="1447800" y="1600200"/>
                <a:ext cx="0" cy="9144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5" name="Straight Connector 14"/>
              <p:cNvCxnSpPr/>
              <p:nvPr/>
            </p:nvCxnSpPr>
            <p:spPr bwMode="auto">
              <a:xfrm flipH="1">
                <a:off x="457200" y="2514600"/>
                <a:ext cx="1981200" cy="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6" name="Straight Connector 15"/>
              <p:cNvCxnSpPr/>
              <p:nvPr/>
            </p:nvCxnSpPr>
            <p:spPr bwMode="auto">
              <a:xfrm>
                <a:off x="4572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7" name="Straight Connector 16"/>
              <p:cNvCxnSpPr/>
              <p:nvPr/>
            </p:nvCxnSpPr>
            <p:spPr bwMode="auto">
              <a:xfrm>
                <a:off x="9525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8" name="Straight Connector 17"/>
              <p:cNvCxnSpPr/>
              <p:nvPr/>
            </p:nvCxnSpPr>
            <p:spPr bwMode="auto">
              <a:xfrm>
                <a:off x="14478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9" name="Straight Connector 18"/>
              <p:cNvCxnSpPr/>
              <p:nvPr/>
            </p:nvCxnSpPr>
            <p:spPr bwMode="auto">
              <a:xfrm>
                <a:off x="19431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20" name="Straight Connector 19"/>
              <p:cNvCxnSpPr/>
              <p:nvPr/>
            </p:nvCxnSpPr>
            <p:spPr bwMode="auto">
              <a:xfrm>
                <a:off x="24384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21" name="Straight Connector 20"/>
              <p:cNvCxnSpPr/>
              <p:nvPr/>
            </p:nvCxnSpPr>
            <p:spPr bwMode="auto">
              <a:xfrm>
                <a:off x="3048000" y="1600200"/>
                <a:ext cx="0" cy="12954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22" name="Straight Connector 21"/>
              <p:cNvCxnSpPr/>
              <p:nvPr/>
            </p:nvCxnSpPr>
            <p:spPr bwMode="auto">
              <a:xfrm flipH="1">
                <a:off x="1447800" y="1600200"/>
                <a:ext cx="1600200" cy="0"/>
              </a:xfrm>
              <a:prstGeom prst="line">
                <a:avLst/>
              </a:prstGeom>
              <a:solidFill>
                <a:schemeClr val="accent1"/>
              </a:solidFill>
              <a:ln w="28575" cap="rnd" cmpd="sng" algn="ctr">
                <a:solidFill>
                  <a:schemeClr val="tx1"/>
                </a:solidFill>
                <a:prstDash val="solid"/>
                <a:round/>
                <a:headEnd type="none" w="med" len="med"/>
                <a:tailEnd type="none" w="med" len="med"/>
              </a:ln>
              <a:effectLst/>
            </p:spPr>
          </p:cxnSp>
        </p:grpSp>
        <p:sp>
          <p:nvSpPr>
            <p:cNvPr id="8" name="Rectangle 7"/>
            <p:cNvSpPr/>
            <p:nvPr/>
          </p:nvSpPr>
          <p:spPr bwMode="auto">
            <a:xfrm>
              <a:off x="685800" y="2819399"/>
              <a:ext cx="141195" cy="505327"/>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sp>
          <p:nvSpPr>
            <p:cNvPr id="9" name="Rectangle 8"/>
            <p:cNvSpPr/>
            <p:nvPr/>
          </p:nvSpPr>
          <p:spPr bwMode="auto">
            <a:xfrm>
              <a:off x="1059752" y="2819400"/>
              <a:ext cx="141194" cy="76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sp>
          <p:nvSpPr>
            <p:cNvPr id="10" name="Rectangle 9"/>
            <p:cNvSpPr/>
            <p:nvPr/>
          </p:nvSpPr>
          <p:spPr bwMode="auto">
            <a:xfrm>
              <a:off x="1433704" y="2819400"/>
              <a:ext cx="141194" cy="76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sp>
          <p:nvSpPr>
            <p:cNvPr id="11" name="Rectangle 10"/>
            <p:cNvSpPr/>
            <p:nvPr/>
          </p:nvSpPr>
          <p:spPr bwMode="auto">
            <a:xfrm>
              <a:off x="1807656" y="2819400"/>
              <a:ext cx="141194" cy="76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sp>
          <p:nvSpPr>
            <p:cNvPr id="12" name="Rectangle 11"/>
            <p:cNvSpPr/>
            <p:nvPr/>
          </p:nvSpPr>
          <p:spPr bwMode="auto">
            <a:xfrm>
              <a:off x="2181608" y="2819400"/>
              <a:ext cx="141194" cy="76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sp>
          <p:nvSpPr>
            <p:cNvPr id="13" name="Rectangle 12"/>
            <p:cNvSpPr/>
            <p:nvPr/>
          </p:nvSpPr>
          <p:spPr bwMode="auto">
            <a:xfrm>
              <a:off x="2678206" y="2819400"/>
              <a:ext cx="141194" cy="76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grpSp>
      <p:grpSp>
        <p:nvGrpSpPr>
          <p:cNvPr id="23" name="Group 22"/>
          <p:cNvGrpSpPr/>
          <p:nvPr/>
        </p:nvGrpSpPr>
        <p:grpSpPr>
          <a:xfrm>
            <a:off x="1249680" y="5134810"/>
            <a:ext cx="1944350" cy="1494590"/>
            <a:chOff x="685800" y="1740568"/>
            <a:chExt cx="2133600" cy="1351548"/>
          </a:xfrm>
        </p:grpSpPr>
        <p:grpSp>
          <p:nvGrpSpPr>
            <p:cNvPr id="24" name="Group 23"/>
            <p:cNvGrpSpPr/>
            <p:nvPr/>
          </p:nvGrpSpPr>
          <p:grpSpPr>
            <a:xfrm>
              <a:off x="750794" y="1740568"/>
              <a:ext cx="1981200" cy="990600"/>
              <a:chOff x="457200" y="1600200"/>
              <a:chExt cx="2590800" cy="1295400"/>
            </a:xfrm>
          </p:grpSpPr>
          <p:cxnSp>
            <p:nvCxnSpPr>
              <p:cNvPr id="31" name="Straight Connector 30"/>
              <p:cNvCxnSpPr/>
              <p:nvPr/>
            </p:nvCxnSpPr>
            <p:spPr bwMode="auto">
              <a:xfrm>
                <a:off x="1447800" y="1600200"/>
                <a:ext cx="0" cy="9144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32" name="Straight Connector 31"/>
              <p:cNvCxnSpPr/>
              <p:nvPr/>
            </p:nvCxnSpPr>
            <p:spPr bwMode="auto">
              <a:xfrm flipH="1">
                <a:off x="457200" y="2514600"/>
                <a:ext cx="1981200" cy="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33" name="Straight Connector 32"/>
              <p:cNvCxnSpPr/>
              <p:nvPr/>
            </p:nvCxnSpPr>
            <p:spPr bwMode="auto">
              <a:xfrm>
                <a:off x="4572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34" name="Straight Connector 33"/>
              <p:cNvCxnSpPr/>
              <p:nvPr/>
            </p:nvCxnSpPr>
            <p:spPr bwMode="auto">
              <a:xfrm>
                <a:off x="9525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35" name="Straight Connector 34"/>
              <p:cNvCxnSpPr/>
              <p:nvPr/>
            </p:nvCxnSpPr>
            <p:spPr bwMode="auto">
              <a:xfrm>
                <a:off x="14478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36" name="Straight Connector 35"/>
              <p:cNvCxnSpPr/>
              <p:nvPr/>
            </p:nvCxnSpPr>
            <p:spPr bwMode="auto">
              <a:xfrm>
                <a:off x="19431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37" name="Straight Connector 36"/>
              <p:cNvCxnSpPr/>
              <p:nvPr/>
            </p:nvCxnSpPr>
            <p:spPr bwMode="auto">
              <a:xfrm>
                <a:off x="24384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38" name="Straight Connector 37"/>
              <p:cNvCxnSpPr/>
              <p:nvPr/>
            </p:nvCxnSpPr>
            <p:spPr bwMode="auto">
              <a:xfrm>
                <a:off x="3048000" y="1600200"/>
                <a:ext cx="0" cy="12954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39" name="Straight Connector 38"/>
              <p:cNvCxnSpPr/>
              <p:nvPr/>
            </p:nvCxnSpPr>
            <p:spPr bwMode="auto">
              <a:xfrm flipH="1">
                <a:off x="1447800" y="1600200"/>
                <a:ext cx="1600200" cy="0"/>
              </a:xfrm>
              <a:prstGeom prst="line">
                <a:avLst/>
              </a:prstGeom>
              <a:solidFill>
                <a:schemeClr val="accent1"/>
              </a:solidFill>
              <a:ln w="28575" cap="rnd" cmpd="sng" algn="ctr">
                <a:solidFill>
                  <a:schemeClr val="tx1"/>
                </a:solidFill>
                <a:prstDash val="solid"/>
                <a:round/>
                <a:headEnd type="none" w="med" len="med"/>
                <a:tailEnd type="none" w="med" len="med"/>
              </a:ln>
              <a:effectLst/>
            </p:spPr>
          </p:cxnSp>
        </p:grpSp>
        <p:sp>
          <p:nvSpPr>
            <p:cNvPr id="25" name="Rectangle 24"/>
            <p:cNvSpPr/>
            <p:nvPr/>
          </p:nvSpPr>
          <p:spPr bwMode="auto">
            <a:xfrm>
              <a:off x="685800" y="2819400"/>
              <a:ext cx="141195" cy="272716"/>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sp>
          <p:nvSpPr>
            <p:cNvPr id="26" name="Rectangle 25"/>
            <p:cNvSpPr/>
            <p:nvPr/>
          </p:nvSpPr>
          <p:spPr bwMode="auto">
            <a:xfrm>
              <a:off x="1059752" y="2819400"/>
              <a:ext cx="141195" cy="272716"/>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sp>
          <p:nvSpPr>
            <p:cNvPr id="27" name="Rectangle 26"/>
            <p:cNvSpPr/>
            <p:nvPr/>
          </p:nvSpPr>
          <p:spPr bwMode="auto">
            <a:xfrm>
              <a:off x="1433704" y="2819400"/>
              <a:ext cx="141195" cy="272716"/>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sp>
          <p:nvSpPr>
            <p:cNvPr id="28" name="Rectangle 27"/>
            <p:cNvSpPr/>
            <p:nvPr/>
          </p:nvSpPr>
          <p:spPr bwMode="auto">
            <a:xfrm>
              <a:off x="1807656" y="2819400"/>
              <a:ext cx="141195" cy="272716"/>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sp>
          <p:nvSpPr>
            <p:cNvPr id="29" name="Rectangle 28"/>
            <p:cNvSpPr/>
            <p:nvPr/>
          </p:nvSpPr>
          <p:spPr bwMode="auto">
            <a:xfrm>
              <a:off x="2181608" y="2819400"/>
              <a:ext cx="141195" cy="272716"/>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sp>
          <p:nvSpPr>
            <p:cNvPr id="30" name="Rectangle 29"/>
            <p:cNvSpPr/>
            <p:nvPr/>
          </p:nvSpPr>
          <p:spPr bwMode="auto">
            <a:xfrm>
              <a:off x="2678206" y="2819400"/>
              <a:ext cx="141194" cy="76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grpSp>
      <p:grpSp>
        <p:nvGrpSpPr>
          <p:cNvPr id="40" name="Group 39"/>
          <p:cNvGrpSpPr/>
          <p:nvPr/>
        </p:nvGrpSpPr>
        <p:grpSpPr>
          <a:xfrm>
            <a:off x="1249680" y="3035355"/>
            <a:ext cx="1944350" cy="1877306"/>
            <a:chOff x="685800" y="1740568"/>
            <a:chExt cx="2133600" cy="1697635"/>
          </a:xfrm>
        </p:grpSpPr>
        <p:grpSp>
          <p:nvGrpSpPr>
            <p:cNvPr id="41" name="Group 40"/>
            <p:cNvGrpSpPr/>
            <p:nvPr/>
          </p:nvGrpSpPr>
          <p:grpSpPr>
            <a:xfrm>
              <a:off x="750794" y="1740568"/>
              <a:ext cx="1981200" cy="990600"/>
              <a:chOff x="457200" y="1600200"/>
              <a:chExt cx="2590800" cy="1295400"/>
            </a:xfrm>
          </p:grpSpPr>
          <p:cxnSp>
            <p:nvCxnSpPr>
              <p:cNvPr id="48" name="Straight Connector 47"/>
              <p:cNvCxnSpPr/>
              <p:nvPr/>
            </p:nvCxnSpPr>
            <p:spPr bwMode="auto">
              <a:xfrm>
                <a:off x="1447800" y="1600200"/>
                <a:ext cx="0" cy="9144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49" name="Straight Connector 48"/>
              <p:cNvCxnSpPr/>
              <p:nvPr/>
            </p:nvCxnSpPr>
            <p:spPr bwMode="auto">
              <a:xfrm flipH="1">
                <a:off x="457200" y="2514600"/>
                <a:ext cx="1981200" cy="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50" name="Straight Connector 49"/>
              <p:cNvCxnSpPr/>
              <p:nvPr/>
            </p:nvCxnSpPr>
            <p:spPr bwMode="auto">
              <a:xfrm>
                <a:off x="4572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51" name="Straight Connector 50"/>
              <p:cNvCxnSpPr/>
              <p:nvPr/>
            </p:nvCxnSpPr>
            <p:spPr bwMode="auto">
              <a:xfrm>
                <a:off x="9525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52" name="Straight Connector 51"/>
              <p:cNvCxnSpPr/>
              <p:nvPr/>
            </p:nvCxnSpPr>
            <p:spPr bwMode="auto">
              <a:xfrm>
                <a:off x="14478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53" name="Straight Connector 52"/>
              <p:cNvCxnSpPr/>
              <p:nvPr/>
            </p:nvCxnSpPr>
            <p:spPr bwMode="auto">
              <a:xfrm>
                <a:off x="19431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54" name="Straight Connector 53"/>
              <p:cNvCxnSpPr/>
              <p:nvPr/>
            </p:nvCxnSpPr>
            <p:spPr bwMode="auto">
              <a:xfrm>
                <a:off x="24384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55" name="Straight Connector 54"/>
              <p:cNvCxnSpPr/>
              <p:nvPr/>
            </p:nvCxnSpPr>
            <p:spPr bwMode="auto">
              <a:xfrm>
                <a:off x="3048000" y="1600200"/>
                <a:ext cx="0" cy="12954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56" name="Straight Connector 55"/>
              <p:cNvCxnSpPr/>
              <p:nvPr/>
            </p:nvCxnSpPr>
            <p:spPr bwMode="auto">
              <a:xfrm flipH="1">
                <a:off x="1447800" y="1600200"/>
                <a:ext cx="1600200" cy="0"/>
              </a:xfrm>
              <a:prstGeom prst="line">
                <a:avLst/>
              </a:prstGeom>
              <a:solidFill>
                <a:schemeClr val="accent1"/>
              </a:solidFill>
              <a:ln w="28575" cap="rnd" cmpd="sng" algn="ctr">
                <a:solidFill>
                  <a:schemeClr val="tx1"/>
                </a:solidFill>
                <a:prstDash val="solid"/>
                <a:round/>
                <a:headEnd type="none" w="med" len="med"/>
                <a:tailEnd type="none" w="med" len="med"/>
              </a:ln>
              <a:effectLst/>
            </p:spPr>
          </p:cxnSp>
        </p:grpSp>
        <p:sp>
          <p:nvSpPr>
            <p:cNvPr id="42" name="Rectangle 41"/>
            <p:cNvSpPr/>
            <p:nvPr/>
          </p:nvSpPr>
          <p:spPr bwMode="auto">
            <a:xfrm>
              <a:off x="685800" y="2819399"/>
              <a:ext cx="141195" cy="618804"/>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sp>
          <p:nvSpPr>
            <p:cNvPr id="43" name="Rectangle 42"/>
            <p:cNvSpPr/>
            <p:nvPr/>
          </p:nvSpPr>
          <p:spPr bwMode="auto">
            <a:xfrm>
              <a:off x="1059752" y="2819400"/>
              <a:ext cx="141195" cy="7620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sp>
          <p:nvSpPr>
            <p:cNvPr id="44" name="Rectangle 43"/>
            <p:cNvSpPr/>
            <p:nvPr/>
          </p:nvSpPr>
          <p:spPr bwMode="auto">
            <a:xfrm>
              <a:off x="1433704" y="2819399"/>
              <a:ext cx="141195" cy="76201"/>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sp>
          <p:nvSpPr>
            <p:cNvPr id="45" name="Rectangle 44"/>
            <p:cNvSpPr/>
            <p:nvPr/>
          </p:nvSpPr>
          <p:spPr bwMode="auto">
            <a:xfrm>
              <a:off x="1807656" y="2819399"/>
              <a:ext cx="141195" cy="76201"/>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sp>
          <p:nvSpPr>
            <p:cNvPr id="46" name="Rectangle 45"/>
            <p:cNvSpPr/>
            <p:nvPr/>
          </p:nvSpPr>
          <p:spPr bwMode="auto">
            <a:xfrm>
              <a:off x="2181608" y="2819399"/>
              <a:ext cx="141195" cy="76201"/>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sp>
          <p:nvSpPr>
            <p:cNvPr id="47" name="Rectangle 46"/>
            <p:cNvSpPr/>
            <p:nvPr/>
          </p:nvSpPr>
          <p:spPr bwMode="auto">
            <a:xfrm>
              <a:off x="2678206" y="2819400"/>
              <a:ext cx="141194" cy="76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grpSp>
      <p:grpSp>
        <p:nvGrpSpPr>
          <p:cNvPr id="57" name="Group 56"/>
          <p:cNvGrpSpPr/>
          <p:nvPr/>
        </p:nvGrpSpPr>
        <p:grpSpPr>
          <a:xfrm>
            <a:off x="7037228" y="3035355"/>
            <a:ext cx="1944350" cy="1530242"/>
            <a:chOff x="685800" y="1740568"/>
            <a:chExt cx="2133600" cy="1383788"/>
          </a:xfrm>
        </p:grpSpPr>
        <p:grpSp>
          <p:nvGrpSpPr>
            <p:cNvPr id="58" name="Group 57"/>
            <p:cNvGrpSpPr/>
            <p:nvPr/>
          </p:nvGrpSpPr>
          <p:grpSpPr>
            <a:xfrm>
              <a:off x="750794" y="1740568"/>
              <a:ext cx="1981200" cy="990600"/>
              <a:chOff x="457200" y="1600200"/>
              <a:chExt cx="2590800" cy="1295400"/>
            </a:xfrm>
          </p:grpSpPr>
          <p:cxnSp>
            <p:nvCxnSpPr>
              <p:cNvPr id="65" name="Straight Connector 64"/>
              <p:cNvCxnSpPr/>
              <p:nvPr/>
            </p:nvCxnSpPr>
            <p:spPr bwMode="auto">
              <a:xfrm>
                <a:off x="1447800" y="1600200"/>
                <a:ext cx="0" cy="9144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66" name="Straight Connector 65"/>
              <p:cNvCxnSpPr/>
              <p:nvPr/>
            </p:nvCxnSpPr>
            <p:spPr bwMode="auto">
              <a:xfrm flipH="1">
                <a:off x="457200" y="2514600"/>
                <a:ext cx="1981200" cy="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67" name="Straight Connector 66"/>
              <p:cNvCxnSpPr/>
              <p:nvPr/>
            </p:nvCxnSpPr>
            <p:spPr bwMode="auto">
              <a:xfrm>
                <a:off x="4572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68" name="Straight Connector 67"/>
              <p:cNvCxnSpPr/>
              <p:nvPr/>
            </p:nvCxnSpPr>
            <p:spPr bwMode="auto">
              <a:xfrm>
                <a:off x="9525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69" name="Straight Connector 68"/>
              <p:cNvCxnSpPr/>
              <p:nvPr/>
            </p:nvCxnSpPr>
            <p:spPr bwMode="auto">
              <a:xfrm>
                <a:off x="14478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70" name="Straight Connector 69"/>
              <p:cNvCxnSpPr/>
              <p:nvPr/>
            </p:nvCxnSpPr>
            <p:spPr bwMode="auto">
              <a:xfrm>
                <a:off x="19431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71" name="Straight Connector 70"/>
              <p:cNvCxnSpPr/>
              <p:nvPr/>
            </p:nvCxnSpPr>
            <p:spPr bwMode="auto">
              <a:xfrm>
                <a:off x="24384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72" name="Straight Connector 71"/>
              <p:cNvCxnSpPr/>
              <p:nvPr/>
            </p:nvCxnSpPr>
            <p:spPr bwMode="auto">
              <a:xfrm>
                <a:off x="3048000" y="1600200"/>
                <a:ext cx="0" cy="12954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73" name="Straight Connector 72"/>
              <p:cNvCxnSpPr/>
              <p:nvPr/>
            </p:nvCxnSpPr>
            <p:spPr bwMode="auto">
              <a:xfrm flipH="1">
                <a:off x="1447800" y="1600200"/>
                <a:ext cx="1600200" cy="0"/>
              </a:xfrm>
              <a:prstGeom prst="line">
                <a:avLst/>
              </a:prstGeom>
              <a:solidFill>
                <a:schemeClr val="accent1"/>
              </a:solidFill>
              <a:ln w="28575" cap="rnd" cmpd="sng" algn="ctr">
                <a:solidFill>
                  <a:schemeClr val="tx1"/>
                </a:solidFill>
                <a:prstDash val="solid"/>
                <a:round/>
                <a:headEnd type="none" w="med" len="med"/>
                <a:tailEnd type="none" w="med" len="med"/>
              </a:ln>
              <a:effectLst/>
            </p:spPr>
          </p:cxnSp>
        </p:grpSp>
        <p:sp>
          <p:nvSpPr>
            <p:cNvPr id="59" name="Rectangle 58"/>
            <p:cNvSpPr/>
            <p:nvPr/>
          </p:nvSpPr>
          <p:spPr bwMode="auto">
            <a:xfrm>
              <a:off x="685800" y="2819400"/>
              <a:ext cx="141194" cy="76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sp>
          <p:nvSpPr>
            <p:cNvPr id="60" name="Rectangle 59"/>
            <p:cNvSpPr/>
            <p:nvPr/>
          </p:nvSpPr>
          <p:spPr bwMode="auto">
            <a:xfrm>
              <a:off x="1059752" y="2819400"/>
              <a:ext cx="141194" cy="76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sp>
          <p:nvSpPr>
            <p:cNvPr id="61" name="Rectangle 60"/>
            <p:cNvSpPr/>
            <p:nvPr/>
          </p:nvSpPr>
          <p:spPr bwMode="auto">
            <a:xfrm>
              <a:off x="1433704" y="2819400"/>
              <a:ext cx="141195" cy="304956"/>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sp>
          <p:nvSpPr>
            <p:cNvPr id="62" name="Rectangle 61"/>
            <p:cNvSpPr/>
            <p:nvPr/>
          </p:nvSpPr>
          <p:spPr bwMode="auto">
            <a:xfrm>
              <a:off x="1807656" y="2819400"/>
              <a:ext cx="141194" cy="76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sp>
          <p:nvSpPr>
            <p:cNvPr id="63" name="Rectangle 62"/>
            <p:cNvSpPr/>
            <p:nvPr/>
          </p:nvSpPr>
          <p:spPr bwMode="auto">
            <a:xfrm>
              <a:off x="2181608" y="2819400"/>
              <a:ext cx="141194" cy="76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sp>
          <p:nvSpPr>
            <p:cNvPr id="64" name="Rectangle 63"/>
            <p:cNvSpPr/>
            <p:nvPr/>
          </p:nvSpPr>
          <p:spPr bwMode="auto">
            <a:xfrm>
              <a:off x="2678205" y="2819400"/>
              <a:ext cx="141195" cy="304956"/>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grpSp>
      <p:sp>
        <p:nvSpPr>
          <p:cNvPr id="74" name="TextBox 73"/>
          <p:cNvSpPr txBox="1"/>
          <p:nvPr/>
        </p:nvSpPr>
        <p:spPr>
          <a:xfrm>
            <a:off x="3164022" y="1005840"/>
            <a:ext cx="2799489" cy="523220"/>
          </a:xfrm>
          <a:prstGeom prst="rect">
            <a:avLst/>
          </a:prstGeom>
          <a:noFill/>
        </p:spPr>
        <p:txBody>
          <a:bodyPr wrap="square" rtlCol="0">
            <a:spAutoFit/>
          </a:bodyPr>
          <a:lstStyle/>
          <a:p>
            <a:r>
              <a:rPr lang="en-US" sz="2800" b="1" dirty="0" smtClean="0"/>
              <a:t>Not diverse</a:t>
            </a:r>
            <a:endParaRPr lang="en-US" sz="2800" b="1" dirty="0"/>
          </a:p>
        </p:txBody>
      </p:sp>
      <p:sp>
        <p:nvSpPr>
          <p:cNvPr id="75" name="TextBox 74"/>
          <p:cNvSpPr txBox="1"/>
          <p:nvPr/>
        </p:nvSpPr>
        <p:spPr>
          <a:xfrm>
            <a:off x="3164022" y="2962029"/>
            <a:ext cx="3726400" cy="954107"/>
          </a:xfrm>
          <a:prstGeom prst="rect">
            <a:avLst/>
          </a:prstGeom>
          <a:noFill/>
        </p:spPr>
        <p:txBody>
          <a:bodyPr wrap="square" rtlCol="0">
            <a:spAutoFit/>
          </a:bodyPr>
          <a:lstStyle/>
          <a:p>
            <a:r>
              <a:rPr lang="en-US" sz="2800" b="1" u="sng" dirty="0" smtClean="0"/>
              <a:t>Qual</a:t>
            </a:r>
            <a:r>
              <a:rPr lang="en-US" sz="2800" b="1" dirty="0" smtClean="0"/>
              <a:t>itatively </a:t>
            </a:r>
            <a:r>
              <a:rPr lang="en-US" sz="2800" b="1" dirty="0"/>
              <a:t>diverse</a:t>
            </a:r>
            <a:endParaRPr lang="en-US" sz="2800" b="1" dirty="0" smtClean="0"/>
          </a:p>
          <a:p>
            <a:r>
              <a:rPr lang="en-US" sz="2800" b="1" dirty="0" smtClean="0"/>
              <a:t>Taxonomically diverse </a:t>
            </a:r>
            <a:endParaRPr lang="en-US" sz="2800" b="1" dirty="0"/>
          </a:p>
        </p:txBody>
      </p:sp>
      <p:sp>
        <p:nvSpPr>
          <p:cNvPr id="76" name="TextBox 75"/>
          <p:cNvSpPr txBox="1"/>
          <p:nvPr/>
        </p:nvSpPr>
        <p:spPr>
          <a:xfrm>
            <a:off x="3164022" y="5077179"/>
            <a:ext cx="3726400" cy="954107"/>
          </a:xfrm>
          <a:prstGeom prst="rect">
            <a:avLst/>
          </a:prstGeom>
          <a:noFill/>
        </p:spPr>
        <p:txBody>
          <a:bodyPr wrap="square" rtlCol="0">
            <a:spAutoFit/>
          </a:bodyPr>
          <a:lstStyle/>
          <a:p>
            <a:r>
              <a:rPr lang="en-US" sz="2800" b="1" u="sng" dirty="0" smtClean="0"/>
              <a:t>Quant</a:t>
            </a:r>
            <a:r>
              <a:rPr lang="en-US" sz="2800" b="1" dirty="0" smtClean="0"/>
              <a:t>itatively diverse</a:t>
            </a:r>
          </a:p>
          <a:p>
            <a:r>
              <a:rPr lang="en-US" sz="2800" b="1" dirty="0" smtClean="0"/>
              <a:t>Taxonomically diverse </a:t>
            </a:r>
            <a:endParaRPr lang="en-US" sz="2800" b="1" dirty="0"/>
          </a:p>
        </p:txBody>
      </p:sp>
      <p:sp>
        <p:nvSpPr>
          <p:cNvPr id="77" name="TextBox 76"/>
          <p:cNvSpPr txBox="1"/>
          <p:nvPr/>
        </p:nvSpPr>
        <p:spPr>
          <a:xfrm>
            <a:off x="9190308" y="2962029"/>
            <a:ext cx="2620692" cy="954107"/>
          </a:xfrm>
          <a:prstGeom prst="rect">
            <a:avLst/>
          </a:prstGeom>
          <a:noFill/>
        </p:spPr>
        <p:txBody>
          <a:bodyPr wrap="square" rtlCol="0">
            <a:spAutoFit/>
          </a:bodyPr>
          <a:lstStyle/>
          <a:p>
            <a:r>
              <a:rPr lang="en-US" sz="2800" b="1" dirty="0" err="1" smtClean="0"/>
              <a:t>Phylogenetically</a:t>
            </a:r>
            <a:r>
              <a:rPr lang="en-US" sz="2800" b="1" dirty="0" smtClean="0"/>
              <a:t> diverse</a:t>
            </a:r>
            <a:endParaRPr lang="en-US" sz="2800" b="1" dirty="0"/>
          </a:p>
        </p:txBody>
      </p:sp>
    </p:spTree>
    <p:extLst>
      <p:ext uri="{BB962C8B-B14F-4D97-AF65-F5344CB8AC3E}">
        <p14:creationId xmlns:p14="http://schemas.microsoft.com/office/powerpoint/2010/main" val="6706912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Microbiome composition analyses: </a:t>
            </a:r>
            <a:r>
              <a:rPr lang="en-US" dirty="0" smtClean="0"/>
              <a:t>beta </a:t>
            </a:r>
            <a:r>
              <a:rPr lang="en-US" dirty="0"/>
              <a:t>diversity</a:t>
            </a:r>
          </a:p>
        </p:txBody>
      </p:sp>
      <p:sp>
        <p:nvSpPr>
          <p:cNvPr id="4" name="Date Placeholder 3"/>
          <p:cNvSpPr>
            <a:spLocks noGrp="1"/>
          </p:cNvSpPr>
          <p:nvPr>
            <p:ph type="dt" sz="half" idx="10"/>
          </p:nvPr>
        </p:nvSpPr>
        <p:spPr/>
        <p:txBody>
          <a:bodyPr/>
          <a:lstStyle/>
          <a:p>
            <a:fld id="{149AB08A-B8FE-2744-A176-508EFC0AA4E9}" type="datetime1">
              <a:rPr lang="en-US" smtClean="0"/>
              <a:t>3/19/17</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15</a:t>
            </a:fld>
            <a:endParaRPr lang="en-US"/>
          </a:p>
        </p:txBody>
      </p:sp>
      <p:grpSp>
        <p:nvGrpSpPr>
          <p:cNvPr id="115" name="Group 114"/>
          <p:cNvGrpSpPr/>
          <p:nvPr/>
        </p:nvGrpSpPr>
        <p:grpSpPr>
          <a:xfrm>
            <a:off x="1889760" y="5121308"/>
            <a:ext cx="1940447" cy="1491590"/>
            <a:chOff x="685800" y="1740568"/>
            <a:chExt cx="2133600" cy="1351548"/>
          </a:xfrm>
        </p:grpSpPr>
        <p:grpSp>
          <p:nvGrpSpPr>
            <p:cNvPr id="206" name="Group 205"/>
            <p:cNvGrpSpPr/>
            <p:nvPr/>
          </p:nvGrpSpPr>
          <p:grpSpPr>
            <a:xfrm>
              <a:off x="750794" y="1740568"/>
              <a:ext cx="1981200" cy="990600"/>
              <a:chOff x="457200" y="1600200"/>
              <a:chExt cx="2590800" cy="1295400"/>
            </a:xfrm>
          </p:grpSpPr>
          <p:cxnSp>
            <p:nvCxnSpPr>
              <p:cNvPr id="213" name="Straight Connector 212"/>
              <p:cNvCxnSpPr/>
              <p:nvPr/>
            </p:nvCxnSpPr>
            <p:spPr bwMode="auto">
              <a:xfrm>
                <a:off x="1447800" y="1600200"/>
                <a:ext cx="0" cy="9144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214" name="Straight Connector 213"/>
              <p:cNvCxnSpPr/>
              <p:nvPr/>
            </p:nvCxnSpPr>
            <p:spPr bwMode="auto">
              <a:xfrm flipH="1">
                <a:off x="457200" y="2514600"/>
                <a:ext cx="1981200" cy="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215" name="Straight Connector 214"/>
              <p:cNvCxnSpPr/>
              <p:nvPr/>
            </p:nvCxnSpPr>
            <p:spPr bwMode="auto">
              <a:xfrm>
                <a:off x="4572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216" name="Straight Connector 215"/>
              <p:cNvCxnSpPr/>
              <p:nvPr/>
            </p:nvCxnSpPr>
            <p:spPr bwMode="auto">
              <a:xfrm>
                <a:off x="9525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217" name="Straight Connector 216"/>
              <p:cNvCxnSpPr/>
              <p:nvPr/>
            </p:nvCxnSpPr>
            <p:spPr bwMode="auto">
              <a:xfrm>
                <a:off x="14478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218" name="Straight Connector 217"/>
              <p:cNvCxnSpPr/>
              <p:nvPr/>
            </p:nvCxnSpPr>
            <p:spPr bwMode="auto">
              <a:xfrm>
                <a:off x="19431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219" name="Straight Connector 218"/>
              <p:cNvCxnSpPr/>
              <p:nvPr/>
            </p:nvCxnSpPr>
            <p:spPr bwMode="auto">
              <a:xfrm>
                <a:off x="24384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220" name="Straight Connector 219"/>
              <p:cNvCxnSpPr/>
              <p:nvPr/>
            </p:nvCxnSpPr>
            <p:spPr bwMode="auto">
              <a:xfrm>
                <a:off x="3048000" y="1600200"/>
                <a:ext cx="0" cy="12954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221" name="Straight Connector 220"/>
              <p:cNvCxnSpPr/>
              <p:nvPr/>
            </p:nvCxnSpPr>
            <p:spPr bwMode="auto">
              <a:xfrm flipH="1">
                <a:off x="1447800" y="1600200"/>
                <a:ext cx="1600200" cy="0"/>
              </a:xfrm>
              <a:prstGeom prst="line">
                <a:avLst/>
              </a:prstGeom>
              <a:solidFill>
                <a:schemeClr val="accent1"/>
              </a:solidFill>
              <a:ln w="28575" cap="rnd" cmpd="sng" algn="ctr">
                <a:solidFill>
                  <a:schemeClr val="tx1"/>
                </a:solidFill>
                <a:prstDash val="solid"/>
                <a:round/>
                <a:headEnd type="none" w="med" len="med"/>
                <a:tailEnd type="none" w="med" len="med"/>
              </a:ln>
              <a:effectLst/>
            </p:spPr>
          </p:cxnSp>
        </p:grpSp>
        <p:sp>
          <p:nvSpPr>
            <p:cNvPr id="207" name="Rectangle 206"/>
            <p:cNvSpPr/>
            <p:nvPr/>
          </p:nvSpPr>
          <p:spPr bwMode="auto">
            <a:xfrm>
              <a:off x="685800" y="2819400"/>
              <a:ext cx="141195" cy="272716"/>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sp>
          <p:nvSpPr>
            <p:cNvPr id="208" name="Rectangle 207"/>
            <p:cNvSpPr/>
            <p:nvPr/>
          </p:nvSpPr>
          <p:spPr bwMode="auto">
            <a:xfrm>
              <a:off x="1059752" y="2819400"/>
              <a:ext cx="141195" cy="272716"/>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sp>
          <p:nvSpPr>
            <p:cNvPr id="209" name="Rectangle 208"/>
            <p:cNvSpPr/>
            <p:nvPr/>
          </p:nvSpPr>
          <p:spPr bwMode="auto">
            <a:xfrm>
              <a:off x="1433704" y="2819400"/>
              <a:ext cx="141195" cy="2727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sp>
          <p:nvSpPr>
            <p:cNvPr id="210" name="Rectangle 209"/>
            <p:cNvSpPr/>
            <p:nvPr/>
          </p:nvSpPr>
          <p:spPr bwMode="auto">
            <a:xfrm>
              <a:off x="1807656" y="2819400"/>
              <a:ext cx="141195" cy="2727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sp>
          <p:nvSpPr>
            <p:cNvPr id="211" name="Rectangle 210"/>
            <p:cNvSpPr/>
            <p:nvPr/>
          </p:nvSpPr>
          <p:spPr bwMode="auto">
            <a:xfrm>
              <a:off x="2181608" y="2819400"/>
              <a:ext cx="141195" cy="2727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sp>
          <p:nvSpPr>
            <p:cNvPr id="212" name="Rectangle 211"/>
            <p:cNvSpPr/>
            <p:nvPr/>
          </p:nvSpPr>
          <p:spPr bwMode="auto">
            <a:xfrm>
              <a:off x="2678206" y="2819400"/>
              <a:ext cx="141194" cy="76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grpSp>
      <p:grpSp>
        <p:nvGrpSpPr>
          <p:cNvPr id="116" name="Group 115"/>
          <p:cNvGrpSpPr/>
          <p:nvPr/>
        </p:nvGrpSpPr>
        <p:grpSpPr>
          <a:xfrm>
            <a:off x="1889760" y="1062592"/>
            <a:ext cx="1940447" cy="1873537"/>
            <a:chOff x="685800" y="1740568"/>
            <a:chExt cx="2133600" cy="1697635"/>
          </a:xfrm>
        </p:grpSpPr>
        <p:grpSp>
          <p:nvGrpSpPr>
            <p:cNvPr id="190" name="Group 189"/>
            <p:cNvGrpSpPr/>
            <p:nvPr/>
          </p:nvGrpSpPr>
          <p:grpSpPr>
            <a:xfrm>
              <a:off x="750794" y="1740568"/>
              <a:ext cx="1981200" cy="990600"/>
              <a:chOff x="457200" y="1600200"/>
              <a:chExt cx="2590800" cy="1295400"/>
            </a:xfrm>
          </p:grpSpPr>
          <p:cxnSp>
            <p:nvCxnSpPr>
              <p:cNvPr id="197" name="Straight Connector 196"/>
              <p:cNvCxnSpPr/>
              <p:nvPr/>
            </p:nvCxnSpPr>
            <p:spPr bwMode="auto">
              <a:xfrm>
                <a:off x="1447800" y="1600200"/>
                <a:ext cx="0" cy="9144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98" name="Straight Connector 197"/>
              <p:cNvCxnSpPr/>
              <p:nvPr/>
            </p:nvCxnSpPr>
            <p:spPr bwMode="auto">
              <a:xfrm flipH="1">
                <a:off x="457200" y="2514600"/>
                <a:ext cx="1981200" cy="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99" name="Straight Connector 198"/>
              <p:cNvCxnSpPr/>
              <p:nvPr/>
            </p:nvCxnSpPr>
            <p:spPr bwMode="auto">
              <a:xfrm>
                <a:off x="4572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200" name="Straight Connector 199"/>
              <p:cNvCxnSpPr/>
              <p:nvPr/>
            </p:nvCxnSpPr>
            <p:spPr bwMode="auto">
              <a:xfrm>
                <a:off x="9525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201" name="Straight Connector 200"/>
              <p:cNvCxnSpPr/>
              <p:nvPr/>
            </p:nvCxnSpPr>
            <p:spPr bwMode="auto">
              <a:xfrm>
                <a:off x="14478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202" name="Straight Connector 201"/>
              <p:cNvCxnSpPr/>
              <p:nvPr/>
            </p:nvCxnSpPr>
            <p:spPr bwMode="auto">
              <a:xfrm>
                <a:off x="19431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203" name="Straight Connector 202"/>
              <p:cNvCxnSpPr/>
              <p:nvPr/>
            </p:nvCxnSpPr>
            <p:spPr bwMode="auto">
              <a:xfrm>
                <a:off x="24384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204" name="Straight Connector 203"/>
              <p:cNvCxnSpPr/>
              <p:nvPr/>
            </p:nvCxnSpPr>
            <p:spPr bwMode="auto">
              <a:xfrm>
                <a:off x="3048000" y="1600200"/>
                <a:ext cx="0" cy="12954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205" name="Straight Connector 204"/>
              <p:cNvCxnSpPr/>
              <p:nvPr/>
            </p:nvCxnSpPr>
            <p:spPr bwMode="auto">
              <a:xfrm flipH="1">
                <a:off x="1447800" y="1600200"/>
                <a:ext cx="1600200" cy="0"/>
              </a:xfrm>
              <a:prstGeom prst="line">
                <a:avLst/>
              </a:prstGeom>
              <a:solidFill>
                <a:schemeClr val="accent1"/>
              </a:solidFill>
              <a:ln w="28575" cap="rnd" cmpd="sng" algn="ctr">
                <a:solidFill>
                  <a:schemeClr val="tx1"/>
                </a:solidFill>
                <a:prstDash val="solid"/>
                <a:round/>
                <a:headEnd type="none" w="med" len="med"/>
                <a:tailEnd type="none" w="med" len="med"/>
              </a:ln>
              <a:effectLst/>
            </p:spPr>
          </p:cxnSp>
        </p:grpSp>
        <p:sp>
          <p:nvSpPr>
            <p:cNvPr id="191" name="Rectangle 190"/>
            <p:cNvSpPr/>
            <p:nvPr/>
          </p:nvSpPr>
          <p:spPr bwMode="auto">
            <a:xfrm>
              <a:off x="685800" y="2819399"/>
              <a:ext cx="141195" cy="618804"/>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sp>
          <p:nvSpPr>
            <p:cNvPr id="192" name="Rectangle 191"/>
            <p:cNvSpPr/>
            <p:nvPr/>
          </p:nvSpPr>
          <p:spPr bwMode="auto">
            <a:xfrm>
              <a:off x="1059752" y="2819400"/>
              <a:ext cx="141195" cy="76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sp>
          <p:nvSpPr>
            <p:cNvPr id="193" name="Rectangle 192"/>
            <p:cNvSpPr/>
            <p:nvPr/>
          </p:nvSpPr>
          <p:spPr bwMode="auto">
            <a:xfrm>
              <a:off x="1433704" y="2819399"/>
              <a:ext cx="141195" cy="7620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sp>
          <p:nvSpPr>
            <p:cNvPr id="194" name="Rectangle 193"/>
            <p:cNvSpPr/>
            <p:nvPr/>
          </p:nvSpPr>
          <p:spPr bwMode="auto">
            <a:xfrm>
              <a:off x="1807656" y="2819399"/>
              <a:ext cx="141195" cy="76201"/>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sp>
          <p:nvSpPr>
            <p:cNvPr id="195" name="Rectangle 194"/>
            <p:cNvSpPr/>
            <p:nvPr/>
          </p:nvSpPr>
          <p:spPr bwMode="auto">
            <a:xfrm>
              <a:off x="2181608" y="2819399"/>
              <a:ext cx="141195" cy="76201"/>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sp>
          <p:nvSpPr>
            <p:cNvPr id="196" name="Rectangle 195"/>
            <p:cNvSpPr/>
            <p:nvPr/>
          </p:nvSpPr>
          <p:spPr bwMode="auto">
            <a:xfrm>
              <a:off x="2678206" y="2819400"/>
              <a:ext cx="141194" cy="76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grpSp>
      <p:sp>
        <p:nvSpPr>
          <p:cNvPr id="117" name="TextBox 116"/>
          <p:cNvSpPr txBox="1"/>
          <p:nvPr/>
        </p:nvSpPr>
        <p:spPr>
          <a:xfrm>
            <a:off x="6430920" y="1000626"/>
            <a:ext cx="3466634" cy="954107"/>
          </a:xfrm>
          <a:prstGeom prst="rect">
            <a:avLst/>
          </a:prstGeom>
          <a:noFill/>
        </p:spPr>
        <p:txBody>
          <a:bodyPr wrap="square" rtlCol="0">
            <a:spAutoFit/>
          </a:bodyPr>
          <a:lstStyle/>
          <a:p>
            <a:r>
              <a:rPr lang="en-US" sz="2800" b="1" u="sng" dirty="0" smtClean="0"/>
              <a:t>Qual</a:t>
            </a:r>
            <a:r>
              <a:rPr lang="en-US" sz="2800" b="1" dirty="0" smtClean="0"/>
              <a:t>itatively diverse</a:t>
            </a:r>
          </a:p>
          <a:p>
            <a:r>
              <a:rPr lang="en-US" sz="2800" b="1" dirty="0" smtClean="0"/>
              <a:t>Taxonomically diverse</a:t>
            </a:r>
            <a:endParaRPr lang="en-US" sz="2800" b="1" dirty="0"/>
          </a:p>
        </p:txBody>
      </p:sp>
      <p:sp>
        <p:nvSpPr>
          <p:cNvPr id="118" name="TextBox 117"/>
          <p:cNvSpPr txBox="1"/>
          <p:nvPr/>
        </p:nvSpPr>
        <p:spPr>
          <a:xfrm>
            <a:off x="6430920" y="2952889"/>
            <a:ext cx="3718920" cy="954107"/>
          </a:xfrm>
          <a:prstGeom prst="rect">
            <a:avLst/>
          </a:prstGeom>
          <a:noFill/>
        </p:spPr>
        <p:txBody>
          <a:bodyPr wrap="square" rtlCol="0">
            <a:spAutoFit/>
          </a:bodyPr>
          <a:lstStyle/>
          <a:p>
            <a:r>
              <a:rPr lang="en-US" sz="2800" b="1" u="sng" dirty="0" smtClean="0"/>
              <a:t>Quant</a:t>
            </a:r>
            <a:r>
              <a:rPr lang="en-US" sz="2800" b="1" dirty="0" smtClean="0"/>
              <a:t>itatively </a:t>
            </a:r>
            <a:r>
              <a:rPr lang="en-US" sz="2800" b="1" dirty="0"/>
              <a:t>diverse</a:t>
            </a:r>
            <a:endParaRPr lang="en-US" sz="2800" b="1" dirty="0" smtClean="0"/>
          </a:p>
          <a:p>
            <a:r>
              <a:rPr lang="en-US" sz="2800" b="1" dirty="0" smtClean="0"/>
              <a:t>Taxonomically diverse </a:t>
            </a:r>
            <a:endParaRPr lang="en-US" sz="2800" b="1" dirty="0"/>
          </a:p>
        </p:txBody>
      </p:sp>
      <p:sp>
        <p:nvSpPr>
          <p:cNvPr id="119" name="TextBox 118"/>
          <p:cNvSpPr txBox="1"/>
          <p:nvPr/>
        </p:nvSpPr>
        <p:spPr>
          <a:xfrm>
            <a:off x="6430920" y="5063793"/>
            <a:ext cx="3932280" cy="954107"/>
          </a:xfrm>
          <a:prstGeom prst="rect">
            <a:avLst/>
          </a:prstGeom>
          <a:noFill/>
        </p:spPr>
        <p:txBody>
          <a:bodyPr wrap="square" rtlCol="0">
            <a:spAutoFit/>
          </a:bodyPr>
          <a:lstStyle/>
          <a:p>
            <a:r>
              <a:rPr lang="en-US" sz="2800" b="1" u="sng" dirty="0" smtClean="0"/>
              <a:t>Quant</a:t>
            </a:r>
            <a:r>
              <a:rPr lang="en-US" sz="2800" b="1" dirty="0" smtClean="0"/>
              <a:t>itatively diverse</a:t>
            </a:r>
          </a:p>
          <a:p>
            <a:r>
              <a:rPr lang="en-US" sz="2800" b="1" dirty="0" err="1" smtClean="0"/>
              <a:t>Phylogenetically</a:t>
            </a:r>
            <a:r>
              <a:rPr lang="en-US" sz="2800" b="1" dirty="0" smtClean="0"/>
              <a:t> diverse </a:t>
            </a:r>
            <a:endParaRPr lang="en-US" sz="2800" b="1" dirty="0"/>
          </a:p>
        </p:txBody>
      </p:sp>
      <p:grpSp>
        <p:nvGrpSpPr>
          <p:cNvPr id="120" name="Group 119"/>
          <p:cNvGrpSpPr/>
          <p:nvPr/>
        </p:nvGrpSpPr>
        <p:grpSpPr>
          <a:xfrm>
            <a:off x="4244435" y="5134758"/>
            <a:ext cx="1940447" cy="1491590"/>
            <a:chOff x="685800" y="1740568"/>
            <a:chExt cx="2133600" cy="1351548"/>
          </a:xfrm>
        </p:grpSpPr>
        <p:grpSp>
          <p:nvGrpSpPr>
            <p:cNvPr id="174" name="Group 173"/>
            <p:cNvGrpSpPr/>
            <p:nvPr/>
          </p:nvGrpSpPr>
          <p:grpSpPr>
            <a:xfrm>
              <a:off x="750794" y="1740568"/>
              <a:ext cx="1981200" cy="990600"/>
              <a:chOff x="457200" y="1600200"/>
              <a:chExt cx="2590800" cy="1295400"/>
            </a:xfrm>
          </p:grpSpPr>
          <p:cxnSp>
            <p:nvCxnSpPr>
              <p:cNvPr id="181" name="Straight Connector 180"/>
              <p:cNvCxnSpPr/>
              <p:nvPr/>
            </p:nvCxnSpPr>
            <p:spPr bwMode="auto">
              <a:xfrm>
                <a:off x="1447800" y="1600200"/>
                <a:ext cx="0" cy="9144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82" name="Straight Connector 181"/>
              <p:cNvCxnSpPr/>
              <p:nvPr/>
            </p:nvCxnSpPr>
            <p:spPr bwMode="auto">
              <a:xfrm flipH="1">
                <a:off x="457200" y="2514600"/>
                <a:ext cx="1981200" cy="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83" name="Straight Connector 182"/>
              <p:cNvCxnSpPr/>
              <p:nvPr/>
            </p:nvCxnSpPr>
            <p:spPr bwMode="auto">
              <a:xfrm>
                <a:off x="4572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84" name="Straight Connector 183"/>
              <p:cNvCxnSpPr/>
              <p:nvPr/>
            </p:nvCxnSpPr>
            <p:spPr bwMode="auto">
              <a:xfrm>
                <a:off x="9525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85" name="Straight Connector 184"/>
              <p:cNvCxnSpPr/>
              <p:nvPr/>
            </p:nvCxnSpPr>
            <p:spPr bwMode="auto">
              <a:xfrm>
                <a:off x="14478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86" name="Straight Connector 185"/>
              <p:cNvCxnSpPr/>
              <p:nvPr/>
            </p:nvCxnSpPr>
            <p:spPr bwMode="auto">
              <a:xfrm>
                <a:off x="19431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87" name="Straight Connector 186"/>
              <p:cNvCxnSpPr/>
              <p:nvPr/>
            </p:nvCxnSpPr>
            <p:spPr bwMode="auto">
              <a:xfrm>
                <a:off x="24384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88" name="Straight Connector 187"/>
              <p:cNvCxnSpPr/>
              <p:nvPr/>
            </p:nvCxnSpPr>
            <p:spPr bwMode="auto">
              <a:xfrm>
                <a:off x="3048000" y="1600200"/>
                <a:ext cx="0" cy="12954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89" name="Straight Connector 188"/>
              <p:cNvCxnSpPr/>
              <p:nvPr/>
            </p:nvCxnSpPr>
            <p:spPr bwMode="auto">
              <a:xfrm flipH="1">
                <a:off x="1447800" y="1600200"/>
                <a:ext cx="1600200" cy="0"/>
              </a:xfrm>
              <a:prstGeom prst="line">
                <a:avLst/>
              </a:prstGeom>
              <a:solidFill>
                <a:schemeClr val="accent1"/>
              </a:solidFill>
              <a:ln w="28575" cap="rnd" cmpd="sng" algn="ctr">
                <a:solidFill>
                  <a:schemeClr val="tx1"/>
                </a:solidFill>
                <a:prstDash val="solid"/>
                <a:round/>
                <a:headEnd type="none" w="med" len="med"/>
                <a:tailEnd type="none" w="med" len="med"/>
              </a:ln>
              <a:effectLst/>
            </p:spPr>
          </p:cxnSp>
        </p:grpSp>
        <p:sp>
          <p:nvSpPr>
            <p:cNvPr id="175" name="Rectangle 174"/>
            <p:cNvSpPr/>
            <p:nvPr/>
          </p:nvSpPr>
          <p:spPr bwMode="auto">
            <a:xfrm>
              <a:off x="685800" y="2819400"/>
              <a:ext cx="141195" cy="272716"/>
            </a:xfrm>
            <a:prstGeom prst="rect">
              <a:avLst/>
            </a:prstGeom>
            <a:solidFill>
              <a:srgbClr val="85D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sp>
          <p:nvSpPr>
            <p:cNvPr id="176" name="Rectangle 175"/>
            <p:cNvSpPr/>
            <p:nvPr/>
          </p:nvSpPr>
          <p:spPr bwMode="auto">
            <a:xfrm>
              <a:off x="1059752" y="2819400"/>
              <a:ext cx="141195" cy="2727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sp>
          <p:nvSpPr>
            <p:cNvPr id="177" name="Rectangle 176"/>
            <p:cNvSpPr/>
            <p:nvPr/>
          </p:nvSpPr>
          <p:spPr bwMode="auto">
            <a:xfrm>
              <a:off x="1433704" y="2819400"/>
              <a:ext cx="141195" cy="2727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sp>
          <p:nvSpPr>
            <p:cNvPr id="178" name="Rectangle 177"/>
            <p:cNvSpPr/>
            <p:nvPr/>
          </p:nvSpPr>
          <p:spPr bwMode="auto">
            <a:xfrm>
              <a:off x="1807656" y="2819400"/>
              <a:ext cx="141195" cy="2727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sp>
          <p:nvSpPr>
            <p:cNvPr id="179" name="Rectangle 178"/>
            <p:cNvSpPr/>
            <p:nvPr/>
          </p:nvSpPr>
          <p:spPr bwMode="auto">
            <a:xfrm>
              <a:off x="2181608" y="2819400"/>
              <a:ext cx="141195" cy="2727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sp>
          <p:nvSpPr>
            <p:cNvPr id="180" name="Rectangle 179"/>
            <p:cNvSpPr/>
            <p:nvPr/>
          </p:nvSpPr>
          <p:spPr bwMode="auto">
            <a:xfrm>
              <a:off x="2678205" y="2819400"/>
              <a:ext cx="141195" cy="272716"/>
            </a:xfrm>
            <a:prstGeom prst="rect">
              <a:avLst/>
            </a:prstGeom>
            <a:solidFill>
              <a:srgbClr val="85D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grpSp>
      <p:grpSp>
        <p:nvGrpSpPr>
          <p:cNvPr id="121" name="Group 120"/>
          <p:cNvGrpSpPr/>
          <p:nvPr/>
        </p:nvGrpSpPr>
        <p:grpSpPr>
          <a:xfrm>
            <a:off x="4244435" y="1076042"/>
            <a:ext cx="1940447" cy="1873537"/>
            <a:chOff x="685800" y="1740568"/>
            <a:chExt cx="2133600" cy="1697635"/>
          </a:xfrm>
        </p:grpSpPr>
        <p:grpSp>
          <p:nvGrpSpPr>
            <p:cNvPr id="158" name="Group 157"/>
            <p:cNvGrpSpPr/>
            <p:nvPr/>
          </p:nvGrpSpPr>
          <p:grpSpPr>
            <a:xfrm>
              <a:off x="750794" y="1740568"/>
              <a:ext cx="1981200" cy="990600"/>
              <a:chOff x="457200" y="1600200"/>
              <a:chExt cx="2590800" cy="1295400"/>
            </a:xfrm>
          </p:grpSpPr>
          <p:cxnSp>
            <p:nvCxnSpPr>
              <p:cNvPr id="165" name="Straight Connector 164"/>
              <p:cNvCxnSpPr/>
              <p:nvPr/>
            </p:nvCxnSpPr>
            <p:spPr bwMode="auto">
              <a:xfrm>
                <a:off x="1447800" y="1600200"/>
                <a:ext cx="0" cy="9144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66" name="Straight Connector 165"/>
              <p:cNvCxnSpPr/>
              <p:nvPr/>
            </p:nvCxnSpPr>
            <p:spPr bwMode="auto">
              <a:xfrm flipH="1">
                <a:off x="457200" y="2514600"/>
                <a:ext cx="1981200" cy="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67" name="Straight Connector 166"/>
              <p:cNvCxnSpPr/>
              <p:nvPr/>
            </p:nvCxnSpPr>
            <p:spPr bwMode="auto">
              <a:xfrm>
                <a:off x="4572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68" name="Straight Connector 167"/>
              <p:cNvCxnSpPr/>
              <p:nvPr/>
            </p:nvCxnSpPr>
            <p:spPr bwMode="auto">
              <a:xfrm>
                <a:off x="9525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69" name="Straight Connector 168"/>
              <p:cNvCxnSpPr/>
              <p:nvPr/>
            </p:nvCxnSpPr>
            <p:spPr bwMode="auto">
              <a:xfrm>
                <a:off x="14478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70" name="Straight Connector 169"/>
              <p:cNvCxnSpPr/>
              <p:nvPr/>
            </p:nvCxnSpPr>
            <p:spPr bwMode="auto">
              <a:xfrm>
                <a:off x="19431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71" name="Straight Connector 170"/>
              <p:cNvCxnSpPr/>
              <p:nvPr/>
            </p:nvCxnSpPr>
            <p:spPr bwMode="auto">
              <a:xfrm>
                <a:off x="24384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72" name="Straight Connector 171"/>
              <p:cNvCxnSpPr/>
              <p:nvPr/>
            </p:nvCxnSpPr>
            <p:spPr bwMode="auto">
              <a:xfrm>
                <a:off x="3048000" y="1600200"/>
                <a:ext cx="0" cy="12954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73" name="Straight Connector 172"/>
              <p:cNvCxnSpPr/>
              <p:nvPr/>
            </p:nvCxnSpPr>
            <p:spPr bwMode="auto">
              <a:xfrm flipH="1">
                <a:off x="1447800" y="1600200"/>
                <a:ext cx="1600200" cy="0"/>
              </a:xfrm>
              <a:prstGeom prst="line">
                <a:avLst/>
              </a:prstGeom>
              <a:solidFill>
                <a:schemeClr val="accent1"/>
              </a:solidFill>
              <a:ln w="28575" cap="rnd" cmpd="sng" algn="ctr">
                <a:solidFill>
                  <a:schemeClr val="tx1"/>
                </a:solidFill>
                <a:prstDash val="solid"/>
                <a:round/>
                <a:headEnd type="none" w="med" len="med"/>
                <a:tailEnd type="none" w="med" len="med"/>
              </a:ln>
              <a:effectLst/>
            </p:spPr>
          </p:cxnSp>
        </p:grpSp>
        <p:sp>
          <p:nvSpPr>
            <p:cNvPr id="159" name="Rectangle 158"/>
            <p:cNvSpPr/>
            <p:nvPr/>
          </p:nvSpPr>
          <p:spPr bwMode="auto">
            <a:xfrm>
              <a:off x="685800" y="2819399"/>
              <a:ext cx="141195" cy="618804"/>
            </a:xfrm>
            <a:prstGeom prst="rect">
              <a:avLst/>
            </a:prstGeom>
            <a:solidFill>
              <a:srgbClr val="85D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sp>
          <p:nvSpPr>
            <p:cNvPr id="160" name="Rectangle 159"/>
            <p:cNvSpPr/>
            <p:nvPr/>
          </p:nvSpPr>
          <p:spPr bwMode="auto">
            <a:xfrm>
              <a:off x="1059752" y="2819400"/>
              <a:ext cx="141195" cy="76200"/>
            </a:xfrm>
            <a:prstGeom prst="rect">
              <a:avLst/>
            </a:prstGeom>
            <a:solidFill>
              <a:srgbClr val="85D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sp>
          <p:nvSpPr>
            <p:cNvPr id="161" name="Rectangle 160"/>
            <p:cNvSpPr/>
            <p:nvPr/>
          </p:nvSpPr>
          <p:spPr bwMode="auto">
            <a:xfrm>
              <a:off x="1433704" y="2819399"/>
              <a:ext cx="141195" cy="76201"/>
            </a:xfrm>
            <a:prstGeom prst="rect">
              <a:avLst/>
            </a:prstGeom>
            <a:solidFill>
              <a:srgbClr val="85D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sp>
          <p:nvSpPr>
            <p:cNvPr id="162" name="Rectangle 161"/>
            <p:cNvSpPr/>
            <p:nvPr/>
          </p:nvSpPr>
          <p:spPr bwMode="auto">
            <a:xfrm>
              <a:off x="1807656" y="2819399"/>
              <a:ext cx="141195" cy="7620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sp>
          <p:nvSpPr>
            <p:cNvPr id="163" name="Rectangle 162"/>
            <p:cNvSpPr/>
            <p:nvPr/>
          </p:nvSpPr>
          <p:spPr bwMode="auto">
            <a:xfrm>
              <a:off x="2181608" y="2819399"/>
              <a:ext cx="141195" cy="7620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sp>
          <p:nvSpPr>
            <p:cNvPr id="164" name="Rectangle 163"/>
            <p:cNvSpPr/>
            <p:nvPr/>
          </p:nvSpPr>
          <p:spPr bwMode="auto">
            <a:xfrm>
              <a:off x="2678206" y="2819400"/>
              <a:ext cx="141194" cy="76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grpSp>
      <p:grpSp>
        <p:nvGrpSpPr>
          <p:cNvPr id="122" name="Group 121"/>
          <p:cNvGrpSpPr/>
          <p:nvPr/>
        </p:nvGrpSpPr>
        <p:grpSpPr>
          <a:xfrm>
            <a:off x="1889760" y="3128096"/>
            <a:ext cx="1940447" cy="1550605"/>
            <a:chOff x="685800" y="1740568"/>
            <a:chExt cx="2133600" cy="1405022"/>
          </a:xfrm>
        </p:grpSpPr>
        <p:grpSp>
          <p:nvGrpSpPr>
            <p:cNvPr id="142" name="Group 141"/>
            <p:cNvGrpSpPr/>
            <p:nvPr/>
          </p:nvGrpSpPr>
          <p:grpSpPr>
            <a:xfrm>
              <a:off x="750794" y="1740568"/>
              <a:ext cx="1981200" cy="990600"/>
              <a:chOff x="457200" y="1600200"/>
              <a:chExt cx="2590800" cy="1295400"/>
            </a:xfrm>
          </p:grpSpPr>
          <p:cxnSp>
            <p:nvCxnSpPr>
              <p:cNvPr id="149" name="Straight Connector 148"/>
              <p:cNvCxnSpPr/>
              <p:nvPr/>
            </p:nvCxnSpPr>
            <p:spPr bwMode="auto">
              <a:xfrm>
                <a:off x="1447800" y="1600200"/>
                <a:ext cx="0" cy="9144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50" name="Straight Connector 149"/>
              <p:cNvCxnSpPr/>
              <p:nvPr/>
            </p:nvCxnSpPr>
            <p:spPr bwMode="auto">
              <a:xfrm flipH="1">
                <a:off x="457200" y="2514600"/>
                <a:ext cx="1981200" cy="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51" name="Straight Connector 150"/>
              <p:cNvCxnSpPr/>
              <p:nvPr/>
            </p:nvCxnSpPr>
            <p:spPr bwMode="auto">
              <a:xfrm>
                <a:off x="4572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52" name="Straight Connector 151"/>
              <p:cNvCxnSpPr/>
              <p:nvPr/>
            </p:nvCxnSpPr>
            <p:spPr bwMode="auto">
              <a:xfrm>
                <a:off x="9525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53" name="Straight Connector 152"/>
              <p:cNvCxnSpPr/>
              <p:nvPr/>
            </p:nvCxnSpPr>
            <p:spPr bwMode="auto">
              <a:xfrm>
                <a:off x="14478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54" name="Straight Connector 153"/>
              <p:cNvCxnSpPr/>
              <p:nvPr/>
            </p:nvCxnSpPr>
            <p:spPr bwMode="auto">
              <a:xfrm>
                <a:off x="19431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55" name="Straight Connector 154"/>
              <p:cNvCxnSpPr/>
              <p:nvPr/>
            </p:nvCxnSpPr>
            <p:spPr bwMode="auto">
              <a:xfrm>
                <a:off x="24384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56" name="Straight Connector 155"/>
              <p:cNvCxnSpPr/>
              <p:nvPr/>
            </p:nvCxnSpPr>
            <p:spPr bwMode="auto">
              <a:xfrm>
                <a:off x="3048000" y="1600200"/>
                <a:ext cx="0" cy="12954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57" name="Straight Connector 156"/>
              <p:cNvCxnSpPr/>
              <p:nvPr/>
            </p:nvCxnSpPr>
            <p:spPr bwMode="auto">
              <a:xfrm flipH="1">
                <a:off x="1447800" y="1600200"/>
                <a:ext cx="1600200" cy="0"/>
              </a:xfrm>
              <a:prstGeom prst="line">
                <a:avLst/>
              </a:prstGeom>
              <a:solidFill>
                <a:schemeClr val="accent1"/>
              </a:solidFill>
              <a:ln w="28575" cap="rnd" cmpd="sng" algn="ctr">
                <a:solidFill>
                  <a:schemeClr val="tx1"/>
                </a:solidFill>
                <a:prstDash val="solid"/>
                <a:round/>
                <a:headEnd type="none" w="med" len="med"/>
                <a:tailEnd type="none" w="med" len="med"/>
              </a:ln>
              <a:effectLst/>
            </p:spPr>
          </p:cxnSp>
        </p:grpSp>
        <p:sp>
          <p:nvSpPr>
            <p:cNvPr id="143" name="Rectangle 142"/>
            <p:cNvSpPr/>
            <p:nvPr/>
          </p:nvSpPr>
          <p:spPr bwMode="auto">
            <a:xfrm>
              <a:off x="685800" y="2819399"/>
              <a:ext cx="141195" cy="326191"/>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sp>
          <p:nvSpPr>
            <p:cNvPr id="144" name="Rectangle 143"/>
            <p:cNvSpPr/>
            <p:nvPr/>
          </p:nvSpPr>
          <p:spPr bwMode="auto">
            <a:xfrm>
              <a:off x="1059752" y="2819400"/>
              <a:ext cx="141195" cy="76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sp>
          <p:nvSpPr>
            <p:cNvPr id="145" name="Rectangle 144"/>
            <p:cNvSpPr/>
            <p:nvPr/>
          </p:nvSpPr>
          <p:spPr bwMode="auto">
            <a:xfrm>
              <a:off x="1433704" y="2819399"/>
              <a:ext cx="141195" cy="7620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sp>
          <p:nvSpPr>
            <p:cNvPr id="146" name="Rectangle 145"/>
            <p:cNvSpPr/>
            <p:nvPr/>
          </p:nvSpPr>
          <p:spPr bwMode="auto">
            <a:xfrm>
              <a:off x="1807656" y="2819399"/>
              <a:ext cx="141195" cy="326191"/>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sp>
          <p:nvSpPr>
            <p:cNvPr id="147" name="Rectangle 146"/>
            <p:cNvSpPr/>
            <p:nvPr/>
          </p:nvSpPr>
          <p:spPr bwMode="auto">
            <a:xfrm>
              <a:off x="2181608" y="2819399"/>
              <a:ext cx="141195" cy="326191"/>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sp>
          <p:nvSpPr>
            <p:cNvPr id="148" name="Rectangle 147"/>
            <p:cNvSpPr/>
            <p:nvPr/>
          </p:nvSpPr>
          <p:spPr bwMode="auto">
            <a:xfrm>
              <a:off x="2678206" y="2819400"/>
              <a:ext cx="141194" cy="76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grpSp>
      <p:grpSp>
        <p:nvGrpSpPr>
          <p:cNvPr id="123" name="Group 122"/>
          <p:cNvGrpSpPr/>
          <p:nvPr/>
        </p:nvGrpSpPr>
        <p:grpSpPr>
          <a:xfrm>
            <a:off x="4244435" y="3141545"/>
            <a:ext cx="1940447" cy="1537155"/>
            <a:chOff x="685800" y="1740568"/>
            <a:chExt cx="2133600" cy="1392835"/>
          </a:xfrm>
        </p:grpSpPr>
        <p:grpSp>
          <p:nvGrpSpPr>
            <p:cNvPr id="126" name="Group 125"/>
            <p:cNvGrpSpPr/>
            <p:nvPr/>
          </p:nvGrpSpPr>
          <p:grpSpPr>
            <a:xfrm>
              <a:off x="750794" y="1740568"/>
              <a:ext cx="1981200" cy="990600"/>
              <a:chOff x="457200" y="1600200"/>
              <a:chExt cx="2590800" cy="1295400"/>
            </a:xfrm>
          </p:grpSpPr>
          <p:cxnSp>
            <p:nvCxnSpPr>
              <p:cNvPr id="133" name="Straight Connector 132"/>
              <p:cNvCxnSpPr/>
              <p:nvPr/>
            </p:nvCxnSpPr>
            <p:spPr bwMode="auto">
              <a:xfrm>
                <a:off x="1447800" y="1600200"/>
                <a:ext cx="0" cy="9144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34" name="Straight Connector 133"/>
              <p:cNvCxnSpPr/>
              <p:nvPr/>
            </p:nvCxnSpPr>
            <p:spPr bwMode="auto">
              <a:xfrm flipH="1">
                <a:off x="457200" y="2514600"/>
                <a:ext cx="1981200" cy="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35" name="Straight Connector 134"/>
              <p:cNvCxnSpPr/>
              <p:nvPr/>
            </p:nvCxnSpPr>
            <p:spPr bwMode="auto">
              <a:xfrm>
                <a:off x="4572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36" name="Straight Connector 135"/>
              <p:cNvCxnSpPr/>
              <p:nvPr/>
            </p:nvCxnSpPr>
            <p:spPr bwMode="auto">
              <a:xfrm>
                <a:off x="9525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37" name="Straight Connector 136"/>
              <p:cNvCxnSpPr/>
              <p:nvPr/>
            </p:nvCxnSpPr>
            <p:spPr bwMode="auto">
              <a:xfrm>
                <a:off x="14478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38" name="Straight Connector 137"/>
              <p:cNvCxnSpPr/>
              <p:nvPr/>
            </p:nvCxnSpPr>
            <p:spPr bwMode="auto">
              <a:xfrm>
                <a:off x="19431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39" name="Straight Connector 138"/>
              <p:cNvCxnSpPr/>
              <p:nvPr/>
            </p:nvCxnSpPr>
            <p:spPr bwMode="auto">
              <a:xfrm>
                <a:off x="24384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40" name="Straight Connector 139"/>
              <p:cNvCxnSpPr/>
              <p:nvPr/>
            </p:nvCxnSpPr>
            <p:spPr bwMode="auto">
              <a:xfrm>
                <a:off x="3048000" y="1600200"/>
                <a:ext cx="0" cy="12954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41" name="Straight Connector 140"/>
              <p:cNvCxnSpPr/>
              <p:nvPr/>
            </p:nvCxnSpPr>
            <p:spPr bwMode="auto">
              <a:xfrm flipH="1">
                <a:off x="1447800" y="1600200"/>
                <a:ext cx="1600200" cy="0"/>
              </a:xfrm>
              <a:prstGeom prst="line">
                <a:avLst/>
              </a:prstGeom>
              <a:solidFill>
                <a:schemeClr val="accent1"/>
              </a:solidFill>
              <a:ln w="28575" cap="rnd" cmpd="sng" algn="ctr">
                <a:solidFill>
                  <a:schemeClr val="tx1"/>
                </a:solidFill>
                <a:prstDash val="solid"/>
                <a:round/>
                <a:headEnd type="none" w="med" len="med"/>
                <a:tailEnd type="none" w="med" len="med"/>
              </a:ln>
              <a:effectLst/>
            </p:spPr>
          </p:cxnSp>
        </p:grpSp>
        <p:sp>
          <p:nvSpPr>
            <p:cNvPr id="127" name="Rectangle 126"/>
            <p:cNvSpPr/>
            <p:nvPr/>
          </p:nvSpPr>
          <p:spPr bwMode="auto">
            <a:xfrm>
              <a:off x="685800" y="2819399"/>
              <a:ext cx="141195" cy="314004"/>
            </a:xfrm>
            <a:prstGeom prst="rect">
              <a:avLst/>
            </a:prstGeom>
            <a:solidFill>
              <a:srgbClr val="85D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sp>
          <p:nvSpPr>
            <p:cNvPr id="128" name="Rectangle 127"/>
            <p:cNvSpPr/>
            <p:nvPr/>
          </p:nvSpPr>
          <p:spPr bwMode="auto">
            <a:xfrm>
              <a:off x="1059752" y="2819400"/>
              <a:ext cx="141195" cy="314000"/>
            </a:xfrm>
            <a:prstGeom prst="rect">
              <a:avLst/>
            </a:prstGeom>
            <a:solidFill>
              <a:srgbClr val="85D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sp>
          <p:nvSpPr>
            <p:cNvPr id="129" name="Rectangle 128"/>
            <p:cNvSpPr/>
            <p:nvPr/>
          </p:nvSpPr>
          <p:spPr bwMode="auto">
            <a:xfrm>
              <a:off x="1433704" y="2819399"/>
              <a:ext cx="141195" cy="314004"/>
            </a:xfrm>
            <a:prstGeom prst="rect">
              <a:avLst/>
            </a:prstGeom>
            <a:solidFill>
              <a:srgbClr val="85D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sp>
          <p:nvSpPr>
            <p:cNvPr id="130" name="Rectangle 129"/>
            <p:cNvSpPr/>
            <p:nvPr/>
          </p:nvSpPr>
          <p:spPr bwMode="auto">
            <a:xfrm>
              <a:off x="1807656" y="2819399"/>
              <a:ext cx="141195" cy="7620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sp>
          <p:nvSpPr>
            <p:cNvPr id="131" name="Rectangle 130"/>
            <p:cNvSpPr/>
            <p:nvPr/>
          </p:nvSpPr>
          <p:spPr bwMode="auto">
            <a:xfrm>
              <a:off x="2181608" y="2819399"/>
              <a:ext cx="141195" cy="7620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sp>
          <p:nvSpPr>
            <p:cNvPr id="132" name="Rectangle 131"/>
            <p:cNvSpPr/>
            <p:nvPr/>
          </p:nvSpPr>
          <p:spPr bwMode="auto">
            <a:xfrm>
              <a:off x="2678206" y="2819400"/>
              <a:ext cx="141194" cy="76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grpSp>
      <p:sp>
        <p:nvSpPr>
          <p:cNvPr id="124" name="TextBox 123"/>
          <p:cNvSpPr txBox="1"/>
          <p:nvPr/>
        </p:nvSpPr>
        <p:spPr>
          <a:xfrm>
            <a:off x="2513537" y="1109436"/>
            <a:ext cx="1394516" cy="400111"/>
          </a:xfrm>
          <a:prstGeom prst="rect">
            <a:avLst/>
          </a:prstGeom>
          <a:noFill/>
        </p:spPr>
        <p:txBody>
          <a:bodyPr wrap="square" rtlCol="0">
            <a:spAutoFit/>
          </a:bodyPr>
          <a:lstStyle/>
          <a:p>
            <a:pPr algn="ctr"/>
            <a:r>
              <a:rPr lang="en-US" sz="2000" b="1" dirty="0" smtClean="0"/>
              <a:t>Sample 1</a:t>
            </a:r>
            <a:endParaRPr lang="en-US" sz="2000" b="1" dirty="0"/>
          </a:p>
        </p:txBody>
      </p:sp>
      <p:sp>
        <p:nvSpPr>
          <p:cNvPr id="125" name="TextBox 124"/>
          <p:cNvSpPr txBox="1"/>
          <p:nvPr/>
        </p:nvSpPr>
        <p:spPr>
          <a:xfrm>
            <a:off x="4868212" y="1109436"/>
            <a:ext cx="1394516" cy="400111"/>
          </a:xfrm>
          <a:prstGeom prst="rect">
            <a:avLst/>
          </a:prstGeom>
          <a:noFill/>
        </p:spPr>
        <p:txBody>
          <a:bodyPr wrap="square" rtlCol="0">
            <a:spAutoFit/>
          </a:bodyPr>
          <a:lstStyle/>
          <a:p>
            <a:pPr algn="ctr"/>
            <a:r>
              <a:rPr lang="en-US" sz="2000" b="1" dirty="0" smtClean="0"/>
              <a:t>Sample 2</a:t>
            </a:r>
            <a:endParaRPr lang="en-US" sz="2000" b="1" dirty="0"/>
          </a:p>
        </p:txBody>
      </p:sp>
    </p:spTree>
    <p:extLst>
      <p:ext uri="{BB962C8B-B14F-4D97-AF65-F5344CB8AC3E}">
        <p14:creationId xmlns:p14="http://schemas.microsoft.com/office/powerpoint/2010/main" val="1658058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a:t>Microbiome composition analyses:</a:t>
            </a:r>
            <a:br>
              <a:rPr lang="en-US" sz="3200" dirty="0"/>
            </a:br>
            <a:r>
              <a:rPr lang="en-US" sz="3200" dirty="0"/>
              <a:t>ordination</a:t>
            </a:r>
            <a:endParaRPr lang="en-US" sz="3200" dirty="0"/>
          </a:p>
        </p:txBody>
      </p:sp>
      <p:sp>
        <p:nvSpPr>
          <p:cNvPr id="4" name="Slide Number Placeholder 3"/>
          <p:cNvSpPr>
            <a:spLocks noGrp="1"/>
          </p:cNvSpPr>
          <p:nvPr>
            <p:ph type="sldNum" sz="quarter" idx="12"/>
          </p:nvPr>
        </p:nvSpPr>
        <p:spPr/>
        <p:txBody>
          <a:bodyPr/>
          <a:lstStyle/>
          <a:p>
            <a:fld id="{C71C242F-20BE-4F6C-ABA6-9DCC8641EF60}" type="slidenum">
              <a:rPr lang="en-US" smtClean="0"/>
              <a:pPr/>
              <a:t>16</a:t>
            </a:fld>
            <a:endParaRPr lang="en-US"/>
          </a:p>
        </p:txBody>
      </p:sp>
      <p:pic>
        <p:nvPicPr>
          <p:cNvPr id="45058" name="Picture 2" descr="http://www.deskeng.com/virtual_desktop/wp-content/uploads/2011/06/20110627SolidThink.jpg"/>
          <p:cNvPicPr>
            <a:picLocks noChangeAspect="1" noChangeArrowheads="1"/>
          </p:cNvPicPr>
          <p:nvPr/>
        </p:nvPicPr>
        <p:blipFill>
          <a:blip r:embed="rId2" cstate="print"/>
          <a:srcRect/>
          <a:stretch>
            <a:fillRect/>
          </a:stretch>
        </p:blipFill>
        <p:spPr bwMode="auto">
          <a:xfrm>
            <a:off x="6400800" y="1119555"/>
            <a:ext cx="4114800" cy="2564606"/>
          </a:xfrm>
          <a:prstGeom prst="rect">
            <a:avLst/>
          </a:prstGeom>
          <a:noFill/>
        </p:spPr>
      </p:pic>
      <p:pic>
        <p:nvPicPr>
          <p:cNvPr id="45059" name="Picture 3" descr="C:\Documents and Settings\CHUTTENH\Desktop\500px-Penrose-dreieck.svg.png"/>
          <p:cNvPicPr>
            <a:picLocks noChangeAspect="1" noChangeArrowheads="1"/>
          </p:cNvPicPr>
          <p:nvPr/>
        </p:nvPicPr>
        <p:blipFill>
          <a:blip r:embed="rId3" cstate="print"/>
          <a:srcRect/>
          <a:stretch>
            <a:fillRect/>
          </a:stretch>
        </p:blipFill>
        <p:spPr bwMode="auto">
          <a:xfrm>
            <a:off x="7047427" y="3886201"/>
            <a:ext cx="1295400" cy="1173633"/>
          </a:xfrm>
          <a:prstGeom prst="rect">
            <a:avLst/>
          </a:prstGeom>
          <a:noFill/>
          <a:effectLst>
            <a:outerShdw blurRad="63500" sx="102000" sy="102000" algn="ctr" rotWithShape="0">
              <a:schemeClr val="tx1">
                <a:alpha val="40000"/>
              </a:schemeClr>
            </a:outerShdw>
          </a:effectLst>
        </p:spPr>
      </p:pic>
      <p:grpSp>
        <p:nvGrpSpPr>
          <p:cNvPr id="128" name="Group 127"/>
          <p:cNvGrpSpPr/>
          <p:nvPr/>
        </p:nvGrpSpPr>
        <p:grpSpPr>
          <a:xfrm>
            <a:off x="1828800" y="4478802"/>
            <a:ext cx="931768" cy="232942"/>
            <a:chOff x="304800" y="4478802"/>
            <a:chExt cx="931768" cy="232942"/>
          </a:xfrm>
        </p:grpSpPr>
        <p:sp>
          <p:nvSpPr>
            <p:cNvPr id="56" name="Rectangle 55"/>
            <p:cNvSpPr/>
            <p:nvPr/>
          </p:nvSpPr>
          <p:spPr bwMode="auto">
            <a:xfrm>
              <a:off x="770684" y="4478802"/>
              <a:ext cx="232942" cy="232942"/>
            </a:xfrm>
            <a:prstGeom prst="rect">
              <a:avLst/>
            </a:prstGeom>
            <a:solidFill>
              <a:srgbClr val="605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57" name="Rectangle 56"/>
            <p:cNvSpPr/>
            <p:nvPr/>
          </p:nvSpPr>
          <p:spPr bwMode="auto">
            <a:xfrm>
              <a:off x="1003626" y="4478802"/>
              <a:ext cx="232942" cy="23294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59" name="Rectangle 10"/>
            <p:cNvSpPr/>
            <p:nvPr/>
          </p:nvSpPr>
          <p:spPr bwMode="auto">
            <a:xfrm>
              <a:off x="304800" y="4478802"/>
              <a:ext cx="232942" cy="232942"/>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60" name="Rectangle 59"/>
            <p:cNvSpPr/>
            <p:nvPr/>
          </p:nvSpPr>
          <p:spPr bwMode="auto">
            <a:xfrm>
              <a:off x="537742" y="4478802"/>
              <a:ext cx="232942" cy="232942"/>
            </a:xfrm>
            <a:prstGeom prst="rect">
              <a:avLst/>
            </a:prstGeom>
            <a:solidFill>
              <a:srgbClr val="CCCC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grpSp>
      <p:grpSp>
        <p:nvGrpSpPr>
          <p:cNvPr id="127" name="Group 126"/>
          <p:cNvGrpSpPr/>
          <p:nvPr/>
        </p:nvGrpSpPr>
        <p:grpSpPr>
          <a:xfrm>
            <a:off x="1828800" y="4026467"/>
            <a:ext cx="931768" cy="450473"/>
            <a:chOff x="304800" y="4026466"/>
            <a:chExt cx="931768" cy="450473"/>
          </a:xfrm>
        </p:grpSpPr>
        <p:sp>
          <p:nvSpPr>
            <p:cNvPr id="48" name="Rectangle 47"/>
            <p:cNvSpPr/>
            <p:nvPr/>
          </p:nvSpPr>
          <p:spPr bwMode="auto">
            <a:xfrm>
              <a:off x="770684" y="4026466"/>
              <a:ext cx="232942" cy="23294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49" name="Rectangle 48"/>
            <p:cNvSpPr/>
            <p:nvPr/>
          </p:nvSpPr>
          <p:spPr bwMode="auto">
            <a:xfrm>
              <a:off x="1003626" y="4026466"/>
              <a:ext cx="232942" cy="232942"/>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51" name="Rectangle 9"/>
            <p:cNvSpPr/>
            <p:nvPr/>
          </p:nvSpPr>
          <p:spPr bwMode="auto">
            <a:xfrm>
              <a:off x="304800" y="4026466"/>
              <a:ext cx="232942" cy="232942"/>
            </a:xfrm>
            <a:prstGeom prst="rect">
              <a:avLst/>
            </a:prstGeom>
            <a:solidFill>
              <a:srgbClr val="A29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52" name="Rectangle 51"/>
            <p:cNvSpPr/>
            <p:nvPr/>
          </p:nvSpPr>
          <p:spPr bwMode="auto">
            <a:xfrm>
              <a:off x="537742" y="4026466"/>
              <a:ext cx="232942" cy="232942"/>
            </a:xfrm>
            <a:prstGeom prst="rect">
              <a:avLst/>
            </a:prstGeom>
            <a:solidFill>
              <a:srgbClr val="A29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80" name="Rectangle 79"/>
            <p:cNvSpPr/>
            <p:nvPr/>
          </p:nvSpPr>
          <p:spPr bwMode="auto">
            <a:xfrm>
              <a:off x="770684" y="4243997"/>
              <a:ext cx="232942" cy="2329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81" name="Rectangle 80"/>
            <p:cNvSpPr/>
            <p:nvPr/>
          </p:nvSpPr>
          <p:spPr bwMode="auto">
            <a:xfrm>
              <a:off x="1003626" y="4243997"/>
              <a:ext cx="232942" cy="23294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83" name="Rectangle 13"/>
            <p:cNvSpPr/>
            <p:nvPr/>
          </p:nvSpPr>
          <p:spPr bwMode="auto">
            <a:xfrm>
              <a:off x="304800" y="4243997"/>
              <a:ext cx="232942" cy="232942"/>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84" name="Rectangle 83"/>
            <p:cNvSpPr/>
            <p:nvPr/>
          </p:nvSpPr>
          <p:spPr bwMode="auto">
            <a:xfrm>
              <a:off x="537742" y="4243997"/>
              <a:ext cx="232942" cy="232942"/>
            </a:xfrm>
            <a:prstGeom prst="rect">
              <a:avLst/>
            </a:prstGeom>
            <a:solidFill>
              <a:srgbClr val="A29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grpSp>
      <p:grpSp>
        <p:nvGrpSpPr>
          <p:cNvPr id="129" name="Group 128"/>
          <p:cNvGrpSpPr/>
          <p:nvPr/>
        </p:nvGrpSpPr>
        <p:grpSpPr>
          <a:xfrm>
            <a:off x="1828800" y="4713608"/>
            <a:ext cx="931768" cy="2083432"/>
            <a:chOff x="304800" y="4713608"/>
            <a:chExt cx="931768" cy="2083432"/>
          </a:xfrm>
        </p:grpSpPr>
        <p:sp>
          <p:nvSpPr>
            <p:cNvPr id="8" name="Rectangle 16"/>
            <p:cNvSpPr/>
            <p:nvPr/>
          </p:nvSpPr>
          <p:spPr bwMode="auto">
            <a:xfrm>
              <a:off x="770684" y="5412433"/>
              <a:ext cx="232942" cy="2329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9" name="Rectangle 28"/>
            <p:cNvSpPr/>
            <p:nvPr/>
          </p:nvSpPr>
          <p:spPr bwMode="auto">
            <a:xfrm>
              <a:off x="1003626" y="5412433"/>
              <a:ext cx="232942" cy="2329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11" name="Rectangle 4"/>
            <p:cNvSpPr/>
            <p:nvPr/>
          </p:nvSpPr>
          <p:spPr bwMode="auto">
            <a:xfrm>
              <a:off x="304800" y="5412433"/>
              <a:ext cx="232942" cy="23294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12" name="Rectangle 52"/>
            <p:cNvSpPr/>
            <p:nvPr/>
          </p:nvSpPr>
          <p:spPr bwMode="auto">
            <a:xfrm>
              <a:off x="537742" y="5412433"/>
              <a:ext cx="232942" cy="23294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16" name="Rectangle 17"/>
            <p:cNvSpPr/>
            <p:nvPr/>
          </p:nvSpPr>
          <p:spPr bwMode="auto">
            <a:xfrm>
              <a:off x="770684" y="4713608"/>
              <a:ext cx="232942" cy="2329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17" name="Rectangle 29"/>
            <p:cNvSpPr/>
            <p:nvPr/>
          </p:nvSpPr>
          <p:spPr bwMode="auto">
            <a:xfrm>
              <a:off x="1003626" y="4713608"/>
              <a:ext cx="232942" cy="2329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19" name="Rectangle 5"/>
            <p:cNvSpPr/>
            <p:nvPr/>
          </p:nvSpPr>
          <p:spPr bwMode="auto">
            <a:xfrm>
              <a:off x="304800" y="4713608"/>
              <a:ext cx="232942" cy="23294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20" name="Rectangle 53"/>
            <p:cNvSpPr/>
            <p:nvPr/>
          </p:nvSpPr>
          <p:spPr bwMode="auto">
            <a:xfrm>
              <a:off x="537742" y="4713608"/>
              <a:ext cx="232942" cy="232942"/>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24" name="Rectangle 18"/>
            <p:cNvSpPr/>
            <p:nvPr/>
          </p:nvSpPr>
          <p:spPr bwMode="auto">
            <a:xfrm>
              <a:off x="770684" y="5657918"/>
              <a:ext cx="232942" cy="2329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25" name="Rectangle 30"/>
            <p:cNvSpPr/>
            <p:nvPr/>
          </p:nvSpPr>
          <p:spPr bwMode="auto">
            <a:xfrm>
              <a:off x="1003626" y="5657918"/>
              <a:ext cx="232942" cy="2329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27" name="Rectangle 6"/>
            <p:cNvSpPr/>
            <p:nvPr/>
          </p:nvSpPr>
          <p:spPr bwMode="auto">
            <a:xfrm>
              <a:off x="304800" y="5657918"/>
              <a:ext cx="232942" cy="23294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28" name="Rectangle 27"/>
            <p:cNvSpPr/>
            <p:nvPr/>
          </p:nvSpPr>
          <p:spPr bwMode="auto">
            <a:xfrm>
              <a:off x="537742" y="5657918"/>
              <a:ext cx="232942" cy="232942"/>
            </a:xfrm>
            <a:prstGeom prst="rect">
              <a:avLst/>
            </a:prstGeom>
            <a:solidFill>
              <a:srgbClr val="CCCC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32" name="Rectangle 19"/>
            <p:cNvSpPr/>
            <p:nvPr/>
          </p:nvSpPr>
          <p:spPr bwMode="auto">
            <a:xfrm>
              <a:off x="770684" y="6564098"/>
              <a:ext cx="232942" cy="2329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33" name="Rectangle 32"/>
            <p:cNvSpPr/>
            <p:nvPr/>
          </p:nvSpPr>
          <p:spPr bwMode="auto">
            <a:xfrm>
              <a:off x="1003626" y="6564098"/>
              <a:ext cx="232942" cy="2329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35" name="Rectangle 7"/>
            <p:cNvSpPr/>
            <p:nvPr/>
          </p:nvSpPr>
          <p:spPr bwMode="auto">
            <a:xfrm>
              <a:off x="304800" y="6564098"/>
              <a:ext cx="232942" cy="23294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36" name="Rectangle 35"/>
            <p:cNvSpPr/>
            <p:nvPr/>
          </p:nvSpPr>
          <p:spPr bwMode="auto">
            <a:xfrm>
              <a:off x="537742" y="6564098"/>
              <a:ext cx="232942" cy="232942"/>
            </a:xfrm>
            <a:prstGeom prst="rect">
              <a:avLst/>
            </a:prstGeom>
            <a:solidFill>
              <a:srgbClr val="A29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40" name="Rectangle 20"/>
            <p:cNvSpPr/>
            <p:nvPr/>
          </p:nvSpPr>
          <p:spPr bwMode="auto">
            <a:xfrm>
              <a:off x="770684" y="6111259"/>
              <a:ext cx="232942" cy="232942"/>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41" name="Rectangle 40"/>
            <p:cNvSpPr/>
            <p:nvPr/>
          </p:nvSpPr>
          <p:spPr bwMode="auto">
            <a:xfrm>
              <a:off x="1003626" y="6111259"/>
              <a:ext cx="232942" cy="2329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43" name="Rectangle 8"/>
            <p:cNvSpPr/>
            <p:nvPr/>
          </p:nvSpPr>
          <p:spPr bwMode="auto">
            <a:xfrm>
              <a:off x="304800" y="6111259"/>
              <a:ext cx="232942" cy="23294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44" name="Rectangle 43"/>
            <p:cNvSpPr/>
            <p:nvPr/>
          </p:nvSpPr>
          <p:spPr bwMode="auto">
            <a:xfrm>
              <a:off x="537742" y="6111259"/>
              <a:ext cx="232942" cy="23294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64" name="Rectangle 63"/>
            <p:cNvSpPr/>
            <p:nvPr/>
          </p:nvSpPr>
          <p:spPr bwMode="auto">
            <a:xfrm>
              <a:off x="770684" y="5888138"/>
              <a:ext cx="232942" cy="2329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65" name="Rectangle 64"/>
            <p:cNvSpPr/>
            <p:nvPr/>
          </p:nvSpPr>
          <p:spPr bwMode="auto">
            <a:xfrm>
              <a:off x="1003626" y="5888138"/>
              <a:ext cx="232942" cy="232942"/>
            </a:xfrm>
            <a:prstGeom prst="rect">
              <a:avLst/>
            </a:prstGeom>
            <a:solidFill>
              <a:srgbClr val="A29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67" name="Rectangle 11"/>
            <p:cNvSpPr/>
            <p:nvPr/>
          </p:nvSpPr>
          <p:spPr bwMode="auto">
            <a:xfrm>
              <a:off x="304800" y="5888138"/>
              <a:ext cx="232942" cy="232942"/>
            </a:xfrm>
            <a:prstGeom prst="rect">
              <a:avLst/>
            </a:prstGeom>
            <a:solidFill>
              <a:srgbClr val="CCCC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68" name="Rectangle 67"/>
            <p:cNvSpPr/>
            <p:nvPr/>
          </p:nvSpPr>
          <p:spPr bwMode="auto">
            <a:xfrm>
              <a:off x="537742" y="5888138"/>
              <a:ext cx="232942" cy="232942"/>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72" name="Rectangle 71"/>
            <p:cNvSpPr/>
            <p:nvPr/>
          </p:nvSpPr>
          <p:spPr bwMode="auto">
            <a:xfrm>
              <a:off x="770684" y="5166447"/>
              <a:ext cx="232942" cy="232942"/>
            </a:xfrm>
            <a:prstGeom prst="rect">
              <a:avLst/>
            </a:prstGeom>
            <a:solidFill>
              <a:srgbClr val="605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73" name="Rectangle 72"/>
            <p:cNvSpPr/>
            <p:nvPr/>
          </p:nvSpPr>
          <p:spPr bwMode="auto">
            <a:xfrm>
              <a:off x="1003626" y="5166447"/>
              <a:ext cx="232942" cy="232942"/>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75" name="Rectangle 12"/>
            <p:cNvSpPr/>
            <p:nvPr/>
          </p:nvSpPr>
          <p:spPr bwMode="auto">
            <a:xfrm>
              <a:off x="304800" y="5166447"/>
              <a:ext cx="232942" cy="232942"/>
            </a:xfrm>
            <a:prstGeom prst="rect">
              <a:avLst/>
            </a:prstGeom>
            <a:solidFill>
              <a:srgbClr val="0039A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76" name="Rectangle 75"/>
            <p:cNvSpPr/>
            <p:nvPr/>
          </p:nvSpPr>
          <p:spPr bwMode="auto">
            <a:xfrm>
              <a:off x="537742" y="5166447"/>
              <a:ext cx="232942" cy="232942"/>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88" name="Rectangle 87"/>
            <p:cNvSpPr/>
            <p:nvPr/>
          </p:nvSpPr>
          <p:spPr bwMode="auto">
            <a:xfrm>
              <a:off x="770684" y="6342476"/>
              <a:ext cx="232942" cy="232942"/>
            </a:xfrm>
            <a:prstGeom prst="rect">
              <a:avLst/>
            </a:prstGeom>
            <a:solidFill>
              <a:srgbClr val="CCCC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89" name="Rectangle 88"/>
            <p:cNvSpPr/>
            <p:nvPr/>
          </p:nvSpPr>
          <p:spPr bwMode="auto">
            <a:xfrm>
              <a:off x="1003626" y="6342476"/>
              <a:ext cx="232942" cy="232942"/>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91" name="Rectangle 14"/>
            <p:cNvSpPr/>
            <p:nvPr/>
          </p:nvSpPr>
          <p:spPr bwMode="auto">
            <a:xfrm>
              <a:off x="304800" y="6342476"/>
              <a:ext cx="232942" cy="232942"/>
            </a:xfrm>
            <a:prstGeom prst="rect">
              <a:avLst/>
            </a:prstGeom>
            <a:solidFill>
              <a:srgbClr val="A29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92" name="Rectangle 91"/>
            <p:cNvSpPr/>
            <p:nvPr/>
          </p:nvSpPr>
          <p:spPr bwMode="auto">
            <a:xfrm>
              <a:off x="537742" y="6342476"/>
              <a:ext cx="232942" cy="23294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96" name="Rectangle 95"/>
            <p:cNvSpPr/>
            <p:nvPr/>
          </p:nvSpPr>
          <p:spPr bwMode="auto">
            <a:xfrm>
              <a:off x="770684" y="4954507"/>
              <a:ext cx="232942" cy="232942"/>
            </a:xfrm>
            <a:prstGeom prst="rect">
              <a:avLst/>
            </a:prstGeom>
            <a:solidFill>
              <a:srgbClr val="A29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97" name="Rectangle 96"/>
            <p:cNvSpPr/>
            <p:nvPr/>
          </p:nvSpPr>
          <p:spPr bwMode="auto">
            <a:xfrm>
              <a:off x="1003626" y="4954507"/>
              <a:ext cx="232942" cy="232942"/>
            </a:xfrm>
            <a:prstGeom prst="rect">
              <a:avLst/>
            </a:prstGeom>
            <a:solidFill>
              <a:srgbClr val="CCCC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99" name="Rectangle 15"/>
            <p:cNvSpPr/>
            <p:nvPr/>
          </p:nvSpPr>
          <p:spPr bwMode="auto">
            <a:xfrm>
              <a:off x="304800" y="4954507"/>
              <a:ext cx="232942" cy="232942"/>
            </a:xfrm>
            <a:prstGeom prst="rect">
              <a:avLst/>
            </a:prstGeom>
            <a:solidFill>
              <a:srgbClr val="0039A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100" name="Rectangle 99"/>
            <p:cNvSpPr/>
            <p:nvPr/>
          </p:nvSpPr>
          <p:spPr bwMode="auto">
            <a:xfrm>
              <a:off x="537742" y="4954507"/>
              <a:ext cx="232942" cy="2329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grpSp>
      <p:pic>
        <p:nvPicPr>
          <p:cNvPr id="105" name="Picture 2" descr="http://www.deskeng.com/virtual_desktop/wp-content/uploads/2011/06/20110627SolidThink.jpg"/>
          <p:cNvPicPr>
            <a:picLocks noChangeAspect="1" noChangeArrowheads="1"/>
          </p:cNvPicPr>
          <p:nvPr/>
        </p:nvPicPr>
        <p:blipFill>
          <a:blip r:embed="rId2" cstate="print"/>
          <a:srcRect l="47436" b="45071"/>
          <a:stretch>
            <a:fillRect/>
          </a:stretch>
        </p:blipFill>
        <p:spPr bwMode="auto">
          <a:xfrm>
            <a:off x="8352692" y="1119556"/>
            <a:ext cx="2162908" cy="1408723"/>
          </a:xfrm>
          <a:prstGeom prst="rect">
            <a:avLst/>
          </a:prstGeom>
          <a:noFill/>
        </p:spPr>
      </p:pic>
      <p:sp>
        <p:nvSpPr>
          <p:cNvPr id="106" name="TextBox 105"/>
          <p:cNvSpPr txBox="1"/>
          <p:nvPr/>
        </p:nvSpPr>
        <p:spPr>
          <a:xfrm>
            <a:off x="1744786" y="3710356"/>
            <a:ext cx="906017" cy="276999"/>
          </a:xfrm>
          <a:prstGeom prst="rect">
            <a:avLst/>
          </a:prstGeom>
          <a:noFill/>
        </p:spPr>
        <p:txBody>
          <a:bodyPr wrap="none" rtlCol="0">
            <a:spAutoFit/>
          </a:bodyPr>
          <a:lstStyle/>
          <a:p>
            <a:r>
              <a:rPr lang="en-US" sz="1200" b="1" dirty="0"/>
              <a:t>Samples </a:t>
            </a:r>
            <a:r>
              <a:rPr lang="en-US" sz="1200" b="1" dirty="0">
                <a:latin typeface="Arial"/>
                <a:cs typeface="Arial"/>
              </a:rPr>
              <a:t>→</a:t>
            </a:r>
            <a:endParaRPr lang="en-US" sz="1200" b="1" dirty="0"/>
          </a:p>
        </p:txBody>
      </p:sp>
      <p:sp>
        <p:nvSpPr>
          <p:cNvPr id="107" name="TextBox 106"/>
          <p:cNvSpPr txBox="1"/>
          <p:nvPr/>
        </p:nvSpPr>
        <p:spPr>
          <a:xfrm rot="16200000">
            <a:off x="1178361" y="4329867"/>
            <a:ext cx="968278" cy="276999"/>
          </a:xfrm>
          <a:prstGeom prst="rect">
            <a:avLst/>
          </a:prstGeom>
          <a:noFill/>
        </p:spPr>
        <p:txBody>
          <a:bodyPr wrap="none" rtlCol="0">
            <a:spAutoFit/>
          </a:bodyPr>
          <a:lstStyle/>
          <a:p>
            <a:r>
              <a:rPr lang="en-US" sz="1200" b="1" dirty="0">
                <a:latin typeface="Arial"/>
                <a:cs typeface="Arial"/>
              </a:rPr>
              <a:t>←</a:t>
            </a:r>
            <a:r>
              <a:rPr lang="en-US" sz="1200" b="1" dirty="0"/>
              <a:t> Microbes</a:t>
            </a:r>
            <a:endParaRPr lang="en-US" sz="1200" b="1" dirty="0"/>
          </a:p>
        </p:txBody>
      </p:sp>
      <p:grpSp>
        <p:nvGrpSpPr>
          <p:cNvPr id="130" name="Group 129"/>
          <p:cNvGrpSpPr/>
          <p:nvPr/>
        </p:nvGrpSpPr>
        <p:grpSpPr>
          <a:xfrm>
            <a:off x="2971800" y="4393681"/>
            <a:ext cx="1066800" cy="825044"/>
            <a:chOff x="1447800" y="4356556"/>
            <a:chExt cx="1066800" cy="825044"/>
          </a:xfrm>
        </p:grpSpPr>
        <p:cxnSp>
          <p:nvCxnSpPr>
            <p:cNvPr id="109" name="Straight Connector 108"/>
            <p:cNvCxnSpPr/>
            <p:nvPr/>
          </p:nvCxnSpPr>
          <p:spPr bwMode="auto">
            <a:xfrm>
              <a:off x="1676400" y="4356556"/>
              <a:ext cx="0" cy="609600"/>
            </a:xfrm>
            <a:prstGeom prst="line">
              <a:avLst/>
            </a:prstGeom>
            <a:solidFill>
              <a:schemeClr val="accent1"/>
            </a:solidFill>
            <a:ln w="38100" cap="sq" cmpd="sng" algn="ctr">
              <a:solidFill>
                <a:schemeClr val="tx1"/>
              </a:solidFill>
              <a:prstDash val="solid"/>
              <a:round/>
              <a:headEnd type="none" w="med" len="med"/>
              <a:tailEnd type="none" w="med" len="med"/>
            </a:ln>
            <a:effectLst/>
          </p:spPr>
        </p:cxnSp>
        <p:cxnSp>
          <p:nvCxnSpPr>
            <p:cNvPr id="110" name="Straight Connector 109"/>
            <p:cNvCxnSpPr/>
            <p:nvPr/>
          </p:nvCxnSpPr>
          <p:spPr bwMode="auto">
            <a:xfrm>
              <a:off x="1676400" y="4966156"/>
              <a:ext cx="838200" cy="0"/>
            </a:xfrm>
            <a:prstGeom prst="line">
              <a:avLst/>
            </a:prstGeom>
            <a:solidFill>
              <a:schemeClr val="accent1"/>
            </a:solidFill>
            <a:ln w="38100" cap="sq" cmpd="sng" algn="ctr">
              <a:solidFill>
                <a:schemeClr val="tx1"/>
              </a:solidFill>
              <a:prstDash val="solid"/>
              <a:round/>
              <a:headEnd type="none" w="med" len="med"/>
              <a:tailEnd type="none" w="med" len="med"/>
            </a:ln>
            <a:effectLst/>
          </p:spPr>
        </p:cxnSp>
        <p:sp>
          <p:nvSpPr>
            <p:cNvPr id="113" name="Oval 112"/>
            <p:cNvSpPr/>
            <p:nvPr/>
          </p:nvSpPr>
          <p:spPr bwMode="auto">
            <a:xfrm>
              <a:off x="1981200" y="4594681"/>
              <a:ext cx="76200" cy="76200"/>
            </a:xfrm>
            <a:prstGeom prst="ellipse">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114" name="Oval 113"/>
            <p:cNvSpPr/>
            <p:nvPr/>
          </p:nvSpPr>
          <p:spPr bwMode="auto">
            <a:xfrm>
              <a:off x="1920875" y="4724856"/>
              <a:ext cx="76200" cy="76200"/>
            </a:xfrm>
            <a:prstGeom prst="ellipse">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115" name="Oval 114"/>
            <p:cNvSpPr/>
            <p:nvPr/>
          </p:nvSpPr>
          <p:spPr bwMode="auto">
            <a:xfrm>
              <a:off x="2133600" y="4585156"/>
              <a:ext cx="76200" cy="76200"/>
            </a:xfrm>
            <a:prstGeom prst="ellipse">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116" name="Oval 115"/>
            <p:cNvSpPr/>
            <p:nvPr/>
          </p:nvSpPr>
          <p:spPr bwMode="auto">
            <a:xfrm>
              <a:off x="2057400" y="4661356"/>
              <a:ext cx="76200" cy="76200"/>
            </a:xfrm>
            <a:prstGeom prst="ellipse">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117" name="TextBox 116"/>
            <p:cNvSpPr txBox="1"/>
            <p:nvPr/>
          </p:nvSpPr>
          <p:spPr>
            <a:xfrm>
              <a:off x="1892448" y="4966156"/>
              <a:ext cx="418704" cy="215444"/>
            </a:xfrm>
            <a:prstGeom prst="rect">
              <a:avLst/>
            </a:prstGeom>
            <a:noFill/>
          </p:spPr>
          <p:txBody>
            <a:bodyPr wrap="none" rtlCol="0">
              <a:spAutoFit/>
            </a:bodyPr>
            <a:lstStyle/>
            <a:p>
              <a:pPr algn="ctr"/>
              <a:r>
                <a:rPr lang="en-US" sz="800" b="1" dirty="0"/>
                <a:t>Bug 1</a:t>
              </a:r>
              <a:endParaRPr lang="en-US" sz="800" b="1" dirty="0"/>
            </a:p>
          </p:txBody>
        </p:sp>
        <p:sp>
          <p:nvSpPr>
            <p:cNvPr id="118" name="TextBox 117"/>
            <p:cNvSpPr txBox="1"/>
            <p:nvPr/>
          </p:nvSpPr>
          <p:spPr>
            <a:xfrm rot="16200000">
              <a:off x="1346170" y="4560034"/>
              <a:ext cx="418704" cy="215444"/>
            </a:xfrm>
            <a:prstGeom prst="rect">
              <a:avLst/>
            </a:prstGeom>
            <a:noFill/>
          </p:spPr>
          <p:txBody>
            <a:bodyPr wrap="none" rtlCol="0">
              <a:spAutoFit/>
            </a:bodyPr>
            <a:lstStyle/>
            <a:p>
              <a:pPr algn="ctr"/>
              <a:r>
                <a:rPr lang="en-US" sz="800" b="1" dirty="0"/>
                <a:t>Bug 2</a:t>
              </a:r>
              <a:endParaRPr lang="en-US" sz="800" b="1" dirty="0"/>
            </a:p>
          </p:txBody>
        </p:sp>
      </p:grpSp>
      <p:grpSp>
        <p:nvGrpSpPr>
          <p:cNvPr id="131" name="Group 130"/>
          <p:cNvGrpSpPr/>
          <p:nvPr/>
        </p:nvGrpSpPr>
        <p:grpSpPr>
          <a:xfrm>
            <a:off x="2971802" y="5528582"/>
            <a:ext cx="1090178" cy="948418"/>
            <a:chOff x="1447802" y="5528582"/>
            <a:chExt cx="1090178" cy="948418"/>
          </a:xfrm>
        </p:grpSpPr>
        <p:cxnSp>
          <p:nvCxnSpPr>
            <p:cNvPr id="119" name="Straight Connector 118"/>
            <p:cNvCxnSpPr/>
            <p:nvPr/>
          </p:nvCxnSpPr>
          <p:spPr bwMode="auto">
            <a:xfrm>
              <a:off x="1676400" y="5651956"/>
              <a:ext cx="0" cy="609600"/>
            </a:xfrm>
            <a:prstGeom prst="line">
              <a:avLst/>
            </a:prstGeom>
            <a:solidFill>
              <a:schemeClr val="accent1"/>
            </a:solidFill>
            <a:ln w="38100" cap="sq" cmpd="sng" algn="ctr">
              <a:solidFill>
                <a:schemeClr val="tx1"/>
              </a:solidFill>
              <a:prstDash val="solid"/>
              <a:round/>
              <a:headEnd type="none" w="med" len="med"/>
              <a:tailEnd type="none" w="med" len="med"/>
            </a:ln>
            <a:effectLst/>
          </p:spPr>
        </p:cxnSp>
        <p:cxnSp>
          <p:nvCxnSpPr>
            <p:cNvPr id="120" name="Straight Connector 119"/>
            <p:cNvCxnSpPr/>
            <p:nvPr/>
          </p:nvCxnSpPr>
          <p:spPr bwMode="auto">
            <a:xfrm>
              <a:off x="1676400" y="6261556"/>
              <a:ext cx="838200" cy="0"/>
            </a:xfrm>
            <a:prstGeom prst="line">
              <a:avLst/>
            </a:prstGeom>
            <a:solidFill>
              <a:schemeClr val="accent1"/>
            </a:solidFill>
            <a:ln w="38100" cap="sq" cmpd="sng" algn="ctr">
              <a:solidFill>
                <a:schemeClr val="tx1"/>
              </a:solidFill>
              <a:prstDash val="solid"/>
              <a:round/>
              <a:headEnd type="none" w="med" len="med"/>
              <a:tailEnd type="none" w="med" len="med"/>
            </a:ln>
            <a:effectLst/>
          </p:spPr>
        </p:cxnSp>
        <p:sp>
          <p:nvSpPr>
            <p:cNvPr id="121" name="Oval 120"/>
            <p:cNvSpPr/>
            <p:nvPr/>
          </p:nvSpPr>
          <p:spPr bwMode="auto">
            <a:xfrm>
              <a:off x="1981200" y="5651956"/>
              <a:ext cx="76200" cy="76200"/>
            </a:xfrm>
            <a:prstGeom prst="ellipse">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122" name="Oval 121"/>
            <p:cNvSpPr/>
            <p:nvPr/>
          </p:nvSpPr>
          <p:spPr bwMode="auto">
            <a:xfrm>
              <a:off x="1752600" y="6020256"/>
              <a:ext cx="76200" cy="76200"/>
            </a:xfrm>
            <a:prstGeom prst="ellipse">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123" name="Oval 122"/>
            <p:cNvSpPr/>
            <p:nvPr/>
          </p:nvSpPr>
          <p:spPr bwMode="auto">
            <a:xfrm>
              <a:off x="2362200" y="5880556"/>
              <a:ext cx="76200" cy="76200"/>
            </a:xfrm>
            <a:prstGeom prst="ellipse">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124" name="Oval 123"/>
            <p:cNvSpPr/>
            <p:nvPr/>
          </p:nvSpPr>
          <p:spPr bwMode="auto">
            <a:xfrm>
              <a:off x="2133600" y="6032956"/>
              <a:ext cx="76200" cy="76200"/>
            </a:xfrm>
            <a:prstGeom prst="ellipse">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125" name="TextBox 124"/>
            <p:cNvSpPr txBox="1"/>
            <p:nvPr/>
          </p:nvSpPr>
          <p:spPr>
            <a:xfrm>
              <a:off x="1665625" y="6261556"/>
              <a:ext cx="872355" cy="215444"/>
            </a:xfrm>
            <a:prstGeom prst="rect">
              <a:avLst/>
            </a:prstGeom>
            <a:noFill/>
          </p:spPr>
          <p:txBody>
            <a:bodyPr wrap="none" rtlCol="0">
              <a:spAutoFit/>
            </a:bodyPr>
            <a:lstStyle/>
            <a:p>
              <a:pPr algn="ctr"/>
              <a:r>
                <a:rPr lang="en-US" sz="800" b="1" dirty="0"/>
                <a:t>Variation 1 (</a:t>
              </a:r>
              <a:r>
                <a:rPr lang="en-US" sz="800" b="1" i="1" u="sng" dirty="0"/>
                <a:t>X%</a:t>
              </a:r>
              <a:r>
                <a:rPr lang="en-US" sz="800" b="1" dirty="0"/>
                <a:t>)</a:t>
              </a:r>
              <a:endParaRPr lang="en-US" sz="800" b="1" dirty="0"/>
            </a:p>
          </p:txBody>
        </p:sp>
        <p:sp>
          <p:nvSpPr>
            <p:cNvPr id="126" name="TextBox 125"/>
            <p:cNvSpPr txBox="1"/>
            <p:nvPr/>
          </p:nvSpPr>
          <p:spPr>
            <a:xfrm rot="16200000">
              <a:off x="1120950" y="5855434"/>
              <a:ext cx="869148" cy="215444"/>
            </a:xfrm>
            <a:prstGeom prst="rect">
              <a:avLst/>
            </a:prstGeom>
            <a:noFill/>
          </p:spPr>
          <p:txBody>
            <a:bodyPr wrap="none" rtlCol="0">
              <a:spAutoFit/>
            </a:bodyPr>
            <a:lstStyle/>
            <a:p>
              <a:pPr algn="ctr"/>
              <a:r>
                <a:rPr lang="en-US" sz="800" b="1" dirty="0"/>
                <a:t>Variation 2 (</a:t>
              </a:r>
              <a:r>
                <a:rPr lang="en-US" sz="800" b="1" i="1" u="sng" dirty="0"/>
                <a:t>Y%</a:t>
              </a:r>
              <a:r>
                <a:rPr lang="en-US" sz="800" b="1" dirty="0"/>
                <a:t>)</a:t>
              </a:r>
              <a:endParaRPr lang="en-US" sz="800" b="1" dirty="0"/>
            </a:p>
          </p:txBody>
        </p:sp>
      </p:grpSp>
      <p:pic>
        <p:nvPicPr>
          <p:cNvPr id="45061" name="Picture 5" descr="http://www.maniacworld.com/holding-the-sun.jpg"/>
          <p:cNvPicPr>
            <a:picLocks noChangeAspect="1" noChangeArrowheads="1"/>
          </p:cNvPicPr>
          <p:nvPr/>
        </p:nvPicPr>
        <p:blipFill>
          <a:blip r:embed="rId4" cstate="print"/>
          <a:srcRect/>
          <a:stretch>
            <a:fillRect/>
          </a:stretch>
        </p:blipFill>
        <p:spPr bwMode="auto">
          <a:xfrm>
            <a:off x="6662429" y="5305424"/>
            <a:ext cx="2065396" cy="1476376"/>
          </a:xfrm>
          <a:prstGeom prst="rect">
            <a:avLst/>
          </a:prstGeom>
          <a:noFill/>
        </p:spPr>
      </p:pic>
      <p:grpSp>
        <p:nvGrpSpPr>
          <p:cNvPr id="137" name="Group 136"/>
          <p:cNvGrpSpPr/>
          <p:nvPr/>
        </p:nvGrpSpPr>
        <p:grpSpPr>
          <a:xfrm>
            <a:off x="4299858" y="4114801"/>
            <a:ext cx="2177143" cy="2215447"/>
            <a:chOff x="2743199" y="4261553"/>
            <a:chExt cx="2177143" cy="2215447"/>
          </a:xfrm>
        </p:grpSpPr>
        <p:pic>
          <p:nvPicPr>
            <p:cNvPr id="45063" name="Picture 7" descr="Fast UniFrac unweighted principal coordinate analysis (PCoA) for Trachymyrmex septentrionalis ants, gardens, soil samples, and control ants (Pheidole)."/>
            <p:cNvPicPr>
              <a:picLocks noChangeAspect="1" noChangeArrowheads="1"/>
            </p:cNvPicPr>
            <p:nvPr/>
          </p:nvPicPr>
          <p:blipFill>
            <a:blip r:embed="rId5" cstate="print"/>
            <a:srcRect/>
            <a:stretch>
              <a:fillRect/>
            </a:stretch>
          </p:blipFill>
          <p:spPr bwMode="auto">
            <a:xfrm>
              <a:off x="2743199" y="4876800"/>
              <a:ext cx="2177143" cy="1600200"/>
            </a:xfrm>
            <a:prstGeom prst="rect">
              <a:avLst/>
            </a:prstGeom>
            <a:noFill/>
          </p:spPr>
        </p:pic>
        <p:pic>
          <p:nvPicPr>
            <p:cNvPr id="45064" name="Picture 8"/>
            <p:cNvPicPr>
              <a:picLocks noChangeAspect="1" noChangeArrowheads="1"/>
            </p:cNvPicPr>
            <p:nvPr/>
          </p:nvPicPr>
          <p:blipFill>
            <a:blip r:embed="rId6" cstate="print"/>
            <a:srcRect/>
            <a:stretch>
              <a:fillRect/>
            </a:stretch>
          </p:blipFill>
          <p:spPr bwMode="auto">
            <a:xfrm>
              <a:off x="2743634" y="4261553"/>
              <a:ext cx="2176272" cy="615247"/>
            </a:xfrm>
            <a:prstGeom prst="rect">
              <a:avLst/>
            </a:prstGeom>
            <a:noFill/>
            <a:ln w="9525">
              <a:noFill/>
              <a:miter lim="800000"/>
              <a:headEnd/>
              <a:tailEnd/>
            </a:ln>
          </p:spPr>
        </p:pic>
      </p:grpSp>
      <p:sp>
        <p:nvSpPr>
          <p:cNvPr id="135" name="TextBox 134"/>
          <p:cNvSpPr txBox="1"/>
          <p:nvPr/>
        </p:nvSpPr>
        <p:spPr>
          <a:xfrm>
            <a:off x="2743200" y="3789402"/>
            <a:ext cx="1066800" cy="553998"/>
          </a:xfrm>
          <a:prstGeom prst="rect">
            <a:avLst/>
          </a:prstGeom>
          <a:noFill/>
        </p:spPr>
        <p:txBody>
          <a:bodyPr wrap="square" rtlCol="0">
            <a:spAutoFit/>
          </a:bodyPr>
          <a:lstStyle/>
          <a:p>
            <a:pPr algn="ctr"/>
            <a:r>
              <a:rPr lang="en-US" sz="1000" dirty="0">
                <a:solidFill>
                  <a:srgbClr val="FF0000"/>
                </a:solidFill>
              </a:rPr>
              <a:t>Distance between points is Euclidean</a:t>
            </a:r>
            <a:endParaRPr lang="en-US" sz="1000" dirty="0">
              <a:solidFill>
                <a:srgbClr val="FF0000"/>
              </a:solidFill>
            </a:endParaRPr>
          </a:p>
        </p:txBody>
      </p:sp>
      <p:sp>
        <p:nvSpPr>
          <p:cNvPr id="136" name="TextBox 135"/>
          <p:cNvSpPr txBox="1"/>
          <p:nvPr/>
        </p:nvSpPr>
        <p:spPr>
          <a:xfrm>
            <a:off x="2667000" y="6457890"/>
            <a:ext cx="2667000" cy="400110"/>
          </a:xfrm>
          <a:prstGeom prst="rect">
            <a:avLst/>
          </a:prstGeom>
          <a:noFill/>
        </p:spPr>
        <p:txBody>
          <a:bodyPr wrap="square" rtlCol="0">
            <a:spAutoFit/>
          </a:bodyPr>
          <a:lstStyle/>
          <a:p>
            <a:pPr algn="ctr"/>
            <a:r>
              <a:rPr lang="en-US" sz="1000" dirty="0">
                <a:solidFill>
                  <a:srgbClr val="FF0000"/>
                </a:solidFill>
              </a:rPr>
              <a:t>Distance between points is a</a:t>
            </a:r>
            <a:br>
              <a:rPr lang="en-US" sz="1000" dirty="0">
                <a:solidFill>
                  <a:srgbClr val="FF0000"/>
                </a:solidFill>
              </a:rPr>
            </a:br>
            <a:r>
              <a:rPr lang="en-US" sz="1000" b="1" i="1" dirty="0">
                <a:solidFill>
                  <a:srgbClr val="FF0000"/>
                </a:solidFill>
              </a:rPr>
              <a:t>proportional function</a:t>
            </a:r>
            <a:r>
              <a:rPr lang="en-US" sz="1000" dirty="0">
                <a:solidFill>
                  <a:srgbClr val="FF0000"/>
                </a:solidFill>
              </a:rPr>
              <a:t> of their </a:t>
            </a:r>
            <a:r>
              <a:rPr lang="en-US" sz="1000" b="1" i="1" dirty="0">
                <a:solidFill>
                  <a:srgbClr val="FF0000"/>
                </a:solidFill>
              </a:rPr>
              <a:t>similarity</a:t>
            </a:r>
            <a:endParaRPr lang="en-US" sz="1000" b="1" i="1" dirty="0">
              <a:solidFill>
                <a:srgbClr val="FF0000"/>
              </a:solidFill>
            </a:endParaRPr>
          </a:p>
        </p:txBody>
      </p:sp>
      <p:sp>
        <p:nvSpPr>
          <p:cNvPr id="138" name="TextBox 137"/>
          <p:cNvSpPr txBox="1"/>
          <p:nvPr/>
        </p:nvSpPr>
        <p:spPr>
          <a:xfrm>
            <a:off x="2514600" y="1066800"/>
            <a:ext cx="3352800" cy="923330"/>
          </a:xfrm>
          <a:prstGeom prst="rect">
            <a:avLst/>
          </a:prstGeom>
          <a:noFill/>
          <a:ln w="38100">
            <a:solidFill>
              <a:schemeClr val="accent1"/>
            </a:solidFill>
          </a:ln>
        </p:spPr>
        <p:txBody>
          <a:bodyPr wrap="square" rtlCol="0">
            <a:spAutoFit/>
          </a:bodyPr>
          <a:lstStyle/>
          <a:p>
            <a:pPr algn="ctr"/>
            <a:r>
              <a:rPr lang="en-US" b="1" dirty="0">
                <a:solidFill>
                  <a:schemeClr val="accent4"/>
                </a:solidFill>
              </a:rPr>
              <a:t>Ordination</a:t>
            </a:r>
            <a:r>
              <a:rPr lang="en-US" dirty="0">
                <a:solidFill>
                  <a:schemeClr val="accent4"/>
                </a:solidFill>
              </a:rPr>
              <a:t> </a:t>
            </a:r>
            <a:r>
              <a:rPr lang="en-US" dirty="0"/>
              <a:t>is the constrained projection of high-dimensional data into fewer dimensions.</a:t>
            </a:r>
            <a:endParaRPr lang="en-US" dirty="0"/>
          </a:p>
        </p:txBody>
      </p:sp>
      <p:sp>
        <p:nvSpPr>
          <p:cNvPr id="139" name="TextBox 138"/>
          <p:cNvSpPr txBox="1"/>
          <p:nvPr/>
        </p:nvSpPr>
        <p:spPr>
          <a:xfrm>
            <a:off x="1600200" y="2117971"/>
            <a:ext cx="2590800" cy="577081"/>
          </a:xfrm>
          <a:prstGeom prst="rect">
            <a:avLst/>
          </a:prstGeom>
          <a:noFill/>
          <a:ln w="38100">
            <a:solidFill>
              <a:schemeClr val="accent1"/>
            </a:solidFill>
          </a:ln>
        </p:spPr>
        <p:txBody>
          <a:bodyPr wrap="square" rtlCol="0">
            <a:spAutoFit/>
          </a:bodyPr>
          <a:lstStyle/>
          <a:p>
            <a:pPr algn="ctr"/>
            <a:r>
              <a:rPr lang="en-US" sz="1050" b="1" dirty="0" err="1">
                <a:solidFill>
                  <a:schemeClr val="accent4"/>
                </a:solidFill>
              </a:rPr>
              <a:t>PCA</a:t>
            </a:r>
            <a:r>
              <a:rPr lang="en-US" sz="1050" dirty="0">
                <a:solidFill>
                  <a:schemeClr val="accent4"/>
                </a:solidFill>
              </a:rPr>
              <a:t> </a:t>
            </a:r>
            <a:r>
              <a:rPr lang="en-US" sz="1050" dirty="0"/>
              <a:t>or </a:t>
            </a:r>
            <a:r>
              <a:rPr lang="en-US" sz="1050" b="1" dirty="0">
                <a:solidFill>
                  <a:schemeClr val="accent4"/>
                </a:solidFill>
              </a:rPr>
              <a:t>Principal Component Analysis</a:t>
            </a:r>
            <a:r>
              <a:rPr lang="en-US" sz="1050" dirty="0">
                <a:solidFill>
                  <a:schemeClr val="accent4"/>
                </a:solidFill>
              </a:rPr>
              <a:t> </a:t>
            </a:r>
            <a:r>
              <a:rPr lang="en-US" sz="1050" dirty="0"/>
              <a:t>guarantees the new dimensions maximize normal variation.</a:t>
            </a:r>
            <a:endParaRPr lang="en-US" sz="1050" dirty="0"/>
          </a:p>
        </p:txBody>
      </p:sp>
      <p:sp>
        <p:nvSpPr>
          <p:cNvPr id="140" name="TextBox 139"/>
          <p:cNvSpPr txBox="1"/>
          <p:nvPr/>
        </p:nvSpPr>
        <p:spPr>
          <a:xfrm>
            <a:off x="2895600" y="2819400"/>
            <a:ext cx="3429000" cy="900246"/>
          </a:xfrm>
          <a:prstGeom prst="rect">
            <a:avLst/>
          </a:prstGeom>
          <a:noFill/>
          <a:ln w="38100">
            <a:solidFill>
              <a:schemeClr val="accent1"/>
            </a:solidFill>
          </a:ln>
          <a:effectLst/>
        </p:spPr>
        <p:txBody>
          <a:bodyPr wrap="square" rtlCol="0">
            <a:spAutoFit/>
          </a:bodyPr>
          <a:lstStyle/>
          <a:p>
            <a:pPr algn="ctr"/>
            <a:r>
              <a:rPr lang="en-US" sz="1050" b="1" dirty="0" err="1">
                <a:solidFill>
                  <a:schemeClr val="accent4"/>
                </a:solidFill>
              </a:rPr>
              <a:t>NMDS</a:t>
            </a:r>
            <a:r>
              <a:rPr lang="en-US" sz="1050" dirty="0">
                <a:solidFill>
                  <a:schemeClr val="accent4"/>
                </a:solidFill>
              </a:rPr>
              <a:t> </a:t>
            </a:r>
            <a:r>
              <a:rPr lang="en-US" sz="1050" dirty="0"/>
              <a:t>or </a:t>
            </a:r>
            <a:r>
              <a:rPr lang="en-US" sz="1050" b="1" dirty="0" err="1">
                <a:solidFill>
                  <a:schemeClr val="accent4"/>
                </a:solidFill>
              </a:rPr>
              <a:t>Nonmetric</a:t>
            </a:r>
            <a:r>
              <a:rPr lang="en-US" sz="1050" b="1" dirty="0">
                <a:solidFill>
                  <a:schemeClr val="accent4"/>
                </a:solidFill>
              </a:rPr>
              <a:t> Multidimensional Scaling</a:t>
            </a:r>
            <a:r>
              <a:rPr lang="en-US" sz="1050" dirty="0">
                <a:solidFill>
                  <a:schemeClr val="accent4"/>
                </a:solidFill>
              </a:rPr>
              <a:t>,</a:t>
            </a:r>
            <a:r>
              <a:rPr lang="en-US" sz="1050" dirty="0"/>
              <a:t/>
            </a:r>
            <a:br>
              <a:rPr lang="en-US" sz="1050" dirty="0"/>
            </a:br>
            <a:r>
              <a:rPr lang="en-US" sz="1050" dirty="0"/>
              <a:t>also called</a:t>
            </a:r>
            <a:br>
              <a:rPr lang="en-US" sz="1050" dirty="0"/>
            </a:br>
            <a:r>
              <a:rPr lang="en-US" sz="1050" b="1" dirty="0" err="1">
                <a:ln w="0"/>
                <a:solidFill>
                  <a:schemeClr val="accent4"/>
                </a:solidFill>
              </a:rPr>
              <a:t>PCoA</a:t>
            </a:r>
            <a:r>
              <a:rPr lang="en-US" sz="1050" dirty="0">
                <a:ln w="0"/>
                <a:solidFill>
                  <a:schemeClr val="accent4"/>
                </a:solidFill>
              </a:rPr>
              <a:t> </a:t>
            </a:r>
            <a:r>
              <a:rPr lang="en-US" sz="1050" dirty="0"/>
              <a:t>or </a:t>
            </a:r>
            <a:r>
              <a:rPr lang="en-US" sz="1050" b="1" dirty="0">
                <a:solidFill>
                  <a:schemeClr val="accent4"/>
                </a:solidFill>
              </a:rPr>
              <a:t>Principal Coordinates Analysis</a:t>
            </a:r>
            <a:r>
              <a:rPr lang="en-US" sz="1050" dirty="0"/>
              <a:t>, guarantees the new dimensions maximize an arbitrary similarity score (such as </a:t>
            </a:r>
            <a:r>
              <a:rPr lang="en-US" sz="1050" dirty="0" err="1"/>
              <a:t>UniFrac</a:t>
            </a:r>
            <a:r>
              <a:rPr lang="en-US" sz="1050" dirty="0"/>
              <a:t> beta-diversity).</a:t>
            </a:r>
            <a:endParaRPr lang="en-US" sz="1050" dirty="0"/>
          </a:p>
        </p:txBody>
      </p:sp>
      <p:sp>
        <p:nvSpPr>
          <p:cNvPr id="45066" name="AutoShape 10" descr="http://genome.cshlp.org.ezp-prod1.hul.harvard.edu/content/19/7/1141/F4.large.jpg"/>
          <p:cNvSpPr>
            <a:spLocks noChangeAspect="1" noChangeArrowheads="1"/>
          </p:cNvSpPr>
          <p:nvPr/>
        </p:nvSpPr>
        <p:spPr bwMode="auto">
          <a:xfrm>
            <a:off x="1587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5068" name="AutoShape 12" descr="http://genome.cshlp.org.ezp-prod1.hul.harvard.edu/content/19/7/1141/F4.large.jpg"/>
          <p:cNvSpPr>
            <a:spLocks noChangeAspect="1" noChangeArrowheads="1"/>
          </p:cNvSpPr>
          <p:nvPr/>
        </p:nvSpPr>
        <p:spPr bwMode="auto">
          <a:xfrm>
            <a:off x="1587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149" name="Group 148"/>
          <p:cNvGrpSpPr/>
          <p:nvPr/>
        </p:nvGrpSpPr>
        <p:grpSpPr>
          <a:xfrm>
            <a:off x="8936895" y="4038600"/>
            <a:ext cx="1371600" cy="2667000"/>
            <a:chOff x="7412895" y="4038600"/>
            <a:chExt cx="1371600" cy="2667000"/>
          </a:xfrm>
        </p:grpSpPr>
        <p:pic>
          <p:nvPicPr>
            <p:cNvPr id="45069" name="Picture 13" descr="C:\Documents and Settings\CHUTTENH\Desktop\F4.large.jpg"/>
            <p:cNvPicPr>
              <a:picLocks noChangeAspect="1" noChangeArrowheads="1"/>
            </p:cNvPicPr>
            <p:nvPr/>
          </p:nvPicPr>
          <p:blipFill>
            <a:blip r:embed="rId7" cstate="print"/>
            <a:srcRect l="1026" t="71526" r="77948"/>
            <a:stretch>
              <a:fillRect/>
            </a:stretch>
          </p:blipFill>
          <p:spPr bwMode="auto">
            <a:xfrm>
              <a:off x="7412895" y="4038600"/>
              <a:ext cx="1371600" cy="1233473"/>
            </a:xfrm>
            <a:prstGeom prst="rect">
              <a:avLst/>
            </a:prstGeom>
            <a:noFill/>
          </p:spPr>
        </p:pic>
        <p:pic>
          <p:nvPicPr>
            <p:cNvPr id="144" name="Picture 13" descr="C:\Documents and Settings\CHUTTENH\Desktop\F4.large.jpg"/>
            <p:cNvPicPr>
              <a:picLocks noChangeAspect="1" noChangeArrowheads="1"/>
            </p:cNvPicPr>
            <p:nvPr/>
          </p:nvPicPr>
          <p:blipFill>
            <a:blip r:embed="rId7" cstate="print"/>
            <a:srcRect l="21774" t="71526" r="60021"/>
            <a:stretch>
              <a:fillRect/>
            </a:stretch>
          </p:blipFill>
          <p:spPr bwMode="auto">
            <a:xfrm>
              <a:off x="7412895" y="5281026"/>
              <a:ext cx="1371600" cy="1424574"/>
            </a:xfrm>
            <a:prstGeom prst="rect">
              <a:avLst/>
            </a:prstGeom>
            <a:noFill/>
          </p:spPr>
        </p:pic>
        <p:sp>
          <p:nvSpPr>
            <p:cNvPr id="145" name="Rectangle 144"/>
            <p:cNvSpPr/>
            <p:nvPr/>
          </p:nvSpPr>
          <p:spPr>
            <a:xfrm>
              <a:off x="8022495" y="6477000"/>
              <a:ext cx="599523" cy="123111"/>
            </a:xfrm>
            <a:prstGeom prst="rect">
              <a:avLst/>
            </a:prstGeom>
          </p:spPr>
          <p:txBody>
            <a:bodyPr wrap="none" lIns="0" tIns="0" rIns="0" bIns="0">
              <a:spAutoFit/>
            </a:bodyPr>
            <a:lstStyle/>
            <a:p>
              <a:r>
                <a:rPr lang="en-US" sz="800" dirty="0" err="1"/>
                <a:t>Hamady</a:t>
              </a:r>
              <a:r>
                <a:rPr lang="en-US" sz="800" dirty="0"/>
                <a:t>, 2009</a:t>
              </a:r>
              <a:endParaRPr lang="en-US" sz="800" dirty="0"/>
            </a:p>
          </p:txBody>
        </p:sp>
      </p:grpSp>
      <p:pic>
        <p:nvPicPr>
          <p:cNvPr id="45073" name="Picture 17" descr="http://www.cs.cornell.edu/courses/cs322/2008sp/images/thumb_PCA.png"/>
          <p:cNvPicPr>
            <a:picLocks noChangeAspect="1" noChangeArrowheads="1"/>
          </p:cNvPicPr>
          <p:nvPr/>
        </p:nvPicPr>
        <p:blipFill>
          <a:blip r:embed="rId8" cstate="print"/>
          <a:srcRect/>
          <a:stretch>
            <a:fillRect/>
          </a:stretch>
        </p:blipFill>
        <p:spPr bwMode="auto">
          <a:xfrm>
            <a:off x="4267201" y="2233245"/>
            <a:ext cx="371757" cy="352426"/>
          </a:xfrm>
          <a:prstGeom prst="rect">
            <a:avLst/>
          </a:prstGeom>
          <a:noFill/>
        </p:spPr>
      </p:pic>
      <p:sp>
        <p:nvSpPr>
          <p:cNvPr id="148" name="Rectangle 147"/>
          <p:cNvSpPr/>
          <p:nvPr/>
        </p:nvSpPr>
        <p:spPr bwMode="auto">
          <a:xfrm>
            <a:off x="6361725" y="1082430"/>
            <a:ext cx="4191000" cy="2667000"/>
          </a:xfrm>
          <a:prstGeom prst="rect">
            <a:avLst/>
          </a:prstGeom>
          <a:solidFill>
            <a:schemeClr val="bg1">
              <a:alpha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150" name="Rectangle 149"/>
          <p:cNvSpPr/>
          <p:nvPr/>
        </p:nvSpPr>
        <p:spPr bwMode="auto">
          <a:xfrm>
            <a:off x="6629400" y="3810000"/>
            <a:ext cx="2209800" cy="3017520"/>
          </a:xfrm>
          <a:prstGeom prst="rect">
            <a:avLst/>
          </a:prstGeom>
          <a:solidFill>
            <a:schemeClr val="bg1">
              <a:alpha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151" name="Oval 150"/>
          <p:cNvSpPr/>
          <p:nvPr/>
        </p:nvSpPr>
        <p:spPr bwMode="auto">
          <a:xfrm>
            <a:off x="4191000" y="4953000"/>
            <a:ext cx="304800" cy="838200"/>
          </a:xfrm>
          <a:prstGeom prst="ellipse">
            <a:avLst/>
          </a:prstGeom>
          <a:noFill/>
          <a:ln w="63500" cap="flat" cmpd="sng" algn="ctr">
            <a:solidFill>
              <a:schemeClr val="accent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152" name="Oval 151"/>
          <p:cNvSpPr/>
          <p:nvPr/>
        </p:nvSpPr>
        <p:spPr bwMode="auto">
          <a:xfrm rot="5400000">
            <a:off x="5372100" y="5874240"/>
            <a:ext cx="304800" cy="838200"/>
          </a:xfrm>
          <a:prstGeom prst="ellipse">
            <a:avLst/>
          </a:prstGeom>
          <a:noFill/>
          <a:ln w="63500" cap="flat" cmpd="sng" algn="ctr">
            <a:solidFill>
              <a:schemeClr val="accent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98" name="Date Placeholder 3"/>
          <p:cNvSpPr>
            <a:spLocks noGrp="1"/>
          </p:cNvSpPr>
          <p:nvPr>
            <p:ph type="dt" sz="half" idx="10"/>
          </p:nvPr>
        </p:nvSpPr>
        <p:spPr>
          <a:xfrm>
            <a:off x="238539" y="6488870"/>
            <a:ext cx="2743200" cy="365125"/>
          </a:xfrm>
        </p:spPr>
        <p:txBody>
          <a:bodyPr/>
          <a:lstStyle/>
          <a:p>
            <a:fld id="{149AB08A-B8FE-2744-A176-508EFC0AA4E9}" type="datetime1">
              <a:rPr lang="en-US" smtClean="0"/>
              <a:t>3/19/17</a:t>
            </a:fld>
            <a:endParaRPr lang="en-US"/>
          </a:p>
        </p:txBody>
      </p:sp>
    </p:spTree>
    <p:extLst>
      <p:ext uri="{BB962C8B-B14F-4D97-AF65-F5344CB8AC3E}">
        <p14:creationId xmlns:p14="http://schemas.microsoft.com/office/powerpoint/2010/main" val="380902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058"/>
                                        </p:tgtEl>
                                        <p:attrNameLst>
                                          <p:attrName>style.visibility</p:attrName>
                                        </p:attrNameLst>
                                      </p:cBhvr>
                                      <p:to>
                                        <p:strVal val="visible"/>
                                      </p:to>
                                    </p:set>
                                    <p:animEffect transition="in" filter="fade">
                                      <p:cBhvr>
                                        <p:cTn id="7" dur="500"/>
                                        <p:tgtEl>
                                          <p:spTgt spid="4505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8"/>
                                        </p:tgtEl>
                                        <p:attrNameLst>
                                          <p:attrName>style.visibility</p:attrName>
                                        </p:attrNameLst>
                                      </p:cBhvr>
                                      <p:to>
                                        <p:strVal val="visible"/>
                                      </p:to>
                                    </p:set>
                                    <p:animEffect transition="in" filter="fade">
                                      <p:cBhvr>
                                        <p:cTn id="12" dur="500"/>
                                        <p:tgtEl>
                                          <p:spTgt spid="1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7"/>
                                        </p:tgtEl>
                                        <p:attrNameLst>
                                          <p:attrName>style.visibility</p:attrName>
                                        </p:attrNameLst>
                                      </p:cBhvr>
                                      <p:to>
                                        <p:strVal val="visible"/>
                                      </p:to>
                                    </p:set>
                                    <p:animEffect transition="in" filter="fade">
                                      <p:cBhvr>
                                        <p:cTn id="17" dur="500"/>
                                        <p:tgtEl>
                                          <p:spTgt spid="12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7"/>
                                        </p:tgtEl>
                                        <p:attrNameLst>
                                          <p:attrName>style.visibility</p:attrName>
                                        </p:attrNameLst>
                                      </p:cBhvr>
                                      <p:to>
                                        <p:strVal val="visible"/>
                                      </p:to>
                                    </p:set>
                                    <p:animEffect transition="in" filter="fade">
                                      <p:cBhvr>
                                        <p:cTn id="20" dur="500"/>
                                        <p:tgtEl>
                                          <p:spTgt spid="10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6"/>
                                        </p:tgtEl>
                                        <p:attrNameLst>
                                          <p:attrName>style.visibility</p:attrName>
                                        </p:attrNameLst>
                                      </p:cBhvr>
                                      <p:to>
                                        <p:strVal val="visible"/>
                                      </p:to>
                                    </p:set>
                                    <p:animEffect transition="in" filter="fade">
                                      <p:cBhvr>
                                        <p:cTn id="23" dur="500"/>
                                        <p:tgtEl>
                                          <p:spTgt spid="10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8"/>
                                        </p:tgtEl>
                                        <p:attrNameLst>
                                          <p:attrName>style.visibility</p:attrName>
                                        </p:attrNameLst>
                                      </p:cBhvr>
                                      <p:to>
                                        <p:strVal val="visible"/>
                                      </p:to>
                                    </p:set>
                                    <p:animEffect transition="in" filter="fade">
                                      <p:cBhvr>
                                        <p:cTn id="26" dur="500"/>
                                        <p:tgtEl>
                                          <p:spTgt spid="14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30"/>
                                        </p:tgtEl>
                                        <p:attrNameLst>
                                          <p:attrName>style.visibility</p:attrName>
                                        </p:attrNameLst>
                                      </p:cBhvr>
                                      <p:to>
                                        <p:strVal val="visible"/>
                                      </p:to>
                                    </p:set>
                                    <p:animEffect transition="in" filter="fade">
                                      <p:cBhvr>
                                        <p:cTn id="31" dur="500"/>
                                        <p:tgtEl>
                                          <p:spTgt spid="13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35"/>
                                        </p:tgtEl>
                                        <p:attrNameLst>
                                          <p:attrName>style.visibility</p:attrName>
                                        </p:attrNameLst>
                                      </p:cBhvr>
                                      <p:to>
                                        <p:strVal val="visible"/>
                                      </p:to>
                                    </p:set>
                                    <p:animEffect transition="in" filter="fade">
                                      <p:cBhvr>
                                        <p:cTn id="34" dur="500"/>
                                        <p:tgtEl>
                                          <p:spTgt spid="13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28"/>
                                        </p:tgtEl>
                                        <p:attrNameLst>
                                          <p:attrName>style.visibility</p:attrName>
                                        </p:attrNameLst>
                                      </p:cBhvr>
                                      <p:to>
                                        <p:strVal val="visible"/>
                                      </p:to>
                                    </p:set>
                                    <p:animEffect transition="in" filter="fade">
                                      <p:cBhvr>
                                        <p:cTn id="39" dur="500"/>
                                        <p:tgtEl>
                                          <p:spTgt spid="12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29"/>
                                        </p:tgtEl>
                                        <p:attrNameLst>
                                          <p:attrName>style.visibility</p:attrName>
                                        </p:attrNameLst>
                                      </p:cBhvr>
                                      <p:to>
                                        <p:strVal val="visible"/>
                                      </p:to>
                                    </p:set>
                                    <p:animEffect transition="in" filter="fade">
                                      <p:cBhvr>
                                        <p:cTn id="44" dur="500"/>
                                        <p:tgtEl>
                                          <p:spTgt spid="129"/>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1"/>
                                        </p:tgtEl>
                                        <p:attrNameLst>
                                          <p:attrName>style.visibility</p:attrName>
                                        </p:attrNameLst>
                                      </p:cBhvr>
                                      <p:to>
                                        <p:strVal val="visible"/>
                                      </p:to>
                                    </p:set>
                                    <p:animEffect transition="in" filter="fade">
                                      <p:cBhvr>
                                        <p:cTn id="49" dur="500"/>
                                        <p:tgtEl>
                                          <p:spTgt spid="13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36"/>
                                        </p:tgtEl>
                                        <p:attrNameLst>
                                          <p:attrName>style.visibility</p:attrName>
                                        </p:attrNameLst>
                                      </p:cBhvr>
                                      <p:to>
                                        <p:strVal val="visible"/>
                                      </p:to>
                                    </p:set>
                                    <p:animEffect transition="in" filter="fade">
                                      <p:cBhvr>
                                        <p:cTn id="52" dur="500"/>
                                        <p:tgtEl>
                                          <p:spTgt spid="13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5073"/>
                                        </p:tgtEl>
                                        <p:attrNameLst>
                                          <p:attrName>style.visibility</p:attrName>
                                        </p:attrNameLst>
                                      </p:cBhvr>
                                      <p:to>
                                        <p:strVal val="visible"/>
                                      </p:to>
                                    </p:set>
                                    <p:animEffect transition="in" filter="fade">
                                      <p:cBhvr>
                                        <p:cTn id="57" dur="500"/>
                                        <p:tgtEl>
                                          <p:spTgt spid="45073"/>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39"/>
                                        </p:tgtEl>
                                        <p:attrNameLst>
                                          <p:attrName>style.visibility</p:attrName>
                                        </p:attrNameLst>
                                      </p:cBhvr>
                                      <p:to>
                                        <p:strVal val="visible"/>
                                      </p:to>
                                    </p:set>
                                    <p:animEffect transition="in" filter="fade">
                                      <p:cBhvr>
                                        <p:cTn id="60" dur="500"/>
                                        <p:tgtEl>
                                          <p:spTgt spid="139"/>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40"/>
                                        </p:tgtEl>
                                        <p:attrNameLst>
                                          <p:attrName>style.visibility</p:attrName>
                                        </p:attrNameLst>
                                      </p:cBhvr>
                                      <p:to>
                                        <p:strVal val="visible"/>
                                      </p:to>
                                    </p:set>
                                    <p:animEffect transition="in" filter="fade">
                                      <p:cBhvr>
                                        <p:cTn id="65" dur="500"/>
                                        <p:tgtEl>
                                          <p:spTgt spid="140"/>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137"/>
                                        </p:tgtEl>
                                        <p:attrNameLst>
                                          <p:attrName>style.visibility</p:attrName>
                                        </p:attrNameLst>
                                      </p:cBhvr>
                                      <p:to>
                                        <p:strVal val="visible"/>
                                      </p:to>
                                    </p:set>
                                    <p:animEffect transition="in" filter="fade">
                                      <p:cBhvr>
                                        <p:cTn id="70" dur="500"/>
                                        <p:tgtEl>
                                          <p:spTgt spid="137"/>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45059"/>
                                        </p:tgtEl>
                                        <p:attrNameLst>
                                          <p:attrName>style.visibility</p:attrName>
                                        </p:attrNameLst>
                                      </p:cBhvr>
                                      <p:to>
                                        <p:strVal val="visible"/>
                                      </p:to>
                                    </p:set>
                                    <p:animEffect transition="in" filter="fade">
                                      <p:cBhvr>
                                        <p:cTn id="75" dur="500"/>
                                        <p:tgtEl>
                                          <p:spTgt spid="45059"/>
                                        </p:tgtEl>
                                      </p:cBhvr>
                                    </p:animEffect>
                                  </p:childTnLst>
                                </p:cTn>
                              </p:par>
                            </p:childTnLst>
                          </p:cTn>
                        </p:par>
                        <p:par>
                          <p:cTn id="76" fill="hold">
                            <p:stCondLst>
                              <p:cond delay="500"/>
                            </p:stCondLst>
                            <p:childTnLst>
                              <p:par>
                                <p:cTn id="77" presetID="10" presetClass="entr" presetSubtype="0" fill="hold" nodeType="afterEffect">
                                  <p:stCondLst>
                                    <p:cond delay="0"/>
                                  </p:stCondLst>
                                  <p:childTnLst>
                                    <p:set>
                                      <p:cBhvr>
                                        <p:cTn id="78" dur="1" fill="hold">
                                          <p:stCondLst>
                                            <p:cond delay="0"/>
                                          </p:stCondLst>
                                        </p:cTn>
                                        <p:tgtEl>
                                          <p:spTgt spid="45061"/>
                                        </p:tgtEl>
                                        <p:attrNameLst>
                                          <p:attrName>style.visibility</p:attrName>
                                        </p:attrNameLst>
                                      </p:cBhvr>
                                      <p:to>
                                        <p:strVal val="visible"/>
                                      </p:to>
                                    </p:set>
                                    <p:animEffect transition="in" filter="fade">
                                      <p:cBhvr>
                                        <p:cTn id="79" dur="500"/>
                                        <p:tgtEl>
                                          <p:spTgt spid="45061"/>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52"/>
                                        </p:tgtEl>
                                        <p:attrNameLst>
                                          <p:attrName>style.visibility</p:attrName>
                                        </p:attrNameLst>
                                      </p:cBhvr>
                                      <p:to>
                                        <p:strVal val="visible"/>
                                      </p:to>
                                    </p:set>
                                    <p:animEffect transition="in" filter="fade">
                                      <p:cBhvr>
                                        <p:cTn id="84" dur="500"/>
                                        <p:tgtEl>
                                          <p:spTgt spid="152"/>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151"/>
                                        </p:tgtEl>
                                        <p:attrNameLst>
                                          <p:attrName>style.visibility</p:attrName>
                                        </p:attrNameLst>
                                      </p:cBhvr>
                                      <p:to>
                                        <p:strVal val="visible"/>
                                      </p:to>
                                    </p:set>
                                    <p:animEffect transition="in" filter="fade">
                                      <p:cBhvr>
                                        <p:cTn id="87" dur="500"/>
                                        <p:tgtEl>
                                          <p:spTgt spid="151"/>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149"/>
                                        </p:tgtEl>
                                        <p:attrNameLst>
                                          <p:attrName>style.visibility</p:attrName>
                                        </p:attrNameLst>
                                      </p:cBhvr>
                                      <p:to>
                                        <p:strVal val="visible"/>
                                      </p:to>
                                    </p:set>
                                    <p:animEffect transition="in" filter="fade">
                                      <p:cBhvr>
                                        <p:cTn id="92" dur="500"/>
                                        <p:tgtEl>
                                          <p:spTgt spid="149"/>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150"/>
                                        </p:tgtEl>
                                        <p:attrNameLst>
                                          <p:attrName>style.visibility</p:attrName>
                                        </p:attrNameLst>
                                      </p:cBhvr>
                                      <p:to>
                                        <p:strVal val="visible"/>
                                      </p:to>
                                    </p:set>
                                    <p:animEffect transition="in" filter="fade">
                                      <p:cBhvr>
                                        <p:cTn id="95" dur="500"/>
                                        <p:tgtEl>
                                          <p:spTgt spid="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p:bldP spid="107" grpId="0"/>
      <p:bldP spid="135" grpId="0"/>
      <p:bldP spid="136" grpId="0"/>
      <p:bldP spid="138" grpId="0" animBg="1"/>
      <p:bldP spid="139" grpId="0" animBg="1"/>
      <p:bldP spid="140" grpId="0" animBg="1"/>
      <p:bldP spid="148" grpId="0" animBg="1"/>
      <p:bldP spid="150" grpId="0" animBg="1"/>
      <p:bldP spid="151" grpId="0" animBg="1"/>
      <p:bldP spid="15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Meta’omic</a:t>
            </a:r>
            <a:r>
              <a:rPr lang="en-US" dirty="0" smtClean="0"/>
              <a:t> analyses</a:t>
            </a:r>
            <a:endParaRPr lang="en-US" dirty="0"/>
          </a:p>
        </p:txBody>
      </p:sp>
      <p:pic>
        <p:nvPicPr>
          <p:cNvPr id="6" name="Picture 5"/>
          <p:cNvPicPr>
            <a:picLocks noChangeAspect="1"/>
          </p:cNvPicPr>
          <p:nvPr/>
        </p:nvPicPr>
        <p:blipFill>
          <a:blip r:embed="rId2" cstate="print"/>
          <a:stretch>
            <a:fillRect/>
          </a:stretch>
        </p:blipFill>
        <p:spPr>
          <a:xfrm>
            <a:off x="4358640" y="1000345"/>
            <a:ext cx="7162800" cy="5372100"/>
          </a:xfrm>
          <a:prstGeom prst="rect">
            <a:avLst/>
          </a:prstGeom>
          <a:effectLst>
            <a:outerShdw blurRad="63500" sx="102000" sy="102000" algn="ctr" rotWithShape="0">
              <a:prstClr val="black">
                <a:alpha val="40000"/>
              </a:prstClr>
            </a:outerShdw>
          </a:effec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40280" y="2701147"/>
            <a:ext cx="1523084" cy="3970285"/>
          </a:xfrm>
          <a:prstGeom prst="rect">
            <a:avLst/>
          </a:prstGeom>
        </p:spPr>
      </p:pic>
    </p:spTree>
    <p:extLst>
      <p:ext uri="{BB962C8B-B14F-4D97-AF65-F5344CB8AC3E}">
        <p14:creationId xmlns:p14="http://schemas.microsoft.com/office/powerpoint/2010/main" val="1731119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t>Typical shotgun </a:t>
            </a:r>
            <a:r>
              <a:rPr lang="en-US" sz="3600" dirty="0" err="1"/>
              <a:t>metagenome</a:t>
            </a:r>
            <a:r>
              <a:rPr lang="en-US" sz="3600" dirty="0"/>
              <a:t> and </a:t>
            </a:r>
            <a:r>
              <a:rPr lang="en-US" sz="3600" dirty="0" err="1"/>
              <a:t>metatranscriptome</a:t>
            </a:r>
            <a:r>
              <a:rPr lang="en-US" sz="3600" dirty="0"/>
              <a:t> analyses</a:t>
            </a:r>
            <a:endParaRPr lang="en-US" sz="3600" dirty="0"/>
          </a:p>
        </p:txBody>
      </p:sp>
      <p:grpSp>
        <p:nvGrpSpPr>
          <p:cNvPr id="5" name="Group 23"/>
          <p:cNvGrpSpPr/>
          <p:nvPr/>
        </p:nvGrpSpPr>
        <p:grpSpPr>
          <a:xfrm>
            <a:off x="5380724" y="1143001"/>
            <a:ext cx="1430555" cy="1213127"/>
            <a:chOff x="3794760" y="2667000"/>
            <a:chExt cx="1430555" cy="1213127"/>
          </a:xfrm>
        </p:grpSpPr>
        <p:pic>
          <p:nvPicPr>
            <p:cNvPr id="6" name="Picture 3" descr="C:\Documents and Settings\eblis\Local Settings\Temporary Internet Files\Content.IE5\1YCVKDZB\MCj04369150000[1].png"/>
            <p:cNvPicPr>
              <a:picLocks noChangeAspect="1" noChangeArrowheads="1"/>
            </p:cNvPicPr>
            <p:nvPr/>
          </p:nvPicPr>
          <p:blipFill>
            <a:blip r:embed="rId2" cstate="print"/>
            <a:srcRect/>
            <a:stretch>
              <a:fillRect/>
            </a:stretch>
          </p:blipFill>
          <p:spPr bwMode="auto">
            <a:xfrm rot="515914">
              <a:off x="4267200" y="3048000"/>
              <a:ext cx="451126" cy="451126"/>
            </a:xfrm>
            <a:prstGeom prst="rect">
              <a:avLst/>
            </a:prstGeom>
            <a:noFill/>
          </p:spPr>
        </p:pic>
        <p:pic>
          <p:nvPicPr>
            <p:cNvPr id="7" name="Picture 3" descr="C:\Documents and Settings\eblis\Local Settings\Temporary Internet Files\Content.IE5\1YCVKDZB\MCj04369150000[1].png"/>
            <p:cNvPicPr>
              <a:picLocks noChangeAspect="1" noChangeArrowheads="1"/>
            </p:cNvPicPr>
            <p:nvPr/>
          </p:nvPicPr>
          <p:blipFill>
            <a:blip r:embed="rId2" cstate="print"/>
            <a:srcRect/>
            <a:stretch>
              <a:fillRect/>
            </a:stretch>
          </p:blipFill>
          <p:spPr bwMode="auto">
            <a:xfrm rot="20338162">
              <a:off x="4419601" y="3429001"/>
              <a:ext cx="451126" cy="451126"/>
            </a:xfrm>
            <a:prstGeom prst="rect">
              <a:avLst/>
            </a:prstGeom>
            <a:noFill/>
          </p:spPr>
        </p:pic>
        <p:pic>
          <p:nvPicPr>
            <p:cNvPr id="8" name="Picture 3" descr="C:\Documents and Settings\eblis\Local Settings\Temporary Internet Files\Content.IE5\1YCVKDZB\MCj04369150000[1].png"/>
            <p:cNvPicPr>
              <a:picLocks noChangeAspect="1" noChangeArrowheads="1"/>
            </p:cNvPicPr>
            <p:nvPr/>
          </p:nvPicPr>
          <p:blipFill>
            <a:blip r:embed="rId2" cstate="print"/>
            <a:srcRect/>
            <a:stretch>
              <a:fillRect/>
            </a:stretch>
          </p:blipFill>
          <p:spPr bwMode="auto">
            <a:xfrm rot="7299671">
              <a:off x="4495800" y="2667000"/>
              <a:ext cx="451126" cy="451126"/>
            </a:xfrm>
            <a:prstGeom prst="rect">
              <a:avLst/>
            </a:prstGeom>
            <a:noFill/>
          </p:spPr>
        </p:pic>
        <p:pic>
          <p:nvPicPr>
            <p:cNvPr id="9" name="Picture 3" descr="C:\Documents and Settings\eblis\Local Settings\Temporary Internet Files\Content.IE5\1YCVKDZB\MCj04369150000[1].png"/>
            <p:cNvPicPr>
              <a:picLocks noChangeAspect="1" noChangeArrowheads="1"/>
            </p:cNvPicPr>
            <p:nvPr/>
          </p:nvPicPr>
          <p:blipFill>
            <a:blip r:embed="rId2" cstate="print"/>
            <a:srcRect/>
            <a:stretch>
              <a:fillRect/>
            </a:stretch>
          </p:blipFill>
          <p:spPr bwMode="auto">
            <a:xfrm rot="1917035">
              <a:off x="4774189" y="3021588"/>
              <a:ext cx="451126" cy="451126"/>
            </a:xfrm>
            <a:prstGeom prst="rect">
              <a:avLst/>
            </a:prstGeom>
            <a:noFill/>
          </p:spPr>
        </p:pic>
        <p:pic>
          <p:nvPicPr>
            <p:cNvPr id="10" name="Picture 3" descr="C:\Documents and Settings\eblis\Local Settings\Temporary Internet Files\Content.IE5\1YCVKDZB\MCj04369150000[1].png"/>
            <p:cNvPicPr>
              <a:picLocks noChangeAspect="1" noChangeArrowheads="1"/>
            </p:cNvPicPr>
            <p:nvPr/>
          </p:nvPicPr>
          <p:blipFill>
            <a:blip r:embed="rId2" cstate="print"/>
            <a:srcRect/>
            <a:stretch>
              <a:fillRect/>
            </a:stretch>
          </p:blipFill>
          <p:spPr bwMode="auto">
            <a:xfrm rot="17335410">
              <a:off x="3794760" y="3261360"/>
              <a:ext cx="451126" cy="451126"/>
            </a:xfrm>
            <a:prstGeom prst="rect">
              <a:avLst/>
            </a:prstGeom>
            <a:noFill/>
          </p:spPr>
        </p:pic>
        <p:pic>
          <p:nvPicPr>
            <p:cNvPr id="11" name="Picture 3" descr="C:\Documents and Settings\eblis\Local Settings\Temporary Internet Files\Content.IE5\1YCVKDZB\MCj04369150000[1].png"/>
            <p:cNvPicPr>
              <a:picLocks noChangeAspect="1" noChangeArrowheads="1"/>
            </p:cNvPicPr>
            <p:nvPr/>
          </p:nvPicPr>
          <p:blipFill>
            <a:blip r:embed="rId2" cstate="print"/>
            <a:srcRect/>
            <a:stretch>
              <a:fillRect/>
            </a:stretch>
          </p:blipFill>
          <p:spPr bwMode="auto">
            <a:xfrm rot="19491645">
              <a:off x="3898718" y="2679518"/>
              <a:ext cx="451126" cy="451126"/>
            </a:xfrm>
            <a:prstGeom prst="rect">
              <a:avLst/>
            </a:prstGeom>
            <a:noFill/>
          </p:spPr>
        </p:pic>
      </p:grpSp>
      <p:pic>
        <p:nvPicPr>
          <p:cNvPr id="12" name="Picture 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915" t="15192" r="14393" b="15254"/>
          <a:stretch/>
        </p:blipFill>
        <p:spPr bwMode="auto">
          <a:xfrm>
            <a:off x="1654494" y="2895601"/>
            <a:ext cx="1469706" cy="13505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429" name="Group 428"/>
          <p:cNvGrpSpPr/>
          <p:nvPr/>
        </p:nvGrpSpPr>
        <p:grpSpPr>
          <a:xfrm>
            <a:off x="9033465" y="5423847"/>
            <a:ext cx="1143000" cy="1066800"/>
            <a:chOff x="7391400" y="5423847"/>
            <a:chExt cx="1143000" cy="1066800"/>
          </a:xfrm>
        </p:grpSpPr>
        <p:cxnSp>
          <p:nvCxnSpPr>
            <p:cNvPr id="207" name="Straight Connector 206"/>
            <p:cNvCxnSpPr/>
            <p:nvPr/>
          </p:nvCxnSpPr>
          <p:spPr bwMode="auto">
            <a:xfrm>
              <a:off x="7391400" y="5500047"/>
              <a:ext cx="1143000" cy="0"/>
            </a:xfrm>
            <a:prstGeom prst="line">
              <a:avLst/>
            </a:prstGeom>
            <a:solidFill>
              <a:schemeClr val="accent1"/>
            </a:solidFill>
            <a:ln w="25400" cap="flat" cmpd="sng" algn="ctr">
              <a:solidFill>
                <a:srgbClr val="FFFF00"/>
              </a:solidFill>
              <a:prstDash val="solid"/>
              <a:round/>
              <a:headEnd type="none" w="med" len="med"/>
              <a:tailEnd type="stealth" w="med" len="med"/>
            </a:ln>
            <a:effectLst/>
          </p:spPr>
        </p:cxnSp>
        <p:cxnSp>
          <p:nvCxnSpPr>
            <p:cNvPr id="208" name="Straight Connector 207"/>
            <p:cNvCxnSpPr/>
            <p:nvPr/>
          </p:nvCxnSpPr>
          <p:spPr bwMode="auto">
            <a:xfrm rot="5400000">
              <a:off x="7467600" y="5500047"/>
              <a:ext cx="152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09" name="Straight Connector 208"/>
            <p:cNvCxnSpPr/>
            <p:nvPr/>
          </p:nvCxnSpPr>
          <p:spPr bwMode="auto">
            <a:xfrm rot="5400000">
              <a:off x="8305800" y="5500047"/>
              <a:ext cx="152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10" name="Straight Connector 209"/>
            <p:cNvCxnSpPr/>
            <p:nvPr/>
          </p:nvCxnSpPr>
          <p:spPr bwMode="auto">
            <a:xfrm>
              <a:off x="7391400" y="5728647"/>
              <a:ext cx="1143000" cy="0"/>
            </a:xfrm>
            <a:prstGeom prst="line">
              <a:avLst/>
            </a:prstGeom>
            <a:solidFill>
              <a:schemeClr val="accent1"/>
            </a:solidFill>
            <a:ln w="25400" cap="flat" cmpd="sng" algn="ctr">
              <a:solidFill>
                <a:srgbClr val="FFFF00"/>
              </a:solidFill>
              <a:prstDash val="solid"/>
              <a:round/>
              <a:headEnd type="none" w="med" len="med"/>
              <a:tailEnd type="stealth" w="med" len="med"/>
            </a:ln>
            <a:effectLst/>
          </p:spPr>
        </p:cxnSp>
        <p:cxnSp>
          <p:nvCxnSpPr>
            <p:cNvPr id="211" name="Straight Connector 210"/>
            <p:cNvCxnSpPr/>
            <p:nvPr/>
          </p:nvCxnSpPr>
          <p:spPr bwMode="auto">
            <a:xfrm rot="5400000">
              <a:off x="7620000" y="5728647"/>
              <a:ext cx="152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12" name="Straight Connector 211"/>
            <p:cNvCxnSpPr/>
            <p:nvPr/>
          </p:nvCxnSpPr>
          <p:spPr bwMode="auto">
            <a:xfrm rot="5400000">
              <a:off x="8077200" y="5728647"/>
              <a:ext cx="152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13" name="Straight Connector 212"/>
            <p:cNvCxnSpPr/>
            <p:nvPr/>
          </p:nvCxnSpPr>
          <p:spPr bwMode="auto">
            <a:xfrm>
              <a:off x="7391400" y="5957247"/>
              <a:ext cx="1143000" cy="0"/>
            </a:xfrm>
            <a:prstGeom prst="line">
              <a:avLst/>
            </a:prstGeom>
            <a:solidFill>
              <a:schemeClr val="accent1"/>
            </a:solidFill>
            <a:ln w="25400" cap="flat" cmpd="sng" algn="ctr">
              <a:solidFill>
                <a:srgbClr val="FFFF00"/>
              </a:solidFill>
              <a:prstDash val="solid"/>
              <a:round/>
              <a:headEnd type="none" w="med" len="med"/>
              <a:tailEnd type="stealth" w="med" len="med"/>
            </a:ln>
            <a:effectLst/>
          </p:spPr>
        </p:cxnSp>
        <p:cxnSp>
          <p:nvCxnSpPr>
            <p:cNvPr id="214" name="Straight Connector 213"/>
            <p:cNvCxnSpPr/>
            <p:nvPr/>
          </p:nvCxnSpPr>
          <p:spPr bwMode="auto">
            <a:xfrm rot="5400000">
              <a:off x="8229600" y="5957247"/>
              <a:ext cx="152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15" name="Straight Connector 214"/>
            <p:cNvCxnSpPr/>
            <p:nvPr/>
          </p:nvCxnSpPr>
          <p:spPr bwMode="auto">
            <a:xfrm>
              <a:off x="7391400" y="6185847"/>
              <a:ext cx="1143000" cy="0"/>
            </a:xfrm>
            <a:prstGeom prst="line">
              <a:avLst/>
            </a:prstGeom>
            <a:solidFill>
              <a:schemeClr val="accent1"/>
            </a:solidFill>
            <a:ln w="25400" cap="flat" cmpd="sng" algn="ctr">
              <a:solidFill>
                <a:srgbClr val="7030A0"/>
              </a:solidFill>
              <a:prstDash val="solid"/>
              <a:round/>
              <a:headEnd type="none" w="med" len="med"/>
              <a:tailEnd type="stealth" w="med" len="med"/>
            </a:ln>
            <a:effectLst/>
          </p:spPr>
        </p:cxnSp>
        <p:cxnSp>
          <p:nvCxnSpPr>
            <p:cNvPr id="216" name="Straight Connector 215"/>
            <p:cNvCxnSpPr/>
            <p:nvPr/>
          </p:nvCxnSpPr>
          <p:spPr bwMode="auto">
            <a:xfrm rot="5400000">
              <a:off x="7391400" y="6185847"/>
              <a:ext cx="152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17" name="Straight Connector 216"/>
            <p:cNvCxnSpPr/>
            <p:nvPr/>
          </p:nvCxnSpPr>
          <p:spPr bwMode="auto">
            <a:xfrm rot="5400000">
              <a:off x="7696200" y="6185847"/>
              <a:ext cx="152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18" name="Straight Connector 217"/>
            <p:cNvCxnSpPr/>
            <p:nvPr/>
          </p:nvCxnSpPr>
          <p:spPr bwMode="auto">
            <a:xfrm>
              <a:off x="7391400" y="6414447"/>
              <a:ext cx="1143000" cy="0"/>
            </a:xfrm>
            <a:prstGeom prst="line">
              <a:avLst/>
            </a:prstGeom>
            <a:solidFill>
              <a:schemeClr val="accent1"/>
            </a:solidFill>
            <a:ln w="25400" cap="flat" cmpd="sng" algn="ctr">
              <a:solidFill>
                <a:schemeClr val="accent2"/>
              </a:solidFill>
              <a:prstDash val="solid"/>
              <a:round/>
              <a:headEnd type="none" w="med" len="med"/>
              <a:tailEnd type="stealth" w="med" len="med"/>
            </a:ln>
            <a:effectLst/>
          </p:spPr>
        </p:cxnSp>
        <p:cxnSp>
          <p:nvCxnSpPr>
            <p:cNvPr id="219" name="Straight Connector 218"/>
            <p:cNvCxnSpPr/>
            <p:nvPr/>
          </p:nvCxnSpPr>
          <p:spPr bwMode="auto">
            <a:xfrm rot="5400000">
              <a:off x="7467600" y="6414447"/>
              <a:ext cx="152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20" name="Straight Connector 219"/>
            <p:cNvCxnSpPr/>
            <p:nvPr/>
          </p:nvCxnSpPr>
          <p:spPr bwMode="auto">
            <a:xfrm rot="5400000">
              <a:off x="8229600" y="6414447"/>
              <a:ext cx="152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pic>
        <p:nvPicPr>
          <p:cNvPr id="221" name="Picture 6"/>
          <p:cNvPicPr>
            <a:picLocks noChangeAspect="1" noChangeArrowheads="1"/>
          </p:cNvPicPr>
          <p:nvPr/>
        </p:nvPicPr>
        <p:blipFill>
          <a:blip r:embed="rId4" cstate="print"/>
          <a:srcRect/>
          <a:stretch>
            <a:fillRect/>
          </a:stretch>
        </p:blipFill>
        <p:spPr bwMode="auto">
          <a:xfrm>
            <a:off x="8915400" y="2801824"/>
            <a:ext cx="1371600" cy="1571753"/>
          </a:xfrm>
          <a:prstGeom prst="rect">
            <a:avLst/>
          </a:prstGeom>
          <a:noFill/>
          <a:ln w="9525">
            <a:noFill/>
            <a:miter lim="800000"/>
            <a:headEnd/>
            <a:tailEnd/>
          </a:ln>
        </p:spPr>
      </p:pic>
      <p:grpSp>
        <p:nvGrpSpPr>
          <p:cNvPr id="226" name="Group 225"/>
          <p:cNvGrpSpPr/>
          <p:nvPr/>
        </p:nvGrpSpPr>
        <p:grpSpPr>
          <a:xfrm>
            <a:off x="4876800" y="3186708"/>
            <a:ext cx="2249878" cy="1186868"/>
            <a:chOff x="2888908" y="3186708"/>
            <a:chExt cx="2249878" cy="1186868"/>
          </a:xfrm>
        </p:grpSpPr>
        <p:pic>
          <p:nvPicPr>
            <p:cNvPr id="222" name="Picture 221" descr="kegg.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74675" y="3824371"/>
              <a:ext cx="764111" cy="549205"/>
            </a:xfrm>
            <a:prstGeom prst="rect">
              <a:avLst/>
            </a:prstGeom>
          </p:spPr>
        </p:pic>
        <p:pic>
          <p:nvPicPr>
            <p:cNvPr id="223" name="Picture 222" descr="eggnog.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88908" y="3729119"/>
              <a:ext cx="1433106" cy="367902"/>
            </a:xfrm>
            <a:prstGeom prst="rect">
              <a:avLst/>
            </a:prstGeom>
          </p:spPr>
        </p:pic>
        <p:pic>
          <p:nvPicPr>
            <p:cNvPr id="224" name="Picture 223" descr="metaref.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62440" y="3186708"/>
              <a:ext cx="1065031" cy="510194"/>
            </a:xfrm>
            <a:prstGeom prst="rect">
              <a:avLst/>
            </a:prstGeom>
          </p:spPr>
        </p:pic>
        <p:pic>
          <p:nvPicPr>
            <p:cNvPr id="225" name="Picture 224" descr="cog.gi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15935" y="3186708"/>
              <a:ext cx="493000" cy="493000"/>
            </a:xfrm>
            <a:prstGeom prst="rect">
              <a:avLst/>
            </a:prstGeom>
          </p:spPr>
        </p:pic>
      </p:grpSp>
      <p:grpSp>
        <p:nvGrpSpPr>
          <p:cNvPr id="227" name="Group 226"/>
          <p:cNvGrpSpPr/>
          <p:nvPr/>
        </p:nvGrpSpPr>
        <p:grpSpPr>
          <a:xfrm>
            <a:off x="1791655" y="5057002"/>
            <a:ext cx="1159663" cy="1790819"/>
            <a:chOff x="3124200" y="5057001"/>
            <a:chExt cx="1159663" cy="1790819"/>
          </a:xfrm>
        </p:grpSpPr>
        <p:grpSp>
          <p:nvGrpSpPr>
            <p:cNvPr id="228" name="Group 149"/>
            <p:cNvGrpSpPr/>
            <p:nvPr/>
          </p:nvGrpSpPr>
          <p:grpSpPr>
            <a:xfrm>
              <a:off x="3401392" y="5334000"/>
              <a:ext cx="685800" cy="1019600"/>
              <a:chOff x="228600" y="2590800"/>
              <a:chExt cx="2777935" cy="4130040"/>
            </a:xfrm>
          </p:grpSpPr>
          <p:sp>
            <p:nvSpPr>
              <p:cNvPr id="232" name="Rectangle 16"/>
              <p:cNvSpPr/>
              <p:nvPr/>
            </p:nvSpPr>
            <p:spPr bwMode="auto">
              <a:xfrm>
                <a:off x="923084" y="4656834"/>
                <a:ext cx="347242" cy="3472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33" name="Rectangle 28"/>
              <p:cNvSpPr/>
              <p:nvPr/>
            </p:nvSpPr>
            <p:spPr bwMode="auto">
              <a:xfrm>
                <a:off x="1270326" y="4656834"/>
                <a:ext cx="347242" cy="3472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34" name="Rectangle 40"/>
              <p:cNvSpPr/>
              <p:nvPr/>
            </p:nvSpPr>
            <p:spPr bwMode="auto">
              <a:xfrm>
                <a:off x="2312051" y="4656834"/>
                <a:ext cx="347242" cy="347242"/>
              </a:xfrm>
              <a:prstGeom prst="rect">
                <a:avLst/>
              </a:prstGeom>
              <a:solidFill>
                <a:srgbClr val="605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35" name="Rectangle 4"/>
              <p:cNvSpPr/>
              <p:nvPr/>
            </p:nvSpPr>
            <p:spPr bwMode="auto">
              <a:xfrm>
                <a:off x="228600" y="4656834"/>
                <a:ext cx="347242" cy="34724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36" name="Rectangle 52"/>
              <p:cNvSpPr/>
              <p:nvPr/>
            </p:nvSpPr>
            <p:spPr bwMode="auto">
              <a:xfrm>
                <a:off x="575842" y="4656834"/>
                <a:ext cx="347242" cy="34724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37" name="Rectangle 64"/>
              <p:cNvSpPr/>
              <p:nvPr/>
            </p:nvSpPr>
            <p:spPr bwMode="auto">
              <a:xfrm>
                <a:off x="1617568" y="4656834"/>
                <a:ext cx="347242" cy="347242"/>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38" name="Rectangle 76"/>
              <p:cNvSpPr/>
              <p:nvPr/>
            </p:nvSpPr>
            <p:spPr bwMode="auto">
              <a:xfrm>
                <a:off x="1964809" y="4656834"/>
                <a:ext cx="347242" cy="34724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39" name="Rectangle 88"/>
              <p:cNvSpPr/>
              <p:nvPr/>
            </p:nvSpPr>
            <p:spPr bwMode="auto">
              <a:xfrm>
                <a:off x="2659293" y="4656834"/>
                <a:ext cx="347242" cy="347242"/>
              </a:xfrm>
              <a:prstGeom prst="rect">
                <a:avLst/>
              </a:prstGeom>
              <a:solidFill>
                <a:srgbClr val="CCCC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40" name="Rectangle 17"/>
              <p:cNvSpPr/>
              <p:nvPr/>
            </p:nvSpPr>
            <p:spPr bwMode="auto">
              <a:xfrm>
                <a:off x="923084" y="3615109"/>
                <a:ext cx="347242" cy="3472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41" name="Rectangle 29"/>
              <p:cNvSpPr/>
              <p:nvPr/>
            </p:nvSpPr>
            <p:spPr bwMode="auto">
              <a:xfrm>
                <a:off x="1270326" y="3615109"/>
                <a:ext cx="347242" cy="3472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42" name="Rectangle 41"/>
              <p:cNvSpPr/>
              <p:nvPr/>
            </p:nvSpPr>
            <p:spPr bwMode="auto">
              <a:xfrm>
                <a:off x="2312051" y="3615109"/>
                <a:ext cx="347242" cy="34724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43" name="Rectangle 5"/>
              <p:cNvSpPr/>
              <p:nvPr/>
            </p:nvSpPr>
            <p:spPr bwMode="auto">
              <a:xfrm>
                <a:off x="228600" y="3615109"/>
                <a:ext cx="347242" cy="34724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44" name="Rectangle 53"/>
              <p:cNvSpPr/>
              <p:nvPr/>
            </p:nvSpPr>
            <p:spPr bwMode="auto">
              <a:xfrm>
                <a:off x="575842" y="3615109"/>
                <a:ext cx="347242" cy="347242"/>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45" name="Rectangle 65"/>
              <p:cNvSpPr/>
              <p:nvPr/>
            </p:nvSpPr>
            <p:spPr bwMode="auto">
              <a:xfrm>
                <a:off x="1617568" y="3615109"/>
                <a:ext cx="347242" cy="347242"/>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46" name="Rectangle 77"/>
              <p:cNvSpPr/>
              <p:nvPr/>
            </p:nvSpPr>
            <p:spPr bwMode="auto">
              <a:xfrm>
                <a:off x="1964809" y="3615109"/>
                <a:ext cx="347242" cy="347242"/>
              </a:xfrm>
              <a:prstGeom prst="rect">
                <a:avLst/>
              </a:prstGeom>
              <a:solidFill>
                <a:srgbClr val="A29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47" name="Rectangle 89"/>
              <p:cNvSpPr/>
              <p:nvPr/>
            </p:nvSpPr>
            <p:spPr bwMode="auto">
              <a:xfrm>
                <a:off x="2659293" y="3615109"/>
                <a:ext cx="347242" cy="34724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48" name="Rectangle 18"/>
              <p:cNvSpPr/>
              <p:nvPr/>
            </p:nvSpPr>
            <p:spPr bwMode="auto">
              <a:xfrm>
                <a:off x="923084" y="5022773"/>
                <a:ext cx="347242" cy="3472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49" name="Rectangle 30"/>
              <p:cNvSpPr/>
              <p:nvPr/>
            </p:nvSpPr>
            <p:spPr bwMode="auto">
              <a:xfrm>
                <a:off x="1270326" y="5022773"/>
                <a:ext cx="347242" cy="3472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50" name="Rectangle 249"/>
              <p:cNvSpPr/>
              <p:nvPr/>
            </p:nvSpPr>
            <p:spPr bwMode="auto">
              <a:xfrm>
                <a:off x="2312051" y="5022773"/>
                <a:ext cx="347242" cy="34724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51" name="Rectangle 6"/>
              <p:cNvSpPr/>
              <p:nvPr/>
            </p:nvSpPr>
            <p:spPr bwMode="auto">
              <a:xfrm>
                <a:off x="228600" y="5022773"/>
                <a:ext cx="347242" cy="34724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52" name="Rectangle 251"/>
              <p:cNvSpPr/>
              <p:nvPr/>
            </p:nvSpPr>
            <p:spPr bwMode="auto">
              <a:xfrm>
                <a:off x="575842" y="5022773"/>
                <a:ext cx="347242" cy="347242"/>
              </a:xfrm>
              <a:prstGeom prst="rect">
                <a:avLst/>
              </a:prstGeom>
              <a:solidFill>
                <a:srgbClr val="CCCC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53" name="Rectangle 252"/>
              <p:cNvSpPr/>
              <p:nvPr/>
            </p:nvSpPr>
            <p:spPr bwMode="auto">
              <a:xfrm>
                <a:off x="1617568" y="5022773"/>
                <a:ext cx="347242" cy="347242"/>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54" name="Rectangle 253"/>
              <p:cNvSpPr/>
              <p:nvPr/>
            </p:nvSpPr>
            <p:spPr bwMode="auto">
              <a:xfrm>
                <a:off x="1964809" y="5022773"/>
                <a:ext cx="347242" cy="34724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55" name="Rectangle 254"/>
              <p:cNvSpPr/>
              <p:nvPr/>
            </p:nvSpPr>
            <p:spPr bwMode="auto">
              <a:xfrm>
                <a:off x="2659293" y="5022773"/>
                <a:ext cx="347242" cy="347242"/>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56" name="Rectangle 19"/>
              <p:cNvSpPr/>
              <p:nvPr/>
            </p:nvSpPr>
            <p:spPr bwMode="auto">
              <a:xfrm>
                <a:off x="923084" y="6373598"/>
                <a:ext cx="347242" cy="3472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57" name="Rectangle 256"/>
              <p:cNvSpPr/>
              <p:nvPr/>
            </p:nvSpPr>
            <p:spPr bwMode="auto">
              <a:xfrm>
                <a:off x="1270326" y="6373598"/>
                <a:ext cx="347242" cy="3472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58" name="Rectangle 257"/>
              <p:cNvSpPr/>
              <p:nvPr/>
            </p:nvSpPr>
            <p:spPr bwMode="auto">
              <a:xfrm>
                <a:off x="2312051" y="6373598"/>
                <a:ext cx="347242" cy="34724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59" name="Rectangle 7"/>
              <p:cNvSpPr/>
              <p:nvPr/>
            </p:nvSpPr>
            <p:spPr bwMode="auto">
              <a:xfrm>
                <a:off x="228600" y="6373598"/>
                <a:ext cx="347242" cy="34724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60" name="Rectangle 259"/>
              <p:cNvSpPr/>
              <p:nvPr/>
            </p:nvSpPr>
            <p:spPr bwMode="auto">
              <a:xfrm>
                <a:off x="575842" y="6373598"/>
                <a:ext cx="347242" cy="347242"/>
              </a:xfrm>
              <a:prstGeom prst="rect">
                <a:avLst/>
              </a:prstGeom>
              <a:solidFill>
                <a:srgbClr val="A29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61" name="Rectangle 260"/>
              <p:cNvSpPr/>
              <p:nvPr/>
            </p:nvSpPr>
            <p:spPr bwMode="auto">
              <a:xfrm>
                <a:off x="1617568" y="6373598"/>
                <a:ext cx="347242" cy="347242"/>
              </a:xfrm>
              <a:prstGeom prst="rect">
                <a:avLst/>
              </a:prstGeom>
              <a:solidFill>
                <a:srgbClr val="605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62" name="Rectangle 261"/>
              <p:cNvSpPr/>
              <p:nvPr/>
            </p:nvSpPr>
            <p:spPr bwMode="auto">
              <a:xfrm>
                <a:off x="1964809" y="6373598"/>
                <a:ext cx="347242" cy="347242"/>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63" name="Rectangle 262"/>
              <p:cNvSpPr/>
              <p:nvPr/>
            </p:nvSpPr>
            <p:spPr bwMode="auto">
              <a:xfrm>
                <a:off x="2659293" y="6373598"/>
                <a:ext cx="347242" cy="347242"/>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64" name="Rectangle 20"/>
              <p:cNvSpPr/>
              <p:nvPr/>
            </p:nvSpPr>
            <p:spPr bwMode="auto">
              <a:xfrm>
                <a:off x="923084" y="5698560"/>
                <a:ext cx="347242" cy="347242"/>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65" name="Rectangle 264"/>
              <p:cNvSpPr/>
              <p:nvPr/>
            </p:nvSpPr>
            <p:spPr bwMode="auto">
              <a:xfrm>
                <a:off x="1270326" y="5698560"/>
                <a:ext cx="347242" cy="3472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66" name="Rectangle 265"/>
              <p:cNvSpPr/>
              <p:nvPr/>
            </p:nvSpPr>
            <p:spPr bwMode="auto">
              <a:xfrm>
                <a:off x="2312051" y="5698560"/>
                <a:ext cx="347242" cy="347242"/>
              </a:xfrm>
              <a:prstGeom prst="rect">
                <a:avLst/>
              </a:prstGeom>
              <a:solidFill>
                <a:srgbClr val="605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67" name="Rectangle 8"/>
              <p:cNvSpPr/>
              <p:nvPr/>
            </p:nvSpPr>
            <p:spPr bwMode="auto">
              <a:xfrm>
                <a:off x="228600" y="5698560"/>
                <a:ext cx="347242" cy="34724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68" name="Rectangle 267"/>
              <p:cNvSpPr/>
              <p:nvPr/>
            </p:nvSpPr>
            <p:spPr bwMode="auto">
              <a:xfrm>
                <a:off x="575842" y="5698560"/>
                <a:ext cx="347242" cy="34724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69" name="Rectangle 268"/>
              <p:cNvSpPr/>
              <p:nvPr/>
            </p:nvSpPr>
            <p:spPr bwMode="auto">
              <a:xfrm>
                <a:off x="1617568" y="5698560"/>
                <a:ext cx="347242" cy="347242"/>
              </a:xfrm>
              <a:prstGeom prst="rect">
                <a:avLst/>
              </a:prstGeom>
              <a:solidFill>
                <a:srgbClr val="0039A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70" name="Rectangle 269"/>
              <p:cNvSpPr/>
              <p:nvPr/>
            </p:nvSpPr>
            <p:spPr bwMode="auto">
              <a:xfrm>
                <a:off x="1964809" y="5698560"/>
                <a:ext cx="347242" cy="347242"/>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71" name="Rectangle 270"/>
              <p:cNvSpPr/>
              <p:nvPr/>
            </p:nvSpPr>
            <p:spPr bwMode="auto">
              <a:xfrm>
                <a:off x="2659293" y="5698560"/>
                <a:ext cx="347242" cy="347242"/>
              </a:xfrm>
              <a:prstGeom prst="rect">
                <a:avLst/>
              </a:prstGeom>
              <a:solidFill>
                <a:srgbClr val="CCCC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72" name="Rectangle 271"/>
              <p:cNvSpPr/>
              <p:nvPr/>
            </p:nvSpPr>
            <p:spPr bwMode="auto">
              <a:xfrm>
                <a:off x="923084" y="2590800"/>
                <a:ext cx="347242" cy="34724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73" name="Rectangle 272"/>
              <p:cNvSpPr/>
              <p:nvPr/>
            </p:nvSpPr>
            <p:spPr bwMode="auto">
              <a:xfrm>
                <a:off x="1270326" y="2590800"/>
                <a:ext cx="347242" cy="347242"/>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74" name="Rectangle 273"/>
              <p:cNvSpPr/>
              <p:nvPr/>
            </p:nvSpPr>
            <p:spPr bwMode="auto">
              <a:xfrm>
                <a:off x="2312051" y="2590800"/>
                <a:ext cx="347242" cy="3472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75" name="Rectangle 9"/>
              <p:cNvSpPr/>
              <p:nvPr/>
            </p:nvSpPr>
            <p:spPr bwMode="auto">
              <a:xfrm>
                <a:off x="228600" y="2590800"/>
                <a:ext cx="347242" cy="347242"/>
              </a:xfrm>
              <a:prstGeom prst="rect">
                <a:avLst/>
              </a:prstGeom>
              <a:solidFill>
                <a:srgbClr val="A29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76" name="Rectangle 275"/>
              <p:cNvSpPr/>
              <p:nvPr/>
            </p:nvSpPr>
            <p:spPr bwMode="auto">
              <a:xfrm>
                <a:off x="575842" y="2590800"/>
                <a:ext cx="347242" cy="347242"/>
              </a:xfrm>
              <a:prstGeom prst="rect">
                <a:avLst/>
              </a:prstGeom>
              <a:solidFill>
                <a:srgbClr val="A29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77" name="Rectangle 276"/>
              <p:cNvSpPr/>
              <p:nvPr/>
            </p:nvSpPr>
            <p:spPr bwMode="auto">
              <a:xfrm>
                <a:off x="1617568" y="2590800"/>
                <a:ext cx="347242" cy="3472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78" name="Rectangle 277"/>
              <p:cNvSpPr/>
              <p:nvPr/>
            </p:nvSpPr>
            <p:spPr bwMode="auto">
              <a:xfrm>
                <a:off x="1964809" y="2590800"/>
                <a:ext cx="347242" cy="347242"/>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79" name="Rectangle 278"/>
              <p:cNvSpPr/>
              <p:nvPr/>
            </p:nvSpPr>
            <p:spPr bwMode="auto">
              <a:xfrm>
                <a:off x="2659293" y="2590800"/>
                <a:ext cx="347242" cy="347242"/>
              </a:xfrm>
              <a:prstGeom prst="rect">
                <a:avLst/>
              </a:prstGeom>
              <a:solidFill>
                <a:srgbClr val="A29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80" name="Rectangle 279"/>
              <p:cNvSpPr/>
              <p:nvPr/>
            </p:nvSpPr>
            <p:spPr bwMode="auto">
              <a:xfrm>
                <a:off x="923084" y="3265089"/>
                <a:ext cx="347242" cy="347242"/>
              </a:xfrm>
              <a:prstGeom prst="rect">
                <a:avLst/>
              </a:prstGeom>
              <a:solidFill>
                <a:srgbClr val="605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81" name="Rectangle 280"/>
              <p:cNvSpPr/>
              <p:nvPr/>
            </p:nvSpPr>
            <p:spPr bwMode="auto">
              <a:xfrm>
                <a:off x="1270326" y="3265089"/>
                <a:ext cx="347242" cy="34724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82" name="Rectangle 281"/>
              <p:cNvSpPr/>
              <p:nvPr/>
            </p:nvSpPr>
            <p:spPr bwMode="auto">
              <a:xfrm>
                <a:off x="2312051" y="3265089"/>
                <a:ext cx="347242" cy="347242"/>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83" name="Rectangle 10"/>
              <p:cNvSpPr/>
              <p:nvPr/>
            </p:nvSpPr>
            <p:spPr bwMode="auto">
              <a:xfrm>
                <a:off x="228600" y="3265089"/>
                <a:ext cx="347242" cy="347242"/>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84" name="Rectangle 283"/>
              <p:cNvSpPr/>
              <p:nvPr/>
            </p:nvSpPr>
            <p:spPr bwMode="auto">
              <a:xfrm>
                <a:off x="575842" y="3265089"/>
                <a:ext cx="347242" cy="347242"/>
              </a:xfrm>
              <a:prstGeom prst="rect">
                <a:avLst/>
              </a:prstGeom>
              <a:solidFill>
                <a:srgbClr val="CCCC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85" name="Rectangle 284"/>
              <p:cNvSpPr/>
              <p:nvPr/>
            </p:nvSpPr>
            <p:spPr bwMode="auto">
              <a:xfrm>
                <a:off x="1617568" y="3265089"/>
                <a:ext cx="347242" cy="347242"/>
              </a:xfrm>
              <a:prstGeom prst="rect">
                <a:avLst/>
              </a:prstGeom>
              <a:solidFill>
                <a:srgbClr val="A29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86" name="Rectangle 285"/>
              <p:cNvSpPr/>
              <p:nvPr/>
            </p:nvSpPr>
            <p:spPr bwMode="auto">
              <a:xfrm>
                <a:off x="1964809" y="3265089"/>
                <a:ext cx="347242" cy="347242"/>
              </a:xfrm>
              <a:prstGeom prst="rect">
                <a:avLst/>
              </a:prstGeom>
              <a:solidFill>
                <a:srgbClr val="0039A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87" name="Rectangle 286"/>
              <p:cNvSpPr/>
              <p:nvPr/>
            </p:nvSpPr>
            <p:spPr bwMode="auto">
              <a:xfrm>
                <a:off x="2659293" y="3265089"/>
                <a:ext cx="347242" cy="347242"/>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88" name="Rectangle 287"/>
              <p:cNvSpPr/>
              <p:nvPr/>
            </p:nvSpPr>
            <p:spPr bwMode="auto">
              <a:xfrm>
                <a:off x="923084" y="5365957"/>
                <a:ext cx="347242" cy="3472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89" name="Rectangle 288"/>
              <p:cNvSpPr/>
              <p:nvPr/>
            </p:nvSpPr>
            <p:spPr bwMode="auto">
              <a:xfrm>
                <a:off x="1270326" y="5365957"/>
                <a:ext cx="347242" cy="347242"/>
              </a:xfrm>
              <a:prstGeom prst="rect">
                <a:avLst/>
              </a:prstGeom>
              <a:solidFill>
                <a:srgbClr val="A29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90" name="Rectangle 289"/>
              <p:cNvSpPr/>
              <p:nvPr/>
            </p:nvSpPr>
            <p:spPr bwMode="auto">
              <a:xfrm>
                <a:off x="2312051" y="5365957"/>
                <a:ext cx="347242" cy="34724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91" name="Rectangle 11"/>
              <p:cNvSpPr/>
              <p:nvPr/>
            </p:nvSpPr>
            <p:spPr bwMode="auto">
              <a:xfrm>
                <a:off x="228600" y="5365957"/>
                <a:ext cx="347242" cy="347242"/>
              </a:xfrm>
              <a:prstGeom prst="rect">
                <a:avLst/>
              </a:prstGeom>
              <a:solidFill>
                <a:srgbClr val="CCCC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92" name="Rectangle 291"/>
              <p:cNvSpPr/>
              <p:nvPr/>
            </p:nvSpPr>
            <p:spPr bwMode="auto">
              <a:xfrm>
                <a:off x="575842" y="5365957"/>
                <a:ext cx="347242" cy="347242"/>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93" name="Rectangle 292"/>
              <p:cNvSpPr/>
              <p:nvPr/>
            </p:nvSpPr>
            <p:spPr bwMode="auto">
              <a:xfrm>
                <a:off x="1617568" y="5365957"/>
                <a:ext cx="347242" cy="347242"/>
              </a:xfrm>
              <a:prstGeom prst="rect">
                <a:avLst/>
              </a:prstGeom>
              <a:solidFill>
                <a:srgbClr val="A29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94" name="Rectangle 293"/>
              <p:cNvSpPr/>
              <p:nvPr/>
            </p:nvSpPr>
            <p:spPr bwMode="auto">
              <a:xfrm>
                <a:off x="1964809" y="5365957"/>
                <a:ext cx="347242" cy="34724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95" name="Rectangle 294"/>
              <p:cNvSpPr/>
              <p:nvPr/>
            </p:nvSpPr>
            <p:spPr bwMode="auto">
              <a:xfrm>
                <a:off x="2659293" y="5365957"/>
                <a:ext cx="347242" cy="347242"/>
              </a:xfrm>
              <a:prstGeom prst="rect">
                <a:avLst/>
              </a:prstGeom>
              <a:solidFill>
                <a:srgbClr val="605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96" name="Rectangle 295"/>
              <p:cNvSpPr/>
              <p:nvPr/>
            </p:nvSpPr>
            <p:spPr bwMode="auto">
              <a:xfrm>
                <a:off x="923084" y="4290147"/>
                <a:ext cx="347242" cy="347242"/>
              </a:xfrm>
              <a:prstGeom prst="rect">
                <a:avLst/>
              </a:prstGeom>
              <a:solidFill>
                <a:srgbClr val="605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97" name="Rectangle 296"/>
              <p:cNvSpPr/>
              <p:nvPr/>
            </p:nvSpPr>
            <p:spPr bwMode="auto">
              <a:xfrm>
                <a:off x="1270326" y="4290147"/>
                <a:ext cx="347242" cy="347242"/>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98" name="Rectangle 297"/>
              <p:cNvSpPr/>
              <p:nvPr/>
            </p:nvSpPr>
            <p:spPr bwMode="auto">
              <a:xfrm>
                <a:off x="2312051" y="4290147"/>
                <a:ext cx="347242" cy="34724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99" name="Rectangle 12"/>
              <p:cNvSpPr/>
              <p:nvPr/>
            </p:nvSpPr>
            <p:spPr bwMode="auto">
              <a:xfrm>
                <a:off x="228600" y="4290147"/>
                <a:ext cx="347242" cy="347242"/>
              </a:xfrm>
              <a:prstGeom prst="rect">
                <a:avLst/>
              </a:prstGeom>
              <a:solidFill>
                <a:srgbClr val="0039A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00" name="Rectangle 299"/>
              <p:cNvSpPr/>
              <p:nvPr/>
            </p:nvSpPr>
            <p:spPr bwMode="auto">
              <a:xfrm>
                <a:off x="575842" y="4290147"/>
                <a:ext cx="347242" cy="347242"/>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01" name="Rectangle 300"/>
              <p:cNvSpPr/>
              <p:nvPr/>
            </p:nvSpPr>
            <p:spPr bwMode="auto">
              <a:xfrm>
                <a:off x="1617568" y="4290147"/>
                <a:ext cx="347242" cy="347242"/>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02" name="Rectangle 301"/>
              <p:cNvSpPr/>
              <p:nvPr/>
            </p:nvSpPr>
            <p:spPr bwMode="auto">
              <a:xfrm>
                <a:off x="1964809" y="4290147"/>
                <a:ext cx="347242" cy="3472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03" name="Rectangle 302"/>
              <p:cNvSpPr/>
              <p:nvPr/>
            </p:nvSpPr>
            <p:spPr bwMode="auto">
              <a:xfrm>
                <a:off x="2659293" y="4290147"/>
                <a:ext cx="347242" cy="347242"/>
              </a:xfrm>
              <a:prstGeom prst="rect">
                <a:avLst/>
              </a:prstGeom>
              <a:solidFill>
                <a:srgbClr val="0039A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04" name="Rectangle 303"/>
              <p:cNvSpPr/>
              <p:nvPr/>
            </p:nvSpPr>
            <p:spPr bwMode="auto">
              <a:xfrm>
                <a:off x="923084" y="2915069"/>
                <a:ext cx="347242" cy="3472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05" name="Rectangle 304"/>
              <p:cNvSpPr/>
              <p:nvPr/>
            </p:nvSpPr>
            <p:spPr bwMode="auto">
              <a:xfrm>
                <a:off x="1270326" y="2915069"/>
                <a:ext cx="347242" cy="34724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06" name="Rectangle 305"/>
              <p:cNvSpPr/>
              <p:nvPr/>
            </p:nvSpPr>
            <p:spPr bwMode="auto">
              <a:xfrm>
                <a:off x="2312051" y="2915069"/>
                <a:ext cx="347242" cy="347242"/>
              </a:xfrm>
              <a:prstGeom prst="rect">
                <a:avLst/>
              </a:prstGeom>
              <a:solidFill>
                <a:srgbClr val="605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07" name="Rectangle 13"/>
              <p:cNvSpPr/>
              <p:nvPr/>
            </p:nvSpPr>
            <p:spPr bwMode="auto">
              <a:xfrm>
                <a:off x="228600" y="2915069"/>
                <a:ext cx="347242" cy="347242"/>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08" name="Rectangle 307"/>
              <p:cNvSpPr/>
              <p:nvPr/>
            </p:nvSpPr>
            <p:spPr bwMode="auto">
              <a:xfrm>
                <a:off x="575842" y="2915069"/>
                <a:ext cx="347242" cy="347242"/>
              </a:xfrm>
              <a:prstGeom prst="rect">
                <a:avLst/>
              </a:prstGeom>
              <a:solidFill>
                <a:srgbClr val="A29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09" name="Rectangle 308"/>
              <p:cNvSpPr/>
              <p:nvPr/>
            </p:nvSpPr>
            <p:spPr bwMode="auto">
              <a:xfrm>
                <a:off x="1617568" y="2915069"/>
                <a:ext cx="347242" cy="347242"/>
              </a:xfrm>
              <a:prstGeom prst="rect">
                <a:avLst/>
              </a:prstGeom>
              <a:solidFill>
                <a:srgbClr val="CCCC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10" name="Rectangle 309"/>
              <p:cNvSpPr/>
              <p:nvPr/>
            </p:nvSpPr>
            <p:spPr bwMode="auto">
              <a:xfrm>
                <a:off x="1964809" y="2915069"/>
                <a:ext cx="347242" cy="347242"/>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11" name="Rectangle 310"/>
              <p:cNvSpPr/>
              <p:nvPr/>
            </p:nvSpPr>
            <p:spPr bwMode="auto">
              <a:xfrm>
                <a:off x="2659293" y="2915069"/>
                <a:ext cx="347242" cy="347242"/>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12" name="Rectangle 311"/>
              <p:cNvSpPr/>
              <p:nvPr/>
            </p:nvSpPr>
            <p:spPr bwMode="auto">
              <a:xfrm>
                <a:off x="923084" y="6043230"/>
                <a:ext cx="347242" cy="347242"/>
              </a:xfrm>
              <a:prstGeom prst="rect">
                <a:avLst/>
              </a:prstGeom>
              <a:solidFill>
                <a:srgbClr val="CCCC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13" name="Rectangle 312"/>
              <p:cNvSpPr/>
              <p:nvPr/>
            </p:nvSpPr>
            <p:spPr bwMode="auto">
              <a:xfrm>
                <a:off x="1270326" y="6043230"/>
                <a:ext cx="347242" cy="347242"/>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14" name="Rectangle 313"/>
              <p:cNvSpPr/>
              <p:nvPr/>
            </p:nvSpPr>
            <p:spPr bwMode="auto">
              <a:xfrm>
                <a:off x="2312051" y="6043230"/>
                <a:ext cx="347242" cy="347242"/>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15" name="Rectangle 14"/>
              <p:cNvSpPr/>
              <p:nvPr/>
            </p:nvSpPr>
            <p:spPr bwMode="auto">
              <a:xfrm>
                <a:off x="228600" y="6043230"/>
                <a:ext cx="347242" cy="347242"/>
              </a:xfrm>
              <a:prstGeom prst="rect">
                <a:avLst/>
              </a:prstGeom>
              <a:solidFill>
                <a:srgbClr val="A29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16" name="Rectangle 315"/>
              <p:cNvSpPr/>
              <p:nvPr/>
            </p:nvSpPr>
            <p:spPr bwMode="auto">
              <a:xfrm>
                <a:off x="575842" y="6043230"/>
                <a:ext cx="347242" cy="34724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17" name="Rectangle 316"/>
              <p:cNvSpPr/>
              <p:nvPr/>
            </p:nvSpPr>
            <p:spPr bwMode="auto">
              <a:xfrm>
                <a:off x="1617568" y="6043230"/>
                <a:ext cx="347242" cy="34724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18" name="Rectangle 317"/>
              <p:cNvSpPr/>
              <p:nvPr/>
            </p:nvSpPr>
            <p:spPr bwMode="auto">
              <a:xfrm>
                <a:off x="1964809" y="6043230"/>
                <a:ext cx="347242" cy="347242"/>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19" name="Rectangle 318"/>
              <p:cNvSpPr/>
              <p:nvPr/>
            </p:nvSpPr>
            <p:spPr bwMode="auto">
              <a:xfrm>
                <a:off x="2659293" y="6043230"/>
                <a:ext cx="347242" cy="347242"/>
              </a:xfrm>
              <a:prstGeom prst="rect">
                <a:avLst/>
              </a:prstGeom>
              <a:solidFill>
                <a:srgbClr val="CCCC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20" name="Rectangle 319"/>
              <p:cNvSpPr/>
              <p:nvPr/>
            </p:nvSpPr>
            <p:spPr bwMode="auto">
              <a:xfrm>
                <a:off x="923084" y="3974212"/>
                <a:ext cx="347242" cy="347242"/>
              </a:xfrm>
              <a:prstGeom prst="rect">
                <a:avLst/>
              </a:prstGeom>
              <a:solidFill>
                <a:srgbClr val="A29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21" name="Rectangle 320"/>
              <p:cNvSpPr/>
              <p:nvPr/>
            </p:nvSpPr>
            <p:spPr bwMode="auto">
              <a:xfrm>
                <a:off x="1270326" y="3974212"/>
                <a:ext cx="347242" cy="347242"/>
              </a:xfrm>
              <a:prstGeom prst="rect">
                <a:avLst/>
              </a:prstGeom>
              <a:solidFill>
                <a:srgbClr val="CCCC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22" name="Rectangle 321"/>
              <p:cNvSpPr/>
              <p:nvPr/>
            </p:nvSpPr>
            <p:spPr bwMode="auto">
              <a:xfrm>
                <a:off x="2312051" y="3974212"/>
                <a:ext cx="347242" cy="347242"/>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23" name="Rectangle 15"/>
              <p:cNvSpPr/>
              <p:nvPr/>
            </p:nvSpPr>
            <p:spPr bwMode="auto">
              <a:xfrm>
                <a:off x="228600" y="3974212"/>
                <a:ext cx="347242" cy="347242"/>
              </a:xfrm>
              <a:prstGeom prst="rect">
                <a:avLst/>
              </a:prstGeom>
              <a:solidFill>
                <a:srgbClr val="0039A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24" name="Rectangle 323"/>
              <p:cNvSpPr/>
              <p:nvPr/>
            </p:nvSpPr>
            <p:spPr bwMode="auto">
              <a:xfrm>
                <a:off x="575842" y="3974212"/>
                <a:ext cx="347242" cy="3472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25" name="Rectangle 324"/>
              <p:cNvSpPr/>
              <p:nvPr/>
            </p:nvSpPr>
            <p:spPr bwMode="auto">
              <a:xfrm>
                <a:off x="1617568" y="3974212"/>
                <a:ext cx="347242" cy="347242"/>
              </a:xfrm>
              <a:prstGeom prst="rect">
                <a:avLst/>
              </a:prstGeom>
              <a:solidFill>
                <a:srgbClr val="605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26" name="Rectangle 325"/>
              <p:cNvSpPr/>
              <p:nvPr/>
            </p:nvSpPr>
            <p:spPr bwMode="auto">
              <a:xfrm>
                <a:off x="1964809" y="3974212"/>
                <a:ext cx="347242" cy="347242"/>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27" name="Rectangle 326"/>
              <p:cNvSpPr/>
              <p:nvPr/>
            </p:nvSpPr>
            <p:spPr bwMode="auto">
              <a:xfrm>
                <a:off x="2659293" y="3974212"/>
                <a:ext cx="347242" cy="34724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grpSp>
        <p:sp>
          <p:nvSpPr>
            <p:cNvPr id="229" name="TextBox 228"/>
            <p:cNvSpPr txBox="1"/>
            <p:nvPr/>
          </p:nvSpPr>
          <p:spPr>
            <a:xfrm>
              <a:off x="3385860" y="5057001"/>
              <a:ext cx="716863" cy="276999"/>
            </a:xfrm>
            <a:prstGeom prst="rect">
              <a:avLst/>
            </a:prstGeom>
            <a:noFill/>
          </p:spPr>
          <p:txBody>
            <a:bodyPr wrap="none" rtlCol="0">
              <a:spAutoFit/>
            </a:bodyPr>
            <a:lstStyle/>
            <a:p>
              <a:pPr algn="ctr"/>
              <a:r>
                <a:rPr lang="en-US" sz="1200" b="1" dirty="0"/>
                <a:t>Samples</a:t>
              </a:r>
              <a:endParaRPr lang="en-US" sz="1200" b="1" dirty="0"/>
            </a:p>
          </p:txBody>
        </p:sp>
        <p:sp>
          <p:nvSpPr>
            <p:cNvPr id="230" name="TextBox 229"/>
            <p:cNvSpPr txBox="1"/>
            <p:nvPr/>
          </p:nvSpPr>
          <p:spPr>
            <a:xfrm rot="16200000">
              <a:off x="2873138" y="5701830"/>
              <a:ext cx="779123" cy="276999"/>
            </a:xfrm>
            <a:prstGeom prst="rect">
              <a:avLst/>
            </a:prstGeom>
            <a:noFill/>
          </p:spPr>
          <p:txBody>
            <a:bodyPr wrap="none" rtlCol="0">
              <a:spAutoFit/>
            </a:bodyPr>
            <a:lstStyle/>
            <a:p>
              <a:pPr algn="ctr"/>
              <a:r>
                <a:rPr lang="en-US" sz="1200" b="1" dirty="0"/>
                <a:t>Microbes</a:t>
              </a:r>
              <a:endParaRPr lang="en-US" sz="1200" b="1" dirty="0"/>
            </a:p>
          </p:txBody>
        </p:sp>
        <p:sp>
          <p:nvSpPr>
            <p:cNvPr id="231" name="TextBox 230"/>
            <p:cNvSpPr txBox="1"/>
            <p:nvPr/>
          </p:nvSpPr>
          <p:spPr>
            <a:xfrm>
              <a:off x="3204721" y="6324600"/>
              <a:ext cx="1079142" cy="523220"/>
            </a:xfrm>
            <a:prstGeom prst="rect">
              <a:avLst/>
            </a:prstGeom>
            <a:noFill/>
          </p:spPr>
          <p:txBody>
            <a:bodyPr wrap="none" rtlCol="0">
              <a:spAutoFit/>
            </a:bodyPr>
            <a:lstStyle/>
            <a:p>
              <a:pPr algn="ctr"/>
              <a:r>
                <a:rPr lang="en-US" sz="1400" b="1" dirty="0"/>
                <a:t>Relative</a:t>
              </a:r>
              <a:br>
                <a:rPr lang="en-US" sz="1400" b="1" dirty="0"/>
              </a:br>
              <a:r>
                <a:rPr lang="en-US" sz="1400" b="1" dirty="0"/>
                <a:t>abundances</a:t>
              </a:r>
              <a:endParaRPr lang="en-US" sz="1400" b="1" dirty="0"/>
            </a:p>
          </p:txBody>
        </p:sp>
      </p:grpSp>
      <p:grpSp>
        <p:nvGrpSpPr>
          <p:cNvPr id="328" name="Group 327"/>
          <p:cNvGrpSpPr/>
          <p:nvPr/>
        </p:nvGrpSpPr>
        <p:grpSpPr>
          <a:xfrm>
            <a:off x="5257800" y="5057002"/>
            <a:ext cx="1379754" cy="1790819"/>
            <a:chOff x="2904109" y="5057001"/>
            <a:chExt cx="1379754" cy="1790819"/>
          </a:xfrm>
        </p:grpSpPr>
        <p:grpSp>
          <p:nvGrpSpPr>
            <p:cNvPr id="329" name="Group 149"/>
            <p:cNvGrpSpPr/>
            <p:nvPr/>
          </p:nvGrpSpPr>
          <p:grpSpPr>
            <a:xfrm>
              <a:off x="3401392" y="5334000"/>
              <a:ext cx="685800" cy="1019600"/>
              <a:chOff x="228600" y="2590800"/>
              <a:chExt cx="2777935" cy="4130040"/>
            </a:xfrm>
          </p:grpSpPr>
          <p:sp>
            <p:nvSpPr>
              <p:cNvPr id="333" name="Rectangle 16"/>
              <p:cNvSpPr/>
              <p:nvPr/>
            </p:nvSpPr>
            <p:spPr bwMode="auto">
              <a:xfrm>
                <a:off x="923084" y="4656834"/>
                <a:ext cx="347242" cy="3472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34" name="Rectangle 28"/>
              <p:cNvSpPr/>
              <p:nvPr/>
            </p:nvSpPr>
            <p:spPr bwMode="auto">
              <a:xfrm>
                <a:off x="1270326" y="4656834"/>
                <a:ext cx="347242" cy="3472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35" name="Rectangle 40"/>
              <p:cNvSpPr/>
              <p:nvPr/>
            </p:nvSpPr>
            <p:spPr bwMode="auto">
              <a:xfrm>
                <a:off x="2312051" y="4656834"/>
                <a:ext cx="347242" cy="347242"/>
              </a:xfrm>
              <a:prstGeom prst="rect">
                <a:avLst/>
              </a:prstGeom>
              <a:solidFill>
                <a:srgbClr val="605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36" name="Rectangle 4"/>
              <p:cNvSpPr/>
              <p:nvPr/>
            </p:nvSpPr>
            <p:spPr bwMode="auto">
              <a:xfrm>
                <a:off x="228600" y="4656834"/>
                <a:ext cx="347242" cy="34724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37" name="Rectangle 52"/>
              <p:cNvSpPr/>
              <p:nvPr/>
            </p:nvSpPr>
            <p:spPr bwMode="auto">
              <a:xfrm>
                <a:off x="575842" y="4656834"/>
                <a:ext cx="347242" cy="34724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38" name="Rectangle 64"/>
              <p:cNvSpPr/>
              <p:nvPr/>
            </p:nvSpPr>
            <p:spPr bwMode="auto">
              <a:xfrm>
                <a:off x="1617568" y="4656834"/>
                <a:ext cx="347242" cy="347242"/>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39" name="Rectangle 76"/>
              <p:cNvSpPr/>
              <p:nvPr/>
            </p:nvSpPr>
            <p:spPr bwMode="auto">
              <a:xfrm>
                <a:off x="1964809" y="4656834"/>
                <a:ext cx="347242" cy="34724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40" name="Rectangle 88"/>
              <p:cNvSpPr/>
              <p:nvPr/>
            </p:nvSpPr>
            <p:spPr bwMode="auto">
              <a:xfrm>
                <a:off x="2659293" y="4656834"/>
                <a:ext cx="347242" cy="347242"/>
              </a:xfrm>
              <a:prstGeom prst="rect">
                <a:avLst/>
              </a:prstGeom>
              <a:solidFill>
                <a:srgbClr val="CCCC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41" name="Rectangle 17"/>
              <p:cNvSpPr/>
              <p:nvPr/>
            </p:nvSpPr>
            <p:spPr bwMode="auto">
              <a:xfrm>
                <a:off x="923084" y="3615109"/>
                <a:ext cx="347242" cy="3472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42" name="Rectangle 29"/>
              <p:cNvSpPr/>
              <p:nvPr/>
            </p:nvSpPr>
            <p:spPr bwMode="auto">
              <a:xfrm>
                <a:off x="1270326" y="3615109"/>
                <a:ext cx="347242" cy="3472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43" name="Rectangle 41"/>
              <p:cNvSpPr/>
              <p:nvPr/>
            </p:nvSpPr>
            <p:spPr bwMode="auto">
              <a:xfrm>
                <a:off x="2312051" y="3615109"/>
                <a:ext cx="347242" cy="34724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44" name="Rectangle 5"/>
              <p:cNvSpPr/>
              <p:nvPr/>
            </p:nvSpPr>
            <p:spPr bwMode="auto">
              <a:xfrm>
                <a:off x="228600" y="3615109"/>
                <a:ext cx="347242" cy="34724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45" name="Rectangle 53"/>
              <p:cNvSpPr/>
              <p:nvPr/>
            </p:nvSpPr>
            <p:spPr bwMode="auto">
              <a:xfrm>
                <a:off x="575842" y="3615109"/>
                <a:ext cx="347242" cy="347242"/>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46" name="Rectangle 65"/>
              <p:cNvSpPr/>
              <p:nvPr/>
            </p:nvSpPr>
            <p:spPr bwMode="auto">
              <a:xfrm>
                <a:off x="1617568" y="3615109"/>
                <a:ext cx="347242" cy="347242"/>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47" name="Rectangle 77"/>
              <p:cNvSpPr/>
              <p:nvPr/>
            </p:nvSpPr>
            <p:spPr bwMode="auto">
              <a:xfrm>
                <a:off x="1964809" y="3615109"/>
                <a:ext cx="347242" cy="347242"/>
              </a:xfrm>
              <a:prstGeom prst="rect">
                <a:avLst/>
              </a:prstGeom>
              <a:solidFill>
                <a:srgbClr val="A29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48" name="Rectangle 89"/>
              <p:cNvSpPr/>
              <p:nvPr/>
            </p:nvSpPr>
            <p:spPr bwMode="auto">
              <a:xfrm>
                <a:off x="2659293" y="3615109"/>
                <a:ext cx="347242" cy="34724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49" name="Rectangle 18"/>
              <p:cNvSpPr/>
              <p:nvPr/>
            </p:nvSpPr>
            <p:spPr bwMode="auto">
              <a:xfrm>
                <a:off x="923084" y="5022773"/>
                <a:ext cx="347242" cy="3472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50" name="Rectangle 30"/>
              <p:cNvSpPr/>
              <p:nvPr/>
            </p:nvSpPr>
            <p:spPr bwMode="auto">
              <a:xfrm>
                <a:off x="1270326" y="5022773"/>
                <a:ext cx="347242" cy="3472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51" name="Rectangle 350"/>
              <p:cNvSpPr/>
              <p:nvPr/>
            </p:nvSpPr>
            <p:spPr bwMode="auto">
              <a:xfrm>
                <a:off x="2312051" y="5022773"/>
                <a:ext cx="347242" cy="34724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52" name="Rectangle 6"/>
              <p:cNvSpPr/>
              <p:nvPr/>
            </p:nvSpPr>
            <p:spPr bwMode="auto">
              <a:xfrm>
                <a:off x="228600" y="5022773"/>
                <a:ext cx="347242" cy="34724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53" name="Rectangle 352"/>
              <p:cNvSpPr/>
              <p:nvPr/>
            </p:nvSpPr>
            <p:spPr bwMode="auto">
              <a:xfrm>
                <a:off x="575842" y="5022773"/>
                <a:ext cx="347242" cy="347242"/>
              </a:xfrm>
              <a:prstGeom prst="rect">
                <a:avLst/>
              </a:prstGeom>
              <a:solidFill>
                <a:srgbClr val="CCCC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54" name="Rectangle 353"/>
              <p:cNvSpPr/>
              <p:nvPr/>
            </p:nvSpPr>
            <p:spPr bwMode="auto">
              <a:xfrm>
                <a:off x="1617568" y="5022773"/>
                <a:ext cx="347242" cy="347242"/>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55" name="Rectangle 354"/>
              <p:cNvSpPr/>
              <p:nvPr/>
            </p:nvSpPr>
            <p:spPr bwMode="auto">
              <a:xfrm>
                <a:off x="1964809" y="5022773"/>
                <a:ext cx="347242" cy="34724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56" name="Rectangle 355"/>
              <p:cNvSpPr/>
              <p:nvPr/>
            </p:nvSpPr>
            <p:spPr bwMode="auto">
              <a:xfrm>
                <a:off x="2659293" y="5022773"/>
                <a:ext cx="347242" cy="347242"/>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57" name="Rectangle 19"/>
              <p:cNvSpPr/>
              <p:nvPr/>
            </p:nvSpPr>
            <p:spPr bwMode="auto">
              <a:xfrm>
                <a:off x="923084" y="6373598"/>
                <a:ext cx="347242" cy="3472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58" name="Rectangle 357"/>
              <p:cNvSpPr/>
              <p:nvPr/>
            </p:nvSpPr>
            <p:spPr bwMode="auto">
              <a:xfrm>
                <a:off x="1270326" y="6373598"/>
                <a:ext cx="347242" cy="3472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59" name="Rectangle 358"/>
              <p:cNvSpPr/>
              <p:nvPr/>
            </p:nvSpPr>
            <p:spPr bwMode="auto">
              <a:xfrm>
                <a:off x="2312051" y="6373598"/>
                <a:ext cx="347242" cy="34724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60" name="Rectangle 7"/>
              <p:cNvSpPr/>
              <p:nvPr/>
            </p:nvSpPr>
            <p:spPr bwMode="auto">
              <a:xfrm>
                <a:off x="228600" y="6373598"/>
                <a:ext cx="347242" cy="34724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61" name="Rectangle 360"/>
              <p:cNvSpPr/>
              <p:nvPr/>
            </p:nvSpPr>
            <p:spPr bwMode="auto">
              <a:xfrm>
                <a:off x="575842" y="6373598"/>
                <a:ext cx="347242" cy="347242"/>
              </a:xfrm>
              <a:prstGeom prst="rect">
                <a:avLst/>
              </a:prstGeom>
              <a:solidFill>
                <a:srgbClr val="A29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62" name="Rectangle 361"/>
              <p:cNvSpPr/>
              <p:nvPr/>
            </p:nvSpPr>
            <p:spPr bwMode="auto">
              <a:xfrm>
                <a:off x="1617568" y="6373598"/>
                <a:ext cx="347242" cy="347242"/>
              </a:xfrm>
              <a:prstGeom prst="rect">
                <a:avLst/>
              </a:prstGeom>
              <a:solidFill>
                <a:srgbClr val="605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63" name="Rectangle 362"/>
              <p:cNvSpPr/>
              <p:nvPr/>
            </p:nvSpPr>
            <p:spPr bwMode="auto">
              <a:xfrm>
                <a:off x="1964809" y="6373598"/>
                <a:ext cx="347242" cy="347242"/>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64" name="Rectangle 363"/>
              <p:cNvSpPr/>
              <p:nvPr/>
            </p:nvSpPr>
            <p:spPr bwMode="auto">
              <a:xfrm>
                <a:off x="2659293" y="6373598"/>
                <a:ext cx="347242" cy="347242"/>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65" name="Rectangle 20"/>
              <p:cNvSpPr/>
              <p:nvPr/>
            </p:nvSpPr>
            <p:spPr bwMode="auto">
              <a:xfrm>
                <a:off x="923084" y="5698560"/>
                <a:ext cx="347242" cy="347242"/>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66" name="Rectangle 365"/>
              <p:cNvSpPr/>
              <p:nvPr/>
            </p:nvSpPr>
            <p:spPr bwMode="auto">
              <a:xfrm>
                <a:off x="1270326" y="5698560"/>
                <a:ext cx="347242" cy="3472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67" name="Rectangle 366"/>
              <p:cNvSpPr/>
              <p:nvPr/>
            </p:nvSpPr>
            <p:spPr bwMode="auto">
              <a:xfrm>
                <a:off x="2312051" y="5698560"/>
                <a:ext cx="347242" cy="347242"/>
              </a:xfrm>
              <a:prstGeom prst="rect">
                <a:avLst/>
              </a:prstGeom>
              <a:solidFill>
                <a:srgbClr val="605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68" name="Rectangle 8"/>
              <p:cNvSpPr/>
              <p:nvPr/>
            </p:nvSpPr>
            <p:spPr bwMode="auto">
              <a:xfrm>
                <a:off x="228600" y="5698560"/>
                <a:ext cx="347242" cy="34724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69" name="Rectangle 368"/>
              <p:cNvSpPr/>
              <p:nvPr/>
            </p:nvSpPr>
            <p:spPr bwMode="auto">
              <a:xfrm>
                <a:off x="575842" y="5698560"/>
                <a:ext cx="347242" cy="34724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70" name="Rectangle 369"/>
              <p:cNvSpPr/>
              <p:nvPr/>
            </p:nvSpPr>
            <p:spPr bwMode="auto">
              <a:xfrm>
                <a:off x="1617568" y="5698560"/>
                <a:ext cx="347242" cy="347242"/>
              </a:xfrm>
              <a:prstGeom prst="rect">
                <a:avLst/>
              </a:prstGeom>
              <a:solidFill>
                <a:srgbClr val="0039A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71" name="Rectangle 370"/>
              <p:cNvSpPr/>
              <p:nvPr/>
            </p:nvSpPr>
            <p:spPr bwMode="auto">
              <a:xfrm>
                <a:off x="1964809" y="5698560"/>
                <a:ext cx="347242" cy="347242"/>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72" name="Rectangle 371"/>
              <p:cNvSpPr/>
              <p:nvPr/>
            </p:nvSpPr>
            <p:spPr bwMode="auto">
              <a:xfrm>
                <a:off x="2659293" y="5698560"/>
                <a:ext cx="347242" cy="347242"/>
              </a:xfrm>
              <a:prstGeom prst="rect">
                <a:avLst/>
              </a:prstGeom>
              <a:solidFill>
                <a:srgbClr val="CCCC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73" name="Rectangle 372"/>
              <p:cNvSpPr/>
              <p:nvPr/>
            </p:nvSpPr>
            <p:spPr bwMode="auto">
              <a:xfrm>
                <a:off x="923084" y="2590800"/>
                <a:ext cx="347242" cy="34724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74" name="Rectangle 373"/>
              <p:cNvSpPr/>
              <p:nvPr/>
            </p:nvSpPr>
            <p:spPr bwMode="auto">
              <a:xfrm>
                <a:off x="1270326" y="2590800"/>
                <a:ext cx="347242" cy="347242"/>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75" name="Rectangle 374"/>
              <p:cNvSpPr/>
              <p:nvPr/>
            </p:nvSpPr>
            <p:spPr bwMode="auto">
              <a:xfrm>
                <a:off x="2312051" y="2590800"/>
                <a:ext cx="347242" cy="3472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76" name="Rectangle 9"/>
              <p:cNvSpPr/>
              <p:nvPr/>
            </p:nvSpPr>
            <p:spPr bwMode="auto">
              <a:xfrm>
                <a:off x="228600" y="2590800"/>
                <a:ext cx="347242" cy="347242"/>
              </a:xfrm>
              <a:prstGeom prst="rect">
                <a:avLst/>
              </a:prstGeom>
              <a:solidFill>
                <a:srgbClr val="A29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77" name="Rectangle 376"/>
              <p:cNvSpPr/>
              <p:nvPr/>
            </p:nvSpPr>
            <p:spPr bwMode="auto">
              <a:xfrm>
                <a:off x="575842" y="2590800"/>
                <a:ext cx="347242" cy="347242"/>
              </a:xfrm>
              <a:prstGeom prst="rect">
                <a:avLst/>
              </a:prstGeom>
              <a:solidFill>
                <a:srgbClr val="A29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78" name="Rectangle 377"/>
              <p:cNvSpPr/>
              <p:nvPr/>
            </p:nvSpPr>
            <p:spPr bwMode="auto">
              <a:xfrm>
                <a:off x="1617568" y="2590800"/>
                <a:ext cx="347242" cy="3472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79" name="Rectangle 378"/>
              <p:cNvSpPr/>
              <p:nvPr/>
            </p:nvSpPr>
            <p:spPr bwMode="auto">
              <a:xfrm>
                <a:off x="1964809" y="2590800"/>
                <a:ext cx="347242" cy="347242"/>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80" name="Rectangle 379"/>
              <p:cNvSpPr/>
              <p:nvPr/>
            </p:nvSpPr>
            <p:spPr bwMode="auto">
              <a:xfrm>
                <a:off x="2659293" y="2590800"/>
                <a:ext cx="347242" cy="347242"/>
              </a:xfrm>
              <a:prstGeom prst="rect">
                <a:avLst/>
              </a:prstGeom>
              <a:solidFill>
                <a:srgbClr val="A29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81" name="Rectangle 380"/>
              <p:cNvSpPr/>
              <p:nvPr/>
            </p:nvSpPr>
            <p:spPr bwMode="auto">
              <a:xfrm>
                <a:off x="923084" y="3265089"/>
                <a:ext cx="347242" cy="347242"/>
              </a:xfrm>
              <a:prstGeom prst="rect">
                <a:avLst/>
              </a:prstGeom>
              <a:solidFill>
                <a:srgbClr val="605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82" name="Rectangle 381"/>
              <p:cNvSpPr/>
              <p:nvPr/>
            </p:nvSpPr>
            <p:spPr bwMode="auto">
              <a:xfrm>
                <a:off x="1270326" y="3265089"/>
                <a:ext cx="347242" cy="34724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83" name="Rectangle 382"/>
              <p:cNvSpPr/>
              <p:nvPr/>
            </p:nvSpPr>
            <p:spPr bwMode="auto">
              <a:xfrm>
                <a:off x="2312051" y="3265089"/>
                <a:ext cx="347242" cy="347242"/>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84" name="Rectangle 10"/>
              <p:cNvSpPr/>
              <p:nvPr/>
            </p:nvSpPr>
            <p:spPr bwMode="auto">
              <a:xfrm>
                <a:off x="228600" y="3265089"/>
                <a:ext cx="347242" cy="347242"/>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85" name="Rectangle 384"/>
              <p:cNvSpPr/>
              <p:nvPr/>
            </p:nvSpPr>
            <p:spPr bwMode="auto">
              <a:xfrm>
                <a:off x="575842" y="3265089"/>
                <a:ext cx="347242" cy="347242"/>
              </a:xfrm>
              <a:prstGeom prst="rect">
                <a:avLst/>
              </a:prstGeom>
              <a:solidFill>
                <a:srgbClr val="CCCC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86" name="Rectangle 385"/>
              <p:cNvSpPr/>
              <p:nvPr/>
            </p:nvSpPr>
            <p:spPr bwMode="auto">
              <a:xfrm>
                <a:off x="1617568" y="3265089"/>
                <a:ext cx="347242" cy="347242"/>
              </a:xfrm>
              <a:prstGeom prst="rect">
                <a:avLst/>
              </a:prstGeom>
              <a:solidFill>
                <a:srgbClr val="A29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87" name="Rectangle 386"/>
              <p:cNvSpPr/>
              <p:nvPr/>
            </p:nvSpPr>
            <p:spPr bwMode="auto">
              <a:xfrm>
                <a:off x="1964809" y="3265089"/>
                <a:ext cx="347242" cy="347242"/>
              </a:xfrm>
              <a:prstGeom prst="rect">
                <a:avLst/>
              </a:prstGeom>
              <a:solidFill>
                <a:srgbClr val="0039A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88" name="Rectangle 387"/>
              <p:cNvSpPr/>
              <p:nvPr/>
            </p:nvSpPr>
            <p:spPr bwMode="auto">
              <a:xfrm>
                <a:off x="2659293" y="3265089"/>
                <a:ext cx="347242" cy="347242"/>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89" name="Rectangle 388"/>
              <p:cNvSpPr/>
              <p:nvPr/>
            </p:nvSpPr>
            <p:spPr bwMode="auto">
              <a:xfrm>
                <a:off x="923084" y="5365957"/>
                <a:ext cx="347242" cy="3472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90" name="Rectangle 389"/>
              <p:cNvSpPr/>
              <p:nvPr/>
            </p:nvSpPr>
            <p:spPr bwMode="auto">
              <a:xfrm>
                <a:off x="1270326" y="5365957"/>
                <a:ext cx="347242" cy="347242"/>
              </a:xfrm>
              <a:prstGeom prst="rect">
                <a:avLst/>
              </a:prstGeom>
              <a:solidFill>
                <a:srgbClr val="A29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91" name="Rectangle 390"/>
              <p:cNvSpPr/>
              <p:nvPr/>
            </p:nvSpPr>
            <p:spPr bwMode="auto">
              <a:xfrm>
                <a:off x="2312051" y="5365957"/>
                <a:ext cx="347242" cy="34724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92" name="Rectangle 11"/>
              <p:cNvSpPr/>
              <p:nvPr/>
            </p:nvSpPr>
            <p:spPr bwMode="auto">
              <a:xfrm>
                <a:off x="228600" y="5365957"/>
                <a:ext cx="347242" cy="347242"/>
              </a:xfrm>
              <a:prstGeom prst="rect">
                <a:avLst/>
              </a:prstGeom>
              <a:solidFill>
                <a:srgbClr val="CCCC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93" name="Rectangle 392"/>
              <p:cNvSpPr/>
              <p:nvPr/>
            </p:nvSpPr>
            <p:spPr bwMode="auto">
              <a:xfrm>
                <a:off x="575842" y="5365957"/>
                <a:ext cx="347242" cy="347242"/>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94" name="Rectangle 393"/>
              <p:cNvSpPr/>
              <p:nvPr/>
            </p:nvSpPr>
            <p:spPr bwMode="auto">
              <a:xfrm>
                <a:off x="1617568" y="5365957"/>
                <a:ext cx="347242" cy="347242"/>
              </a:xfrm>
              <a:prstGeom prst="rect">
                <a:avLst/>
              </a:prstGeom>
              <a:solidFill>
                <a:srgbClr val="A29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95" name="Rectangle 394"/>
              <p:cNvSpPr/>
              <p:nvPr/>
            </p:nvSpPr>
            <p:spPr bwMode="auto">
              <a:xfrm>
                <a:off x="1964809" y="5365957"/>
                <a:ext cx="347242" cy="34724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96" name="Rectangle 395"/>
              <p:cNvSpPr/>
              <p:nvPr/>
            </p:nvSpPr>
            <p:spPr bwMode="auto">
              <a:xfrm>
                <a:off x="2659293" y="5365957"/>
                <a:ext cx="347242" cy="347242"/>
              </a:xfrm>
              <a:prstGeom prst="rect">
                <a:avLst/>
              </a:prstGeom>
              <a:solidFill>
                <a:srgbClr val="605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97" name="Rectangle 396"/>
              <p:cNvSpPr/>
              <p:nvPr/>
            </p:nvSpPr>
            <p:spPr bwMode="auto">
              <a:xfrm>
                <a:off x="923084" y="4290147"/>
                <a:ext cx="347242" cy="347242"/>
              </a:xfrm>
              <a:prstGeom prst="rect">
                <a:avLst/>
              </a:prstGeom>
              <a:solidFill>
                <a:srgbClr val="605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98" name="Rectangle 397"/>
              <p:cNvSpPr/>
              <p:nvPr/>
            </p:nvSpPr>
            <p:spPr bwMode="auto">
              <a:xfrm>
                <a:off x="1270326" y="4290147"/>
                <a:ext cx="347242" cy="347242"/>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99" name="Rectangle 398"/>
              <p:cNvSpPr/>
              <p:nvPr/>
            </p:nvSpPr>
            <p:spPr bwMode="auto">
              <a:xfrm>
                <a:off x="2312051" y="4290147"/>
                <a:ext cx="347242" cy="34724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00" name="Rectangle 12"/>
              <p:cNvSpPr/>
              <p:nvPr/>
            </p:nvSpPr>
            <p:spPr bwMode="auto">
              <a:xfrm>
                <a:off x="228600" y="4290147"/>
                <a:ext cx="347242" cy="347242"/>
              </a:xfrm>
              <a:prstGeom prst="rect">
                <a:avLst/>
              </a:prstGeom>
              <a:solidFill>
                <a:srgbClr val="0039A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01" name="Rectangle 400"/>
              <p:cNvSpPr/>
              <p:nvPr/>
            </p:nvSpPr>
            <p:spPr bwMode="auto">
              <a:xfrm>
                <a:off x="575842" y="4290147"/>
                <a:ext cx="347242" cy="347242"/>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02" name="Rectangle 401"/>
              <p:cNvSpPr/>
              <p:nvPr/>
            </p:nvSpPr>
            <p:spPr bwMode="auto">
              <a:xfrm>
                <a:off x="1617568" y="4290147"/>
                <a:ext cx="347242" cy="347242"/>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03" name="Rectangle 402"/>
              <p:cNvSpPr/>
              <p:nvPr/>
            </p:nvSpPr>
            <p:spPr bwMode="auto">
              <a:xfrm>
                <a:off x="1964809" y="4290147"/>
                <a:ext cx="347242" cy="3472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04" name="Rectangle 403"/>
              <p:cNvSpPr/>
              <p:nvPr/>
            </p:nvSpPr>
            <p:spPr bwMode="auto">
              <a:xfrm>
                <a:off x="2659293" y="4290147"/>
                <a:ext cx="347242" cy="347242"/>
              </a:xfrm>
              <a:prstGeom prst="rect">
                <a:avLst/>
              </a:prstGeom>
              <a:solidFill>
                <a:srgbClr val="0039A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05" name="Rectangle 404"/>
              <p:cNvSpPr/>
              <p:nvPr/>
            </p:nvSpPr>
            <p:spPr bwMode="auto">
              <a:xfrm>
                <a:off x="923084" y="2915069"/>
                <a:ext cx="347242" cy="3472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06" name="Rectangle 405"/>
              <p:cNvSpPr/>
              <p:nvPr/>
            </p:nvSpPr>
            <p:spPr bwMode="auto">
              <a:xfrm>
                <a:off x="1270326" y="2915069"/>
                <a:ext cx="347242" cy="34724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07" name="Rectangle 406"/>
              <p:cNvSpPr/>
              <p:nvPr/>
            </p:nvSpPr>
            <p:spPr bwMode="auto">
              <a:xfrm>
                <a:off x="2312051" y="2915069"/>
                <a:ext cx="347242" cy="347242"/>
              </a:xfrm>
              <a:prstGeom prst="rect">
                <a:avLst/>
              </a:prstGeom>
              <a:solidFill>
                <a:srgbClr val="605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08" name="Rectangle 13"/>
              <p:cNvSpPr/>
              <p:nvPr/>
            </p:nvSpPr>
            <p:spPr bwMode="auto">
              <a:xfrm>
                <a:off x="228600" y="2915069"/>
                <a:ext cx="347242" cy="347242"/>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09" name="Rectangle 408"/>
              <p:cNvSpPr/>
              <p:nvPr/>
            </p:nvSpPr>
            <p:spPr bwMode="auto">
              <a:xfrm>
                <a:off x="575842" y="2915069"/>
                <a:ext cx="347242" cy="347242"/>
              </a:xfrm>
              <a:prstGeom prst="rect">
                <a:avLst/>
              </a:prstGeom>
              <a:solidFill>
                <a:srgbClr val="A29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10" name="Rectangle 409"/>
              <p:cNvSpPr/>
              <p:nvPr/>
            </p:nvSpPr>
            <p:spPr bwMode="auto">
              <a:xfrm>
                <a:off x="1617568" y="2915069"/>
                <a:ext cx="347242" cy="347242"/>
              </a:xfrm>
              <a:prstGeom prst="rect">
                <a:avLst/>
              </a:prstGeom>
              <a:solidFill>
                <a:srgbClr val="CCCC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11" name="Rectangle 410"/>
              <p:cNvSpPr/>
              <p:nvPr/>
            </p:nvSpPr>
            <p:spPr bwMode="auto">
              <a:xfrm>
                <a:off x="1964809" y="2915069"/>
                <a:ext cx="347242" cy="347242"/>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12" name="Rectangle 411"/>
              <p:cNvSpPr/>
              <p:nvPr/>
            </p:nvSpPr>
            <p:spPr bwMode="auto">
              <a:xfrm>
                <a:off x="2659293" y="2915069"/>
                <a:ext cx="347242" cy="347242"/>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13" name="Rectangle 412"/>
              <p:cNvSpPr/>
              <p:nvPr/>
            </p:nvSpPr>
            <p:spPr bwMode="auto">
              <a:xfrm>
                <a:off x="923084" y="6043230"/>
                <a:ext cx="347242" cy="347242"/>
              </a:xfrm>
              <a:prstGeom prst="rect">
                <a:avLst/>
              </a:prstGeom>
              <a:solidFill>
                <a:srgbClr val="CCCC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14" name="Rectangle 413"/>
              <p:cNvSpPr/>
              <p:nvPr/>
            </p:nvSpPr>
            <p:spPr bwMode="auto">
              <a:xfrm>
                <a:off x="1270326" y="6043230"/>
                <a:ext cx="347242" cy="347242"/>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15" name="Rectangle 414"/>
              <p:cNvSpPr/>
              <p:nvPr/>
            </p:nvSpPr>
            <p:spPr bwMode="auto">
              <a:xfrm>
                <a:off x="2312051" y="6043230"/>
                <a:ext cx="347242" cy="347242"/>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16" name="Rectangle 14"/>
              <p:cNvSpPr/>
              <p:nvPr/>
            </p:nvSpPr>
            <p:spPr bwMode="auto">
              <a:xfrm>
                <a:off x="228600" y="6043230"/>
                <a:ext cx="347242" cy="347242"/>
              </a:xfrm>
              <a:prstGeom prst="rect">
                <a:avLst/>
              </a:prstGeom>
              <a:solidFill>
                <a:srgbClr val="A29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17" name="Rectangle 416"/>
              <p:cNvSpPr/>
              <p:nvPr/>
            </p:nvSpPr>
            <p:spPr bwMode="auto">
              <a:xfrm>
                <a:off x="575842" y="6043230"/>
                <a:ext cx="347242" cy="34724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18" name="Rectangle 417"/>
              <p:cNvSpPr/>
              <p:nvPr/>
            </p:nvSpPr>
            <p:spPr bwMode="auto">
              <a:xfrm>
                <a:off x="1617568" y="6043230"/>
                <a:ext cx="347242" cy="34724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19" name="Rectangle 418"/>
              <p:cNvSpPr/>
              <p:nvPr/>
            </p:nvSpPr>
            <p:spPr bwMode="auto">
              <a:xfrm>
                <a:off x="1964809" y="6043230"/>
                <a:ext cx="347242" cy="347242"/>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20" name="Rectangle 419"/>
              <p:cNvSpPr/>
              <p:nvPr/>
            </p:nvSpPr>
            <p:spPr bwMode="auto">
              <a:xfrm>
                <a:off x="2659293" y="6043230"/>
                <a:ext cx="347242" cy="347242"/>
              </a:xfrm>
              <a:prstGeom prst="rect">
                <a:avLst/>
              </a:prstGeom>
              <a:solidFill>
                <a:srgbClr val="CCCC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21" name="Rectangle 420"/>
              <p:cNvSpPr/>
              <p:nvPr/>
            </p:nvSpPr>
            <p:spPr bwMode="auto">
              <a:xfrm>
                <a:off x="923084" y="3974212"/>
                <a:ext cx="347242" cy="347242"/>
              </a:xfrm>
              <a:prstGeom prst="rect">
                <a:avLst/>
              </a:prstGeom>
              <a:solidFill>
                <a:srgbClr val="A29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22" name="Rectangle 421"/>
              <p:cNvSpPr/>
              <p:nvPr/>
            </p:nvSpPr>
            <p:spPr bwMode="auto">
              <a:xfrm>
                <a:off x="1270326" y="3974212"/>
                <a:ext cx="347242" cy="347242"/>
              </a:xfrm>
              <a:prstGeom prst="rect">
                <a:avLst/>
              </a:prstGeom>
              <a:solidFill>
                <a:srgbClr val="CCCC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23" name="Rectangle 422"/>
              <p:cNvSpPr/>
              <p:nvPr/>
            </p:nvSpPr>
            <p:spPr bwMode="auto">
              <a:xfrm>
                <a:off x="2312051" y="3974212"/>
                <a:ext cx="347242" cy="347242"/>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24" name="Rectangle 15"/>
              <p:cNvSpPr/>
              <p:nvPr/>
            </p:nvSpPr>
            <p:spPr bwMode="auto">
              <a:xfrm>
                <a:off x="228600" y="3974212"/>
                <a:ext cx="347242" cy="347242"/>
              </a:xfrm>
              <a:prstGeom prst="rect">
                <a:avLst/>
              </a:prstGeom>
              <a:solidFill>
                <a:srgbClr val="0039A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25" name="Rectangle 424"/>
              <p:cNvSpPr/>
              <p:nvPr/>
            </p:nvSpPr>
            <p:spPr bwMode="auto">
              <a:xfrm>
                <a:off x="575842" y="3974212"/>
                <a:ext cx="347242" cy="3472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26" name="Rectangle 425"/>
              <p:cNvSpPr/>
              <p:nvPr/>
            </p:nvSpPr>
            <p:spPr bwMode="auto">
              <a:xfrm>
                <a:off x="1617568" y="3974212"/>
                <a:ext cx="347242" cy="347242"/>
              </a:xfrm>
              <a:prstGeom prst="rect">
                <a:avLst/>
              </a:prstGeom>
              <a:solidFill>
                <a:srgbClr val="605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27" name="Rectangle 426"/>
              <p:cNvSpPr/>
              <p:nvPr/>
            </p:nvSpPr>
            <p:spPr bwMode="auto">
              <a:xfrm>
                <a:off x="1964809" y="3974212"/>
                <a:ext cx="347242" cy="347242"/>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28" name="Rectangle 427"/>
              <p:cNvSpPr/>
              <p:nvPr/>
            </p:nvSpPr>
            <p:spPr bwMode="auto">
              <a:xfrm>
                <a:off x="2659293" y="3974212"/>
                <a:ext cx="347242" cy="34724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grpSp>
        <p:sp>
          <p:nvSpPr>
            <p:cNvPr id="330" name="TextBox 329"/>
            <p:cNvSpPr txBox="1"/>
            <p:nvPr/>
          </p:nvSpPr>
          <p:spPr>
            <a:xfrm>
              <a:off x="3385860" y="5057001"/>
              <a:ext cx="716863" cy="276999"/>
            </a:xfrm>
            <a:prstGeom prst="rect">
              <a:avLst/>
            </a:prstGeom>
            <a:noFill/>
          </p:spPr>
          <p:txBody>
            <a:bodyPr wrap="none" rtlCol="0">
              <a:spAutoFit/>
            </a:bodyPr>
            <a:lstStyle/>
            <a:p>
              <a:pPr algn="ctr"/>
              <a:r>
                <a:rPr lang="en-US" sz="1200" b="1" dirty="0"/>
                <a:t>Samples</a:t>
              </a:r>
              <a:endParaRPr lang="en-US" sz="1200" b="1" dirty="0"/>
            </a:p>
          </p:txBody>
        </p:sp>
        <p:sp>
          <p:nvSpPr>
            <p:cNvPr id="331" name="TextBox 330"/>
            <p:cNvSpPr txBox="1"/>
            <p:nvPr/>
          </p:nvSpPr>
          <p:spPr>
            <a:xfrm rot="16200000">
              <a:off x="2739352" y="5609497"/>
              <a:ext cx="791179" cy="461665"/>
            </a:xfrm>
            <a:prstGeom prst="rect">
              <a:avLst/>
            </a:prstGeom>
            <a:noFill/>
          </p:spPr>
          <p:txBody>
            <a:bodyPr wrap="none" rtlCol="0">
              <a:spAutoFit/>
            </a:bodyPr>
            <a:lstStyle/>
            <a:p>
              <a:pPr algn="ctr"/>
              <a:r>
                <a:rPr lang="en-US" sz="1200" b="1" dirty="0"/>
                <a:t>Genes or</a:t>
              </a:r>
              <a:br>
                <a:rPr lang="en-US" sz="1200" b="1" dirty="0"/>
              </a:br>
              <a:r>
                <a:rPr lang="en-US" sz="1200" b="1" dirty="0"/>
                <a:t>Pathways</a:t>
              </a:r>
              <a:endParaRPr lang="en-US" sz="1200" b="1" dirty="0"/>
            </a:p>
          </p:txBody>
        </p:sp>
        <p:sp>
          <p:nvSpPr>
            <p:cNvPr id="332" name="TextBox 331"/>
            <p:cNvSpPr txBox="1"/>
            <p:nvPr/>
          </p:nvSpPr>
          <p:spPr>
            <a:xfrm>
              <a:off x="3204721" y="6324600"/>
              <a:ext cx="1079142" cy="523220"/>
            </a:xfrm>
            <a:prstGeom prst="rect">
              <a:avLst/>
            </a:prstGeom>
            <a:noFill/>
          </p:spPr>
          <p:txBody>
            <a:bodyPr wrap="none" rtlCol="0">
              <a:spAutoFit/>
            </a:bodyPr>
            <a:lstStyle/>
            <a:p>
              <a:pPr algn="ctr"/>
              <a:r>
                <a:rPr lang="en-US" sz="1400" b="1" dirty="0"/>
                <a:t>Relative</a:t>
              </a:r>
              <a:br>
                <a:rPr lang="en-US" sz="1400" b="1" dirty="0"/>
              </a:br>
              <a:r>
                <a:rPr lang="en-US" sz="1400" b="1" dirty="0"/>
                <a:t>abundances</a:t>
              </a:r>
              <a:endParaRPr lang="en-US" sz="1400" b="1" dirty="0"/>
            </a:p>
          </p:txBody>
        </p:sp>
      </p:grpSp>
      <p:sp>
        <p:nvSpPr>
          <p:cNvPr id="430" name="Down Arrow 429"/>
          <p:cNvSpPr/>
          <p:nvPr/>
        </p:nvSpPr>
        <p:spPr bwMode="auto">
          <a:xfrm flipH="1">
            <a:off x="5869383" y="2499740"/>
            <a:ext cx="457200" cy="381000"/>
          </a:xfrm>
          <a:prstGeom prst="downArrow">
            <a:avLst/>
          </a:prstGeom>
          <a:solidFill>
            <a:schemeClr val="tx1">
              <a:lumMod val="50000"/>
            </a:schemeClr>
          </a:solidFill>
          <a:ln w="63500" cap="flat" cmpd="sng" algn="ctr">
            <a:solidFill>
              <a:schemeClr val="accent3">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31" name="Down Arrow 430"/>
          <p:cNvSpPr/>
          <p:nvPr/>
        </p:nvSpPr>
        <p:spPr bwMode="auto">
          <a:xfrm rot="3889530" flipH="1">
            <a:off x="3628352" y="2156428"/>
            <a:ext cx="457200" cy="1067627"/>
          </a:xfrm>
          <a:prstGeom prst="downArrow">
            <a:avLst/>
          </a:prstGeom>
          <a:solidFill>
            <a:schemeClr val="tx1">
              <a:lumMod val="50000"/>
            </a:schemeClr>
          </a:solidFill>
          <a:ln w="63500" cap="flat" cmpd="sng" algn="ctr">
            <a:solidFill>
              <a:schemeClr val="accent3">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32" name="Down Arrow 431"/>
          <p:cNvSpPr/>
          <p:nvPr/>
        </p:nvSpPr>
        <p:spPr bwMode="auto">
          <a:xfrm rot="17710470">
            <a:off x="7801648" y="2156428"/>
            <a:ext cx="457200" cy="1067627"/>
          </a:xfrm>
          <a:prstGeom prst="downArrow">
            <a:avLst/>
          </a:prstGeom>
          <a:solidFill>
            <a:schemeClr val="tx1">
              <a:lumMod val="50000"/>
            </a:schemeClr>
          </a:solidFill>
          <a:ln w="63500" cap="flat" cmpd="sng" algn="ctr">
            <a:solidFill>
              <a:schemeClr val="accent3">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33" name="Down Arrow 432"/>
          <p:cNvSpPr/>
          <p:nvPr/>
        </p:nvSpPr>
        <p:spPr bwMode="auto">
          <a:xfrm flipH="1">
            <a:off x="5867400" y="4572000"/>
            <a:ext cx="457200" cy="381000"/>
          </a:xfrm>
          <a:prstGeom prst="downArrow">
            <a:avLst/>
          </a:prstGeom>
          <a:solidFill>
            <a:schemeClr val="tx1">
              <a:lumMod val="50000"/>
            </a:schemeClr>
          </a:solidFill>
          <a:ln w="63500" cap="flat" cmpd="sng" algn="ctr">
            <a:solidFill>
              <a:schemeClr val="accent3">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34" name="Down Arrow 433"/>
          <p:cNvSpPr/>
          <p:nvPr/>
        </p:nvSpPr>
        <p:spPr bwMode="auto">
          <a:xfrm flipH="1">
            <a:off x="9405240" y="4572000"/>
            <a:ext cx="457200" cy="381000"/>
          </a:xfrm>
          <a:prstGeom prst="downArrow">
            <a:avLst/>
          </a:prstGeom>
          <a:solidFill>
            <a:schemeClr val="tx1">
              <a:lumMod val="50000"/>
            </a:schemeClr>
          </a:solidFill>
          <a:ln w="63500" cap="flat" cmpd="sng" algn="ctr">
            <a:solidFill>
              <a:schemeClr val="accent3">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35" name="Down Arrow 434"/>
          <p:cNvSpPr/>
          <p:nvPr/>
        </p:nvSpPr>
        <p:spPr bwMode="auto">
          <a:xfrm flipH="1">
            <a:off x="2209800" y="4572000"/>
            <a:ext cx="457200" cy="381000"/>
          </a:xfrm>
          <a:prstGeom prst="downArrow">
            <a:avLst/>
          </a:prstGeom>
          <a:solidFill>
            <a:schemeClr val="tx1">
              <a:lumMod val="50000"/>
            </a:schemeClr>
          </a:solidFill>
          <a:ln w="63500" cap="flat" cmpd="sng" algn="ctr">
            <a:solidFill>
              <a:schemeClr val="accent3">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36" name="TextBox 435"/>
          <p:cNvSpPr txBox="1"/>
          <p:nvPr/>
        </p:nvSpPr>
        <p:spPr>
          <a:xfrm>
            <a:off x="1989844" y="1912204"/>
            <a:ext cx="1181285" cy="646331"/>
          </a:xfrm>
          <a:prstGeom prst="rect">
            <a:avLst/>
          </a:prstGeom>
          <a:noFill/>
        </p:spPr>
        <p:txBody>
          <a:bodyPr wrap="none" rtlCol="0">
            <a:spAutoFit/>
          </a:bodyPr>
          <a:lstStyle/>
          <a:p>
            <a:pPr algn="ctr"/>
            <a:r>
              <a:rPr lang="en-US" dirty="0"/>
              <a:t>Taxonomic</a:t>
            </a:r>
          </a:p>
          <a:p>
            <a:pPr algn="ctr"/>
            <a:r>
              <a:rPr lang="en-US" dirty="0"/>
              <a:t>Profiling</a:t>
            </a:r>
            <a:endParaRPr lang="en-US" dirty="0"/>
          </a:p>
        </p:txBody>
      </p:sp>
      <p:sp>
        <p:nvSpPr>
          <p:cNvPr id="437" name="TextBox 436"/>
          <p:cNvSpPr txBox="1"/>
          <p:nvPr/>
        </p:nvSpPr>
        <p:spPr>
          <a:xfrm>
            <a:off x="8867273" y="2096869"/>
            <a:ext cx="1075936" cy="369332"/>
          </a:xfrm>
          <a:prstGeom prst="rect">
            <a:avLst/>
          </a:prstGeom>
          <a:noFill/>
        </p:spPr>
        <p:txBody>
          <a:bodyPr wrap="none" rtlCol="0">
            <a:spAutoFit/>
          </a:bodyPr>
          <a:lstStyle/>
          <a:p>
            <a:pPr algn="ctr"/>
            <a:r>
              <a:rPr lang="en-US" dirty="0"/>
              <a:t>Assembly</a:t>
            </a:r>
            <a:endParaRPr lang="en-US" dirty="0"/>
          </a:p>
        </p:txBody>
      </p:sp>
      <p:sp>
        <p:nvSpPr>
          <p:cNvPr id="438" name="TextBox 437"/>
          <p:cNvSpPr txBox="1"/>
          <p:nvPr/>
        </p:nvSpPr>
        <p:spPr>
          <a:xfrm>
            <a:off x="4252007" y="2750404"/>
            <a:ext cx="1168910" cy="646331"/>
          </a:xfrm>
          <a:prstGeom prst="rect">
            <a:avLst/>
          </a:prstGeom>
          <a:noFill/>
        </p:spPr>
        <p:txBody>
          <a:bodyPr wrap="none" rtlCol="0">
            <a:spAutoFit/>
          </a:bodyPr>
          <a:lstStyle/>
          <a:p>
            <a:pPr algn="ctr"/>
            <a:r>
              <a:rPr lang="en-US" dirty="0"/>
              <a:t>Functional</a:t>
            </a:r>
          </a:p>
          <a:p>
            <a:pPr algn="ctr"/>
            <a:r>
              <a:rPr lang="en-US" dirty="0"/>
              <a:t>Profiling</a:t>
            </a:r>
            <a:endParaRPr lang="en-US" dirty="0"/>
          </a:p>
        </p:txBody>
      </p:sp>
      <p:sp>
        <p:nvSpPr>
          <p:cNvPr id="439" name="Date Placeholder 3"/>
          <p:cNvSpPr>
            <a:spLocks noGrp="1"/>
          </p:cNvSpPr>
          <p:nvPr>
            <p:ph type="dt" sz="half" idx="10"/>
          </p:nvPr>
        </p:nvSpPr>
        <p:spPr>
          <a:xfrm>
            <a:off x="238539" y="6488870"/>
            <a:ext cx="2743200" cy="365125"/>
          </a:xfrm>
        </p:spPr>
        <p:txBody>
          <a:bodyPr/>
          <a:lstStyle/>
          <a:p>
            <a:fld id="{149AB08A-B8FE-2744-A176-508EFC0AA4E9}" type="datetime1">
              <a:rPr lang="en-US" smtClean="0"/>
              <a:t>3/19/17</a:t>
            </a:fld>
            <a:endParaRPr lang="en-US"/>
          </a:p>
        </p:txBody>
      </p:sp>
      <p:sp>
        <p:nvSpPr>
          <p:cNvPr id="440" name="Slide Number Placeholder 3"/>
          <p:cNvSpPr>
            <a:spLocks noGrp="1"/>
          </p:cNvSpPr>
          <p:nvPr>
            <p:ph type="sldNum" sz="quarter" idx="12"/>
          </p:nvPr>
        </p:nvSpPr>
        <p:spPr>
          <a:xfrm>
            <a:off x="9210261" y="6488870"/>
            <a:ext cx="2743200" cy="365125"/>
          </a:xfrm>
        </p:spPr>
        <p:txBody>
          <a:bodyPr/>
          <a:lstStyle/>
          <a:p>
            <a:fld id="{C71C242F-20BE-4F6C-ABA6-9DCC8641EF60}" type="slidenum">
              <a:rPr lang="en-US" smtClean="0"/>
              <a:pPr/>
              <a:t>17</a:t>
            </a:fld>
            <a:endParaRPr lang="en-US"/>
          </a:p>
        </p:txBody>
      </p:sp>
    </p:spTree>
    <p:extLst>
      <p:ext uri="{BB962C8B-B14F-4D97-AF65-F5344CB8AC3E}">
        <p14:creationId xmlns:p14="http://schemas.microsoft.com/office/powerpoint/2010/main" val="21080682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p:cNvPicPr>
            <a:picLocks noChangeAspect="1" noChangeArrowheads="1"/>
          </p:cNvPicPr>
          <p:nvPr/>
        </p:nvPicPr>
        <p:blipFill>
          <a:blip r:embed="rId3" cstate="print"/>
          <a:srcRect l="5505" t="58696" r="65059" b="3765"/>
          <a:stretch>
            <a:fillRect/>
          </a:stretch>
        </p:blipFill>
        <p:spPr bwMode="auto">
          <a:xfrm>
            <a:off x="7523076" y="5246879"/>
            <a:ext cx="1773325" cy="1519155"/>
          </a:xfrm>
          <a:prstGeom prst="rect">
            <a:avLst/>
          </a:prstGeom>
          <a:noFill/>
          <a:ln w="9525">
            <a:noFill/>
            <a:miter lim="800000"/>
            <a:headEnd/>
            <a:tailEnd/>
          </a:ln>
        </p:spPr>
      </p:pic>
      <p:sp>
        <p:nvSpPr>
          <p:cNvPr id="2" name="Title 1"/>
          <p:cNvSpPr>
            <a:spLocks noGrp="1"/>
          </p:cNvSpPr>
          <p:nvPr>
            <p:ph type="title"/>
          </p:nvPr>
        </p:nvSpPr>
        <p:spPr/>
        <p:txBody>
          <a:bodyPr>
            <a:normAutofit/>
          </a:bodyPr>
          <a:lstStyle/>
          <a:p>
            <a:r>
              <a:rPr lang="en-US" sz="3200" dirty="0"/>
              <a:t>Microbiome </a:t>
            </a:r>
            <a:r>
              <a:rPr lang="en-US" sz="3200" dirty="0" err="1"/>
              <a:t>meta’omic</a:t>
            </a:r>
            <a:r>
              <a:rPr lang="en-US" sz="3200" dirty="0"/>
              <a:t> </a:t>
            </a:r>
            <a:r>
              <a:rPr lang="en-US" sz="3200" dirty="0" smtClean="0"/>
              <a:t>analyses: assembly</a:t>
            </a:r>
            <a:endParaRPr lang="en-US" sz="3200" dirty="0"/>
          </a:p>
        </p:txBody>
      </p:sp>
      <p:sp>
        <p:nvSpPr>
          <p:cNvPr id="4" name="Slide Number Placeholder 3"/>
          <p:cNvSpPr>
            <a:spLocks noGrp="1"/>
          </p:cNvSpPr>
          <p:nvPr>
            <p:ph type="sldNum" sz="quarter" idx="12"/>
          </p:nvPr>
        </p:nvSpPr>
        <p:spPr/>
        <p:txBody>
          <a:bodyPr/>
          <a:lstStyle/>
          <a:p>
            <a:fld id="{C71C242F-20BE-4F6C-ABA6-9DCC8641EF60}" type="slidenum">
              <a:rPr lang="en-US" smtClean="0"/>
              <a:pPr/>
              <a:t>19</a:t>
            </a:fld>
            <a:endParaRPr lang="en-US"/>
          </a:p>
        </p:txBody>
      </p:sp>
      <p:sp>
        <p:nvSpPr>
          <p:cNvPr id="6" name="TextBox 5"/>
          <p:cNvSpPr txBox="1"/>
          <p:nvPr/>
        </p:nvSpPr>
        <p:spPr>
          <a:xfrm>
            <a:off x="1600200" y="1447800"/>
            <a:ext cx="4114800" cy="830997"/>
          </a:xfrm>
          <a:prstGeom prst="rect">
            <a:avLst/>
          </a:prstGeom>
          <a:noFill/>
          <a:ln w="38100">
            <a:solidFill>
              <a:schemeClr val="accent1"/>
            </a:solidFill>
          </a:ln>
        </p:spPr>
        <p:txBody>
          <a:bodyPr wrap="square" rtlCol="0">
            <a:spAutoFit/>
          </a:bodyPr>
          <a:lstStyle/>
          <a:p>
            <a:pPr algn="ctr" defTabSz="228600"/>
            <a:r>
              <a:rPr lang="en-US" sz="1200" b="1" dirty="0"/>
              <a:t>GOS (Venter 2004)</a:t>
            </a:r>
            <a:br>
              <a:rPr lang="en-US" sz="1200" b="1" dirty="0"/>
            </a:br>
            <a:r>
              <a:rPr lang="en-US" sz="1200" b="1" dirty="0"/>
              <a:t>265Mbp, Celera</a:t>
            </a:r>
          </a:p>
          <a:p>
            <a:pPr defTabSz="228600"/>
            <a:r>
              <a:rPr lang="en-US" sz="1200" dirty="0"/>
              <a:t>3x coverage:		333 scaffolds, 2226 </a:t>
            </a:r>
            <a:r>
              <a:rPr lang="en-US" sz="1200" dirty="0" err="1"/>
              <a:t>contigs</a:t>
            </a:r>
            <a:r>
              <a:rPr lang="en-US" sz="1200" dirty="0"/>
              <a:t>, 31Mbp</a:t>
            </a:r>
            <a:br>
              <a:rPr lang="en-US" sz="1200" dirty="0"/>
            </a:br>
            <a:r>
              <a:rPr lang="en-US" sz="1200" dirty="0"/>
              <a:t>14x coverage:	21 scaffolds, 9.5Mbp</a:t>
            </a:r>
            <a:endParaRPr lang="en-US" sz="1200" dirty="0"/>
          </a:p>
        </p:txBody>
      </p:sp>
      <p:pic>
        <p:nvPicPr>
          <p:cNvPr id="3074" name="Picture 2"/>
          <p:cNvPicPr>
            <a:picLocks noChangeAspect="1" noChangeArrowheads="1"/>
          </p:cNvPicPr>
          <p:nvPr/>
        </p:nvPicPr>
        <p:blipFill>
          <a:blip r:embed="rId4" cstate="print"/>
          <a:srcRect/>
          <a:stretch>
            <a:fillRect/>
          </a:stretch>
        </p:blipFill>
        <p:spPr bwMode="auto">
          <a:xfrm>
            <a:off x="1600200" y="2514600"/>
            <a:ext cx="1786238" cy="1737360"/>
          </a:xfrm>
          <a:prstGeom prst="rect">
            <a:avLst/>
          </a:prstGeom>
          <a:noFill/>
          <a:ln w="9525">
            <a:noFill/>
            <a:miter lim="800000"/>
            <a:headEnd/>
            <a:tailEnd/>
          </a:ln>
        </p:spPr>
      </p:pic>
      <p:sp>
        <p:nvSpPr>
          <p:cNvPr id="8" name="Rectangle 7"/>
          <p:cNvSpPr/>
          <p:nvPr/>
        </p:nvSpPr>
        <p:spPr>
          <a:xfrm>
            <a:off x="1524000" y="4267200"/>
            <a:ext cx="1981200" cy="184666"/>
          </a:xfrm>
          <a:prstGeom prst="rect">
            <a:avLst/>
          </a:prstGeom>
          <a:noFill/>
        </p:spPr>
        <p:txBody>
          <a:bodyPr wrap="square" lIns="0" tIns="0" rIns="0" bIns="0">
            <a:spAutoFit/>
          </a:bodyPr>
          <a:lstStyle/>
          <a:p>
            <a:pPr algn="ctr"/>
            <a:r>
              <a:rPr lang="en-US" sz="1200" i="1" dirty="0" err="1"/>
              <a:t>Prochlorococcus</a:t>
            </a:r>
            <a:r>
              <a:rPr lang="en-US" sz="1200" i="1" dirty="0"/>
              <a:t> </a:t>
            </a:r>
            <a:r>
              <a:rPr lang="en-US" sz="1200" i="1" dirty="0" err="1"/>
              <a:t>marinarus</a:t>
            </a:r>
            <a:endParaRPr lang="en-US" sz="1200" i="1" dirty="0"/>
          </a:p>
        </p:txBody>
      </p:sp>
      <p:pic>
        <p:nvPicPr>
          <p:cNvPr id="3075" name="Picture 3"/>
          <p:cNvPicPr>
            <a:picLocks noChangeAspect="1" noChangeArrowheads="1"/>
          </p:cNvPicPr>
          <p:nvPr/>
        </p:nvPicPr>
        <p:blipFill>
          <a:blip r:embed="rId5" cstate="print"/>
          <a:srcRect/>
          <a:stretch>
            <a:fillRect/>
          </a:stretch>
        </p:blipFill>
        <p:spPr bwMode="auto">
          <a:xfrm>
            <a:off x="3877260" y="2514600"/>
            <a:ext cx="1837740" cy="1737360"/>
          </a:xfrm>
          <a:prstGeom prst="rect">
            <a:avLst/>
          </a:prstGeom>
          <a:noFill/>
          <a:ln w="9525">
            <a:noFill/>
            <a:miter lim="800000"/>
            <a:headEnd/>
            <a:tailEnd/>
          </a:ln>
        </p:spPr>
      </p:pic>
      <p:sp>
        <p:nvSpPr>
          <p:cNvPr id="10" name="Rectangle 9"/>
          <p:cNvSpPr/>
          <p:nvPr/>
        </p:nvSpPr>
        <p:spPr>
          <a:xfrm>
            <a:off x="3733800" y="4267200"/>
            <a:ext cx="2057400" cy="184666"/>
          </a:xfrm>
          <a:prstGeom prst="rect">
            <a:avLst/>
          </a:prstGeom>
          <a:noFill/>
        </p:spPr>
        <p:txBody>
          <a:bodyPr wrap="square" lIns="0" tIns="0" rIns="0" bIns="0">
            <a:spAutoFit/>
          </a:bodyPr>
          <a:lstStyle/>
          <a:p>
            <a:pPr algn="ctr"/>
            <a:r>
              <a:rPr lang="en-US" sz="1200" dirty="0"/>
              <a:t>9 shared “</a:t>
            </a:r>
            <a:r>
              <a:rPr lang="en-US" sz="1200" dirty="0" err="1"/>
              <a:t>megaplasmids</a:t>
            </a:r>
            <a:r>
              <a:rPr lang="en-US" sz="1200" dirty="0"/>
              <a:t>”</a:t>
            </a:r>
            <a:endParaRPr lang="en-US" sz="1200" dirty="0"/>
          </a:p>
        </p:txBody>
      </p:sp>
      <p:sp>
        <p:nvSpPr>
          <p:cNvPr id="11" name="TextBox 10"/>
          <p:cNvSpPr txBox="1"/>
          <p:nvPr/>
        </p:nvSpPr>
        <p:spPr>
          <a:xfrm>
            <a:off x="8153400" y="1447800"/>
            <a:ext cx="2438400" cy="815608"/>
          </a:xfrm>
          <a:prstGeom prst="rect">
            <a:avLst/>
          </a:prstGeom>
          <a:noFill/>
          <a:ln w="38100">
            <a:solidFill>
              <a:schemeClr val="accent1"/>
            </a:solidFill>
          </a:ln>
        </p:spPr>
        <p:txBody>
          <a:bodyPr wrap="square" rtlCol="0">
            <a:spAutoFit/>
          </a:bodyPr>
          <a:lstStyle/>
          <a:p>
            <a:pPr algn="ctr" defTabSz="228600"/>
            <a:r>
              <a:rPr lang="en-US" sz="1200" b="1" dirty="0"/>
              <a:t>Lake Washington</a:t>
            </a:r>
            <a:br>
              <a:rPr lang="en-US" sz="1200" b="1" dirty="0"/>
            </a:br>
            <a:r>
              <a:rPr lang="en-US" sz="1200" b="1" dirty="0"/>
              <a:t>(</a:t>
            </a:r>
            <a:r>
              <a:rPr lang="en-US" sz="1200" b="1" dirty="0" err="1"/>
              <a:t>Kalyuzhnaya</a:t>
            </a:r>
            <a:r>
              <a:rPr lang="en-US" sz="1200" b="1" dirty="0"/>
              <a:t> 2008)</a:t>
            </a:r>
            <a:br>
              <a:rPr lang="en-US" sz="1200" b="1" dirty="0"/>
            </a:br>
            <a:r>
              <a:rPr lang="en-US" sz="1200" b="1" dirty="0"/>
              <a:t>255Mbp, PGA</a:t>
            </a:r>
          </a:p>
          <a:p>
            <a:pPr algn="ctr" defTabSz="228600"/>
            <a:r>
              <a:rPr lang="en-US" sz="1100" dirty="0"/>
              <a:t>~1.5x coverage: 25k </a:t>
            </a:r>
            <a:r>
              <a:rPr lang="en-US" sz="1100" dirty="0" err="1"/>
              <a:t>contigs</a:t>
            </a:r>
            <a:r>
              <a:rPr lang="en-US" sz="1100" dirty="0"/>
              <a:t>, 70Mbp</a:t>
            </a:r>
            <a:endParaRPr lang="en-US" sz="1100" dirty="0"/>
          </a:p>
        </p:txBody>
      </p:sp>
      <p:pic>
        <p:nvPicPr>
          <p:cNvPr id="3076" name="Picture 4"/>
          <p:cNvPicPr>
            <a:picLocks noChangeAspect="1" noChangeArrowheads="1"/>
          </p:cNvPicPr>
          <p:nvPr/>
        </p:nvPicPr>
        <p:blipFill>
          <a:blip r:embed="rId6" cstate="print"/>
          <a:srcRect/>
          <a:stretch>
            <a:fillRect/>
          </a:stretch>
        </p:blipFill>
        <p:spPr bwMode="auto">
          <a:xfrm>
            <a:off x="7353766" y="2590800"/>
            <a:ext cx="3246413" cy="2590800"/>
          </a:xfrm>
          <a:prstGeom prst="rect">
            <a:avLst/>
          </a:prstGeom>
          <a:noFill/>
          <a:ln w="9525">
            <a:noFill/>
            <a:miter lim="800000"/>
            <a:headEnd/>
            <a:tailEnd/>
          </a:ln>
        </p:spPr>
      </p:pic>
      <p:sp>
        <p:nvSpPr>
          <p:cNvPr id="13" name="Rectangle 12"/>
          <p:cNvSpPr/>
          <p:nvPr/>
        </p:nvSpPr>
        <p:spPr>
          <a:xfrm>
            <a:off x="8686800" y="2362200"/>
            <a:ext cx="1905000" cy="215444"/>
          </a:xfrm>
          <a:prstGeom prst="rect">
            <a:avLst/>
          </a:prstGeom>
          <a:noFill/>
        </p:spPr>
        <p:txBody>
          <a:bodyPr wrap="square" lIns="0" tIns="0" rIns="0" bIns="0">
            <a:spAutoFit/>
          </a:bodyPr>
          <a:lstStyle/>
          <a:p>
            <a:pPr algn="r"/>
            <a:r>
              <a:rPr lang="en-US" sz="1400" dirty="0" err="1"/>
              <a:t>MetaORFA</a:t>
            </a:r>
            <a:r>
              <a:rPr lang="en-US" sz="1400" dirty="0"/>
              <a:t>: Ye, 2008</a:t>
            </a:r>
            <a:endParaRPr lang="en-US" sz="1400" dirty="0"/>
          </a:p>
        </p:txBody>
      </p:sp>
      <p:pic>
        <p:nvPicPr>
          <p:cNvPr id="3078" name="Picture 6"/>
          <p:cNvPicPr>
            <a:picLocks noChangeAspect="1" noChangeArrowheads="1"/>
          </p:cNvPicPr>
          <p:nvPr/>
        </p:nvPicPr>
        <p:blipFill>
          <a:blip r:embed="rId7" cstate="print"/>
          <a:srcRect/>
          <a:stretch>
            <a:fillRect/>
          </a:stretch>
        </p:blipFill>
        <p:spPr bwMode="auto">
          <a:xfrm>
            <a:off x="5791200" y="2590801"/>
            <a:ext cx="1524000" cy="1746392"/>
          </a:xfrm>
          <a:prstGeom prst="rect">
            <a:avLst/>
          </a:prstGeom>
          <a:noFill/>
          <a:ln w="9525">
            <a:noFill/>
            <a:miter lim="800000"/>
            <a:headEnd/>
            <a:tailEnd/>
          </a:ln>
        </p:spPr>
      </p:pic>
      <p:sp>
        <p:nvSpPr>
          <p:cNvPr id="16" name="Rectangle 15"/>
          <p:cNvSpPr/>
          <p:nvPr/>
        </p:nvSpPr>
        <p:spPr>
          <a:xfrm>
            <a:off x="5791200" y="2362200"/>
            <a:ext cx="2057400" cy="215444"/>
          </a:xfrm>
          <a:prstGeom prst="rect">
            <a:avLst/>
          </a:prstGeom>
          <a:noFill/>
        </p:spPr>
        <p:txBody>
          <a:bodyPr wrap="square" lIns="0" tIns="0" rIns="0" bIns="0">
            <a:spAutoFit/>
          </a:bodyPr>
          <a:lstStyle/>
          <a:p>
            <a:r>
              <a:rPr lang="en-US" sz="1400" dirty="0"/>
              <a:t>ALLPATHS: Butler, 2008</a:t>
            </a:r>
            <a:endParaRPr lang="en-US" sz="1400" dirty="0"/>
          </a:p>
        </p:txBody>
      </p:sp>
      <p:sp>
        <p:nvSpPr>
          <p:cNvPr id="17" name="TextBox 16"/>
          <p:cNvSpPr txBox="1"/>
          <p:nvPr/>
        </p:nvSpPr>
        <p:spPr>
          <a:xfrm>
            <a:off x="5791200" y="1447800"/>
            <a:ext cx="2286000" cy="815608"/>
          </a:xfrm>
          <a:prstGeom prst="rect">
            <a:avLst/>
          </a:prstGeom>
          <a:noFill/>
          <a:ln w="38100">
            <a:solidFill>
              <a:schemeClr val="accent1"/>
            </a:solidFill>
          </a:ln>
        </p:spPr>
        <p:txBody>
          <a:bodyPr wrap="square" rtlCol="0">
            <a:spAutoFit/>
          </a:bodyPr>
          <a:lstStyle/>
          <a:p>
            <a:pPr algn="ctr" defTabSz="228600"/>
            <a:r>
              <a:rPr lang="en-US" sz="1200" b="1" dirty="0"/>
              <a:t>Termite hindgut</a:t>
            </a:r>
            <a:br>
              <a:rPr lang="en-US" sz="1200" b="1" dirty="0"/>
            </a:br>
            <a:r>
              <a:rPr lang="en-US" sz="1200" b="1" dirty="0"/>
              <a:t>(</a:t>
            </a:r>
            <a:r>
              <a:rPr lang="en-US" sz="1200" b="1" dirty="0" err="1"/>
              <a:t>Warnecke</a:t>
            </a:r>
            <a:r>
              <a:rPr lang="en-US" sz="1200" b="1" dirty="0"/>
              <a:t> 2007)</a:t>
            </a:r>
            <a:br>
              <a:rPr lang="en-US" sz="1200" b="1" dirty="0"/>
            </a:br>
            <a:r>
              <a:rPr lang="en-US" sz="1200" b="1" dirty="0"/>
              <a:t>71Mbp, </a:t>
            </a:r>
            <a:r>
              <a:rPr lang="en-US" sz="1200" b="1" dirty="0" err="1"/>
              <a:t>Phrap</a:t>
            </a:r>
            <a:endParaRPr lang="en-US" sz="1200" b="1" dirty="0"/>
          </a:p>
          <a:p>
            <a:pPr algn="ctr" defTabSz="228600"/>
            <a:r>
              <a:rPr lang="en-US" sz="1100" dirty="0"/>
              <a:t>42k </a:t>
            </a:r>
            <a:r>
              <a:rPr lang="en-US" sz="1100" dirty="0" err="1"/>
              <a:t>contigs</a:t>
            </a:r>
            <a:r>
              <a:rPr lang="en-US" sz="1100" dirty="0"/>
              <a:t>, 44Mbp, 25% </a:t>
            </a:r>
            <a:r>
              <a:rPr lang="en-US" sz="1100" dirty="0" err="1"/>
              <a:t>singlets</a:t>
            </a:r>
            <a:endParaRPr lang="en-US" sz="1100" dirty="0"/>
          </a:p>
        </p:txBody>
      </p:sp>
      <p:pic>
        <p:nvPicPr>
          <p:cNvPr id="3079" name="Picture 7"/>
          <p:cNvPicPr>
            <a:picLocks noChangeAspect="1" noChangeArrowheads="1"/>
          </p:cNvPicPr>
          <p:nvPr/>
        </p:nvPicPr>
        <p:blipFill>
          <a:blip r:embed="rId3" cstate="print"/>
          <a:srcRect l="21765" t="2364" r="66941" b="85026"/>
          <a:stretch>
            <a:fillRect/>
          </a:stretch>
        </p:blipFill>
        <p:spPr bwMode="auto">
          <a:xfrm>
            <a:off x="8305800" y="5334000"/>
            <a:ext cx="914400" cy="685800"/>
          </a:xfrm>
          <a:prstGeom prst="rect">
            <a:avLst/>
          </a:prstGeom>
          <a:noFill/>
          <a:ln w="9525">
            <a:noFill/>
            <a:miter lim="800000"/>
            <a:headEnd/>
            <a:tailEnd/>
          </a:ln>
        </p:spPr>
      </p:pic>
      <p:sp>
        <p:nvSpPr>
          <p:cNvPr id="21" name="Rectangle 20"/>
          <p:cNvSpPr/>
          <p:nvPr/>
        </p:nvSpPr>
        <p:spPr>
          <a:xfrm rot="16200000">
            <a:off x="6667501" y="5939010"/>
            <a:ext cx="1524000" cy="161583"/>
          </a:xfrm>
          <a:prstGeom prst="rect">
            <a:avLst/>
          </a:prstGeom>
          <a:noFill/>
        </p:spPr>
        <p:txBody>
          <a:bodyPr wrap="square" lIns="0" tIns="0" rIns="0" bIns="0">
            <a:spAutoFit/>
          </a:bodyPr>
          <a:lstStyle/>
          <a:p>
            <a:pPr algn="ctr"/>
            <a:r>
              <a:rPr lang="en-US" sz="1050" b="1" dirty="0"/>
              <a:t>% Erroneous Assembly</a:t>
            </a:r>
            <a:endParaRPr lang="en-US" sz="1050" b="1" dirty="0"/>
          </a:p>
        </p:txBody>
      </p:sp>
      <p:sp>
        <p:nvSpPr>
          <p:cNvPr id="22" name="Rectangle 21"/>
          <p:cNvSpPr/>
          <p:nvPr/>
        </p:nvSpPr>
        <p:spPr>
          <a:xfrm>
            <a:off x="6477001" y="6629401"/>
            <a:ext cx="756617" cy="123111"/>
          </a:xfrm>
          <a:prstGeom prst="rect">
            <a:avLst/>
          </a:prstGeom>
        </p:spPr>
        <p:txBody>
          <a:bodyPr wrap="none" lIns="0" tIns="0" rIns="0" bIns="0">
            <a:spAutoFit/>
          </a:bodyPr>
          <a:lstStyle/>
          <a:p>
            <a:r>
              <a:rPr lang="en-US" sz="800" dirty="0" err="1"/>
              <a:t>Mavromatis</a:t>
            </a:r>
            <a:r>
              <a:rPr lang="en-US" sz="800" dirty="0"/>
              <a:t>, 2007</a:t>
            </a:r>
            <a:endParaRPr lang="en-US" sz="800" dirty="0"/>
          </a:p>
        </p:txBody>
      </p:sp>
      <p:pic>
        <p:nvPicPr>
          <p:cNvPr id="3082" name="Picture 10"/>
          <p:cNvPicPr>
            <a:picLocks noChangeAspect="1" noChangeArrowheads="1"/>
          </p:cNvPicPr>
          <p:nvPr/>
        </p:nvPicPr>
        <p:blipFill>
          <a:blip r:embed="rId8" cstate="print"/>
          <a:srcRect/>
          <a:stretch>
            <a:fillRect/>
          </a:stretch>
        </p:blipFill>
        <p:spPr bwMode="auto">
          <a:xfrm>
            <a:off x="1752600" y="4495800"/>
            <a:ext cx="3759454" cy="2286000"/>
          </a:xfrm>
          <a:prstGeom prst="rect">
            <a:avLst/>
          </a:prstGeom>
          <a:noFill/>
          <a:ln w="9525">
            <a:noFill/>
            <a:miter lim="800000"/>
            <a:headEnd/>
            <a:tailEnd/>
          </a:ln>
        </p:spPr>
      </p:pic>
      <p:sp>
        <p:nvSpPr>
          <p:cNvPr id="24" name="TextBox 23"/>
          <p:cNvSpPr txBox="1"/>
          <p:nvPr/>
        </p:nvSpPr>
        <p:spPr>
          <a:xfrm>
            <a:off x="8153400" y="555992"/>
            <a:ext cx="2438400" cy="815608"/>
          </a:xfrm>
          <a:prstGeom prst="rect">
            <a:avLst/>
          </a:prstGeom>
          <a:noFill/>
          <a:ln w="38100">
            <a:solidFill>
              <a:schemeClr val="accent1"/>
            </a:solidFill>
          </a:ln>
        </p:spPr>
        <p:txBody>
          <a:bodyPr wrap="square" rtlCol="0">
            <a:spAutoFit/>
          </a:bodyPr>
          <a:lstStyle/>
          <a:p>
            <a:pPr algn="ctr" defTabSz="228600"/>
            <a:r>
              <a:rPr lang="en-US" sz="1200" b="1" dirty="0"/>
              <a:t>Acid mine drainage</a:t>
            </a:r>
            <a:br>
              <a:rPr lang="en-US" sz="1200" b="1" dirty="0"/>
            </a:br>
            <a:r>
              <a:rPr lang="en-US" sz="1200" b="1" dirty="0"/>
              <a:t>(Tyson 2004)</a:t>
            </a:r>
            <a:br>
              <a:rPr lang="en-US" sz="1200" b="1" dirty="0"/>
            </a:br>
            <a:r>
              <a:rPr lang="en-US" sz="1200" b="1" dirty="0"/>
              <a:t>76Mbp, JAZZ</a:t>
            </a:r>
          </a:p>
          <a:p>
            <a:pPr algn="ctr" defTabSz="228600"/>
            <a:r>
              <a:rPr lang="en-US" sz="1100" dirty="0"/>
              <a:t>&gt;2kb: 1183 </a:t>
            </a:r>
            <a:r>
              <a:rPr lang="en-US" sz="1100" dirty="0" err="1"/>
              <a:t>contigs</a:t>
            </a:r>
            <a:r>
              <a:rPr lang="en-US" sz="1100" dirty="0"/>
              <a:t>, 11Mbp</a:t>
            </a:r>
          </a:p>
        </p:txBody>
      </p:sp>
      <p:sp>
        <p:nvSpPr>
          <p:cNvPr id="25" name="Freeform 24"/>
          <p:cNvSpPr/>
          <p:nvPr/>
        </p:nvSpPr>
        <p:spPr bwMode="auto">
          <a:xfrm>
            <a:off x="5756136" y="533400"/>
            <a:ext cx="4914562" cy="1789014"/>
          </a:xfrm>
          <a:custGeom>
            <a:avLst/>
            <a:gdLst>
              <a:gd name="connsiteX0" fmla="*/ 2290046 w 4895681"/>
              <a:gd name="connsiteY0" fmla="*/ 16184 h 1853076"/>
              <a:gd name="connsiteX1" fmla="*/ 2257677 w 4895681"/>
              <a:gd name="connsiteY1" fmla="*/ 849664 h 1853076"/>
              <a:gd name="connsiteX2" fmla="*/ 0 w 4895681"/>
              <a:gd name="connsiteY2" fmla="*/ 906308 h 1853076"/>
              <a:gd name="connsiteX3" fmla="*/ 8092 w 4895681"/>
              <a:gd name="connsiteY3" fmla="*/ 1836892 h 1853076"/>
              <a:gd name="connsiteX4" fmla="*/ 4895681 w 4895681"/>
              <a:gd name="connsiteY4" fmla="*/ 1853076 h 1853076"/>
              <a:gd name="connsiteX5" fmla="*/ 4887589 w 4895681"/>
              <a:gd name="connsiteY5" fmla="*/ 0 h 1853076"/>
              <a:gd name="connsiteX0" fmla="*/ 2340846 w 4895681"/>
              <a:gd name="connsiteY0" fmla="*/ 66984 h 1853076"/>
              <a:gd name="connsiteX1" fmla="*/ 2257677 w 4895681"/>
              <a:gd name="connsiteY1" fmla="*/ 849664 h 1853076"/>
              <a:gd name="connsiteX2" fmla="*/ 0 w 4895681"/>
              <a:gd name="connsiteY2" fmla="*/ 906308 h 1853076"/>
              <a:gd name="connsiteX3" fmla="*/ 8092 w 4895681"/>
              <a:gd name="connsiteY3" fmla="*/ 1836892 h 1853076"/>
              <a:gd name="connsiteX4" fmla="*/ 4895681 w 4895681"/>
              <a:gd name="connsiteY4" fmla="*/ 1853076 h 1853076"/>
              <a:gd name="connsiteX5" fmla="*/ 4887589 w 4895681"/>
              <a:gd name="connsiteY5" fmla="*/ 0 h 1853076"/>
              <a:gd name="connsiteX0" fmla="*/ 2340846 w 4914562"/>
              <a:gd name="connsiteY0" fmla="*/ 2922 h 1789014"/>
              <a:gd name="connsiteX1" fmla="*/ 2257677 w 4914562"/>
              <a:gd name="connsiteY1" fmla="*/ 785602 h 1789014"/>
              <a:gd name="connsiteX2" fmla="*/ 0 w 4914562"/>
              <a:gd name="connsiteY2" fmla="*/ 842246 h 1789014"/>
              <a:gd name="connsiteX3" fmla="*/ 8092 w 4914562"/>
              <a:gd name="connsiteY3" fmla="*/ 1772830 h 1789014"/>
              <a:gd name="connsiteX4" fmla="*/ 4895681 w 4914562"/>
              <a:gd name="connsiteY4" fmla="*/ 1789014 h 1789014"/>
              <a:gd name="connsiteX5" fmla="*/ 4911865 w 4914562"/>
              <a:gd name="connsiteY5" fmla="*/ 0 h 178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4562" h="1789014">
                <a:moveTo>
                  <a:pt x="2340846" y="2922"/>
                </a:moveTo>
                <a:lnTo>
                  <a:pt x="2257677" y="785602"/>
                </a:lnTo>
                <a:lnTo>
                  <a:pt x="0" y="842246"/>
                </a:lnTo>
                <a:cubicBezTo>
                  <a:pt x="2697" y="1152441"/>
                  <a:pt x="5395" y="1462635"/>
                  <a:pt x="8092" y="1772830"/>
                </a:cubicBezTo>
                <a:lnTo>
                  <a:pt x="4895681" y="1789014"/>
                </a:lnTo>
                <a:cubicBezTo>
                  <a:pt x="4892984" y="1171322"/>
                  <a:pt x="4914562" y="617692"/>
                  <a:pt x="4911865" y="0"/>
                </a:cubicBezTo>
              </a:path>
            </a:pathLst>
          </a:custGeom>
          <a:solidFill>
            <a:schemeClr val="bg1">
              <a:alpha val="67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26" name="Rectangle 25"/>
          <p:cNvSpPr/>
          <p:nvPr/>
        </p:nvSpPr>
        <p:spPr bwMode="auto">
          <a:xfrm>
            <a:off x="1548276" y="1371600"/>
            <a:ext cx="4191000" cy="5486400"/>
          </a:xfrm>
          <a:prstGeom prst="rect">
            <a:avLst/>
          </a:prstGeom>
          <a:solidFill>
            <a:schemeClr val="bg1">
              <a:alpha val="67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27" name="Rectangle 26"/>
          <p:cNvSpPr/>
          <p:nvPr/>
        </p:nvSpPr>
        <p:spPr bwMode="auto">
          <a:xfrm>
            <a:off x="5775016" y="2370292"/>
            <a:ext cx="4876800" cy="2819400"/>
          </a:xfrm>
          <a:prstGeom prst="rect">
            <a:avLst/>
          </a:prstGeom>
          <a:solidFill>
            <a:schemeClr val="bg1">
              <a:alpha val="67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28" name="Date Placeholder 3"/>
          <p:cNvSpPr>
            <a:spLocks noGrp="1"/>
          </p:cNvSpPr>
          <p:nvPr>
            <p:ph type="dt" sz="half" idx="10"/>
          </p:nvPr>
        </p:nvSpPr>
        <p:spPr>
          <a:xfrm>
            <a:off x="238539" y="6488870"/>
            <a:ext cx="2743200" cy="365125"/>
          </a:xfrm>
        </p:spPr>
        <p:txBody>
          <a:bodyPr/>
          <a:lstStyle/>
          <a:p>
            <a:fld id="{149AB08A-B8FE-2744-A176-508EFC0AA4E9}" type="datetime1">
              <a:rPr lang="en-US" smtClean="0"/>
              <a:t>3/19/17</a:t>
            </a:fld>
            <a:endParaRPr lang="en-US"/>
          </a:p>
        </p:txBody>
      </p:sp>
    </p:spTree>
    <p:extLst>
      <p:ext uri="{BB962C8B-B14F-4D97-AF65-F5344CB8AC3E}">
        <p14:creationId xmlns:p14="http://schemas.microsoft.com/office/powerpoint/2010/main" val="837535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par>
                                <p:cTn id="19" presetID="10" presetClass="entr" presetSubtype="0" fill="hold" nodeType="with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500"/>
                                        <p:tgtEl>
                                          <p:spTgt spid="307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075"/>
                                        </p:tgtEl>
                                        <p:attrNameLst>
                                          <p:attrName>style.visibility</p:attrName>
                                        </p:attrNameLst>
                                      </p:cBhvr>
                                      <p:to>
                                        <p:strVal val="visible"/>
                                      </p:to>
                                    </p:set>
                                    <p:animEffect transition="in" filter="fade">
                                      <p:cBhvr>
                                        <p:cTn id="29" dur="500"/>
                                        <p:tgtEl>
                                          <p:spTgt spid="307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082"/>
                                        </p:tgtEl>
                                        <p:attrNameLst>
                                          <p:attrName>style.visibility</p:attrName>
                                        </p:attrNameLst>
                                      </p:cBhvr>
                                      <p:to>
                                        <p:strVal val="visible"/>
                                      </p:to>
                                    </p:set>
                                    <p:animEffect transition="in" filter="fade">
                                      <p:cBhvr>
                                        <p:cTn id="37" dur="500"/>
                                        <p:tgtEl>
                                          <p:spTgt spid="308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par>
                                <p:cTn id="43" presetID="10" presetClass="entr" presetSubtype="0" fill="hold" nodeType="withEffect">
                                  <p:stCondLst>
                                    <p:cond delay="0"/>
                                  </p:stCondLst>
                                  <p:childTnLst>
                                    <p:set>
                                      <p:cBhvr>
                                        <p:cTn id="44" dur="1" fill="hold">
                                          <p:stCondLst>
                                            <p:cond delay="0"/>
                                          </p:stCondLst>
                                        </p:cTn>
                                        <p:tgtEl>
                                          <p:spTgt spid="3078"/>
                                        </p:tgtEl>
                                        <p:attrNameLst>
                                          <p:attrName>style.visibility</p:attrName>
                                        </p:attrNameLst>
                                      </p:cBhvr>
                                      <p:to>
                                        <p:strVal val="visible"/>
                                      </p:to>
                                    </p:set>
                                    <p:animEffect transition="in" filter="fade">
                                      <p:cBhvr>
                                        <p:cTn id="45" dur="500"/>
                                        <p:tgtEl>
                                          <p:spTgt spid="307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500"/>
                                        <p:tgtEl>
                                          <p:spTgt spid="13"/>
                                        </p:tgtEl>
                                      </p:cBhvr>
                                    </p:animEffect>
                                  </p:childTnLst>
                                </p:cTn>
                              </p:par>
                              <p:par>
                                <p:cTn id="54" presetID="10" presetClass="entr" presetSubtype="0" fill="hold" nodeType="withEffect">
                                  <p:stCondLst>
                                    <p:cond delay="0"/>
                                  </p:stCondLst>
                                  <p:childTnLst>
                                    <p:set>
                                      <p:cBhvr>
                                        <p:cTn id="55" dur="1" fill="hold">
                                          <p:stCondLst>
                                            <p:cond delay="0"/>
                                          </p:stCondLst>
                                        </p:cTn>
                                        <p:tgtEl>
                                          <p:spTgt spid="3076"/>
                                        </p:tgtEl>
                                        <p:attrNameLst>
                                          <p:attrName>style.visibility</p:attrName>
                                        </p:attrNameLst>
                                      </p:cBhvr>
                                      <p:to>
                                        <p:strVal val="visible"/>
                                      </p:to>
                                    </p:set>
                                    <p:animEffect transition="in" filter="fade">
                                      <p:cBhvr>
                                        <p:cTn id="56" dur="500"/>
                                        <p:tgtEl>
                                          <p:spTgt spid="3076"/>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3079"/>
                                        </p:tgtEl>
                                        <p:attrNameLst>
                                          <p:attrName>style.visibility</p:attrName>
                                        </p:attrNameLst>
                                      </p:cBhvr>
                                      <p:to>
                                        <p:strVal val="visible"/>
                                      </p:to>
                                    </p:set>
                                    <p:animEffect transition="in" filter="fade">
                                      <p:cBhvr>
                                        <p:cTn id="61" dur="500"/>
                                        <p:tgtEl>
                                          <p:spTgt spid="3079"/>
                                        </p:tgtEl>
                                      </p:cBhvr>
                                    </p:animEffect>
                                  </p:childTnLst>
                                </p:cTn>
                              </p:par>
                              <p:par>
                                <p:cTn id="62" presetID="10" presetClass="entr" presetSubtype="0" fill="hold" nodeType="withEffect">
                                  <p:stCondLst>
                                    <p:cond delay="0"/>
                                  </p:stCondLst>
                                  <p:childTnLst>
                                    <p:set>
                                      <p:cBhvr>
                                        <p:cTn id="63" dur="1" fill="hold">
                                          <p:stCondLst>
                                            <p:cond delay="0"/>
                                          </p:stCondLst>
                                        </p:cTn>
                                        <p:tgtEl>
                                          <p:spTgt spid="3080"/>
                                        </p:tgtEl>
                                        <p:attrNameLst>
                                          <p:attrName>style.visibility</p:attrName>
                                        </p:attrNameLst>
                                      </p:cBhvr>
                                      <p:to>
                                        <p:strVal val="visible"/>
                                      </p:to>
                                    </p:set>
                                    <p:animEffect transition="in" filter="fade">
                                      <p:cBhvr>
                                        <p:cTn id="64" dur="500"/>
                                        <p:tgtEl>
                                          <p:spTgt spid="3080"/>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fade">
                                      <p:cBhvr>
                                        <p:cTn id="67" dur="500"/>
                                        <p:tgtEl>
                                          <p:spTgt spid="21"/>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fade">
                                      <p:cBhvr>
                                        <p:cTn id="70" dur="500"/>
                                        <p:tgtEl>
                                          <p:spTgt spid="22"/>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fade">
                                      <p:cBhvr>
                                        <p:cTn id="7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animBg="1"/>
      <p:bldP spid="13" grpId="0"/>
      <p:bldP spid="16" grpId="0"/>
      <p:bldP spid="17" grpId="0" animBg="1"/>
      <p:bldP spid="21" grpId="0"/>
      <p:bldP spid="22" grpId="0"/>
      <p:bldP spid="24" grpId="0" animBg="1"/>
      <p:bldP spid="25" grpId="0" animBg="1"/>
      <p:bldP spid="26" grpId="0" animBg="1"/>
      <p:bldP spid="2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What’s metagenomics?</a:t>
            </a:r>
            <a:endParaRPr lang="en-US" dirty="0"/>
          </a:p>
        </p:txBody>
      </p:sp>
      <p:sp>
        <p:nvSpPr>
          <p:cNvPr id="4" name="Date Placeholder 3"/>
          <p:cNvSpPr>
            <a:spLocks noGrp="1"/>
          </p:cNvSpPr>
          <p:nvPr>
            <p:ph type="dt" sz="half" idx="10"/>
          </p:nvPr>
        </p:nvSpPr>
        <p:spPr/>
        <p:txBody>
          <a:bodyPr/>
          <a:lstStyle/>
          <a:p>
            <a:fld id="{149AB08A-B8FE-2744-A176-508EFC0AA4E9}" type="datetime1">
              <a:rPr lang="en-US" smtClean="0"/>
              <a:t>3/19/17</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2</a:t>
            </a:fld>
            <a:endParaRPr lang="en-US"/>
          </a:p>
        </p:txBody>
      </p:sp>
      <p:grpSp>
        <p:nvGrpSpPr>
          <p:cNvPr id="6" name="Group 5"/>
          <p:cNvGrpSpPr/>
          <p:nvPr/>
        </p:nvGrpSpPr>
        <p:grpSpPr>
          <a:xfrm>
            <a:off x="1464363" y="2236306"/>
            <a:ext cx="5848350" cy="1143000"/>
            <a:chOff x="381000" y="1447800"/>
            <a:chExt cx="5848350" cy="1143000"/>
          </a:xfrm>
        </p:grpSpPr>
        <p:pic>
          <p:nvPicPr>
            <p:cNvPr id="7" name="Picture 6"/>
            <p:cNvPicPr>
              <a:picLocks noChangeAspect="1" noChangeArrowheads="1"/>
            </p:cNvPicPr>
            <p:nvPr/>
          </p:nvPicPr>
          <p:blipFill>
            <a:blip r:embed="rId2" cstate="print"/>
            <a:srcRect b="56757"/>
            <a:stretch>
              <a:fillRect/>
            </a:stretch>
          </p:blipFill>
          <p:spPr bwMode="auto">
            <a:xfrm>
              <a:off x="381000" y="1676400"/>
              <a:ext cx="5848350" cy="914400"/>
            </a:xfrm>
            <a:prstGeom prst="rect">
              <a:avLst/>
            </a:prstGeom>
            <a:noFill/>
            <a:ln w="9525">
              <a:noFill/>
              <a:miter lim="800000"/>
              <a:headEnd/>
              <a:tailEnd/>
            </a:ln>
          </p:spPr>
        </p:pic>
        <p:pic>
          <p:nvPicPr>
            <p:cNvPr id="8" name="Picture 4"/>
            <p:cNvPicPr>
              <a:picLocks noChangeAspect="1" noChangeArrowheads="1"/>
            </p:cNvPicPr>
            <p:nvPr/>
          </p:nvPicPr>
          <p:blipFill>
            <a:blip r:embed="rId3" cstate="print"/>
            <a:srcRect/>
            <a:stretch>
              <a:fillRect/>
            </a:stretch>
          </p:blipFill>
          <p:spPr bwMode="auto">
            <a:xfrm>
              <a:off x="381000" y="1447800"/>
              <a:ext cx="3395663" cy="219075"/>
            </a:xfrm>
            <a:prstGeom prst="rect">
              <a:avLst/>
            </a:prstGeom>
            <a:noFill/>
            <a:ln w="9525">
              <a:noFill/>
              <a:miter lim="800000"/>
              <a:headEnd/>
              <a:tailEnd/>
            </a:ln>
          </p:spPr>
        </p:pic>
      </p:grpSp>
      <p:sp>
        <p:nvSpPr>
          <p:cNvPr id="9" name="Isosceles Triangle 12"/>
          <p:cNvSpPr/>
          <p:nvPr/>
        </p:nvSpPr>
        <p:spPr bwMode="auto">
          <a:xfrm rot="21421230">
            <a:off x="1941807" y="3181067"/>
            <a:ext cx="4123219" cy="886133"/>
          </a:xfrm>
          <a:prstGeom prst="triangle">
            <a:avLst/>
          </a:prstGeom>
          <a:gradFill>
            <a:gsLst>
              <a:gs pos="0">
                <a:schemeClr val="bg1">
                  <a:alpha val="0"/>
                </a:schemeClr>
              </a:gs>
              <a:gs pos="10000">
                <a:schemeClr val="bg1">
                  <a:alpha val="75000"/>
                </a:schemeClr>
              </a:gs>
              <a:gs pos="100000">
                <a:schemeClr val="tx1">
                  <a:alpha val="50000"/>
                </a:schemeClr>
              </a:gs>
            </a:gsLst>
            <a:lin ang="54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grpSp>
        <p:nvGrpSpPr>
          <p:cNvPr id="10" name="Group 9"/>
          <p:cNvGrpSpPr/>
          <p:nvPr/>
        </p:nvGrpSpPr>
        <p:grpSpPr>
          <a:xfrm>
            <a:off x="1845363" y="3836506"/>
            <a:ext cx="4284023" cy="1114425"/>
            <a:chOff x="1219200" y="2971800"/>
            <a:chExt cx="4284023" cy="1114425"/>
          </a:xfrm>
        </p:grpSpPr>
        <p:pic>
          <p:nvPicPr>
            <p:cNvPr id="11" name="Picture 3"/>
            <p:cNvPicPr>
              <a:picLocks noChangeAspect="1" noChangeArrowheads="1"/>
            </p:cNvPicPr>
            <p:nvPr/>
          </p:nvPicPr>
          <p:blipFill>
            <a:blip r:embed="rId4" cstate="print"/>
            <a:srcRect/>
            <a:stretch>
              <a:fillRect/>
            </a:stretch>
          </p:blipFill>
          <p:spPr bwMode="auto">
            <a:xfrm>
              <a:off x="1219200" y="2971800"/>
              <a:ext cx="4284023" cy="1114425"/>
            </a:xfrm>
            <a:prstGeom prst="rect">
              <a:avLst/>
            </a:prstGeom>
            <a:noFill/>
            <a:ln w="9525">
              <a:noFill/>
              <a:miter lim="800000"/>
              <a:headEnd/>
              <a:tailEnd/>
            </a:ln>
          </p:spPr>
        </p:pic>
        <p:sp>
          <p:nvSpPr>
            <p:cNvPr id="12" name="Rectangle 11"/>
            <p:cNvSpPr/>
            <p:nvPr/>
          </p:nvSpPr>
          <p:spPr bwMode="auto">
            <a:xfrm>
              <a:off x="1219200" y="3597166"/>
              <a:ext cx="4267200" cy="457200"/>
            </a:xfrm>
            <a:prstGeom prst="rect">
              <a:avLst/>
            </a:prstGeom>
            <a:solidFill>
              <a:schemeClr val="accent2">
                <a:alpha val="2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13" name="Rectangle 12"/>
            <p:cNvSpPr/>
            <p:nvPr/>
          </p:nvSpPr>
          <p:spPr bwMode="auto">
            <a:xfrm>
              <a:off x="3657600" y="3810000"/>
              <a:ext cx="990600" cy="228600"/>
            </a:xfrm>
            <a:prstGeom prst="rect">
              <a:avLst/>
            </a:prstGeom>
            <a:solidFill>
              <a:schemeClr val="accent2">
                <a:alpha val="34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grpSp>
      <p:grpSp>
        <p:nvGrpSpPr>
          <p:cNvPr id="14" name="Group 13"/>
          <p:cNvGrpSpPr/>
          <p:nvPr/>
        </p:nvGrpSpPr>
        <p:grpSpPr>
          <a:xfrm>
            <a:off x="7056783" y="3113850"/>
            <a:ext cx="3952875" cy="879730"/>
            <a:chOff x="4895850" y="4876800"/>
            <a:chExt cx="3952875" cy="879730"/>
          </a:xfrm>
        </p:grpSpPr>
        <p:pic>
          <p:nvPicPr>
            <p:cNvPr id="15" name="Picture 5"/>
            <p:cNvPicPr>
              <a:picLocks noChangeAspect="1" noChangeArrowheads="1"/>
            </p:cNvPicPr>
            <p:nvPr/>
          </p:nvPicPr>
          <p:blipFill>
            <a:blip r:embed="rId5" cstate="print"/>
            <a:srcRect/>
            <a:stretch>
              <a:fillRect/>
            </a:stretch>
          </p:blipFill>
          <p:spPr bwMode="auto">
            <a:xfrm>
              <a:off x="4895850" y="5105400"/>
              <a:ext cx="3952875" cy="651130"/>
            </a:xfrm>
            <a:prstGeom prst="rect">
              <a:avLst/>
            </a:prstGeom>
            <a:noFill/>
            <a:ln w="9525">
              <a:noFill/>
              <a:miter lim="800000"/>
              <a:headEnd/>
              <a:tailEnd/>
            </a:ln>
          </p:spPr>
        </p:pic>
        <p:pic>
          <p:nvPicPr>
            <p:cNvPr id="16" name="Picture 6"/>
            <p:cNvPicPr>
              <a:picLocks noChangeAspect="1" noChangeArrowheads="1"/>
            </p:cNvPicPr>
            <p:nvPr/>
          </p:nvPicPr>
          <p:blipFill>
            <a:blip r:embed="rId6" cstate="print"/>
            <a:srcRect/>
            <a:stretch>
              <a:fillRect/>
            </a:stretch>
          </p:blipFill>
          <p:spPr bwMode="auto">
            <a:xfrm>
              <a:off x="5562600" y="4876800"/>
              <a:ext cx="3286125" cy="190500"/>
            </a:xfrm>
            <a:prstGeom prst="rect">
              <a:avLst/>
            </a:prstGeom>
            <a:noFill/>
            <a:ln w="9525">
              <a:noFill/>
              <a:miter lim="800000"/>
              <a:headEnd/>
              <a:tailEnd/>
            </a:ln>
          </p:spPr>
        </p:pic>
      </p:grpSp>
      <p:grpSp>
        <p:nvGrpSpPr>
          <p:cNvPr id="17" name="Group 16"/>
          <p:cNvGrpSpPr/>
          <p:nvPr/>
        </p:nvGrpSpPr>
        <p:grpSpPr>
          <a:xfrm>
            <a:off x="5860774" y="858080"/>
            <a:ext cx="4572000" cy="1219200"/>
            <a:chOff x="4495800" y="990600"/>
            <a:chExt cx="4572000" cy="1219200"/>
          </a:xfrm>
        </p:grpSpPr>
        <p:pic>
          <p:nvPicPr>
            <p:cNvPr id="18" name="Picture 8"/>
            <p:cNvPicPr>
              <a:picLocks noChangeAspect="1" noChangeArrowheads="1"/>
            </p:cNvPicPr>
            <p:nvPr/>
          </p:nvPicPr>
          <p:blipFill>
            <a:blip r:embed="rId7" cstate="print"/>
            <a:srcRect l="12335" t="33158" r="42467" b="53368"/>
            <a:stretch>
              <a:fillRect/>
            </a:stretch>
          </p:blipFill>
          <p:spPr bwMode="auto">
            <a:xfrm>
              <a:off x="4495800" y="990600"/>
              <a:ext cx="4572000" cy="1219200"/>
            </a:xfrm>
            <a:prstGeom prst="rect">
              <a:avLst/>
            </a:prstGeom>
            <a:noFill/>
            <a:ln w="9525">
              <a:noFill/>
              <a:miter lim="800000"/>
              <a:headEnd/>
              <a:tailEnd/>
            </a:ln>
          </p:spPr>
        </p:pic>
        <p:sp>
          <p:nvSpPr>
            <p:cNvPr id="19" name="Rectangle 18"/>
            <p:cNvSpPr/>
            <p:nvPr/>
          </p:nvSpPr>
          <p:spPr bwMode="auto">
            <a:xfrm>
              <a:off x="4892566" y="1127234"/>
              <a:ext cx="990600" cy="228600"/>
            </a:xfrm>
            <a:prstGeom prst="rect">
              <a:avLst/>
            </a:prstGeom>
            <a:solidFill>
              <a:schemeClr val="accent2">
                <a:alpha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grpSp>
      <p:sp>
        <p:nvSpPr>
          <p:cNvPr id="20" name="TextBox 19"/>
          <p:cNvSpPr txBox="1"/>
          <p:nvPr/>
        </p:nvSpPr>
        <p:spPr>
          <a:xfrm>
            <a:off x="2736574" y="1010480"/>
            <a:ext cx="3047999" cy="523220"/>
          </a:xfrm>
          <a:prstGeom prst="rect">
            <a:avLst/>
          </a:prstGeom>
          <a:noFill/>
          <a:ln w="38100">
            <a:solidFill>
              <a:schemeClr val="accent1"/>
            </a:solidFill>
          </a:ln>
        </p:spPr>
        <p:txBody>
          <a:bodyPr wrap="square" rtlCol="0">
            <a:spAutoFit/>
          </a:bodyPr>
          <a:lstStyle/>
          <a:p>
            <a:pPr algn="ctr"/>
            <a:r>
              <a:rPr lang="en-US" sz="1400" dirty="0" smtClean="0"/>
              <a:t>Total collection of </a:t>
            </a:r>
            <a:r>
              <a:rPr lang="en-US" sz="1400" b="1" dirty="0" smtClean="0"/>
              <a:t>microorganisms</a:t>
            </a:r>
            <a:r>
              <a:rPr lang="en-US" sz="1400" dirty="0" smtClean="0"/>
              <a:t> within a </a:t>
            </a:r>
            <a:r>
              <a:rPr lang="en-US" sz="1400" b="1" dirty="0" smtClean="0"/>
              <a:t>community</a:t>
            </a:r>
            <a:endParaRPr lang="en-US" sz="1400" b="1" dirty="0"/>
          </a:p>
        </p:txBody>
      </p:sp>
      <p:sp>
        <p:nvSpPr>
          <p:cNvPr id="21" name="TextBox 20"/>
          <p:cNvSpPr txBox="1"/>
          <p:nvPr/>
        </p:nvSpPr>
        <p:spPr>
          <a:xfrm>
            <a:off x="1421295" y="1620080"/>
            <a:ext cx="3581400" cy="307777"/>
          </a:xfrm>
          <a:prstGeom prst="rect">
            <a:avLst/>
          </a:prstGeom>
          <a:noFill/>
          <a:ln w="38100">
            <a:solidFill>
              <a:schemeClr val="accent1"/>
            </a:solidFill>
          </a:ln>
        </p:spPr>
        <p:txBody>
          <a:bodyPr wrap="square" rtlCol="0">
            <a:spAutoFit/>
          </a:bodyPr>
          <a:lstStyle/>
          <a:p>
            <a:pPr algn="ctr"/>
            <a:r>
              <a:rPr lang="en-US" sz="1400" dirty="0" smtClean="0"/>
              <a:t>Also </a:t>
            </a:r>
            <a:r>
              <a:rPr lang="en-US" sz="1400" b="1" dirty="0" smtClean="0">
                <a:solidFill>
                  <a:schemeClr val="accent2"/>
                </a:solidFill>
              </a:rPr>
              <a:t>microbial community</a:t>
            </a:r>
            <a:r>
              <a:rPr lang="en-US" sz="1400" b="1" dirty="0" smtClean="0">
                <a:solidFill>
                  <a:schemeClr val="bg1"/>
                </a:solidFill>
              </a:rPr>
              <a:t> </a:t>
            </a:r>
            <a:r>
              <a:rPr lang="en-US" sz="1400" dirty="0" smtClean="0"/>
              <a:t>or</a:t>
            </a:r>
            <a:r>
              <a:rPr lang="en-US" sz="1400" dirty="0" smtClean="0">
                <a:solidFill>
                  <a:schemeClr val="bg1"/>
                </a:solidFill>
              </a:rPr>
              <a:t> </a:t>
            </a:r>
            <a:r>
              <a:rPr lang="en-US" sz="1400" b="1" dirty="0" smtClean="0">
                <a:solidFill>
                  <a:schemeClr val="accent2"/>
                </a:solidFill>
              </a:rPr>
              <a:t>microbiota</a:t>
            </a:r>
            <a:endParaRPr lang="en-US" sz="1400" b="1" dirty="0">
              <a:solidFill>
                <a:schemeClr val="accent2"/>
              </a:solidFill>
            </a:endParaRPr>
          </a:p>
        </p:txBody>
      </p:sp>
      <p:sp>
        <p:nvSpPr>
          <p:cNvPr id="22" name="Isosceles Triangle 29"/>
          <p:cNvSpPr/>
          <p:nvPr/>
        </p:nvSpPr>
        <p:spPr bwMode="auto">
          <a:xfrm rot="21356127">
            <a:off x="8275450" y="3955349"/>
            <a:ext cx="2423189" cy="530210"/>
          </a:xfrm>
          <a:prstGeom prst="triangle">
            <a:avLst/>
          </a:prstGeom>
          <a:gradFill>
            <a:gsLst>
              <a:gs pos="0">
                <a:schemeClr val="bg1">
                  <a:alpha val="0"/>
                </a:schemeClr>
              </a:gs>
              <a:gs pos="10000">
                <a:schemeClr val="bg1">
                  <a:alpha val="75000"/>
                </a:schemeClr>
              </a:gs>
              <a:gs pos="100000">
                <a:schemeClr val="tx1">
                  <a:alpha val="50000"/>
                </a:schemeClr>
              </a:gs>
            </a:gsLst>
            <a:lin ang="54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grpSp>
        <p:nvGrpSpPr>
          <p:cNvPr id="23" name="Group 22"/>
          <p:cNvGrpSpPr/>
          <p:nvPr/>
        </p:nvGrpSpPr>
        <p:grpSpPr>
          <a:xfrm>
            <a:off x="8275983" y="4409250"/>
            <a:ext cx="2447925" cy="1285875"/>
            <a:chOff x="2057400" y="5105400"/>
            <a:chExt cx="2447925" cy="1285875"/>
          </a:xfrm>
        </p:grpSpPr>
        <p:pic>
          <p:nvPicPr>
            <p:cNvPr id="24" name="Picture 7"/>
            <p:cNvPicPr>
              <a:picLocks noChangeAspect="1" noChangeArrowheads="1"/>
            </p:cNvPicPr>
            <p:nvPr/>
          </p:nvPicPr>
          <p:blipFill>
            <a:blip r:embed="rId8" cstate="print"/>
            <a:srcRect/>
            <a:stretch>
              <a:fillRect/>
            </a:stretch>
          </p:blipFill>
          <p:spPr bwMode="auto">
            <a:xfrm>
              <a:off x="2057400" y="5105400"/>
              <a:ext cx="2447925" cy="1285875"/>
            </a:xfrm>
            <a:prstGeom prst="rect">
              <a:avLst/>
            </a:prstGeom>
            <a:noFill/>
            <a:ln w="9525">
              <a:noFill/>
              <a:miter lim="800000"/>
              <a:headEnd/>
              <a:tailEnd/>
            </a:ln>
          </p:spPr>
        </p:pic>
        <p:sp>
          <p:nvSpPr>
            <p:cNvPr id="25" name="Rectangle 24"/>
            <p:cNvSpPr/>
            <p:nvPr/>
          </p:nvSpPr>
          <p:spPr bwMode="auto">
            <a:xfrm>
              <a:off x="2057400" y="5410200"/>
              <a:ext cx="2438400" cy="457200"/>
            </a:xfrm>
            <a:prstGeom prst="rect">
              <a:avLst/>
            </a:prstGeom>
            <a:solidFill>
              <a:schemeClr val="accent2">
                <a:alpha val="2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26" name="Rectangle 25"/>
            <p:cNvSpPr/>
            <p:nvPr/>
          </p:nvSpPr>
          <p:spPr bwMode="auto">
            <a:xfrm>
              <a:off x="2790498" y="5402317"/>
              <a:ext cx="838200" cy="228600"/>
            </a:xfrm>
            <a:prstGeom prst="rect">
              <a:avLst/>
            </a:prstGeom>
            <a:solidFill>
              <a:schemeClr val="accent2">
                <a:alpha val="34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grpSp>
      <p:sp>
        <p:nvSpPr>
          <p:cNvPr id="27" name="TextBox 26"/>
          <p:cNvSpPr txBox="1"/>
          <p:nvPr/>
        </p:nvSpPr>
        <p:spPr>
          <a:xfrm>
            <a:off x="3597963" y="5022054"/>
            <a:ext cx="2438399" cy="523220"/>
          </a:xfrm>
          <a:prstGeom prst="rect">
            <a:avLst/>
          </a:prstGeom>
          <a:noFill/>
          <a:ln w="38100">
            <a:solidFill>
              <a:schemeClr val="accent1"/>
            </a:solidFill>
          </a:ln>
        </p:spPr>
        <p:txBody>
          <a:bodyPr wrap="square" rtlCol="0">
            <a:spAutoFit/>
          </a:bodyPr>
          <a:lstStyle/>
          <a:p>
            <a:pPr algn="ctr"/>
            <a:r>
              <a:rPr lang="en-US" sz="1400" dirty="0" smtClean="0"/>
              <a:t>Total </a:t>
            </a:r>
            <a:r>
              <a:rPr lang="en-US" sz="1400" b="1" dirty="0" smtClean="0"/>
              <a:t>genomic potential </a:t>
            </a:r>
            <a:r>
              <a:rPr lang="en-US" sz="1400" dirty="0" smtClean="0"/>
              <a:t>of a microbial community</a:t>
            </a:r>
            <a:endParaRPr lang="en-US" sz="1400" dirty="0"/>
          </a:p>
        </p:txBody>
      </p:sp>
      <p:sp>
        <p:nvSpPr>
          <p:cNvPr id="28" name="TextBox 27"/>
          <p:cNvSpPr txBox="1"/>
          <p:nvPr/>
        </p:nvSpPr>
        <p:spPr>
          <a:xfrm>
            <a:off x="8180227" y="5771325"/>
            <a:ext cx="2634633" cy="523220"/>
          </a:xfrm>
          <a:prstGeom prst="rect">
            <a:avLst/>
          </a:prstGeom>
          <a:noFill/>
          <a:ln w="38100">
            <a:solidFill>
              <a:schemeClr val="accent1"/>
            </a:solidFill>
          </a:ln>
        </p:spPr>
        <p:txBody>
          <a:bodyPr wrap="square" rtlCol="0">
            <a:spAutoFit/>
          </a:bodyPr>
          <a:lstStyle/>
          <a:p>
            <a:pPr algn="ctr"/>
            <a:r>
              <a:rPr lang="en-US" sz="1400" dirty="0" smtClean="0"/>
              <a:t>Total </a:t>
            </a:r>
            <a:r>
              <a:rPr lang="en-US" sz="1400" b="1" dirty="0" err="1" smtClean="0"/>
              <a:t>biomolecular</a:t>
            </a:r>
            <a:r>
              <a:rPr lang="en-US" sz="1400" b="1" dirty="0" smtClean="0"/>
              <a:t> repertoire </a:t>
            </a:r>
            <a:r>
              <a:rPr lang="en-US" sz="1400" dirty="0" smtClean="0"/>
              <a:t>of a microbial community</a:t>
            </a:r>
            <a:endParaRPr lang="en-US" sz="1400" dirty="0"/>
          </a:p>
        </p:txBody>
      </p:sp>
      <p:sp>
        <p:nvSpPr>
          <p:cNvPr id="29" name="TextBox 28"/>
          <p:cNvSpPr txBox="1"/>
          <p:nvPr/>
        </p:nvSpPr>
        <p:spPr>
          <a:xfrm>
            <a:off x="1002195" y="5846457"/>
            <a:ext cx="4419600" cy="923330"/>
          </a:xfrm>
          <a:prstGeom prst="rect">
            <a:avLst/>
          </a:prstGeom>
          <a:noFill/>
          <a:ln w="38100">
            <a:solidFill>
              <a:schemeClr val="accent1"/>
            </a:solidFill>
          </a:ln>
        </p:spPr>
        <p:txBody>
          <a:bodyPr wrap="square" rtlCol="0">
            <a:spAutoFit/>
          </a:bodyPr>
          <a:lstStyle/>
          <a:p>
            <a:pPr algn="ctr"/>
            <a:r>
              <a:rPr lang="en-US" sz="1800" dirty="0" smtClean="0"/>
              <a:t>Study of </a:t>
            </a:r>
            <a:r>
              <a:rPr lang="en-US" sz="1800" b="1" dirty="0" smtClean="0"/>
              <a:t>uncultured microorganisms</a:t>
            </a:r>
            <a:r>
              <a:rPr lang="en-US" sz="1800" dirty="0" smtClean="0"/>
              <a:t> from the environment, which can include humans or other living hosts</a:t>
            </a:r>
            <a:endParaRPr lang="en-US" sz="1800" dirty="0"/>
          </a:p>
        </p:txBody>
      </p:sp>
    </p:spTree>
    <p:extLst>
      <p:ext uri="{BB962C8B-B14F-4D97-AF65-F5344CB8AC3E}">
        <p14:creationId xmlns:p14="http://schemas.microsoft.com/office/powerpoint/2010/main" val="313274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par>
                                <p:cTn id="42" presetID="10" presetClass="entr" presetSubtype="0" fill="hold"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fade">
                                      <p:cBhvr>
                                        <p:cTn id="49" dur="500"/>
                                        <p:tgtEl>
                                          <p:spTgt spid="28"/>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0" grpId="0" animBg="1"/>
      <p:bldP spid="21" grpId="0" animBg="1"/>
      <p:bldP spid="22" grpId="0" animBg="1"/>
      <p:bldP spid="27" grpId="0" animBg="1"/>
      <p:bldP spid="28" grpId="0" animBg="1"/>
      <p:bldP spid="2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a:t>Microbiome </a:t>
            </a:r>
            <a:r>
              <a:rPr lang="en-US" sz="3200" dirty="0" err="1"/>
              <a:t>meta’omic</a:t>
            </a:r>
            <a:r>
              <a:rPr lang="en-US" sz="3200" dirty="0"/>
              <a:t> analyses:</a:t>
            </a:r>
            <a:br>
              <a:rPr lang="en-US" sz="3200" dirty="0"/>
            </a:br>
            <a:r>
              <a:rPr lang="en-US" sz="3200" dirty="0"/>
              <a:t>assembly</a:t>
            </a:r>
            <a:endParaRPr lang="en-US" sz="3200" dirty="0"/>
          </a:p>
        </p:txBody>
      </p:sp>
      <p:sp>
        <p:nvSpPr>
          <p:cNvPr id="4" name="Slide Number Placeholder 3"/>
          <p:cNvSpPr>
            <a:spLocks noGrp="1"/>
          </p:cNvSpPr>
          <p:nvPr>
            <p:ph type="sldNum" sz="quarter" idx="12"/>
          </p:nvPr>
        </p:nvSpPr>
        <p:spPr/>
        <p:txBody>
          <a:bodyPr/>
          <a:lstStyle/>
          <a:p>
            <a:fld id="{C71C242F-20BE-4F6C-ABA6-9DCC8641EF60}" type="slidenum">
              <a:rPr lang="en-US" smtClean="0"/>
              <a:pPr/>
              <a:t>20</a:t>
            </a:fld>
            <a:endParaRPr lang="en-US"/>
          </a:p>
        </p:txBody>
      </p:sp>
      <p:grpSp>
        <p:nvGrpSpPr>
          <p:cNvPr id="17" name="Group 16"/>
          <p:cNvGrpSpPr/>
          <p:nvPr/>
        </p:nvGrpSpPr>
        <p:grpSpPr>
          <a:xfrm>
            <a:off x="320040" y="1173480"/>
            <a:ext cx="3048000" cy="817732"/>
            <a:chOff x="0" y="1524000"/>
            <a:chExt cx="3048000" cy="817732"/>
          </a:xfrm>
        </p:grpSpPr>
        <p:pic>
          <p:nvPicPr>
            <p:cNvPr id="36865" name="Picture 1"/>
            <p:cNvPicPr>
              <a:picLocks noChangeAspect="1" noChangeArrowheads="1"/>
            </p:cNvPicPr>
            <p:nvPr/>
          </p:nvPicPr>
          <p:blipFill>
            <a:blip r:embed="rId2" cstate="print"/>
            <a:srcRect/>
            <a:stretch>
              <a:fillRect/>
            </a:stretch>
          </p:blipFill>
          <p:spPr bwMode="auto">
            <a:xfrm>
              <a:off x="0" y="1524000"/>
              <a:ext cx="3048000" cy="481897"/>
            </a:xfrm>
            <a:prstGeom prst="rect">
              <a:avLst/>
            </a:prstGeom>
            <a:noFill/>
            <a:ln w="9525">
              <a:noFill/>
              <a:miter lim="800000"/>
              <a:headEnd/>
              <a:tailEnd/>
            </a:ln>
          </p:spPr>
        </p:pic>
        <p:sp>
          <p:nvSpPr>
            <p:cNvPr id="7" name="TextBox 6"/>
            <p:cNvSpPr txBox="1"/>
            <p:nvPr/>
          </p:nvSpPr>
          <p:spPr>
            <a:xfrm>
              <a:off x="198120" y="2033955"/>
              <a:ext cx="2651760" cy="307777"/>
            </a:xfrm>
            <a:prstGeom prst="rect">
              <a:avLst/>
            </a:prstGeom>
            <a:noFill/>
            <a:ln w="38100">
              <a:solidFill>
                <a:schemeClr val="accent1"/>
              </a:solidFill>
            </a:ln>
          </p:spPr>
          <p:txBody>
            <a:bodyPr wrap="square" rtlCol="0">
              <a:spAutoFit/>
            </a:bodyPr>
            <a:lstStyle/>
            <a:p>
              <a:pPr algn="ctr" defTabSz="228600"/>
              <a:r>
                <a:rPr lang="en-US" sz="1400" b="1" dirty="0" err="1"/>
                <a:t>khmer</a:t>
              </a:r>
              <a:r>
                <a:rPr lang="en-US" sz="1400" b="1" dirty="0"/>
                <a:t> (Pell 2012)</a:t>
              </a:r>
              <a:endParaRPr lang="en-US" sz="1200" dirty="0"/>
            </a:p>
          </p:txBody>
        </p:sp>
      </p:grpSp>
      <p:grpSp>
        <p:nvGrpSpPr>
          <p:cNvPr id="20" name="Group 19"/>
          <p:cNvGrpSpPr/>
          <p:nvPr/>
        </p:nvGrpSpPr>
        <p:grpSpPr>
          <a:xfrm>
            <a:off x="3566160" y="792480"/>
            <a:ext cx="2743200" cy="1427332"/>
            <a:chOff x="5715000" y="4038600"/>
            <a:chExt cx="2743200" cy="1427332"/>
          </a:xfrm>
        </p:grpSpPr>
        <p:sp>
          <p:nvSpPr>
            <p:cNvPr id="8" name="TextBox 7"/>
            <p:cNvSpPr txBox="1"/>
            <p:nvPr/>
          </p:nvSpPr>
          <p:spPr>
            <a:xfrm>
              <a:off x="5760720" y="5158155"/>
              <a:ext cx="2651760" cy="307777"/>
            </a:xfrm>
            <a:prstGeom prst="rect">
              <a:avLst/>
            </a:prstGeom>
            <a:noFill/>
            <a:ln w="38100">
              <a:solidFill>
                <a:schemeClr val="accent1"/>
              </a:solidFill>
            </a:ln>
          </p:spPr>
          <p:txBody>
            <a:bodyPr wrap="square" rtlCol="0">
              <a:spAutoFit/>
            </a:bodyPr>
            <a:lstStyle/>
            <a:p>
              <a:pPr algn="ctr" defTabSz="228600"/>
              <a:r>
                <a:rPr lang="en-US" sz="1400" b="1" dirty="0" err="1"/>
                <a:t>MetaAMOS</a:t>
              </a:r>
              <a:r>
                <a:rPr lang="en-US" sz="1400" b="1" dirty="0"/>
                <a:t> (</a:t>
              </a:r>
              <a:r>
                <a:rPr lang="en-US" sz="1400" b="1" dirty="0" err="1"/>
                <a:t>Treangen</a:t>
              </a:r>
              <a:r>
                <a:rPr lang="en-US" sz="1400" b="1" dirty="0"/>
                <a:t> </a:t>
              </a:r>
              <a:r>
                <a:rPr lang="en-US" sz="1400" b="1" dirty="0" smtClean="0"/>
                <a:t>2012)</a:t>
              </a:r>
              <a:endParaRPr lang="en-US" sz="1200" dirty="0"/>
            </a:p>
          </p:txBody>
        </p:sp>
        <p:pic>
          <p:nvPicPr>
            <p:cNvPr id="36866" name="Picture 2"/>
            <p:cNvPicPr>
              <a:picLocks noChangeAspect="1" noChangeArrowheads="1"/>
            </p:cNvPicPr>
            <p:nvPr/>
          </p:nvPicPr>
          <p:blipFill>
            <a:blip r:embed="rId3" cstate="print"/>
            <a:srcRect/>
            <a:stretch>
              <a:fillRect/>
            </a:stretch>
          </p:blipFill>
          <p:spPr bwMode="auto">
            <a:xfrm>
              <a:off x="5715000" y="4038600"/>
              <a:ext cx="2743200" cy="1095789"/>
            </a:xfrm>
            <a:prstGeom prst="rect">
              <a:avLst/>
            </a:prstGeom>
            <a:noFill/>
            <a:ln w="9525">
              <a:noFill/>
              <a:miter lim="800000"/>
              <a:headEnd/>
              <a:tailEnd/>
            </a:ln>
          </p:spPr>
        </p:pic>
      </p:grpSp>
      <p:grpSp>
        <p:nvGrpSpPr>
          <p:cNvPr id="16" name="Group 15"/>
          <p:cNvGrpSpPr/>
          <p:nvPr/>
        </p:nvGrpSpPr>
        <p:grpSpPr>
          <a:xfrm>
            <a:off x="7650480" y="243840"/>
            <a:ext cx="2743200" cy="889094"/>
            <a:chOff x="1295400" y="2558513"/>
            <a:chExt cx="2743200" cy="889094"/>
          </a:xfrm>
        </p:grpSpPr>
        <p:pic>
          <p:nvPicPr>
            <p:cNvPr id="36867" name="Picture 3"/>
            <p:cNvPicPr>
              <a:picLocks noChangeAspect="1" noChangeArrowheads="1"/>
            </p:cNvPicPr>
            <p:nvPr/>
          </p:nvPicPr>
          <p:blipFill>
            <a:blip r:embed="rId4" cstate="print"/>
            <a:srcRect/>
            <a:stretch>
              <a:fillRect/>
            </a:stretch>
          </p:blipFill>
          <p:spPr bwMode="auto">
            <a:xfrm>
              <a:off x="1295400" y="2558513"/>
              <a:ext cx="2743200" cy="559981"/>
            </a:xfrm>
            <a:prstGeom prst="rect">
              <a:avLst/>
            </a:prstGeom>
            <a:noFill/>
            <a:ln w="9525">
              <a:noFill/>
              <a:miter lim="800000"/>
              <a:headEnd/>
              <a:tailEnd/>
            </a:ln>
          </p:spPr>
        </p:pic>
        <p:sp>
          <p:nvSpPr>
            <p:cNvPr id="11" name="TextBox 10"/>
            <p:cNvSpPr txBox="1"/>
            <p:nvPr/>
          </p:nvSpPr>
          <p:spPr>
            <a:xfrm>
              <a:off x="1341120" y="3139830"/>
              <a:ext cx="2651760" cy="307777"/>
            </a:xfrm>
            <a:prstGeom prst="rect">
              <a:avLst/>
            </a:prstGeom>
            <a:noFill/>
            <a:ln w="38100">
              <a:solidFill>
                <a:schemeClr val="accent1"/>
              </a:solidFill>
            </a:ln>
          </p:spPr>
          <p:txBody>
            <a:bodyPr wrap="square" rtlCol="0">
              <a:spAutoFit/>
            </a:bodyPr>
            <a:lstStyle/>
            <a:p>
              <a:pPr algn="ctr" defTabSz="228600"/>
              <a:r>
                <a:rPr lang="en-US" sz="1400" b="1" dirty="0" err="1"/>
                <a:t>MetaVelvet</a:t>
              </a:r>
              <a:r>
                <a:rPr lang="en-US" sz="1400" b="1" dirty="0"/>
                <a:t> (</a:t>
              </a:r>
              <a:r>
                <a:rPr lang="en-US" sz="1400" b="1" dirty="0" err="1"/>
                <a:t>Namiki</a:t>
              </a:r>
              <a:r>
                <a:rPr lang="en-US" sz="1400" b="1" dirty="0"/>
                <a:t> 2012)</a:t>
              </a:r>
              <a:endParaRPr lang="en-US" sz="1200" dirty="0"/>
            </a:p>
          </p:txBody>
        </p:sp>
      </p:grpSp>
      <p:grpSp>
        <p:nvGrpSpPr>
          <p:cNvPr id="18" name="Group 17"/>
          <p:cNvGrpSpPr/>
          <p:nvPr/>
        </p:nvGrpSpPr>
        <p:grpSpPr>
          <a:xfrm>
            <a:off x="259081" y="2514600"/>
            <a:ext cx="3286123" cy="1073692"/>
            <a:chOff x="5791200" y="1110713"/>
            <a:chExt cx="3286123" cy="1073692"/>
          </a:xfrm>
        </p:grpSpPr>
        <p:pic>
          <p:nvPicPr>
            <p:cNvPr id="36868" name="Picture 4"/>
            <p:cNvPicPr>
              <a:picLocks noChangeAspect="1" noChangeArrowheads="1"/>
            </p:cNvPicPr>
            <p:nvPr/>
          </p:nvPicPr>
          <p:blipFill>
            <a:blip r:embed="rId5" cstate="print"/>
            <a:srcRect/>
            <a:stretch>
              <a:fillRect/>
            </a:stretch>
          </p:blipFill>
          <p:spPr bwMode="auto">
            <a:xfrm>
              <a:off x="5791200" y="1110713"/>
              <a:ext cx="3286123" cy="731643"/>
            </a:xfrm>
            <a:prstGeom prst="rect">
              <a:avLst/>
            </a:prstGeom>
            <a:noFill/>
            <a:ln w="9525">
              <a:noFill/>
              <a:miter lim="800000"/>
              <a:headEnd/>
              <a:tailEnd/>
            </a:ln>
          </p:spPr>
        </p:pic>
        <p:sp>
          <p:nvSpPr>
            <p:cNvPr id="13" name="TextBox 12"/>
            <p:cNvSpPr txBox="1"/>
            <p:nvPr/>
          </p:nvSpPr>
          <p:spPr>
            <a:xfrm>
              <a:off x="6108381" y="1876628"/>
              <a:ext cx="2651760" cy="307777"/>
            </a:xfrm>
            <a:prstGeom prst="rect">
              <a:avLst/>
            </a:prstGeom>
            <a:noFill/>
            <a:ln w="38100">
              <a:solidFill>
                <a:schemeClr val="accent1"/>
              </a:solidFill>
            </a:ln>
          </p:spPr>
          <p:txBody>
            <a:bodyPr wrap="square" rtlCol="0">
              <a:spAutoFit/>
            </a:bodyPr>
            <a:lstStyle/>
            <a:p>
              <a:pPr algn="ctr" defTabSz="228600"/>
              <a:r>
                <a:rPr lang="en-US" sz="1400" b="1" dirty="0"/>
                <a:t>Meta-</a:t>
              </a:r>
              <a:r>
                <a:rPr lang="en-US" sz="1400" b="1" dirty="0" err="1"/>
                <a:t>IDBA</a:t>
              </a:r>
              <a:r>
                <a:rPr lang="en-US" sz="1400" b="1" dirty="0"/>
                <a:t> (</a:t>
              </a:r>
              <a:r>
                <a:rPr lang="en-US" sz="1400" b="1" dirty="0" err="1"/>
                <a:t>Peng</a:t>
              </a:r>
              <a:r>
                <a:rPr lang="en-US" sz="1400" b="1" dirty="0"/>
                <a:t> 2011)</a:t>
              </a:r>
              <a:endParaRPr lang="en-US" sz="1200" dirty="0"/>
            </a:p>
          </p:txBody>
        </p:sp>
      </p:grpSp>
      <p:grpSp>
        <p:nvGrpSpPr>
          <p:cNvPr id="19" name="Group 18"/>
          <p:cNvGrpSpPr/>
          <p:nvPr/>
        </p:nvGrpSpPr>
        <p:grpSpPr>
          <a:xfrm>
            <a:off x="8519160" y="2545080"/>
            <a:ext cx="3352800" cy="1022886"/>
            <a:chOff x="5791200" y="2286001"/>
            <a:chExt cx="3352800" cy="1022886"/>
          </a:xfrm>
        </p:grpSpPr>
        <p:pic>
          <p:nvPicPr>
            <p:cNvPr id="36869" name="Picture 5"/>
            <p:cNvPicPr>
              <a:picLocks noChangeAspect="1" noChangeArrowheads="1"/>
            </p:cNvPicPr>
            <p:nvPr/>
          </p:nvPicPr>
          <p:blipFill>
            <a:blip r:embed="rId6" cstate="print"/>
            <a:srcRect/>
            <a:stretch>
              <a:fillRect/>
            </a:stretch>
          </p:blipFill>
          <p:spPr bwMode="auto">
            <a:xfrm>
              <a:off x="5791200" y="2286001"/>
              <a:ext cx="3352800" cy="692626"/>
            </a:xfrm>
            <a:prstGeom prst="rect">
              <a:avLst/>
            </a:prstGeom>
            <a:noFill/>
            <a:ln w="9525">
              <a:noFill/>
              <a:miter lim="800000"/>
              <a:headEnd/>
              <a:tailEnd/>
            </a:ln>
          </p:spPr>
        </p:pic>
        <p:sp>
          <p:nvSpPr>
            <p:cNvPr id="15" name="TextBox 14"/>
            <p:cNvSpPr txBox="1"/>
            <p:nvPr/>
          </p:nvSpPr>
          <p:spPr>
            <a:xfrm>
              <a:off x="6141720" y="3001110"/>
              <a:ext cx="2651760" cy="307777"/>
            </a:xfrm>
            <a:prstGeom prst="rect">
              <a:avLst/>
            </a:prstGeom>
            <a:noFill/>
            <a:ln w="38100">
              <a:solidFill>
                <a:schemeClr val="accent1"/>
              </a:solidFill>
            </a:ln>
          </p:spPr>
          <p:txBody>
            <a:bodyPr wrap="square" rtlCol="0">
              <a:spAutoFit/>
            </a:bodyPr>
            <a:lstStyle/>
            <a:p>
              <a:pPr algn="ctr" defTabSz="228600"/>
              <a:r>
                <a:rPr lang="en-US" sz="1400" b="1" dirty="0" err="1"/>
                <a:t>Genovo</a:t>
              </a:r>
              <a:r>
                <a:rPr lang="en-US" sz="1400" b="1" dirty="0"/>
                <a:t> (</a:t>
              </a:r>
              <a:r>
                <a:rPr lang="en-US" sz="1400" b="1" dirty="0" err="1"/>
                <a:t>Laserson</a:t>
              </a:r>
              <a:r>
                <a:rPr lang="en-US" sz="1400" b="1" dirty="0"/>
                <a:t> 2011)</a:t>
              </a:r>
              <a:endParaRPr lang="en-US" sz="1200" dirty="0"/>
            </a:p>
          </p:txBody>
        </p:sp>
      </p:grpSp>
      <p:sp>
        <p:nvSpPr>
          <p:cNvPr id="36872" name="AutoShape 8" descr="Unfortunately we are unable to provide accessible alternative text for this. If you require assistance to access this image, please contact help@nature.com or the author"/>
          <p:cNvSpPr>
            <a:spLocks noChangeAspect="1" noChangeArrowheads="1"/>
          </p:cNvSpPr>
          <p:nvPr/>
        </p:nvSpPr>
        <p:spPr bwMode="auto">
          <a:xfrm>
            <a:off x="1587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34" name="Group 33"/>
          <p:cNvGrpSpPr/>
          <p:nvPr/>
        </p:nvGrpSpPr>
        <p:grpSpPr>
          <a:xfrm>
            <a:off x="4965192" y="3933091"/>
            <a:ext cx="2130552" cy="2680689"/>
            <a:chOff x="4675632" y="3933090"/>
            <a:chExt cx="2130552" cy="2680689"/>
          </a:xfrm>
        </p:grpSpPr>
        <p:pic>
          <p:nvPicPr>
            <p:cNvPr id="36870" name="Picture 6"/>
            <p:cNvPicPr>
              <a:picLocks noChangeAspect="1" noChangeArrowheads="1"/>
            </p:cNvPicPr>
            <p:nvPr/>
          </p:nvPicPr>
          <p:blipFill>
            <a:blip r:embed="rId7" cstate="print"/>
            <a:srcRect/>
            <a:stretch>
              <a:fillRect/>
            </a:stretch>
          </p:blipFill>
          <p:spPr bwMode="auto">
            <a:xfrm>
              <a:off x="4675632" y="3933090"/>
              <a:ext cx="2130552" cy="628498"/>
            </a:xfrm>
            <a:prstGeom prst="rect">
              <a:avLst/>
            </a:prstGeom>
            <a:noFill/>
            <a:ln w="9525">
              <a:noFill/>
              <a:miter lim="800000"/>
              <a:headEnd/>
              <a:tailEnd/>
            </a:ln>
          </p:spPr>
        </p:pic>
        <p:pic>
          <p:nvPicPr>
            <p:cNvPr id="36873" name="Picture 9" descr="C:\Documents and Settings\CHUTTENH\Desktop\ismej2011147f1.jpg"/>
            <p:cNvPicPr>
              <a:picLocks noChangeAspect="1" noChangeArrowheads="1"/>
            </p:cNvPicPr>
            <p:nvPr/>
          </p:nvPicPr>
          <p:blipFill>
            <a:blip r:embed="rId8" cstate="print"/>
            <a:srcRect r="56672" b="50294"/>
            <a:stretch>
              <a:fillRect/>
            </a:stretch>
          </p:blipFill>
          <p:spPr bwMode="auto">
            <a:xfrm>
              <a:off x="4675632" y="4572000"/>
              <a:ext cx="2130552" cy="2041779"/>
            </a:xfrm>
            <a:prstGeom prst="rect">
              <a:avLst/>
            </a:prstGeom>
            <a:noFill/>
          </p:spPr>
        </p:pic>
      </p:grpSp>
      <p:grpSp>
        <p:nvGrpSpPr>
          <p:cNvPr id="33" name="Group 32"/>
          <p:cNvGrpSpPr/>
          <p:nvPr/>
        </p:nvGrpSpPr>
        <p:grpSpPr>
          <a:xfrm>
            <a:off x="2627376" y="4118927"/>
            <a:ext cx="2130552" cy="2485400"/>
            <a:chOff x="2337816" y="4118927"/>
            <a:chExt cx="2130552" cy="2485400"/>
          </a:xfrm>
        </p:grpSpPr>
        <p:pic>
          <p:nvPicPr>
            <p:cNvPr id="36874" name="Picture 10"/>
            <p:cNvPicPr>
              <a:picLocks noChangeAspect="1" noChangeArrowheads="1"/>
            </p:cNvPicPr>
            <p:nvPr/>
          </p:nvPicPr>
          <p:blipFill>
            <a:blip r:embed="rId9" cstate="print"/>
            <a:srcRect/>
            <a:stretch>
              <a:fillRect/>
            </a:stretch>
          </p:blipFill>
          <p:spPr bwMode="auto">
            <a:xfrm>
              <a:off x="2337816" y="4118927"/>
              <a:ext cx="2130552" cy="256825"/>
            </a:xfrm>
            <a:prstGeom prst="rect">
              <a:avLst/>
            </a:prstGeom>
            <a:noFill/>
            <a:ln w="9525">
              <a:noFill/>
              <a:miter lim="800000"/>
              <a:headEnd/>
              <a:tailEnd/>
            </a:ln>
          </p:spPr>
        </p:pic>
        <p:pic>
          <p:nvPicPr>
            <p:cNvPr id="36875" name="Picture 11" descr="C:\Documents and Settings\CHUTTENH\Desktop\1471-2164-12-S2-S8-1.jpg"/>
            <p:cNvPicPr>
              <a:picLocks noChangeAspect="1" noChangeArrowheads="1"/>
            </p:cNvPicPr>
            <p:nvPr/>
          </p:nvPicPr>
          <p:blipFill>
            <a:blip r:embed="rId10" cstate="print"/>
            <a:srcRect l="51782" t="48980" b="3192"/>
            <a:stretch>
              <a:fillRect/>
            </a:stretch>
          </p:blipFill>
          <p:spPr bwMode="auto">
            <a:xfrm>
              <a:off x="2337816" y="4572000"/>
              <a:ext cx="2130552" cy="2032327"/>
            </a:xfrm>
            <a:prstGeom prst="rect">
              <a:avLst/>
            </a:prstGeom>
            <a:noFill/>
          </p:spPr>
        </p:pic>
      </p:grpSp>
      <p:grpSp>
        <p:nvGrpSpPr>
          <p:cNvPr id="32" name="Group 31"/>
          <p:cNvGrpSpPr/>
          <p:nvPr/>
        </p:nvGrpSpPr>
        <p:grpSpPr>
          <a:xfrm>
            <a:off x="289560" y="4060710"/>
            <a:ext cx="2130552" cy="2797291"/>
            <a:chOff x="0" y="4060709"/>
            <a:chExt cx="2130552" cy="2797291"/>
          </a:xfrm>
        </p:grpSpPr>
        <p:pic>
          <p:nvPicPr>
            <p:cNvPr id="36876" name="Picture 12"/>
            <p:cNvPicPr>
              <a:picLocks noChangeAspect="1" noChangeArrowheads="1"/>
            </p:cNvPicPr>
            <p:nvPr/>
          </p:nvPicPr>
          <p:blipFill>
            <a:blip r:embed="rId11" cstate="print"/>
            <a:srcRect/>
            <a:stretch>
              <a:fillRect/>
            </a:stretch>
          </p:blipFill>
          <p:spPr bwMode="auto">
            <a:xfrm>
              <a:off x="0" y="4060709"/>
              <a:ext cx="2130552" cy="373260"/>
            </a:xfrm>
            <a:prstGeom prst="rect">
              <a:avLst/>
            </a:prstGeom>
            <a:noFill/>
            <a:ln w="9525">
              <a:noFill/>
              <a:miter lim="800000"/>
              <a:headEnd/>
              <a:tailEnd/>
            </a:ln>
          </p:spPr>
        </p:pic>
        <p:pic>
          <p:nvPicPr>
            <p:cNvPr id="36877" name="Picture 13" descr="C:\Documents and Settings\CHUTTENH\Desktop\journal.pone.0019984.g002.png"/>
            <p:cNvPicPr>
              <a:picLocks noChangeAspect="1" noChangeArrowheads="1"/>
            </p:cNvPicPr>
            <p:nvPr/>
          </p:nvPicPr>
          <p:blipFill>
            <a:blip r:embed="rId12" cstate="print"/>
            <a:srcRect r="76157" b="51536"/>
            <a:stretch>
              <a:fillRect/>
            </a:stretch>
          </p:blipFill>
          <p:spPr bwMode="auto">
            <a:xfrm>
              <a:off x="0" y="4572000"/>
              <a:ext cx="2130552" cy="2286000"/>
            </a:xfrm>
            <a:prstGeom prst="rect">
              <a:avLst/>
            </a:prstGeom>
            <a:noFill/>
          </p:spPr>
        </p:pic>
      </p:grpSp>
      <p:grpSp>
        <p:nvGrpSpPr>
          <p:cNvPr id="35" name="Group 34"/>
          <p:cNvGrpSpPr/>
          <p:nvPr/>
        </p:nvGrpSpPr>
        <p:grpSpPr>
          <a:xfrm>
            <a:off x="7303008" y="4060813"/>
            <a:ext cx="2130552" cy="1842783"/>
            <a:chOff x="7013448" y="4060812"/>
            <a:chExt cx="2130552" cy="1842783"/>
          </a:xfrm>
        </p:grpSpPr>
        <p:pic>
          <p:nvPicPr>
            <p:cNvPr id="36878" name="Picture 14"/>
            <p:cNvPicPr>
              <a:picLocks noChangeAspect="1" noChangeArrowheads="1"/>
            </p:cNvPicPr>
            <p:nvPr/>
          </p:nvPicPr>
          <p:blipFill>
            <a:blip r:embed="rId13" cstate="print"/>
            <a:srcRect/>
            <a:stretch>
              <a:fillRect/>
            </a:stretch>
          </p:blipFill>
          <p:spPr bwMode="auto">
            <a:xfrm>
              <a:off x="7013448" y="4060812"/>
              <a:ext cx="2130552" cy="373055"/>
            </a:xfrm>
            <a:prstGeom prst="rect">
              <a:avLst/>
            </a:prstGeom>
            <a:noFill/>
            <a:ln w="9525">
              <a:noFill/>
              <a:miter lim="800000"/>
              <a:headEnd/>
              <a:tailEnd/>
            </a:ln>
          </p:spPr>
        </p:pic>
        <p:pic>
          <p:nvPicPr>
            <p:cNvPr id="36880" name="Picture 16" descr="http://www.plosone.org/article/fetchObject.action?uri=info:doi/10.1371/journal.pone.0031386.g003&amp;representation=PNG_M"/>
            <p:cNvPicPr>
              <a:picLocks noChangeAspect="1" noChangeArrowheads="1"/>
            </p:cNvPicPr>
            <p:nvPr/>
          </p:nvPicPr>
          <p:blipFill>
            <a:blip r:embed="rId14" cstate="print"/>
            <a:srcRect l="33333" r="34667" b="71429"/>
            <a:stretch>
              <a:fillRect/>
            </a:stretch>
          </p:blipFill>
          <p:spPr bwMode="auto">
            <a:xfrm>
              <a:off x="7013448" y="4572000"/>
              <a:ext cx="2130552" cy="1331595"/>
            </a:xfrm>
            <a:prstGeom prst="rect">
              <a:avLst/>
            </a:prstGeom>
            <a:noFill/>
          </p:spPr>
        </p:pic>
      </p:grpSp>
      <p:cxnSp>
        <p:nvCxnSpPr>
          <p:cNvPr id="31" name="Straight Connector 30"/>
          <p:cNvCxnSpPr/>
          <p:nvPr/>
        </p:nvCxnSpPr>
        <p:spPr bwMode="auto">
          <a:xfrm>
            <a:off x="76200" y="3810000"/>
            <a:ext cx="12054840" cy="0"/>
          </a:xfrm>
          <a:prstGeom prst="line">
            <a:avLst/>
          </a:prstGeom>
          <a:solidFill>
            <a:schemeClr val="accent1"/>
          </a:solidFill>
          <a:ln w="63500" cap="flat" cmpd="sng" algn="ctr">
            <a:solidFill>
              <a:schemeClr val="tx1"/>
            </a:solidFill>
            <a:prstDash val="solid"/>
            <a:round/>
            <a:headEnd type="none" w="med" len="med"/>
            <a:tailEnd type="none" w="med" len="med"/>
          </a:ln>
          <a:effectLst/>
        </p:spPr>
      </p:cxnSp>
      <p:sp>
        <p:nvSpPr>
          <p:cNvPr id="36" name="Date Placeholder 3"/>
          <p:cNvSpPr>
            <a:spLocks noGrp="1"/>
          </p:cNvSpPr>
          <p:nvPr>
            <p:ph type="dt" sz="half" idx="10"/>
          </p:nvPr>
        </p:nvSpPr>
        <p:spPr>
          <a:xfrm>
            <a:off x="238539" y="6488870"/>
            <a:ext cx="2743200" cy="365125"/>
          </a:xfrm>
        </p:spPr>
        <p:txBody>
          <a:bodyPr/>
          <a:lstStyle/>
          <a:p>
            <a:fld id="{149AB08A-B8FE-2744-A176-508EFC0AA4E9}" type="datetime1">
              <a:rPr lang="en-US" smtClean="0"/>
              <a:t>3/19/17</a:t>
            </a:fld>
            <a:endParaRPr lang="en-US"/>
          </a:p>
        </p:txBody>
      </p:sp>
      <p:grpSp>
        <p:nvGrpSpPr>
          <p:cNvPr id="5" name="Group 4"/>
          <p:cNvGrpSpPr/>
          <p:nvPr/>
        </p:nvGrpSpPr>
        <p:grpSpPr>
          <a:xfrm>
            <a:off x="9362661" y="1539240"/>
            <a:ext cx="2673560" cy="722352"/>
            <a:chOff x="9255981" y="1554480"/>
            <a:chExt cx="2673560" cy="722352"/>
          </a:xfrm>
        </p:grpSpPr>
        <p:sp>
          <p:nvSpPr>
            <p:cNvPr id="39" name="TextBox 38"/>
            <p:cNvSpPr txBox="1"/>
            <p:nvPr/>
          </p:nvSpPr>
          <p:spPr>
            <a:xfrm>
              <a:off x="9255981" y="1969055"/>
              <a:ext cx="2651760" cy="307777"/>
            </a:xfrm>
            <a:prstGeom prst="rect">
              <a:avLst/>
            </a:prstGeom>
            <a:noFill/>
            <a:ln w="38100">
              <a:solidFill>
                <a:schemeClr val="accent1"/>
              </a:solidFill>
            </a:ln>
          </p:spPr>
          <p:txBody>
            <a:bodyPr wrap="square" rtlCol="0">
              <a:spAutoFit/>
            </a:bodyPr>
            <a:lstStyle/>
            <a:p>
              <a:pPr algn="ctr" defTabSz="228600"/>
              <a:r>
                <a:rPr lang="en-US" sz="1400" b="1" dirty="0" err="1" smtClean="0"/>
                <a:t>MetaSpades</a:t>
              </a:r>
              <a:r>
                <a:rPr lang="en-US" sz="1400" b="1" dirty="0" smtClean="0"/>
                <a:t> (</a:t>
              </a:r>
              <a:r>
                <a:rPr lang="en-US" sz="1400" b="1" dirty="0" err="1" smtClean="0"/>
                <a:t>Nurk</a:t>
              </a:r>
              <a:r>
                <a:rPr lang="en-US" sz="1400" b="1" dirty="0" smtClean="0"/>
                <a:t> 2017)</a:t>
              </a:r>
              <a:endParaRPr lang="en-US" sz="1200" dirty="0"/>
            </a:p>
          </p:txBody>
        </p:sp>
        <p:pic>
          <p:nvPicPr>
            <p:cNvPr id="3" name="Picture 2"/>
            <p:cNvPicPr>
              <a:picLocks noChangeAspect="1"/>
            </p:cNvPicPr>
            <p:nvPr/>
          </p:nvPicPr>
          <p:blipFill>
            <a:blip r:embed="rId15"/>
            <a:stretch>
              <a:fillRect/>
            </a:stretch>
          </p:blipFill>
          <p:spPr>
            <a:xfrm>
              <a:off x="9255981" y="1554480"/>
              <a:ext cx="2673560" cy="366241"/>
            </a:xfrm>
            <a:prstGeom prst="rect">
              <a:avLst/>
            </a:prstGeom>
          </p:spPr>
        </p:pic>
      </p:grpSp>
      <p:grpSp>
        <p:nvGrpSpPr>
          <p:cNvPr id="12" name="Group 11"/>
          <p:cNvGrpSpPr/>
          <p:nvPr/>
        </p:nvGrpSpPr>
        <p:grpSpPr>
          <a:xfrm>
            <a:off x="3841750" y="2438400"/>
            <a:ext cx="2846749" cy="889992"/>
            <a:chOff x="3841750" y="2377440"/>
            <a:chExt cx="2846749" cy="889992"/>
          </a:xfrm>
        </p:grpSpPr>
        <p:sp>
          <p:nvSpPr>
            <p:cNvPr id="42" name="TextBox 41"/>
            <p:cNvSpPr txBox="1"/>
            <p:nvPr/>
          </p:nvSpPr>
          <p:spPr>
            <a:xfrm>
              <a:off x="3922776" y="2959655"/>
              <a:ext cx="2651760" cy="307777"/>
            </a:xfrm>
            <a:prstGeom prst="rect">
              <a:avLst/>
            </a:prstGeom>
            <a:noFill/>
            <a:ln w="38100">
              <a:solidFill>
                <a:schemeClr val="accent1"/>
              </a:solidFill>
            </a:ln>
          </p:spPr>
          <p:txBody>
            <a:bodyPr wrap="square" rtlCol="0">
              <a:spAutoFit/>
            </a:bodyPr>
            <a:lstStyle/>
            <a:p>
              <a:pPr algn="ctr" defTabSz="228600"/>
              <a:r>
                <a:rPr lang="en-US" sz="1400" b="1" dirty="0" smtClean="0"/>
                <a:t>Ray Meta (</a:t>
              </a:r>
              <a:r>
                <a:rPr lang="en-US" sz="1400" b="1" dirty="0" err="1" smtClean="0"/>
                <a:t>Boisvert</a:t>
              </a:r>
              <a:r>
                <a:rPr lang="en-US" sz="1400" b="1" dirty="0" smtClean="0"/>
                <a:t> 2012)</a:t>
              </a:r>
              <a:endParaRPr lang="en-US" sz="1200" dirty="0"/>
            </a:p>
          </p:txBody>
        </p:sp>
        <p:pic>
          <p:nvPicPr>
            <p:cNvPr id="10" name="Picture 9"/>
            <p:cNvPicPr>
              <a:picLocks noChangeAspect="1"/>
            </p:cNvPicPr>
            <p:nvPr/>
          </p:nvPicPr>
          <p:blipFill>
            <a:blip r:embed="rId16"/>
            <a:stretch>
              <a:fillRect/>
            </a:stretch>
          </p:blipFill>
          <p:spPr>
            <a:xfrm>
              <a:off x="3841750" y="2377440"/>
              <a:ext cx="2846749" cy="496570"/>
            </a:xfrm>
            <a:prstGeom prst="rect">
              <a:avLst/>
            </a:prstGeom>
          </p:spPr>
        </p:pic>
      </p:grpSp>
      <p:grpSp>
        <p:nvGrpSpPr>
          <p:cNvPr id="22" name="Group 21"/>
          <p:cNvGrpSpPr/>
          <p:nvPr/>
        </p:nvGrpSpPr>
        <p:grpSpPr>
          <a:xfrm>
            <a:off x="6523847" y="1334203"/>
            <a:ext cx="2688927" cy="1079879"/>
            <a:chOff x="6523847" y="1288483"/>
            <a:chExt cx="2688927" cy="1079879"/>
          </a:xfrm>
        </p:grpSpPr>
        <p:sp>
          <p:nvSpPr>
            <p:cNvPr id="47" name="TextBox 46"/>
            <p:cNvSpPr txBox="1"/>
            <p:nvPr/>
          </p:nvSpPr>
          <p:spPr>
            <a:xfrm>
              <a:off x="6542430" y="2060585"/>
              <a:ext cx="2651760" cy="307777"/>
            </a:xfrm>
            <a:prstGeom prst="rect">
              <a:avLst/>
            </a:prstGeom>
            <a:noFill/>
            <a:ln w="38100">
              <a:solidFill>
                <a:schemeClr val="accent1"/>
              </a:solidFill>
            </a:ln>
          </p:spPr>
          <p:txBody>
            <a:bodyPr wrap="square" rtlCol="0">
              <a:spAutoFit/>
            </a:bodyPr>
            <a:lstStyle/>
            <a:p>
              <a:pPr algn="ctr" defTabSz="228600"/>
              <a:r>
                <a:rPr lang="en-US" sz="1400" b="1" dirty="0" smtClean="0"/>
                <a:t>MEGAHIT (Li 2015)</a:t>
              </a:r>
              <a:endParaRPr lang="en-US" sz="1200" dirty="0"/>
            </a:p>
          </p:txBody>
        </p:sp>
        <p:pic>
          <p:nvPicPr>
            <p:cNvPr id="21" name="Picture 20"/>
            <p:cNvPicPr>
              <a:picLocks noChangeAspect="1"/>
            </p:cNvPicPr>
            <p:nvPr/>
          </p:nvPicPr>
          <p:blipFill>
            <a:blip r:embed="rId17"/>
            <a:stretch>
              <a:fillRect/>
            </a:stretch>
          </p:blipFill>
          <p:spPr>
            <a:xfrm>
              <a:off x="6523847" y="1288483"/>
              <a:ext cx="2688927" cy="725324"/>
            </a:xfrm>
            <a:prstGeom prst="rect">
              <a:avLst/>
            </a:prstGeom>
          </p:spPr>
        </p:pic>
      </p:grpSp>
      <p:grpSp>
        <p:nvGrpSpPr>
          <p:cNvPr id="25" name="Group 24"/>
          <p:cNvGrpSpPr/>
          <p:nvPr/>
        </p:nvGrpSpPr>
        <p:grpSpPr>
          <a:xfrm>
            <a:off x="9616439" y="3935814"/>
            <a:ext cx="2212527" cy="2598335"/>
            <a:chOff x="9616439" y="3935814"/>
            <a:chExt cx="2212527" cy="2598335"/>
          </a:xfrm>
        </p:grpSpPr>
        <p:pic>
          <p:nvPicPr>
            <p:cNvPr id="23" name="Picture 22"/>
            <p:cNvPicPr>
              <a:picLocks noChangeAspect="1"/>
            </p:cNvPicPr>
            <p:nvPr/>
          </p:nvPicPr>
          <p:blipFill>
            <a:blip r:embed="rId18"/>
            <a:stretch>
              <a:fillRect/>
            </a:stretch>
          </p:blipFill>
          <p:spPr>
            <a:xfrm>
              <a:off x="9616439" y="3935814"/>
              <a:ext cx="2212527" cy="620946"/>
            </a:xfrm>
            <a:prstGeom prst="rect">
              <a:avLst/>
            </a:prstGeom>
          </p:spPr>
        </p:pic>
        <p:pic>
          <p:nvPicPr>
            <p:cNvPr id="24" name="Picture 23"/>
            <p:cNvPicPr>
              <a:picLocks noChangeAspect="1"/>
            </p:cNvPicPr>
            <p:nvPr/>
          </p:nvPicPr>
          <p:blipFill>
            <a:blip r:embed="rId19"/>
            <a:stretch>
              <a:fillRect/>
            </a:stretch>
          </p:blipFill>
          <p:spPr>
            <a:xfrm>
              <a:off x="9631680" y="4641860"/>
              <a:ext cx="2139950" cy="1892289"/>
            </a:xfrm>
            <a:prstGeom prst="rect">
              <a:avLst/>
            </a:prstGeom>
          </p:spPr>
        </p:pic>
      </p:grpSp>
    </p:spTree>
    <p:extLst>
      <p:ext uri="{BB962C8B-B14F-4D97-AF65-F5344CB8AC3E}">
        <p14:creationId xmlns:p14="http://schemas.microsoft.com/office/powerpoint/2010/main" val="285365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500"/>
                                        <p:tgtEl>
                                          <p:spTgt spid="31"/>
                                        </p:tgtEl>
                                      </p:cBhvr>
                                    </p:animEffect>
                                  </p:childTnLst>
                                </p:cTn>
                              </p:par>
                              <p:par>
                                <p:cTn id="41" presetID="10" presetClass="entr" presetSubtype="0" fill="hold"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fade">
                                      <p:cBhvr>
                                        <p:cTn id="43" dur="500"/>
                                        <p:tgtEl>
                                          <p:spTgt spid="32"/>
                                        </p:tgtEl>
                                      </p:cBhvr>
                                    </p:animEffect>
                                  </p:childTnLst>
                                </p:cTn>
                              </p:par>
                            </p:childTnLst>
                          </p:cTn>
                        </p:par>
                        <p:par>
                          <p:cTn id="44" fill="hold">
                            <p:stCondLst>
                              <p:cond delay="500"/>
                            </p:stCondLst>
                            <p:childTnLst>
                              <p:par>
                                <p:cTn id="45" presetID="10" presetClass="entr" presetSubtype="0" fill="hold" nodeType="after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fade">
                                      <p:cBhvr>
                                        <p:cTn id="47" dur="500"/>
                                        <p:tgtEl>
                                          <p:spTgt spid="33"/>
                                        </p:tgtEl>
                                      </p:cBhvr>
                                    </p:animEffect>
                                  </p:childTnLst>
                                </p:cTn>
                              </p:par>
                            </p:childTnLst>
                          </p:cTn>
                        </p:par>
                        <p:par>
                          <p:cTn id="48" fill="hold">
                            <p:stCondLst>
                              <p:cond delay="1000"/>
                            </p:stCondLst>
                            <p:childTnLst>
                              <p:par>
                                <p:cTn id="49" presetID="10" presetClass="entr" presetSubtype="0" fill="hold" nodeType="after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fade">
                                      <p:cBhvr>
                                        <p:cTn id="51" dur="500"/>
                                        <p:tgtEl>
                                          <p:spTgt spid="34"/>
                                        </p:tgtEl>
                                      </p:cBhvr>
                                    </p:animEffect>
                                  </p:childTnLst>
                                </p:cTn>
                              </p:par>
                            </p:childTnLst>
                          </p:cTn>
                        </p:par>
                        <p:par>
                          <p:cTn id="52" fill="hold">
                            <p:stCondLst>
                              <p:cond delay="1500"/>
                            </p:stCondLst>
                            <p:childTnLst>
                              <p:par>
                                <p:cTn id="53" presetID="10" presetClass="entr" presetSubtype="0" fill="hold" nodeType="after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fade">
                                      <p:cBhvr>
                                        <p:cTn id="55" dur="500"/>
                                        <p:tgtEl>
                                          <p:spTgt spid="35"/>
                                        </p:tgtEl>
                                      </p:cBhvr>
                                    </p:animEffect>
                                  </p:childTnLst>
                                </p:cTn>
                              </p:par>
                            </p:childTnLst>
                          </p:cTn>
                        </p:par>
                        <p:par>
                          <p:cTn id="56" fill="hold">
                            <p:stCondLst>
                              <p:cond delay="2000"/>
                            </p:stCondLst>
                            <p:childTnLst>
                              <p:par>
                                <p:cTn id="57" presetID="10" presetClass="entr" presetSubtype="0" fill="hold" nodeType="after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fade">
                                      <p:cBhvr>
                                        <p:cTn id="5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Microbiome </a:t>
            </a:r>
            <a:r>
              <a:rPr lang="en-US" sz="4000" dirty="0" err="1"/>
              <a:t>meta’omic</a:t>
            </a:r>
            <a:r>
              <a:rPr lang="en-US" sz="4000" dirty="0"/>
              <a:t> </a:t>
            </a:r>
            <a:r>
              <a:rPr lang="en-US" sz="4000" dirty="0" smtClean="0"/>
              <a:t>analyses: gene calling</a:t>
            </a:r>
            <a:endParaRPr lang="en-US" sz="4000" dirty="0"/>
          </a:p>
        </p:txBody>
      </p:sp>
      <p:sp>
        <p:nvSpPr>
          <p:cNvPr id="4" name="Slide Number Placeholder 3"/>
          <p:cNvSpPr>
            <a:spLocks noGrp="1"/>
          </p:cNvSpPr>
          <p:nvPr>
            <p:ph type="sldNum" sz="quarter" idx="12"/>
          </p:nvPr>
        </p:nvSpPr>
        <p:spPr/>
        <p:txBody>
          <a:bodyPr/>
          <a:lstStyle/>
          <a:p>
            <a:fld id="{C71C242F-20BE-4F6C-ABA6-9DCC8641EF60}" type="slidenum">
              <a:rPr lang="en-US" smtClean="0"/>
              <a:pPr/>
              <a:t>21</a:t>
            </a:fld>
            <a:endParaRPr lang="en-US"/>
          </a:p>
        </p:txBody>
      </p:sp>
      <p:pic>
        <p:nvPicPr>
          <p:cNvPr id="6" name="Picture 4" descr="C:\Users\eblis\Documents\My Dropbox\working\ismb_tutorial_12-09-09\02_metagenomics\dna.png"/>
          <p:cNvPicPr>
            <a:picLocks noChangeAspect="1" noChangeArrowheads="1"/>
          </p:cNvPicPr>
          <p:nvPr/>
        </p:nvPicPr>
        <p:blipFill>
          <a:blip r:embed="rId2" cstate="print"/>
          <a:srcRect/>
          <a:stretch>
            <a:fillRect/>
          </a:stretch>
        </p:blipFill>
        <p:spPr bwMode="auto">
          <a:xfrm rot="16200000">
            <a:off x="815799" y="2079801"/>
            <a:ext cx="2137272" cy="568470"/>
          </a:xfrm>
          <a:prstGeom prst="rect">
            <a:avLst/>
          </a:prstGeom>
          <a:noFill/>
        </p:spPr>
      </p:pic>
      <p:sp>
        <p:nvSpPr>
          <p:cNvPr id="7" name="Down Arrow 6"/>
          <p:cNvSpPr/>
          <p:nvPr/>
        </p:nvSpPr>
        <p:spPr bwMode="auto">
          <a:xfrm rot="13486345">
            <a:off x="2250719" y="1835993"/>
            <a:ext cx="419100" cy="381000"/>
          </a:xfrm>
          <a:prstGeom prst="downArrow">
            <a:avLst/>
          </a:prstGeom>
          <a:solidFill>
            <a:schemeClr val="tx1">
              <a:lumMod val="50000"/>
            </a:schemeClr>
          </a:solidFill>
          <a:ln w="9525" cap="flat" cmpd="sng" algn="ctr">
            <a:solidFill>
              <a:schemeClr val="accent3">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8" name="Down Arrow 7"/>
          <p:cNvSpPr/>
          <p:nvPr/>
        </p:nvSpPr>
        <p:spPr bwMode="auto">
          <a:xfrm rot="8113655" flipV="1">
            <a:off x="2250720" y="2369394"/>
            <a:ext cx="419100" cy="381000"/>
          </a:xfrm>
          <a:prstGeom prst="downArrow">
            <a:avLst/>
          </a:prstGeom>
          <a:solidFill>
            <a:schemeClr val="tx1">
              <a:lumMod val="50000"/>
            </a:schemeClr>
          </a:solidFill>
          <a:ln w="9525" cap="flat" cmpd="sng" algn="ctr">
            <a:solidFill>
              <a:schemeClr val="accent3">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9" name="TextBox 8"/>
          <p:cNvSpPr txBox="1"/>
          <p:nvPr/>
        </p:nvSpPr>
        <p:spPr>
          <a:xfrm>
            <a:off x="2743200" y="1524001"/>
            <a:ext cx="2743200" cy="646331"/>
          </a:xfrm>
          <a:prstGeom prst="rect">
            <a:avLst/>
          </a:prstGeom>
          <a:noFill/>
          <a:ln w="38100">
            <a:solidFill>
              <a:schemeClr val="accent1"/>
            </a:solidFill>
          </a:ln>
        </p:spPr>
        <p:txBody>
          <a:bodyPr wrap="square" rtlCol="0">
            <a:spAutoFit/>
          </a:bodyPr>
          <a:lstStyle/>
          <a:p>
            <a:pPr algn="ctr"/>
            <a:r>
              <a:rPr lang="en-US" dirty="0"/>
              <a:t>Extrinsic gene calling: BLAST etc</a:t>
            </a:r>
            <a:r>
              <a:rPr lang="en-US" dirty="0" smtClean="0"/>
              <a:t>.</a:t>
            </a:r>
            <a:endParaRPr lang="en-US" dirty="0"/>
          </a:p>
        </p:txBody>
      </p:sp>
      <p:sp>
        <p:nvSpPr>
          <p:cNvPr id="10" name="TextBox 9"/>
          <p:cNvSpPr txBox="1"/>
          <p:nvPr/>
        </p:nvSpPr>
        <p:spPr>
          <a:xfrm>
            <a:off x="2743200" y="2438401"/>
            <a:ext cx="2743200" cy="646331"/>
          </a:xfrm>
          <a:prstGeom prst="rect">
            <a:avLst/>
          </a:prstGeom>
          <a:noFill/>
          <a:ln w="38100">
            <a:solidFill>
              <a:schemeClr val="accent1"/>
            </a:solidFill>
          </a:ln>
        </p:spPr>
        <p:txBody>
          <a:bodyPr wrap="square" rtlCol="0">
            <a:spAutoFit/>
          </a:bodyPr>
          <a:lstStyle/>
          <a:p>
            <a:pPr algn="ctr"/>
            <a:r>
              <a:rPr lang="en-US" dirty="0"/>
              <a:t>Intrinsic gene calling:</a:t>
            </a:r>
            <a:br>
              <a:rPr lang="en-US" dirty="0"/>
            </a:br>
            <a:r>
              <a:rPr lang="en-US" dirty="0"/>
              <a:t>ORF detection from seq.</a:t>
            </a:r>
            <a:endParaRPr lang="en-US" dirty="0"/>
          </a:p>
        </p:txBody>
      </p:sp>
      <p:sp>
        <p:nvSpPr>
          <p:cNvPr id="11" name="Rounded Rectangle 10"/>
          <p:cNvSpPr/>
          <p:nvPr/>
        </p:nvSpPr>
        <p:spPr bwMode="auto">
          <a:xfrm>
            <a:off x="8991600" y="1524000"/>
            <a:ext cx="1524000" cy="76200"/>
          </a:xfrm>
          <a:prstGeom prst="roundRect">
            <a:avLst/>
          </a:prstGeom>
          <a:solidFill>
            <a:schemeClr val="accent6"/>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12" name="Rectangle 11"/>
          <p:cNvSpPr/>
          <p:nvPr/>
        </p:nvSpPr>
        <p:spPr bwMode="auto">
          <a:xfrm>
            <a:off x="9067800" y="1676400"/>
            <a:ext cx="304800" cy="76200"/>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13" name="Rectangle 12"/>
          <p:cNvSpPr/>
          <p:nvPr/>
        </p:nvSpPr>
        <p:spPr bwMode="auto">
          <a:xfrm>
            <a:off x="9220200" y="1828800"/>
            <a:ext cx="304800" cy="76200"/>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14" name="Rectangle 13"/>
          <p:cNvSpPr/>
          <p:nvPr/>
        </p:nvSpPr>
        <p:spPr bwMode="auto">
          <a:xfrm>
            <a:off x="9601200" y="1676400"/>
            <a:ext cx="304800" cy="76200"/>
          </a:xfrm>
          <a:prstGeom prst="rect">
            <a:avLst/>
          </a:prstGeom>
          <a:solidFill>
            <a:srgbClr val="7030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15" name="Rectangle 14"/>
          <p:cNvSpPr/>
          <p:nvPr/>
        </p:nvSpPr>
        <p:spPr bwMode="auto">
          <a:xfrm>
            <a:off x="9601200" y="1828800"/>
            <a:ext cx="304800" cy="76200"/>
          </a:xfrm>
          <a:prstGeom prst="rect">
            <a:avLst/>
          </a:prstGeom>
          <a:solidFill>
            <a:srgbClr val="7030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16" name="Rectangle 15"/>
          <p:cNvSpPr/>
          <p:nvPr/>
        </p:nvSpPr>
        <p:spPr bwMode="auto">
          <a:xfrm>
            <a:off x="9982200" y="1905000"/>
            <a:ext cx="304800" cy="76200"/>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17" name="Rectangle 16"/>
          <p:cNvSpPr/>
          <p:nvPr/>
        </p:nvSpPr>
        <p:spPr bwMode="auto">
          <a:xfrm>
            <a:off x="10134600" y="1752600"/>
            <a:ext cx="304800" cy="76200"/>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18" name="Rounded Rectangle 17"/>
          <p:cNvSpPr/>
          <p:nvPr/>
        </p:nvSpPr>
        <p:spPr bwMode="auto">
          <a:xfrm>
            <a:off x="7315200" y="1524000"/>
            <a:ext cx="1524000" cy="76200"/>
          </a:xfrm>
          <a:prstGeom prst="roundRect">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19" name="Rounded Rectangle 18"/>
          <p:cNvSpPr/>
          <p:nvPr/>
        </p:nvSpPr>
        <p:spPr bwMode="auto">
          <a:xfrm>
            <a:off x="5638800" y="1524000"/>
            <a:ext cx="1524000" cy="76200"/>
          </a:xfrm>
          <a:prstGeom prst="roundRect">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20" name="Rectangle 19"/>
          <p:cNvSpPr/>
          <p:nvPr/>
        </p:nvSpPr>
        <p:spPr bwMode="auto">
          <a:xfrm>
            <a:off x="7391400" y="1676400"/>
            <a:ext cx="304800" cy="76200"/>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21" name="Rectangle 20"/>
          <p:cNvSpPr/>
          <p:nvPr/>
        </p:nvSpPr>
        <p:spPr bwMode="auto">
          <a:xfrm>
            <a:off x="7924800" y="1676400"/>
            <a:ext cx="304800" cy="76200"/>
          </a:xfrm>
          <a:prstGeom prst="rect">
            <a:avLst/>
          </a:prstGeom>
          <a:solidFill>
            <a:srgbClr val="7030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22" name="Rectangle 21"/>
          <p:cNvSpPr/>
          <p:nvPr/>
        </p:nvSpPr>
        <p:spPr bwMode="auto">
          <a:xfrm>
            <a:off x="8458200" y="1752600"/>
            <a:ext cx="304800" cy="76200"/>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23" name="Rounded Rectangle 22"/>
          <p:cNvSpPr/>
          <p:nvPr/>
        </p:nvSpPr>
        <p:spPr bwMode="auto">
          <a:xfrm>
            <a:off x="7315200" y="2438400"/>
            <a:ext cx="1524000" cy="76200"/>
          </a:xfrm>
          <a:prstGeom prst="roundRect">
            <a:avLst/>
          </a:prstGeom>
          <a:solidFill>
            <a:schemeClr val="accent6"/>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24" name="Rectangle 23"/>
          <p:cNvSpPr/>
          <p:nvPr/>
        </p:nvSpPr>
        <p:spPr bwMode="auto">
          <a:xfrm>
            <a:off x="7543800" y="2590800"/>
            <a:ext cx="304800" cy="76200"/>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25" name="Rectangle 24"/>
          <p:cNvSpPr/>
          <p:nvPr/>
        </p:nvSpPr>
        <p:spPr bwMode="auto">
          <a:xfrm>
            <a:off x="7924800" y="2590800"/>
            <a:ext cx="304800" cy="76200"/>
          </a:xfrm>
          <a:prstGeom prst="rect">
            <a:avLst/>
          </a:prstGeom>
          <a:solidFill>
            <a:srgbClr val="7030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26" name="Rectangle 25"/>
          <p:cNvSpPr/>
          <p:nvPr/>
        </p:nvSpPr>
        <p:spPr bwMode="auto">
          <a:xfrm>
            <a:off x="8305800" y="2667000"/>
            <a:ext cx="304800" cy="76200"/>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27" name="Rounded Rectangle 26"/>
          <p:cNvSpPr/>
          <p:nvPr/>
        </p:nvSpPr>
        <p:spPr bwMode="auto">
          <a:xfrm>
            <a:off x="5638800" y="1981200"/>
            <a:ext cx="1524000" cy="76200"/>
          </a:xfrm>
          <a:prstGeom prst="roundRect">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28" name="Rounded Rectangle 27"/>
          <p:cNvSpPr/>
          <p:nvPr/>
        </p:nvSpPr>
        <p:spPr bwMode="auto">
          <a:xfrm>
            <a:off x="5638800" y="2438400"/>
            <a:ext cx="1524000" cy="76200"/>
          </a:xfrm>
          <a:prstGeom prst="roundRect">
            <a:avLst/>
          </a:prstGeom>
          <a:solidFill>
            <a:schemeClr val="accent6"/>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29" name="Rectangle 28"/>
          <p:cNvSpPr/>
          <p:nvPr/>
        </p:nvSpPr>
        <p:spPr bwMode="auto">
          <a:xfrm>
            <a:off x="5715000" y="1676400"/>
            <a:ext cx="304800" cy="76200"/>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34" name="Rectangle 33"/>
          <p:cNvSpPr/>
          <p:nvPr/>
        </p:nvSpPr>
        <p:spPr bwMode="auto">
          <a:xfrm>
            <a:off x="6248400" y="2133600"/>
            <a:ext cx="304800" cy="76200"/>
          </a:xfrm>
          <a:prstGeom prst="rect">
            <a:avLst/>
          </a:prstGeom>
          <a:solidFill>
            <a:srgbClr val="7030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35" name="Rectangle 34"/>
          <p:cNvSpPr/>
          <p:nvPr/>
        </p:nvSpPr>
        <p:spPr bwMode="auto">
          <a:xfrm>
            <a:off x="6781800" y="2209800"/>
            <a:ext cx="304800" cy="76200"/>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36" name="Rounded Rectangle 35"/>
          <p:cNvSpPr/>
          <p:nvPr/>
        </p:nvSpPr>
        <p:spPr bwMode="auto">
          <a:xfrm>
            <a:off x="5638800" y="2895600"/>
            <a:ext cx="1524000" cy="76200"/>
          </a:xfrm>
          <a:prstGeom prst="roundRect">
            <a:avLst/>
          </a:prstGeom>
          <a:solidFill>
            <a:schemeClr val="accent6"/>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37" name="Rectangle 36"/>
          <p:cNvSpPr/>
          <p:nvPr/>
        </p:nvSpPr>
        <p:spPr bwMode="auto">
          <a:xfrm>
            <a:off x="5867400" y="2590800"/>
            <a:ext cx="304800" cy="76200"/>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38" name="Rectangle 37"/>
          <p:cNvSpPr/>
          <p:nvPr/>
        </p:nvSpPr>
        <p:spPr bwMode="auto">
          <a:xfrm>
            <a:off x="6248400" y="2590800"/>
            <a:ext cx="304800" cy="76200"/>
          </a:xfrm>
          <a:prstGeom prst="rect">
            <a:avLst/>
          </a:prstGeom>
          <a:solidFill>
            <a:srgbClr val="7030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39" name="Rectangle 38"/>
          <p:cNvSpPr/>
          <p:nvPr/>
        </p:nvSpPr>
        <p:spPr bwMode="auto">
          <a:xfrm>
            <a:off x="6629400" y="3048000"/>
            <a:ext cx="304800" cy="76200"/>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40" name="Rectangle 39"/>
          <p:cNvSpPr/>
          <p:nvPr/>
        </p:nvSpPr>
        <p:spPr bwMode="auto">
          <a:xfrm>
            <a:off x="8915400" y="1447800"/>
            <a:ext cx="1676400" cy="609600"/>
          </a:xfrm>
          <a:prstGeom prst="rect">
            <a:avLst/>
          </a:prstGeom>
          <a:noFill/>
          <a:ln w="38100" cap="flat" cmpd="sng" algn="ctr">
            <a:solidFill>
              <a:schemeClr val="tx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cxnSp>
        <p:nvCxnSpPr>
          <p:cNvPr id="42" name="Straight Arrow Connector 41"/>
          <p:cNvCxnSpPr>
            <a:stCxn id="19" idx="3"/>
            <a:endCxn id="18" idx="1"/>
          </p:cNvCxnSpPr>
          <p:nvPr/>
        </p:nvCxnSpPr>
        <p:spPr bwMode="auto">
          <a:xfrm>
            <a:off x="7162800" y="1562100"/>
            <a:ext cx="152400" cy="1588"/>
          </a:xfrm>
          <a:prstGeom prst="straightConnector1">
            <a:avLst/>
          </a:prstGeom>
          <a:solidFill>
            <a:schemeClr val="accent1"/>
          </a:solidFill>
          <a:ln w="12700" cap="flat" cmpd="sng" algn="ctr">
            <a:solidFill>
              <a:schemeClr val="tx1"/>
            </a:solidFill>
            <a:prstDash val="solid"/>
            <a:round/>
            <a:headEnd type="none" w="med" len="med"/>
            <a:tailEnd type="stealth"/>
          </a:ln>
          <a:effectLst/>
        </p:spPr>
      </p:cxnSp>
      <p:cxnSp>
        <p:nvCxnSpPr>
          <p:cNvPr id="43" name="Straight Arrow Connector 42"/>
          <p:cNvCxnSpPr>
            <a:stCxn id="27" idx="3"/>
            <a:endCxn id="18" idx="1"/>
          </p:cNvCxnSpPr>
          <p:nvPr/>
        </p:nvCxnSpPr>
        <p:spPr bwMode="auto">
          <a:xfrm flipV="1">
            <a:off x="7162800" y="1562100"/>
            <a:ext cx="152400" cy="457200"/>
          </a:xfrm>
          <a:prstGeom prst="straightConnector1">
            <a:avLst/>
          </a:prstGeom>
          <a:solidFill>
            <a:schemeClr val="accent1"/>
          </a:solidFill>
          <a:ln w="12700" cap="flat" cmpd="sng" algn="ctr">
            <a:solidFill>
              <a:schemeClr val="tx1"/>
            </a:solidFill>
            <a:prstDash val="solid"/>
            <a:round/>
            <a:headEnd type="none" w="med" len="med"/>
            <a:tailEnd type="stealth"/>
          </a:ln>
          <a:effectLst/>
        </p:spPr>
      </p:cxnSp>
      <p:cxnSp>
        <p:nvCxnSpPr>
          <p:cNvPr id="46" name="Straight Arrow Connector 45"/>
          <p:cNvCxnSpPr>
            <a:stCxn id="28" idx="3"/>
            <a:endCxn id="23" idx="1"/>
          </p:cNvCxnSpPr>
          <p:nvPr/>
        </p:nvCxnSpPr>
        <p:spPr bwMode="auto">
          <a:xfrm>
            <a:off x="7162800" y="2476500"/>
            <a:ext cx="152400" cy="1588"/>
          </a:xfrm>
          <a:prstGeom prst="straightConnector1">
            <a:avLst/>
          </a:prstGeom>
          <a:solidFill>
            <a:schemeClr val="accent1"/>
          </a:solidFill>
          <a:ln w="12700" cap="flat" cmpd="sng" algn="ctr">
            <a:solidFill>
              <a:schemeClr val="tx1"/>
            </a:solidFill>
            <a:prstDash val="solid"/>
            <a:round/>
            <a:headEnd type="none" w="med" len="med"/>
            <a:tailEnd type="stealth"/>
          </a:ln>
          <a:effectLst/>
        </p:spPr>
      </p:cxnSp>
      <p:cxnSp>
        <p:nvCxnSpPr>
          <p:cNvPr id="49" name="Straight Arrow Connector 48"/>
          <p:cNvCxnSpPr>
            <a:stCxn id="36" idx="3"/>
            <a:endCxn id="23" idx="1"/>
          </p:cNvCxnSpPr>
          <p:nvPr/>
        </p:nvCxnSpPr>
        <p:spPr bwMode="auto">
          <a:xfrm flipV="1">
            <a:off x="7162800" y="2476500"/>
            <a:ext cx="152400" cy="457200"/>
          </a:xfrm>
          <a:prstGeom prst="straightConnector1">
            <a:avLst/>
          </a:prstGeom>
          <a:solidFill>
            <a:schemeClr val="accent1"/>
          </a:solidFill>
          <a:ln w="12700" cap="flat" cmpd="sng" algn="ctr">
            <a:solidFill>
              <a:schemeClr val="tx1"/>
            </a:solidFill>
            <a:prstDash val="solid"/>
            <a:round/>
            <a:headEnd type="none" w="med" len="med"/>
            <a:tailEnd type="stealth"/>
          </a:ln>
          <a:effectLst/>
        </p:spPr>
      </p:cxnSp>
      <p:cxnSp>
        <p:nvCxnSpPr>
          <p:cNvPr id="52" name="Straight Arrow Connector 51"/>
          <p:cNvCxnSpPr>
            <a:endCxn id="40" idx="1"/>
          </p:cNvCxnSpPr>
          <p:nvPr/>
        </p:nvCxnSpPr>
        <p:spPr bwMode="auto">
          <a:xfrm rot="16200000" flipH="1">
            <a:off x="8801100" y="1638300"/>
            <a:ext cx="152400" cy="76200"/>
          </a:xfrm>
          <a:prstGeom prst="straightConnector1">
            <a:avLst/>
          </a:prstGeom>
          <a:solidFill>
            <a:schemeClr val="accent1"/>
          </a:solidFill>
          <a:ln w="12700" cap="flat" cmpd="sng" algn="ctr">
            <a:solidFill>
              <a:schemeClr val="tx1"/>
            </a:solidFill>
            <a:prstDash val="solid"/>
            <a:round/>
            <a:headEnd type="none" w="med" len="med"/>
            <a:tailEnd type="stealth"/>
          </a:ln>
          <a:effectLst/>
        </p:spPr>
      </p:cxnSp>
      <p:cxnSp>
        <p:nvCxnSpPr>
          <p:cNvPr id="55" name="Straight Arrow Connector 54"/>
          <p:cNvCxnSpPr>
            <a:stCxn id="23" idx="3"/>
            <a:endCxn id="40" idx="1"/>
          </p:cNvCxnSpPr>
          <p:nvPr/>
        </p:nvCxnSpPr>
        <p:spPr bwMode="auto">
          <a:xfrm flipV="1">
            <a:off x="8839200" y="1752600"/>
            <a:ext cx="76200" cy="723900"/>
          </a:xfrm>
          <a:prstGeom prst="straightConnector1">
            <a:avLst/>
          </a:prstGeom>
          <a:solidFill>
            <a:schemeClr val="accent1"/>
          </a:solidFill>
          <a:ln w="12700" cap="flat" cmpd="sng" algn="ctr">
            <a:solidFill>
              <a:schemeClr val="tx1"/>
            </a:solidFill>
            <a:prstDash val="solid"/>
            <a:round/>
            <a:headEnd type="none" w="med" len="med"/>
            <a:tailEnd type="stealth"/>
          </a:ln>
          <a:effectLst/>
        </p:spPr>
      </p:cxnSp>
      <p:sp>
        <p:nvSpPr>
          <p:cNvPr id="58" name="Rectangle 57"/>
          <p:cNvSpPr/>
          <p:nvPr/>
        </p:nvSpPr>
        <p:spPr>
          <a:xfrm>
            <a:off x="5638800" y="1295401"/>
            <a:ext cx="511358" cy="123111"/>
          </a:xfrm>
          <a:prstGeom prst="rect">
            <a:avLst/>
          </a:prstGeom>
        </p:spPr>
        <p:txBody>
          <a:bodyPr wrap="none" lIns="0" tIns="0" rIns="0" bIns="0">
            <a:spAutoFit/>
          </a:bodyPr>
          <a:lstStyle/>
          <a:p>
            <a:r>
              <a:rPr lang="en-US" sz="800" dirty="0" err="1"/>
              <a:t>Dalevi</a:t>
            </a:r>
            <a:r>
              <a:rPr lang="en-US" sz="800" dirty="0"/>
              <a:t>, 2009</a:t>
            </a:r>
            <a:endParaRPr lang="en-US" sz="800" dirty="0"/>
          </a:p>
        </p:txBody>
      </p:sp>
      <p:sp>
        <p:nvSpPr>
          <p:cNvPr id="59" name="Rectangle 58"/>
          <p:cNvSpPr/>
          <p:nvPr/>
        </p:nvSpPr>
        <p:spPr bwMode="auto">
          <a:xfrm>
            <a:off x="2590800" y="4800600"/>
            <a:ext cx="304800" cy="76200"/>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60" name="Rectangle 59"/>
          <p:cNvSpPr/>
          <p:nvPr/>
        </p:nvSpPr>
        <p:spPr bwMode="auto">
          <a:xfrm>
            <a:off x="1905000" y="4953000"/>
            <a:ext cx="304800" cy="76200"/>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61" name="Rectangle 60"/>
          <p:cNvSpPr/>
          <p:nvPr/>
        </p:nvSpPr>
        <p:spPr bwMode="auto">
          <a:xfrm>
            <a:off x="2057400" y="4343400"/>
            <a:ext cx="304800" cy="76200"/>
          </a:xfrm>
          <a:prstGeom prst="rect">
            <a:avLst/>
          </a:prstGeom>
          <a:solidFill>
            <a:srgbClr val="7030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62" name="Rectangle 61"/>
          <p:cNvSpPr/>
          <p:nvPr/>
        </p:nvSpPr>
        <p:spPr bwMode="auto">
          <a:xfrm>
            <a:off x="1828800" y="4114800"/>
            <a:ext cx="304800" cy="76200"/>
          </a:xfrm>
          <a:prstGeom prst="rect">
            <a:avLst/>
          </a:prstGeom>
          <a:solidFill>
            <a:srgbClr val="7030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63" name="Rectangle 62"/>
          <p:cNvSpPr/>
          <p:nvPr/>
        </p:nvSpPr>
        <p:spPr bwMode="auto">
          <a:xfrm>
            <a:off x="2286000" y="4953000"/>
            <a:ext cx="304800" cy="76200"/>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64" name="Rectangle 63"/>
          <p:cNvSpPr/>
          <p:nvPr/>
        </p:nvSpPr>
        <p:spPr bwMode="auto">
          <a:xfrm>
            <a:off x="2667000" y="4343400"/>
            <a:ext cx="304800" cy="76200"/>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65" name="Rectangle 64"/>
          <p:cNvSpPr/>
          <p:nvPr/>
        </p:nvSpPr>
        <p:spPr bwMode="auto">
          <a:xfrm>
            <a:off x="1828800" y="4572000"/>
            <a:ext cx="304800" cy="76200"/>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66" name="Rectangle 65"/>
          <p:cNvSpPr/>
          <p:nvPr/>
        </p:nvSpPr>
        <p:spPr bwMode="auto">
          <a:xfrm>
            <a:off x="2362200" y="4191000"/>
            <a:ext cx="304800" cy="76200"/>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67" name="Rectangle 66"/>
          <p:cNvSpPr/>
          <p:nvPr/>
        </p:nvSpPr>
        <p:spPr bwMode="auto">
          <a:xfrm>
            <a:off x="2133600" y="4800600"/>
            <a:ext cx="304800" cy="76200"/>
          </a:xfrm>
          <a:prstGeom prst="rect">
            <a:avLst/>
          </a:prstGeom>
          <a:solidFill>
            <a:srgbClr val="7030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68" name="Rectangle 67"/>
          <p:cNvSpPr/>
          <p:nvPr/>
        </p:nvSpPr>
        <p:spPr bwMode="auto">
          <a:xfrm>
            <a:off x="2743200" y="4572000"/>
            <a:ext cx="304800" cy="76200"/>
          </a:xfrm>
          <a:prstGeom prst="rect">
            <a:avLst/>
          </a:prstGeom>
          <a:solidFill>
            <a:srgbClr val="7030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69" name="Rectangle 68"/>
          <p:cNvSpPr/>
          <p:nvPr/>
        </p:nvSpPr>
        <p:spPr bwMode="auto">
          <a:xfrm>
            <a:off x="2362200" y="4572000"/>
            <a:ext cx="304800" cy="76200"/>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70" name="Rectangle 69"/>
          <p:cNvSpPr/>
          <p:nvPr/>
        </p:nvSpPr>
        <p:spPr bwMode="auto">
          <a:xfrm>
            <a:off x="1676400" y="4419600"/>
            <a:ext cx="304800" cy="76200"/>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71" name="Rectangle 70"/>
          <p:cNvSpPr/>
          <p:nvPr/>
        </p:nvSpPr>
        <p:spPr bwMode="auto">
          <a:xfrm>
            <a:off x="3886200" y="3810000"/>
            <a:ext cx="304800" cy="76200"/>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72" name="Rectangle 71"/>
          <p:cNvSpPr/>
          <p:nvPr/>
        </p:nvSpPr>
        <p:spPr bwMode="auto">
          <a:xfrm>
            <a:off x="4038600" y="3962400"/>
            <a:ext cx="304800" cy="76200"/>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73" name="Rectangle 72"/>
          <p:cNvSpPr/>
          <p:nvPr/>
        </p:nvSpPr>
        <p:spPr bwMode="auto">
          <a:xfrm>
            <a:off x="3657600" y="4038600"/>
            <a:ext cx="304800" cy="76200"/>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74" name="Rectangle 73"/>
          <p:cNvSpPr/>
          <p:nvPr/>
        </p:nvSpPr>
        <p:spPr bwMode="auto">
          <a:xfrm>
            <a:off x="3962400" y="4191000"/>
            <a:ext cx="304800" cy="76200"/>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75" name="Rectangle 74"/>
          <p:cNvSpPr/>
          <p:nvPr/>
        </p:nvSpPr>
        <p:spPr bwMode="auto">
          <a:xfrm>
            <a:off x="4343400" y="4495800"/>
            <a:ext cx="304800" cy="76200"/>
          </a:xfrm>
          <a:prstGeom prst="rect">
            <a:avLst/>
          </a:prstGeom>
          <a:solidFill>
            <a:srgbClr val="7030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76" name="Rectangle 75"/>
          <p:cNvSpPr/>
          <p:nvPr/>
        </p:nvSpPr>
        <p:spPr bwMode="auto">
          <a:xfrm>
            <a:off x="4495800" y="4343400"/>
            <a:ext cx="304800" cy="76200"/>
          </a:xfrm>
          <a:prstGeom prst="rect">
            <a:avLst/>
          </a:prstGeom>
          <a:solidFill>
            <a:srgbClr val="7030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77" name="Rectangle 76"/>
          <p:cNvSpPr/>
          <p:nvPr/>
        </p:nvSpPr>
        <p:spPr bwMode="auto">
          <a:xfrm>
            <a:off x="4038600" y="4648200"/>
            <a:ext cx="304800" cy="76200"/>
          </a:xfrm>
          <a:prstGeom prst="rect">
            <a:avLst/>
          </a:prstGeom>
          <a:solidFill>
            <a:srgbClr val="7030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78" name="Rectangle 77"/>
          <p:cNvSpPr/>
          <p:nvPr/>
        </p:nvSpPr>
        <p:spPr bwMode="auto">
          <a:xfrm>
            <a:off x="4343400" y="4800600"/>
            <a:ext cx="304800" cy="76200"/>
          </a:xfrm>
          <a:prstGeom prst="rect">
            <a:avLst/>
          </a:prstGeom>
          <a:solidFill>
            <a:srgbClr val="7030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79" name="Rectangle 78"/>
          <p:cNvSpPr/>
          <p:nvPr/>
        </p:nvSpPr>
        <p:spPr bwMode="auto">
          <a:xfrm>
            <a:off x="4876800" y="3733800"/>
            <a:ext cx="304800" cy="76200"/>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80" name="Rectangle 79"/>
          <p:cNvSpPr/>
          <p:nvPr/>
        </p:nvSpPr>
        <p:spPr bwMode="auto">
          <a:xfrm>
            <a:off x="5029200" y="3581400"/>
            <a:ext cx="304800" cy="76200"/>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81" name="Rectangle 80"/>
          <p:cNvSpPr/>
          <p:nvPr/>
        </p:nvSpPr>
        <p:spPr bwMode="auto">
          <a:xfrm>
            <a:off x="4724400" y="4114800"/>
            <a:ext cx="304800" cy="76200"/>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82" name="Rectangle 81"/>
          <p:cNvSpPr/>
          <p:nvPr/>
        </p:nvSpPr>
        <p:spPr bwMode="auto">
          <a:xfrm>
            <a:off x="4876800" y="3962400"/>
            <a:ext cx="304800" cy="76200"/>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cxnSp>
        <p:nvCxnSpPr>
          <p:cNvPr id="84" name="Straight Connector 83"/>
          <p:cNvCxnSpPr/>
          <p:nvPr/>
        </p:nvCxnSpPr>
        <p:spPr bwMode="auto">
          <a:xfrm>
            <a:off x="5867400" y="3962400"/>
            <a:ext cx="2362200" cy="0"/>
          </a:xfrm>
          <a:prstGeom prst="line">
            <a:avLst/>
          </a:prstGeom>
          <a:solidFill>
            <a:schemeClr val="accent1"/>
          </a:solidFill>
          <a:ln w="25400" cap="flat" cmpd="sng" algn="ctr">
            <a:solidFill>
              <a:schemeClr val="accent3"/>
            </a:solidFill>
            <a:prstDash val="solid"/>
            <a:round/>
            <a:headEnd type="none" w="med" len="med"/>
            <a:tailEnd type="stealth" w="med" len="med"/>
          </a:ln>
          <a:effectLst/>
        </p:spPr>
      </p:cxnSp>
      <p:sp>
        <p:nvSpPr>
          <p:cNvPr id="91" name="Oval 90"/>
          <p:cNvSpPr/>
          <p:nvPr/>
        </p:nvSpPr>
        <p:spPr bwMode="auto">
          <a:xfrm>
            <a:off x="6019800" y="3886200"/>
            <a:ext cx="228600" cy="152400"/>
          </a:xfrm>
          <a:prstGeom prst="ellipse">
            <a:avLst/>
          </a:prstGeom>
          <a:solidFill>
            <a:schemeClr val="accent2">
              <a:alpha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92" name="Oval 91"/>
          <p:cNvSpPr/>
          <p:nvPr/>
        </p:nvSpPr>
        <p:spPr bwMode="auto">
          <a:xfrm>
            <a:off x="6248400" y="3886200"/>
            <a:ext cx="228600" cy="152400"/>
          </a:xfrm>
          <a:prstGeom prst="ellipse">
            <a:avLst/>
          </a:prstGeom>
          <a:solidFill>
            <a:schemeClr val="accent2">
              <a:alpha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93" name="Oval 92"/>
          <p:cNvSpPr/>
          <p:nvPr/>
        </p:nvSpPr>
        <p:spPr bwMode="auto">
          <a:xfrm>
            <a:off x="6477000" y="3886200"/>
            <a:ext cx="228600" cy="152400"/>
          </a:xfrm>
          <a:prstGeom prst="ellipse">
            <a:avLst/>
          </a:prstGeom>
          <a:solidFill>
            <a:schemeClr val="accent1">
              <a:alpha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94" name="Oval 93"/>
          <p:cNvSpPr/>
          <p:nvPr/>
        </p:nvSpPr>
        <p:spPr bwMode="auto">
          <a:xfrm>
            <a:off x="6705600" y="3886200"/>
            <a:ext cx="228600" cy="152400"/>
          </a:xfrm>
          <a:prstGeom prst="ellipse">
            <a:avLst/>
          </a:prstGeom>
          <a:solidFill>
            <a:schemeClr val="accent2">
              <a:alpha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95" name="Oval 94"/>
          <p:cNvSpPr/>
          <p:nvPr/>
        </p:nvSpPr>
        <p:spPr bwMode="auto">
          <a:xfrm>
            <a:off x="6934200" y="3886200"/>
            <a:ext cx="228600" cy="152400"/>
          </a:xfrm>
          <a:prstGeom prst="ellipse">
            <a:avLst/>
          </a:prstGeom>
          <a:solidFill>
            <a:schemeClr val="accent2">
              <a:alpha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96" name="Oval 95"/>
          <p:cNvSpPr/>
          <p:nvPr/>
        </p:nvSpPr>
        <p:spPr bwMode="auto">
          <a:xfrm>
            <a:off x="7162800" y="3886200"/>
            <a:ext cx="228600" cy="152400"/>
          </a:xfrm>
          <a:prstGeom prst="ellipse">
            <a:avLst/>
          </a:prstGeom>
          <a:solidFill>
            <a:schemeClr val="accent1">
              <a:alpha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97" name="Oval 96"/>
          <p:cNvSpPr/>
          <p:nvPr/>
        </p:nvSpPr>
        <p:spPr bwMode="auto">
          <a:xfrm>
            <a:off x="7391400" y="3886200"/>
            <a:ext cx="228600" cy="152400"/>
          </a:xfrm>
          <a:prstGeom prst="ellipse">
            <a:avLst/>
          </a:prstGeom>
          <a:solidFill>
            <a:schemeClr val="accent2">
              <a:alpha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98" name="Oval 97"/>
          <p:cNvSpPr/>
          <p:nvPr/>
        </p:nvSpPr>
        <p:spPr bwMode="auto">
          <a:xfrm>
            <a:off x="7620000" y="3886200"/>
            <a:ext cx="228600" cy="152400"/>
          </a:xfrm>
          <a:prstGeom prst="ellipse">
            <a:avLst/>
          </a:prstGeom>
          <a:solidFill>
            <a:schemeClr val="accent2">
              <a:alpha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99" name="Oval 98"/>
          <p:cNvSpPr/>
          <p:nvPr/>
        </p:nvSpPr>
        <p:spPr bwMode="auto">
          <a:xfrm>
            <a:off x="7848600" y="3886200"/>
            <a:ext cx="228600" cy="152400"/>
          </a:xfrm>
          <a:prstGeom prst="ellipse">
            <a:avLst/>
          </a:prstGeom>
          <a:solidFill>
            <a:schemeClr val="accent1">
              <a:alpha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cxnSp>
        <p:nvCxnSpPr>
          <p:cNvPr id="102" name="Straight Connector 101"/>
          <p:cNvCxnSpPr/>
          <p:nvPr/>
        </p:nvCxnSpPr>
        <p:spPr bwMode="auto">
          <a:xfrm>
            <a:off x="5867400" y="4191000"/>
            <a:ext cx="2362200" cy="0"/>
          </a:xfrm>
          <a:prstGeom prst="line">
            <a:avLst/>
          </a:prstGeom>
          <a:solidFill>
            <a:schemeClr val="accent1"/>
          </a:solidFill>
          <a:ln w="25400" cap="flat" cmpd="sng" algn="ctr">
            <a:solidFill>
              <a:schemeClr val="accent3"/>
            </a:solidFill>
            <a:prstDash val="solid"/>
            <a:round/>
            <a:headEnd type="none" w="med" len="med"/>
            <a:tailEnd type="stealth" w="med" len="med"/>
          </a:ln>
          <a:effectLst/>
        </p:spPr>
      </p:cxnSp>
      <p:sp>
        <p:nvSpPr>
          <p:cNvPr id="103" name="Oval 102"/>
          <p:cNvSpPr/>
          <p:nvPr/>
        </p:nvSpPr>
        <p:spPr bwMode="auto">
          <a:xfrm>
            <a:off x="6019800" y="4114800"/>
            <a:ext cx="228600" cy="152400"/>
          </a:xfrm>
          <a:prstGeom prst="ellipse">
            <a:avLst/>
          </a:prstGeom>
          <a:solidFill>
            <a:schemeClr val="accent2">
              <a:alpha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104" name="Oval 103"/>
          <p:cNvSpPr/>
          <p:nvPr/>
        </p:nvSpPr>
        <p:spPr bwMode="auto">
          <a:xfrm>
            <a:off x="6248400" y="4114800"/>
            <a:ext cx="228600" cy="152400"/>
          </a:xfrm>
          <a:prstGeom prst="ellipse">
            <a:avLst/>
          </a:prstGeom>
          <a:solidFill>
            <a:schemeClr val="accent1">
              <a:alpha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105" name="Oval 104"/>
          <p:cNvSpPr/>
          <p:nvPr/>
        </p:nvSpPr>
        <p:spPr bwMode="auto">
          <a:xfrm>
            <a:off x="6477000" y="4114800"/>
            <a:ext cx="228600" cy="152400"/>
          </a:xfrm>
          <a:prstGeom prst="ellipse">
            <a:avLst/>
          </a:prstGeom>
          <a:solidFill>
            <a:schemeClr val="accent2">
              <a:alpha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106" name="Oval 105"/>
          <p:cNvSpPr/>
          <p:nvPr/>
        </p:nvSpPr>
        <p:spPr bwMode="auto">
          <a:xfrm>
            <a:off x="6705600" y="4114800"/>
            <a:ext cx="228600" cy="152400"/>
          </a:xfrm>
          <a:prstGeom prst="ellipse">
            <a:avLst/>
          </a:prstGeom>
          <a:solidFill>
            <a:schemeClr val="accent2">
              <a:alpha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107" name="Oval 106"/>
          <p:cNvSpPr/>
          <p:nvPr/>
        </p:nvSpPr>
        <p:spPr bwMode="auto">
          <a:xfrm>
            <a:off x="6934200" y="4114800"/>
            <a:ext cx="228600" cy="152400"/>
          </a:xfrm>
          <a:prstGeom prst="ellipse">
            <a:avLst/>
          </a:prstGeom>
          <a:solidFill>
            <a:schemeClr val="accent1">
              <a:alpha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108" name="Oval 107"/>
          <p:cNvSpPr/>
          <p:nvPr/>
        </p:nvSpPr>
        <p:spPr bwMode="auto">
          <a:xfrm>
            <a:off x="7162800" y="4114800"/>
            <a:ext cx="228600" cy="152400"/>
          </a:xfrm>
          <a:prstGeom prst="ellipse">
            <a:avLst/>
          </a:prstGeom>
          <a:solidFill>
            <a:schemeClr val="accent2">
              <a:alpha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109" name="Oval 108"/>
          <p:cNvSpPr/>
          <p:nvPr/>
        </p:nvSpPr>
        <p:spPr bwMode="auto">
          <a:xfrm>
            <a:off x="7391400" y="4114800"/>
            <a:ext cx="228600" cy="152400"/>
          </a:xfrm>
          <a:prstGeom prst="ellipse">
            <a:avLst/>
          </a:prstGeom>
          <a:solidFill>
            <a:schemeClr val="accent2">
              <a:alpha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110" name="Oval 109"/>
          <p:cNvSpPr/>
          <p:nvPr/>
        </p:nvSpPr>
        <p:spPr bwMode="auto">
          <a:xfrm>
            <a:off x="7620000" y="4114800"/>
            <a:ext cx="228600" cy="152400"/>
          </a:xfrm>
          <a:prstGeom prst="ellipse">
            <a:avLst/>
          </a:prstGeom>
          <a:solidFill>
            <a:schemeClr val="accent1">
              <a:alpha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111" name="Oval 110"/>
          <p:cNvSpPr/>
          <p:nvPr/>
        </p:nvSpPr>
        <p:spPr bwMode="auto">
          <a:xfrm>
            <a:off x="7848600" y="4114800"/>
            <a:ext cx="228600" cy="152400"/>
          </a:xfrm>
          <a:prstGeom prst="ellipse">
            <a:avLst/>
          </a:prstGeom>
          <a:solidFill>
            <a:schemeClr val="accent2">
              <a:alpha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cxnSp>
        <p:nvCxnSpPr>
          <p:cNvPr id="112" name="Straight Connector 111"/>
          <p:cNvCxnSpPr/>
          <p:nvPr/>
        </p:nvCxnSpPr>
        <p:spPr bwMode="auto">
          <a:xfrm>
            <a:off x="5867400" y="4419600"/>
            <a:ext cx="2362200" cy="0"/>
          </a:xfrm>
          <a:prstGeom prst="line">
            <a:avLst/>
          </a:prstGeom>
          <a:solidFill>
            <a:schemeClr val="accent1"/>
          </a:solidFill>
          <a:ln w="25400" cap="flat" cmpd="sng" algn="ctr">
            <a:solidFill>
              <a:schemeClr val="accent3"/>
            </a:solidFill>
            <a:prstDash val="solid"/>
            <a:round/>
            <a:headEnd type="none" w="med" len="med"/>
            <a:tailEnd type="stealth" w="med" len="med"/>
          </a:ln>
          <a:effectLst/>
        </p:spPr>
      </p:cxnSp>
      <p:sp>
        <p:nvSpPr>
          <p:cNvPr id="113" name="Oval 112"/>
          <p:cNvSpPr/>
          <p:nvPr/>
        </p:nvSpPr>
        <p:spPr bwMode="auto">
          <a:xfrm>
            <a:off x="6019800" y="4343400"/>
            <a:ext cx="228600" cy="152400"/>
          </a:xfrm>
          <a:prstGeom prst="ellipse">
            <a:avLst/>
          </a:prstGeom>
          <a:solidFill>
            <a:schemeClr val="accent1">
              <a:alpha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114" name="Oval 113"/>
          <p:cNvSpPr/>
          <p:nvPr/>
        </p:nvSpPr>
        <p:spPr bwMode="auto">
          <a:xfrm>
            <a:off x="6248400" y="4343400"/>
            <a:ext cx="228600" cy="152400"/>
          </a:xfrm>
          <a:prstGeom prst="ellipse">
            <a:avLst/>
          </a:prstGeom>
          <a:solidFill>
            <a:schemeClr val="accent2">
              <a:alpha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115" name="Oval 114"/>
          <p:cNvSpPr/>
          <p:nvPr/>
        </p:nvSpPr>
        <p:spPr bwMode="auto">
          <a:xfrm>
            <a:off x="6477000" y="4343400"/>
            <a:ext cx="228600" cy="152400"/>
          </a:xfrm>
          <a:prstGeom prst="ellipse">
            <a:avLst/>
          </a:prstGeom>
          <a:solidFill>
            <a:schemeClr val="accent2">
              <a:alpha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116" name="Oval 115"/>
          <p:cNvSpPr/>
          <p:nvPr/>
        </p:nvSpPr>
        <p:spPr bwMode="auto">
          <a:xfrm>
            <a:off x="6705600" y="4343400"/>
            <a:ext cx="228600" cy="152400"/>
          </a:xfrm>
          <a:prstGeom prst="ellipse">
            <a:avLst/>
          </a:prstGeom>
          <a:solidFill>
            <a:schemeClr val="accent1">
              <a:alpha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117" name="Oval 116"/>
          <p:cNvSpPr/>
          <p:nvPr/>
        </p:nvSpPr>
        <p:spPr bwMode="auto">
          <a:xfrm>
            <a:off x="6934200" y="4343400"/>
            <a:ext cx="228600" cy="152400"/>
          </a:xfrm>
          <a:prstGeom prst="ellipse">
            <a:avLst/>
          </a:prstGeom>
          <a:solidFill>
            <a:schemeClr val="accent2">
              <a:alpha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118" name="Oval 117"/>
          <p:cNvSpPr/>
          <p:nvPr/>
        </p:nvSpPr>
        <p:spPr bwMode="auto">
          <a:xfrm>
            <a:off x="7162800" y="4343400"/>
            <a:ext cx="228600" cy="152400"/>
          </a:xfrm>
          <a:prstGeom prst="ellipse">
            <a:avLst/>
          </a:prstGeom>
          <a:solidFill>
            <a:schemeClr val="accent2">
              <a:alpha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119" name="Oval 118"/>
          <p:cNvSpPr/>
          <p:nvPr/>
        </p:nvSpPr>
        <p:spPr bwMode="auto">
          <a:xfrm>
            <a:off x="7391400" y="4343400"/>
            <a:ext cx="228600" cy="152400"/>
          </a:xfrm>
          <a:prstGeom prst="ellipse">
            <a:avLst/>
          </a:prstGeom>
          <a:solidFill>
            <a:schemeClr val="accent1">
              <a:alpha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120" name="Oval 119"/>
          <p:cNvSpPr/>
          <p:nvPr/>
        </p:nvSpPr>
        <p:spPr bwMode="auto">
          <a:xfrm>
            <a:off x="7620000" y="4343400"/>
            <a:ext cx="228600" cy="152400"/>
          </a:xfrm>
          <a:prstGeom prst="ellipse">
            <a:avLst/>
          </a:prstGeom>
          <a:solidFill>
            <a:schemeClr val="accent2">
              <a:alpha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121" name="Oval 120"/>
          <p:cNvSpPr/>
          <p:nvPr/>
        </p:nvSpPr>
        <p:spPr bwMode="auto">
          <a:xfrm>
            <a:off x="7848600" y="4343400"/>
            <a:ext cx="228600" cy="152400"/>
          </a:xfrm>
          <a:prstGeom prst="ellipse">
            <a:avLst/>
          </a:prstGeom>
          <a:solidFill>
            <a:schemeClr val="accent2">
              <a:alpha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cxnSp>
        <p:nvCxnSpPr>
          <p:cNvPr id="122" name="Straight Connector 121"/>
          <p:cNvCxnSpPr/>
          <p:nvPr/>
        </p:nvCxnSpPr>
        <p:spPr bwMode="auto">
          <a:xfrm flipH="1">
            <a:off x="5867400" y="4648200"/>
            <a:ext cx="2362200" cy="0"/>
          </a:xfrm>
          <a:prstGeom prst="line">
            <a:avLst/>
          </a:prstGeom>
          <a:solidFill>
            <a:schemeClr val="accent1"/>
          </a:solidFill>
          <a:ln w="25400" cap="flat" cmpd="sng" algn="ctr">
            <a:solidFill>
              <a:schemeClr val="accent3"/>
            </a:solidFill>
            <a:prstDash val="solid"/>
            <a:round/>
            <a:headEnd type="none" w="med" len="med"/>
            <a:tailEnd type="stealth" w="med" len="med"/>
          </a:ln>
          <a:effectLst/>
        </p:spPr>
      </p:cxnSp>
      <p:cxnSp>
        <p:nvCxnSpPr>
          <p:cNvPr id="124" name="Straight Connector 123"/>
          <p:cNvCxnSpPr/>
          <p:nvPr/>
        </p:nvCxnSpPr>
        <p:spPr bwMode="auto">
          <a:xfrm flipH="1">
            <a:off x="5867400" y="4876800"/>
            <a:ext cx="2362200" cy="0"/>
          </a:xfrm>
          <a:prstGeom prst="line">
            <a:avLst/>
          </a:prstGeom>
          <a:solidFill>
            <a:schemeClr val="accent1"/>
          </a:solidFill>
          <a:ln w="25400" cap="flat" cmpd="sng" algn="ctr">
            <a:solidFill>
              <a:schemeClr val="accent3"/>
            </a:solidFill>
            <a:prstDash val="solid"/>
            <a:round/>
            <a:headEnd type="none" w="med" len="med"/>
            <a:tailEnd type="stealth" w="med" len="med"/>
          </a:ln>
          <a:effectLst/>
        </p:spPr>
      </p:cxnSp>
      <p:cxnSp>
        <p:nvCxnSpPr>
          <p:cNvPr id="125" name="Straight Connector 124"/>
          <p:cNvCxnSpPr/>
          <p:nvPr/>
        </p:nvCxnSpPr>
        <p:spPr bwMode="auto">
          <a:xfrm flipH="1">
            <a:off x="5867400" y="5105400"/>
            <a:ext cx="2362200" cy="0"/>
          </a:xfrm>
          <a:prstGeom prst="line">
            <a:avLst/>
          </a:prstGeom>
          <a:solidFill>
            <a:schemeClr val="accent1"/>
          </a:solidFill>
          <a:ln w="25400" cap="flat" cmpd="sng" algn="ctr">
            <a:solidFill>
              <a:schemeClr val="accent3"/>
            </a:solidFill>
            <a:prstDash val="solid"/>
            <a:round/>
            <a:headEnd type="none" w="med" len="med"/>
            <a:tailEnd type="stealth" w="med" len="med"/>
          </a:ln>
          <a:effectLst/>
        </p:spPr>
      </p:cxnSp>
      <p:sp>
        <p:nvSpPr>
          <p:cNvPr id="128" name="Freeform 127"/>
          <p:cNvSpPr/>
          <p:nvPr/>
        </p:nvSpPr>
        <p:spPr bwMode="auto">
          <a:xfrm>
            <a:off x="6125095" y="3618807"/>
            <a:ext cx="1837112" cy="174568"/>
          </a:xfrm>
          <a:custGeom>
            <a:avLst/>
            <a:gdLst>
              <a:gd name="connsiteX0" fmla="*/ 0 w 1837112"/>
              <a:gd name="connsiteY0" fmla="*/ 174568 h 174568"/>
              <a:gd name="connsiteX1" fmla="*/ 224443 w 1837112"/>
              <a:gd name="connsiteY1" fmla="*/ 174568 h 174568"/>
              <a:gd name="connsiteX2" fmla="*/ 440574 w 1837112"/>
              <a:gd name="connsiteY2" fmla="*/ 0 h 174568"/>
              <a:gd name="connsiteX3" fmla="*/ 665018 w 1837112"/>
              <a:gd name="connsiteY3" fmla="*/ 141317 h 174568"/>
              <a:gd name="connsiteX4" fmla="*/ 931025 w 1837112"/>
              <a:gd name="connsiteY4" fmla="*/ 149629 h 174568"/>
              <a:gd name="connsiteX5" fmla="*/ 1122218 w 1837112"/>
              <a:gd name="connsiteY5" fmla="*/ 8313 h 174568"/>
              <a:gd name="connsiteX6" fmla="*/ 1363287 w 1837112"/>
              <a:gd name="connsiteY6" fmla="*/ 166255 h 174568"/>
              <a:gd name="connsiteX7" fmla="*/ 1629294 w 1837112"/>
              <a:gd name="connsiteY7" fmla="*/ 166255 h 174568"/>
              <a:gd name="connsiteX8" fmla="*/ 1837112 w 1837112"/>
              <a:gd name="connsiteY8" fmla="*/ 24938 h 174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7112" h="174568">
                <a:moveTo>
                  <a:pt x="0" y="174568"/>
                </a:moveTo>
                <a:lnTo>
                  <a:pt x="224443" y="174568"/>
                </a:lnTo>
                <a:lnTo>
                  <a:pt x="440574" y="0"/>
                </a:lnTo>
                <a:lnTo>
                  <a:pt x="665018" y="141317"/>
                </a:lnTo>
                <a:lnTo>
                  <a:pt x="931025" y="149629"/>
                </a:lnTo>
                <a:lnTo>
                  <a:pt x="1122218" y="8313"/>
                </a:lnTo>
                <a:lnTo>
                  <a:pt x="1363287" y="166255"/>
                </a:lnTo>
                <a:lnTo>
                  <a:pt x="1629294" y="166255"/>
                </a:lnTo>
                <a:lnTo>
                  <a:pt x="1837112" y="24938"/>
                </a:lnTo>
              </a:path>
            </a:pathLst>
          </a:cu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129" name="Rectangle 128"/>
          <p:cNvSpPr/>
          <p:nvPr/>
        </p:nvSpPr>
        <p:spPr bwMode="auto">
          <a:xfrm>
            <a:off x="8686800" y="3429000"/>
            <a:ext cx="1905000" cy="685800"/>
          </a:xfrm>
          <a:prstGeom prst="rect">
            <a:avLst/>
          </a:prstGeom>
          <a:noFill/>
          <a:ln w="38100" cap="flat" cmpd="sng" algn="ctr">
            <a:solidFill>
              <a:schemeClr val="tx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130" name="Down Arrow 129"/>
          <p:cNvSpPr/>
          <p:nvPr/>
        </p:nvSpPr>
        <p:spPr bwMode="auto">
          <a:xfrm rot="-5400000">
            <a:off x="3038529" y="4181529"/>
            <a:ext cx="568572" cy="212370"/>
          </a:xfrm>
          <a:prstGeom prst="downArrow">
            <a:avLst/>
          </a:prstGeom>
          <a:solidFill>
            <a:schemeClr val="tx1">
              <a:lumMod val="50000"/>
            </a:schemeClr>
          </a:solidFill>
          <a:ln w="9525" cap="flat" cmpd="sng" algn="ctr">
            <a:solidFill>
              <a:schemeClr val="accent3">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cxnSp>
        <p:nvCxnSpPr>
          <p:cNvPr id="131" name="Straight Arrow Connector 130"/>
          <p:cNvCxnSpPr/>
          <p:nvPr/>
        </p:nvCxnSpPr>
        <p:spPr bwMode="auto">
          <a:xfrm>
            <a:off x="5410200" y="3581400"/>
            <a:ext cx="381000" cy="304800"/>
          </a:xfrm>
          <a:prstGeom prst="straightConnector1">
            <a:avLst/>
          </a:prstGeom>
          <a:solidFill>
            <a:schemeClr val="accent1"/>
          </a:solidFill>
          <a:ln w="12700" cap="flat" cmpd="sng" algn="ctr">
            <a:solidFill>
              <a:schemeClr val="tx1">
                <a:lumMod val="50000"/>
              </a:schemeClr>
            </a:solidFill>
            <a:prstDash val="solid"/>
            <a:round/>
            <a:headEnd type="none" w="med" len="med"/>
            <a:tailEnd type="stealth"/>
          </a:ln>
          <a:effectLst/>
        </p:spPr>
      </p:cxnSp>
      <p:cxnSp>
        <p:nvCxnSpPr>
          <p:cNvPr id="133" name="Straight Arrow Connector 132"/>
          <p:cNvCxnSpPr/>
          <p:nvPr/>
        </p:nvCxnSpPr>
        <p:spPr bwMode="auto">
          <a:xfrm rot="16200000" flipH="1">
            <a:off x="5181600" y="4495800"/>
            <a:ext cx="838200" cy="381000"/>
          </a:xfrm>
          <a:prstGeom prst="straightConnector1">
            <a:avLst/>
          </a:prstGeom>
          <a:solidFill>
            <a:schemeClr val="accent1"/>
          </a:solidFill>
          <a:ln w="12700" cap="flat" cmpd="sng" algn="ctr">
            <a:solidFill>
              <a:schemeClr val="tx1">
                <a:lumMod val="50000"/>
              </a:schemeClr>
            </a:solidFill>
            <a:prstDash val="solid"/>
            <a:round/>
            <a:headEnd type="none" w="med" len="med"/>
            <a:tailEnd type="stealth"/>
          </a:ln>
          <a:effectLst/>
        </p:spPr>
      </p:cxnSp>
      <p:sp>
        <p:nvSpPr>
          <p:cNvPr id="135" name="Down Arrow 134"/>
          <p:cNvSpPr/>
          <p:nvPr/>
        </p:nvSpPr>
        <p:spPr bwMode="auto">
          <a:xfrm rot="-5400000">
            <a:off x="8203899" y="3683301"/>
            <a:ext cx="568572" cy="212370"/>
          </a:xfrm>
          <a:prstGeom prst="downArrow">
            <a:avLst/>
          </a:prstGeom>
          <a:solidFill>
            <a:schemeClr val="tx1">
              <a:lumMod val="50000"/>
            </a:schemeClr>
          </a:solidFill>
          <a:ln w="9525" cap="flat" cmpd="sng" algn="ctr">
            <a:solidFill>
              <a:schemeClr val="accent3">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136" name="Rectangle 135"/>
          <p:cNvSpPr/>
          <p:nvPr/>
        </p:nvSpPr>
        <p:spPr>
          <a:xfrm>
            <a:off x="1676400" y="3581401"/>
            <a:ext cx="537006" cy="123111"/>
          </a:xfrm>
          <a:prstGeom prst="rect">
            <a:avLst/>
          </a:prstGeom>
        </p:spPr>
        <p:txBody>
          <a:bodyPr wrap="none" lIns="0" tIns="0" rIns="0" bIns="0">
            <a:spAutoFit/>
          </a:bodyPr>
          <a:lstStyle/>
          <a:p>
            <a:r>
              <a:rPr lang="en-US" sz="800" dirty="0"/>
              <a:t>Krause, 2006</a:t>
            </a:r>
            <a:endParaRPr lang="en-US" sz="800" dirty="0"/>
          </a:p>
        </p:txBody>
      </p:sp>
      <p:cxnSp>
        <p:nvCxnSpPr>
          <p:cNvPr id="137" name="Straight Connector 136"/>
          <p:cNvCxnSpPr/>
          <p:nvPr/>
        </p:nvCxnSpPr>
        <p:spPr bwMode="auto">
          <a:xfrm>
            <a:off x="8763000" y="3886200"/>
            <a:ext cx="1752600" cy="0"/>
          </a:xfrm>
          <a:prstGeom prst="line">
            <a:avLst/>
          </a:prstGeom>
          <a:solidFill>
            <a:schemeClr val="accent1"/>
          </a:solidFill>
          <a:ln w="25400" cap="flat" cmpd="sng" algn="ctr">
            <a:solidFill>
              <a:schemeClr val="accent3"/>
            </a:solidFill>
            <a:prstDash val="solid"/>
            <a:round/>
            <a:headEnd type="none" w="med" len="med"/>
            <a:tailEnd type="stealth" w="med" len="med"/>
          </a:ln>
          <a:effectLst/>
        </p:spPr>
      </p:cxnSp>
      <p:sp>
        <p:nvSpPr>
          <p:cNvPr id="142" name="Freeform 141"/>
          <p:cNvSpPr/>
          <p:nvPr/>
        </p:nvSpPr>
        <p:spPr bwMode="auto">
          <a:xfrm>
            <a:off x="8822575" y="3566161"/>
            <a:ext cx="1645920" cy="191193"/>
          </a:xfrm>
          <a:custGeom>
            <a:avLst/>
            <a:gdLst>
              <a:gd name="connsiteX0" fmla="*/ 0 w 1645920"/>
              <a:gd name="connsiteY0" fmla="*/ 49876 h 191193"/>
              <a:gd name="connsiteX1" fmla="*/ 307570 w 1645920"/>
              <a:gd name="connsiteY1" fmla="*/ 49876 h 191193"/>
              <a:gd name="connsiteX2" fmla="*/ 382385 w 1645920"/>
              <a:gd name="connsiteY2" fmla="*/ 182880 h 191193"/>
              <a:gd name="connsiteX3" fmla="*/ 498763 w 1645920"/>
              <a:gd name="connsiteY3" fmla="*/ 174567 h 191193"/>
              <a:gd name="connsiteX4" fmla="*/ 548640 w 1645920"/>
              <a:gd name="connsiteY4" fmla="*/ 41564 h 191193"/>
              <a:gd name="connsiteX5" fmla="*/ 590203 w 1645920"/>
              <a:gd name="connsiteY5" fmla="*/ 182880 h 191193"/>
              <a:gd name="connsiteX6" fmla="*/ 731520 w 1645920"/>
              <a:gd name="connsiteY6" fmla="*/ 182880 h 191193"/>
              <a:gd name="connsiteX7" fmla="*/ 773083 w 1645920"/>
              <a:gd name="connsiteY7" fmla="*/ 0 h 191193"/>
              <a:gd name="connsiteX8" fmla="*/ 831272 w 1645920"/>
              <a:gd name="connsiteY8" fmla="*/ 157942 h 191193"/>
              <a:gd name="connsiteX9" fmla="*/ 955963 w 1645920"/>
              <a:gd name="connsiteY9" fmla="*/ 182880 h 191193"/>
              <a:gd name="connsiteX10" fmla="*/ 1014152 w 1645920"/>
              <a:gd name="connsiteY10" fmla="*/ 24938 h 191193"/>
              <a:gd name="connsiteX11" fmla="*/ 1064029 w 1645920"/>
              <a:gd name="connsiteY11" fmla="*/ 191193 h 191193"/>
              <a:gd name="connsiteX12" fmla="*/ 1213658 w 1645920"/>
              <a:gd name="connsiteY12" fmla="*/ 174567 h 191193"/>
              <a:gd name="connsiteX13" fmla="*/ 1263534 w 1645920"/>
              <a:gd name="connsiteY13" fmla="*/ 41564 h 191193"/>
              <a:gd name="connsiteX14" fmla="*/ 1645920 w 1645920"/>
              <a:gd name="connsiteY14" fmla="*/ 49876 h 191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45920" h="191193">
                <a:moveTo>
                  <a:pt x="0" y="49876"/>
                </a:moveTo>
                <a:lnTo>
                  <a:pt x="307570" y="49876"/>
                </a:lnTo>
                <a:lnTo>
                  <a:pt x="382385" y="182880"/>
                </a:lnTo>
                <a:lnTo>
                  <a:pt x="498763" y="174567"/>
                </a:lnTo>
                <a:lnTo>
                  <a:pt x="548640" y="41564"/>
                </a:lnTo>
                <a:lnTo>
                  <a:pt x="590203" y="182880"/>
                </a:lnTo>
                <a:lnTo>
                  <a:pt x="731520" y="182880"/>
                </a:lnTo>
                <a:lnTo>
                  <a:pt x="773083" y="0"/>
                </a:lnTo>
                <a:lnTo>
                  <a:pt x="831272" y="157942"/>
                </a:lnTo>
                <a:lnTo>
                  <a:pt x="955963" y="182880"/>
                </a:lnTo>
                <a:lnTo>
                  <a:pt x="1014152" y="24938"/>
                </a:lnTo>
                <a:lnTo>
                  <a:pt x="1064029" y="191193"/>
                </a:lnTo>
                <a:lnTo>
                  <a:pt x="1213658" y="174567"/>
                </a:lnTo>
                <a:lnTo>
                  <a:pt x="1263534" y="41564"/>
                </a:lnTo>
                <a:lnTo>
                  <a:pt x="1645920" y="49876"/>
                </a:lnTo>
              </a:path>
            </a:pathLst>
          </a:cu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cxnSp>
        <p:nvCxnSpPr>
          <p:cNvPr id="144" name="Straight Connector 143"/>
          <p:cNvCxnSpPr/>
          <p:nvPr/>
        </p:nvCxnSpPr>
        <p:spPr bwMode="auto">
          <a:xfrm rot="5400000">
            <a:off x="8877300" y="3771900"/>
            <a:ext cx="533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45" name="Straight Connector 144"/>
          <p:cNvCxnSpPr/>
          <p:nvPr/>
        </p:nvCxnSpPr>
        <p:spPr bwMode="auto">
          <a:xfrm rot="5400000">
            <a:off x="9791700" y="3771900"/>
            <a:ext cx="533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48" name="Rectangle 147"/>
          <p:cNvSpPr/>
          <p:nvPr/>
        </p:nvSpPr>
        <p:spPr>
          <a:xfrm>
            <a:off x="1676401" y="3733801"/>
            <a:ext cx="612347" cy="123111"/>
          </a:xfrm>
          <a:prstGeom prst="rect">
            <a:avLst/>
          </a:prstGeom>
        </p:spPr>
        <p:txBody>
          <a:bodyPr wrap="none" lIns="0" tIns="0" rIns="0" bIns="0">
            <a:spAutoFit/>
          </a:bodyPr>
          <a:lstStyle/>
          <a:p>
            <a:r>
              <a:rPr lang="en-US" sz="800" dirty="0" err="1"/>
              <a:t>Yooseph</a:t>
            </a:r>
            <a:r>
              <a:rPr lang="en-US" sz="800" dirty="0"/>
              <a:t>, 2008</a:t>
            </a:r>
            <a:endParaRPr lang="en-US" sz="800" dirty="0"/>
          </a:p>
        </p:txBody>
      </p:sp>
      <p:sp>
        <p:nvSpPr>
          <p:cNvPr id="150" name="Rectangle 149"/>
          <p:cNvSpPr/>
          <p:nvPr/>
        </p:nvSpPr>
        <p:spPr>
          <a:xfrm>
            <a:off x="1676400" y="5334001"/>
            <a:ext cx="1091646" cy="123111"/>
          </a:xfrm>
          <a:prstGeom prst="rect">
            <a:avLst/>
          </a:prstGeom>
        </p:spPr>
        <p:txBody>
          <a:bodyPr wrap="none" lIns="0" tIns="0" rIns="0" bIns="0">
            <a:spAutoFit/>
          </a:bodyPr>
          <a:lstStyle/>
          <a:p>
            <a:r>
              <a:rPr lang="en-US" sz="800" dirty="0" err="1"/>
              <a:t>MetaGene</a:t>
            </a:r>
            <a:r>
              <a:rPr lang="en-US" sz="800" dirty="0"/>
              <a:t>: Noguchi, 2006</a:t>
            </a:r>
            <a:endParaRPr lang="en-US" sz="800" dirty="0"/>
          </a:p>
        </p:txBody>
      </p:sp>
      <p:sp>
        <p:nvSpPr>
          <p:cNvPr id="153" name="Rectangle 152"/>
          <p:cNvSpPr/>
          <p:nvPr/>
        </p:nvSpPr>
        <p:spPr bwMode="auto">
          <a:xfrm>
            <a:off x="2209800" y="5715000"/>
            <a:ext cx="990600" cy="152400"/>
          </a:xfrm>
          <a:prstGeom prst="rect">
            <a:avLst/>
          </a:prstGeom>
          <a:solidFill>
            <a:schemeClr val="tx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154" name="Rectangle 153"/>
          <p:cNvSpPr/>
          <p:nvPr/>
        </p:nvSpPr>
        <p:spPr bwMode="auto">
          <a:xfrm>
            <a:off x="2209800" y="5943600"/>
            <a:ext cx="990600" cy="152400"/>
          </a:xfrm>
          <a:prstGeom prst="rect">
            <a:avLst/>
          </a:prstGeom>
          <a:solidFill>
            <a:schemeClr val="tx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155" name="Rectangle 154"/>
          <p:cNvSpPr/>
          <p:nvPr/>
        </p:nvSpPr>
        <p:spPr bwMode="auto">
          <a:xfrm>
            <a:off x="2209800" y="6172200"/>
            <a:ext cx="990600" cy="152400"/>
          </a:xfrm>
          <a:prstGeom prst="rect">
            <a:avLst/>
          </a:prstGeom>
          <a:solidFill>
            <a:schemeClr val="tx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156" name="Rectangle 155"/>
          <p:cNvSpPr/>
          <p:nvPr/>
        </p:nvSpPr>
        <p:spPr bwMode="auto">
          <a:xfrm>
            <a:off x="2209800" y="6400800"/>
            <a:ext cx="990600" cy="152400"/>
          </a:xfrm>
          <a:prstGeom prst="rect">
            <a:avLst/>
          </a:prstGeom>
          <a:solidFill>
            <a:schemeClr val="tx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157" name="Rectangle 156"/>
          <p:cNvSpPr/>
          <p:nvPr/>
        </p:nvSpPr>
        <p:spPr bwMode="auto">
          <a:xfrm>
            <a:off x="2209800" y="6629400"/>
            <a:ext cx="990600" cy="152400"/>
          </a:xfrm>
          <a:prstGeom prst="rect">
            <a:avLst/>
          </a:prstGeom>
          <a:solidFill>
            <a:schemeClr val="bg1">
              <a:lumMod val="50000"/>
              <a:lumOff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cxnSp>
        <p:nvCxnSpPr>
          <p:cNvPr id="158" name="Straight Arrow Connector 157"/>
          <p:cNvCxnSpPr>
            <a:stCxn id="160" idx="3"/>
            <a:endCxn id="154" idx="1"/>
          </p:cNvCxnSpPr>
          <p:nvPr/>
        </p:nvCxnSpPr>
        <p:spPr bwMode="auto">
          <a:xfrm>
            <a:off x="1981200" y="5753100"/>
            <a:ext cx="228600" cy="266700"/>
          </a:xfrm>
          <a:prstGeom prst="straightConnector1">
            <a:avLst/>
          </a:prstGeom>
          <a:solidFill>
            <a:schemeClr val="accent1"/>
          </a:solidFill>
          <a:ln w="12700" cap="flat" cmpd="sng" algn="ctr">
            <a:solidFill>
              <a:schemeClr val="tx1">
                <a:lumMod val="50000"/>
              </a:schemeClr>
            </a:solidFill>
            <a:prstDash val="solid"/>
            <a:round/>
            <a:headEnd type="none" w="med" len="med"/>
            <a:tailEnd type="stealth"/>
          </a:ln>
          <a:effectLst/>
        </p:spPr>
      </p:cxnSp>
      <p:sp>
        <p:nvSpPr>
          <p:cNvPr id="160" name="Rectangle 159"/>
          <p:cNvSpPr/>
          <p:nvPr/>
        </p:nvSpPr>
        <p:spPr bwMode="auto">
          <a:xfrm>
            <a:off x="1676400" y="5715000"/>
            <a:ext cx="304800" cy="76200"/>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161" name="Rectangle 160"/>
          <p:cNvSpPr/>
          <p:nvPr/>
        </p:nvSpPr>
        <p:spPr bwMode="auto">
          <a:xfrm>
            <a:off x="1676400" y="6172200"/>
            <a:ext cx="304800" cy="76200"/>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162" name="Rectangle 161"/>
          <p:cNvSpPr/>
          <p:nvPr/>
        </p:nvSpPr>
        <p:spPr bwMode="auto">
          <a:xfrm>
            <a:off x="1676400" y="5943600"/>
            <a:ext cx="304800" cy="76200"/>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163" name="Rectangle 162"/>
          <p:cNvSpPr/>
          <p:nvPr/>
        </p:nvSpPr>
        <p:spPr bwMode="auto">
          <a:xfrm>
            <a:off x="1676400" y="6400800"/>
            <a:ext cx="304800" cy="76200"/>
          </a:xfrm>
          <a:prstGeom prst="rect">
            <a:avLst/>
          </a:prstGeom>
          <a:solidFill>
            <a:srgbClr val="7030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cxnSp>
        <p:nvCxnSpPr>
          <p:cNvPr id="165" name="Straight Arrow Connector 164"/>
          <p:cNvCxnSpPr>
            <a:stCxn id="162" idx="3"/>
            <a:endCxn id="154" idx="1"/>
          </p:cNvCxnSpPr>
          <p:nvPr/>
        </p:nvCxnSpPr>
        <p:spPr bwMode="auto">
          <a:xfrm>
            <a:off x="1981200" y="5981700"/>
            <a:ext cx="228600" cy="38100"/>
          </a:xfrm>
          <a:prstGeom prst="straightConnector1">
            <a:avLst/>
          </a:prstGeom>
          <a:solidFill>
            <a:schemeClr val="accent1"/>
          </a:solidFill>
          <a:ln w="12700" cap="flat" cmpd="sng" algn="ctr">
            <a:solidFill>
              <a:schemeClr val="tx1">
                <a:lumMod val="50000"/>
              </a:schemeClr>
            </a:solidFill>
            <a:prstDash val="solid"/>
            <a:round/>
            <a:headEnd type="none" w="med" len="med"/>
            <a:tailEnd type="stealth"/>
          </a:ln>
          <a:effectLst/>
        </p:spPr>
      </p:cxnSp>
      <p:cxnSp>
        <p:nvCxnSpPr>
          <p:cNvPr id="168" name="Straight Arrow Connector 167"/>
          <p:cNvCxnSpPr>
            <a:stCxn id="161" idx="3"/>
            <a:endCxn id="154" idx="1"/>
          </p:cNvCxnSpPr>
          <p:nvPr/>
        </p:nvCxnSpPr>
        <p:spPr bwMode="auto">
          <a:xfrm flipV="1">
            <a:off x="1981200" y="6019800"/>
            <a:ext cx="228600" cy="190500"/>
          </a:xfrm>
          <a:prstGeom prst="straightConnector1">
            <a:avLst/>
          </a:prstGeom>
          <a:solidFill>
            <a:schemeClr val="accent1"/>
          </a:solidFill>
          <a:ln w="12700" cap="flat" cmpd="sng" algn="ctr">
            <a:solidFill>
              <a:schemeClr val="tx1">
                <a:lumMod val="50000"/>
              </a:schemeClr>
            </a:solidFill>
            <a:prstDash val="solid"/>
            <a:round/>
            <a:headEnd type="none" w="med" len="med"/>
            <a:tailEnd type="stealth"/>
          </a:ln>
          <a:effectLst/>
        </p:spPr>
      </p:cxnSp>
      <p:cxnSp>
        <p:nvCxnSpPr>
          <p:cNvPr id="171" name="Straight Arrow Connector 170"/>
          <p:cNvCxnSpPr>
            <a:stCxn id="163" idx="3"/>
            <a:endCxn id="156" idx="1"/>
          </p:cNvCxnSpPr>
          <p:nvPr/>
        </p:nvCxnSpPr>
        <p:spPr bwMode="auto">
          <a:xfrm>
            <a:off x="1981200" y="6438900"/>
            <a:ext cx="228600" cy="38100"/>
          </a:xfrm>
          <a:prstGeom prst="straightConnector1">
            <a:avLst/>
          </a:prstGeom>
          <a:solidFill>
            <a:schemeClr val="accent1"/>
          </a:solidFill>
          <a:ln w="12700" cap="flat" cmpd="sng" algn="ctr">
            <a:solidFill>
              <a:schemeClr val="tx1">
                <a:lumMod val="50000"/>
              </a:schemeClr>
            </a:solidFill>
            <a:prstDash val="solid"/>
            <a:round/>
            <a:headEnd type="none" w="med" len="med"/>
            <a:tailEnd type="stealth"/>
          </a:ln>
          <a:effectLst/>
        </p:spPr>
      </p:cxnSp>
      <p:sp>
        <p:nvSpPr>
          <p:cNvPr id="174" name="Rectangle 173"/>
          <p:cNvSpPr/>
          <p:nvPr/>
        </p:nvSpPr>
        <p:spPr>
          <a:xfrm>
            <a:off x="2133600" y="5486400"/>
            <a:ext cx="1143000" cy="215444"/>
          </a:xfrm>
          <a:prstGeom prst="rect">
            <a:avLst/>
          </a:prstGeom>
          <a:noFill/>
        </p:spPr>
        <p:txBody>
          <a:bodyPr wrap="square" lIns="0" tIns="0" rIns="0" bIns="0">
            <a:spAutoFit/>
          </a:bodyPr>
          <a:lstStyle/>
          <a:p>
            <a:pPr algn="ctr"/>
            <a:r>
              <a:rPr lang="en-US" sz="1400"/>
              <a:t>HMM models</a:t>
            </a:r>
            <a:endParaRPr lang="en-US" sz="1400" dirty="0"/>
          </a:p>
        </p:txBody>
      </p:sp>
      <p:cxnSp>
        <p:nvCxnSpPr>
          <p:cNvPr id="175" name="Straight Connector 174"/>
          <p:cNvCxnSpPr/>
          <p:nvPr/>
        </p:nvCxnSpPr>
        <p:spPr bwMode="auto">
          <a:xfrm>
            <a:off x="3581400" y="5791200"/>
            <a:ext cx="1143000" cy="0"/>
          </a:xfrm>
          <a:prstGeom prst="line">
            <a:avLst/>
          </a:prstGeom>
          <a:solidFill>
            <a:schemeClr val="accent1"/>
          </a:solidFill>
          <a:ln w="25400" cap="flat" cmpd="sng" algn="ctr">
            <a:solidFill>
              <a:schemeClr val="accent3"/>
            </a:solidFill>
            <a:prstDash val="solid"/>
            <a:round/>
            <a:headEnd type="none" w="med" len="med"/>
            <a:tailEnd type="stealth" w="med" len="med"/>
          </a:ln>
          <a:effectLst/>
        </p:spPr>
      </p:cxnSp>
      <p:cxnSp>
        <p:nvCxnSpPr>
          <p:cNvPr id="176" name="Straight Connector 175"/>
          <p:cNvCxnSpPr/>
          <p:nvPr/>
        </p:nvCxnSpPr>
        <p:spPr bwMode="auto">
          <a:xfrm rot="5400000">
            <a:off x="3657600" y="5791200"/>
            <a:ext cx="152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77" name="Straight Connector 176"/>
          <p:cNvCxnSpPr/>
          <p:nvPr/>
        </p:nvCxnSpPr>
        <p:spPr bwMode="auto">
          <a:xfrm rot="5400000">
            <a:off x="4495800" y="5791200"/>
            <a:ext cx="152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92" name="Straight Connector 191"/>
          <p:cNvCxnSpPr/>
          <p:nvPr/>
        </p:nvCxnSpPr>
        <p:spPr bwMode="auto">
          <a:xfrm>
            <a:off x="3581400" y="6019800"/>
            <a:ext cx="1143000" cy="0"/>
          </a:xfrm>
          <a:prstGeom prst="line">
            <a:avLst/>
          </a:prstGeom>
          <a:solidFill>
            <a:schemeClr val="accent1"/>
          </a:solidFill>
          <a:ln w="25400" cap="flat" cmpd="sng" algn="ctr">
            <a:solidFill>
              <a:schemeClr val="accent3"/>
            </a:solidFill>
            <a:prstDash val="solid"/>
            <a:round/>
            <a:headEnd type="none" w="med" len="med"/>
            <a:tailEnd type="stealth" w="med" len="med"/>
          </a:ln>
          <a:effectLst/>
        </p:spPr>
      </p:cxnSp>
      <p:cxnSp>
        <p:nvCxnSpPr>
          <p:cNvPr id="193" name="Straight Connector 192"/>
          <p:cNvCxnSpPr/>
          <p:nvPr/>
        </p:nvCxnSpPr>
        <p:spPr bwMode="auto">
          <a:xfrm rot="5400000">
            <a:off x="3810000" y="6019800"/>
            <a:ext cx="152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94" name="Straight Connector 193"/>
          <p:cNvCxnSpPr/>
          <p:nvPr/>
        </p:nvCxnSpPr>
        <p:spPr bwMode="auto">
          <a:xfrm rot="5400000">
            <a:off x="4267200" y="6019800"/>
            <a:ext cx="152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95" name="Straight Connector 194"/>
          <p:cNvCxnSpPr/>
          <p:nvPr/>
        </p:nvCxnSpPr>
        <p:spPr bwMode="auto">
          <a:xfrm>
            <a:off x="3581400" y="6248400"/>
            <a:ext cx="1143000" cy="0"/>
          </a:xfrm>
          <a:prstGeom prst="line">
            <a:avLst/>
          </a:prstGeom>
          <a:solidFill>
            <a:schemeClr val="accent1"/>
          </a:solidFill>
          <a:ln w="25400" cap="flat" cmpd="sng" algn="ctr">
            <a:solidFill>
              <a:schemeClr val="accent3"/>
            </a:solidFill>
            <a:prstDash val="solid"/>
            <a:round/>
            <a:headEnd type="none" w="med" len="med"/>
            <a:tailEnd type="stealth" w="med" len="med"/>
          </a:ln>
          <a:effectLst/>
        </p:spPr>
      </p:cxnSp>
      <p:cxnSp>
        <p:nvCxnSpPr>
          <p:cNvPr id="196" name="Straight Connector 195"/>
          <p:cNvCxnSpPr/>
          <p:nvPr/>
        </p:nvCxnSpPr>
        <p:spPr bwMode="auto">
          <a:xfrm rot="5400000">
            <a:off x="4419600" y="6248400"/>
            <a:ext cx="152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98" name="Straight Connector 197"/>
          <p:cNvCxnSpPr/>
          <p:nvPr/>
        </p:nvCxnSpPr>
        <p:spPr bwMode="auto">
          <a:xfrm>
            <a:off x="3581400" y="6477000"/>
            <a:ext cx="1143000" cy="0"/>
          </a:xfrm>
          <a:prstGeom prst="line">
            <a:avLst/>
          </a:prstGeom>
          <a:solidFill>
            <a:schemeClr val="accent1"/>
          </a:solidFill>
          <a:ln w="25400" cap="flat" cmpd="sng" algn="ctr">
            <a:solidFill>
              <a:srgbClr val="7030A0"/>
            </a:solidFill>
            <a:prstDash val="solid"/>
            <a:round/>
            <a:headEnd type="none" w="med" len="med"/>
            <a:tailEnd type="stealth" w="med" len="med"/>
          </a:ln>
          <a:effectLst/>
        </p:spPr>
      </p:cxnSp>
      <p:cxnSp>
        <p:nvCxnSpPr>
          <p:cNvPr id="199" name="Straight Connector 198"/>
          <p:cNvCxnSpPr/>
          <p:nvPr/>
        </p:nvCxnSpPr>
        <p:spPr bwMode="auto">
          <a:xfrm rot="5400000">
            <a:off x="3581400" y="6477000"/>
            <a:ext cx="152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00" name="Straight Connector 199"/>
          <p:cNvCxnSpPr/>
          <p:nvPr/>
        </p:nvCxnSpPr>
        <p:spPr bwMode="auto">
          <a:xfrm rot="5400000">
            <a:off x="3886200" y="6477000"/>
            <a:ext cx="152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1026" name="Picture 2"/>
          <p:cNvPicPr>
            <a:picLocks noChangeAspect="1" noChangeArrowheads="1"/>
          </p:cNvPicPr>
          <p:nvPr/>
        </p:nvPicPr>
        <p:blipFill>
          <a:blip r:embed="rId3" cstate="print"/>
          <a:srcRect b="67212"/>
          <a:stretch>
            <a:fillRect/>
          </a:stretch>
        </p:blipFill>
        <p:spPr bwMode="auto">
          <a:xfrm>
            <a:off x="5177556" y="5657060"/>
            <a:ext cx="3966445" cy="1124741"/>
          </a:xfrm>
          <a:prstGeom prst="rect">
            <a:avLst/>
          </a:prstGeom>
          <a:noFill/>
          <a:ln w="9525">
            <a:noFill/>
            <a:miter lim="800000"/>
            <a:headEnd/>
            <a:tailEnd/>
          </a:ln>
        </p:spPr>
      </p:pic>
      <p:sp>
        <p:nvSpPr>
          <p:cNvPr id="201" name="Down Arrow 200"/>
          <p:cNvSpPr/>
          <p:nvPr/>
        </p:nvSpPr>
        <p:spPr bwMode="auto">
          <a:xfrm rot="-5400000">
            <a:off x="3098499" y="6121701"/>
            <a:ext cx="568572" cy="212370"/>
          </a:xfrm>
          <a:prstGeom prst="downArrow">
            <a:avLst/>
          </a:prstGeom>
          <a:solidFill>
            <a:schemeClr val="tx1">
              <a:lumMod val="50000"/>
            </a:schemeClr>
          </a:solidFill>
          <a:ln w="9525" cap="flat" cmpd="sng" algn="ctr">
            <a:solidFill>
              <a:schemeClr val="accent3">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202" name="Down Arrow 201"/>
          <p:cNvSpPr/>
          <p:nvPr/>
        </p:nvSpPr>
        <p:spPr bwMode="auto">
          <a:xfrm rot="-5400000">
            <a:off x="4698699" y="6197901"/>
            <a:ext cx="568572" cy="212370"/>
          </a:xfrm>
          <a:prstGeom prst="downArrow">
            <a:avLst/>
          </a:prstGeom>
          <a:solidFill>
            <a:schemeClr val="tx1">
              <a:lumMod val="50000"/>
            </a:schemeClr>
          </a:solidFill>
          <a:ln w="9525" cap="flat" cmpd="sng" algn="ctr">
            <a:solidFill>
              <a:schemeClr val="accent3">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209" name="Down Arrow 208"/>
          <p:cNvSpPr/>
          <p:nvPr/>
        </p:nvSpPr>
        <p:spPr bwMode="auto">
          <a:xfrm rot="-5400000">
            <a:off x="9042099" y="6197901"/>
            <a:ext cx="568572" cy="212370"/>
          </a:xfrm>
          <a:prstGeom prst="downArrow">
            <a:avLst/>
          </a:prstGeom>
          <a:solidFill>
            <a:schemeClr val="tx1">
              <a:lumMod val="50000"/>
            </a:schemeClr>
          </a:solidFill>
          <a:ln w="9525" cap="flat" cmpd="sng" algn="ctr">
            <a:solidFill>
              <a:schemeClr val="accent3">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cxnSp>
        <p:nvCxnSpPr>
          <p:cNvPr id="214" name="Straight Connector 213"/>
          <p:cNvCxnSpPr/>
          <p:nvPr/>
        </p:nvCxnSpPr>
        <p:spPr bwMode="auto">
          <a:xfrm>
            <a:off x="9448800" y="6019800"/>
            <a:ext cx="1143000" cy="0"/>
          </a:xfrm>
          <a:prstGeom prst="line">
            <a:avLst/>
          </a:prstGeom>
          <a:solidFill>
            <a:schemeClr val="accent1"/>
          </a:solidFill>
          <a:ln w="25400" cap="flat" cmpd="sng" algn="ctr">
            <a:solidFill>
              <a:schemeClr val="accent3"/>
            </a:solidFill>
            <a:prstDash val="solid"/>
            <a:round/>
            <a:headEnd type="none" w="med" len="med"/>
            <a:tailEnd type="stealth" w="med" len="med"/>
          </a:ln>
          <a:effectLst/>
        </p:spPr>
      </p:cxnSp>
      <p:cxnSp>
        <p:nvCxnSpPr>
          <p:cNvPr id="215" name="Straight Connector 214"/>
          <p:cNvCxnSpPr/>
          <p:nvPr/>
        </p:nvCxnSpPr>
        <p:spPr bwMode="auto">
          <a:xfrm rot="5400000">
            <a:off x="9525000" y="6019800"/>
            <a:ext cx="152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16" name="Straight Connector 215"/>
          <p:cNvCxnSpPr/>
          <p:nvPr/>
        </p:nvCxnSpPr>
        <p:spPr bwMode="auto">
          <a:xfrm rot="5400000">
            <a:off x="10363200" y="6019800"/>
            <a:ext cx="152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17" name="Straight Connector 216"/>
          <p:cNvCxnSpPr/>
          <p:nvPr/>
        </p:nvCxnSpPr>
        <p:spPr bwMode="auto">
          <a:xfrm>
            <a:off x="9448800" y="6248400"/>
            <a:ext cx="1143000" cy="0"/>
          </a:xfrm>
          <a:prstGeom prst="line">
            <a:avLst/>
          </a:prstGeom>
          <a:solidFill>
            <a:schemeClr val="accent1"/>
          </a:solidFill>
          <a:ln w="25400" cap="flat" cmpd="sng" algn="ctr">
            <a:solidFill>
              <a:schemeClr val="accent3"/>
            </a:solidFill>
            <a:prstDash val="solid"/>
            <a:round/>
            <a:headEnd type="none" w="med" len="med"/>
            <a:tailEnd type="stealth" w="med" len="med"/>
          </a:ln>
          <a:effectLst/>
        </p:spPr>
      </p:cxnSp>
      <p:cxnSp>
        <p:nvCxnSpPr>
          <p:cNvPr id="218" name="Straight Connector 217"/>
          <p:cNvCxnSpPr/>
          <p:nvPr/>
        </p:nvCxnSpPr>
        <p:spPr bwMode="auto">
          <a:xfrm rot="5400000">
            <a:off x="9677400" y="6248400"/>
            <a:ext cx="152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19" name="Straight Connector 218"/>
          <p:cNvCxnSpPr/>
          <p:nvPr/>
        </p:nvCxnSpPr>
        <p:spPr bwMode="auto">
          <a:xfrm rot="5400000">
            <a:off x="10134600" y="6248400"/>
            <a:ext cx="152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20" name="Rectangle 219"/>
          <p:cNvSpPr/>
          <p:nvPr/>
        </p:nvSpPr>
        <p:spPr>
          <a:xfrm>
            <a:off x="2971800" y="3733800"/>
            <a:ext cx="685800" cy="215444"/>
          </a:xfrm>
          <a:prstGeom prst="rect">
            <a:avLst/>
          </a:prstGeom>
          <a:noFill/>
        </p:spPr>
        <p:txBody>
          <a:bodyPr wrap="square" lIns="0" tIns="0" rIns="0" bIns="0">
            <a:spAutoFit/>
          </a:bodyPr>
          <a:lstStyle/>
          <a:p>
            <a:pPr algn="ctr"/>
            <a:r>
              <a:rPr lang="en-US" sz="1400" dirty="0"/>
              <a:t>BLAST</a:t>
            </a:r>
          </a:p>
        </p:txBody>
      </p:sp>
      <p:sp>
        <p:nvSpPr>
          <p:cNvPr id="221" name="Rectangle 220"/>
          <p:cNvSpPr/>
          <p:nvPr/>
        </p:nvSpPr>
        <p:spPr bwMode="auto">
          <a:xfrm>
            <a:off x="1676400" y="6629400"/>
            <a:ext cx="304800" cy="76200"/>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cxnSp>
        <p:nvCxnSpPr>
          <p:cNvPr id="222" name="Straight Arrow Connector 221"/>
          <p:cNvCxnSpPr>
            <a:stCxn id="221" idx="3"/>
            <a:endCxn id="155" idx="1"/>
          </p:cNvCxnSpPr>
          <p:nvPr/>
        </p:nvCxnSpPr>
        <p:spPr bwMode="auto">
          <a:xfrm flipV="1">
            <a:off x="1981200" y="6248400"/>
            <a:ext cx="228600" cy="419100"/>
          </a:xfrm>
          <a:prstGeom prst="straightConnector1">
            <a:avLst/>
          </a:prstGeom>
          <a:solidFill>
            <a:schemeClr val="accent1"/>
          </a:solidFill>
          <a:ln w="12700" cap="flat" cmpd="sng" algn="ctr">
            <a:solidFill>
              <a:schemeClr val="tx1">
                <a:lumMod val="50000"/>
              </a:schemeClr>
            </a:solidFill>
            <a:prstDash val="solid"/>
            <a:round/>
            <a:headEnd type="none" w="med" len="med"/>
            <a:tailEnd type="stealth"/>
          </a:ln>
          <a:effectLst/>
        </p:spPr>
      </p:cxnSp>
      <p:cxnSp>
        <p:nvCxnSpPr>
          <p:cNvPr id="225" name="Straight Connector 224"/>
          <p:cNvCxnSpPr/>
          <p:nvPr/>
        </p:nvCxnSpPr>
        <p:spPr bwMode="auto">
          <a:xfrm>
            <a:off x="3581400" y="6705600"/>
            <a:ext cx="1143000" cy="0"/>
          </a:xfrm>
          <a:prstGeom prst="line">
            <a:avLst/>
          </a:prstGeom>
          <a:solidFill>
            <a:schemeClr val="accent1"/>
          </a:solidFill>
          <a:ln w="25400" cap="flat" cmpd="sng" algn="ctr">
            <a:solidFill>
              <a:schemeClr val="accent2"/>
            </a:solidFill>
            <a:prstDash val="solid"/>
            <a:round/>
            <a:headEnd type="none" w="med" len="med"/>
            <a:tailEnd type="stealth" w="med" len="med"/>
          </a:ln>
          <a:effectLst/>
        </p:spPr>
      </p:cxnSp>
      <p:cxnSp>
        <p:nvCxnSpPr>
          <p:cNvPr id="226" name="Straight Connector 225"/>
          <p:cNvCxnSpPr/>
          <p:nvPr/>
        </p:nvCxnSpPr>
        <p:spPr bwMode="auto">
          <a:xfrm rot="5400000">
            <a:off x="3657600" y="6705600"/>
            <a:ext cx="152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27" name="Straight Connector 226"/>
          <p:cNvCxnSpPr/>
          <p:nvPr/>
        </p:nvCxnSpPr>
        <p:spPr bwMode="auto">
          <a:xfrm rot="5400000">
            <a:off x="4419600" y="6705600"/>
            <a:ext cx="152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28" name="Straight Connector 227"/>
          <p:cNvCxnSpPr/>
          <p:nvPr/>
        </p:nvCxnSpPr>
        <p:spPr bwMode="auto">
          <a:xfrm>
            <a:off x="9448800" y="6477000"/>
            <a:ext cx="1143000" cy="0"/>
          </a:xfrm>
          <a:prstGeom prst="line">
            <a:avLst/>
          </a:prstGeom>
          <a:solidFill>
            <a:schemeClr val="accent1"/>
          </a:solidFill>
          <a:ln w="25400" cap="flat" cmpd="sng" algn="ctr">
            <a:solidFill>
              <a:schemeClr val="accent2"/>
            </a:solidFill>
            <a:prstDash val="solid"/>
            <a:round/>
            <a:headEnd type="none" w="med" len="med"/>
            <a:tailEnd type="stealth" w="med" len="med"/>
          </a:ln>
          <a:effectLst/>
        </p:spPr>
      </p:cxnSp>
      <p:cxnSp>
        <p:nvCxnSpPr>
          <p:cNvPr id="229" name="Straight Connector 228"/>
          <p:cNvCxnSpPr/>
          <p:nvPr/>
        </p:nvCxnSpPr>
        <p:spPr bwMode="auto">
          <a:xfrm rot="5400000">
            <a:off x="9525000" y="6477000"/>
            <a:ext cx="152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30" name="Straight Connector 229"/>
          <p:cNvCxnSpPr/>
          <p:nvPr/>
        </p:nvCxnSpPr>
        <p:spPr bwMode="auto">
          <a:xfrm rot="5400000">
            <a:off x="10287000" y="6477000"/>
            <a:ext cx="152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31" name="Rectangle 230"/>
          <p:cNvSpPr/>
          <p:nvPr/>
        </p:nvSpPr>
        <p:spPr>
          <a:xfrm>
            <a:off x="1676400" y="5181601"/>
            <a:ext cx="846386" cy="123111"/>
          </a:xfrm>
          <a:prstGeom prst="rect">
            <a:avLst/>
          </a:prstGeom>
        </p:spPr>
        <p:txBody>
          <a:bodyPr wrap="none" lIns="0" tIns="0" rIns="0" bIns="0">
            <a:spAutoFit/>
          </a:bodyPr>
          <a:lstStyle/>
          <a:p>
            <a:r>
              <a:rPr lang="en-US" sz="800" dirty="0" err="1"/>
              <a:t>Orphelia</a:t>
            </a:r>
            <a:r>
              <a:rPr lang="en-US" sz="800" dirty="0"/>
              <a:t>: Hoff, 2009</a:t>
            </a:r>
            <a:endParaRPr lang="en-US" sz="800" dirty="0"/>
          </a:p>
        </p:txBody>
      </p:sp>
      <p:sp>
        <p:nvSpPr>
          <p:cNvPr id="159" name="Date Placeholder 3"/>
          <p:cNvSpPr>
            <a:spLocks noGrp="1"/>
          </p:cNvSpPr>
          <p:nvPr>
            <p:ph type="dt" sz="half" idx="10"/>
          </p:nvPr>
        </p:nvSpPr>
        <p:spPr>
          <a:xfrm>
            <a:off x="238539" y="6488870"/>
            <a:ext cx="2743200" cy="365125"/>
          </a:xfrm>
        </p:spPr>
        <p:txBody>
          <a:bodyPr/>
          <a:lstStyle/>
          <a:p>
            <a:fld id="{149AB08A-B8FE-2744-A176-508EFC0AA4E9}" type="datetime1">
              <a:rPr lang="en-US" smtClean="0"/>
              <a:t>3/19/17</a:t>
            </a:fld>
            <a:endParaRPr lang="en-US"/>
          </a:p>
        </p:txBody>
      </p:sp>
    </p:spTree>
    <p:extLst>
      <p:ext uri="{BB962C8B-B14F-4D97-AF65-F5344CB8AC3E}">
        <p14:creationId xmlns:p14="http://schemas.microsoft.com/office/powerpoint/2010/main" val="803932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0"/>
                                        </p:tgtEl>
                                        <p:attrNameLst>
                                          <p:attrName>style.visibility</p:attrName>
                                        </p:attrNameLst>
                                      </p:cBhvr>
                                      <p:to>
                                        <p:strVal val="visible"/>
                                      </p:to>
                                    </p:set>
                                    <p:animEffect transition="in" filter="fade">
                                      <p:cBhvr>
                                        <p:cTn id="23" dur="500"/>
                                        <p:tgtEl>
                                          <p:spTgt spid="15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0"/>
                                        </p:tgtEl>
                                        <p:attrNameLst>
                                          <p:attrName>style.visibility</p:attrName>
                                        </p:attrNameLst>
                                      </p:cBhvr>
                                      <p:to>
                                        <p:strVal val="visible"/>
                                      </p:to>
                                    </p:set>
                                    <p:animEffect transition="in" filter="fade">
                                      <p:cBhvr>
                                        <p:cTn id="26" dur="500"/>
                                        <p:tgtEl>
                                          <p:spTgt spid="16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61"/>
                                        </p:tgtEl>
                                        <p:attrNameLst>
                                          <p:attrName>style.visibility</p:attrName>
                                        </p:attrNameLst>
                                      </p:cBhvr>
                                      <p:to>
                                        <p:strVal val="visible"/>
                                      </p:to>
                                    </p:set>
                                    <p:animEffect transition="in" filter="fade">
                                      <p:cBhvr>
                                        <p:cTn id="29" dur="500"/>
                                        <p:tgtEl>
                                          <p:spTgt spid="16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2"/>
                                        </p:tgtEl>
                                        <p:attrNameLst>
                                          <p:attrName>style.visibility</p:attrName>
                                        </p:attrNameLst>
                                      </p:cBhvr>
                                      <p:to>
                                        <p:strVal val="visible"/>
                                      </p:to>
                                    </p:set>
                                    <p:animEffect transition="in" filter="fade">
                                      <p:cBhvr>
                                        <p:cTn id="32" dur="500"/>
                                        <p:tgtEl>
                                          <p:spTgt spid="16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63"/>
                                        </p:tgtEl>
                                        <p:attrNameLst>
                                          <p:attrName>style.visibility</p:attrName>
                                        </p:attrNameLst>
                                      </p:cBhvr>
                                      <p:to>
                                        <p:strVal val="visible"/>
                                      </p:to>
                                    </p:set>
                                    <p:animEffect transition="in" filter="fade">
                                      <p:cBhvr>
                                        <p:cTn id="35" dur="500"/>
                                        <p:tgtEl>
                                          <p:spTgt spid="16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21"/>
                                        </p:tgtEl>
                                        <p:attrNameLst>
                                          <p:attrName>style.visibility</p:attrName>
                                        </p:attrNameLst>
                                      </p:cBhvr>
                                      <p:to>
                                        <p:strVal val="visible"/>
                                      </p:to>
                                    </p:set>
                                    <p:animEffect transition="in" filter="fade">
                                      <p:cBhvr>
                                        <p:cTn id="38" dur="500"/>
                                        <p:tgtEl>
                                          <p:spTgt spid="22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31"/>
                                        </p:tgtEl>
                                        <p:attrNameLst>
                                          <p:attrName>style.visibility</p:attrName>
                                        </p:attrNameLst>
                                      </p:cBhvr>
                                      <p:to>
                                        <p:strVal val="visible"/>
                                      </p:to>
                                    </p:set>
                                    <p:animEffect transition="in" filter="fade">
                                      <p:cBhvr>
                                        <p:cTn id="41" dur="500"/>
                                        <p:tgtEl>
                                          <p:spTgt spid="23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53"/>
                                        </p:tgtEl>
                                        <p:attrNameLst>
                                          <p:attrName>style.visibility</p:attrName>
                                        </p:attrNameLst>
                                      </p:cBhvr>
                                      <p:to>
                                        <p:strVal val="visible"/>
                                      </p:to>
                                    </p:set>
                                    <p:animEffect transition="in" filter="fade">
                                      <p:cBhvr>
                                        <p:cTn id="46" dur="500"/>
                                        <p:tgtEl>
                                          <p:spTgt spid="15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54"/>
                                        </p:tgtEl>
                                        <p:attrNameLst>
                                          <p:attrName>style.visibility</p:attrName>
                                        </p:attrNameLst>
                                      </p:cBhvr>
                                      <p:to>
                                        <p:strVal val="visible"/>
                                      </p:to>
                                    </p:set>
                                    <p:animEffect transition="in" filter="fade">
                                      <p:cBhvr>
                                        <p:cTn id="49" dur="500"/>
                                        <p:tgtEl>
                                          <p:spTgt spid="15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55"/>
                                        </p:tgtEl>
                                        <p:attrNameLst>
                                          <p:attrName>style.visibility</p:attrName>
                                        </p:attrNameLst>
                                      </p:cBhvr>
                                      <p:to>
                                        <p:strVal val="visible"/>
                                      </p:to>
                                    </p:set>
                                    <p:animEffect transition="in" filter="fade">
                                      <p:cBhvr>
                                        <p:cTn id="52" dur="500"/>
                                        <p:tgtEl>
                                          <p:spTgt spid="15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56"/>
                                        </p:tgtEl>
                                        <p:attrNameLst>
                                          <p:attrName>style.visibility</p:attrName>
                                        </p:attrNameLst>
                                      </p:cBhvr>
                                      <p:to>
                                        <p:strVal val="visible"/>
                                      </p:to>
                                    </p:set>
                                    <p:animEffect transition="in" filter="fade">
                                      <p:cBhvr>
                                        <p:cTn id="55" dur="500"/>
                                        <p:tgtEl>
                                          <p:spTgt spid="156"/>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57"/>
                                        </p:tgtEl>
                                        <p:attrNameLst>
                                          <p:attrName>style.visibility</p:attrName>
                                        </p:attrNameLst>
                                      </p:cBhvr>
                                      <p:to>
                                        <p:strVal val="visible"/>
                                      </p:to>
                                    </p:set>
                                    <p:animEffect transition="in" filter="fade">
                                      <p:cBhvr>
                                        <p:cTn id="58" dur="500"/>
                                        <p:tgtEl>
                                          <p:spTgt spid="157"/>
                                        </p:tgtEl>
                                      </p:cBhvr>
                                    </p:animEffect>
                                  </p:childTnLst>
                                </p:cTn>
                              </p:par>
                              <p:par>
                                <p:cTn id="59" presetID="10" presetClass="entr" presetSubtype="0" fill="hold" nodeType="withEffect">
                                  <p:stCondLst>
                                    <p:cond delay="0"/>
                                  </p:stCondLst>
                                  <p:childTnLst>
                                    <p:set>
                                      <p:cBhvr>
                                        <p:cTn id="60" dur="1" fill="hold">
                                          <p:stCondLst>
                                            <p:cond delay="0"/>
                                          </p:stCondLst>
                                        </p:cTn>
                                        <p:tgtEl>
                                          <p:spTgt spid="158"/>
                                        </p:tgtEl>
                                        <p:attrNameLst>
                                          <p:attrName>style.visibility</p:attrName>
                                        </p:attrNameLst>
                                      </p:cBhvr>
                                      <p:to>
                                        <p:strVal val="visible"/>
                                      </p:to>
                                    </p:set>
                                    <p:animEffect transition="in" filter="fade">
                                      <p:cBhvr>
                                        <p:cTn id="61" dur="500"/>
                                        <p:tgtEl>
                                          <p:spTgt spid="158"/>
                                        </p:tgtEl>
                                      </p:cBhvr>
                                    </p:animEffect>
                                  </p:childTnLst>
                                </p:cTn>
                              </p:par>
                              <p:par>
                                <p:cTn id="62" presetID="10" presetClass="entr" presetSubtype="0" fill="hold" nodeType="withEffect">
                                  <p:stCondLst>
                                    <p:cond delay="0"/>
                                  </p:stCondLst>
                                  <p:childTnLst>
                                    <p:set>
                                      <p:cBhvr>
                                        <p:cTn id="63" dur="1" fill="hold">
                                          <p:stCondLst>
                                            <p:cond delay="0"/>
                                          </p:stCondLst>
                                        </p:cTn>
                                        <p:tgtEl>
                                          <p:spTgt spid="165"/>
                                        </p:tgtEl>
                                        <p:attrNameLst>
                                          <p:attrName>style.visibility</p:attrName>
                                        </p:attrNameLst>
                                      </p:cBhvr>
                                      <p:to>
                                        <p:strVal val="visible"/>
                                      </p:to>
                                    </p:set>
                                    <p:animEffect transition="in" filter="fade">
                                      <p:cBhvr>
                                        <p:cTn id="64" dur="500"/>
                                        <p:tgtEl>
                                          <p:spTgt spid="165"/>
                                        </p:tgtEl>
                                      </p:cBhvr>
                                    </p:animEffect>
                                  </p:childTnLst>
                                </p:cTn>
                              </p:par>
                              <p:par>
                                <p:cTn id="65" presetID="10" presetClass="entr" presetSubtype="0" fill="hold" nodeType="withEffect">
                                  <p:stCondLst>
                                    <p:cond delay="0"/>
                                  </p:stCondLst>
                                  <p:childTnLst>
                                    <p:set>
                                      <p:cBhvr>
                                        <p:cTn id="66" dur="1" fill="hold">
                                          <p:stCondLst>
                                            <p:cond delay="0"/>
                                          </p:stCondLst>
                                        </p:cTn>
                                        <p:tgtEl>
                                          <p:spTgt spid="168"/>
                                        </p:tgtEl>
                                        <p:attrNameLst>
                                          <p:attrName>style.visibility</p:attrName>
                                        </p:attrNameLst>
                                      </p:cBhvr>
                                      <p:to>
                                        <p:strVal val="visible"/>
                                      </p:to>
                                    </p:set>
                                    <p:animEffect transition="in" filter="fade">
                                      <p:cBhvr>
                                        <p:cTn id="67" dur="500"/>
                                        <p:tgtEl>
                                          <p:spTgt spid="168"/>
                                        </p:tgtEl>
                                      </p:cBhvr>
                                    </p:animEffect>
                                  </p:childTnLst>
                                </p:cTn>
                              </p:par>
                              <p:par>
                                <p:cTn id="68" presetID="10" presetClass="entr" presetSubtype="0" fill="hold" nodeType="withEffect">
                                  <p:stCondLst>
                                    <p:cond delay="0"/>
                                  </p:stCondLst>
                                  <p:childTnLst>
                                    <p:set>
                                      <p:cBhvr>
                                        <p:cTn id="69" dur="1" fill="hold">
                                          <p:stCondLst>
                                            <p:cond delay="0"/>
                                          </p:stCondLst>
                                        </p:cTn>
                                        <p:tgtEl>
                                          <p:spTgt spid="171"/>
                                        </p:tgtEl>
                                        <p:attrNameLst>
                                          <p:attrName>style.visibility</p:attrName>
                                        </p:attrNameLst>
                                      </p:cBhvr>
                                      <p:to>
                                        <p:strVal val="visible"/>
                                      </p:to>
                                    </p:set>
                                    <p:animEffect transition="in" filter="fade">
                                      <p:cBhvr>
                                        <p:cTn id="70" dur="500"/>
                                        <p:tgtEl>
                                          <p:spTgt spid="171"/>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74"/>
                                        </p:tgtEl>
                                        <p:attrNameLst>
                                          <p:attrName>style.visibility</p:attrName>
                                        </p:attrNameLst>
                                      </p:cBhvr>
                                      <p:to>
                                        <p:strVal val="visible"/>
                                      </p:to>
                                    </p:set>
                                    <p:animEffect transition="in" filter="fade">
                                      <p:cBhvr>
                                        <p:cTn id="73" dur="500"/>
                                        <p:tgtEl>
                                          <p:spTgt spid="174"/>
                                        </p:tgtEl>
                                      </p:cBhvr>
                                    </p:animEffect>
                                  </p:childTnLst>
                                </p:cTn>
                              </p:par>
                              <p:par>
                                <p:cTn id="74" presetID="10" presetClass="entr" presetSubtype="0" fill="hold" nodeType="withEffect">
                                  <p:stCondLst>
                                    <p:cond delay="0"/>
                                  </p:stCondLst>
                                  <p:childTnLst>
                                    <p:set>
                                      <p:cBhvr>
                                        <p:cTn id="75" dur="1" fill="hold">
                                          <p:stCondLst>
                                            <p:cond delay="0"/>
                                          </p:stCondLst>
                                        </p:cTn>
                                        <p:tgtEl>
                                          <p:spTgt spid="222"/>
                                        </p:tgtEl>
                                        <p:attrNameLst>
                                          <p:attrName>style.visibility</p:attrName>
                                        </p:attrNameLst>
                                      </p:cBhvr>
                                      <p:to>
                                        <p:strVal val="visible"/>
                                      </p:to>
                                    </p:set>
                                    <p:animEffect transition="in" filter="fade">
                                      <p:cBhvr>
                                        <p:cTn id="76" dur="500"/>
                                        <p:tgtEl>
                                          <p:spTgt spid="222"/>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175"/>
                                        </p:tgtEl>
                                        <p:attrNameLst>
                                          <p:attrName>style.visibility</p:attrName>
                                        </p:attrNameLst>
                                      </p:cBhvr>
                                      <p:to>
                                        <p:strVal val="visible"/>
                                      </p:to>
                                    </p:set>
                                    <p:animEffect transition="in" filter="fade">
                                      <p:cBhvr>
                                        <p:cTn id="81" dur="500"/>
                                        <p:tgtEl>
                                          <p:spTgt spid="175"/>
                                        </p:tgtEl>
                                      </p:cBhvr>
                                    </p:animEffect>
                                  </p:childTnLst>
                                </p:cTn>
                              </p:par>
                              <p:par>
                                <p:cTn id="82" presetID="10" presetClass="entr" presetSubtype="0" fill="hold" nodeType="withEffect">
                                  <p:stCondLst>
                                    <p:cond delay="0"/>
                                  </p:stCondLst>
                                  <p:childTnLst>
                                    <p:set>
                                      <p:cBhvr>
                                        <p:cTn id="83" dur="1" fill="hold">
                                          <p:stCondLst>
                                            <p:cond delay="0"/>
                                          </p:stCondLst>
                                        </p:cTn>
                                        <p:tgtEl>
                                          <p:spTgt spid="176"/>
                                        </p:tgtEl>
                                        <p:attrNameLst>
                                          <p:attrName>style.visibility</p:attrName>
                                        </p:attrNameLst>
                                      </p:cBhvr>
                                      <p:to>
                                        <p:strVal val="visible"/>
                                      </p:to>
                                    </p:set>
                                    <p:animEffect transition="in" filter="fade">
                                      <p:cBhvr>
                                        <p:cTn id="84" dur="500"/>
                                        <p:tgtEl>
                                          <p:spTgt spid="176"/>
                                        </p:tgtEl>
                                      </p:cBhvr>
                                    </p:animEffect>
                                  </p:childTnLst>
                                </p:cTn>
                              </p:par>
                              <p:par>
                                <p:cTn id="85" presetID="10" presetClass="entr" presetSubtype="0" fill="hold" nodeType="withEffect">
                                  <p:stCondLst>
                                    <p:cond delay="0"/>
                                  </p:stCondLst>
                                  <p:childTnLst>
                                    <p:set>
                                      <p:cBhvr>
                                        <p:cTn id="86" dur="1" fill="hold">
                                          <p:stCondLst>
                                            <p:cond delay="0"/>
                                          </p:stCondLst>
                                        </p:cTn>
                                        <p:tgtEl>
                                          <p:spTgt spid="177"/>
                                        </p:tgtEl>
                                        <p:attrNameLst>
                                          <p:attrName>style.visibility</p:attrName>
                                        </p:attrNameLst>
                                      </p:cBhvr>
                                      <p:to>
                                        <p:strVal val="visible"/>
                                      </p:to>
                                    </p:set>
                                    <p:animEffect transition="in" filter="fade">
                                      <p:cBhvr>
                                        <p:cTn id="87" dur="500"/>
                                        <p:tgtEl>
                                          <p:spTgt spid="177"/>
                                        </p:tgtEl>
                                      </p:cBhvr>
                                    </p:animEffect>
                                  </p:childTnLst>
                                </p:cTn>
                              </p:par>
                              <p:par>
                                <p:cTn id="88" presetID="10" presetClass="entr" presetSubtype="0" fill="hold" nodeType="withEffect">
                                  <p:stCondLst>
                                    <p:cond delay="0"/>
                                  </p:stCondLst>
                                  <p:childTnLst>
                                    <p:set>
                                      <p:cBhvr>
                                        <p:cTn id="89" dur="1" fill="hold">
                                          <p:stCondLst>
                                            <p:cond delay="0"/>
                                          </p:stCondLst>
                                        </p:cTn>
                                        <p:tgtEl>
                                          <p:spTgt spid="192"/>
                                        </p:tgtEl>
                                        <p:attrNameLst>
                                          <p:attrName>style.visibility</p:attrName>
                                        </p:attrNameLst>
                                      </p:cBhvr>
                                      <p:to>
                                        <p:strVal val="visible"/>
                                      </p:to>
                                    </p:set>
                                    <p:animEffect transition="in" filter="fade">
                                      <p:cBhvr>
                                        <p:cTn id="90" dur="500"/>
                                        <p:tgtEl>
                                          <p:spTgt spid="192"/>
                                        </p:tgtEl>
                                      </p:cBhvr>
                                    </p:animEffect>
                                  </p:childTnLst>
                                </p:cTn>
                              </p:par>
                              <p:par>
                                <p:cTn id="91" presetID="10" presetClass="entr" presetSubtype="0" fill="hold" nodeType="withEffect">
                                  <p:stCondLst>
                                    <p:cond delay="0"/>
                                  </p:stCondLst>
                                  <p:childTnLst>
                                    <p:set>
                                      <p:cBhvr>
                                        <p:cTn id="92" dur="1" fill="hold">
                                          <p:stCondLst>
                                            <p:cond delay="0"/>
                                          </p:stCondLst>
                                        </p:cTn>
                                        <p:tgtEl>
                                          <p:spTgt spid="193"/>
                                        </p:tgtEl>
                                        <p:attrNameLst>
                                          <p:attrName>style.visibility</p:attrName>
                                        </p:attrNameLst>
                                      </p:cBhvr>
                                      <p:to>
                                        <p:strVal val="visible"/>
                                      </p:to>
                                    </p:set>
                                    <p:animEffect transition="in" filter="fade">
                                      <p:cBhvr>
                                        <p:cTn id="93" dur="500"/>
                                        <p:tgtEl>
                                          <p:spTgt spid="193"/>
                                        </p:tgtEl>
                                      </p:cBhvr>
                                    </p:animEffect>
                                  </p:childTnLst>
                                </p:cTn>
                              </p:par>
                              <p:par>
                                <p:cTn id="94" presetID="10" presetClass="entr" presetSubtype="0" fill="hold" nodeType="withEffect">
                                  <p:stCondLst>
                                    <p:cond delay="0"/>
                                  </p:stCondLst>
                                  <p:childTnLst>
                                    <p:set>
                                      <p:cBhvr>
                                        <p:cTn id="95" dur="1" fill="hold">
                                          <p:stCondLst>
                                            <p:cond delay="0"/>
                                          </p:stCondLst>
                                        </p:cTn>
                                        <p:tgtEl>
                                          <p:spTgt spid="194"/>
                                        </p:tgtEl>
                                        <p:attrNameLst>
                                          <p:attrName>style.visibility</p:attrName>
                                        </p:attrNameLst>
                                      </p:cBhvr>
                                      <p:to>
                                        <p:strVal val="visible"/>
                                      </p:to>
                                    </p:set>
                                    <p:animEffect transition="in" filter="fade">
                                      <p:cBhvr>
                                        <p:cTn id="96" dur="500"/>
                                        <p:tgtEl>
                                          <p:spTgt spid="194"/>
                                        </p:tgtEl>
                                      </p:cBhvr>
                                    </p:animEffect>
                                  </p:childTnLst>
                                </p:cTn>
                              </p:par>
                              <p:par>
                                <p:cTn id="97" presetID="10" presetClass="entr" presetSubtype="0" fill="hold" nodeType="withEffect">
                                  <p:stCondLst>
                                    <p:cond delay="0"/>
                                  </p:stCondLst>
                                  <p:childTnLst>
                                    <p:set>
                                      <p:cBhvr>
                                        <p:cTn id="98" dur="1" fill="hold">
                                          <p:stCondLst>
                                            <p:cond delay="0"/>
                                          </p:stCondLst>
                                        </p:cTn>
                                        <p:tgtEl>
                                          <p:spTgt spid="195"/>
                                        </p:tgtEl>
                                        <p:attrNameLst>
                                          <p:attrName>style.visibility</p:attrName>
                                        </p:attrNameLst>
                                      </p:cBhvr>
                                      <p:to>
                                        <p:strVal val="visible"/>
                                      </p:to>
                                    </p:set>
                                    <p:animEffect transition="in" filter="fade">
                                      <p:cBhvr>
                                        <p:cTn id="99" dur="500"/>
                                        <p:tgtEl>
                                          <p:spTgt spid="195"/>
                                        </p:tgtEl>
                                      </p:cBhvr>
                                    </p:animEffect>
                                  </p:childTnLst>
                                </p:cTn>
                              </p:par>
                              <p:par>
                                <p:cTn id="100" presetID="10" presetClass="entr" presetSubtype="0" fill="hold" nodeType="withEffect">
                                  <p:stCondLst>
                                    <p:cond delay="0"/>
                                  </p:stCondLst>
                                  <p:childTnLst>
                                    <p:set>
                                      <p:cBhvr>
                                        <p:cTn id="101" dur="1" fill="hold">
                                          <p:stCondLst>
                                            <p:cond delay="0"/>
                                          </p:stCondLst>
                                        </p:cTn>
                                        <p:tgtEl>
                                          <p:spTgt spid="196"/>
                                        </p:tgtEl>
                                        <p:attrNameLst>
                                          <p:attrName>style.visibility</p:attrName>
                                        </p:attrNameLst>
                                      </p:cBhvr>
                                      <p:to>
                                        <p:strVal val="visible"/>
                                      </p:to>
                                    </p:set>
                                    <p:animEffect transition="in" filter="fade">
                                      <p:cBhvr>
                                        <p:cTn id="102" dur="500"/>
                                        <p:tgtEl>
                                          <p:spTgt spid="196"/>
                                        </p:tgtEl>
                                      </p:cBhvr>
                                    </p:animEffect>
                                  </p:childTnLst>
                                </p:cTn>
                              </p:par>
                              <p:par>
                                <p:cTn id="103" presetID="10" presetClass="entr" presetSubtype="0" fill="hold" nodeType="withEffect">
                                  <p:stCondLst>
                                    <p:cond delay="0"/>
                                  </p:stCondLst>
                                  <p:childTnLst>
                                    <p:set>
                                      <p:cBhvr>
                                        <p:cTn id="104" dur="1" fill="hold">
                                          <p:stCondLst>
                                            <p:cond delay="0"/>
                                          </p:stCondLst>
                                        </p:cTn>
                                        <p:tgtEl>
                                          <p:spTgt spid="198"/>
                                        </p:tgtEl>
                                        <p:attrNameLst>
                                          <p:attrName>style.visibility</p:attrName>
                                        </p:attrNameLst>
                                      </p:cBhvr>
                                      <p:to>
                                        <p:strVal val="visible"/>
                                      </p:to>
                                    </p:set>
                                    <p:animEffect transition="in" filter="fade">
                                      <p:cBhvr>
                                        <p:cTn id="105" dur="500"/>
                                        <p:tgtEl>
                                          <p:spTgt spid="198"/>
                                        </p:tgtEl>
                                      </p:cBhvr>
                                    </p:animEffect>
                                  </p:childTnLst>
                                </p:cTn>
                              </p:par>
                              <p:par>
                                <p:cTn id="106" presetID="10" presetClass="entr" presetSubtype="0" fill="hold" nodeType="withEffect">
                                  <p:stCondLst>
                                    <p:cond delay="0"/>
                                  </p:stCondLst>
                                  <p:childTnLst>
                                    <p:set>
                                      <p:cBhvr>
                                        <p:cTn id="107" dur="1" fill="hold">
                                          <p:stCondLst>
                                            <p:cond delay="0"/>
                                          </p:stCondLst>
                                        </p:cTn>
                                        <p:tgtEl>
                                          <p:spTgt spid="199"/>
                                        </p:tgtEl>
                                        <p:attrNameLst>
                                          <p:attrName>style.visibility</p:attrName>
                                        </p:attrNameLst>
                                      </p:cBhvr>
                                      <p:to>
                                        <p:strVal val="visible"/>
                                      </p:to>
                                    </p:set>
                                    <p:animEffect transition="in" filter="fade">
                                      <p:cBhvr>
                                        <p:cTn id="108" dur="500"/>
                                        <p:tgtEl>
                                          <p:spTgt spid="199"/>
                                        </p:tgtEl>
                                      </p:cBhvr>
                                    </p:animEffect>
                                  </p:childTnLst>
                                </p:cTn>
                              </p:par>
                              <p:par>
                                <p:cTn id="109" presetID="10" presetClass="entr" presetSubtype="0" fill="hold" nodeType="withEffect">
                                  <p:stCondLst>
                                    <p:cond delay="0"/>
                                  </p:stCondLst>
                                  <p:childTnLst>
                                    <p:set>
                                      <p:cBhvr>
                                        <p:cTn id="110" dur="1" fill="hold">
                                          <p:stCondLst>
                                            <p:cond delay="0"/>
                                          </p:stCondLst>
                                        </p:cTn>
                                        <p:tgtEl>
                                          <p:spTgt spid="200"/>
                                        </p:tgtEl>
                                        <p:attrNameLst>
                                          <p:attrName>style.visibility</p:attrName>
                                        </p:attrNameLst>
                                      </p:cBhvr>
                                      <p:to>
                                        <p:strVal val="visible"/>
                                      </p:to>
                                    </p:set>
                                    <p:animEffect transition="in" filter="fade">
                                      <p:cBhvr>
                                        <p:cTn id="111" dur="500"/>
                                        <p:tgtEl>
                                          <p:spTgt spid="200"/>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201"/>
                                        </p:tgtEl>
                                        <p:attrNameLst>
                                          <p:attrName>style.visibility</p:attrName>
                                        </p:attrNameLst>
                                      </p:cBhvr>
                                      <p:to>
                                        <p:strVal val="visible"/>
                                      </p:to>
                                    </p:set>
                                    <p:animEffect transition="in" filter="fade">
                                      <p:cBhvr>
                                        <p:cTn id="114" dur="500"/>
                                        <p:tgtEl>
                                          <p:spTgt spid="201"/>
                                        </p:tgtEl>
                                      </p:cBhvr>
                                    </p:animEffect>
                                  </p:childTnLst>
                                </p:cTn>
                              </p:par>
                              <p:par>
                                <p:cTn id="115" presetID="10" presetClass="entr" presetSubtype="0" fill="hold" nodeType="withEffect">
                                  <p:stCondLst>
                                    <p:cond delay="0"/>
                                  </p:stCondLst>
                                  <p:childTnLst>
                                    <p:set>
                                      <p:cBhvr>
                                        <p:cTn id="116" dur="1" fill="hold">
                                          <p:stCondLst>
                                            <p:cond delay="0"/>
                                          </p:stCondLst>
                                        </p:cTn>
                                        <p:tgtEl>
                                          <p:spTgt spid="225"/>
                                        </p:tgtEl>
                                        <p:attrNameLst>
                                          <p:attrName>style.visibility</p:attrName>
                                        </p:attrNameLst>
                                      </p:cBhvr>
                                      <p:to>
                                        <p:strVal val="visible"/>
                                      </p:to>
                                    </p:set>
                                    <p:animEffect transition="in" filter="fade">
                                      <p:cBhvr>
                                        <p:cTn id="117" dur="500"/>
                                        <p:tgtEl>
                                          <p:spTgt spid="225"/>
                                        </p:tgtEl>
                                      </p:cBhvr>
                                    </p:animEffect>
                                  </p:childTnLst>
                                </p:cTn>
                              </p:par>
                              <p:par>
                                <p:cTn id="118" presetID="10" presetClass="entr" presetSubtype="0" fill="hold" nodeType="withEffect">
                                  <p:stCondLst>
                                    <p:cond delay="0"/>
                                  </p:stCondLst>
                                  <p:childTnLst>
                                    <p:set>
                                      <p:cBhvr>
                                        <p:cTn id="119" dur="1" fill="hold">
                                          <p:stCondLst>
                                            <p:cond delay="0"/>
                                          </p:stCondLst>
                                        </p:cTn>
                                        <p:tgtEl>
                                          <p:spTgt spid="226"/>
                                        </p:tgtEl>
                                        <p:attrNameLst>
                                          <p:attrName>style.visibility</p:attrName>
                                        </p:attrNameLst>
                                      </p:cBhvr>
                                      <p:to>
                                        <p:strVal val="visible"/>
                                      </p:to>
                                    </p:set>
                                    <p:animEffect transition="in" filter="fade">
                                      <p:cBhvr>
                                        <p:cTn id="120" dur="500"/>
                                        <p:tgtEl>
                                          <p:spTgt spid="226"/>
                                        </p:tgtEl>
                                      </p:cBhvr>
                                    </p:animEffect>
                                  </p:childTnLst>
                                </p:cTn>
                              </p:par>
                              <p:par>
                                <p:cTn id="121" presetID="10" presetClass="entr" presetSubtype="0" fill="hold" nodeType="withEffect">
                                  <p:stCondLst>
                                    <p:cond delay="0"/>
                                  </p:stCondLst>
                                  <p:childTnLst>
                                    <p:set>
                                      <p:cBhvr>
                                        <p:cTn id="122" dur="1" fill="hold">
                                          <p:stCondLst>
                                            <p:cond delay="0"/>
                                          </p:stCondLst>
                                        </p:cTn>
                                        <p:tgtEl>
                                          <p:spTgt spid="227"/>
                                        </p:tgtEl>
                                        <p:attrNameLst>
                                          <p:attrName>style.visibility</p:attrName>
                                        </p:attrNameLst>
                                      </p:cBhvr>
                                      <p:to>
                                        <p:strVal val="visible"/>
                                      </p:to>
                                    </p:set>
                                    <p:animEffect transition="in" filter="fade">
                                      <p:cBhvr>
                                        <p:cTn id="123" dur="500"/>
                                        <p:tgtEl>
                                          <p:spTgt spid="227"/>
                                        </p:tgtEl>
                                      </p:cBhvr>
                                    </p:animEffect>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nodeType="clickEffect">
                                  <p:stCondLst>
                                    <p:cond delay="0"/>
                                  </p:stCondLst>
                                  <p:childTnLst>
                                    <p:set>
                                      <p:cBhvr>
                                        <p:cTn id="127" dur="1" fill="hold">
                                          <p:stCondLst>
                                            <p:cond delay="0"/>
                                          </p:stCondLst>
                                        </p:cTn>
                                        <p:tgtEl>
                                          <p:spTgt spid="1026"/>
                                        </p:tgtEl>
                                        <p:attrNameLst>
                                          <p:attrName>style.visibility</p:attrName>
                                        </p:attrNameLst>
                                      </p:cBhvr>
                                      <p:to>
                                        <p:strVal val="visible"/>
                                      </p:to>
                                    </p:set>
                                    <p:animEffect transition="in" filter="fade">
                                      <p:cBhvr>
                                        <p:cTn id="128" dur="500"/>
                                        <p:tgtEl>
                                          <p:spTgt spid="1026"/>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202"/>
                                        </p:tgtEl>
                                        <p:attrNameLst>
                                          <p:attrName>style.visibility</p:attrName>
                                        </p:attrNameLst>
                                      </p:cBhvr>
                                      <p:to>
                                        <p:strVal val="visible"/>
                                      </p:to>
                                    </p:set>
                                    <p:animEffect transition="in" filter="fade">
                                      <p:cBhvr>
                                        <p:cTn id="131" dur="500"/>
                                        <p:tgtEl>
                                          <p:spTgt spid="202"/>
                                        </p:tgtEl>
                                      </p:cBhvr>
                                    </p:animEffect>
                                  </p:childTnLst>
                                </p:cTn>
                              </p:par>
                            </p:childTnLst>
                          </p:cTn>
                        </p:par>
                      </p:childTnLst>
                    </p:cTn>
                  </p:par>
                  <p:par>
                    <p:cTn id="132" fill="hold">
                      <p:stCondLst>
                        <p:cond delay="indefinite"/>
                      </p:stCondLst>
                      <p:childTnLst>
                        <p:par>
                          <p:cTn id="133" fill="hold">
                            <p:stCondLst>
                              <p:cond delay="0"/>
                            </p:stCondLst>
                            <p:childTnLst>
                              <p:par>
                                <p:cTn id="134" presetID="10" presetClass="entr" presetSubtype="0" fill="hold" grpId="0" nodeType="clickEffect">
                                  <p:stCondLst>
                                    <p:cond delay="0"/>
                                  </p:stCondLst>
                                  <p:childTnLst>
                                    <p:set>
                                      <p:cBhvr>
                                        <p:cTn id="135" dur="1" fill="hold">
                                          <p:stCondLst>
                                            <p:cond delay="0"/>
                                          </p:stCondLst>
                                        </p:cTn>
                                        <p:tgtEl>
                                          <p:spTgt spid="209"/>
                                        </p:tgtEl>
                                        <p:attrNameLst>
                                          <p:attrName>style.visibility</p:attrName>
                                        </p:attrNameLst>
                                      </p:cBhvr>
                                      <p:to>
                                        <p:strVal val="visible"/>
                                      </p:to>
                                    </p:set>
                                    <p:animEffect transition="in" filter="fade">
                                      <p:cBhvr>
                                        <p:cTn id="136" dur="500"/>
                                        <p:tgtEl>
                                          <p:spTgt spid="209"/>
                                        </p:tgtEl>
                                      </p:cBhvr>
                                    </p:animEffect>
                                  </p:childTnLst>
                                </p:cTn>
                              </p:par>
                              <p:par>
                                <p:cTn id="137" presetID="10" presetClass="entr" presetSubtype="0" fill="hold" nodeType="withEffect">
                                  <p:stCondLst>
                                    <p:cond delay="0"/>
                                  </p:stCondLst>
                                  <p:childTnLst>
                                    <p:set>
                                      <p:cBhvr>
                                        <p:cTn id="138" dur="1" fill="hold">
                                          <p:stCondLst>
                                            <p:cond delay="0"/>
                                          </p:stCondLst>
                                        </p:cTn>
                                        <p:tgtEl>
                                          <p:spTgt spid="214"/>
                                        </p:tgtEl>
                                        <p:attrNameLst>
                                          <p:attrName>style.visibility</p:attrName>
                                        </p:attrNameLst>
                                      </p:cBhvr>
                                      <p:to>
                                        <p:strVal val="visible"/>
                                      </p:to>
                                    </p:set>
                                    <p:animEffect transition="in" filter="fade">
                                      <p:cBhvr>
                                        <p:cTn id="139" dur="500"/>
                                        <p:tgtEl>
                                          <p:spTgt spid="214"/>
                                        </p:tgtEl>
                                      </p:cBhvr>
                                    </p:animEffect>
                                  </p:childTnLst>
                                </p:cTn>
                              </p:par>
                              <p:par>
                                <p:cTn id="140" presetID="10" presetClass="entr" presetSubtype="0" fill="hold" nodeType="withEffect">
                                  <p:stCondLst>
                                    <p:cond delay="0"/>
                                  </p:stCondLst>
                                  <p:childTnLst>
                                    <p:set>
                                      <p:cBhvr>
                                        <p:cTn id="141" dur="1" fill="hold">
                                          <p:stCondLst>
                                            <p:cond delay="0"/>
                                          </p:stCondLst>
                                        </p:cTn>
                                        <p:tgtEl>
                                          <p:spTgt spid="215"/>
                                        </p:tgtEl>
                                        <p:attrNameLst>
                                          <p:attrName>style.visibility</p:attrName>
                                        </p:attrNameLst>
                                      </p:cBhvr>
                                      <p:to>
                                        <p:strVal val="visible"/>
                                      </p:to>
                                    </p:set>
                                    <p:animEffect transition="in" filter="fade">
                                      <p:cBhvr>
                                        <p:cTn id="142" dur="500"/>
                                        <p:tgtEl>
                                          <p:spTgt spid="215"/>
                                        </p:tgtEl>
                                      </p:cBhvr>
                                    </p:animEffect>
                                  </p:childTnLst>
                                </p:cTn>
                              </p:par>
                              <p:par>
                                <p:cTn id="143" presetID="10" presetClass="entr" presetSubtype="0" fill="hold" nodeType="withEffect">
                                  <p:stCondLst>
                                    <p:cond delay="0"/>
                                  </p:stCondLst>
                                  <p:childTnLst>
                                    <p:set>
                                      <p:cBhvr>
                                        <p:cTn id="144" dur="1" fill="hold">
                                          <p:stCondLst>
                                            <p:cond delay="0"/>
                                          </p:stCondLst>
                                        </p:cTn>
                                        <p:tgtEl>
                                          <p:spTgt spid="216"/>
                                        </p:tgtEl>
                                        <p:attrNameLst>
                                          <p:attrName>style.visibility</p:attrName>
                                        </p:attrNameLst>
                                      </p:cBhvr>
                                      <p:to>
                                        <p:strVal val="visible"/>
                                      </p:to>
                                    </p:set>
                                    <p:animEffect transition="in" filter="fade">
                                      <p:cBhvr>
                                        <p:cTn id="145" dur="500"/>
                                        <p:tgtEl>
                                          <p:spTgt spid="216"/>
                                        </p:tgtEl>
                                      </p:cBhvr>
                                    </p:animEffect>
                                  </p:childTnLst>
                                </p:cTn>
                              </p:par>
                              <p:par>
                                <p:cTn id="146" presetID="10" presetClass="entr" presetSubtype="0" fill="hold" nodeType="withEffect">
                                  <p:stCondLst>
                                    <p:cond delay="0"/>
                                  </p:stCondLst>
                                  <p:childTnLst>
                                    <p:set>
                                      <p:cBhvr>
                                        <p:cTn id="147" dur="1" fill="hold">
                                          <p:stCondLst>
                                            <p:cond delay="0"/>
                                          </p:stCondLst>
                                        </p:cTn>
                                        <p:tgtEl>
                                          <p:spTgt spid="217"/>
                                        </p:tgtEl>
                                        <p:attrNameLst>
                                          <p:attrName>style.visibility</p:attrName>
                                        </p:attrNameLst>
                                      </p:cBhvr>
                                      <p:to>
                                        <p:strVal val="visible"/>
                                      </p:to>
                                    </p:set>
                                    <p:animEffect transition="in" filter="fade">
                                      <p:cBhvr>
                                        <p:cTn id="148" dur="500"/>
                                        <p:tgtEl>
                                          <p:spTgt spid="217"/>
                                        </p:tgtEl>
                                      </p:cBhvr>
                                    </p:animEffect>
                                  </p:childTnLst>
                                </p:cTn>
                              </p:par>
                              <p:par>
                                <p:cTn id="149" presetID="10" presetClass="entr" presetSubtype="0" fill="hold" nodeType="withEffect">
                                  <p:stCondLst>
                                    <p:cond delay="0"/>
                                  </p:stCondLst>
                                  <p:childTnLst>
                                    <p:set>
                                      <p:cBhvr>
                                        <p:cTn id="150" dur="1" fill="hold">
                                          <p:stCondLst>
                                            <p:cond delay="0"/>
                                          </p:stCondLst>
                                        </p:cTn>
                                        <p:tgtEl>
                                          <p:spTgt spid="218"/>
                                        </p:tgtEl>
                                        <p:attrNameLst>
                                          <p:attrName>style.visibility</p:attrName>
                                        </p:attrNameLst>
                                      </p:cBhvr>
                                      <p:to>
                                        <p:strVal val="visible"/>
                                      </p:to>
                                    </p:set>
                                    <p:animEffect transition="in" filter="fade">
                                      <p:cBhvr>
                                        <p:cTn id="151" dur="500"/>
                                        <p:tgtEl>
                                          <p:spTgt spid="218"/>
                                        </p:tgtEl>
                                      </p:cBhvr>
                                    </p:animEffect>
                                  </p:childTnLst>
                                </p:cTn>
                              </p:par>
                              <p:par>
                                <p:cTn id="152" presetID="10" presetClass="entr" presetSubtype="0" fill="hold" nodeType="withEffect">
                                  <p:stCondLst>
                                    <p:cond delay="0"/>
                                  </p:stCondLst>
                                  <p:childTnLst>
                                    <p:set>
                                      <p:cBhvr>
                                        <p:cTn id="153" dur="1" fill="hold">
                                          <p:stCondLst>
                                            <p:cond delay="0"/>
                                          </p:stCondLst>
                                        </p:cTn>
                                        <p:tgtEl>
                                          <p:spTgt spid="219"/>
                                        </p:tgtEl>
                                        <p:attrNameLst>
                                          <p:attrName>style.visibility</p:attrName>
                                        </p:attrNameLst>
                                      </p:cBhvr>
                                      <p:to>
                                        <p:strVal val="visible"/>
                                      </p:to>
                                    </p:set>
                                    <p:animEffect transition="in" filter="fade">
                                      <p:cBhvr>
                                        <p:cTn id="154" dur="500"/>
                                        <p:tgtEl>
                                          <p:spTgt spid="219"/>
                                        </p:tgtEl>
                                      </p:cBhvr>
                                    </p:animEffect>
                                  </p:childTnLst>
                                </p:cTn>
                              </p:par>
                              <p:par>
                                <p:cTn id="155" presetID="10" presetClass="entr" presetSubtype="0" fill="hold" nodeType="withEffect">
                                  <p:stCondLst>
                                    <p:cond delay="0"/>
                                  </p:stCondLst>
                                  <p:childTnLst>
                                    <p:set>
                                      <p:cBhvr>
                                        <p:cTn id="156" dur="1" fill="hold">
                                          <p:stCondLst>
                                            <p:cond delay="0"/>
                                          </p:stCondLst>
                                        </p:cTn>
                                        <p:tgtEl>
                                          <p:spTgt spid="228"/>
                                        </p:tgtEl>
                                        <p:attrNameLst>
                                          <p:attrName>style.visibility</p:attrName>
                                        </p:attrNameLst>
                                      </p:cBhvr>
                                      <p:to>
                                        <p:strVal val="visible"/>
                                      </p:to>
                                    </p:set>
                                    <p:animEffect transition="in" filter="fade">
                                      <p:cBhvr>
                                        <p:cTn id="157" dur="500"/>
                                        <p:tgtEl>
                                          <p:spTgt spid="228"/>
                                        </p:tgtEl>
                                      </p:cBhvr>
                                    </p:animEffect>
                                  </p:childTnLst>
                                </p:cTn>
                              </p:par>
                              <p:par>
                                <p:cTn id="158" presetID="10" presetClass="entr" presetSubtype="0" fill="hold" nodeType="withEffect">
                                  <p:stCondLst>
                                    <p:cond delay="0"/>
                                  </p:stCondLst>
                                  <p:childTnLst>
                                    <p:set>
                                      <p:cBhvr>
                                        <p:cTn id="159" dur="1" fill="hold">
                                          <p:stCondLst>
                                            <p:cond delay="0"/>
                                          </p:stCondLst>
                                        </p:cTn>
                                        <p:tgtEl>
                                          <p:spTgt spid="229"/>
                                        </p:tgtEl>
                                        <p:attrNameLst>
                                          <p:attrName>style.visibility</p:attrName>
                                        </p:attrNameLst>
                                      </p:cBhvr>
                                      <p:to>
                                        <p:strVal val="visible"/>
                                      </p:to>
                                    </p:set>
                                    <p:animEffect transition="in" filter="fade">
                                      <p:cBhvr>
                                        <p:cTn id="160" dur="500"/>
                                        <p:tgtEl>
                                          <p:spTgt spid="229"/>
                                        </p:tgtEl>
                                      </p:cBhvr>
                                    </p:animEffect>
                                  </p:childTnLst>
                                </p:cTn>
                              </p:par>
                              <p:par>
                                <p:cTn id="161" presetID="10" presetClass="entr" presetSubtype="0" fill="hold" nodeType="withEffect">
                                  <p:stCondLst>
                                    <p:cond delay="0"/>
                                  </p:stCondLst>
                                  <p:childTnLst>
                                    <p:set>
                                      <p:cBhvr>
                                        <p:cTn id="162" dur="1" fill="hold">
                                          <p:stCondLst>
                                            <p:cond delay="0"/>
                                          </p:stCondLst>
                                        </p:cTn>
                                        <p:tgtEl>
                                          <p:spTgt spid="230"/>
                                        </p:tgtEl>
                                        <p:attrNameLst>
                                          <p:attrName>style.visibility</p:attrName>
                                        </p:attrNameLst>
                                      </p:cBhvr>
                                      <p:to>
                                        <p:strVal val="visible"/>
                                      </p:to>
                                    </p:set>
                                    <p:animEffect transition="in" filter="fade">
                                      <p:cBhvr>
                                        <p:cTn id="163" dur="500"/>
                                        <p:tgtEl>
                                          <p:spTgt spid="230"/>
                                        </p:tgtEl>
                                      </p:cBhvr>
                                    </p:animEffect>
                                  </p:childTnLst>
                                </p:cTn>
                              </p:par>
                            </p:childTnLst>
                          </p:cTn>
                        </p:par>
                      </p:childTnLst>
                    </p:cTn>
                  </p:par>
                  <p:par>
                    <p:cTn id="164" fill="hold">
                      <p:stCondLst>
                        <p:cond delay="indefinite"/>
                      </p:stCondLst>
                      <p:childTnLst>
                        <p:par>
                          <p:cTn id="165" fill="hold">
                            <p:stCondLst>
                              <p:cond delay="0"/>
                            </p:stCondLst>
                            <p:childTnLst>
                              <p:par>
                                <p:cTn id="166" presetID="10" presetClass="entr" presetSubtype="0" fill="hold" grpId="0" nodeType="clickEffect">
                                  <p:stCondLst>
                                    <p:cond delay="0"/>
                                  </p:stCondLst>
                                  <p:childTnLst>
                                    <p:set>
                                      <p:cBhvr>
                                        <p:cTn id="167" dur="1" fill="hold">
                                          <p:stCondLst>
                                            <p:cond delay="0"/>
                                          </p:stCondLst>
                                        </p:cTn>
                                        <p:tgtEl>
                                          <p:spTgt spid="59"/>
                                        </p:tgtEl>
                                        <p:attrNameLst>
                                          <p:attrName>style.visibility</p:attrName>
                                        </p:attrNameLst>
                                      </p:cBhvr>
                                      <p:to>
                                        <p:strVal val="visible"/>
                                      </p:to>
                                    </p:set>
                                    <p:animEffect transition="in" filter="fade">
                                      <p:cBhvr>
                                        <p:cTn id="168" dur="500"/>
                                        <p:tgtEl>
                                          <p:spTgt spid="59"/>
                                        </p:tgtEl>
                                      </p:cBhvr>
                                    </p:animEffect>
                                  </p:childTnLst>
                                </p:cTn>
                              </p:par>
                              <p:par>
                                <p:cTn id="169" presetID="10" presetClass="entr" presetSubtype="0" fill="hold" grpId="0" nodeType="withEffect">
                                  <p:stCondLst>
                                    <p:cond delay="0"/>
                                  </p:stCondLst>
                                  <p:childTnLst>
                                    <p:set>
                                      <p:cBhvr>
                                        <p:cTn id="170" dur="1" fill="hold">
                                          <p:stCondLst>
                                            <p:cond delay="0"/>
                                          </p:stCondLst>
                                        </p:cTn>
                                        <p:tgtEl>
                                          <p:spTgt spid="60"/>
                                        </p:tgtEl>
                                        <p:attrNameLst>
                                          <p:attrName>style.visibility</p:attrName>
                                        </p:attrNameLst>
                                      </p:cBhvr>
                                      <p:to>
                                        <p:strVal val="visible"/>
                                      </p:to>
                                    </p:set>
                                    <p:animEffect transition="in" filter="fade">
                                      <p:cBhvr>
                                        <p:cTn id="171" dur="500"/>
                                        <p:tgtEl>
                                          <p:spTgt spid="60"/>
                                        </p:tgtEl>
                                      </p:cBhvr>
                                    </p:animEffect>
                                  </p:childTnLst>
                                </p:cTn>
                              </p:par>
                              <p:par>
                                <p:cTn id="172" presetID="10" presetClass="entr" presetSubtype="0" fill="hold" grpId="0" nodeType="withEffect">
                                  <p:stCondLst>
                                    <p:cond delay="0"/>
                                  </p:stCondLst>
                                  <p:childTnLst>
                                    <p:set>
                                      <p:cBhvr>
                                        <p:cTn id="173" dur="1" fill="hold">
                                          <p:stCondLst>
                                            <p:cond delay="0"/>
                                          </p:stCondLst>
                                        </p:cTn>
                                        <p:tgtEl>
                                          <p:spTgt spid="61"/>
                                        </p:tgtEl>
                                        <p:attrNameLst>
                                          <p:attrName>style.visibility</p:attrName>
                                        </p:attrNameLst>
                                      </p:cBhvr>
                                      <p:to>
                                        <p:strVal val="visible"/>
                                      </p:to>
                                    </p:set>
                                    <p:animEffect transition="in" filter="fade">
                                      <p:cBhvr>
                                        <p:cTn id="174" dur="500"/>
                                        <p:tgtEl>
                                          <p:spTgt spid="61"/>
                                        </p:tgtEl>
                                      </p:cBhvr>
                                    </p:animEffect>
                                  </p:childTnLst>
                                </p:cTn>
                              </p:par>
                              <p:par>
                                <p:cTn id="175" presetID="10" presetClass="entr" presetSubtype="0" fill="hold" grpId="0" nodeType="withEffect">
                                  <p:stCondLst>
                                    <p:cond delay="0"/>
                                  </p:stCondLst>
                                  <p:childTnLst>
                                    <p:set>
                                      <p:cBhvr>
                                        <p:cTn id="176" dur="1" fill="hold">
                                          <p:stCondLst>
                                            <p:cond delay="0"/>
                                          </p:stCondLst>
                                        </p:cTn>
                                        <p:tgtEl>
                                          <p:spTgt spid="62"/>
                                        </p:tgtEl>
                                        <p:attrNameLst>
                                          <p:attrName>style.visibility</p:attrName>
                                        </p:attrNameLst>
                                      </p:cBhvr>
                                      <p:to>
                                        <p:strVal val="visible"/>
                                      </p:to>
                                    </p:set>
                                    <p:animEffect transition="in" filter="fade">
                                      <p:cBhvr>
                                        <p:cTn id="177" dur="500"/>
                                        <p:tgtEl>
                                          <p:spTgt spid="62"/>
                                        </p:tgtEl>
                                      </p:cBhvr>
                                    </p:animEffect>
                                  </p:childTnLst>
                                </p:cTn>
                              </p:par>
                              <p:par>
                                <p:cTn id="178" presetID="10" presetClass="entr" presetSubtype="0" fill="hold" grpId="0" nodeType="withEffect">
                                  <p:stCondLst>
                                    <p:cond delay="0"/>
                                  </p:stCondLst>
                                  <p:childTnLst>
                                    <p:set>
                                      <p:cBhvr>
                                        <p:cTn id="179" dur="1" fill="hold">
                                          <p:stCondLst>
                                            <p:cond delay="0"/>
                                          </p:stCondLst>
                                        </p:cTn>
                                        <p:tgtEl>
                                          <p:spTgt spid="63"/>
                                        </p:tgtEl>
                                        <p:attrNameLst>
                                          <p:attrName>style.visibility</p:attrName>
                                        </p:attrNameLst>
                                      </p:cBhvr>
                                      <p:to>
                                        <p:strVal val="visible"/>
                                      </p:to>
                                    </p:set>
                                    <p:animEffect transition="in" filter="fade">
                                      <p:cBhvr>
                                        <p:cTn id="180" dur="500"/>
                                        <p:tgtEl>
                                          <p:spTgt spid="63"/>
                                        </p:tgtEl>
                                      </p:cBhvr>
                                    </p:animEffect>
                                  </p:childTnLst>
                                </p:cTn>
                              </p:par>
                              <p:par>
                                <p:cTn id="181" presetID="10" presetClass="entr" presetSubtype="0" fill="hold" grpId="0" nodeType="withEffect">
                                  <p:stCondLst>
                                    <p:cond delay="0"/>
                                  </p:stCondLst>
                                  <p:childTnLst>
                                    <p:set>
                                      <p:cBhvr>
                                        <p:cTn id="182" dur="1" fill="hold">
                                          <p:stCondLst>
                                            <p:cond delay="0"/>
                                          </p:stCondLst>
                                        </p:cTn>
                                        <p:tgtEl>
                                          <p:spTgt spid="64"/>
                                        </p:tgtEl>
                                        <p:attrNameLst>
                                          <p:attrName>style.visibility</p:attrName>
                                        </p:attrNameLst>
                                      </p:cBhvr>
                                      <p:to>
                                        <p:strVal val="visible"/>
                                      </p:to>
                                    </p:set>
                                    <p:animEffect transition="in" filter="fade">
                                      <p:cBhvr>
                                        <p:cTn id="183" dur="500"/>
                                        <p:tgtEl>
                                          <p:spTgt spid="64"/>
                                        </p:tgtEl>
                                      </p:cBhvr>
                                    </p:animEffect>
                                  </p:childTnLst>
                                </p:cTn>
                              </p:par>
                              <p:par>
                                <p:cTn id="184" presetID="10" presetClass="entr" presetSubtype="0" fill="hold" grpId="0" nodeType="withEffect">
                                  <p:stCondLst>
                                    <p:cond delay="0"/>
                                  </p:stCondLst>
                                  <p:childTnLst>
                                    <p:set>
                                      <p:cBhvr>
                                        <p:cTn id="185" dur="1" fill="hold">
                                          <p:stCondLst>
                                            <p:cond delay="0"/>
                                          </p:stCondLst>
                                        </p:cTn>
                                        <p:tgtEl>
                                          <p:spTgt spid="65"/>
                                        </p:tgtEl>
                                        <p:attrNameLst>
                                          <p:attrName>style.visibility</p:attrName>
                                        </p:attrNameLst>
                                      </p:cBhvr>
                                      <p:to>
                                        <p:strVal val="visible"/>
                                      </p:to>
                                    </p:set>
                                    <p:animEffect transition="in" filter="fade">
                                      <p:cBhvr>
                                        <p:cTn id="186" dur="500"/>
                                        <p:tgtEl>
                                          <p:spTgt spid="65"/>
                                        </p:tgtEl>
                                      </p:cBhvr>
                                    </p:animEffect>
                                  </p:childTnLst>
                                </p:cTn>
                              </p:par>
                              <p:par>
                                <p:cTn id="187" presetID="10" presetClass="entr" presetSubtype="0" fill="hold" grpId="0" nodeType="withEffect">
                                  <p:stCondLst>
                                    <p:cond delay="0"/>
                                  </p:stCondLst>
                                  <p:childTnLst>
                                    <p:set>
                                      <p:cBhvr>
                                        <p:cTn id="188" dur="1" fill="hold">
                                          <p:stCondLst>
                                            <p:cond delay="0"/>
                                          </p:stCondLst>
                                        </p:cTn>
                                        <p:tgtEl>
                                          <p:spTgt spid="66"/>
                                        </p:tgtEl>
                                        <p:attrNameLst>
                                          <p:attrName>style.visibility</p:attrName>
                                        </p:attrNameLst>
                                      </p:cBhvr>
                                      <p:to>
                                        <p:strVal val="visible"/>
                                      </p:to>
                                    </p:set>
                                    <p:animEffect transition="in" filter="fade">
                                      <p:cBhvr>
                                        <p:cTn id="189" dur="500"/>
                                        <p:tgtEl>
                                          <p:spTgt spid="66"/>
                                        </p:tgtEl>
                                      </p:cBhvr>
                                    </p:animEffect>
                                  </p:childTnLst>
                                </p:cTn>
                              </p:par>
                              <p:par>
                                <p:cTn id="190" presetID="10" presetClass="entr" presetSubtype="0" fill="hold" grpId="0" nodeType="withEffect">
                                  <p:stCondLst>
                                    <p:cond delay="0"/>
                                  </p:stCondLst>
                                  <p:childTnLst>
                                    <p:set>
                                      <p:cBhvr>
                                        <p:cTn id="191" dur="1" fill="hold">
                                          <p:stCondLst>
                                            <p:cond delay="0"/>
                                          </p:stCondLst>
                                        </p:cTn>
                                        <p:tgtEl>
                                          <p:spTgt spid="67"/>
                                        </p:tgtEl>
                                        <p:attrNameLst>
                                          <p:attrName>style.visibility</p:attrName>
                                        </p:attrNameLst>
                                      </p:cBhvr>
                                      <p:to>
                                        <p:strVal val="visible"/>
                                      </p:to>
                                    </p:set>
                                    <p:animEffect transition="in" filter="fade">
                                      <p:cBhvr>
                                        <p:cTn id="192" dur="500"/>
                                        <p:tgtEl>
                                          <p:spTgt spid="67"/>
                                        </p:tgtEl>
                                      </p:cBhvr>
                                    </p:animEffect>
                                  </p:childTnLst>
                                </p:cTn>
                              </p:par>
                              <p:par>
                                <p:cTn id="193" presetID="10" presetClass="entr" presetSubtype="0" fill="hold" grpId="0" nodeType="withEffect">
                                  <p:stCondLst>
                                    <p:cond delay="0"/>
                                  </p:stCondLst>
                                  <p:childTnLst>
                                    <p:set>
                                      <p:cBhvr>
                                        <p:cTn id="194" dur="1" fill="hold">
                                          <p:stCondLst>
                                            <p:cond delay="0"/>
                                          </p:stCondLst>
                                        </p:cTn>
                                        <p:tgtEl>
                                          <p:spTgt spid="68"/>
                                        </p:tgtEl>
                                        <p:attrNameLst>
                                          <p:attrName>style.visibility</p:attrName>
                                        </p:attrNameLst>
                                      </p:cBhvr>
                                      <p:to>
                                        <p:strVal val="visible"/>
                                      </p:to>
                                    </p:set>
                                    <p:animEffect transition="in" filter="fade">
                                      <p:cBhvr>
                                        <p:cTn id="195" dur="500"/>
                                        <p:tgtEl>
                                          <p:spTgt spid="68"/>
                                        </p:tgtEl>
                                      </p:cBhvr>
                                    </p:animEffect>
                                  </p:childTnLst>
                                </p:cTn>
                              </p:par>
                              <p:par>
                                <p:cTn id="196" presetID="10" presetClass="entr" presetSubtype="0" fill="hold" grpId="0" nodeType="withEffect">
                                  <p:stCondLst>
                                    <p:cond delay="0"/>
                                  </p:stCondLst>
                                  <p:childTnLst>
                                    <p:set>
                                      <p:cBhvr>
                                        <p:cTn id="197" dur="1" fill="hold">
                                          <p:stCondLst>
                                            <p:cond delay="0"/>
                                          </p:stCondLst>
                                        </p:cTn>
                                        <p:tgtEl>
                                          <p:spTgt spid="69"/>
                                        </p:tgtEl>
                                        <p:attrNameLst>
                                          <p:attrName>style.visibility</p:attrName>
                                        </p:attrNameLst>
                                      </p:cBhvr>
                                      <p:to>
                                        <p:strVal val="visible"/>
                                      </p:to>
                                    </p:set>
                                    <p:animEffect transition="in" filter="fade">
                                      <p:cBhvr>
                                        <p:cTn id="198" dur="500"/>
                                        <p:tgtEl>
                                          <p:spTgt spid="69"/>
                                        </p:tgtEl>
                                      </p:cBhvr>
                                    </p:animEffect>
                                  </p:childTnLst>
                                </p:cTn>
                              </p:par>
                              <p:par>
                                <p:cTn id="199" presetID="10" presetClass="entr" presetSubtype="0" fill="hold" grpId="0" nodeType="withEffect">
                                  <p:stCondLst>
                                    <p:cond delay="0"/>
                                  </p:stCondLst>
                                  <p:childTnLst>
                                    <p:set>
                                      <p:cBhvr>
                                        <p:cTn id="200" dur="1" fill="hold">
                                          <p:stCondLst>
                                            <p:cond delay="0"/>
                                          </p:stCondLst>
                                        </p:cTn>
                                        <p:tgtEl>
                                          <p:spTgt spid="70"/>
                                        </p:tgtEl>
                                        <p:attrNameLst>
                                          <p:attrName>style.visibility</p:attrName>
                                        </p:attrNameLst>
                                      </p:cBhvr>
                                      <p:to>
                                        <p:strVal val="visible"/>
                                      </p:to>
                                    </p:set>
                                    <p:animEffect transition="in" filter="fade">
                                      <p:cBhvr>
                                        <p:cTn id="201" dur="500"/>
                                        <p:tgtEl>
                                          <p:spTgt spid="70"/>
                                        </p:tgtEl>
                                      </p:cBhvr>
                                    </p:animEffect>
                                  </p:childTnLst>
                                </p:cTn>
                              </p:par>
                              <p:par>
                                <p:cTn id="202" presetID="10" presetClass="entr" presetSubtype="0" fill="hold" grpId="0" nodeType="withEffect">
                                  <p:stCondLst>
                                    <p:cond delay="0"/>
                                  </p:stCondLst>
                                  <p:childTnLst>
                                    <p:set>
                                      <p:cBhvr>
                                        <p:cTn id="203" dur="1" fill="hold">
                                          <p:stCondLst>
                                            <p:cond delay="0"/>
                                          </p:stCondLst>
                                        </p:cTn>
                                        <p:tgtEl>
                                          <p:spTgt spid="136"/>
                                        </p:tgtEl>
                                        <p:attrNameLst>
                                          <p:attrName>style.visibility</p:attrName>
                                        </p:attrNameLst>
                                      </p:cBhvr>
                                      <p:to>
                                        <p:strVal val="visible"/>
                                      </p:to>
                                    </p:set>
                                    <p:animEffect transition="in" filter="fade">
                                      <p:cBhvr>
                                        <p:cTn id="204" dur="500"/>
                                        <p:tgtEl>
                                          <p:spTgt spid="136"/>
                                        </p:tgtEl>
                                      </p:cBhvr>
                                    </p:animEffect>
                                  </p:childTnLst>
                                </p:cTn>
                              </p:par>
                              <p:par>
                                <p:cTn id="205" presetID="10" presetClass="entr" presetSubtype="0" fill="hold" grpId="0" nodeType="withEffect">
                                  <p:stCondLst>
                                    <p:cond delay="0"/>
                                  </p:stCondLst>
                                  <p:childTnLst>
                                    <p:set>
                                      <p:cBhvr>
                                        <p:cTn id="206" dur="1" fill="hold">
                                          <p:stCondLst>
                                            <p:cond delay="0"/>
                                          </p:stCondLst>
                                        </p:cTn>
                                        <p:tgtEl>
                                          <p:spTgt spid="148"/>
                                        </p:tgtEl>
                                        <p:attrNameLst>
                                          <p:attrName>style.visibility</p:attrName>
                                        </p:attrNameLst>
                                      </p:cBhvr>
                                      <p:to>
                                        <p:strVal val="visible"/>
                                      </p:to>
                                    </p:set>
                                    <p:animEffect transition="in" filter="fade">
                                      <p:cBhvr>
                                        <p:cTn id="207" dur="500"/>
                                        <p:tgtEl>
                                          <p:spTgt spid="148"/>
                                        </p:tgtEl>
                                      </p:cBhvr>
                                    </p:animEffect>
                                  </p:childTnLst>
                                </p:cTn>
                              </p:par>
                            </p:childTnLst>
                          </p:cTn>
                        </p:par>
                      </p:childTnLst>
                    </p:cTn>
                  </p:par>
                  <p:par>
                    <p:cTn id="208" fill="hold">
                      <p:stCondLst>
                        <p:cond delay="indefinite"/>
                      </p:stCondLst>
                      <p:childTnLst>
                        <p:par>
                          <p:cTn id="209" fill="hold">
                            <p:stCondLst>
                              <p:cond delay="0"/>
                            </p:stCondLst>
                            <p:childTnLst>
                              <p:par>
                                <p:cTn id="210" presetID="10" presetClass="entr" presetSubtype="0" fill="hold" grpId="0" nodeType="clickEffect">
                                  <p:stCondLst>
                                    <p:cond delay="0"/>
                                  </p:stCondLst>
                                  <p:childTnLst>
                                    <p:set>
                                      <p:cBhvr>
                                        <p:cTn id="211" dur="1" fill="hold">
                                          <p:stCondLst>
                                            <p:cond delay="0"/>
                                          </p:stCondLst>
                                        </p:cTn>
                                        <p:tgtEl>
                                          <p:spTgt spid="220"/>
                                        </p:tgtEl>
                                        <p:attrNameLst>
                                          <p:attrName>style.visibility</p:attrName>
                                        </p:attrNameLst>
                                      </p:cBhvr>
                                      <p:to>
                                        <p:strVal val="visible"/>
                                      </p:to>
                                    </p:set>
                                    <p:animEffect transition="in" filter="fade">
                                      <p:cBhvr>
                                        <p:cTn id="212" dur="500"/>
                                        <p:tgtEl>
                                          <p:spTgt spid="220"/>
                                        </p:tgtEl>
                                      </p:cBhvr>
                                    </p:animEffect>
                                  </p:childTnLst>
                                </p:cTn>
                              </p:par>
                              <p:par>
                                <p:cTn id="213" presetID="10" presetClass="entr" presetSubtype="0" fill="hold" grpId="0" nodeType="withEffect">
                                  <p:stCondLst>
                                    <p:cond delay="0"/>
                                  </p:stCondLst>
                                  <p:childTnLst>
                                    <p:set>
                                      <p:cBhvr>
                                        <p:cTn id="214" dur="1" fill="hold">
                                          <p:stCondLst>
                                            <p:cond delay="0"/>
                                          </p:stCondLst>
                                        </p:cTn>
                                        <p:tgtEl>
                                          <p:spTgt spid="130"/>
                                        </p:tgtEl>
                                        <p:attrNameLst>
                                          <p:attrName>style.visibility</p:attrName>
                                        </p:attrNameLst>
                                      </p:cBhvr>
                                      <p:to>
                                        <p:strVal val="visible"/>
                                      </p:to>
                                    </p:set>
                                    <p:animEffect transition="in" filter="fade">
                                      <p:cBhvr>
                                        <p:cTn id="215" dur="500"/>
                                        <p:tgtEl>
                                          <p:spTgt spid="130"/>
                                        </p:tgtEl>
                                      </p:cBhvr>
                                    </p:animEffect>
                                  </p:childTnLst>
                                </p:cTn>
                              </p:par>
                              <p:par>
                                <p:cTn id="216" presetID="10" presetClass="entr" presetSubtype="0" fill="hold" grpId="0" nodeType="withEffect">
                                  <p:stCondLst>
                                    <p:cond delay="0"/>
                                  </p:stCondLst>
                                  <p:childTnLst>
                                    <p:set>
                                      <p:cBhvr>
                                        <p:cTn id="217" dur="1" fill="hold">
                                          <p:stCondLst>
                                            <p:cond delay="0"/>
                                          </p:stCondLst>
                                        </p:cTn>
                                        <p:tgtEl>
                                          <p:spTgt spid="71"/>
                                        </p:tgtEl>
                                        <p:attrNameLst>
                                          <p:attrName>style.visibility</p:attrName>
                                        </p:attrNameLst>
                                      </p:cBhvr>
                                      <p:to>
                                        <p:strVal val="visible"/>
                                      </p:to>
                                    </p:set>
                                    <p:animEffect transition="in" filter="fade">
                                      <p:cBhvr>
                                        <p:cTn id="218" dur="500"/>
                                        <p:tgtEl>
                                          <p:spTgt spid="71"/>
                                        </p:tgtEl>
                                      </p:cBhvr>
                                    </p:animEffect>
                                  </p:childTnLst>
                                </p:cTn>
                              </p:par>
                              <p:par>
                                <p:cTn id="219" presetID="10" presetClass="entr" presetSubtype="0" fill="hold" grpId="0" nodeType="withEffect">
                                  <p:stCondLst>
                                    <p:cond delay="0"/>
                                  </p:stCondLst>
                                  <p:childTnLst>
                                    <p:set>
                                      <p:cBhvr>
                                        <p:cTn id="220" dur="1" fill="hold">
                                          <p:stCondLst>
                                            <p:cond delay="0"/>
                                          </p:stCondLst>
                                        </p:cTn>
                                        <p:tgtEl>
                                          <p:spTgt spid="72"/>
                                        </p:tgtEl>
                                        <p:attrNameLst>
                                          <p:attrName>style.visibility</p:attrName>
                                        </p:attrNameLst>
                                      </p:cBhvr>
                                      <p:to>
                                        <p:strVal val="visible"/>
                                      </p:to>
                                    </p:set>
                                    <p:animEffect transition="in" filter="fade">
                                      <p:cBhvr>
                                        <p:cTn id="221" dur="500"/>
                                        <p:tgtEl>
                                          <p:spTgt spid="72"/>
                                        </p:tgtEl>
                                      </p:cBhvr>
                                    </p:animEffect>
                                  </p:childTnLst>
                                </p:cTn>
                              </p:par>
                              <p:par>
                                <p:cTn id="222" presetID="10" presetClass="entr" presetSubtype="0" fill="hold" grpId="0" nodeType="withEffect">
                                  <p:stCondLst>
                                    <p:cond delay="0"/>
                                  </p:stCondLst>
                                  <p:childTnLst>
                                    <p:set>
                                      <p:cBhvr>
                                        <p:cTn id="223" dur="1" fill="hold">
                                          <p:stCondLst>
                                            <p:cond delay="0"/>
                                          </p:stCondLst>
                                        </p:cTn>
                                        <p:tgtEl>
                                          <p:spTgt spid="73"/>
                                        </p:tgtEl>
                                        <p:attrNameLst>
                                          <p:attrName>style.visibility</p:attrName>
                                        </p:attrNameLst>
                                      </p:cBhvr>
                                      <p:to>
                                        <p:strVal val="visible"/>
                                      </p:to>
                                    </p:set>
                                    <p:animEffect transition="in" filter="fade">
                                      <p:cBhvr>
                                        <p:cTn id="224" dur="500"/>
                                        <p:tgtEl>
                                          <p:spTgt spid="73"/>
                                        </p:tgtEl>
                                      </p:cBhvr>
                                    </p:animEffect>
                                  </p:childTnLst>
                                </p:cTn>
                              </p:par>
                              <p:par>
                                <p:cTn id="225" presetID="10" presetClass="entr" presetSubtype="0" fill="hold" grpId="0" nodeType="withEffect">
                                  <p:stCondLst>
                                    <p:cond delay="0"/>
                                  </p:stCondLst>
                                  <p:childTnLst>
                                    <p:set>
                                      <p:cBhvr>
                                        <p:cTn id="226" dur="1" fill="hold">
                                          <p:stCondLst>
                                            <p:cond delay="0"/>
                                          </p:stCondLst>
                                        </p:cTn>
                                        <p:tgtEl>
                                          <p:spTgt spid="74"/>
                                        </p:tgtEl>
                                        <p:attrNameLst>
                                          <p:attrName>style.visibility</p:attrName>
                                        </p:attrNameLst>
                                      </p:cBhvr>
                                      <p:to>
                                        <p:strVal val="visible"/>
                                      </p:to>
                                    </p:set>
                                    <p:animEffect transition="in" filter="fade">
                                      <p:cBhvr>
                                        <p:cTn id="227" dur="500"/>
                                        <p:tgtEl>
                                          <p:spTgt spid="74"/>
                                        </p:tgtEl>
                                      </p:cBhvr>
                                    </p:animEffect>
                                  </p:childTnLst>
                                </p:cTn>
                              </p:par>
                              <p:par>
                                <p:cTn id="228" presetID="10" presetClass="entr" presetSubtype="0" fill="hold" grpId="0" nodeType="withEffect">
                                  <p:stCondLst>
                                    <p:cond delay="0"/>
                                  </p:stCondLst>
                                  <p:childTnLst>
                                    <p:set>
                                      <p:cBhvr>
                                        <p:cTn id="229" dur="1" fill="hold">
                                          <p:stCondLst>
                                            <p:cond delay="0"/>
                                          </p:stCondLst>
                                        </p:cTn>
                                        <p:tgtEl>
                                          <p:spTgt spid="75"/>
                                        </p:tgtEl>
                                        <p:attrNameLst>
                                          <p:attrName>style.visibility</p:attrName>
                                        </p:attrNameLst>
                                      </p:cBhvr>
                                      <p:to>
                                        <p:strVal val="visible"/>
                                      </p:to>
                                    </p:set>
                                    <p:animEffect transition="in" filter="fade">
                                      <p:cBhvr>
                                        <p:cTn id="230" dur="500"/>
                                        <p:tgtEl>
                                          <p:spTgt spid="75"/>
                                        </p:tgtEl>
                                      </p:cBhvr>
                                    </p:animEffect>
                                  </p:childTnLst>
                                </p:cTn>
                              </p:par>
                              <p:par>
                                <p:cTn id="231" presetID="10" presetClass="entr" presetSubtype="0" fill="hold" grpId="0" nodeType="withEffect">
                                  <p:stCondLst>
                                    <p:cond delay="0"/>
                                  </p:stCondLst>
                                  <p:childTnLst>
                                    <p:set>
                                      <p:cBhvr>
                                        <p:cTn id="232" dur="1" fill="hold">
                                          <p:stCondLst>
                                            <p:cond delay="0"/>
                                          </p:stCondLst>
                                        </p:cTn>
                                        <p:tgtEl>
                                          <p:spTgt spid="76"/>
                                        </p:tgtEl>
                                        <p:attrNameLst>
                                          <p:attrName>style.visibility</p:attrName>
                                        </p:attrNameLst>
                                      </p:cBhvr>
                                      <p:to>
                                        <p:strVal val="visible"/>
                                      </p:to>
                                    </p:set>
                                    <p:animEffect transition="in" filter="fade">
                                      <p:cBhvr>
                                        <p:cTn id="233" dur="500"/>
                                        <p:tgtEl>
                                          <p:spTgt spid="76"/>
                                        </p:tgtEl>
                                      </p:cBhvr>
                                    </p:animEffect>
                                  </p:childTnLst>
                                </p:cTn>
                              </p:par>
                              <p:par>
                                <p:cTn id="234" presetID="10" presetClass="entr" presetSubtype="0" fill="hold" grpId="0" nodeType="withEffect">
                                  <p:stCondLst>
                                    <p:cond delay="0"/>
                                  </p:stCondLst>
                                  <p:childTnLst>
                                    <p:set>
                                      <p:cBhvr>
                                        <p:cTn id="235" dur="1" fill="hold">
                                          <p:stCondLst>
                                            <p:cond delay="0"/>
                                          </p:stCondLst>
                                        </p:cTn>
                                        <p:tgtEl>
                                          <p:spTgt spid="77"/>
                                        </p:tgtEl>
                                        <p:attrNameLst>
                                          <p:attrName>style.visibility</p:attrName>
                                        </p:attrNameLst>
                                      </p:cBhvr>
                                      <p:to>
                                        <p:strVal val="visible"/>
                                      </p:to>
                                    </p:set>
                                    <p:animEffect transition="in" filter="fade">
                                      <p:cBhvr>
                                        <p:cTn id="236" dur="500"/>
                                        <p:tgtEl>
                                          <p:spTgt spid="77"/>
                                        </p:tgtEl>
                                      </p:cBhvr>
                                    </p:animEffect>
                                  </p:childTnLst>
                                </p:cTn>
                              </p:par>
                              <p:par>
                                <p:cTn id="237" presetID="10" presetClass="entr" presetSubtype="0" fill="hold" grpId="0" nodeType="withEffect">
                                  <p:stCondLst>
                                    <p:cond delay="0"/>
                                  </p:stCondLst>
                                  <p:childTnLst>
                                    <p:set>
                                      <p:cBhvr>
                                        <p:cTn id="238" dur="1" fill="hold">
                                          <p:stCondLst>
                                            <p:cond delay="0"/>
                                          </p:stCondLst>
                                        </p:cTn>
                                        <p:tgtEl>
                                          <p:spTgt spid="78"/>
                                        </p:tgtEl>
                                        <p:attrNameLst>
                                          <p:attrName>style.visibility</p:attrName>
                                        </p:attrNameLst>
                                      </p:cBhvr>
                                      <p:to>
                                        <p:strVal val="visible"/>
                                      </p:to>
                                    </p:set>
                                    <p:animEffect transition="in" filter="fade">
                                      <p:cBhvr>
                                        <p:cTn id="239" dur="500"/>
                                        <p:tgtEl>
                                          <p:spTgt spid="78"/>
                                        </p:tgtEl>
                                      </p:cBhvr>
                                    </p:animEffect>
                                  </p:childTnLst>
                                </p:cTn>
                              </p:par>
                              <p:par>
                                <p:cTn id="240" presetID="10" presetClass="entr" presetSubtype="0" fill="hold" grpId="0" nodeType="withEffect">
                                  <p:stCondLst>
                                    <p:cond delay="0"/>
                                  </p:stCondLst>
                                  <p:childTnLst>
                                    <p:set>
                                      <p:cBhvr>
                                        <p:cTn id="241" dur="1" fill="hold">
                                          <p:stCondLst>
                                            <p:cond delay="0"/>
                                          </p:stCondLst>
                                        </p:cTn>
                                        <p:tgtEl>
                                          <p:spTgt spid="79"/>
                                        </p:tgtEl>
                                        <p:attrNameLst>
                                          <p:attrName>style.visibility</p:attrName>
                                        </p:attrNameLst>
                                      </p:cBhvr>
                                      <p:to>
                                        <p:strVal val="visible"/>
                                      </p:to>
                                    </p:set>
                                    <p:animEffect transition="in" filter="fade">
                                      <p:cBhvr>
                                        <p:cTn id="242" dur="500"/>
                                        <p:tgtEl>
                                          <p:spTgt spid="79"/>
                                        </p:tgtEl>
                                      </p:cBhvr>
                                    </p:animEffect>
                                  </p:childTnLst>
                                </p:cTn>
                              </p:par>
                              <p:par>
                                <p:cTn id="243" presetID="10" presetClass="entr" presetSubtype="0" fill="hold" grpId="0" nodeType="withEffect">
                                  <p:stCondLst>
                                    <p:cond delay="0"/>
                                  </p:stCondLst>
                                  <p:childTnLst>
                                    <p:set>
                                      <p:cBhvr>
                                        <p:cTn id="244" dur="1" fill="hold">
                                          <p:stCondLst>
                                            <p:cond delay="0"/>
                                          </p:stCondLst>
                                        </p:cTn>
                                        <p:tgtEl>
                                          <p:spTgt spid="80"/>
                                        </p:tgtEl>
                                        <p:attrNameLst>
                                          <p:attrName>style.visibility</p:attrName>
                                        </p:attrNameLst>
                                      </p:cBhvr>
                                      <p:to>
                                        <p:strVal val="visible"/>
                                      </p:to>
                                    </p:set>
                                    <p:animEffect transition="in" filter="fade">
                                      <p:cBhvr>
                                        <p:cTn id="245" dur="500"/>
                                        <p:tgtEl>
                                          <p:spTgt spid="80"/>
                                        </p:tgtEl>
                                      </p:cBhvr>
                                    </p:animEffect>
                                  </p:childTnLst>
                                </p:cTn>
                              </p:par>
                              <p:par>
                                <p:cTn id="246" presetID="10" presetClass="entr" presetSubtype="0" fill="hold" grpId="0" nodeType="withEffect">
                                  <p:stCondLst>
                                    <p:cond delay="0"/>
                                  </p:stCondLst>
                                  <p:childTnLst>
                                    <p:set>
                                      <p:cBhvr>
                                        <p:cTn id="247" dur="1" fill="hold">
                                          <p:stCondLst>
                                            <p:cond delay="0"/>
                                          </p:stCondLst>
                                        </p:cTn>
                                        <p:tgtEl>
                                          <p:spTgt spid="81"/>
                                        </p:tgtEl>
                                        <p:attrNameLst>
                                          <p:attrName>style.visibility</p:attrName>
                                        </p:attrNameLst>
                                      </p:cBhvr>
                                      <p:to>
                                        <p:strVal val="visible"/>
                                      </p:to>
                                    </p:set>
                                    <p:animEffect transition="in" filter="fade">
                                      <p:cBhvr>
                                        <p:cTn id="248" dur="500"/>
                                        <p:tgtEl>
                                          <p:spTgt spid="81"/>
                                        </p:tgtEl>
                                      </p:cBhvr>
                                    </p:animEffect>
                                  </p:childTnLst>
                                </p:cTn>
                              </p:par>
                              <p:par>
                                <p:cTn id="249" presetID="10" presetClass="entr" presetSubtype="0" fill="hold" grpId="0" nodeType="withEffect">
                                  <p:stCondLst>
                                    <p:cond delay="0"/>
                                  </p:stCondLst>
                                  <p:childTnLst>
                                    <p:set>
                                      <p:cBhvr>
                                        <p:cTn id="250" dur="1" fill="hold">
                                          <p:stCondLst>
                                            <p:cond delay="0"/>
                                          </p:stCondLst>
                                        </p:cTn>
                                        <p:tgtEl>
                                          <p:spTgt spid="82"/>
                                        </p:tgtEl>
                                        <p:attrNameLst>
                                          <p:attrName>style.visibility</p:attrName>
                                        </p:attrNameLst>
                                      </p:cBhvr>
                                      <p:to>
                                        <p:strVal val="visible"/>
                                      </p:to>
                                    </p:set>
                                    <p:animEffect transition="in" filter="fade">
                                      <p:cBhvr>
                                        <p:cTn id="251" dur="500"/>
                                        <p:tgtEl>
                                          <p:spTgt spid="82"/>
                                        </p:tgtEl>
                                      </p:cBhvr>
                                    </p:animEffect>
                                  </p:childTnLst>
                                </p:cTn>
                              </p:par>
                            </p:childTnLst>
                          </p:cTn>
                        </p:par>
                      </p:childTnLst>
                    </p:cTn>
                  </p:par>
                  <p:par>
                    <p:cTn id="252" fill="hold">
                      <p:stCondLst>
                        <p:cond delay="indefinite"/>
                      </p:stCondLst>
                      <p:childTnLst>
                        <p:par>
                          <p:cTn id="253" fill="hold">
                            <p:stCondLst>
                              <p:cond delay="0"/>
                            </p:stCondLst>
                            <p:childTnLst>
                              <p:par>
                                <p:cTn id="254" presetID="10" presetClass="entr" presetSubtype="0" fill="hold" nodeType="clickEffect">
                                  <p:stCondLst>
                                    <p:cond delay="0"/>
                                  </p:stCondLst>
                                  <p:childTnLst>
                                    <p:set>
                                      <p:cBhvr>
                                        <p:cTn id="255" dur="1" fill="hold">
                                          <p:stCondLst>
                                            <p:cond delay="0"/>
                                          </p:stCondLst>
                                        </p:cTn>
                                        <p:tgtEl>
                                          <p:spTgt spid="131"/>
                                        </p:tgtEl>
                                        <p:attrNameLst>
                                          <p:attrName>style.visibility</p:attrName>
                                        </p:attrNameLst>
                                      </p:cBhvr>
                                      <p:to>
                                        <p:strVal val="visible"/>
                                      </p:to>
                                    </p:set>
                                    <p:animEffect transition="in" filter="fade">
                                      <p:cBhvr>
                                        <p:cTn id="256" dur="500"/>
                                        <p:tgtEl>
                                          <p:spTgt spid="131"/>
                                        </p:tgtEl>
                                      </p:cBhvr>
                                    </p:animEffect>
                                  </p:childTnLst>
                                </p:cTn>
                              </p:par>
                              <p:par>
                                <p:cTn id="257" presetID="10" presetClass="entr" presetSubtype="0" fill="hold" nodeType="withEffect">
                                  <p:stCondLst>
                                    <p:cond delay="0"/>
                                  </p:stCondLst>
                                  <p:childTnLst>
                                    <p:set>
                                      <p:cBhvr>
                                        <p:cTn id="258" dur="1" fill="hold">
                                          <p:stCondLst>
                                            <p:cond delay="0"/>
                                          </p:stCondLst>
                                        </p:cTn>
                                        <p:tgtEl>
                                          <p:spTgt spid="133"/>
                                        </p:tgtEl>
                                        <p:attrNameLst>
                                          <p:attrName>style.visibility</p:attrName>
                                        </p:attrNameLst>
                                      </p:cBhvr>
                                      <p:to>
                                        <p:strVal val="visible"/>
                                      </p:to>
                                    </p:set>
                                    <p:animEffect transition="in" filter="fade">
                                      <p:cBhvr>
                                        <p:cTn id="259" dur="500"/>
                                        <p:tgtEl>
                                          <p:spTgt spid="133"/>
                                        </p:tgtEl>
                                      </p:cBhvr>
                                    </p:animEffect>
                                  </p:childTnLst>
                                </p:cTn>
                              </p:par>
                              <p:par>
                                <p:cTn id="260" presetID="10" presetClass="entr" presetSubtype="0" fill="hold" nodeType="withEffect">
                                  <p:stCondLst>
                                    <p:cond delay="0"/>
                                  </p:stCondLst>
                                  <p:childTnLst>
                                    <p:set>
                                      <p:cBhvr>
                                        <p:cTn id="261" dur="1" fill="hold">
                                          <p:stCondLst>
                                            <p:cond delay="0"/>
                                          </p:stCondLst>
                                        </p:cTn>
                                        <p:tgtEl>
                                          <p:spTgt spid="84"/>
                                        </p:tgtEl>
                                        <p:attrNameLst>
                                          <p:attrName>style.visibility</p:attrName>
                                        </p:attrNameLst>
                                      </p:cBhvr>
                                      <p:to>
                                        <p:strVal val="visible"/>
                                      </p:to>
                                    </p:set>
                                    <p:animEffect transition="in" filter="fade">
                                      <p:cBhvr>
                                        <p:cTn id="262" dur="500"/>
                                        <p:tgtEl>
                                          <p:spTgt spid="84"/>
                                        </p:tgtEl>
                                      </p:cBhvr>
                                    </p:animEffect>
                                  </p:childTnLst>
                                </p:cTn>
                              </p:par>
                              <p:par>
                                <p:cTn id="263" presetID="10" presetClass="entr" presetSubtype="0" fill="hold" grpId="0" nodeType="withEffect">
                                  <p:stCondLst>
                                    <p:cond delay="0"/>
                                  </p:stCondLst>
                                  <p:childTnLst>
                                    <p:set>
                                      <p:cBhvr>
                                        <p:cTn id="264" dur="1" fill="hold">
                                          <p:stCondLst>
                                            <p:cond delay="0"/>
                                          </p:stCondLst>
                                        </p:cTn>
                                        <p:tgtEl>
                                          <p:spTgt spid="91"/>
                                        </p:tgtEl>
                                        <p:attrNameLst>
                                          <p:attrName>style.visibility</p:attrName>
                                        </p:attrNameLst>
                                      </p:cBhvr>
                                      <p:to>
                                        <p:strVal val="visible"/>
                                      </p:to>
                                    </p:set>
                                    <p:animEffect transition="in" filter="fade">
                                      <p:cBhvr>
                                        <p:cTn id="265" dur="500"/>
                                        <p:tgtEl>
                                          <p:spTgt spid="91"/>
                                        </p:tgtEl>
                                      </p:cBhvr>
                                    </p:animEffect>
                                  </p:childTnLst>
                                </p:cTn>
                              </p:par>
                              <p:par>
                                <p:cTn id="266" presetID="10" presetClass="entr" presetSubtype="0" fill="hold" grpId="0" nodeType="withEffect">
                                  <p:stCondLst>
                                    <p:cond delay="0"/>
                                  </p:stCondLst>
                                  <p:childTnLst>
                                    <p:set>
                                      <p:cBhvr>
                                        <p:cTn id="267" dur="1" fill="hold">
                                          <p:stCondLst>
                                            <p:cond delay="0"/>
                                          </p:stCondLst>
                                        </p:cTn>
                                        <p:tgtEl>
                                          <p:spTgt spid="92"/>
                                        </p:tgtEl>
                                        <p:attrNameLst>
                                          <p:attrName>style.visibility</p:attrName>
                                        </p:attrNameLst>
                                      </p:cBhvr>
                                      <p:to>
                                        <p:strVal val="visible"/>
                                      </p:to>
                                    </p:set>
                                    <p:animEffect transition="in" filter="fade">
                                      <p:cBhvr>
                                        <p:cTn id="268" dur="500"/>
                                        <p:tgtEl>
                                          <p:spTgt spid="92"/>
                                        </p:tgtEl>
                                      </p:cBhvr>
                                    </p:animEffect>
                                  </p:childTnLst>
                                </p:cTn>
                              </p:par>
                              <p:par>
                                <p:cTn id="269" presetID="10" presetClass="entr" presetSubtype="0" fill="hold" grpId="0" nodeType="withEffect">
                                  <p:stCondLst>
                                    <p:cond delay="0"/>
                                  </p:stCondLst>
                                  <p:childTnLst>
                                    <p:set>
                                      <p:cBhvr>
                                        <p:cTn id="270" dur="1" fill="hold">
                                          <p:stCondLst>
                                            <p:cond delay="0"/>
                                          </p:stCondLst>
                                        </p:cTn>
                                        <p:tgtEl>
                                          <p:spTgt spid="93"/>
                                        </p:tgtEl>
                                        <p:attrNameLst>
                                          <p:attrName>style.visibility</p:attrName>
                                        </p:attrNameLst>
                                      </p:cBhvr>
                                      <p:to>
                                        <p:strVal val="visible"/>
                                      </p:to>
                                    </p:set>
                                    <p:animEffect transition="in" filter="fade">
                                      <p:cBhvr>
                                        <p:cTn id="271" dur="500"/>
                                        <p:tgtEl>
                                          <p:spTgt spid="93"/>
                                        </p:tgtEl>
                                      </p:cBhvr>
                                    </p:animEffect>
                                  </p:childTnLst>
                                </p:cTn>
                              </p:par>
                              <p:par>
                                <p:cTn id="272" presetID="10" presetClass="entr" presetSubtype="0" fill="hold" grpId="0" nodeType="withEffect">
                                  <p:stCondLst>
                                    <p:cond delay="0"/>
                                  </p:stCondLst>
                                  <p:childTnLst>
                                    <p:set>
                                      <p:cBhvr>
                                        <p:cTn id="273" dur="1" fill="hold">
                                          <p:stCondLst>
                                            <p:cond delay="0"/>
                                          </p:stCondLst>
                                        </p:cTn>
                                        <p:tgtEl>
                                          <p:spTgt spid="94"/>
                                        </p:tgtEl>
                                        <p:attrNameLst>
                                          <p:attrName>style.visibility</p:attrName>
                                        </p:attrNameLst>
                                      </p:cBhvr>
                                      <p:to>
                                        <p:strVal val="visible"/>
                                      </p:to>
                                    </p:set>
                                    <p:animEffect transition="in" filter="fade">
                                      <p:cBhvr>
                                        <p:cTn id="274" dur="500"/>
                                        <p:tgtEl>
                                          <p:spTgt spid="94"/>
                                        </p:tgtEl>
                                      </p:cBhvr>
                                    </p:animEffect>
                                  </p:childTnLst>
                                </p:cTn>
                              </p:par>
                              <p:par>
                                <p:cTn id="275" presetID="10" presetClass="entr" presetSubtype="0" fill="hold" grpId="0" nodeType="withEffect">
                                  <p:stCondLst>
                                    <p:cond delay="0"/>
                                  </p:stCondLst>
                                  <p:childTnLst>
                                    <p:set>
                                      <p:cBhvr>
                                        <p:cTn id="276" dur="1" fill="hold">
                                          <p:stCondLst>
                                            <p:cond delay="0"/>
                                          </p:stCondLst>
                                        </p:cTn>
                                        <p:tgtEl>
                                          <p:spTgt spid="95"/>
                                        </p:tgtEl>
                                        <p:attrNameLst>
                                          <p:attrName>style.visibility</p:attrName>
                                        </p:attrNameLst>
                                      </p:cBhvr>
                                      <p:to>
                                        <p:strVal val="visible"/>
                                      </p:to>
                                    </p:set>
                                    <p:animEffect transition="in" filter="fade">
                                      <p:cBhvr>
                                        <p:cTn id="277" dur="500"/>
                                        <p:tgtEl>
                                          <p:spTgt spid="95"/>
                                        </p:tgtEl>
                                      </p:cBhvr>
                                    </p:animEffect>
                                  </p:childTnLst>
                                </p:cTn>
                              </p:par>
                              <p:par>
                                <p:cTn id="278" presetID="10" presetClass="entr" presetSubtype="0" fill="hold" grpId="0" nodeType="withEffect">
                                  <p:stCondLst>
                                    <p:cond delay="0"/>
                                  </p:stCondLst>
                                  <p:childTnLst>
                                    <p:set>
                                      <p:cBhvr>
                                        <p:cTn id="279" dur="1" fill="hold">
                                          <p:stCondLst>
                                            <p:cond delay="0"/>
                                          </p:stCondLst>
                                        </p:cTn>
                                        <p:tgtEl>
                                          <p:spTgt spid="96"/>
                                        </p:tgtEl>
                                        <p:attrNameLst>
                                          <p:attrName>style.visibility</p:attrName>
                                        </p:attrNameLst>
                                      </p:cBhvr>
                                      <p:to>
                                        <p:strVal val="visible"/>
                                      </p:to>
                                    </p:set>
                                    <p:animEffect transition="in" filter="fade">
                                      <p:cBhvr>
                                        <p:cTn id="280" dur="500"/>
                                        <p:tgtEl>
                                          <p:spTgt spid="96"/>
                                        </p:tgtEl>
                                      </p:cBhvr>
                                    </p:animEffect>
                                  </p:childTnLst>
                                </p:cTn>
                              </p:par>
                              <p:par>
                                <p:cTn id="281" presetID="10" presetClass="entr" presetSubtype="0" fill="hold" grpId="0" nodeType="withEffect">
                                  <p:stCondLst>
                                    <p:cond delay="0"/>
                                  </p:stCondLst>
                                  <p:childTnLst>
                                    <p:set>
                                      <p:cBhvr>
                                        <p:cTn id="282" dur="1" fill="hold">
                                          <p:stCondLst>
                                            <p:cond delay="0"/>
                                          </p:stCondLst>
                                        </p:cTn>
                                        <p:tgtEl>
                                          <p:spTgt spid="97"/>
                                        </p:tgtEl>
                                        <p:attrNameLst>
                                          <p:attrName>style.visibility</p:attrName>
                                        </p:attrNameLst>
                                      </p:cBhvr>
                                      <p:to>
                                        <p:strVal val="visible"/>
                                      </p:to>
                                    </p:set>
                                    <p:animEffect transition="in" filter="fade">
                                      <p:cBhvr>
                                        <p:cTn id="283" dur="500"/>
                                        <p:tgtEl>
                                          <p:spTgt spid="97"/>
                                        </p:tgtEl>
                                      </p:cBhvr>
                                    </p:animEffect>
                                  </p:childTnLst>
                                </p:cTn>
                              </p:par>
                              <p:par>
                                <p:cTn id="284" presetID="10" presetClass="entr" presetSubtype="0" fill="hold" grpId="0" nodeType="withEffect">
                                  <p:stCondLst>
                                    <p:cond delay="0"/>
                                  </p:stCondLst>
                                  <p:childTnLst>
                                    <p:set>
                                      <p:cBhvr>
                                        <p:cTn id="285" dur="1" fill="hold">
                                          <p:stCondLst>
                                            <p:cond delay="0"/>
                                          </p:stCondLst>
                                        </p:cTn>
                                        <p:tgtEl>
                                          <p:spTgt spid="98"/>
                                        </p:tgtEl>
                                        <p:attrNameLst>
                                          <p:attrName>style.visibility</p:attrName>
                                        </p:attrNameLst>
                                      </p:cBhvr>
                                      <p:to>
                                        <p:strVal val="visible"/>
                                      </p:to>
                                    </p:set>
                                    <p:animEffect transition="in" filter="fade">
                                      <p:cBhvr>
                                        <p:cTn id="286" dur="500"/>
                                        <p:tgtEl>
                                          <p:spTgt spid="98"/>
                                        </p:tgtEl>
                                      </p:cBhvr>
                                    </p:animEffect>
                                  </p:childTnLst>
                                </p:cTn>
                              </p:par>
                              <p:par>
                                <p:cTn id="287" presetID="10" presetClass="entr" presetSubtype="0" fill="hold" grpId="0" nodeType="withEffect">
                                  <p:stCondLst>
                                    <p:cond delay="0"/>
                                  </p:stCondLst>
                                  <p:childTnLst>
                                    <p:set>
                                      <p:cBhvr>
                                        <p:cTn id="288" dur="1" fill="hold">
                                          <p:stCondLst>
                                            <p:cond delay="0"/>
                                          </p:stCondLst>
                                        </p:cTn>
                                        <p:tgtEl>
                                          <p:spTgt spid="99"/>
                                        </p:tgtEl>
                                        <p:attrNameLst>
                                          <p:attrName>style.visibility</p:attrName>
                                        </p:attrNameLst>
                                      </p:cBhvr>
                                      <p:to>
                                        <p:strVal val="visible"/>
                                      </p:to>
                                    </p:set>
                                    <p:animEffect transition="in" filter="fade">
                                      <p:cBhvr>
                                        <p:cTn id="289" dur="500"/>
                                        <p:tgtEl>
                                          <p:spTgt spid="99"/>
                                        </p:tgtEl>
                                      </p:cBhvr>
                                    </p:animEffect>
                                  </p:childTnLst>
                                </p:cTn>
                              </p:par>
                              <p:par>
                                <p:cTn id="290" presetID="10" presetClass="entr" presetSubtype="0" fill="hold" nodeType="withEffect">
                                  <p:stCondLst>
                                    <p:cond delay="0"/>
                                  </p:stCondLst>
                                  <p:childTnLst>
                                    <p:set>
                                      <p:cBhvr>
                                        <p:cTn id="291" dur="1" fill="hold">
                                          <p:stCondLst>
                                            <p:cond delay="0"/>
                                          </p:stCondLst>
                                        </p:cTn>
                                        <p:tgtEl>
                                          <p:spTgt spid="102"/>
                                        </p:tgtEl>
                                        <p:attrNameLst>
                                          <p:attrName>style.visibility</p:attrName>
                                        </p:attrNameLst>
                                      </p:cBhvr>
                                      <p:to>
                                        <p:strVal val="visible"/>
                                      </p:to>
                                    </p:set>
                                    <p:animEffect transition="in" filter="fade">
                                      <p:cBhvr>
                                        <p:cTn id="292" dur="500"/>
                                        <p:tgtEl>
                                          <p:spTgt spid="102"/>
                                        </p:tgtEl>
                                      </p:cBhvr>
                                    </p:animEffect>
                                  </p:childTnLst>
                                </p:cTn>
                              </p:par>
                              <p:par>
                                <p:cTn id="293" presetID="10" presetClass="entr" presetSubtype="0" fill="hold" grpId="0" nodeType="withEffect">
                                  <p:stCondLst>
                                    <p:cond delay="0"/>
                                  </p:stCondLst>
                                  <p:childTnLst>
                                    <p:set>
                                      <p:cBhvr>
                                        <p:cTn id="294" dur="1" fill="hold">
                                          <p:stCondLst>
                                            <p:cond delay="0"/>
                                          </p:stCondLst>
                                        </p:cTn>
                                        <p:tgtEl>
                                          <p:spTgt spid="103"/>
                                        </p:tgtEl>
                                        <p:attrNameLst>
                                          <p:attrName>style.visibility</p:attrName>
                                        </p:attrNameLst>
                                      </p:cBhvr>
                                      <p:to>
                                        <p:strVal val="visible"/>
                                      </p:to>
                                    </p:set>
                                    <p:animEffect transition="in" filter="fade">
                                      <p:cBhvr>
                                        <p:cTn id="295" dur="500"/>
                                        <p:tgtEl>
                                          <p:spTgt spid="103"/>
                                        </p:tgtEl>
                                      </p:cBhvr>
                                    </p:animEffect>
                                  </p:childTnLst>
                                </p:cTn>
                              </p:par>
                              <p:par>
                                <p:cTn id="296" presetID="10" presetClass="entr" presetSubtype="0" fill="hold" grpId="0" nodeType="withEffect">
                                  <p:stCondLst>
                                    <p:cond delay="0"/>
                                  </p:stCondLst>
                                  <p:childTnLst>
                                    <p:set>
                                      <p:cBhvr>
                                        <p:cTn id="297" dur="1" fill="hold">
                                          <p:stCondLst>
                                            <p:cond delay="0"/>
                                          </p:stCondLst>
                                        </p:cTn>
                                        <p:tgtEl>
                                          <p:spTgt spid="104"/>
                                        </p:tgtEl>
                                        <p:attrNameLst>
                                          <p:attrName>style.visibility</p:attrName>
                                        </p:attrNameLst>
                                      </p:cBhvr>
                                      <p:to>
                                        <p:strVal val="visible"/>
                                      </p:to>
                                    </p:set>
                                    <p:animEffect transition="in" filter="fade">
                                      <p:cBhvr>
                                        <p:cTn id="298" dur="500"/>
                                        <p:tgtEl>
                                          <p:spTgt spid="104"/>
                                        </p:tgtEl>
                                      </p:cBhvr>
                                    </p:animEffect>
                                  </p:childTnLst>
                                </p:cTn>
                              </p:par>
                              <p:par>
                                <p:cTn id="299" presetID="10" presetClass="entr" presetSubtype="0" fill="hold" grpId="0" nodeType="withEffect">
                                  <p:stCondLst>
                                    <p:cond delay="0"/>
                                  </p:stCondLst>
                                  <p:childTnLst>
                                    <p:set>
                                      <p:cBhvr>
                                        <p:cTn id="300" dur="1" fill="hold">
                                          <p:stCondLst>
                                            <p:cond delay="0"/>
                                          </p:stCondLst>
                                        </p:cTn>
                                        <p:tgtEl>
                                          <p:spTgt spid="105"/>
                                        </p:tgtEl>
                                        <p:attrNameLst>
                                          <p:attrName>style.visibility</p:attrName>
                                        </p:attrNameLst>
                                      </p:cBhvr>
                                      <p:to>
                                        <p:strVal val="visible"/>
                                      </p:to>
                                    </p:set>
                                    <p:animEffect transition="in" filter="fade">
                                      <p:cBhvr>
                                        <p:cTn id="301" dur="500"/>
                                        <p:tgtEl>
                                          <p:spTgt spid="105"/>
                                        </p:tgtEl>
                                      </p:cBhvr>
                                    </p:animEffect>
                                  </p:childTnLst>
                                </p:cTn>
                              </p:par>
                              <p:par>
                                <p:cTn id="302" presetID="10" presetClass="entr" presetSubtype="0" fill="hold" grpId="0" nodeType="withEffect">
                                  <p:stCondLst>
                                    <p:cond delay="0"/>
                                  </p:stCondLst>
                                  <p:childTnLst>
                                    <p:set>
                                      <p:cBhvr>
                                        <p:cTn id="303" dur="1" fill="hold">
                                          <p:stCondLst>
                                            <p:cond delay="0"/>
                                          </p:stCondLst>
                                        </p:cTn>
                                        <p:tgtEl>
                                          <p:spTgt spid="106"/>
                                        </p:tgtEl>
                                        <p:attrNameLst>
                                          <p:attrName>style.visibility</p:attrName>
                                        </p:attrNameLst>
                                      </p:cBhvr>
                                      <p:to>
                                        <p:strVal val="visible"/>
                                      </p:to>
                                    </p:set>
                                    <p:animEffect transition="in" filter="fade">
                                      <p:cBhvr>
                                        <p:cTn id="304" dur="500"/>
                                        <p:tgtEl>
                                          <p:spTgt spid="106"/>
                                        </p:tgtEl>
                                      </p:cBhvr>
                                    </p:animEffect>
                                  </p:childTnLst>
                                </p:cTn>
                              </p:par>
                              <p:par>
                                <p:cTn id="305" presetID="10" presetClass="entr" presetSubtype="0" fill="hold" grpId="0" nodeType="withEffect">
                                  <p:stCondLst>
                                    <p:cond delay="0"/>
                                  </p:stCondLst>
                                  <p:childTnLst>
                                    <p:set>
                                      <p:cBhvr>
                                        <p:cTn id="306" dur="1" fill="hold">
                                          <p:stCondLst>
                                            <p:cond delay="0"/>
                                          </p:stCondLst>
                                        </p:cTn>
                                        <p:tgtEl>
                                          <p:spTgt spid="107"/>
                                        </p:tgtEl>
                                        <p:attrNameLst>
                                          <p:attrName>style.visibility</p:attrName>
                                        </p:attrNameLst>
                                      </p:cBhvr>
                                      <p:to>
                                        <p:strVal val="visible"/>
                                      </p:to>
                                    </p:set>
                                    <p:animEffect transition="in" filter="fade">
                                      <p:cBhvr>
                                        <p:cTn id="307" dur="500"/>
                                        <p:tgtEl>
                                          <p:spTgt spid="107"/>
                                        </p:tgtEl>
                                      </p:cBhvr>
                                    </p:animEffect>
                                  </p:childTnLst>
                                </p:cTn>
                              </p:par>
                              <p:par>
                                <p:cTn id="308" presetID="10" presetClass="entr" presetSubtype="0" fill="hold" grpId="0" nodeType="withEffect">
                                  <p:stCondLst>
                                    <p:cond delay="0"/>
                                  </p:stCondLst>
                                  <p:childTnLst>
                                    <p:set>
                                      <p:cBhvr>
                                        <p:cTn id="309" dur="1" fill="hold">
                                          <p:stCondLst>
                                            <p:cond delay="0"/>
                                          </p:stCondLst>
                                        </p:cTn>
                                        <p:tgtEl>
                                          <p:spTgt spid="108"/>
                                        </p:tgtEl>
                                        <p:attrNameLst>
                                          <p:attrName>style.visibility</p:attrName>
                                        </p:attrNameLst>
                                      </p:cBhvr>
                                      <p:to>
                                        <p:strVal val="visible"/>
                                      </p:to>
                                    </p:set>
                                    <p:animEffect transition="in" filter="fade">
                                      <p:cBhvr>
                                        <p:cTn id="310" dur="500"/>
                                        <p:tgtEl>
                                          <p:spTgt spid="108"/>
                                        </p:tgtEl>
                                      </p:cBhvr>
                                    </p:animEffect>
                                  </p:childTnLst>
                                </p:cTn>
                              </p:par>
                              <p:par>
                                <p:cTn id="311" presetID="10" presetClass="entr" presetSubtype="0" fill="hold" grpId="0" nodeType="withEffect">
                                  <p:stCondLst>
                                    <p:cond delay="0"/>
                                  </p:stCondLst>
                                  <p:childTnLst>
                                    <p:set>
                                      <p:cBhvr>
                                        <p:cTn id="312" dur="1" fill="hold">
                                          <p:stCondLst>
                                            <p:cond delay="0"/>
                                          </p:stCondLst>
                                        </p:cTn>
                                        <p:tgtEl>
                                          <p:spTgt spid="109"/>
                                        </p:tgtEl>
                                        <p:attrNameLst>
                                          <p:attrName>style.visibility</p:attrName>
                                        </p:attrNameLst>
                                      </p:cBhvr>
                                      <p:to>
                                        <p:strVal val="visible"/>
                                      </p:to>
                                    </p:set>
                                    <p:animEffect transition="in" filter="fade">
                                      <p:cBhvr>
                                        <p:cTn id="313" dur="500"/>
                                        <p:tgtEl>
                                          <p:spTgt spid="109"/>
                                        </p:tgtEl>
                                      </p:cBhvr>
                                    </p:animEffect>
                                  </p:childTnLst>
                                </p:cTn>
                              </p:par>
                              <p:par>
                                <p:cTn id="314" presetID="10" presetClass="entr" presetSubtype="0" fill="hold" grpId="0" nodeType="withEffect">
                                  <p:stCondLst>
                                    <p:cond delay="0"/>
                                  </p:stCondLst>
                                  <p:childTnLst>
                                    <p:set>
                                      <p:cBhvr>
                                        <p:cTn id="315" dur="1" fill="hold">
                                          <p:stCondLst>
                                            <p:cond delay="0"/>
                                          </p:stCondLst>
                                        </p:cTn>
                                        <p:tgtEl>
                                          <p:spTgt spid="110"/>
                                        </p:tgtEl>
                                        <p:attrNameLst>
                                          <p:attrName>style.visibility</p:attrName>
                                        </p:attrNameLst>
                                      </p:cBhvr>
                                      <p:to>
                                        <p:strVal val="visible"/>
                                      </p:to>
                                    </p:set>
                                    <p:animEffect transition="in" filter="fade">
                                      <p:cBhvr>
                                        <p:cTn id="316" dur="500"/>
                                        <p:tgtEl>
                                          <p:spTgt spid="110"/>
                                        </p:tgtEl>
                                      </p:cBhvr>
                                    </p:animEffect>
                                  </p:childTnLst>
                                </p:cTn>
                              </p:par>
                              <p:par>
                                <p:cTn id="317" presetID="10" presetClass="entr" presetSubtype="0" fill="hold" grpId="0" nodeType="withEffect">
                                  <p:stCondLst>
                                    <p:cond delay="0"/>
                                  </p:stCondLst>
                                  <p:childTnLst>
                                    <p:set>
                                      <p:cBhvr>
                                        <p:cTn id="318" dur="1" fill="hold">
                                          <p:stCondLst>
                                            <p:cond delay="0"/>
                                          </p:stCondLst>
                                        </p:cTn>
                                        <p:tgtEl>
                                          <p:spTgt spid="111"/>
                                        </p:tgtEl>
                                        <p:attrNameLst>
                                          <p:attrName>style.visibility</p:attrName>
                                        </p:attrNameLst>
                                      </p:cBhvr>
                                      <p:to>
                                        <p:strVal val="visible"/>
                                      </p:to>
                                    </p:set>
                                    <p:animEffect transition="in" filter="fade">
                                      <p:cBhvr>
                                        <p:cTn id="319" dur="500"/>
                                        <p:tgtEl>
                                          <p:spTgt spid="111"/>
                                        </p:tgtEl>
                                      </p:cBhvr>
                                    </p:animEffect>
                                  </p:childTnLst>
                                </p:cTn>
                              </p:par>
                              <p:par>
                                <p:cTn id="320" presetID="10" presetClass="entr" presetSubtype="0" fill="hold" nodeType="withEffect">
                                  <p:stCondLst>
                                    <p:cond delay="0"/>
                                  </p:stCondLst>
                                  <p:childTnLst>
                                    <p:set>
                                      <p:cBhvr>
                                        <p:cTn id="321" dur="1" fill="hold">
                                          <p:stCondLst>
                                            <p:cond delay="0"/>
                                          </p:stCondLst>
                                        </p:cTn>
                                        <p:tgtEl>
                                          <p:spTgt spid="112"/>
                                        </p:tgtEl>
                                        <p:attrNameLst>
                                          <p:attrName>style.visibility</p:attrName>
                                        </p:attrNameLst>
                                      </p:cBhvr>
                                      <p:to>
                                        <p:strVal val="visible"/>
                                      </p:to>
                                    </p:set>
                                    <p:animEffect transition="in" filter="fade">
                                      <p:cBhvr>
                                        <p:cTn id="322" dur="500"/>
                                        <p:tgtEl>
                                          <p:spTgt spid="112"/>
                                        </p:tgtEl>
                                      </p:cBhvr>
                                    </p:animEffect>
                                  </p:childTnLst>
                                </p:cTn>
                              </p:par>
                              <p:par>
                                <p:cTn id="323" presetID="10" presetClass="entr" presetSubtype="0" fill="hold" grpId="0" nodeType="withEffect">
                                  <p:stCondLst>
                                    <p:cond delay="0"/>
                                  </p:stCondLst>
                                  <p:childTnLst>
                                    <p:set>
                                      <p:cBhvr>
                                        <p:cTn id="324" dur="1" fill="hold">
                                          <p:stCondLst>
                                            <p:cond delay="0"/>
                                          </p:stCondLst>
                                        </p:cTn>
                                        <p:tgtEl>
                                          <p:spTgt spid="113"/>
                                        </p:tgtEl>
                                        <p:attrNameLst>
                                          <p:attrName>style.visibility</p:attrName>
                                        </p:attrNameLst>
                                      </p:cBhvr>
                                      <p:to>
                                        <p:strVal val="visible"/>
                                      </p:to>
                                    </p:set>
                                    <p:animEffect transition="in" filter="fade">
                                      <p:cBhvr>
                                        <p:cTn id="325" dur="500"/>
                                        <p:tgtEl>
                                          <p:spTgt spid="113"/>
                                        </p:tgtEl>
                                      </p:cBhvr>
                                    </p:animEffect>
                                  </p:childTnLst>
                                </p:cTn>
                              </p:par>
                              <p:par>
                                <p:cTn id="326" presetID="10" presetClass="entr" presetSubtype="0" fill="hold" grpId="0" nodeType="withEffect">
                                  <p:stCondLst>
                                    <p:cond delay="0"/>
                                  </p:stCondLst>
                                  <p:childTnLst>
                                    <p:set>
                                      <p:cBhvr>
                                        <p:cTn id="327" dur="1" fill="hold">
                                          <p:stCondLst>
                                            <p:cond delay="0"/>
                                          </p:stCondLst>
                                        </p:cTn>
                                        <p:tgtEl>
                                          <p:spTgt spid="114"/>
                                        </p:tgtEl>
                                        <p:attrNameLst>
                                          <p:attrName>style.visibility</p:attrName>
                                        </p:attrNameLst>
                                      </p:cBhvr>
                                      <p:to>
                                        <p:strVal val="visible"/>
                                      </p:to>
                                    </p:set>
                                    <p:animEffect transition="in" filter="fade">
                                      <p:cBhvr>
                                        <p:cTn id="328" dur="500"/>
                                        <p:tgtEl>
                                          <p:spTgt spid="114"/>
                                        </p:tgtEl>
                                      </p:cBhvr>
                                    </p:animEffect>
                                  </p:childTnLst>
                                </p:cTn>
                              </p:par>
                              <p:par>
                                <p:cTn id="329" presetID="10" presetClass="entr" presetSubtype="0" fill="hold" grpId="0" nodeType="withEffect">
                                  <p:stCondLst>
                                    <p:cond delay="0"/>
                                  </p:stCondLst>
                                  <p:childTnLst>
                                    <p:set>
                                      <p:cBhvr>
                                        <p:cTn id="330" dur="1" fill="hold">
                                          <p:stCondLst>
                                            <p:cond delay="0"/>
                                          </p:stCondLst>
                                        </p:cTn>
                                        <p:tgtEl>
                                          <p:spTgt spid="115"/>
                                        </p:tgtEl>
                                        <p:attrNameLst>
                                          <p:attrName>style.visibility</p:attrName>
                                        </p:attrNameLst>
                                      </p:cBhvr>
                                      <p:to>
                                        <p:strVal val="visible"/>
                                      </p:to>
                                    </p:set>
                                    <p:animEffect transition="in" filter="fade">
                                      <p:cBhvr>
                                        <p:cTn id="331" dur="500"/>
                                        <p:tgtEl>
                                          <p:spTgt spid="115"/>
                                        </p:tgtEl>
                                      </p:cBhvr>
                                    </p:animEffect>
                                  </p:childTnLst>
                                </p:cTn>
                              </p:par>
                              <p:par>
                                <p:cTn id="332" presetID="10" presetClass="entr" presetSubtype="0" fill="hold" grpId="0" nodeType="withEffect">
                                  <p:stCondLst>
                                    <p:cond delay="0"/>
                                  </p:stCondLst>
                                  <p:childTnLst>
                                    <p:set>
                                      <p:cBhvr>
                                        <p:cTn id="333" dur="1" fill="hold">
                                          <p:stCondLst>
                                            <p:cond delay="0"/>
                                          </p:stCondLst>
                                        </p:cTn>
                                        <p:tgtEl>
                                          <p:spTgt spid="116"/>
                                        </p:tgtEl>
                                        <p:attrNameLst>
                                          <p:attrName>style.visibility</p:attrName>
                                        </p:attrNameLst>
                                      </p:cBhvr>
                                      <p:to>
                                        <p:strVal val="visible"/>
                                      </p:to>
                                    </p:set>
                                    <p:animEffect transition="in" filter="fade">
                                      <p:cBhvr>
                                        <p:cTn id="334" dur="500"/>
                                        <p:tgtEl>
                                          <p:spTgt spid="116"/>
                                        </p:tgtEl>
                                      </p:cBhvr>
                                    </p:animEffect>
                                  </p:childTnLst>
                                </p:cTn>
                              </p:par>
                              <p:par>
                                <p:cTn id="335" presetID="10" presetClass="entr" presetSubtype="0" fill="hold" grpId="0" nodeType="withEffect">
                                  <p:stCondLst>
                                    <p:cond delay="0"/>
                                  </p:stCondLst>
                                  <p:childTnLst>
                                    <p:set>
                                      <p:cBhvr>
                                        <p:cTn id="336" dur="1" fill="hold">
                                          <p:stCondLst>
                                            <p:cond delay="0"/>
                                          </p:stCondLst>
                                        </p:cTn>
                                        <p:tgtEl>
                                          <p:spTgt spid="117"/>
                                        </p:tgtEl>
                                        <p:attrNameLst>
                                          <p:attrName>style.visibility</p:attrName>
                                        </p:attrNameLst>
                                      </p:cBhvr>
                                      <p:to>
                                        <p:strVal val="visible"/>
                                      </p:to>
                                    </p:set>
                                    <p:animEffect transition="in" filter="fade">
                                      <p:cBhvr>
                                        <p:cTn id="337" dur="500"/>
                                        <p:tgtEl>
                                          <p:spTgt spid="117"/>
                                        </p:tgtEl>
                                      </p:cBhvr>
                                    </p:animEffect>
                                  </p:childTnLst>
                                </p:cTn>
                              </p:par>
                              <p:par>
                                <p:cTn id="338" presetID="10" presetClass="entr" presetSubtype="0" fill="hold" grpId="0" nodeType="withEffect">
                                  <p:stCondLst>
                                    <p:cond delay="0"/>
                                  </p:stCondLst>
                                  <p:childTnLst>
                                    <p:set>
                                      <p:cBhvr>
                                        <p:cTn id="339" dur="1" fill="hold">
                                          <p:stCondLst>
                                            <p:cond delay="0"/>
                                          </p:stCondLst>
                                        </p:cTn>
                                        <p:tgtEl>
                                          <p:spTgt spid="118"/>
                                        </p:tgtEl>
                                        <p:attrNameLst>
                                          <p:attrName>style.visibility</p:attrName>
                                        </p:attrNameLst>
                                      </p:cBhvr>
                                      <p:to>
                                        <p:strVal val="visible"/>
                                      </p:to>
                                    </p:set>
                                    <p:animEffect transition="in" filter="fade">
                                      <p:cBhvr>
                                        <p:cTn id="340" dur="500"/>
                                        <p:tgtEl>
                                          <p:spTgt spid="118"/>
                                        </p:tgtEl>
                                      </p:cBhvr>
                                    </p:animEffect>
                                  </p:childTnLst>
                                </p:cTn>
                              </p:par>
                              <p:par>
                                <p:cTn id="341" presetID="10" presetClass="entr" presetSubtype="0" fill="hold" grpId="0" nodeType="withEffect">
                                  <p:stCondLst>
                                    <p:cond delay="0"/>
                                  </p:stCondLst>
                                  <p:childTnLst>
                                    <p:set>
                                      <p:cBhvr>
                                        <p:cTn id="342" dur="1" fill="hold">
                                          <p:stCondLst>
                                            <p:cond delay="0"/>
                                          </p:stCondLst>
                                        </p:cTn>
                                        <p:tgtEl>
                                          <p:spTgt spid="119"/>
                                        </p:tgtEl>
                                        <p:attrNameLst>
                                          <p:attrName>style.visibility</p:attrName>
                                        </p:attrNameLst>
                                      </p:cBhvr>
                                      <p:to>
                                        <p:strVal val="visible"/>
                                      </p:to>
                                    </p:set>
                                    <p:animEffect transition="in" filter="fade">
                                      <p:cBhvr>
                                        <p:cTn id="343" dur="500"/>
                                        <p:tgtEl>
                                          <p:spTgt spid="119"/>
                                        </p:tgtEl>
                                      </p:cBhvr>
                                    </p:animEffect>
                                  </p:childTnLst>
                                </p:cTn>
                              </p:par>
                              <p:par>
                                <p:cTn id="344" presetID="10" presetClass="entr" presetSubtype="0" fill="hold" grpId="0" nodeType="withEffect">
                                  <p:stCondLst>
                                    <p:cond delay="0"/>
                                  </p:stCondLst>
                                  <p:childTnLst>
                                    <p:set>
                                      <p:cBhvr>
                                        <p:cTn id="345" dur="1" fill="hold">
                                          <p:stCondLst>
                                            <p:cond delay="0"/>
                                          </p:stCondLst>
                                        </p:cTn>
                                        <p:tgtEl>
                                          <p:spTgt spid="120"/>
                                        </p:tgtEl>
                                        <p:attrNameLst>
                                          <p:attrName>style.visibility</p:attrName>
                                        </p:attrNameLst>
                                      </p:cBhvr>
                                      <p:to>
                                        <p:strVal val="visible"/>
                                      </p:to>
                                    </p:set>
                                    <p:animEffect transition="in" filter="fade">
                                      <p:cBhvr>
                                        <p:cTn id="346" dur="500"/>
                                        <p:tgtEl>
                                          <p:spTgt spid="120"/>
                                        </p:tgtEl>
                                      </p:cBhvr>
                                    </p:animEffect>
                                  </p:childTnLst>
                                </p:cTn>
                              </p:par>
                              <p:par>
                                <p:cTn id="347" presetID="10" presetClass="entr" presetSubtype="0" fill="hold" grpId="0" nodeType="withEffect">
                                  <p:stCondLst>
                                    <p:cond delay="0"/>
                                  </p:stCondLst>
                                  <p:childTnLst>
                                    <p:set>
                                      <p:cBhvr>
                                        <p:cTn id="348" dur="1" fill="hold">
                                          <p:stCondLst>
                                            <p:cond delay="0"/>
                                          </p:stCondLst>
                                        </p:cTn>
                                        <p:tgtEl>
                                          <p:spTgt spid="121"/>
                                        </p:tgtEl>
                                        <p:attrNameLst>
                                          <p:attrName>style.visibility</p:attrName>
                                        </p:attrNameLst>
                                      </p:cBhvr>
                                      <p:to>
                                        <p:strVal val="visible"/>
                                      </p:to>
                                    </p:set>
                                    <p:animEffect transition="in" filter="fade">
                                      <p:cBhvr>
                                        <p:cTn id="349" dur="500"/>
                                        <p:tgtEl>
                                          <p:spTgt spid="121"/>
                                        </p:tgtEl>
                                      </p:cBhvr>
                                    </p:animEffect>
                                  </p:childTnLst>
                                </p:cTn>
                              </p:par>
                              <p:par>
                                <p:cTn id="350" presetID="10" presetClass="entr" presetSubtype="0" fill="hold" nodeType="withEffect">
                                  <p:stCondLst>
                                    <p:cond delay="0"/>
                                  </p:stCondLst>
                                  <p:childTnLst>
                                    <p:set>
                                      <p:cBhvr>
                                        <p:cTn id="351" dur="1" fill="hold">
                                          <p:stCondLst>
                                            <p:cond delay="0"/>
                                          </p:stCondLst>
                                        </p:cTn>
                                        <p:tgtEl>
                                          <p:spTgt spid="122"/>
                                        </p:tgtEl>
                                        <p:attrNameLst>
                                          <p:attrName>style.visibility</p:attrName>
                                        </p:attrNameLst>
                                      </p:cBhvr>
                                      <p:to>
                                        <p:strVal val="visible"/>
                                      </p:to>
                                    </p:set>
                                    <p:animEffect transition="in" filter="fade">
                                      <p:cBhvr>
                                        <p:cTn id="352" dur="500"/>
                                        <p:tgtEl>
                                          <p:spTgt spid="122"/>
                                        </p:tgtEl>
                                      </p:cBhvr>
                                    </p:animEffect>
                                  </p:childTnLst>
                                </p:cTn>
                              </p:par>
                              <p:par>
                                <p:cTn id="353" presetID="10" presetClass="entr" presetSubtype="0" fill="hold" nodeType="withEffect">
                                  <p:stCondLst>
                                    <p:cond delay="0"/>
                                  </p:stCondLst>
                                  <p:childTnLst>
                                    <p:set>
                                      <p:cBhvr>
                                        <p:cTn id="354" dur="1" fill="hold">
                                          <p:stCondLst>
                                            <p:cond delay="0"/>
                                          </p:stCondLst>
                                        </p:cTn>
                                        <p:tgtEl>
                                          <p:spTgt spid="124"/>
                                        </p:tgtEl>
                                        <p:attrNameLst>
                                          <p:attrName>style.visibility</p:attrName>
                                        </p:attrNameLst>
                                      </p:cBhvr>
                                      <p:to>
                                        <p:strVal val="visible"/>
                                      </p:to>
                                    </p:set>
                                    <p:animEffect transition="in" filter="fade">
                                      <p:cBhvr>
                                        <p:cTn id="355" dur="500"/>
                                        <p:tgtEl>
                                          <p:spTgt spid="124"/>
                                        </p:tgtEl>
                                      </p:cBhvr>
                                    </p:animEffect>
                                  </p:childTnLst>
                                </p:cTn>
                              </p:par>
                              <p:par>
                                <p:cTn id="356" presetID="10" presetClass="entr" presetSubtype="0" fill="hold" nodeType="withEffect">
                                  <p:stCondLst>
                                    <p:cond delay="0"/>
                                  </p:stCondLst>
                                  <p:childTnLst>
                                    <p:set>
                                      <p:cBhvr>
                                        <p:cTn id="357" dur="1" fill="hold">
                                          <p:stCondLst>
                                            <p:cond delay="0"/>
                                          </p:stCondLst>
                                        </p:cTn>
                                        <p:tgtEl>
                                          <p:spTgt spid="125"/>
                                        </p:tgtEl>
                                        <p:attrNameLst>
                                          <p:attrName>style.visibility</p:attrName>
                                        </p:attrNameLst>
                                      </p:cBhvr>
                                      <p:to>
                                        <p:strVal val="visible"/>
                                      </p:to>
                                    </p:set>
                                    <p:animEffect transition="in" filter="fade">
                                      <p:cBhvr>
                                        <p:cTn id="358" dur="500"/>
                                        <p:tgtEl>
                                          <p:spTgt spid="125"/>
                                        </p:tgtEl>
                                      </p:cBhvr>
                                    </p:animEffect>
                                  </p:childTnLst>
                                </p:cTn>
                              </p:par>
                            </p:childTnLst>
                          </p:cTn>
                        </p:par>
                      </p:childTnLst>
                    </p:cTn>
                  </p:par>
                  <p:par>
                    <p:cTn id="359" fill="hold">
                      <p:stCondLst>
                        <p:cond delay="indefinite"/>
                      </p:stCondLst>
                      <p:childTnLst>
                        <p:par>
                          <p:cTn id="360" fill="hold">
                            <p:stCondLst>
                              <p:cond delay="0"/>
                            </p:stCondLst>
                            <p:childTnLst>
                              <p:par>
                                <p:cTn id="361" presetID="10" presetClass="entr" presetSubtype="0" fill="hold" grpId="0" nodeType="clickEffect">
                                  <p:stCondLst>
                                    <p:cond delay="0"/>
                                  </p:stCondLst>
                                  <p:childTnLst>
                                    <p:set>
                                      <p:cBhvr>
                                        <p:cTn id="362" dur="1" fill="hold">
                                          <p:stCondLst>
                                            <p:cond delay="0"/>
                                          </p:stCondLst>
                                        </p:cTn>
                                        <p:tgtEl>
                                          <p:spTgt spid="128"/>
                                        </p:tgtEl>
                                        <p:attrNameLst>
                                          <p:attrName>style.visibility</p:attrName>
                                        </p:attrNameLst>
                                      </p:cBhvr>
                                      <p:to>
                                        <p:strVal val="visible"/>
                                      </p:to>
                                    </p:set>
                                    <p:animEffect transition="in" filter="fade">
                                      <p:cBhvr>
                                        <p:cTn id="363" dur="500"/>
                                        <p:tgtEl>
                                          <p:spTgt spid="128"/>
                                        </p:tgtEl>
                                      </p:cBhvr>
                                    </p:animEffect>
                                  </p:childTnLst>
                                </p:cTn>
                              </p:par>
                            </p:childTnLst>
                          </p:cTn>
                        </p:par>
                      </p:childTnLst>
                    </p:cTn>
                  </p:par>
                  <p:par>
                    <p:cTn id="364" fill="hold">
                      <p:stCondLst>
                        <p:cond delay="indefinite"/>
                      </p:stCondLst>
                      <p:childTnLst>
                        <p:par>
                          <p:cTn id="365" fill="hold">
                            <p:stCondLst>
                              <p:cond delay="0"/>
                            </p:stCondLst>
                            <p:childTnLst>
                              <p:par>
                                <p:cTn id="366" presetID="10" presetClass="entr" presetSubtype="0" fill="hold" grpId="0" nodeType="clickEffect">
                                  <p:stCondLst>
                                    <p:cond delay="0"/>
                                  </p:stCondLst>
                                  <p:childTnLst>
                                    <p:set>
                                      <p:cBhvr>
                                        <p:cTn id="367" dur="1" fill="hold">
                                          <p:stCondLst>
                                            <p:cond delay="0"/>
                                          </p:stCondLst>
                                        </p:cTn>
                                        <p:tgtEl>
                                          <p:spTgt spid="129"/>
                                        </p:tgtEl>
                                        <p:attrNameLst>
                                          <p:attrName>style.visibility</p:attrName>
                                        </p:attrNameLst>
                                      </p:cBhvr>
                                      <p:to>
                                        <p:strVal val="visible"/>
                                      </p:to>
                                    </p:set>
                                    <p:animEffect transition="in" filter="fade">
                                      <p:cBhvr>
                                        <p:cTn id="368" dur="500"/>
                                        <p:tgtEl>
                                          <p:spTgt spid="129"/>
                                        </p:tgtEl>
                                      </p:cBhvr>
                                    </p:animEffect>
                                  </p:childTnLst>
                                </p:cTn>
                              </p:par>
                              <p:par>
                                <p:cTn id="369" presetID="10" presetClass="entr" presetSubtype="0" fill="hold" grpId="0" nodeType="withEffect">
                                  <p:stCondLst>
                                    <p:cond delay="0"/>
                                  </p:stCondLst>
                                  <p:childTnLst>
                                    <p:set>
                                      <p:cBhvr>
                                        <p:cTn id="370" dur="1" fill="hold">
                                          <p:stCondLst>
                                            <p:cond delay="0"/>
                                          </p:stCondLst>
                                        </p:cTn>
                                        <p:tgtEl>
                                          <p:spTgt spid="135"/>
                                        </p:tgtEl>
                                        <p:attrNameLst>
                                          <p:attrName>style.visibility</p:attrName>
                                        </p:attrNameLst>
                                      </p:cBhvr>
                                      <p:to>
                                        <p:strVal val="visible"/>
                                      </p:to>
                                    </p:set>
                                    <p:animEffect transition="in" filter="fade">
                                      <p:cBhvr>
                                        <p:cTn id="371" dur="500"/>
                                        <p:tgtEl>
                                          <p:spTgt spid="135"/>
                                        </p:tgtEl>
                                      </p:cBhvr>
                                    </p:animEffect>
                                  </p:childTnLst>
                                </p:cTn>
                              </p:par>
                              <p:par>
                                <p:cTn id="372" presetID="10" presetClass="entr" presetSubtype="0" fill="hold" nodeType="withEffect">
                                  <p:stCondLst>
                                    <p:cond delay="0"/>
                                  </p:stCondLst>
                                  <p:childTnLst>
                                    <p:set>
                                      <p:cBhvr>
                                        <p:cTn id="373" dur="1" fill="hold">
                                          <p:stCondLst>
                                            <p:cond delay="0"/>
                                          </p:stCondLst>
                                        </p:cTn>
                                        <p:tgtEl>
                                          <p:spTgt spid="137"/>
                                        </p:tgtEl>
                                        <p:attrNameLst>
                                          <p:attrName>style.visibility</p:attrName>
                                        </p:attrNameLst>
                                      </p:cBhvr>
                                      <p:to>
                                        <p:strVal val="visible"/>
                                      </p:to>
                                    </p:set>
                                    <p:animEffect transition="in" filter="fade">
                                      <p:cBhvr>
                                        <p:cTn id="374" dur="500"/>
                                        <p:tgtEl>
                                          <p:spTgt spid="137"/>
                                        </p:tgtEl>
                                      </p:cBhvr>
                                    </p:animEffect>
                                  </p:childTnLst>
                                </p:cTn>
                              </p:par>
                              <p:par>
                                <p:cTn id="375" presetID="10" presetClass="entr" presetSubtype="0" fill="hold" grpId="0" nodeType="withEffect">
                                  <p:stCondLst>
                                    <p:cond delay="0"/>
                                  </p:stCondLst>
                                  <p:childTnLst>
                                    <p:set>
                                      <p:cBhvr>
                                        <p:cTn id="376" dur="1" fill="hold">
                                          <p:stCondLst>
                                            <p:cond delay="0"/>
                                          </p:stCondLst>
                                        </p:cTn>
                                        <p:tgtEl>
                                          <p:spTgt spid="142"/>
                                        </p:tgtEl>
                                        <p:attrNameLst>
                                          <p:attrName>style.visibility</p:attrName>
                                        </p:attrNameLst>
                                      </p:cBhvr>
                                      <p:to>
                                        <p:strVal val="visible"/>
                                      </p:to>
                                    </p:set>
                                    <p:animEffect transition="in" filter="fade">
                                      <p:cBhvr>
                                        <p:cTn id="377" dur="500"/>
                                        <p:tgtEl>
                                          <p:spTgt spid="142"/>
                                        </p:tgtEl>
                                      </p:cBhvr>
                                    </p:animEffect>
                                  </p:childTnLst>
                                </p:cTn>
                              </p:par>
                              <p:par>
                                <p:cTn id="378" presetID="10" presetClass="entr" presetSubtype="0" fill="hold" nodeType="withEffect">
                                  <p:stCondLst>
                                    <p:cond delay="0"/>
                                  </p:stCondLst>
                                  <p:childTnLst>
                                    <p:set>
                                      <p:cBhvr>
                                        <p:cTn id="379" dur="1" fill="hold">
                                          <p:stCondLst>
                                            <p:cond delay="0"/>
                                          </p:stCondLst>
                                        </p:cTn>
                                        <p:tgtEl>
                                          <p:spTgt spid="144"/>
                                        </p:tgtEl>
                                        <p:attrNameLst>
                                          <p:attrName>style.visibility</p:attrName>
                                        </p:attrNameLst>
                                      </p:cBhvr>
                                      <p:to>
                                        <p:strVal val="visible"/>
                                      </p:to>
                                    </p:set>
                                    <p:animEffect transition="in" filter="fade">
                                      <p:cBhvr>
                                        <p:cTn id="380" dur="500"/>
                                        <p:tgtEl>
                                          <p:spTgt spid="144"/>
                                        </p:tgtEl>
                                      </p:cBhvr>
                                    </p:animEffect>
                                  </p:childTnLst>
                                </p:cTn>
                              </p:par>
                              <p:par>
                                <p:cTn id="381" presetID="10" presetClass="entr" presetSubtype="0" fill="hold" nodeType="withEffect">
                                  <p:stCondLst>
                                    <p:cond delay="0"/>
                                  </p:stCondLst>
                                  <p:childTnLst>
                                    <p:set>
                                      <p:cBhvr>
                                        <p:cTn id="382" dur="1" fill="hold">
                                          <p:stCondLst>
                                            <p:cond delay="0"/>
                                          </p:stCondLst>
                                        </p:cTn>
                                        <p:tgtEl>
                                          <p:spTgt spid="145"/>
                                        </p:tgtEl>
                                        <p:attrNameLst>
                                          <p:attrName>style.visibility</p:attrName>
                                        </p:attrNameLst>
                                      </p:cBhvr>
                                      <p:to>
                                        <p:strVal val="visible"/>
                                      </p:to>
                                    </p:set>
                                    <p:animEffect transition="in" filter="fade">
                                      <p:cBhvr>
                                        <p:cTn id="383" dur="500"/>
                                        <p:tgtEl>
                                          <p:spTgt spid="145"/>
                                        </p:tgtEl>
                                      </p:cBhvr>
                                    </p:animEffect>
                                  </p:childTnLst>
                                </p:cTn>
                              </p:par>
                            </p:childTnLst>
                          </p:cTn>
                        </p:par>
                      </p:childTnLst>
                    </p:cTn>
                  </p:par>
                  <p:par>
                    <p:cTn id="384" fill="hold">
                      <p:stCondLst>
                        <p:cond delay="indefinite"/>
                      </p:stCondLst>
                      <p:childTnLst>
                        <p:par>
                          <p:cTn id="385" fill="hold">
                            <p:stCondLst>
                              <p:cond delay="0"/>
                            </p:stCondLst>
                            <p:childTnLst>
                              <p:par>
                                <p:cTn id="386" presetID="10" presetClass="entr" presetSubtype="0" fill="hold" grpId="0" nodeType="clickEffect">
                                  <p:stCondLst>
                                    <p:cond delay="0"/>
                                  </p:stCondLst>
                                  <p:childTnLst>
                                    <p:set>
                                      <p:cBhvr>
                                        <p:cTn id="387" dur="1" fill="hold">
                                          <p:stCondLst>
                                            <p:cond delay="0"/>
                                          </p:stCondLst>
                                        </p:cTn>
                                        <p:tgtEl>
                                          <p:spTgt spid="58"/>
                                        </p:tgtEl>
                                        <p:attrNameLst>
                                          <p:attrName>style.visibility</p:attrName>
                                        </p:attrNameLst>
                                      </p:cBhvr>
                                      <p:to>
                                        <p:strVal val="visible"/>
                                      </p:to>
                                    </p:set>
                                    <p:animEffect transition="in" filter="fade">
                                      <p:cBhvr>
                                        <p:cTn id="388" dur="500"/>
                                        <p:tgtEl>
                                          <p:spTgt spid="58"/>
                                        </p:tgtEl>
                                      </p:cBhvr>
                                    </p:animEffect>
                                  </p:childTnLst>
                                </p:cTn>
                              </p:par>
                              <p:par>
                                <p:cTn id="389" presetID="10" presetClass="entr" presetSubtype="0" fill="hold" grpId="0" nodeType="withEffect">
                                  <p:stCondLst>
                                    <p:cond delay="0"/>
                                  </p:stCondLst>
                                  <p:childTnLst>
                                    <p:set>
                                      <p:cBhvr>
                                        <p:cTn id="390" dur="1" fill="hold">
                                          <p:stCondLst>
                                            <p:cond delay="0"/>
                                          </p:stCondLst>
                                        </p:cTn>
                                        <p:tgtEl>
                                          <p:spTgt spid="29"/>
                                        </p:tgtEl>
                                        <p:attrNameLst>
                                          <p:attrName>style.visibility</p:attrName>
                                        </p:attrNameLst>
                                      </p:cBhvr>
                                      <p:to>
                                        <p:strVal val="visible"/>
                                      </p:to>
                                    </p:set>
                                    <p:animEffect transition="in" filter="fade">
                                      <p:cBhvr>
                                        <p:cTn id="391" dur="500"/>
                                        <p:tgtEl>
                                          <p:spTgt spid="29"/>
                                        </p:tgtEl>
                                      </p:cBhvr>
                                    </p:animEffect>
                                  </p:childTnLst>
                                </p:cTn>
                              </p:par>
                              <p:par>
                                <p:cTn id="392" presetID="10" presetClass="entr" presetSubtype="0" fill="hold" grpId="0" nodeType="withEffect">
                                  <p:stCondLst>
                                    <p:cond delay="0"/>
                                  </p:stCondLst>
                                  <p:childTnLst>
                                    <p:set>
                                      <p:cBhvr>
                                        <p:cTn id="393" dur="1" fill="hold">
                                          <p:stCondLst>
                                            <p:cond delay="0"/>
                                          </p:stCondLst>
                                        </p:cTn>
                                        <p:tgtEl>
                                          <p:spTgt spid="34"/>
                                        </p:tgtEl>
                                        <p:attrNameLst>
                                          <p:attrName>style.visibility</p:attrName>
                                        </p:attrNameLst>
                                      </p:cBhvr>
                                      <p:to>
                                        <p:strVal val="visible"/>
                                      </p:to>
                                    </p:set>
                                    <p:animEffect transition="in" filter="fade">
                                      <p:cBhvr>
                                        <p:cTn id="394" dur="500"/>
                                        <p:tgtEl>
                                          <p:spTgt spid="34"/>
                                        </p:tgtEl>
                                      </p:cBhvr>
                                    </p:animEffect>
                                  </p:childTnLst>
                                </p:cTn>
                              </p:par>
                              <p:par>
                                <p:cTn id="395" presetID="10" presetClass="entr" presetSubtype="0" fill="hold" grpId="0" nodeType="withEffect">
                                  <p:stCondLst>
                                    <p:cond delay="0"/>
                                  </p:stCondLst>
                                  <p:childTnLst>
                                    <p:set>
                                      <p:cBhvr>
                                        <p:cTn id="396" dur="1" fill="hold">
                                          <p:stCondLst>
                                            <p:cond delay="0"/>
                                          </p:stCondLst>
                                        </p:cTn>
                                        <p:tgtEl>
                                          <p:spTgt spid="35"/>
                                        </p:tgtEl>
                                        <p:attrNameLst>
                                          <p:attrName>style.visibility</p:attrName>
                                        </p:attrNameLst>
                                      </p:cBhvr>
                                      <p:to>
                                        <p:strVal val="visible"/>
                                      </p:to>
                                    </p:set>
                                    <p:animEffect transition="in" filter="fade">
                                      <p:cBhvr>
                                        <p:cTn id="397" dur="500"/>
                                        <p:tgtEl>
                                          <p:spTgt spid="35"/>
                                        </p:tgtEl>
                                      </p:cBhvr>
                                    </p:animEffect>
                                  </p:childTnLst>
                                </p:cTn>
                              </p:par>
                              <p:par>
                                <p:cTn id="398" presetID="10" presetClass="entr" presetSubtype="0" fill="hold" grpId="0" nodeType="withEffect">
                                  <p:stCondLst>
                                    <p:cond delay="0"/>
                                  </p:stCondLst>
                                  <p:childTnLst>
                                    <p:set>
                                      <p:cBhvr>
                                        <p:cTn id="399" dur="1" fill="hold">
                                          <p:stCondLst>
                                            <p:cond delay="0"/>
                                          </p:stCondLst>
                                        </p:cTn>
                                        <p:tgtEl>
                                          <p:spTgt spid="37"/>
                                        </p:tgtEl>
                                        <p:attrNameLst>
                                          <p:attrName>style.visibility</p:attrName>
                                        </p:attrNameLst>
                                      </p:cBhvr>
                                      <p:to>
                                        <p:strVal val="visible"/>
                                      </p:to>
                                    </p:set>
                                    <p:animEffect transition="in" filter="fade">
                                      <p:cBhvr>
                                        <p:cTn id="400" dur="500"/>
                                        <p:tgtEl>
                                          <p:spTgt spid="37"/>
                                        </p:tgtEl>
                                      </p:cBhvr>
                                    </p:animEffect>
                                  </p:childTnLst>
                                </p:cTn>
                              </p:par>
                              <p:par>
                                <p:cTn id="401" presetID="10" presetClass="entr" presetSubtype="0" fill="hold" grpId="0" nodeType="withEffect">
                                  <p:stCondLst>
                                    <p:cond delay="0"/>
                                  </p:stCondLst>
                                  <p:childTnLst>
                                    <p:set>
                                      <p:cBhvr>
                                        <p:cTn id="402" dur="1" fill="hold">
                                          <p:stCondLst>
                                            <p:cond delay="0"/>
                                          </p:stCondLst>
                                        </p:cTn>
                                        <p:tgtEl>
                                          <p:spTgt spid="38"/>
                                        </p:tgtEl>
                                        <p:attrNameLst>
                                          <p:attrName>style.visibility</p:attrName>
                                        </p:attrNameLst>
                                      </p:cBhvr>
                                      <p:to>
                                        <p:strVal val="visible"/>
                                      </p:to>
                                    </p:set>
                                    <p:animEffect transition="in" filter="fade">
                                      <p:cBhvr>
                                        <p:cTn id="403" dur="500"/>
                                        <p:tgtEl>
                                          <p:spTgt spid="38"/>
                                        </p:tgtEl>
                                      </p:cBhvr>
                                    </p:animEffect>
                                  </p:childTnLst>
                                </p:cTn>
                              </p:par>
                              <p:par>
                                <p:cTn id="404" presetID="10" presetClass="entr" presetSubtype="0" fill="hold" grpId="0" nodeType="withEffect">
                                  <p:stCondLst>
                                    <p:cond delay="0"/>
                                  </p:stCondLst>
                                  <p:childTnLst>
                                    <p:set>
                                      <p:cBhvr>
                                        <p:cTn id="405" dur="1" fill="hold">
                                          <p:stCondLst>
                                            <p:cond delay="0"/>
                                          </p:stCondLst>
                                        </p:cTn>
                                        <p:tgtEl>
                                          <p:spTgt spid="39"/>
                                        </p:tgtEl>
                                        <p:attrNameLst>
                                          <p:attrName>style.visibility</p:attrName>
                                        </p:attrNameLst>
                                      </p:cBhvr>
                                      <p:to>
                                        <p:strVal val="visible"/>
                                      </p:to>
                                    </p:set>
                                    <p:animEffect transition="in" filter="fade">
                                      <p:cBhvr>
                                        <p:cTn id="406" dur="500"/>
                                        <p:tgtEl>
                                          <p:spTgt spid="39"/>
                                        </p:tgtEl>
                                      </p:cBhvr>
                                    </p:animEffect>
                                  </p:childTnLst>
                                </p:cTn>
                              </p:par>
                            </p:childTnLst>
                          </p:cTn>
                        </p:par>
                      </p:childTnLst>
                    </p:cTn>
                  </p:par>
                  <p:par>
                    <p:cTn id="407" fill="hold">
                      <p:stCondLst>
                        <p:cond delay="indefinite"/>
                      </p:stCondLst>
                      <p:childTnLst>
                        <p:par>
                          <p:cTn id="408" fill="hold">
                            <p:stCondLst>
                              <p:cond delay="0"/>
                            </p:stCondLst>
                            <p:childTnLst>
                              <p:par>
                                <p:cTn id="409" presetID="10" presetClass="entr" presetSubtype="0" fill="hold" grpId="0" nodeType="clickEffect">
                                  <p:stCondLst>
                                    <p:cond delay="0"/>
                                  </p:stCondLst>
                                  <p:childTnLst>
                                    <p:set>
                                      <p:cBhvr>
                                        <p:cTn id="410" dur="1" fill="hold">
                                          <p:stCondLst>
                                            <p:cond delay="0"/>
                                          </p:stCondLst>
                                        </p:cTn>
                                        <p:tgtEl>
                                          <p:spTgt spid="36"/>
                                        </p:tgtEl>
                                        <p:attrNameLst>
                                          <p:attrName>style.visibility</p:attrName>
                                        </p:attrNameLst>
                                      </p:cBhvr>
                                      <p:to>
                                        <p:strVal val="visible"/>
                                      </p:to>
                                    </p:set>
                                    <p:animEffect transition="in" filter="fade">
                                      <p:cBhvr>
                                        <p:cTn id="411" dur="500"/>
                                        <p:tgtEl>
                                          <p:spTgt spid="36"/>
                                        </p:tgtEl>
                                      </p:cBhvr>
                                    </p:animEffect>
                                  </p:childTnLst>
                                </p:cTn>
                              </p:par>
                              <p:par>
                                <p:cTn id="412" presetID="10" presetClass="entr" presetSubtype="0" fill="hold" grpId="0" nodeType="withEffect">
                                  <p:stCondLst>
                                    <p:cond delay="0"/>
                                  </p:stCondLst>
                                  <p:childTnLst>
                                    <p:set>
                                      <p:cBhvr>
                                        <p:cTn id="413" dur="1" fill="hold">
                                          <p:stCondLst>
                                            <p:cond delay="0"/>
                                          </p:stCondLst>
                                        </p:cTn>
                                        <p:tgtEl>
                                          <p:spTgt spid="28"/>
                                        </p:tgtEl>
                                        <p:attrNameLst>
                                          <p:attrName>style.visibility</p:attrName>
                                        </p:attrNameLst>
                                      </p:cBhvr>
                                      <p:to>
                                        <p:strVal val="visible"/>
                                      </p:to>
                                    </p:set>
                                    <p:animEffect transition="in" filter="fade">
                                      <p:cBhvr>
                                        <p:cTn id="414" dur="500"/>
                                        <p:tgtEl>
                                          <p:spTgt spid="28"/>
                                        </p:tgtEl>
                                      </p:cBhvr>
                                    </p:animEffect>
                                  </p:childTnLst>
                                </p:cTn>
                              </p:par>
                              <p:par>
                                <p:cTn id="415" presetID="10" presetClass="entr" presetSubtype="0" fill="hold" grpId="0" nodeType="withEffect">
                                  <p:stCondLst>
                                    <p:cond delay="0"/>
                                  </p:stCondLst>
                                  <p:childTnLst>
                                    <p:set>
                                      <p:cBhvr>
                                        <p:cTn id="416" dur="1" fill="hold">
                                          <p:stCondLst>
                                            <p:cond delay="0"/>
                                          </p:stCondLst>
                                        </p:cTn>
                                        <p:tgtEl>
                                          <p:spTgt spid="27"/>
                                        </p:tgtEl>
                                        <p:attrNameLst>
                                          <p:attrName>style.visibility</p:attrName>
                                        </p:attrNameLst>
                                      </p:cBhvr>
                                      <p:to>
                                        <p:strVal val="visible"/>
                                      </p:to>
                                    </p:set>
                                    <p:animEffect transition="in" filter="fade">
                                      <p:cBhvr>
                                        <p:cTn id="417" dur="500"/>
                                        <p:tgtEl>
                                          <p:spTgt spid="27"/>
                                        </p:tgtEl>
                                      </p:cBhvr>
                                    </p:animEffect>
                                  </p:childTnLst>
                                </p:cTn>
                              </p:par>
                              <p:par>
                                <p:cTn id="418" presetID="10" presetClass="entr" presetSubtype="0" fill="hold" grpId="0" nodeType="withEffect">
                                  <p:stCondLst>
                                    <p:cond delay="0"/>
                                  </p:stCondLst>
                                  <p:childTnLst>
                                    <p:set>
                                      <p:cBhvr>
                                        <p:cTn id="419" dur="1" fill="hold">
                                          <p:stCondLst>
                                            <p:cond delay="0"/>
                                          </p:stCondLst>
                                        </p:cTn>
                                        <p:tgtEl>
                                          <p:spTgt spid="19"/>
                                        </p:tgtEl>
                                        <p:attrNameLst>
                                          <p:attrName>style.visibility</p:attrName>
                                        </p:attrNameLst>
                                      </p:cBhvr>
                                      <p:to>
                                        <p:strVal val="visible"/>
                                      </p:to>
                                    </p:set>
                                    <p:animEffect transition="in" filter="fade">
                                      <p:cBhvr>
                                        <p:cTn id="420" dur="500"/>
                                        <p:tgtEl>
                                          <p:spTgt spid="19"/>
                                        </p:tgtEl>
                                      </p:cBhvr>
                                    </p:animEffect>
                                  </p:childTnLst>
                                </p:cTn>
                              </p:par>
                            </p:childTnLst>
                          </p:cTn>
                        </p:par>
                      </p:childTnLst>
                    </p:cTn>
                  </p:par>
                  <p:par>
                    <p:cTn id="421" fill="hold">
                      <p:stCondLst>
                        <p:cond delay="indefinite"/>
                      </p:stCondLst>
                      <p:childTnLst>
                        <p:par>
                          <p:cTn id="422" fill="hold">
                            <p:stCondLst>
                              <p:cond delay="0"/>
                            </p:stCondLst>
                            <p:childTnLst>
                              <p:par>
                                <p:cTn id="423" presetID="10" presetClass="entr" presetSubtype="0" fill="hold" nodeType="clickEffect">
                                  <p:stCondLst>
                                    <p:cond delay="0"/>
                                  </p:stCondLst>
                                  <p:childTnLst>
                                    <p:set>
                                      <p:cBhvr>
                                        <p:cTn id="424" dur="1" fill="hold">
                                          <p:stCondLst>
                                            <p:cond delay="0"/>
                                          </p:stCondLst>
                                        </p:cTn>
                                        <p:tgtEl>
                                          <p:spTgt spid="42"/>
                                        </p:tgtEl>
                                        <p:attrNameLst>
                                          <p:attrName>style.visibility</p:attrName>
                                        </p:attrNameLst>
                                      </p:cBhvr>
                                      <p:to>
                                        <p:strVal val="visible"/>
                                      </p:to>
                                    </p:set>
                                    <p:animEffect transition="in" filter="fade">
                                      <p:cBhvr>
                                        <p:cTn id="425" dur="500"/>
                                        <p:tgtEl>
                                          <p:spTgt spid="42"/>
                                        </p:tgtEl>
                                      </p:cBhvr>
                                    </p:animEffect>
                                  </p:childTnLst>
                                </p:cTn>
                              </p:par>
                              <p:par>
                                <p:cTn id="426" presetID="10" presetClass="entr" presetSubtype="0" fill="hold" nodeType="withEffect">
                                  <p:stCondLst>
                                    <p:cond delay="0"/>
                                  </p:stCondLst>
                                  <p:childTnLst>
                                    <p:set>
                                      <p:cBhvr>
                                        <p:cTn id="427" dur="1" fill="hold">
                                          <p:stCondLst>
                                            <p:cond delay="0"/>
                                          </p:stCondLst>
                                        </p:cTn>
                                        <p:tgtEl>
                                          <p:spTgt spid="43"/>
                                        </p:tgtEl>
                                        <p:attrNameLst>
                                          <p:attrName>style.visibility</p:attrName>
                                        </p:attrNameLst>
                                      </p:cBhvr>
                                      <p:to>
                                        <p:strVal val="visible"/>
                                      </p:to>
                                    </p:set>
                                    <p:animEffect transition="in" filter="fade">
                                      <p:cBhvr>
                                        <p:cTn id="428" dur="500"/>
                                        <p:tgtEl>
                                          <p:spTgt spid="43"/>
                                        </p:tgtEl>
                                      </p:cBhvr>
                                    </p:animEffect>
                                  </p:childTnLst>
                                </p:cTn>
                              </p:par>
                              <p:par>
                                <p:cTn id="429" presetID="10" presetClass="entr" presetSubtype="0" fill="hold" nodeType="withEffect">
                                  <p:stCondLst>
                                    <p:cond delay="0"/>
                                  </p:stCondLst>
                                  <p:childTnLst>
                                    <p:set>
                                      <p:cBhvr>
                                        <p:cTn id="430" dur="1" fill="hold">
                                          <p:stCondLst>
                                            <p:cond delay="0"/>
                                          </p:stCondLst>
                                        </p:cTn>
                                        <p:tgtEl>
                                          <p:spTgt spid="46"/>
                                        </p:tgtEl>
                                        <p:attrNameLst>
                                          <p:attrName>style.visibility</p:attrName>
                                        </p:attrNameLst>
                                      </p:cBhvr>
                                      <p:to>
                                        <p:strVal val="visible"/>
                                      </p:to>
                                    </p:set>
                                    <p:animEffect transition="in" filter="fade">
                                      <p:cBhvr>
                                        <p:cTn id="431" dur="500"/>
                                        <p:tgtEl>
                                          <p:spTgt spid="46"/>
                                        </p:tgtEl>
                                      </p:cBhvr>
                                    </p:animEffect>
                                  </p:childTnLst>
                                </p:cTn>
                              </p:par>
                              <p:par>
                                <p:cTn id="432" presetID="10" presetClass="entr" presetSubtype="0" fill="hold" grpId="0" nodeType="withEffect">
                                  <p:stCondLst>
                                    <p:cond delay="0"/>
                                  </p:stCondLst>
                                  <p:childTnLst>
                                    <p:set>
                                      <p:cBhvr>
                                        <p:cTn id="433" dur="1" fill="hold">
                                          <p:stCondLst>
                                            <p:cond delay="0"/>
                                          </p:stCondLst>
                                        </p:cTn>
                                        <p:tgtEl>
                                          <p:spTgt spid="18"/>
                                        </p:tgtEl>
                                        <p:attrNameLst>
                                          <p:attrName>style.visibility</p:attrName>
                                        </p:attrNameLst>
                                      </p:cBhvr>
                                      <p:to>
                                        <p:strVal val="visible"/>
                                      </p:to>
                                    </p:set>
                                    <p:animEffect transition="in" filter="fade">
                                      <p:cBhvr>
                                        <p:cTn id="434" dur="500"/>
                                        <p:tgtEl>
                                          <p:spTgt spid="18"/>
                                        </p:tgtEl>
                                      </p:cBhvr>
                                    </p:animEffect>
                                  </p:childTnLst>
                                </p:cTn>
                              </p:par>
                              <p:par>
                                <p:cTn id="435" presetID="10" presetClass="entr" presetSubtype="0" fill="hold" grpId="0" nodeType="withEffect">
                                  <p:stCondLst>
                                    <p:cond delay="0"/>
                                  </p:stCondLst>
                                  <p:childTnLst>
                                    <p:set>
                                      <p:cBhvr>
                                        <p:cTn id="436" dur="1" fill="hold">
                                          <p:stCondLst>
                                            <p:cond delay="0"/>
                                          </p:stCondLst>
                                        </p:cTn>
                                        <p:tgtEl>
                                          <p:spTgt spid="20"/>
                                        </p:tgtEl>
                                        <p:attrNameLst>
                                          <p:attrName>style.visibility</p:attrName>
                                        </p:attrNameLst>
                                      </p:cBhvr>
                                      <p:to>
                                        <p:strVal val="visible"/>
                                      </p:to>
                                    </p:set>
                                    <p:animEffect transition="in" filter="fade">
                                      <p:cBhvr>
                                        <p:cTn id="437" dur="500"/>
                                        <p:tgtEl>
                                          <p:spTgt spid="20"/>
                                        </p:tgtEl>
                                      </p:cBhvr>
                                    </p:animEffect>
                                  </p:childTnLst>
                                </p:cTn>
                              </p:par>
                              <p:par>
                                <p:cTn id="438" presetID="10" presetClass="entr" presetSubtype="0" fill="hold" grpId="0" nodeType="withEffect">
                                  <p:stCondLst>
                                    <p:cond delay="0"/>
                                  </p:stCondLst>
                                  <p:childTnLst>
                                    <p:set>
                                      <p:cBhvr>
                                        <p:cTn id="439" dur="1" fill="hold">
                                          <p:stCondLst>
                                            <p:cond delay="0"/>
                                          </p:stCondLst>
                                        </p:cTn>
                                        <p:tgtEl>
                                          <p:spTgt spid="21"/>
                                        </p:tgtEl>
                                        <p:attrNameLst>
                                          <p:attrName>style.visibility</p:attrName>
                                        </p:attrNameLst>
                                      </p:cBhvr>
                                      <p:to>
                                        <p:strVal val="visible"/>
                                      </p:to>
                                    </p:set>
                                    <p:animEffect transition="in" filter="fade">
                                      <p:cBhvr>
                                        <p:cTn id="440" dur="500"/>
                                        <p:tgtEl>
                                          <p:spTgt spid="21"/>
                                        </p:tgtEl>
                                      </p:cBhvr>
                                    </p:animEffect>
                                  </p:childTnLst>
                                </p:cTn>
                              </p:par>
                              <p:par>
                                <p:cTn id="441" presetID="10" presetClass="entr" presetSubtype="0" fill="hold" grpId="0" nodeType="withEffect">
                                  <p:stCondLst>
                                    <p:cond delay="0"/>
                                  </p:stCondLst>
                                  <p:childTnLst>
                                    <p:set>
                                      <p:cBhvr>
                                        <p:cTn id="442" dur="1" fill="hold">
                                          <p:stCondLst>
                                            <p:cond delay="0"/>
                                          </p:stCondLst>
                                        </p:cTn>
                                        <p:tgtEl>
                                          <p:spTgt spid="22"/>
                                        </p:tgtEl>
                                        <p:attrNameLst>
                                          <p:attrName>style.visibility</p:attrName>
                                        </p:attrNameLst>
                                      </p:cBhvr>
                                      <p:to>
                                        <p:strVal val="visible"/>
                                      </p:to>
                                    </p:set>
                                    <p:animEffect transition="in" filter="fade">
                                      <p:cBhvr>
                                        <p:cTn id="443" dur="500"/>
                                        <p:tgtEl>
                                          <p:spTgt spid="22"/>
                                        </p:tgtEl>
                                      </p:cBhvr>
                                    </p:animEffect>
                                  </p:childTnLst>
                                </p:cTn>
                              </p:par>
                              <p:par>
                                <p:cTn id="444" presetID="10" presetClass="entr" presetSubtype="0" fill="hold" grpId="0" nodeType="withEffect">
                                  <p:stCondLst>
                                    <p:cond delay="0"/>
                                  </p:stCondLst>
                                  <p:childTnLst>
                                    <p:set>
                                      <p:cBhvr>
                                        <p:cTn id="445" dur="1" fill="hold">
                                          <p:stCondLst>
                                            <p:cond delay="0"/>
                                          </p:stCondLst>
                                        </p:cTn>
                                        <p:tgtEl>
                                          <p:spTgt spid="23"/>
                                        </p:tgtEl>
                                        <p:attrNameLst>
                                          <p:attrName>style.visibility</p:attrName>
                                        </p:attrNameLst>
                                      </p:cBhvr>
                                      <p:to>
                                        <p:strVal val="visible"/>
                                      </p:to>
                                    </p:set>
                                    <p:animEffect transition="in" filter="fade">
                                      <p:cBhvr>
                                        <p:cTn id="446" dur="500"/>
                                        <p:tgtEl>
                                          <p:spTgt spid="23"/>
                                        </p:tgtEl>
                                      </p:cBhvr>
                                    </p:animEffect>
                                  </p:childTnLst>
                                </p:cTn>
                              </p:par>
                              <p:par>
                                <p:cTn id="447" presetID="10" presetClass="entr" presetSubtype="0" fill="hold" grpId="0" nodeType="withEffect">
                                  <p:stCondLst>
                                    <p:cond delay="0"/>
                                  </p:stCondLst>
                                  <p:childTnLst>
                                    <p:set>
                                      <p:cBhvr>
                                        <p:cTn id="448" dur="1" fill="hold">
                                          <p:stCondLst>
                                            <p:cond delay="0"/>
                                          </p:stCondLst>
                                        </p:cTn>
                                        <p:tgtEl>
                                          <p:spTgt spid="24"/>
                                        </p:tgtEl>
                                        <p:attrNameLst>
                                          <p:attrName>style.visibility</p:attrName>
                                        </p:attrNameLst>
                                      </p:cBhvr>
                                      <p:to>
                                        <p:strVal val="visible"/>
                                      </p:to>
                                    </p:set>
                                    <p:animEffect transition="in" filter="fade">
                                      <p:cBhvr>
                                        <p:cTn id="449" dur="500"/>
                                        <p:tgtEl>
                                          <p:spTgt spid="24"/>
                                        </p:tgtEl>
                                      </p:cBhvr>
                                    </p:animEffect>
                                  </p:childTnLst>
                                </p:cTn>
                              </p:par>
                              <p:par>
                                <p:cTn id="450" presetID="10" presetClass="entr" presetSubtype="0" fill="hold" grpId="0" nodeType="withEffect">
                                  <p:stCondLst>
                                    <p:cond delay="0"/>
                                  </p:stCondLst>
                                  <p:childTnLst>
                                    <p:set>
                                      <p:cBhvr>
                                        <p:cTn id="451" dur="1" fill="hold">
                                          <p:stCondLst>
                                            <p:cond delay="0"/>
                                          </p:stCondLst>
                                        </p:cTn>
                                        <p:tgtEl>
                                          <p:spTgt spid="25"/>
                                        </p:tgtEl>
                                        <p:attrNameLst>
                                          <p:attrName>style.visibility</p:attrName>
                                        </p:attrNameLst>
                                      </p:cBhvr>
                                      <p:to>
                                        <p:strVal val="visible"/>
                                      </p:to>
                                    </p:set>
                                    <p:animEffect transition="in" filter="fade">
                                      <p:cBhvr>
                                        <p:cTn id="452" dur="500"/>
                                        <p:tgtEl>
                                          <p:spTgt spid="25"/>
                                        </p:tgtEl>
                                      </p:cBhvr>
                                    </p:animEffect>
                                  </p:childTnLst>
                                </p:cTn>
                              </p:par>
                              <p:par>
                                <p:cTn id="453" presetID="10" presetClass="entr" presetSubtype="0" fill="hold" grpId="0" nodeType="withEffect">
                                  <p:stCondLst>
                                    <p:cond delay="0"/>
                                  </p:stCondLst>
                                  <p:childTnLst>
                                    <p:set>
                                      <p:cBhvr>
                                        <p:cTn id="454" dur="1" fill="hold">
                                          <p:stCondLst>
                                            <p:cond delay="0"/>
                                          </p:stCondLst>
                                        </p:cTn>
                                        <p:tgtEl>
                                          <p:spTgt spid="26"/>
                                        </p:tgtEl>
                                        <p:attrNameLst>
                                          <p:attrName>style.visibility</p:attrName>
                                        </p:attrNameLst>
                                      </p:cBhvr>
                                      <p:to>
                                        <p:strVal val="visible"/>
                                      </p:to>
                                    </p:set>
                                    <p:animEffect transition="in" filter="fade">
                                      <p:cBhvr>
                                        <p:cTn id="455" dur="500"/>
                                        <p:tgtEl>
                                          <p:spTgt spid="26"/>
                                        </p:tgtEl>
                                      </p:cBhvr>
                                    </p:animEffect>
                                  </p:childTnLst>
                                </p:cTn>
                              </p:par>
                              <p:par>
                                <p:cTn id="456" presetID="10" presetClass="entr" presetSubtype="0" fill="hold" nodeType="withEffect">
                                  <p:stCondLst>
                                    <p:cond delay="0"/>
                                  </p:stCondLst>
                                  <p:childTnLst>
                                    <p:set>
                                      <p:cBhvr>
                                        <p:cTn id="457" dur="1" fill="hold">
                                          <p:stCondLst>
                                            <p:cond delay="0"/>
                                          </p:stCondLst>
                                        </p:cTn>
                                        <p:tgtEl>
                                          <p:spTgt spid="49"/>
                                        </p:tgtEl>
                                        <p:attrNameLst>
                                          <p:attrName>style.visibility</p:attrName>
                                        </p:attrNameLst>
                                      </p:cBhvr>
                                      <p:to>
                                        <p:strVal val="visible"/>
                                      </p:to>
                                    </p:set>
                                    <p:animEffect transition="in" filter="fade">
                                      <p:cBhvr>
                                        <p:cTn id="458" dur="500"/>
                                        <p:tgtEl>
                                          <p:spTgt spid="49"/>
                                        </p:tgtEl>
                                      </p:cBhvr>
                                    </p:animEffect>
                                  </p:childTnLst>
                                </p:cTn>
                              </p:par>
                            </p:childTnLst>
                          </p:cTn>
                        </p:par>
                      </p:childTnLst>
                    </p:cTn>
                  </p:par>
                  <p:par>
                    <p:cTn id="459" fill="hold">
                      <p:stCondLst>
                        <p:cond delay="indefinite"/>
                      </p:stCondLst>
                      <p:childTnLst>
                        <p:par>
                          <p:cTn id="460" fill="hold">
                            <p:stCondLst>
                              <p:cond delay="0"/>
                            </p:stCondLst>
                            <p:childTnLst>
                              <p:par>
                                <p:cTn id="461" presetID="10" presetClass="entr" presetSubtype="0" fill="hold" grpId="0" nodeType="clickEffect">
                                  <p:stCondLst>
                                    <p:cond delay="0"/>
                                  </p:stCondLst>
                                  <p:childTnLst>
                                    <p:set>
                                      <p:cBhvr>
                                        <p:cTn id="462" dur="1" fill="hold">
                                          <p:stCondLst>
                                            <p:cond delay="0"/>
                                          </p:stCondLst>
                                        </p:cTn>
                                        <p:tgtEl>
                                          <p:spTgt spid="11"/>
                                        </p:tgtEl>
                                        <p:attrNameLst>
                                          <p:attrName>style.visibility</p:attrName>
                                        </p:attrNameLst>
                                      </p:cBhvr>
                                      <p:to>
                                        <p:strVal val="visible"/>
                                      </p:to>
                                    </p:set>
                                    <p:animEffect transition="in" filter="fade">
                                      <p:cBhvr>
                                        <p:cTn id="463" dur="500"/>
                                        <p:tgtEl>
                                          <p:spTgt spid="11"/>
                                        </p:tgtEl>
                                      </p:cBhvr>
                                    </p:animEffect>
                                  </p:childTnLst>
                                </p:cTn>
                              </p:par>
                              <p:par>
                                <p:cTn id="464" presetID="10" presetClass="entr" presetSubtype="0" fill="hold" grpId="0" nodeType="withEffect">
                                  <p:stCondLst>
                                    <p:cond delay="0"/>
                                  </p:stCondLst>
                                  <p:childTnLst>
                                    <p:set>
                                      <p:cBhvr>
                                        <p:cTn id="465" dur="1" fill="hold">
                                          <p:stCondLst>
                                            <p:cond delay="0"/>
                                          </p:stCondLst>
                                        </p:cTn>
                                        <p:tgtEl>
                                          <p:spTgt spid="12"/>
                                        </p:tgtEl>
                                        <p:attrNameLst>
                                          <p:attrName>style.visibility</p:attrName>
                                        </p:attrNameLst>
                                      </p:cBhvr>
                                      <p:to>
                                        <p:strVal val="visible"/>
                                      </p:to>
                                    </p:set>
                                    <p:animEffect transition="in" filter="fade">
                                      <p:cBhvr>
                                        <p:cTn id="466" dur="500"/>
                                        <p:tgtEl>
                                          <p:spTgt spid="12"/>
                                        </p:tgtEl>
                                      </p:cBhvr>
                                    </p:animEffect>
                                  </p:childTnLst>
                                </p:cTn>
                              </p:par>
                              <p:par>
                                <p:cTn id="467" presetID="10" presetClass="entr" presetSubtype="0" fill="hold" grpId="0" nodeType="withEffect">
                                  <p:stCondLst>
                                    <p:cond delay="0"/>
                                  </p:stCondLst>
                                  <p:childTnLst>
                                    <p:set>
                                      <p:cBhvr>
                                        <p:cTn id="468" dur="1" fill="hold">
                                          <p:stCondLst>
                                            <p:cond delay="0"/>
                                          </p:stCondLst>
                                        </p:cTn>
                                        <p:tgtEl>
                                          <p:spTgt spid="13"/>
                                        </p:tgtEl>
                                        <p:attrNameLst>
                                          <p:attrName>style.visibility</p:attrName>
                                        </p:attrNameLst>
                                      </p:cBhvr>
                                      <p:to>
                                        <p:strVal val="visible"/>
                                      </p:to>
                                    </p:set>
                                    <p:animEffect transition="in" filter="fade">
                                      <p:cBhvr>
                                        <p:cTn id="469" dur="500"/>
                                        <p:tgtEl>
                                          <p:spTgt spid="13"/>
                                        </p:tgtEl>
                                      </p:cBhvr>
                                    </p:animEffect>
                                  </p:childTnLst>
                                </p:cTn>
                              </p:par>
                              <p:par>
                                <p:cTn id="470" presetID="10" presetClass="entr" presetSubtype="0" fill="hold" grpId="0" nodeType="withEffect">
                                  <p:stCondLst>
                                    <p:cond delay="0"/>
                                  </p:stCondLst>
                                  <p:childTnLst>
                                    <p:set>
                                      <p:cBhvr>
                                        <p:cTn id="471" dur="1" fill="hold">
                                          <p:stCondLst>
                                            <p:cond delay="0"/>
                                          </p:stCondLst>
                                        </p:cTn>
                                        <p:tgtEl>
                                          <p:spTgt spid="14"/>
                                        </p:tgtEl>
                                        <p:attrNameLst>
                                          <p:attrName>style.visibility</p:attrName>
                                        </p:attrNameLst>
                                      </p:cBhvr>
                                      <p:to>
                                        <p:strVal val="visible"/>
                                      </p:to>
                                    </p:set>
                                    <p:animEffect transition="in" filter="fade">
                                      <p:cBhvr>
                                        <p:cTn id="472" dur="500"/>
                                        <p:tgtEl>
                                          <p:spTgt spid="14"/>
                                        </p:tgtEl>
                                      </p:cBhvr>
                                    </p:animEffect>
                                  </p:childTnLst>
                                </p:cTn>
                              </p:par>
                              <p:par>
                                <p:cTn id="473" presetID="10" presetClass="entr" presetSubtype="0" fill="hold" grpId="0" nodeType="withEffect">
                                  <p:stCondLst>
                                    <p:cond delay="0"/>
                                  </p:stCondLst>
                                  <p:childTnLst>
                                    <p:set>
                                      <p:cBhvr>
                                        <p:cTn id="474" dur="1" fill="hold">
                                          <p:stCondLst>
                                            <p:cond delay="0"/>
                                          </p:stCondLst>
                                        </p:cTn>
                                        <p:tgtEl>
                                          <p:spTgt spid="15"/>
                                        </p:tgtEl>
                                        <p:attrNameLst>
                                          <p:attrName>style.visibility</p:attrName>
                                        </p:attrNameLst>
                                      </p:cBhvr>
                                      <p:to>
                                        <p:strVal val="visible"/>
                                      </p:to>
                                    </p:set>
                                    <p:animEffect transition="in" filter="fade">
                                      <p:cBhvr>
                                        <p:cTn id="475" dur="500"/>
                                        <p:tgtEl>
                                          <p:spTgt spid="15"/>
                                        </p:tgtEl>
                                      </p:cBhvr>
                                    </p:animEffect>
                                  </p:childTnLst>
                                </p:cTn>
                              </p:par>
                              <p:par>
                                <p:cTn id="476" presetID="10" presetClass="entr" presetSubtype="0" fill="hold" grpId="0" nodeType="withEffect">
                                  <p:stCondLst>
                                    <p:cond delay="0"/>
                                  </p:stCondLst>
                                  <p:childTnLst>
                                    <p:set>
                                      <p:cBhvr>
                                        <p:cTn id="477" dur="1" fill="hold">
                                          <p:stCondLst>
                                            <p:cond delay="0"/>
                                          </p:stCondLst>
                                        </p:cTn>
                                        <p:tgtEl>
                                          <p:spTgt spid="16"/>
                                        </p:tgtEl>
                                        <p:attrNameLst>
                                          <p:attrName>style.visibility</p:attrName>
                                        </p:attrNameLst>
                                      </p:cBhvr>
                                      <p:to>
                                        <p:strVal val="visible"/>
                                      </p:to>
                                    </p:set>
                                    <p:animEffect transition="in" filter="fade">
                                      <p:cBhvr>
                                        <p:cTn id="478" dur="500"/>
                                        <p:tgtEl>
                                          <p:spTgt spid="16"/>
                                        </p:tgtEl>
                                      </p:cBhvr>
                                    </p:animEffect>
                                  </p:childTnLst>
                                </p:cTn>
                              </p:par>
                              <p:par>
                                <p:cTn id="479" presetID="10" presetClass="entr" presetSubtype="0" fill="hold" grpId="0" nodeType="withEffect">
                                  <p:stCondLst>
                                    <p:cond delay="0"/>
                                  </p:stCondLst>
                                  <p:childTnLst>
                                    <p:set>
                                      <p:cBhvr>
                                        <p:cTn id="480" dur="1" fill="hold">
                                          <p:stCondLst>
                                            <p:cond delay="0"/>
                                          </p:stCondLst>
                                        </p:cTn>
                                        <p:tgtEl>
                                          <p:spTgt spid="17"/>
                                        </p:tgtEl>
                                        <p:attrNameLst>
                                          <p:attrName>style.visibility</p:attrName>
                                        </p:attrNameLst>
                                      </p:cBhvr>
                                      <p:to>
                                        <p:strVal val="visible"/>
                                      </p:to>
                                    </p:set>
                                    <p:animEffect transition="in" filter="fade">
                                      <p:cBhvr>
                                        <p:cTn id="481" dur="500"/>
                                        <p:tgtEl>
                                          <p:spTgt spid="17"/>
                                        </p:tgtEl>
                                      </p:cBhvr>
                                    </p:animEffect>
                                  </p:childTnLst>
                                </p:cTn>
                              </p:par>
                              <p:par>
                                <p:cTn id="482" presetID="10" presetClass="entr" presetSubtype="0" fill="hold" grpId="0" nodeType="withEffect">
                                  <p:stCondLst>
                                    <p:cond delay="0"/>
                                  </p:stCondLst>
                                  <p:childTnLst>
                                    <p:set>
                                      <p:cBhvr>
                                        <p:cTn id="483" dur="1" fill="hold">
                                          <p:stCondLst>
                                            <p:cond delay="0"/>
                                          </p:stCondLst>
                                        </p:cTn>
                                        <p:tgtEl>
                                          <p:spTgt spid="40"/>
                                        </p:tgtEl>
                                        <p:attrNameLst>
                                          <p:attrName>style.visibility</p:attrName>
                                        </p:attrNameLst>
                                      </p:cBhvr>
                                      <p:to>
                                        <p:strVal val="visible"/>
                                      </p:to>
                                    </p:set>
                                    <p:animEffect transition="in" filter="fade">
                                      <p:cBhvr>
                                        <p:cTn id="484" dur="500"/>
                                        <p:tgtEl>
                                          <p:spTgt spid="40"/>
                                        </p:tgtEl>
                                      </p:cBhvr>
                                    </p:animEffect>
                                  </p:childTnLst>
                                </p:cTn>
                              </p:par>
                              <p:par>
                                <p:cTn id="485" presetID="10" presetClass="entr" presetSubtype="0" fill="hold" nodeType="withEffect">
                                  <p:stCondLst>
                                    <p:cond delay="0"/>
                                  </p:stCondLst>
                                  <p:childTnLst>
                                    <p:set>
                                      <p:cBhvr>
                                        <p:cTn id="486" dur="1" fill="hold">
                                          <p:stCondLst>
                                            <p:cond delay="0"/>
                                          </p:stCondLst>
                                        </p:cTn>
                                        <p:tgtEl>
                                          <p:spTgt spid="52"/>
                                        </p:tgtEl>
                                        <p:attrNameLst>
                                          <p:attrName>style.visibility</p:attrName>
                                        </p:attrNameLst>
                                      </p:cBhvr>
                                      <p:to>
                                        <p:strVal val="visible"/>
                                      </p:to>
                                    </p:set>
                                    <p:animEffect transition="in" filter="fade">
                                      <p:cBhvr>
                                        <p:cTn id="487" dur="500"/>
                                        <p:tgtEl>
                                          <p:spTgt spid="52"/>
                                        </p:tgtEl>
                                      </p:cBhvr>
                                    </p:animEffect>
                                  </p:childTnLst>
                                </p:cTn>
                              </p:par>
                              <p:par>
                                <p:cTn id="488" presetID="10" presetClass="entr" presetSubtype="0" fill="hold" nodeType="withEffect">
                                  <p:stCondLst>
                                    <p:cond delay="0"/>
                                  </p:stCondLst>
                                  <p:childTnLst>
                                    <p:set>
                                      <p:cBhvr>
                                        <p:cTn id="489" dur="1" fill="hold">
                                          <p:stCondLst>
                                            <p:cond delay="0"/>
                                          </p:stCondLst>
                                        </p:cTn>
                                        <p:tgtEl>
                                          <p:spTgt spid="55"/>
                                        </p:tgtEl>
                                        <p:attrNameLst>
                                          <p:attrName>style.visibility</p:attrName>
                                        </p:attrNameLst>
                                      </p:cBhvr>
                                      <p:to>
                                        <p:strVal val="visible"/>
                                      </p:to>
                                    </p:set>
                                    <p:animEffect transition="in" filter="fade">
                                      <p:cBhvr>
                                        <p:cTn id="490"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4" grpId="0" animBg="1"/>
      <p:bldP spid="35" grpId="0" animBg="1"/>
      <p:bldP spid="36" grpId="0" animBg="1"/>
      <p:bldP spid="37" grpId="0" animBg="1"/>
      <p:bldP spid="38" grpId="0" animBg="1"/>
      <p:bldP spid="39" grpId="0" animBg="1"/>
      <p:bldP spid="40" grpId="0" animBg="1"/>
      <p:bldP spid="58" grpId="0"/>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8" grpId="0" animBg="1"/>
      <p:bldP spid="129" grpId="0" animBg="1"/>
      <p:bldP spid="130" grpId="0" animBg="1"/>
      <p:bldP spid="135" grpId="0" animBg="1"/>
      <p:bldP spid="136" grpId="0"/>
      <p:bldP spid="142" grpId="0" animBg="1"/>
      <p:bldP spid="148" grpId="0"/>
      <p:bldP spid="150" grpId="0"/>
      <p:bldP spid="153" grpId="0" animBg="1"/>
      <p:bldP spid="154" grpId="0" animBg="1"/>
      <p:bldP spid="155" grpId="0" animBg="1"/>
      <p:bldP spid="156" grpId="0" animBg="1"/>
      <p:bldP spid="157" grpId="0" animBg="1"/>
      <p:bldP spid="160" grpId="0" animBg="1"/>
      <p:bldP spid="161" grpId="0" animBg="1"/>
      <p:bldP spid="162" grpId="0" animBg="1"/>
      <p:bldP spid="163" grpId="0" animBg="1"/>
      <p:bldP spid="174" grpId="0"/>
      <p:bldP spid="201" grpId="0" animBg="1"/>
      <p:bldP spid="202" grpId="0" animBg="1"/>
      <p:bldP spid="209" grpId="0" animBg="1"/>
      <p:bldP spid="220" grpId="0"/>
      <p:bldP spid="221" grpId="0" animBg="1"/>
      <p:bldP spid="23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a:t>Microbiome </a:t>
            </a:r>
            <a:r>
              <a:rPr lang="en-US" sz="3200" dirty="0" err="1"/>
              <a:t>meta’omic</a:t>
            </a:r>
            <a:r>
              <a:rPr lang="en-US" sz="3200" dirty="0"/>
              <a:t> </a:t>
            </a:r>
            <a:r>
              <a:rPr lang="en-US" sz="3200" dirty="0" smtClean="0"/>
              <a:t>analyses: molecular </a:t>
            </a:r>
            <a:r>
              <a:rPr lang="en-US" sz="3200" dirty="0"/>
              <a:t>functions and biological roles</a:t>
            </a:r>
            <a:endParaRPr lang="en-US" sz="3200" dirty="0"/>
          </a:p>
        </p:txBody>
      </p:sp>
      <p:sp>
        <p:nvSpPr>
          <p:cNvPr id="4" name="Slide Number Placeholder 3"/>
          <p:cNvSpPr>
            <a:spLocks noGrp="1"/>
          </p:cNvSpPr>
          <p:nvPr>
            <p:ph type="sldNum" sz="quarter" idx="12"/>
          </p:nvPr>
        </p:nvSpPr>
        <p:spPr/>
        <p:txBody>
          <a:bodyPr/>
          <a:lstStyle/>
          <a:p>
            <a:fld id="{C71C242F-20BE-4F6C-ABA6-9DCC8641EF60}" type="slidenum">
              <a:rPr lang="en-US" smtClean="0"/>
              <a:pPr/>
              <a:t>22</a:t>
            </a:fld>
            <a:endParaRPr lang="en-US"/>
          </a:p>
        </p:txBody>
      </p:sp>
      <p:sp>
        <p:nvSpPr>
          <p:cNvPr id="6" name="TextBox 5"/>
          <p:cNvSpPr txBox="1"/>
          <p:nvPr/>
        </p:nvSpPr>
        <p:spPr>
          <a:xfrm>
            <a:off x="1600200" y="1524000"/>
            <a:ext cx="2895600" cy="1077218"/>
          </a:xfrm>
          <a:prstGeom prst="rect">
            <a:avLst/>
          </a:prstGeom>
          <a:noFill/>
          <a:ln w="38100">
            <a:solidFill>
              <a:schemeClr val="accent1"/>
            </a:solidFill>
          </a:ln>
        </p:spPr>
        <p:txBody>
          <a:bodyPr wrap="square" rtlCol="0">
            <a:spAutoFit/>
          </a:bodyPr>
          <a:lstStyle/>
          <a:p>
            <a:pPr algn="ctr"/>
            <a:r>
              <a:rPr lang="en-US" b="1" dirty="0" err="1"/>
              <a:t>Orthology</a:t>
            </a:r>
            <a:r>
              <a:rPr lang="en-US" dirty="0"/>
              <a:t>:</a:t>
            </a:r>
          </a:p>
          <a:p>
            <a:pPr algn="ctr"/>
            <a:r>
              <a:rPr lang="en-US" sz="1600" dirty="0"/>
              <a:t>Grouping genes by conserved sequence features</a:t>
            </a:r>
          </a:p>
          <a:p>
            <a:pPr algn="ctr"/>
            <a:r>
              <a:rPr lang="en-US" sz="1400" dirty="0"/>
              <a:t>COG, KO, </a:t>
            </a:r>
            <a:r>
              <a:rPr lang="en-US" sz="1400" dirty="0" err="1"/>
              <a:t>FIGfam</a:t>
            </a:r>
            <a:r>
              <a:rPr lang="en-US" sz="1400" dirty="0"/>
              <a:t>…</a:t>
            </a:r>
            <a:endParaRPr lang="en-US" sz="1400" dirty="0"/>
          </a:p>
        </p:txBody>
      </p:sp>
      <p:sp>
        <p:nvSpPr>
          <p:cNvPr id="7" name="TextBox 6"/>
          <p:cNvSpPr txBox="1"/>
          <p:nvPr/>
        </p:nvSpPr>
        <p:spPr>
          <a:xfrm>
            <a:off x="4648200" y="1524000"/>
            <a:ext cx="2895600" cy="1077218"/>
          </a:xfrm>
          <a:prstGeom prst="rect">
            <a:avLst/>
          </a:prstGeom>
          <a:noFill/>
          <a:ln w="38100">
            <a:solidFill>
              <a:schemeClr val="accent1"/>
            </a:solidFill>
          </a:ln>
        </p:spPr>
        <p:txBody>
          <a:bodyPr wrap="square" rtlCol="0">
            <a:spAutoFit/>
          </a:bodyPr>
          <a:lstStyle/>
          <a:p>
            <a:pPr algn="ctr"/>
            <a:r>
              <a:rPr lang="en-US" b="1" dirty="0"/>
              <a:t>Structure</a:t>
            </a:r>
            <a:r>
              <a:rPr lang="en-US" dirty="0"/>
              <a:t>:</a:t>
            </a:r>
          </a:p>
          <a:p>
            <a:pPr algn="ctr"/>
            <a:r>
              <a:rPr lang="en-US" sz="1600" dirty="0"/>
              <a:t>Grouping genes by similar protein domains</a:t>
            </a:r>
          </a:p>
          <a:p>
            <a:pPr algn="ctr"/>
            <a:r>
              <a:rPr lang="en-US" sz="1400" dirty="0" err="1"/>
              <a:t>Pfam</a:t>
            </a:r>
            <a:r>
              <a:rPr lang="en-US" sz="1400" dirty="0"/>
              <a:t>, </a:t>
            </a:r>
            <a:r>
              <a:rPr lang="en-US" sz="1400" dirty="0" err="1"/>
              <a:t>TIGRfam</a:t>
            </a:r>
            <a:r>
              <a:rPr lang="en-US" sz="1400" dirty="0"/>
              <a:t>, SMART, EC…</a:t>
            </a:r>
            <a:endParaRPr lang="en-US" sz="1400" dirty="0"/>
          </a:p>
        </p:txBody>
      </p:sp>
      <p:sp>
        <p:nvSpPr>
          <p:cNvPr id="8" name="TextBox 7"/>
          <p:cNvSpPr txBox="1"/>
          <p:nvPr/>
        </p:nvSpPr>
        <p:spPr>
          <a:xfrm>
            <a:off x="7696200" y="1524000"/>
            <a:ext cx="2895600" cy="1077218"/>
          </a:xfrm>
          <a:prstGeom prst="rect">
            <a:avLst/>
          </a:prstGeom>
          <a:noFill/>
          <a:ln w="38100">
            <a:solidFill>
              <a:schemeClr val="accent1"/>
            </a:solidFill>
          </a:ln>
        </p:spPr>
        <p:txBody>
          <a:bodyPr wrap="square" rtlCol="0">
            <a:spAutoFit/>
          </a:bodyPr>
          <a:lstStyle/>
          <a:p>
            <a:pPr algn="ctr"/>
            <a:r>
              <a:rPr lang="en-US" b="1" dirty="0"/>
              <a:t>Biological roles</a:t>
            </a:r>
            <a:r>
              <a:rPr lang="en-US" dirty="0"/>
              <a:t>:</a:t>
            </a:r>
          </a:p>
          <a:p>
            <a:pPr algn="ctr"/>
            <a:r>
              <a:rPr lang="en-US" sz="1600" dirty="0"/>
              <a:t>Grouping genes by pathway and process involvement</a:t>
            </a:r>
          </a:p>
          <a:p>
            <a:pPr algn="ctr"/>
            <a:r>
              <a:rPr lang="en-US" sz="1400" dirty="0"/>
              <a:t>GO, KEGG, </a:t>
            </a:r>
            <a:r>
              <a:rPr lang="en-US" sz="1400" dirty="0" err="1"/>
              <a:t>MetaCyc</a:t>
            </a:r>
            <a:r>
              <a:rPr lang="en-US" sz="1400" dirty="0"/>
              <a:t>, SEED…</a:t>
            </a:r>
            <a:endParaRPr lang="en-US" sz="1400" dirty="0"/>
          </a:p>
        </p:txBody>
      </p:sp>
      <p:pic>
        <p:nvPicPr>
          <p:cNvPr id="2050" name="Picture 2"/>
          <p:cNvPicPr>
            <a:picLocks noChangeAspect="1" noChangeArrowheads="1"/>
          </p:cNvPicPr>
          <p:nvPr/>
        </p:nvPicPr>
        <p:blipFill>
          <a:blip r:embed="rId2" cstate="print"/>
          <a:srcRect l="49677" b="41667"/>
          <a:stretch>
            <a:fillRect/>
          </a:stretch>
        </p:blipFill>
        <p:spPr bwMode="auto">
          <a:xfrm>
            <a:off x="1600200" y="2743201"/>
            <a:ext cx="2898648" cy="2635543"/>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l="602" r="29335" b="80185"/>
          <a:stretch>
            <a:fillRect/>
          </a:stretch>
        </p:blipFill>
        <p:spPr bwMode="auto">
          <a:xfrm>
            <a:off x="4648200" y="2743200"/>
            <a:ext cx="2898648" cy="1441922"/>
          </a:xfrm>
          <a:prstGeom prst="rect">
            <a:avLst/>
          </a:prstGeom>
          <a:noFill/>
          <a:ln w="9525">
            <a:noFill/>
            <a:miter lim="800000"/>
            <a:headEnd/>
            <a:tailEnd/>
          </a:ln>
        </p:spPr>
      </p:pic>
      <p:pic>
        <p:nvPicPr>
          <p:cNvPr id="2052" name="Picture 4"/>
          <p:cNvPicPr>
            <a:picLocks noChangeAspect="1" noChangeArrowheads="1"/>
          </p:cNvPicPr>
          <p:nvPr/>
        </p:nvPicPr>
        <p:blipFill>
          <a:blip r:embed="rId4" cstate="print"/>
          <a:srcRect b="45978"/>
          <a:stretch>
            <a:fillRect/>
          </a:stretch>
        </p:blipFill>
        <p:spPr bwMode="auto">
          <a:xfrm>
            <a:off x="7696200" y="2743201"/>
            <a:ext cx="2898648" cy="2301873"/>
          </a:xfrm>
          <a:prstGeom prst="rect">
            <a:avLst/>
          </a:prstGeom>
          <a:noFill/>
          <a:ln w="9525">
            <a:noFill/>
            <a:miter lim="800000"/>
            <a:headEnd/>
            <a:tailEnd/>
          </a:ln>
        </p:spPr>
      </p:pic>
      <p:sp>
        <p:nvSpPr>
          <p:cNvPr id="12" name="Rectangle 11"/>
          <p:cNvSpPr/>
          <p:nvPr/>
        </p:nvSpPr>
        <p:spPr>
          <a:xfrm>
            <a:off x="7696201" y="5058490"/>
            <a:ext cx="708527" cy="123111"/>
          </a:xfrm>
          <a:prstGeom prst="rect">
            <a:avLst/>
          </a:prstGeom>
        </p:spPr>
        <p:txBody>
          <a:bodyPr wrap="none" lIns="0" tIns="0" rIns="0" bIns="0">
            <a:spAutoFit/>
          </a:bodyPr>
          <a:lstStyle/>
          <a:p>
            <a:r>
              <a:rPr lang="en-US" sz="800" dirty="0" err="1"/>
              <a:t>Turnbaugh</a:t>
            </a:r>
            <a:r>
              <a:rPr lang="en-US" sz="800" dirty="0"/>
              <a:t>, 2009</a:t>
            </a:r>
            <a:endParaRPr lang="en-US" sz="800" dirty="0"/>
          </a:p>
        </p:txBody>
      </p:sp>
      <p:sp>
        <p:nvSpPr>
          <p:cNvPr id="13" name="Rectangle 12"/>
          <p:cNvSpPr/>
          <p:nvPr/>
        </p:nvSpPr>
        <p:spPr>
          <a:xfrm>
            <a:off x="1600201" y="5410201"/>
            <a:ext cx="567463" cy="123111"/>
          </a:xfrm>
          <a:prstGeom prst="rect">
            <a:avLst/>
          </a:prstGeom>
        </p:spPr>
        <p:txBody>
          <a:bodyPr wrap="none" lIns="0" tIns="0" rIns="0" bIns="0">
            <a:spAutoFit/>
          </a:bodyPr>
          <a:lstStyle/>
          <a:p>
            <a:r>
              <a:rPr lang="en-US" sz="800" dirty="0" err="1"/>
              <a:t>DeLong</a:t>
            </a:r>
            <a:r>
              <a:rPr lang="en-US" sz="800" dirty="0"/>
              <a:t>, 2006</a:t>
            </a:r>
            <a:endParaRPr lang="en-US" sz="800" dirty="0"/>
          </a:p>
        </p:txBody>
      </p:sp>
      <p:sp>
        <p:nvSpPr>
          <p:cNvPr id="14" name="Rectangle 13"/>
          <p:cNvSpPr/>
          <p:nvPr/>
        </p:nvSpPr>
        <p:spPr>
          <a:xfrm>
            <a:off x="4648201" y="4191001"/>
            <a:ext cx="676467" cy="123111"/>
          </a:xfrm>
          <a:prstGeom prst="rect">
            <a:avLst/>
          </a:prstGeom>
        </p:spPr>
        <p:txBody>
          <a:bodyPr wrap="none" lIns="0" tIns="0" rIns="0" bIns="0">
            <a:spAutoFit/>
          </a:bodyPr>
          <a:lstStyle/>
          <a:p>
            <a:r>
              <a:rPr lang="en-US" sz="800" dirty="0" err="1"/>
              <a:t>Warnecke</a:t>
            </a:r>
            <a:r>
              <a:rPr lang="en-US" sz="800" dirty="0"/>
              <a:t>, 2007</a:t>
            </a:r>
            <a:endParaRPr lang="en-US" sz="800" dirty="0"/>
          </a:p>
        </p:txBody>
      </p:sp>
      <p:sp>
        <p:nvSpPr>
          <p:cNvPr id="15" name="Date Placeholder 3"/>
          <p:cNvSpPr>
            <a:spLocks noGrp="1"/>
          </p:cNvSpPr>
          <p:nvPr>
            <p:ph type="dt" sz="half" idx="10"/>
          </p:nvPr>
        </p:nvSpPr>
        <p:spPr>
          <a:xfrm>
            <a:off x="238539" y="6488870"/>
            <a:ext cx="2743200" cy="365125"/>
          </a:xfrm>
        </p:spPr>
        <p:txBody>
          <a:bodyPr/>
          <a:lstStyle/>
          <a:p>
            <a:fld id="{149AB08A-B8FE-2744-A176-508EFC0AA4E9}" type="datetime1">
              <a:rPr lang="en-US" smtClean="0"/>
              <a:t>3/19/17</a:t>
            </a:fld>
            <a:endParaRPr lang="en-US"/>
          </a:p>
        </p:txBody>
      </p:sp>
    </p:spTree>
    <p:extLst>
      <p:ext uri="{BB962C8B-B14F-4D97-AF65-F5344CB8AC3E}">
        <p14:creationId xmlns:p14="http://schemas.microsoft.com/office/powerpoint/2010/main" val="1876963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nodeType="withEffect">
                                  <p:stCondLst>
                                    <p:cond delay="0"/>
                                  </p:stCondLst>
                                  <p:childTnLst>
                                    <p:set>
                                      <p:cBhvr>
                                        <p:cTn id="20" dur="1" fill="hold">
                                          <p:stCondLst>
                                            <p:cond delay="0"/>
                                          </p:stCondLst>
                                        </p:cTn>
                                        <p:tgtEl>
                                          <p:spTgt spid="2051"/>
                                        </p:tgtEl>
                                        <p:attrNameLst>
                                          <p:attrName>style.visibility</p:attrName>
                                        </p:attrNameLst>
                                      </p:cBhvr>
                                      <p:to>
                                        <p:strVal val="visible"/>
                                      </p:to>
                                    </p:set>
                                    <p:animEffect transition="in" filter="fade">
                                      <p:cBhvr>
                                        <p:cTn id="21" dur="500"/>
                                        <p:tgtEl>
                                          <p:spTgt spid="205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0" presetClass="entr" presetSubtype="0" fill="hold" nodeType="withEffect">
                                  <p:stCondLst>
                                    <p:cond delay="0"/>
                                  </p:stCondLst>
                                  <p:childTnLst>
                                    <p:set>
                                      <p:cBhvr>
                                        <p:cTn id="31" dur="1" fill="hold">
                                          <p:stCondLst>
                                            <p:cond delay="0"/>
                                          </p:stCondLst>
                                        </p:cTn>
                                        <p:tgtEl>
                                          <p:spTgt spid="2052"/>
                                        </p:tgtEl>
                                        <p:attrNameLst>
                                          <p:attrName>style.visibility</p:attrName>
                                        </p:attrNameLst>
                                      </p:cBhvr>
                                      <p:to>
                                        <p:strVal val="visible"/>
                                      </p:to>
                                    </p:set>
                                    <p:animEffect transition="in" filter="fade">
                                      <p:cBhvr>
                                        <p:cTn id="32" dur="500"/>
                                        <p:tgtEl>
                                          <p:spTgt spid="205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2" grpId="0"/>
      <p:bldP spid="13"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1225296" y="841248"/>
            <a:ext cx="10003536" cy="601274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dirty="0" smtClean="0"/>
              <a:t>Functional profiling using HUMAnN2</a:t>
            </a:r>
            <a:endParaRPr lang="en-US" dirty="0"/>
          </a:p>
        </p:txBody>
      </p:sp>
      <p:sp>
        <p:nvSpPr>
          <p:cNvPr id="4" name="Date Placeholder 3"/>
          <p:cNvSpPr>
            <a:spLocks noGrp="1"/>
          </p:cNvSpPr>
          <p:nvPr>
            <p:ph type="dt" sz="half" idx="10"/>
          </p:nvPr>
        </p:nvSpPr>
        <p:spPr/>
        <p:txBody>
          <a:bodyPr/>
          <a:lstStyle/>
          <a:p>
            <a:fld id="{149AB08A-B8FE-2744-A176-508EFC0AA4E9}" type="datetime1">
              <a:rPr lang="en-US" smtClean="0"/>
              <a:t>3/20/17</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23</a:t>
            </a:fld>
            <a:endParaRPr lang="en-US" dirty="0"/>
          </a:p>
        </p:txBody>
      </p:sp>
      <p:sp>
        <p:nvSpPr>
          <p:cNvPr id="6" name="Rectangle 5"/>
          <p:cNvSpPr/>
          <p:nvPr/>
        </p:nvSpPr>
        <p:spPr>
          <a:xfrm>
            <a:off x="1478280" y="6489263"/>
            <a:ext cx="4572000" cy="307777"/>
          </a:xfrm>
          <a:prstGeom prst="rect">
            <a:avLst/>
          </a:prstGeom>
        </p:spPr>
        <p:txBody>
          <a:bodyPr>
            <a:spAutoFit/>
          </a:bodyPr>
          <a:lstStyle/>
          <a:p>
            <a:r>
              <a:rPr lang="en-US" sz="1400" b="1" dirty="0" smtClean="0">
                <a:solidFill>
                  <a:srgbClr val="92D050"/>
                </a:solidFill>
                <a:latin typeface="Consolas" panose="020B0609020204030204" pitchFamily="49" charset="0"/>
                <a:cs typeface="Consolas" panose="020B0609020204030204" pitchFamily="49" charset="0"/>
              </a:rPr>
              <a:t>http://huttenhower.sph.harvard.edu/humann2</a:t>
            </a:r>
            <a:endParaRPr lang="en-US" sz="1400" b="1" dirty="0">
              <a:solidFill>
                <a:srgbClr val="92D050"/>
              </a:solidFill>
              <a:latin typeface="Consolas" panose="020B0609020204030204" pitchFamily="49" charset="0"/>
              <a:cs typeface="Consolas" panose="020B0609020204030204" pitchFamily="49" charset="0"/>
            </a:endParaRPr>
          </a:p>
        </p:txBody>
      </p:sp>
      <p:pic>
        <p:nvPicPr>
          <p:cNvPr id="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75862"/>
          <a:stretch/>
        </p:blipFill>
        <p:spPr bwMode="auto">
          <a:xfrm>
            <a:off x="1687830" y="1150657"/>
            <a:ext cx="2133600" cy="3665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noChangeArrowheads="1"/>
          </p:cNvPicPr>
          <p:nvPr/>
        </p:nvPicPr>
        <p:blipFill rotWithShape="1">
          <a:blip r:embed="rId2">
            <a:extLst>
              <a:ext uri="{28A0092B-C50C-407E-A947-70E740481C1C}">
                <a14:useLocalDpi xmlns:a14="http://schemas.microsoft.com/office/drawing/2010/main" val="0"/>
              </a:ext>
            </a:extLst>
          </a:blip>
          <a:srcRect l="25862" r="48276"/>
          <a:stretch/>
        </p:blipFill>
        <p:spPr bwMode="auto">
          <a:xfrm>
            <a:off x="3890441" y="1150657"/>
            <a:ext cx="2286000" cy="3665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2407" r="24073"/>
          <a:stretch/>
        </p:blipFill>
        <p:spPr bwMode="auto">
          <a:xfrm>
            <a:off x="6245452" y="1150657"/>
            <a:ext cx="2078966" cy="3665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76643"/>
          <a:stretch/>
        </p:blipFill>
        <p:spPr bwMode="auto">
          <a:xfrm>
            <a:off x="8393430" y="1150657"/>
            <a:ext cx="2064589" cy="3665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3430" y="4696676"/>
            <a:ext cx="2009163" cy="1557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 name="Group 11"/>
          <p:cNvGrpSpPr/>
          <p:nvPr/>
        </p:nvGrpSpPr>
        <p:grpSpPr>
          <a:xfrm>
            <a:off x="1630680" y="5273040"/>
            <a:ext cx="1679809" cy="1171264"/>
            <a:chOff x="129941" y="5334000"/>
            <a:chExt cx="1679809" cy="1171264"/>
          </a:xfrm>
        </p:grpSpPr>
        <p:pic>
          <p:nvPicPr>
            <p:cNvPr id="13" name="Picture 2" descr="Eric Franzo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5334000"/>
              <a:ext cx="742950" cy="990601"/>
            </a:xfrm>
            <a:prstGeom prst="roundRect">
              <a:avLst/>
            </a:prstGeom>
            <a:noFill/>
            <a:extLst>
              <a:ext uri="{909E8E84-426E-40DD-AFC4-6F175D3DCCD1}">
                <a14:hiddenFill xmlns:a14="http://schemas.microsoft.com/office/drawing/2010/main">
                  <a:solidFill>
                    <a:srgbClr val="FFFFFF"/>
                  </a:solidFill>
                </a14:hiddenFill>
              </a:ext>
            </a:extLst>
          </p:spPr>
        </p:pic>
        <p:pic>
          <p:nvPicPr>
            <p:cNvPr id="14" name="Picture 4" descr="Lauren McI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5334000"/>
              <a:ext cx="742950" cy="990601"/>
            </a:xfrm>
            <a:prstGeom prst="round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29941" y="6044625"/>
              <a:ext cx="929100" cy="460639"/>
            </a:xfrm>
            <a:prstGeom prst="rect">
              <a:avLst/>
            </a:prstGeom>
            <a:noFill/>
          </p:spPr>
          <p:txBody>
            <a:bodyPr wrap="none" rtlCol="0">
              <a:spAutoFit/>
            </a:bodyPr>
            <a:lstStyle/>
            <a:p>
              <a:pPr algn="ctr" eaLnBrk="1" fontAlgn="auto" hangingPunct="1">
                <a:lnSpc>
                  <a:spcPts val="1400"/>
                </a:lnSpc>
                <a:spcBef>
                  <a:spcPts val="0"/>
                </a:spcBef>
                <a:spcAft>
                  <a:spcPts val="0"/>
                </a:spcAft>
              </a:pPr>
              <a:r>
                <a:rPr lang="en-US" sz="1600" i="1" dirty="0" smtClean="0">
                  <a:solidFill>
                    <a:srgbClr val="FFFFFF"/>
                  </a:solidFill>
                  <a:effectLst>
                    <a:glow rad="127000">
                      <a:prstClr val="black"/>
                    </a:glow>
                  </a:effectLst>
                  <a:latin typeface="Calibri"/>
                  <a:ea typeface=""/>
                </a:rPr>
                <a:t>Eric</a:t>
              </a:r>
              <a:br>
                <a:rPr lang="en-US" sz="1600" i="1" dirty="0" smtClean="0">
                  <a:solidFill>
                    <a:srgbClr val="FFFFFF"/>
                  </a:solidFill>
                  <a:effectLst>
                    <a:glow rad="127000">
                      <a:prstClr val="black"/>
                    </a:glow>
                  </a:effectLst>
                  <a:latin typeface="Calibri"/>
                  <a:ea typeface=""/>
                </a:rPr>
              </a:br>
              <a:r>
                <a:rPr lang="en-US" sz="1600" i="1" dirty="0" smtClean="0">
                  <a:solidFill>
                    <a:srgbClr val="FFFFFF"/>
                  </a:solidFill>
                  <a:effectLst>
                    <a:glow rad="127000">
                      <a:prstClr val="black"/>
                    </a:glow>
                  </a:effectLst>
                  <a:latin typeface="Calibri"/>
                  <a:ea typeface=""/>
                </a:rPr>
                <a:t>Franzosa</a:t>
              </a:r>
            </a:p>
          </p:txBody>
        </p:sp>
        <p:sp>
          <p:nvSpPr>
            <p:cNvPr id="16" name="TextBox 15"/>
            <p:cNvSpPr txBox="1"/>
            <p:nvPr/>
          </p:nvSpPr>
          <p:spPr>
            <a:xfrm>
              <a:off x="1043337" y="6044625"/>
              <a:ext cx="756938" cy="460639"/>
            </a:xfrm>
            <a:prstGeom prst="rect">
              <a:avLst/>
            </a:prstGeom>
            <a:noFill/>
          </p:spPr>
          <p:txBody>
            <a:bodyPr wrap="none" rtlCol="0">
              <a:spAutoFit/>
            </a:bodyPr>
            <a:lstStyle/>
            <a:p>
              <a:pPr algn="ctr" eaLnBrk="1" fontAlgn="auto" hangingPunct="1">
                <a:lnSpc>
                  <a:spcPts val="1400"/>
                </a:lnSpc>
                <a:spcBef>
                  <a:spcPts val="0"/>
                </a:spcBef>
                <a:spcAft>
                  <a:spcPts val="0"/>
                </a:spcAft>
              </a:pPr>
              <a:r>
                <a:rPr lang="en-US" sz="1600" i="1" dirty="0" smtClean="0">
                  <a:solidFill>
                    <a:srgbClr val="FFFFFF"/>
                  </a:solidFill>
                  <a:effectLst>
                    <a:glow rad="127000">
                      <a:prstClr val="black"/>
                    </a:glow>
                  </a:effectLst>
                  <a:latin typeface="Calibri"/>
                  <a:ea typeface=""/>
                </a:rPr>
                <a:t>Lauren</a:t>
              </a:r>
            </a:p>
            <a:p>
              <a:pPr algn="ctr" eaLnBrk="1" fontAlgn="auto" hangingPunct="1">
                <a:lnSpc>
                  <a:spcPts val="1400"/>
                </a:lnSpc>
                <a:spcBef>
                  <a:spcPts val="0"/>
                </a:spcBef>
                <a:spcAft>
                  <a:spcPts val="0"/>
                </a:spcAft>
              </a:pPr>
              <a:r>
                <a:rPr lang="en-US" sz="1600" i="1" dirty="0" smtClean="0">
                  <a:solidFill>
                    <a:srgbClr val="FFFFFF"/>
                  </a:solidFill>
                  <a:effectLst>
                    <a:glow rad="127000">
                      <a:prstClr val="black"/>
                    </a:glow>
                  </a:effectLst>
                  <a:latin typeface="Calibri"/>
                  <a:ea typeface=""/>
                </a:rPr>
                <a:t>McIver</a:t>
              </a:r>
            </a:p>
          </p:txBody>
        </p:sp>
      </p:grpSp>
      <p:graphicFrame>
        <p:nvGraphicFramePr>
          <p:cNvPr id="17" name="Table 16"/>
          <p:cNvGraphicFramePr>
            <a:graphicFrameLocks noGrp="1"/>
          </p:cNvGraphicFramePr>
          <p:nvPr>
            <p:extLst>
              <p:ext uri="{D42A27DB-BD31-4B8C-83A1-F6EECF244321}">
                <p14:modId xmlns:p14="http://schemas.microsoft.com/office/powerpoint/2010/main" val="2009790527"/>
              </p:ext>
            </p:extLst>
          </p:nvPr>
        </p:nvGraphicFramePr>
        <p:xfrm>
          <a:off x="1706880" y="1793240"/>
          <a:ext cx="4294336" cy="1955800"/>
        </p:xfrm>
        <a:graphic>
          <a:graphicData uri="http://schemas.openxmlformats.org/drawingml/2006/table">
            <a:tbl>
              <a:tblPr firstRow="1">
                <a:effectLst>
                  <a:outerShdw blurRad="50800" dist="38100" dir="13500000" algn="tl" rotWithShape="0">
                    <a:srgbClr val="000000">
                      <a:alpha val="43000"/>
                    </a:srgbClr>
                  </a:outerShdw>
                </a:effectLst>
                <a:tableStyleId>{5C22544A-7EE6-4342-B048-85BDC9FD1C3A}</a:tableStyleId>
              </a:tblPr>
              <a:tblGrid>
                <a:gridCol w="3837186"/>
                <a:gridCol w="457150"/>
              </a:tblGrid>
              <a:tr h="190500">
                <a:tc>
                  <a:txBody>
                    <a:bodyPr/>
                    <a:lstStyle/>
                    <a:p>
                      <a:pPr algn="l" fontAlgn="b"/>
                      <a:r>
                        <a:rPr lang="en-US" sz="1200" b="1" u="none" strike="noStrike" dirty="0" smtClean="0">
                          <a:effectLst/>
                        </a:rPr>
                        <a:t>Gene </a:t>
                      </a:r>
                      <a:r>
                        <a:rPr lang="en-US" sz="1200" b="1" u="none" strike="noStrike" dirty="0">
                          <a:effectLst/>
                        </a:rPr>
                        <a:t>Family</a:t>
                      </a:r>
                      <a:endParaRPr lang="en-US" sz="1200" b="1" i="0" u="none" strike="noStrike" dirty="0">
                        <a:solidFill>
                          <a:schemeClr val="bg1"/>
                        </a:solidFill>
                        <a:effectLst/>
                        <a:latin typeface="Calibri"/>
                      </a:endParaRPr>
                    </a:p>
                  </a:txBody>
                  <a:tcPr marL="12700" marR="12700" marT="12700" marB="0" anchor="b"/>
                </a:tc>
                <a:tc>
                  <a:txBody>
                    <a:bodyPr/>
                    <a:lstStyle/>
                    <a:p>
                      <a:pPr algn="l" fontAlgn="b"/>
                      <a:r>
                        <a:rPr lang="en-US" sz="1200" b="1" u="none" strike="noStrike" dirty="0" smtClean="0">
                          <a:effectLst/>
                        </a:rPr>
                        <a:t>RPKs</a:t>
                      </a:r>
                      <a:endParaRPr lang="en-US" sz="1200" b="1" i="0" u="none" strike="noStrike" dirty="0">
                        <a:solidFill>
                          <a:schemeClr val="bg1"/>
                        </a:solidFill>
                        <a:effectLst/>
                        <a:latin typeface="Calibri"/>
                      </a:endParaRPr>
                    </a:p>
                  </a:txBody>
                  <a:tcPr marL="12700" marR="12700" marT="12700" marB="0" anchor="b"/>
                </a:tc>
              </a:tr>
              <a:tr h="190500">
                <a:tc>
                  <a:txBody>
                    <a:bodyPr/>
                    <a:lstStyle/>
                    <a:p>
                      <a:pPr algn="l" fontAlgn="b"/>
                      <a:r>
                        <a:rPr lang="en-US" sz="1200" b="1" u="none" strike="noStrike" dirty="0">
                          <a:effectLst/>
                        </a:rPr>
                        <a:t>UniRef50_A6L0N6</a:t>
                      </a:r>
                      <a:endParaRPr lang="en-US" sz="1200" b="1" i="0" u="none" strike="noStrike" dirty="0">
                        <a:solidFill>
                          <a:schemeClr val="bg1"/>
                        </a:solidFill>
                        <a:effectLst/>
                        <a:latin typeface="Calibri"/>
                      </a:endParaRPr>
                    </a:p>
                  </a:txBody>
                  <a:tcPr marL="12700" marR="12700" marT="12700" marB="0" anchor="b"/>
                </a:tc>
                <a:tc>
                  <a:txBody>
                    <a:bodyPr/>
                    <a:lstStyle/>
                    <a:p>
                      <a:pPr algn="r" fontAlgn="b"/>
                      <a:r>
                        <a:rPr lang="en-US" sz="1200" b="1" u="none" strike="noStrike">
                          <a:effectLst/>
                        </a:rPr>
                        <a:t>67</a:t>
                      </a:r>
                      <a:endParaRPr lang="en-US" sz="1200" b="1" i="0" u="none" strike="noStrike">
                        <a:solidFill>
                          <a:schemeClr val="bg1"/>
                        </a:solidFill>
                        <a:effectLst/>
                        <a:latin typeface="Calibri"/>
                      </a:endParaRPr>
                    </a:p>
                  </a:txBody>
                  <a:tcPr marL="12700" marR="12700" marT="12700" marB="0" anchor="b"/>
                </a:tc>
              </a:tr>
              <a:tr h="190500">
                <a:tc>
                  <a:txBody>
                    <a:bodyPr/>
                    <a:lstStyle/>
                    <a:p>
                      <a:pPr algn="l" fontAlgn="b"/>
                      <a:r>
                        <a:rPr lang="en-US" sz="1200" b="1" u="none" strike="noStrike" dirty="0">
                          <a:effectLst/>
                        </a:rPr>
                        <a:t>UniRef50_A6L0N6|s__Bacteroides_fragilis</a:t>
                      </a:r>
                      <a:endParaRPr lang="en-US" sz="1200" b="1" i="0" u="none" strike="noStrike" dirty="0">
                        <a:solidFill>
                          <a:schemeClr val="bg1"/>
                        </a:solidFill>
                        <a:effectLst/>
                        <a:latin typeface="Calibri"/>
                      </a:endParaRPr>
                    </a:p>
                  </a:txBody>
                  <a:tcPr marL="12700" marR="12700" marT="12700" marB="0" anchor="b"/>
                </a:tc>
                <a:tc>
                  <a:txBody>
                    <a:bodyPr/>
                    <a:lstStyle/>
                    <a:p>
                      <a:pPr algn="r" fontAlgn="b"/>
                      <a:r>
                        <a:rPr lang="en-US" sz="1200" b="1" u="none" strike="noStrike">
                          <a:effectLst/>
                        </a:rPr>
                        <a:t>8</a:t>
                      </a:r>
                      <a:endParaRPr lang="en-US" sz="1200" b="1" i="0" u="none" strike="noStrike">
                        <a:solidFill>
                          <a:schemeClr val="bg1"/>
                        </a:solidFill>
                        <a:effectLst/>
                        <a:latin typeface="Calibri"/>
                      </a:endParaRPr>
                    </a:p>
                  </a:txBody>
                  <a:tcPr marL="12700" marR="12700" marT="12700" marB="0" anchor="b"/>
                </a:tc>
              </a:tr>
              <a:tr h="190500">
                <a:tc>
                  <a:txBody>
                    <a:bodyPr/>
                    <a:lstStyle/>
                    <a:p>
                      <a:pPr algn="l" fontAlgn="b"/>
                      <a:r>
                        <a:rPr lang="en-US" sz="1200" b="1" u="none" strike="noStrike">
                          <a:effectLst/>
                        </a:rPr>
                        <a:t>UniRef50_A6L0N6|s__Bacteroides_finegoldii</a:t>
                      </a:r>
                      <a:endParaRPr lang="en-US" sz="1200" b="1" i="0" u="none" strike="noStrike">
                        <a:solidFill>
                          <a:schemeClr val="bg1"/>
                        </a:solidFill>
                        <a:effectLst/>
                        <a:latin typeface="Calibri"/>
                      </a:endParaRPr>
                    </a:p>
                  </a:txBody>
                  <a:tcPr marL="12700" marR="12700" marT="12700" marB="0" anchor="b"/>
                </a:tc>
                <a:tc>
                  <a:txBody>
                    <a:bodyPr/>
                    <a:lstStyle/>
                    <a:p>
                      <a:pPr algn="r" fontAlgn="b"/>
                      <a:r>
                        <a:rPr lang="en-US" sz="1200" b="1" u="none" strike="noStrike">
                          <a:effectLst/>
                        </a:rPr>
                        <a:t>5</a:t>
                      </a:r>
                      <a:endParaRPr lang="en-US" sz="1200" b="1" i="0" u="none" strike="noStrike">
                        <a:solidFill>
                          <a:schemeClr val="bg1"/>
                        </a:solidFill>
                        <a:effectLst/>
                        <a:latin typeface="Calibri"/>
                      </a:endParaRPr>
                    </a:p>
                  </a:txBody>
                  <a:tcPr marL="12700" marR="12700" marT="12700" marB="0" anchor="b"/>
                </a:tc>
              </a:tr>
              <a:tr h="190500">
                <a:tc>
                  <a:txBody>
                    <a:bodyPr/>
                    <a:lstStyle/>
                    <a:p>
                      <a:pPr algn="l" fontAlgn="b"/>
                      <a:r>
                        <a:rPr lang="en-US" sz="1200" b="1" u="none" strike="noStrike">
                          <a:effectLst/>
                        </a:rPr>
                        <a:t>UniRef50_A6L0N6|s__Bacteroides_stercoris</a:t>
                      </a:r>
                      <a:endParaRPr lang="en-US" sz="1200" b="1" i="0" u="none" strike="noStrike">
                        <a:solidFill>
                          <a:schemeClr val="bg1"/>
                        </a:solidFill>
                        <a:effectLst/>
                        <a:latin typeface="Calibri"/>
                      </a:endParaRPr>
                    </a:p>
                  </a:txBody>
                  <a:tcPr marL="12700" marR="12700" marT="12700" marB="0" anchor="b"/>
                </a:tc>
                <a:tc>
                  <a:txBody>
                    <a:bodyPr/>
                    <a:lstStyle/>
                    <a:p>
                      <a:pPr algn="r" fontAlgn="b"/>
                      <a:r>
                        <a:rPr lang="en-US" sz="1200" b="1" u="none" strike="noStrike">
                          <a:effectLst/>
                        </a:rPr>
                        <a:t>4</a:t>
                      </a:r>
                      <a:endParaRPr lang="en-US" sz="1200" b="1" i="0" u="none" strike="noStrike">
                        <a:solidFill>
                          <a:schemeClr val="bg1"/>
                        </a:solidFill>
                        <a:effectLst/>
                        <a:latin typeface="Calibri"/>
                      </a:endParaRPr>
                    </a:p>
                  </a:txBody>
                  <a:tcPr marL="12700" marR="12700" marT="12700" marB="0" anchor="b"/>
                </a:tc>
              </a:tr>
              <a:tr h="190500">
                <a:tc>
                  <a:txBody>
                    <a:bodyPr/>
                    <a:lstStyle/>
                    <a:p>
                      <a:pPr algn="l" fontAlgn="b"/>
                      <a:r>
                        <a:rPr lang="en-US" sz="1200" b="1" u="none" strike="noStrike">
                          <a:effectLst/>
                        </a:rPr>
                        <a:t>UniRef50_A6L0N6|unclassified</a:t>
                      </a:r>
                      <a:endParaRPr lang="en-US" sz="1200" b="1" i="0" u="none" strike="noStrike">
                        <a:solidFill>
                          <a:schemeClr val="bg1"/>
                        </a:solidFill>
                        <a:effectLst/>
                        <a:latin typeface="Calibri"/>
                      </a:endParaRPr>
                    </a:p>
                  </a:txBody>
                  <a:tcPr marL="12700" marR="12700" marT="12700" marB="0" anchor="b"/>
                </a:tc>
                <a:tc>
                  <a:txBody>
                    <a:bodyPr/>
                    <a:lstStyle/>
                    <a:p>
                      <a:pPr algn="r" fontAlgn="b"/>
                      <a:r>
                        <a:rPr lang="en-US" sz="1200" b="1" u="none" strike="noStrike">
                          <a:effectLst/>
                        </a:rPr>
                        <a:t>1</a:t>
                      </a:r>
                      <a:endParaRPr lang="en-US" sz="1200" b="1" i="0" u="none" strike="noStrike">
                        <a:solidFill>
                          <a:schemeClr val="bg1"/>
                        </a:solidFill>
                        <a:effectLst/>
                        <a:latin typeface="Calibri"/>
                      </a:endParaRPr>
                    </a:p>
                  </a:txBody>
                  <a:tcPr marL="12700" marR="12700" marT="12700" marB="0" anchor="b"/>
                </a:tc>
              </a:tr>
              <a:tr h="190500">
                <a:tc>
                  <a:txBody>
                    <a:bodyPr/>
                    <a:lstStyle/>
                    <a:p>
                      <a:pPr algn="l" fontAlgn="b"/>
                      <a:r>
                        <a:rPr lang="en-US" sz="1200" b="1" u="none" strike="noStrike">
                          <a:effectLst/>
                        </a:rPr>
                        <a:t>UniRef50_G9S1V7</a:t>
                      </a:r>
                      <a:endParaRPr lang="en-US" sz="1200" b="1" i="0" u="none" strike="noStrike">
                        <a:solidFill>
                          <a:schemeClr val="bg1"/>
                        </a:solidFill>
                        <a:effectLst/>
                        <a:latin typeface="Calibri"/>
                      </a:endParaRPr>
                    </a:p>
                  </a:txBody>
                  <a:tcPr marL="12700" marR="12700" marT="12700" marB="0" anchor="b"/>
                </a:tc>
                <a:tc>
                  <a:txBody>
                    <a:bodyPr/>
                    <a:lstStyle/>
                    <a:p>
                      <a:pPr algn="r" fontAlgn="b"/>
                      <a:r>
                        <a:rPr lang="en-US" sz="1200" b="1" u="none" strike="noStrike">
                          <a:effectLst/>
                        </a:rPr>
                        <a:t>60</a:t>
                      </a:r>
                      <a:endParaRPr lang="en-US" sz="1200" b="1" i="0" u="none" strike="noStrike">
                        <a:solidFill>
                          <a:schemeClr val="bg1"/>
                        </a:solidFill>
                        <a:effectLst/>
                        <a:latin typeface="Calibri"/>
                      </a:endParaRPr>
                    </a:p>
                  </a:txBody>
                  <a:tcPr marL="12700" marR="12700" marT="12700" marB="0" anchor="b"/>
                </a:tc>
              </a:tr>
              <a:tr h="190500">
                <a:tc>
                  <a:txBody>
                    <a:bodyPr/>
                    <a:lstStyle/>
                    <a:p>
                      <a:pPr algn="l" fontAlgn="b"/>
                      <a:r>
                        <a:rPr lang="en-US" sz="1200" b="1" u="none" strike="noStrike">
                          <a:effectLst/>
                        </a:rPr>
                        <a:t>UniRef50_G9S1V7|s__Bacteroides_vulgatus</a:t>
                      </a:r>
                      <a:endParaRPr lang="en-US" sz="1200" b="1" i="0" u="none" strike="noStrike">
                        <a:solidFill>
                          <a:schemeClr val="bg1"/>
                        </a:solidFill>
                        <a:effectLst/>
                        <a:latin typeface="Calibri"/>
                      </a:endParaRPr>
                    </a:p>
                  </a:txBody>
                  <a:tcPr marL="12700" marR="12700" marT="12700" marB="0" anchor="b"/>
                </a:tc>
                <a:tc>
                  <a:txBody>
                    <a:bodyPr/>
                    <a:lstStyle/>
                    <a:p>
                      <a:pPr algn="r" fontAlgn="b"/>
                      <a:r>
                        <a:rPr lang="en-US" sz="1200" b="1" u="none" strike="noStrike">
                          <a:effectLst/>
                        </a:rPr>
                        <a:t>31</a:t>
                      </a:r>
                      <a:endParaRPr lang="en-US" sz="1200" b="1" i="0" u="none" strike="noStrike">
                        <a:solidFill>
                          <a:schemeClr val="bg1"/>
                        </a:solidFill>
                        <a:effectLst/>
                        <a:latin typeface="Calibri"/>
                      </a:endParaRPr>
                    </a:p>
                  </a:txBody>
                  <a:tcPr marL="12700" marR="12700" marT="12700" marB="0" anchor="b"/>
                </a:tc>
              </a:tr>
              <a:tr h="190500">
                <a:tc>
                  <a:txBody>
                    <a:bodyPr/>
                    <a:lstStyle/>
                    <a:p>
                      <a:pPr algn="l" fontAlgn="b"/>
                      <a:r>
                        <a:rPr lang="en-US" sz="1200" b="1" u="none" strike="noStrike">
                          <a:effectLst/>
                        </a:rPr>
                        <a:t>UniRef50_G9S1V7|s__Bacteroides_thetaiotaomicron</a:t>
                      </a:r>
                      <a:endParaRPr lang="en-US" sz="1200" b="1" i="0" u="none" strike="noStrike">
                        <a:solidFill>
                          <a:schemeClr val="bg1"/>
                        </a:solidFill>
                        <a:effectLst/>
                        <a:latin typeface="Calibri"/>
                      </a:endParaRPr>
                    </a:p>
                  </a:txBody>
                  <a:tcPr marL="12700" marR="12700" marT="12700" marB="0" anchor="b"/>
                </a:tc>
                <a:tc>
                  <a:txBody>
                    <a:bodyPr/>
                    <a:lstStyle/>
                    <a:p>
                      <a:pPr algn="r" fontAlgn="b"/>
                      <a:r>
                        <a:rPr lang="en-US" sz="1200" b="1" u="none" strike="noStrike">
                          <a:effectLst/>
                        </a:rPr>
                        <a:t>22</a:t>
                      </a:r>
                      <a:endParaRPr lang="en-US" sz="1200" b="1" i="0" u="none" strike="noStrike">
                        <a:solidFill>
                          <a:schemeClr val="bg1"/>
                        </a:solidFill>
                        <a:effectLst/>
                        <a:latin typeface="Calibri"/>
                      </a:endParaRPr>
                    </a:p>
                  </a:txBody>
                  <a:tcPr marL="12700" marR="12700" marT="12700" marB="0" anchor="b"/>
                </a:tc>
              </a:tr>
              <a:tr h="190500">
                <a:tc>
                  <a:txBody>
                    <a:bodyPr/>
                    <a:lstStyle/>
                    <a:p>
                      <a:pPr algn="l" fontAlgn="b"/>
                      <a:r>
                        <a:rPr lang="en-US" sz="1200" b="1" u="none" strike="noStrike">
                          <a:effectLst/>
                        </a:rPr>
                        <a:t>UniRef50_G9S1V7|s__Bacteroides_stercoris</a:t>
                      </a:r>
                      <a:endParaRPr lang="en-US" sz="1200" b="1" i="0" u="none" strike="noStrike">
                        <a:solidFill>
                          <a:schemeClr val="bg1"/>
                        </a:solidFill>
                        <a:effectLst/>
                        <a:latin typeface="Calibri"/>
                      </a:endParaRPr>
                    </a:p>
                  </a:txBody>
                  <a:tcPr marL="12700" marR="12700" marT="12700" marB="0" anchor="b"/>
                </a:tc>
                <a:tc>
                  <a:txBody>
                    <a:bodyPr/>
                    <a:lstStyle/>
                    <a:p>
                      <a:pPr algn="r" fontAlgn="b"/>
                      <a:r>
                        <a:rPr lang="en-US" sz="1200" b="1" u="none" strike="noStrike" dirty="0">
                          <a:effectLst/>
                        </a:rPr>
                        <a:t>7</a:t>
                      </a:r>
                      <a:endParaRPr lang="en-US" sz="1200" b="1" i="0" u="none" strike="noStrike" dirty="0">
                        <a:solidFill>
                          <a:schemeClr val="bg1"/>
                        </a:solidFill>
                        <a:effectLst/>
                        <a:latin typeface="Calibri"/>
                      </a:endParaRPr>
                    </a:p>
                  </a:txBody>
                  <a:tcPr marL="12700" marR="12700" marT="12700" marB="0" anchor="b"/>
                </a:tc>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779103626"/>
              </p:ext>
            </p:extLst>
          </p:nvPr>
        </p:nvGraphicFramePr>
        <p:xfrm>
          <a:off x="5637728" y="4053840"/>
          <a:ext cx="4679752" cy="1955800"/>
        </p:xfrm>
        <a:graphic>
          <a:graphicData uri="http://schemas.openxmlformats.org/drawingml/2006/table">
            <a:tbl>
              <a:tblPr firstRow="1">
                <a:effectLst>
                  <a:outerShdw blurRad="50800" dist="38100" dir="13500000" algn="tl" rotWithShape="0">
                    <a:srgbClr val="000000">
                      <a:alpha val="43000"/>
                    </a:srgbClr>
                  </a:outerShdw>
                </a:effectLst>
                <a:tableStyleId>{B301B821-A1FF-4177-AEE7-76D212191A09}</a:tableStyleId>
              </a:tblPr>
              <a:tblGrid>
                <a:gridCol w="3752652"/>
                <a:gridCol w="927100"/>
              </a:tblGrid>
              <a:tr h="190500">
                <a:tc>
                  <a:txBody>
                    <a:bodyPr/>
                    <a:lstStyle/>
                    <a:p>
                      <a:pPr algn="l" fontAlgn="b"/>
                      <a:r>
                        <a:rPr lang="en-US" sz="1200" b="1" i="0" u="none" strike="noStrike" smtClean="0">
                          <a:solidFill>
                            <a:schemeClr val="tx1"/>
                          </a:solidFill>
                          <a:effectLst/>
                          <a:latin typeface="Calibri"/>
                        </a:rPr>
                        <a:t>Pathway</a:t>
                      </a:r>
                      <a:endParaRPr lang="en-US" sz="1200" b="1" i="0" u="none" strike="noStrike" dirty="0">
                        <a:solidFill>
                          <a:schemeClr val="tx1"/>
                        </a:solidFill>
                        <a:effectLst/>
                        <a:latin typeface="Calibri"/>
                      </a:endParaRPr>
                    </a:p>
                  </a:txBody>
                  <a:tcPr marL="12700" marR="12700" marT="12700" marB="0" anchor="b"/>
                </a:tc>
                <a:tc>
                  <a:txBody>
                    <a:bodyPr/>
                    <a:lstStyle/>
                    <a:p>
                      <a:pPr algn="r" fontAlgn="b"/>
                      <a:r>
                        <a:rPr lang="en-US" sz="1200" b="1" i="0" u="none" strike="noStrike" dirty="0" smtClean="0">
                          <a:solidFill>
                            <a:schemeClr val="tx1"/>
                          </a:solidFill>
                          <a:effectLst/>
                          <a:latin typeface="Calibri"/>
                        </a:rPr>
                        <a:t>RPKs</a:t>
                      </a:r>
                      <a:endParaRPr lang="en-US" sz="1200" b="1" i="0" u="none" strike="noStrike" dirty="0">
                        <a:solidFill>
                          <a:schemeClr val="tx1"/>
                        </a:solidFill>
                        <a:effectLst/>
                        <a:latin typeface="Calibri"/>
                      </a:endParaRPr>
                    </a:p>
                  </a:txBody>
                  <a:tcPr marL="12700" marR="12700" marT="12700" marB="0" anchor="b"/>
                </a:tc>
              </a:tr>
              <a:tr h="190500">
                <a:tc>
                  <a:txBody>
                    <a:bodyPr/>
                    <a:lstStyle/>
                    <a:p>
                      <a:pPr algn="l" fontAlgn="b"/>
                      <a:r>
                        <a:rPr lang="en-US" sz="1200" b="1" u="none" strike="noStrike" dirty="0">
                          <a:effectLst/>
                        </a:rPr>
                        <a:t>indole-3-acetate activation</a:t>
                      </a:r>
                      <a:endParaRPr lang="en-US" sz="1200" b="1" i="0" u="none" strike="noStrike" dirty="0">
                        <a:solidFill>
                          <a:srgbClr val="000000"/>
                        </a:solidFill>
                        <a:effectLst/>
                        <a:latin typeface="Calibri"/>
                      </a:endParaRPr>
                    </a:p>
                  </a:txBody>
                  <a:tcPr marL="12700" marR="12700" marT="12700" marB="0" anchor="b"/>
                </a:tc>
                <a:tc>
                  <a:txBody>
                    <a:bodyPr/>
                    <a:lstStyle/>
                    <a:p>
                      <a:pPr algn="r" fontAlgn="b"/>
                      <a:r>
                        <a:rPr lang="en-US" sz="1200" b="1" u="none" strike="noStrike" dirty="0" smtClean="0">
                          <a:effectLst/>
                        </a:rPr>
                        <a:t>57</a:t>
                      </a:r>
                      <a:endParaRPr lang="en-US" sz="1200" b="1" i="0" u="none" strike="noStrike" dirty="0">
                        <a:solidFill>
                          <a:srgbClr val="000000"/>
                        </a:solidFill>
                        <a:effectLst/>
                        <a:latin typeface="Calibri"/>
                      </a:endParaRPr>
                    </a:p>
                  </a:txBody>
                  <a:tcPr marL="12700" marR="12700" marT="12700" marB="0" anchor="b"/>
                </a:tc>
              </a:tr>
              <a:tr h="190500">
                <a:tc>
                  <a:txBody>
                    <a:bodyPr/>
                    <a:lstStyle/>
                    <a:p>
                      <a:pPr algn="l" fontAlgn="b"/>
                      <a:r>
                        <a:rPr lang="en-US" sz="1200" b="1" u="none" strike="noStrike">
                          <a:effectLst/>
                        </a:rPr>
                        <a:t>indole-3-acetate activation|unclassified</a:t>
                      </a:r>
                      <a:endParaRPr lang="en-US" sz="1200" b="1" i="0" u="none" strike="noStrike">
                        <a:solidFill>
                          <a:srgbClr val="000000"/>
                        </a:solidFill>
                        <a:effectLst/>
                        <a:latin typeface="Calibri"/>
                      </a:endParaRPr>
                    </a:p>
                  </a:txBody>
                  <a:tcPr marL="12700" marR="12700" marT="12700" marB="0" anchor="b"/>
                </a:tc>
                <a:tc>
                  <a:txBody>
                    <a:bodyPr/>
                    <a:lstStyle/>
                    <a:p>
                      <a:pPr algn="r" fontAlgn="b"/>
                      <a:r>
                        <a:rPr lang="en-US" sz="1200" b="1" u="none" strike="noStrike" dirty="0" smtClean="0">
                          <a:effectLst/>
                        </a:rPr>
                        <a:t>32.3</a:t>
                      </a:r>
                      <a:endParaRPr lang="en-US" sz="1200" b="1" i="0" u="none" strike="noStrike" dirty="0">
                        <a:solidFill>
                          <a:srgbClr val="000000"/>
                        </a:solidFill>
                        <a:effectLst/>
                        <a:latin typeface="Calibri"/>
                      </a:endParaRPr>
                    </a:p>
                  </a:txBody>
                  <a:tcPr marL="12700" marR="12700" marT="12700" marB="0" anchor="b"/>
                </a:tc>
              </a:tr>
              <a:tr h="190500">
                <a:tc>
                  <a:txBody>
                    <a:bodyPr/>
                    <a:lstStyle/>
                    <a:p>
                      <a:pPr algn="l" fontAlgn="b"/>
                      <a:r>
                        <a:rPr lang="en-US" sz="1200" b="1" u="none" strike="noStrike">
                          <a:effectLst/>
                        </a:rPr>
                        <a:t>indole-3-acetate activation|s__Bacteroides_ovatus</a:t>
                      </a:r>
                      <a:endParaRPr lang="en-US" sz="1200" b="1" i="0" u="none" strike="noStrike">
                        <a:solidFill>
                          <a:srgbClr val="000000"/>
                        </a:solidFill>
                        <a:effectLst/>
                        <a:latin typeface="Calibri"/>
                      </a:endParaRPr>
                    </a:p>
                  </a:txBody>
                  <a:tcPr marL="12700" marR="12700" marT="12700" marB="0" anchor="b"/>
                </a:tc>
                <a:tc>
                  <a:txBody>
                    <a:bodyPr/>
                    <a:lstStyle/>
                    <a:p>
                      <a:pPr algn="r" fontAlgn="b"/>
                      <a:r>
                        <a:rPr lang="en-US" sz="1200" b="1" u="none" strike="noStrike">
                          <a:effectLst/>
                        </a:rPr>
                        <a:t>4.5</a:t>
                      </a:r>
                      <a:endParaRPr lang="en-US" sz="1200" b="1" i="0" u="none" strike="noStrike">
                        <a:solidFill>
                          <a:srgbClr val="000000"/>
                        </a:solidFill>
                        <a:effectLst/>
                        <a:latin typeface="Calibri"/>
                      </a:endParaRPr>
                    </a:p>
                  </a:txBody>
                  <a:tcPr marL="12700" marR="12700" marT="12700" marB="0" anchor="b"/>
                </a:tc>
              </a:tr>
              <a:tr h="190500">
                <a:tc>
                  <a:txBody>
                    <a:bodyPr/>
                    <a:lstStyle/>
                    <a:p>
                      <a:pPr algn="l" fontAlgn="b"/>
                      <a:r>
                        <a:rPr lang="en-US" sz="1200" b="1" u="none" strike="noStrike">
                          <a:effectLst/>
                        </a:rPr>
                        <a:t>indole-3-acetate activation|s__Alistipes_putredinis</a:t>
                      </a:r>
                      <a:endParaRPr lang="en-US" sz="1200" b="1" i="0" u="none" strike="noStrike">
                        <a:solidFill>
                          <a:srgbClr val="000000"/>
                        </a:solidFill>
                        <a:effectLst/>
                        <a:latin typeface="Calibri"/>
                      </a:endParaRPr>
                    </a:p>
                  </a:txBody>
                  <a:tcPr marL="12700" marR="12700" marT="12700" marB="0" anchor="b"/>
                </a:tc>
                <a:tc>
                  <a:txBody>
                    <a:bodyPr/>
                    <a:lstStyle/>
                    <a:p>
                      <a:pPr algn="r" fontAlgn="b"/>
                      <a:r>
                        <a:rPr lang="en-US" sz="1200" b="1" u="none" strike="noStrike" dirty="0">
                          <a:effectLst/>
                        </a:rPr>
                        <a:t>3</a:t>
                      </a:r>
                      <a:endParaRPr lang="en-US" sz="1200" b="1" i="0" u="none" strike="noStrike" dirty="0">
                        <a:solidFill>
                          <a:srgbClr val="000000"/>
                        </a:solidFill>
                        <a:effectLst/>
                        <a:latin typeface="Calibri"/>
                      </a:endParaRPr>
                    </a:p>
                  </a:txBody>
                  <a:tcPr marL="12700" marR="12700" marT="12700" marB="0" anchor="b"/>
                </a:tc>
              </a:tr>
              <a:tr h="190500">
                <a:tc>
                  <a:txBody>
                    <a:bodyPr/>
                    <a:lstStyle/>
                    <a:p>
                      <a:pPr algn="l" fontAlgn="b"/>
                      <a:r>
                        <a:rPr lang="en-US" sz="1200" b="1" u="none" strike="noStrike" dirty="0">
                          <a:effectLst/>
                        </a:rPr>
                        <a:t>indole-3-acetate </a:t>
                      </a:r>
                      <a:r>
                        <a:rPr lang="en-US" sz="1200" b="1" u="none" strike="noStrike" dirty="0" err="1">
                          <a:effectLst/>
                        </a:rPr>
                        <a:t>activation|s</a:t>
                      </a:r>
                      <a:r>
                        <a:rPr lang="en-US" sz="1200" b="1" u="none" strike="noStrike" dirty="0">
                          <a:effectLst/>
                        </a:rPr>
                        <a:t>__</a:t>
                      </a:r>
                      <a:r>
                        <a:rPr lang="en-US" sz="1200" b="1" u="none" strike="noStrike" dirty="0" err="1">
                          <a:effectLst/>
                        </a:rPr>
                        <a:t>Bacteroides_caccae</a:t>
                      </a:r>
                      <a:endParaRPr lang="en-US" sz="1200" b="1" i="0" u="none" strike="noStrike" dirty="0">
                        <a:solidFill>
                          <a:srgbClr val="000000"/>
                        </a:solidFill>
                        <a:effectLst/>
                        <a:latin typeface="Calibri"/>
                      </a:endParaRPr>
                    </a:p>
                  </a:txBody>
                  <a:tcPr marL="12700" marR="12700" marT="12700" marB="0" anchor="b"/>
                </a:tc>
                <a:tc>
                  <a:txBody>
                    <a:bodyPr/>
                    <a:lstStyle/>
                    <a:p>
                      <a:pPr algn="r" fontAlgn="b"/>
                      <a:r>
                        <a:rPr lang="en-US" sz="1200" b="1" u="none" strike="noStrike">
                          <a:effectLst/>
                        </a:rPr>
                        <a:t>2.25</a:t>
                      </a:r>
                      <a:endParaRPr lang="en-US" sz="1200" b="1" i="0" u="none" strike="noStrike">
                        <a:solidFill>
                          <a:srgbClr val="000000"/>
                        </a:solidFill>
                        <a:effectLst/>
                        <a:latin typeface="Calibri"/>
                      </a:endParaRPr>
                    </a:p>
                  </a:txBody>
                  <a:tcPr marL="12700" marR="12700" marT="12700" marB="0" anchor="b"/>
                </a:tc>
              </a:tr>
              <a:tr h="190500">
                <a:tc>
                  <a:txBody>
                    <a:bodyPr/>
                    <a:lstStyle/>
                    <a:p>
                      <a:pPr algn="l" fontAlgn="b"/>
                      <a:r>
                        <a:rPr lang="en-US" sz="1200" b="1" u="none" strike="noStrike">
                          <a:effectLst/>
                        </a:rPr>
                        <a:t>melibiose degradation</a:t>
                      </a:r>
                      <a:endParaRPr lang="en-US" sz="1200" b="1" i="0" u="none" strike="noStrike">
                        <a:solidFill>
                          <a:srgbClr val="000000"/>
                        </a:solidFill>
                        <a:effectLst/>
                        <a:latin typeface="Calibri"/>
                      </a:endParaRPr>
                    </a:p>
                  </a:txBody>
                  <a:tcPr marL="12700" marR="12700" marT="12700" marB="0" anchor="b"/>
                </a:tc>
                <a:tc>
                  <a:txBody>
                    <a:bodyPr/>
                    <a:lstStyle/>
                    <a:p>
                      <a:pPr algn="r" fontAlgn="b"/>
                      <a:r>
                        <a:rPr lang="en-US" sz="1200" b="1" u="none" strike="noStrike" dirty="0" smtClean="0">
                          <a:effectLst/>
                        </a:rPr>
                        <a:t>55</a:t>
                      </a:r>
                      <a:endParaRPr lang="en-US" sz="1200" b="1" i="0" u="none" strike="noStrike" dirty="0">
                        <a:solidFill>
                          <a:srgbClr val="000000"/>
                        </a:solidFill>
                        <a:effectLst/>
                        <a:latin typeface="Calibri"/>
                      </a:endParaRPr>
                    </a:p>
                  </a:txBody>
                  <a:tcPr marL="12700" marR="12700" marT="12700" marB="0" anchor="b"/>
                </a:tc>
              </a:tr>
              <a:tr h="190500">
                <a:tc>
                  <a:txBody>
                    <a:bodyPr/>
                    <a:lstStyle/>
                    <a:p>
                      <a:pPr algn="l" fontAlgn="b"/>
                      <a:r>
                        <a:rPr lang="en-US" sz="1200" b="1" u="none" strike="noStrike">
                          <a:effectLst/>
                        </a:rPr>
                        <a:t>melibiose degradation|unclassified</a:t>
                      </a:r>
                      <a:endParaRPr lang="en-US" sz="1200" b="1" i="0" u="none" strike="noStrike">
                        <a:solidFill>
                          <a:srgbClr val="000000"/>
                        </a:solidFill>
                        <a:effectLst/>
                        <a:latin typeface="Calibri"/>
                      </a:endParaRPr>
                    </a:p>
                  </a:txBody>
                  <a:tcPr marL="12700" marR="12700" marT="12700" marB="0" anchor="b"/>
                </a:tc>
                <a:tc>
                  <a:txBody>
                    <a:bodyPr/>
                    <a:lstStyle/>
                    <a:p>
                      <a:pPr algn="r" fontAlgn="b"/>
                      <a:r>
                        <a:rPr lang="en-US" sz="1200" b="1" u="none" strike="noStrike" dirty="0" smtClean="0">
                          <a:effectLst/>
                        </a:rPr>
                        <a:t>17</a:t>
                      </a:r>
                      <a:endParaRPr lang="en-US" sz="1200" b="1" i="0" u="none" strike="noStrike" dirty="0">
                        <a:solidFill>
                          <a:srgbClr val="000000"/>
                        </a:solidFill>
                        <a:effectLst/>
                        <a:latin typeface="Calibri"/>
                      </a:endParaRPr>
                    </a:p>
                  </a:txBody>
                  <a:tcPr marL="12700" marR="12700" marT="12700" marB="0" anchor="b"/>
                </a:tc>
              </a:tr>
              <a:tr h="190500">
                <a:tc>
                  <a:txBody>
                    <a:bodyPr/>
                    <a:lstStyle/>
                    <a:p>
                      <a:pPr algn="l" fontAlgn="b"/>
                      <a:r>
                        <a:rPr lang="en-US" sz="1200" b="1" u="none" strike="noStrike">
                          <a:effectLst/>
                        </a:rPr>
                        <a:t>melibiose degradation|s__Parabacteroides_merdae</a:t>
                      </a:r>
                      <a:endParaRPr lang="en-US" sz="1200" b="1" i="0" u="none" strike="noStrike">
                        <a:solidFill>
                          <a:srgbClr val="000000"/>
                        </a:solidFill>
                        <a:effectLst/>
                        <a:latin typeface="Calibri"/>
                      </a:endParaRPr>
                    </a:p>
                  </a:txBody>
                  <a:tcPr marL="12700" marR="12700" marT="12700" marB="0" anchor="b"/>
                </a:tc>
                <a:tc>
                  <a:txBody>
                    <a:bodyPr/>
                    <a:lstStyle/>
                    <a:p>
                      <a:pPr algn="r" fontAlgn="b"/>
                      <a:r>
                        <a:rPr lang="en-US" sz="1200" b="1" u="none" strike="noStrike">
                          <a:effectLst/>
                        </a:rPr>
                        <a:t>8</a:t>
                      </a:r>
                      <a:endParaRPr lang="en-US" sz="1200" b="1" i="0" u="none" strike="noStrike">
                        <a:solidFill>
                          <a:srgbClr val="000000"/>
                        </a:solidFill>
                        <a:effectLst/>
                        <a:latin typeface="Calibri"/>
                      </a:endParaRPr>
                    </a:p>
                  </a:txBody>
                  <a:tcPr marL="12700" marR="12700" marT="12700" marB="0" anchor="b"/>
                </a:tc>
              </a:tr>
              <a:tr h="190500">
                <a:tc>
                  <a:txBody>
                    <a:bodyPr/>
                    <a:lstStyle/>
                    <a:p>
                      <a:pPr algn="l" fontAlgn="b"/>
                      <a:r>
                        <a:rPr lang="en-US" sz="1200" b="1" u="none" strike="noStrike">
                          <a:effectLst/>
                        </a:rPr>
                        <a:t>melibiose degradation|s__Bacteroides_caccae</a:t>
                      </a:r>
                      <a:endParaRPr lang="en-US" sz="1200" b="1" i="0" u="none" strike="noStrike">
                        <a:solidFill>
                          <a:srgbClr val="000000"/>
                        </a:solidFill>
                        <a:effectLst/>
                        <a:latin typeface="Calibri"/>
                      </a:endParaRPr>
                    </a:p>
                  </a:txBody>
                  <a:tcPr marL="12700" marR="12700" marT="12700" marB="0" anchor="b"/>
                </a:tc>
                <a:tc>
                  <a:txBody>
                    <a:bodyPr/>
                    <a:lstStyle/>
                    <a:p>
                      <a:pPr algn="r" fontAlgn="b"/>
                      <a:r>
                        <a:rPr lang="en-US" sz="1200" b="1" u="none" strike="noStrike" dirty="0">
                          <a:effectLst/>
                        </a:rPr>
                        <a:t>6</a:t>
                      </a:r>
                      <a:endParaRPr lang="en-US" sz="1200" b="1" i="0" u="none" strike="noStrike" dirty="0">
                        <a:solidFill>
                          <a:srgbClr val="000000"/>
                        </a:solidFill>
                        <a:effectLst/>
                        <a:latin typeface="Calibri"/>
                      </a:endParaRPr>
                    </a:p>
                  </a:txBody>
                  <a:tcPr marL="12700" marR="12700" marT="12700" marB="0" anchor="b"/>
                </a:tc>
              </a:tr>
            </a:tbl>
          </a:graphicData>
        </a:graphic>
      </p:graphicFrame>
    </p:spTree>
    <p:extLst>
      <p:ext uri="{BB962C8B-B14F-4D97-AF65-F5344CB8AC3E}">
        <p14:creationId xmlns:p14="http://schemas.microsoft.com/office/powerpoint/2010/main" val="1927039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Functional profiling using </a:t>
            </a:r>
            <a:r>
              <a:rPr lang="en-US" sz="3200" dirty="0" err="1" smtClean="0"/>
              <a:t>ShortBRED</a:t>
            </a:r>
            <a:endParaRPr lang="en-US" sz="3200" dirty="0"/>
          </a:p>
        </p:txBody>
      </p:sp>
      <p:sp>
        <p:nvSpPr>
          <p:cNvPr id="3" name="Content Placeholder 2"/>
          <p:cNvSpPr>
            <a:spLocks noGrp="1"/>
          </p:cNvSpPr>
          <p:nvPr>
            <p:ph idx="1"/>
          </p:nvPr>
        </p:nvSpPr>
        <p:spPr/>
        <p:txBody>
          <a:bodyPr/>
          <a:lstStyle/>
          <a:p>
            <a:r>
              <a:rPr lang="en-US" b="1" dirty="0" err="1"/>
              <a:t>ShortBRED</a:t>
            </a:r>
            <a:r>
              <a:rPr lang="en-US" dirty="0"/>
              <a:t> </a:t>
            </a:r>
            <a:r>
              <a:rPr lang="en-US" u="sng" dirty="0"/>
              <a:t>quantifies </a:t>
            </a:r>
            <a:r>
              <a:rPr lang="en-US" u="sng" dirty="0"/>
              <a:t>protein families in </a:t>
            </a:r>
            <a:r>
              <a:rPr lang="en-US" u="sng" dirty="0" err="1"/>
              <a:t>metagenomes</a:t>
            </a:r>
            <a:endParaRPr lang="en-US" u="sng" dirty="0"/>
          </a:p>
          <a:p>
            <a:pPr lvl="1"/>
            <a:r>
              <a:rPr lang="en-US" dirty="0"/>
              <a:t>Short Better </a:t>
            </a:r>
            <a:r>
              <a:rPr lang="en-US" dirty="0" err="1"/>
              <a:t>REad</a:t>
            </a:r>
            <a:r>
              <a:rPr lang="en-US" dirty="0"/>
              <a:t> </a:t>
            </a:r>
            <a:r>
              <a:rPr lang="en-US" dirty="0"/>
              <a:t>Dataset</a:t>
            </a:r>
          </a:p>
          <a:p>
            <a:pPr lvl="1"/>
            <a:r>
              <a:rPr lang="en-US" dirty="0"/>
              <a:t>Compared to BLAST (or </a:t>
            </a:r>
            <a:r>
              <a:rPr lang="en-US" dirty="0"/>
              <a:t>HUMAnN1), </a:t>
            </a:r>
            <a:r>
              <a:rPr lang="en-US" dirty="0"/>
              <a:t>this </a:t>
            </a:r>
            <a:r>
              <a:rPr lang="en-US" dirty="0"/>
              <a:t>is </a:t>
            </a:r>
            <a:r>
              <a:rPr lang="en-US" u="sng" dirty="0"/>
              <a:t>faster</a:t>
            </a:r>
            <a:r>
              <a:rPr lang="en-US" dirty="0"/>
              <a:t> and </a:t>
            </a:r>
            <a:r>
              <a:rPr lang="en-US" u="sng" dirty="0"/>
              <a:t>more specific</a:t>
            </a:r>
          </a:p>
          <a:p>
            <a:pPr lvl="1"/>
            <a:endParaRPr lang="en-US" sz="1800" dirty="0"/>
          </a:p>
          <a:p>
            <a:r>
              <a:rPr lang="en-US" dirty="0"/>
              <a:t>Cluster proteins into </a:t>
            </a:r>
            <a:r>
              <a:rPr lang="en-US" dirty="0"/>
              <a:t>families</a:t>
            </a:r>
          </a:p>
          <a:p>
            <a:pPr lvl="1"/>
            <a:r>
              <a:rPr lang="en-US" dirty="0"/>
              <a:t>Record consensus </a:t>
            </a:r>
            <a:r>
              <a:rPr lang="en-US" dirty="0"/>
              <a:t>sequences</a:t>
            </a:r>
          </a:p>
          <a:p>
            <a:pPr lvl="1"/>
            <a:endParaRPr lang="en-US" sz="1800" dirty="0"/>
          </a:p>
          <a:p>
            <a:r>
              <a:rPr lang="en-US" dirty="0"/>
              <a:t>Identify common subsequences</a:t>
            </a:r>
          </a:p>
          <a:p>
            <a:pPr lvl="1"/>
            <a:r>
              <a:rPr lang="en-US" dirty="0"/>
              <a:t>Compared against each other</a:t>
            </a:r>
          </a:p>
          <a:p>
            <a:pPr lvl="1"/>
            <a:r>
              <a:rPr lang="en-US" dirty="0"/>
              <a:t>Compared against reference</a:t>
            </a:r>
          </a:p>
          <a:p>
            <a:pPr lvl="1"/>
            <a:r>
              <a:rPr lang="en-US" dirty="0"/>
              <a:t>Remove all of these</a:t>
            </a:r>
          </a:p>
          <a:p>
            <a:pPr lvl="1"/>
            <a:endParaRPr lang="en-US" sz="1800" dirty="0"/>
          </a:p>
          <a:p>
            <a:r>
              <a:rPr lang="en-US" dirty="0"/>
              <a:t>Remaining </a:t>
            </a:r>
            <a:r>
              <a:rPr lang="en-US" dirty="0" err="1"/>
              <a:t>subseqs</a:t>
            </a:r>
            <a:r>
              <a:rPr lang="en-US" dirty="0"/>
              <a:t>. ID a family</a:t>
            </a:r>
          </a:p>
          <a:p>
            <a:pPr lvl="1"/>
            <a:r>
              <a:rPr lang="en-US" dirty="0"/>
              <a:t>Record these as markers</a:t>
            </a:r>
            <a:endParaRPr lang="en-US" dirty="0"/>
          </a:p>
        </p:txBody>
      </p:sp>
      <p:grpSp>
        <p:nvGrpSpPr>
          <p:cNvPr id="5" name="Group 4"/>
          <p:cNvGrpSpPr/>
          <p:nvPr/>
        </p:nvGrpSpPr>
        <p:grpSpPr>
          <a:xfrm>
            <a:off x="10968127" y="229235"/>
            <a:ext cx="985334" cy="1114909"/>
            <a:chOff x="1202682" y="4419600"/>
            <a:chExt cx="985334" cy="1114909"/>
          </a:xfrm>
        </p:grpSpPr>
        <p:sp>
          <p:nvSpPr>
            <p:cNvPr id="6" name="TextBox 5"/>
            <p:cNvSpPr txBox="1"/>
            <p:nvPr/>
          </p:nvSpPr>
          <p:spPr>
            <a:xfrm>
              <a:off x="1202682" y="5257510"/>
              <a:ext cx="985334" cy="276999"/>
            </a:xfrm>
            <a:prstGeom prst="rect">
              <a:avLst/>
            </a:prstGeom>
            <a:noFill/>
          </p:spPr>
          <p:txBody>
            <a:bodyPr wrap="none" rtlCol="0">
              <a:spAutoFit/>
            </a:bodyPr>
            <a:lstStyle/>
            <a:p>
              <a:pPr algn="ctr"/>
              <a:r>
                <a:rPr lang="en-US" sz="1200" dirty="0"/>
                <a:t>Jim Kaminski</a:t>
              </a:r>
            </a:p>
          </p:txBody>
        </p:sp>
        <p:pic>
          <p:nvPicPr>
            <p:cNvPr id="7" name="Picture 4" descr="Jim Kaminski"/>
            <p:cNvPicPr>
              <a:picLocks noChangeAspect="1" noChangeArrowheads="1"/>
            </p:cNvPicPr>
            <p:nvPr/>
          </p:nvPicPr>
          <p:blipFill>
            <a:blip r:embed="rId2" cstate="print"/>
            <a:srcRect/>
            <a:stretch>
              <a:fillRect/>
            </a:stretch>
          </p:blipFill>
          <p:spPr bwMode="auto">
            <a:xfrm>
              <a:off x="1394646" y="4419600"/>
              <a:ext cx="601406" cy="801875"/>
            </a:xfrm>
            <a:prstGeom prst="rect">
              <a:avLst/>
            </a:prstGeom>
            <a:noFill/>
          </p:spPr>
        </p:pic>
      </p:grpSp>
      <p:sp>
        <p:nvSpPr>
          <p:cNvPr id="8" name="TextBox 7"/>
          <p:cNvSpPr txBox="1"/>
          <p:nvPr/>
        </p:nvSpPr>
        <p:spPr>
          <a:xfrm>
            <a:off x="4225712" y="6564552"/>
            <a:ext cx="3740576" cy="307777"/>
          </a:xfrm>
          <a:prstGeom prst="rect">
            <a:avLst/>
          </a:prstGeom>
          <a:noFill/>
        </p:spPr>
        <p:txBody>
          <a:bodyPr wrap="none" rtlCol="0">
            <a:spAutoFit/>
          </a:bodyPr>
          <a:lstStyle/>
          <a:p>
            <a:pPr algn="ctr"/>
            <a:r>
              <a:rPr lang="en-US" sz="1400" b="1" dirty="0">
                <a:solidFill>
                  <a:srgbClr val="FF0000"/>
                </a:solidFill>
              </a:rPr>
              <a:t>http://</a:t>
            </a:r>
            <a:r>
              <a:rPr lang="en-US" sz="1400" b="1" dirty="0" err="1">
                <a:solidFill>
                  <a:srgbClr val="FF0000"/>
                </a:solidFill>
              </a:rPr>
              <a:t>huttenhower.sph.harvard.edu</a:t>
            </a:r>
            <a:r>
              <a:rPr lang="en-US" sz="1400" b="1" dirty="0">
                <a:solidFill>
                  <a:srgbClr val="FF0000"/>
                </a:solidFill>
              </a:rPr>
              <a:t>/</a:t>
            </a:r>
            <a:r>
              <a:rPr lang="en-US" sz="1400" b="1" dirty="0" err="1">
                <a:solidFill>
                  <a:srgbClr val="FF0000"/>
                </a:solidFill>
              </a:rPr>
              <a:t>shortbred</a:t>
            </a:r>
            <a:endParaRPr lang="en-US" sz="1400" b="1" dirty="0">
              <a:solidFill>
                <a:srgbClr val="FF0000"/>
              </a:solidFill>
            </a:endParaRPr>
          </a:p>
        </p:txBody>
      </p:sp>
      <p:grpSp>
        <p:nvGrpSpPr>
          <p:cNvPr id="24" name="Group 23"/>
          <p:cNvGrpSpPr/>
          <p:nvPr/>
        </p:nvGrpSpPr>
        <p:grpSpPr>
          <a:xfrm>
            <a:off x="6881635" y="2468880"/>
            <a:ext cx="5109371" cy="2176272"/>
            <a:chOff x="98044" y="1981200"/>
            <a:chExt cx="9045956" cy="3853008"/>
          </a:xfrm>
        </p:grpSpPr>
        <p:sp>
          <p:nvSpPr>
            <p:cNvPr id="10" name="TextBox 9"/>
            <p:cNvSpPr txBox="1"/>
            <p:nvPr/>
          </p:nvSpPr>
          <p:spPr>
            <a:xfrm>
              <a:off x="98044" y="2974066"/>
              <a:ext cx="1277629" cy="855998"/>
            </a:xfrm>
            <a:prstGeom prst="rect">
              <a:avLst/>
            </a:prstGeom>
            <a:noFill/>
          </p:spPr>
          <p:txBody>
            <a:bodyPr wrap="none" rtlCol="0">
              <a:spAutoFit/>
            </a:bodyPr>
            <a:lstStyle/>
            <a:p>
              <a:pPr algn="ctr"/>
              <a:r>
                <a:rPr lang="en-US" sz="1100" b="1" dirty="0">
                  <a:solidFill>
                    <a:srgbClr val="000000"/>
                  </a:solidFill>
                </a:rPr>
                <a:t>Prots of</a:t>
              </a:r>
            </a:p>
            <a:p>
              <a:pPr algn="ctr"/>
              <a:r>
                <a:rPr lang="en-US" sz="1100" b="1" dirty="0">
                  <a:solidFill>
                    <a:srgbClr val="000000"/>
                  </a:solidFill>
                </a:rPr>
                <a:t>interest</a:t>
              </a:r>
              <a:endParaRPr lang="en-US" sz="1100" b="1" dirty="0">
                <a:solidFill>
                  <a:srgbClr val="000000"/>
                </a:solidFill>
              </a:endParaRPr>
            </a:p>
          </p:txBody>
        </p:sp>
        <p:sp>
          <p:nvSpPr>
            <p:cNvPr id="11" name="TextBox 10"/>
            <p:cNvSpPr txBox="1"/>
            <p:nvPr/>
          </p:nvSpPr>
          <p:spPr>
            <a:xfrm>
              <a:off x="1268153" y="2981325"/>
              <a:ext cx="1541946" cy="855998"/>
            </a:xfrm>
            <a:prstGeom prst="rect">
              <a:avLst/>
            </a:prstGeom>
            <a:noFill/>
          </p:spPr>
          <p:txBody>
            <a:bodyPr wrap="none" rtlCol="0">
              <a:spAutoFit/>
            </a:bodyPr>
            <a:lstStyle/>
            <a:p>
              <a:pPr algn="ctr"/>
              <a:r>
                <a:rPr lang="en-US" sz="1100" b="1" dirty="0">
                  <a:solidFill>
                    <a:srgbClr val="000000"/>
                  </a:solidFill>
                </a:rPr>
                <a:t>Reference</a:t>
              </a:r>
            </a:p>
            <a:p>
              <a:pPr algn="ctr"/>
              <a:r>
                <a:rPr lang="en-US" sz="1100" b="1" dirty="0">
                  <a:solidFill>
                    <a:srgbClr val="000000"/>
                  </a:solidFill>
                </a:rPr>
                <a:t>database</a:t>
              </a:r>
              <a:endParaRPr lang="en-US" sz="1100" b="1" dirty="0">
                <a:solidFill>
                  <a:srgbClr val="000000"/>
                </a:solidFill>
              </a:endParaRPr>
            </a:p>
          </p:txBody>
        </p:sp>
        <p:sp>
          <p:nvSpPr>
            <p:cNvPr id="12" name="TextBox 11"/>
            <p:cNvSpPr txBox="1"/>
            <p:nvPr/>
          </p:nvSpPr>
          <p:spPr>
            <a:xfrm>
              <a:off x="460969" y="5309048"/>
              <a:ext cx="1812630" cy="519713"/>
            </a:xfrm>
            <a:prstGeom prst="rect">
              <a:avLst/>
            </a:prstGeom>
            <a:noFill/>
          </p:spPr>
          <p:txBody>
            <a:bodyPr wrap="none" rtlCol="0">
              <a:spAutoFit/>
            </a:bodyPr>
            <a:lstStyle/>
            <a:p>
              <a:pPr algn="ctr"/>
              <a:r>
                <a:rPr lang="en-US" sz="1100" b="1" dirty="0">
                  <a:solidFill>
                    <a:srgbClr val="000000"/>
                  </a:solidFill>
                </a:rPr>
                <a:t>True Marker</a:t>
              </a:r>
              <a:endParaRPr lang="en-US" sz="1100" b="1" dirty="0">
                <a:solidFill>
                  <a:srgbClr val="000000"/>
                </a:solidFill>
              </a:endParaRPr>
            </a:p>
          </p:txBody>
        </p:sp>
        <p:sp>
          <p:nvSpPr>
            <p:cNvPr id="13" name="TextBox 12"/>
            <p:cNvSpPr txBox="1"/>
            <p:nvPr/>
          </p:nvSpPr>
          <p:spPr>
            <a:xfrm>
              <a:off x="3500957" y="5314495"/>
              <a:ext cx="2261646" cy="519713"/>
            </a:xfrm>
            <a:prstGeom prst="rect">
              <a:avLst/>
            </a:prstGeom>
            <a:noFill/>
          </p:spPr>
          <p:txBody>
            <a:bodyPr wrap="none" rtlCol="0">
              <a:spAutoFit/>
            </a:bodyPr>
            <a:lstStyle/>
            <a:p>
              <a:pPr algn="ctr"/>
              <a:r>
                <a:rPr lang="en-US" sz="1100" b="1" dirty="0">
                  <a:solidFill>
                    <a:srgbClr val="000000"/>
                  </a:solidFill>
                </a:rPr>
                <a:t>Junction Marker</a:t>
              </a:r>
              <a:endParaRPr lang="en-US" sz="1100" b="1" dirty="0">
                <a:solidFill>
                  <a:srgbClr val="000000"/>
                </a:solidFill>
              </a:endParaRPr>
            </a:p>
          </p:txBody>
        </p:sp>
        <p:sp>
          <p:nvSpPr>
            <p:cNvPr id="14" name="TextBox 13"/>
            <p:cNvSpPr txBox="1"/>
            <p:nvPr/>
          </p:nvSpPr>
          <p:spPr>
            <a:xfrm>
              <a:off x="6830786" y="5311771"/>
              <a:ext cx="1943195" cy="519713"/>
            </a:xfrm>
            <a:prstGeom prst="rect">
              <a:avLst/>
            </a:prstGeom>
            <a:noFill/>
          </p:spPr>
          <p:txBody>
            <a:bodyPr wrap="none" rtlCol="0">
              <a:spAutoFit/>
            </a:bodyPr>
            <a:lstStyle/>
            <a:p>
              <a:pPr algn="ctr"/>
              <a:r>
                <a:rPr lang="en-US" sz="1100" b="1" dirty="0">
                  <a:solidFill>
                    <a:srgbClr val="000000"/>
                  </a:solidFill>
                </a:rPr>
                <a:t>Quasi Marker</a:t>
              </a:r>
              <a:endParaRPr lang="en-US" sz="1100" b="1" dirty="0">
                <a:solidFill>
                  <a:srgbClr val="000000"/>
                </a:solidFill>
              </a:endParaRPr>
            </a:p>
          </p:txBody>
        </p:sp>
        <p:sp>
          <p:nvSpPr>
            <p:cNvPr id="15" name="TextBox 14"/>
            <p:cNvSpPr txBox="1"/>
            <p:nvPr/>
          </p:nvSpPr>
          <p:spPr>
            <a:xfrm>
              <a:off x="3549893" y="2974067"/>
              <a:ext cx="1717094" cy="855998"/>
            </a:xfrm>
            <a:prstGeom prst="rect">
              <a:avLst/>
            </a:prstGeom>
            <a:noFill/>
          </p:spPr>
          <p:txBody>
            <a:bodyPr wrap="none" rtlCol="0">
              <a:spAutoFit/>
            </a:bodyPr>
            <a:lstStyle/>
            <a:p>
              <a:pPr algn="ctr"/>
              <a:r>
                <a:rPr lang="en-US" sz="1100" b="1" dirty="0">
                  <a:solidFill>
                    <a:srgbClr val="000000"/>
                  </a:solidFill>
                </a:rPr>
                <a:t>Cluster into</a:t>
              </a:r>
            </a:p>
            <a:p>
              <a:pPr algn="ctr"/>
              <a:r>
                <a:rPr lang="en-US" sz="1100" b="1" dirty="0">
                  <a:solidFill>
                    <a:srgbClr val="000000"/>
                  </a:solidFill>
                </a:rPr>
                <a:t>families</a:t>
              </a:r>
            </a:p>
          </p:txBody>
        </p:sp>
        <p:sp>
          <p:nvSpPr>
            <p:cNvPr id="16" name="TextBox 15"/>
            <p:cNvSpPr txBox="1"/>
            <p:nvPr/>
          </p:nvSpPr>
          <p:spPr>
            <a:xfrm>
              <a:off x="6564320" y="2981326"/>
              <a:ext cx="2309416" cy="855998"/>
            </a:xfrm>
            <a:prstGeom prst="rect">
              <a:avLst/>
            </a:prstGeom>
            <a:noFill/>
          </p:spPr>
          <p:txBody>
            <a:bodyPr wrap="none" rtlCol="0">
              <a:spAutoFit/>
            </a:bodyPr>
            <a:lstStyle/>
            <a:p>
              <a:pPr algn="ctr"/>
              <a:r>
                <a:rPr lang="en-US" sz="1100" b="1" dirty="0">
                  <a:solidFill>
                    <a:srgbClr val="000000"/>
                  </a:solidFill>
                </a:rPr>
                <a:t>Identify short,</a:t>
              </a:r>
            </a:p>
            <a:p>
              <a:pPr algn="ctr"/>
              <a:r>
                <a:rPr lang="en-US" sz="1100" b="1" dirty="0">
                  <a:solidFill>
                    <a:srgbClr val="000000"/>
                  </a:solidFill>
                </a:rPr>
                <a:t>common regions</a:t>
              </a:r>
              <a:endParaRPr lang="en-US" sz="1100" b="1" dirty="0">
                <a:solidFill>
                  <a:srgbClr val="000000"/>
                </a:solidFill>
              </a:endParaRPr>
            </a:p>
          </p:txBody>
        </p:sp>
        <p:pic>
          <p:nvPicPr>
            <p:cNvPr id="1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215" y="1981200"/>
              <a:ext cx="3067050" cy="10001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2085974"/>
              <a:ext cx="2647950" cy="7905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0775" y="2111374"/>
              <a:ext cx="2943225" cy="6572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5688" y="3852182"/>
              <a:ext cx="6496050" cy="1619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1"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8397" y="4283982"/>
              <a:ext cx="2276475" cy="9239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2"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90951" y="4283982"/>
              <a:ext cx="2276475" cy="9239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3"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22338" y="4280807"/>
              <a:ext cx="2276475" cy="9239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grpSp>
        <p:nvGrpSpPr>
          <p:cNvPr id="35" name="Group 34"/>
          <p:cNvGrpSpPr/>
          <p:nvPr/>
        </p:nvGrpSpPr>
        <p:grpSpPr>
          <a:xfrm>
            <a:off x="6898376" y="5285232"/>
            <a:ext cx="4916057" cy="1251964"/>
            <a:chOff x="195944" y="2728686"/>
            <a:chExt cx="8597277" cy="2189454"/>
          </a:xfrm>
        </p:grpSpPr>
        <p:sp>
          <p:nvSpPr>
            <p:cNvPr id="37" name="TextBox 36"/>
            <p:cNvSpPr txBox="1"/>
            <p:nvPr/>
          </p:nvSpPr>
          <p:spPr>
            <a:xfrm>
              <a:off x="195944" y="3757387"/>
              <a:ext cx="1854027" cy="825426"/>
            </a:xfrm>
            <a:prstGeom prst="rect">
              <a:avLst/>
            </a:prstGeom>
            <a:noFill/>
          </p:spPr>
          <p:txBody>
            <a:bodyPr wrap="none" rtlCol="0">
              <a:spAutoFit/>
            </a:bodyPr>
            <a:lstStyle/>
            <a:p>
              <a:pPr algn="ctr"/>
              <a:r>
                <a:rPr lang="en-US" sz="1050" b="1" dirty="0" err="1">
                  <a:solidFill>
                    <a:srgbClr val="000000"/>
                  </a:solidFill>
                </a:rPr>
                <a:t>Metagenome</a:t>
              </a:r>
              <a:endParaRPr lang="en-US" sz="1050" b="1" dirty="0">
                <a:solidFill>
                  <a:srgbClr val="000000"/>
                </a:solidFill>
              </a:endParaRPr>
            </a:p>
            <a:p>
              <a:pPr algn="ctr"/>
              <a:r>
                <a:rPr lang="en-US" sz="1050" b="1" dirty="0">
                  <a:solidFill>
                    <a:srgbClr val="000000"/>
                  </a:solidFill>
                </a:rPr>
                <a:t>reads</a:t>
              </a:r>
              <a:endParaRPr lang="en-US" sz="1050" b="1" dirty="0">
                <a:solidFill>
                  <a:srgbClr val="000000"/>
                </a:solidFill>
              </a:endParaRPr>
            </a:p>
          </p:txBody>
        </p:sp>
        <p:sp>
          <p:nvSpPr>
            <p:cNvPr id="38" name="TextBox 37"/>
            <p:cNvSpPr txBox="1"/>
            <p:nvPr/>
          </p:nvSpPr>
          <p:spPr>
            <a:xfrm>
              <a:off x="1683200" y="4092714"/>
              <a:ext cx="1567421" cy="825426"/>
            </a:xfrm>
            <a:prstGeom prst="rect">
              <a:avLst/>
            </a:prstGeom>
            <a:noFill/>
          </p:spPr>
          <p:txBody>
            <a:bodyPr wrap="none" rtlCol="0">
              <a:spAutoFit/>
            </a:bodyPr>
            <a:lstStyle/>
            <a:p>
              <a:pPr algn="ctr"/>
              <a:r>
                <a:rPr lang="en-US" sz="1050" b="1" dirty="0">
                  <a:solidFill>
                    <a:srgbClr val="000000"/>
                  </a:solidFill>
                </a:rPr>
                <a:t>ShortBRED</a:t>
              </a:r>
            </a:p>
            <a:p>
              <a:pPr algn="ctr"/>
              <a:r>
                <a:rPr lang="en-US" sz="1050" b="1" dirty="0">
                  <a:solidFill>
                    <a:srgbClr val="000000"/>
                  </a:solidFill>
                </a:rPr>
                <a:t>markers</a:t>
              </a:r>
              <a:endParaRPr lang="en-US" sz="1050" b="1" dirty="0">
                <a:solidFill>
                  <a:srgbClr val="000000"/>
                </a:solidFill>
              </a:endParaRPr>
            </a:p>
          </p:txBody>
        </p:sp>
        <p:sp>
          <p:nvSpPr>
            <p:cNvPr id="39" name="TextBox 38"/>
            <p:cNvSpPr txBox="1"/>
            <p:nvPr/>
          </p:nvSpPr>
          <p:spPr>
            <a:xfrm>
              <a:off x="3661326" y="3757387"/>
              <a:ext cx="2713847" cy="825426"/>
            </a:xfrm>
            <a:prstGeom prst="rect">
              <a:avLst/>
            </a:prstGeom>
            <a:noFill/>
          </p:spPr>
          <p:txBody>
            <a:bodyPr wrap="none" rtlCol="0">
              <a:spAutoFit/>
            </a:bodyPr>
            <a:lstStyle/>
            <a:p>
              <a:pPr algn="ctr"/>
              <a:r>
                <a:rPr lang="en-US" sz="1050" b="1" dirty="0">
                  <a:solidFill>
                    <a:srgbClr val="000000"/>
                  </a:solidFill>
                </a:rPr>
                <a:t>Translated search for</a:t>
              </a:r>
            </a:p>
            <a:p>
              <a:pPr algn="ctr"/>
              <a:r>
                <a:rPr lang="en-US" sz="1050" b="1" dirty="0">
                  <a:solidFill>
                    <a:srgbClr val="000000"/>
                  </a:solidFill>
                </a:rPr>
                <a:t>high ID hits</a:t>
              </a:r>
            </a:p>
          </p:txBody>
        </p:sp>
        <p:sp>
          <p:nvSpPr>
            <p:cNvPr id="40" name="TextBox 39"/>
            <p:cNvSpPr txBox="1"/>
            <p:nvPr/>
          </p:nvSpPr>
          <p:spPr>
            <a:xfrm>
              <a:off x="7095235" y="3757387"/>
              <a:ext cx="1697986" cy="1146426"/>
            </a:xfrm>
            <a:prstGeom prst="rect">
              <a:avLst/>
            </a:prstGeom>
            <a:noFill/>
          </p:spPr>
          <p:txBody>
            <a:bodyPr wrap="none" rtlCol="0">
              <a:spAutoFit/>
            </a:bodyPr>
            <a:lstStyle/>
            <a:p>
              <a:pPr algn="ctr"/>
              <a:r>
                <a:rPr lang="en-US" sz="1050" b="1" dirty="0">
                  <a:solidFill>
                    <a:srgbClr val="000000"/>
                  </a:solidFill>
                </a:rPr>
                <a:t>Normalize</a:t>
              </a:r>
            </a:p>
            <a:p>
              <a:pPr algn="ctr"/>
              <a:r>
                <a:rPr lang="en-US" sz="1050" b="1" dirty="0">
                  <a:solidFill>
                    <a:srgbClr val="000000"/>
                  </a:solidFill>
                </a:rPr>
                <a:t> relative</a:t>
              </a:r>
              <a:br>
                <a:rPr lang="en-US" sz="1050" b="1" dirty="0">
                  <a:solidFill>
                    <a:srgbClr val="000000"/>
                  </a:solidFill>
                </a:rPr>
              </a:br>
              <a:r>
                <a:rPr lang="en-US" sz="1050" b="1" dirty="0">
                  <a:solidFill>
                    <a:srgbClr val="000000"/>
                  </a:solidFill>
                </a:rPr>
                <a:t>abundances</a:t>
              </a:r>
            </a:p>
          </p:txBody>
        </p:sp>
        <p:pic>
          <p:nvPicPr>
            <p:cNvPr id="41"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0370" y="2816225"/>
              <a:ext cx="2686050" cy="7905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2"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81400" y="2803525"/>
              <a:ext cx="3343275" cy="8001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3" name="Picture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04998" y="2728686"/>
              <a:ext cx="1028700" cy="1028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
        <p:nvSpPr>
          <p:cNvPr id="45" name="Date Placeholder 3"/>
          <p:cNvSpPr>
            <a:spLocks noGrp="1"/>
          </p:cNvSpPr>
          <p:nvPr>
            <p:ph type="dt" sz="half" idx="10"/>
          </p:nvPr>
        </p:nvSpPr>
        <p:spPr>
          <a:xfrm>
            <a:off x="238539" y="6488870"/>
            <a:ext cx="2743200" cy="365125"/>
          </a:xfrm>
        </p:spPr>
        <p:txBody>
          <a:bodyPr/>
          <a:lstStyle/>
          <a:p>
            <a:fld id="{149AB08A-B8FE-2744-A176-508EFC0AA4E9}" type="datetime1">
              <a:rPr lang="en-US" smtClean="0"/>
              <a:t>3/20/17</a:t>
            </a:fld>
            <a:endParaRPr lang="en-US"/>
          </a:p>
        </p:txBody>
      </p:sp>
      <p:sp>
        <p:nvSpPr>
          <p:cNvPr id="46" name="Slide Number Placeholder 4"/>
          <p:cNvSpPr>
            <a:spLocks noGrp="1"/>
          </p:cNvSpPr>
          <p:nvPr>
            <p:ph type="sldNum" sz="quarter" idx="12"/>
          </p:nvPr>
        </p:nvSpPr>
        <p:spPr>
          <a:xfrm>
            <a:off x="9210261" y="6488870"/>
            <a:ext cx="2743200" cy="365125"/>
          </a:xfrm>
        </p:spPr>
        <p:txBody>
          <a:bodyPr/>
          <a:lstStyle/>
          <a:p>
            <a:fld id="{0CED1879-D594-7048-AD12-28363999EDA9}" type="slidenum">
              <a:rPr lang="en-US" smtClean="0"/>
              <a:t>23</a:t>
            </a:fld>
            <a:endParaRPr lang="en-US" dirty="0"/>
          </a:p>
        </p:txBody>
      </p:sp>
    </p:spTree>
    <p:extLst>
      <p:ext uri="{BB962C8B-B14F-4D97-AF65-F5344CB8AC3E}">
        <p14:creationId xmlns:p14="http://schemas.microsoft.com/office/powerpoint/2010/main" val="1305335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7" end="7"/>
                                            </p:txEl>
                                          </p:spTgt>
                                        </p:tgtEl>
                                        <p:attrNameLst>
                                          <p:attrName>style.visibility</p:attrName>
                                        </p:attrNameLst>
                                      </p:cBhvr>
                                      <p:to>
                                        <p:strVal val="visible"/>
                                      </p:to>
                                    </p:set>
                                    <p:animEffect transition="in" filter="fade">
                                      <p:cBhvr>
                                        <p:cTn id="18" dur="500"/>
                                        <p:tgtEl>
                                          <p:spTgt spid="3">
                                            <p:txEl>
                                              <p:pRg st="7" end="7"/>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animEffect transition="in" filter="fade">
                                      <p:cBhvr>
                                        <p:cTn id="21" dur="500"/>
                                        <p:tgtEl>
                                          <p:spTgt spid="3">
                                            <p:txEl>
                                              <p:pRg st="8" end="8"/>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9" end="9"/>
                                            </p:txEl>
                                          </p:spTgt>
                                        </p:tgtEl>
                                        <p:attrNameLst>
                                          <p:attrName>style.visibility</p:attrName>
                                        </p:attrNameLst>
                                      </p:cBhvr>
                                      <p:to>
                                        <p:strVal val="visible"/>
                                      </p:to>
                                    </p:set>
                                    <p:animEffect transition="in" filter="fade">
                                      <p:cBhvr>
                                        <p:cTn id="24" dur="500"/>
                                        <p:tgtEl>
                                          <p:spTgt spid="3">
                                            <p:txEl>
                                              <p:pRg st="9" end="9"/>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Effect transition="in" filter="fade">
                                      <p:cBhvr>
                                        <p:cTn id="27" dur="500"/>
                                        <p:tgtEl>
                                          <p:spTgt spid="3">
                                            <p:txEl>
                                              <p:pRg st="10" end="1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12" end="12"/>
                                            </p:txEl>
                                          </p:spTgt>
                                        </p:tgtEl>
                                        <p:attrNameLst>
                                          <p:attrName>style.visibility</p:attrName>
                                        </p:attrNameLst>
                                      </p:cBhvr>
                                      <p:to>
                                        <p:strVal val="visible"/>
                                      </p:to>
                                    </p:set>
                                    <p:animEffect transition="in" filter="fade">
                                      <p:cBhvr>
                                        <p:cTn id="32" dur="500"/>
                                        <p:tgtEl>
                                          <p:spTgt spid="3">
                                            <p:txEl>
                                              <p:pRg st="12" end="12"/>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13" end="13"/>
                                            </p:txEl>
                                          </p:spTgt>
                                        </p:tgtEl>
                                        <p:attrNameLst>
                                          <p:attrName>style.visibility</p:attrName>
                                        </p:attrNameLst>
                                      </p:cBhvr>
                                      <p:to>
                                        <p:strVal val="visible"/>
                                      </p:to>
                                    </p:set>
                                    <p:animEffect transition="in" filter="fade">
                                      <p:cBhvr>
                                        <p:cTn id="35" dur="500"/>
                                        <p:tgtEl>
                                          <p:spTgt spid="3">
                                            <p:txEl>
                                              <p:pRg st="13" end="1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Rectangle 114"/>
          <p:cNvSpPr/>
          <p:nvPr/>
        </p:nvSpPr>
        <p:spPr>
          <a:xfrm>
            <a:off x="1225296" y="841248"/>
            <a:ext cx="10003536" cy="601274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descr="C:\Users\eblis\Desktop\Cacatuidae_phylogeny_tre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11995" y="1388861"/>
            <a:ext cx="2720346" cy="5138939"/>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normAutofit/>
          </a:bodyPr>
          <a:lstStyle/>
          <a:p>
            <a:r>
              <a:rPr lang="en-US" sz="4000" dirty="0" smtClean="0"/>
              <a:t>Functional profiling (from amplicons) using </a:t>
            </a:r>
            <a:r>
              <a:rPr lang="en-US" sz="4000" dirty="0" err="1" smtClean="0"/>
              <a:t>PICRUSt</a:t>
            </a:r>
            <a:endParaRPr lang="en-US" sz="4000" dirty="0"/>
          </a:p>
        </p:txBody>
      </p:sp>
      <p:sp>
        <p:nvSpPr>
          <p:cNvPr id="5" name="Rectangle 4"/>
          <p:cNvSpPr/>
          <p:nvPr/>
        </p:nvSpPr>
        <p:spPr bwMode="auto">
          <a:xfrm>
            <a:off x="8966205" y="1320800"/>
            <a:ext cx="547788" cy="135467"/>
          </a:xfrm>
          <a:prstGeom prst="rect">
            <a:avLst/>
          </a:prstGeom>
          <a:solidFill>
            <a:schemeClr val="accent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chemeClr val="bg1"/>
              </a:solidFill>
              <a:latin typeface="Arial" charset="0"/>
              <a:ea typeface="ＭＳ Ｐゴシック" pitchFamily="1" charset="-128"/>
            </a:endParaRPr>
          </a:p>
        </p:txBody>
      </p:sp>
      <p:sp>
        <p:nvSpPr>
          <p:cNvPr id="7" name="Rectangle 6"/>
          <p:cNvSpPr/>
          <p:nvPr/>
        </p:nvSpPr>
        <p:spPr bwMode="auto">
          <a:xfrm>
            <a:off x="8966205" y="2302935"/>
            <a:ext cx="708654" cy="135467"/>
          </a:xfrm>
          <a:prstGeom prst="rect">
            <a:avLst/>
          </a:prstGeom>
          <a:solidFill>
            <a:schemeClr val="accent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chemeClr val="bg1"/>
              </a:solidFill>
              <a:latin typeface="Arial" charset="0"/>
              <a:ea typeface="ＭＳ Ｐゴシック" pitchFamily="1" charset="-128"/>
            </a:endParaRPr>
          </a:p>
        </p:txBody>
      </p:sp>
      <p:sp>
        <p:nvSpPr>
          <p:cNvPr id="8" name="Rectangle 7"/>
          <p:cNvSpPr/>
          <p:nvPr/>
        </p:nvSpPr>
        <p:spPr bwMode="auto">
          <a:xfrm>
            <a:off x="8966205" y="3276601"/>
            <a:ext cx="242988" cy="135467"/>
          </a:xfrm>
          <a:prstGeom prst="rect">
            <a:avLst/>
          </a:prstGeom>
          <a:solidFill>
            <a:schemeClr val="accent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chemeClr val="bg1"/>
              </a:solidFill>
              <a:latin typeface="Arial" charset="0"/>
              <a:ea typeface="ＭＳ Ｐゴシック" pitchFamily="1" charset="-128"/>
            </a:endParaRPr>
          </a:p>
        </p:txBody>
      </p:sp>
      <p:sp>
        <p:nvSpPr>
          <p:cNvPr id="9" name="Rectangle 8"/>
          <p:cNvSpPr/>
          <p:nvPr/>
        </p:nvSpPr>
        <p:spPr bwMode="auto">
          <a:xfrm>
            <a:off x="8966205" y="3031067"/>
            <a:ext cx="319188" cy="135467"/>
          </a:xfrm>
          <a:prstGeom prst="rect">
            <a:avLst/>
          </a:prstGeom>
          <a:solidFill>
            <a:schemeClr val="accent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chemeClr val="bg1"/>
              </a:solidFill>
              <a:latin typeface="Arial" charset="0"/>
              <a:ea typeface="ＭＳ Ｐゴシック" pitchFamily="1" charset="-128"/>
            </a:endParaRPr>
          </a:p>
        </p:txBody>
      </p:sp>
      <p:sp>
        <p:nvSpPr>
          <p:cNvPr id="10" name="Rectangle 9"/>
          <p:cNvSpPr/>
          <p:nvPr/>
        </p:nvSpPr>
        <p:spPr bwMode="auto">
          <a:xfrm>
            <a:off x="8966205" y="4258734"/>
            <a:ext cx="166788" cy="135467"/>
          </a:xfrm>
          <a:prstGeom prst="rect">
            <a:avLst/>
          </a:prstGeom>
          <a:solidFill>
            <a:schemeClr val="accent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chemeClr val="bg1"/>
              </a:solidFill>
              <a:latin typeface="Arial" charset="0"/>
              <a:ea typeface="ＭＳ Ｐゴシック" pitchFamily="1" charset="-128"/>
            </a:endParaRPr>
          </a:p>
        </p:txBody>
      </p:sp>
      <p:sp>
        <p:nvSpPr>
          <p:cNvPr id="11" name="Rectangle 10"/>
          <p:cNvSpPr/>
          <p:nvPr/>
        </p:nvSpPr>
        <p:spPr bwMode="auto">
          <a:xfrm>
            <a:off x="8966205" y="5469470"/>
            <a:ext cx="852588" cy="135467"/>
          </a:xfrm>
          <a:prstGeom prst="rect">
            <a:avLst/>
          </a:prstGeom>
          <a:solidFill>
            <a:schemeClr val="accent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chemeClr val="bg1"/>
              </a:solidFill>
              <a:latin typeface="Arial" charset="0"/>
              <a:ea typeface="ＭＳ Ｐゴシック" pitchFamily="1" charset="-128"/>
            </a:endParaRPr>
          </a:p>
        </p:txBody>
      </p:sp>
      <p:sp>
        <p:nvSpPr>
          <p:cNvPr id="12" name="Rectangle 11"/>
          <p:cNvSpPr/>
          <p:nvPr/>
        </p:nvSpPr>
        <p:spPr bwMode="auto">
          <a:xfrm>
            <a:off x="8966205" y="6189135"/>
            <a:ext cx="83394" cy="135467"/>
          </a:xfrm>
          <a:prstGeom prst="rect">
            <a:avLst/>
          </a:prstGeom>
          <a:solidFill>
            <a:schemeClr val="accent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chemeClr val="bg1"/>
              </a:solidFill>
              <a:latin typeface="Arial" charset="0"/>
              <a:ea typeface="ＭＳ Ｐゴシック" pitchFamily="1" charset="-128"/>
            </a:endParaRPr>
          </a:p>
        </p:txBody>
      </p:sp>
      <p:grpSp>
        <p:nvGrpSpPr>
          <p:cNvPr id="101" name="Group 100"/>
          <p:cNvGrpSpPr/>
          <p:nvPr/>
        </p:nvGrpSpPr>
        <p:grpSpPr>
          <a:xfrm>
            <a:off x="8787757" y="6629400"/>
            <a:ext cx="1260281" cy="253916"/>
            <a:chOff x="7263756" y="6629400"/>
            <a:chExt cx="1260281" cy="253916"/>
          </a:xfrm>
        </p:grpSpPr>
        <p:cxnSp>
          <p:nvCxnSpPr>
            <p:cNvPr id="13" name="Straight Connector 12"/>
            <p:cNvCxnSpPr/>
            <p:nvPr/>
          </p:nvCxnSpPr>
          <p:spPr bwMode="auto">
            <a:xfrm>
              <a:off x="7433739" y="6629400"/>
              <a:ext cx="9372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4" name="TextBox 13"/>
            <p:cNvSpPr txBox="1"/>
            <p:nvPr/>
          </p:nvSpPr>
          <p:spPr>
            <a:xfrm>
              <a:off x="7263756" y="6629400"/>
              <a:ext cx="1260281" cy="253916"/>
            </a:xfrm>
            <a:prstGeom prst="rect">
              <a:avLst/>
            </a:prstGeom>
            <a:noFill/>
          </p:spPr>
          <p:txBody>
            <a:bodyPr wrap="none" rtlCol="0">
              <a:spAutoFit/>
            </a:bodyPr>
            <a:lstStyle/>
            <a:p>
              <a:pPr algn="ctr"/>
              <a:r>
                <a:rPr lang="en-US" sz="1050" dirty="0">
                  <a:solidFill>
                    <a:schemeClr val="bg1"/>
                  </a:solidFill>
                </a:rPr>
                <a:t>Relative abundance</a:t>
              </a:r>
              <a:endParaRPr lang="en-US" sz="1050" dirty="0">
                <a:solidFill>
                  <a:schemeClr val="bg1"/>
                </a:solidFill>
              </a:endParaRPr>
            </a:p>
          </p:txBody>
        </p:sp>
      </p:grpSp>
      <p:sp>
        <p:nvSpPr>
          <p:cNvPr id="15" name="Oval 14"/>
          <p:cNvSpPr/>
          <p:nvPr/>
        </p:nvSpPr>
        <p:spPr bwMode="auto">
          <a:xfrm>
            <a:off x="8802796" y="1227668"/>
            <a:ext cx="344587" cy="344587"/>
          </a:xfrm>
          <a:prstGeom prst="ellipse">
            <a:avLst/>
          </a:prstGeom>
          <a:blipFill>
            <a:blip r:embed="rId4" cstate="print"/>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chemeClr val="bg1"/>
              </a:solidFill>
              <a:latin typeface="Arial" charset="0"/>
              <a:ea typeface="ＭＳ Ｐゴシック" pitchFamily="1" charset="-128"/>
            </a:endParaRPr>
          </a:p>
        </p:txBody>
      </p:sp>
      <p:sp>
        <p:nvSpPr>
          <p:cNvPr id="25" name="Oval 24"/>
          <p:cNvSpPr/>
          <p:nvPr/>
        </p:nvSpPr>
        <p:spPr bwMode="auto">
          <a:xfrm>
            <a:off x="8802796" y="1955474"/>
            <a:ext cx="344587" cy="344587"/>
          </a:xfrm>
          <a:prstGeom prst="ellipse">
            <a:avLst/>
          </a:prstGeom>
          <a:blipFill>
            <a:blip r:embed="rId4" cstate="print"/>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chemeClr val="bg1"/>
              </a:solidFill>
              <a:latin typeface="Arial" charset="0"/>
              <a:ea typeface="ＭＳ Ｐゴシック" pitchFamily="1" charset="-128"/>
            </a:endParaRPr>
          </a:p>
        </p:txBody>
      </p:sp>
      <p:sp>
        <p:nvSpPr>
          <p:cNvPr id="26" name="Oval 25"/>
          <p:cNvSpPr/>
          <p:nvPr/>
        </p:nvSpPr>
        <p:spPr bwMode="auto">
          <a:xfrm>
            <a:off x="8170343" y="3177544"/>
            <a:ext cx="344587" cy="344587"/>
          </a:xfrm>
          <a:prstGeom prst="ellipse">
            <a:avLst/>
          </a:prstGeom>
          <a:blipFill>
            <a:blip r:embed="rId4" cstate="print"/>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chemeClr val="bg1"/>
              </a:solidFill>
              <a:latin typeface="Arial" charset="0"/>
              <a:ea typeface="ＭＳ Ｐゴシック" pitchFamily="1" charset="-128"/>
            </a:endParaRPr>
          </a:p>
        </p:txBody>
      </p:sp>
      <p:sp>
        <p:nvSpPr>
          <p:cNvPr id="27" name="Oval 26"/>
          <p:cNvSpPr/>
          <p:nvPr/>
        </p:nvSpPr>
        <p:spPr bwMode="auto">
          <a:xfrm>
            <a:off x="8802796" y="4385407"/>
            <a:ext cx="344587" cy="344587"/>
          </a:xfrm>
          <a:prstGeom prst="ellipse">
            <a:avLst/>
          </a:prstGeom>
          <a:blipFill>
            <a:blip r:embed="rId4" cstate="print"/>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chemeClr val="bg1"/>
              </a:solidFill>
              <a:latin typeface="Arial" charset="0"/>
              <a:ea typeface="ＭＳ Ｐゴシック" pitchFamily="1" charset="-128"/>
            </a:endParaRPr>
          </a:p>
        </p:txBody>
      </p:sp>
      <p:sp>
        <p:nvSpPr>
          <p:cNvPr id="29" name="Oval 28"/>
          <p:cNvSpPr/>
          <p:nvPr/>
        </p:nvSpPr>
        <p:spPr bwMode="auto">
          <a:xfrm>
            <a:off x="8802796" y="6345339"/>
            <a:ext cx="344587" cy="344587"/>
          </a:xfrm>
          <a:prstGeom prst="ellipse">
            <a:avLst/>
          </a:prstGeom>
          <a:blipFill>
            <a:blip r:embed="rId4" cstate="print"/>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chemeClr val="bg1"/>
              </a:solidFill>
              <a:latin typeface="Arial" charset="0"/>
              <a:ea typeface="ＭＳ Ｐゴシック" pitchFamily="1" charset="-128"/>
            </a:endParaRPr>
          </a:p>
        </p:txBody>
      </p:sp>
      <p:sp>
        <p:nvSpPr>
          <p:cNvPr id="30" name="Oval 29"/>
          <p:cNvSpPr/>
          <p:nvPr/>
        </p:nvSpPr>
        <p:spPr bwMode="auto">
          <a:xfrm>
            <a:off x="8186235" y="1374560"/>
            <a:ext cx="293785" cy="293785"/>
          </a:xfrm>
          <a:prstGeom prst="ellipse">
            <a:avLst/>
          </a:prstGeom>
          <a:blipFill dpi="0" rotWithShape="1">
            <a:blip r:embed="rId5" cstate="print">
              <a:alphaModFix amt="75000"/>
              <a:extLst>
                <a:ext uri="{BEBA8EAE-BF5A-486C-A8C5-ECC9F3942E4B}">
                  <a14:imgProps xmlns:a14="http://schemas.microsoft.com/office/drawing/2010/main">
                    <a14:imgLayer r:embed="rId6">
                      <a14:imgEffect>
                        <a14:brightnessContrast bright="-20000"/>
                      </a14:imgEffect>
                    </a14:imgLayer>
                  </a14:imgProps>
                </a:ext>
              </a:extLst>
            </a:blip>
            <a:srcRect/>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chemeClr val="bg1"/>
              </a:solidFill>
              <a:latin typeface="Arial" charset="0"/>
              <a:ea typeface="ＭＳ Ｐゴシック" pitchFamily="1" charset="-128"/>
            </a:endParaRPr>
          </a:p>
        </p:txBody>
      </p:sp>
      <p:sp>
        <p:nvSpPr>
          <p:cNvPr id="32" name="Oval 31"/>
          <p:cNvSpPr/>
          <p:nvPr/>
        </p:nvSpPr>
        <p:spPr bwMode="auto">
          <a:xfrm>
            <a:off x="7653520" y="1829623"/>
            <a:ext cx="293785" cy="293785"/>
          </a:xfrm>
          <a:prstGeom prst="ellipse">
            <a:avLst/>
          </a:prstGeom>
          <a:blipFill dpi="0" rotWithShape="1">
            <a:blip r:embed="rId5" cstate="print">
              <a:alphaModFix amt="75000"/>
              <a:extLst>
                <a:ext uri="{BEBA8EAE-BF5A-486C-A8C5-ECC9F3942E4B}">
                  <a14:imgProps xmlns:a14="http://schemas.microsoft.com/office/drawing/2010/main">
                    <a14:imgLayer r:embed="rId6">
                      <a14:imgEffect>
                        <a14:brightnessContrast bright="-20000"/>
                      </a14:imgEffect>
                    </a14:imgLayer>
                  </a14:imgProps>
                </a:ext>
              </a:extLst>
            </a:blip>
            <a:srcRect/>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chemeClr val="bg1"/>
              </a:solidFill>
              <a:latin typeface="Arial" charset="0"/>
              <a:ea typeface="ＭＳ Ｐゴシック" pitchFamily="1" charset="-128"/>
            </a:endParaRPr>
          </a:p>
        </p:txBody>
      </p:sp>
      <p:sp>
        <p:nvSpPr>
          <p:cNvPr id="33" name="Oval 32"/>
          <p:cNvSpPr/>
          <p:nvPr/>
        </p:nvSpPr>
        <p:spPr bwMode="auto">
          <a:xfrm>
            <a:off x="7923357" y="2120859"/>
            <a:ext cx="293785" cy="293785"/>
          </a:xfrm>
          <a:prstGeom prst="ellipse">
            <a:avLst/>
          </a:prstGeom>
          <a:blipFill dpi="0" rotWithShape="1">
            <a:blip r:embed="rId5" cstate="print">
              <a:alphaModFix amt="75000"/>
              <a:extLst>
                <a:ext uri="{BEBA8EAE-BF5A-486C-A8C5-ECC9F3942E4B}">
                  <a14:imgProps xmlns:a14="http://schemas.microsoft.com/office/drawing/2010/main">
                    <a14:imgLayer r:embed="rId6">
                      <a14:imgEffect>
                        <a14:brightnessContrast bright="-20000"/>
                      </a14:imgEffect>
                    </a14:imgLayer>
                  </a14:imgProps>
                </a:ext>
              </a:extLst>
            </a:blip>
            <a:srcRect/>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chemeClr val="bg1"/>
              </a:solidFill>
              <a:latin typeface="Arial" charset="0"/>
              <a:ea typeface="ＭＳ Ｐゴシック" pitchFamily="1" charset="-128"/>
            </a:endParaRPr>
          </a:p>
        </p:txBody>
      </p:sp>
      <p:sp>
        <p:nvSpPr>
          <p:cNvPr id="34" name="Oval 33"/>
          <p:cNvSpPr/>
          <p:nvPr/>
        </p:nvSpPr>
        <p:spPr bwMode="auto">
          <a:xfrm>
            <a:off x="7381083" y="2136560"/>
            <a:ext cx="293785" cy="293785"/>
          </a:xfrm>
          <a:prstGeom prst="ellipse">
            <a:avLst/>
          </a:prstGeom>
          <a:blipFill dpi="0" rotWithShape="1">
            <a:blip r:embed="rId5" cstate="print">
              <a:alphaModFix amt="75000"/>
              <a:extLst>
                <a:ext uri="{BEBA8EAE-BF5A-486C-A8C5-ECC9F3942E4B}">
                  <a14:imgProps xmlns:a14="http://schemas.microsoft.com/office/drawing/2010/main">
                    <a14:imgLayer r:embed="rId6">
                      <a14:imgEffect>
                        <a14:brightnessContrast bright="-20000"/>
                      </a14:imgEffect>
                    </a14:imgLayer>
                  </a14:imgProps>
                </a:ext>
              </a:extLst>
            </a:blip>
            <a:srcRect/>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chemeClr val="bg1"/>
              </a:solidFill>
              <a:latin typeface="Arial" charset="0"/>
              <a:ea typeface="ＭＳ Ｐゴシック" pitchFamily="1" charset="-128"/>
            </a:endParaRPr>
          </a:p>
        </p:txBody>
      </p:sp>
      <p:sp>
        <p:nvSpPr>
          <p:cNvPr id="35" name="Oval 34"/>
          <p:cNvSpPr/>
          <p:nvPr/>
        </p:nvSpPr>
        <p:spPr bwMode="auto">
          <a:xfrm>
            <a:off x="7121166" y="2855811"/>
            <a:ext cx="293785" cy="293785"/>
          </a:xfrm>
          <a:prstGeom prst="ellipse">
            <a:avLst/>
          </a:prstGeom>
          <a:blipFill dpi="0" rotWithShape="1">
            <a:blip r:embed="rId5" cstate="print">
              <a:alphaModFix amt="75000"/>
              <a:extLst>
                <a:ext uri="{BEBA8EAE-BF5A-486C-A8C5-ECC9F3942E4B}">
                  <a14:imgProps xmlns:a14="http://schemas.microsoft.com/office/drawing/2010/main">
                    <a14:imgLayer r:embed="rId6">
                      <a14:imgEffect>
                        <a14:brightnessContrast bright="-20000"/>
                      </a14:imgEffect>
                    </a14:imgLayer>
                  </a14:imgProps>
                </a:ext>
              </a:extLst>
            </a:blip>
            <a:srcRect/>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chemeClr val="bg1"/>
              </a:solidFill>
              <a:latin typeface="Arial" charset="0"/>
              <a:ea typeface="ＭＳ Ｐゴシック" pitchFamily="1" charset="-128"/>
            </a:endParaRPr>
          </a:p>
        </p:txBody>
      </p:sp>
      <p:sp>
        <p:nvSpPr>
          <p:cNvPr id="37" name="Oval 36"/>
          <p:cNvSpPr/>
          <p:nvPr/>
        </p:nvSpPr>
        <p:spPr bwMode="auto">
          <a:xfrm>
            <a:off x="7381082" y="3563136"/>
            <a:ext cx="293785" cy="293785"/>
          </a:xfrm>
          <a:prstGeom prst="ellipse">
            <a:avLst/>
          </a:prstGeom>
          <a:blipFill dpi="0" rotWithShape="1">
            <a:blip r:embed="rId5" cstate="print">
              <a:alphaModFix amt="75000"/>
              <a:extLst>
                <a:ext uri="{BEBA8EAE-BF5A-486C-A8C5-ECC9F3942E4B}">
                  <a14:imgProps xmlns:a14="http://schemas.microsoft.com/office/drawing/2010/main">
                    <a14:imgLayer r:embed="rId6">
                      <a14:imgEffect>
                        <a14:brightnessContrast bright="-20000"/>
                      </a14:imgEffect>
                    </a14:imgLayer>
                  </a14:imgProps>
                </a:ext>
              </a:extLst>
            </a:blip>
            <a:srcRect/>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chemeClr val="bg1"/>
              </a:solidFill>
              <a:latin typeface="Arial" charset="0"/>
              <a:ea typeface="ＭＳ Ｐゴシック" pitchFamily="1" charset="-128"/>
            </a:endParaRPr>
          </a:p>
        </p:txBody>
      </p:sp>
      <p:sp>
        <p:nvSpPr>
          <p:cNvPr id="39" name="Oval 38"/>
          <p:cNvSpPr/>
          <p:nvPr/>
        </p:nvSpPr>
        <p:spPr bwMode="auto">
          <a:xfrm>
            <a:off x="6573659" y="3969535"/>
            <a:ext cx="293785" cy="293785"/>
          </a:xfrm>
          <a:prstGeom prst="ellipse">
            <a:avLst/>
          </a:prstGeom>
          <a:blipFill dpi="0" rotWithShape="1">
            <a:blip r:embed="rId5" cstate="print">
              <a:alphaModFix amt="75000"/>
              <a:extLst>
                <a:ext uri="{BEBA8EAE-BF5A-486C-A8C5-ECC9F3942E4B}">
                  <a14:imgProps xmlns:a14="http://schemas.microsoft.com/office/drawing/2010/main">
                    <a14:imgLayer r:embed="rId6">
                      <a14:imgEffect>
                        <a14:brightnessContrast bright="-20000"/>
                      </a14:imgEffect>
                    </a14:imgLayer>
                  </a14:imgProps>
                </a:ext>
              </a:extLst>
            </a:blip>
            <a:srcRect/>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chemeClr val="bg1"/>
              </a:solidFill>
              <a:latin typeface="Arial" charset="0"/>
              <a:ea typeface="ＭＳ Ｐゴシック" pitchFamily="1" charset="-128"/>
            </a:endParaRPr>
          </a:p>
        </p:txBody>
      </p:sp>
      <p:sp>
        <p:nvSpPr>
          <p:cNvPr id="41" name="Oval 40"/>
          <p:cNvSpPr/>
          <p:nvPr/>
        </p:nvSpPr>
        <p:spPr bwMode="auto">
          <a:xfrm>
            <a:off x="6573659" y="5221392"/>
            <a:ext cx="293785" cy="293785"/>
          </a:xfrm>
          <a:prstGeom prst="ellipse">
            <a:avLst/>
          </a:prstGeom>
          <a:blipFill dpi="0" rotWithShape="1">
            <a:blip r:embed="rId5" cstate="print">
              <a:alphaModFix amt="75000"/>
              <a:extLst>
                <a:ext uri="{BEBA8EAE-BF5A-486C-A8C5-ECC9F3942E4B}">
                  <a14:imgProps xmlns:a14="http://schemas.microsoft.com/office/drawing/2010/main">
                    <a14:imgLayer r:embed="rId6">
                      <a14:imgEffect>
                        <a14:brightnessContrast bright="-20000"/>
                      </a14:imgEffect>
                    </a14:imgLayer>
                  </a14:imgProps>
                </a:ext>
              </a:extLst>
            </a:blip>
            <a:srcRect/>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chemeClr val="bg1"/>
              </a:solidFill>
              <a:latin typeface="Arial" charset="0"/>
              <a:ea typeface="ＭＳ Ｐゴシック" pitchFamily="1" charset="-128"/>
            </a:endParaRPr>
          </a:p>
        </p:txBody>
      </p:sp>
      <p:sp>
        <p:nvSpPr>
          <p:cNvPr id="42" name="Oval 41"/>
          <p:cNvSpPr/>
          <p:nvPr/>
        </p:nvSpPr>
        <p:spPr bwMode="auto">
          <a:xfrm>
            <a:off x="6305830" y="4591568"/>
            <a:ext cx="293785" cy="293785"/>
          </a:xfrm>
          <a:prstGeom prst="ellipse">
            <a:avLst/>
          </a:prstGeom>
          <a:blipFill dpi="0" rotWithShape="1">
            <a:blip r:embed="rId5" cstate="print">
              <a:alphaModFix amt="75000"/>
              <a:extLst>
                <a:ext uri="{BEBA8EAE-BF5A-486C-A8C5-ECC9F3942E4B}">
                  <a14:imgProps xmlns:a14="http://schemas.microsoft.com/office/drawing/2010/main">
                    <a14:imgLayer r:embed="rId6">
                      <a14:imgEffect>
                        <a14:brightnessContrast bright="-20000"/>
                      </a14:imgEffect>
                    </a14:imgLayer>
                  </a14:imgProps>
                </a:ext>
              </a:extLst>
            </a:blip>
            <a:srcRect/>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chemeClr val="bg1"/>
              </a:solidFill>
              <a:latin typeface="Arial" charset="0"/>
              <a:ea typeface="ＭＳ Ｐゴシック" pitchFamily="1" charset="-128"/>
            </a:endParaRPr>
          </a:p>
        </p:txBody>
      </p:sp>
      <p:sp>
        <p:nvSpPr>
          <p:cNvPr id="43" name="Oval 42"/>
          <p:cNvSpPr/>
          <p:nvPr/>
        </p:nvSpPr>
        <p:spPr bwMode="auto">
          <a:xfrm>
            <a:off x="6085844" y="5477937"/>
            <a:ext cx="293785" cy="293785"/>
          </a:xfrm>
          <a:prstGeom prst="ellipse">
            <a:avLst/>
          </a:prstGeom>
          <a:blipFill dpi="0" rotWithShape="1">
            <a:blip r:embed="rId5" cstate="print">
              <a:alphaModFix amt="75000"/>
              <a:extLst>
                <a:ext uri="{BEBA8EAE-BF5A-486C-A8C5-ECC9F3942E4B}">
                  <a14:imgProps xmlns:a14="http://schemas.microsoft.com/office/drawing/2010/main">
                    <a14:imgLayer r:embed="rId6">
                      <a14:imgEffect>
                        <a14:brightnessContrast bright="-20000"/>
                      </a14:imgEffect>
                    </a14:imgLayer>
                  </a14:imgProps>
                </a:ext>
              </a:extLst>
            </a:blip>
            <a:srcRect/>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chemeClr val="bg1"/>
              </a:solidFill>
              <a:latin typeface="Arial" charset="0"/>
              <a:ea typeface="ＭＳ Ｐゴシック" pitchFamily="1" charset="-128"/>
            </a:endParaRPr>
          </a:p>
        </p:txBody>
      </p:sp>
      <p:sp>
        <p:nvSpPr>
          <p:cNvPr id="44" name="TextBox 43"/>
          <p:cNvSpPr txBox="1"/>
          <p:nvPr/>
        </p:nvSpPr>
        <p:spPr>
          <a:xfrm>
            <a:off x="8500444" y="974524"/>
            <a:ext cx="949299" cy="253916"/>
          </a:xfrm>
          <a:prstGeom prst="rect">
            <a:avLst/>
          </a:prstGeom>
          <a:noFill/>
        </p:spPr>
        <p:txBody>
          <a:bodyPr wrap="none" rtlCol="0">
            <a:spAutoFit/>
          </a:bodyPr>
          <a:lstStyle/>
          <a:p>
            <a:pPr algn="ctr"/>
            <a:r>
              <a:rPr lang="en-US" sz="1050" dirty="0">
                <a:solidFill>
                  <a:schemeClr val="bg1"/>
                </a:solidFill>
              </a:rPr>
              <a:t>Seq. genomes</a:t>
            </a:r>
            <a:endParaRPr lang="en-US" sz="1050" dirty="0">
              <a:solidFill>
                <a:schemeClr val="bg1"/>
              </a:solidFill>
            </a:endParaRPr>
          </a:p>
        </p:txBody>
      </p:sp>
      <p:sp>
        <p:nvSpPr>
          <p:cNvPr id="45" name="TextBox 44"/>
          <p:cNvSpPr txBox="1"/>
          <p:nvPr/>
        </p:nvSpPr>
        <p:spPr>
          <a:xfrm>
            <a:off x="5270770" y="5257800"/>
            <a:ext cx="979755" cy="415498"/>
          </a:xfrm>
          <a:prstGeom prst="rect">
            <a:avLst/>
          </a:prstGeom>
          <a:noFill/>
        </p:spPr>
        <p:txBody>
          <a:bodyPr wrap="none" rtlCol="0">
            <a:spAutoFit/>
          </a:bodyPr>
          <a:lstStyle/>
          <a:p>
            <a:pPr algn="ctr"/>
            <a:r>
              <a:rPr lang="en-US" sz="1050" dirty="0">
                <a:solidFill>
                  <a:schemeClr val="bg1"/>
                </a:solidFill>
              </a:rPr>
              <a:t>Reconstructed</a:t>
            </a:r>
            <a:br>
              <a:rPr lang="en-US" sz="1050" dirty="0">
                <a:solidFill>
                  <a:schemeClr val="bg1"/>
                </a:solidFill>
              </a:rPr>
            </a:br>
            <a:r>
              <a:rPr lang="en-US" sz="1050" dirty="0">
                <a:solidFill>
                  <a:schemeClr val="bg1"/>
                </a:solidFill>
              </a:rPr>
              <a:t>“genomes”</a:t>
            </a:r>
            <a:endParaRPr lang="en-US" sz="1050" dirty="0">
              <a:solidFill>
                <a:schemeClr val="bg1"/>
              </a:solidFill>
            </a:endParaRPr>
          </a:p>
        </p:txBody>
      </p:sp>
      <p:grpSp>
        <p:nvGrpSpPr>
          <p:cNvPr id="111" name="Group 110"/>
          <p:cNvGrpSpPr/>
          <p:nvPr/>
        </p:nvGrpSpPr>
        <p:grpSpPr>
          <a:xfrm>
            <a:off x="3184656" y="3886200"/>
            <a:ext cx="909223" cy="2673676"/>
            <a:chOff x="1660655" y="4108124"/>
            <a:chExt cx="909223" cy="2673676"/>
          </a:xfrm>
        </p:grpSpPr>
        <p:grpSp>
          <p:nvGrpSpPr>
            <p:cNvPr id="17" name="Group 16"/>
            <p:cNvGrpSpPr/>
            <p:nvPr/>
          </p:nvGrpSpPr>
          <p:grpSpPr>
            <a:xfrm>
              <a:off x="2020378" y="4524728"/>
              <a:ext cx="189768" cy="2257072"/>
              <a:chOff x="228600" y="2590800"/>
              <a:chExt cx="347242" cy="4130040"/>
            </a:xfrm>
          </p:grpSpPr>
          <p:sp>
            <p:nvSpPr>
              <p:cNvPr id="46" name="Rectangle 4"/>
              <p:cNvSpPr/>
              <p:nvPr/>
            </p:nvSpPr>
            <p:spPr bwMode="auto">
              <a:xfrm>
                <a:off x="228600" y="4656834"/>
                <a:ext cx="347242" cy="34724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chemeClr val="bg1"/>
                  </a:solidFill>
                </a:endParaRPr>
              </a:p>
            </p:txBody>
          </p:sp>
          <p:sp>
            <p:nvSpPr>
              <p:cNvPr id="47" name="Rectangle 5"/>
              <p:cNvSpPr/>
              <p:nvPr/>
            </p:nvSpPr>
            <p:spPr bwMode="auto">
              <a:xfrm>
                <a:off x="228600" y="3615109"/>
                <a:ext cx="347242" cy="34724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chemeClr val="bg1"/>
                  </a:solidFill>
                </a:endParaRPr>
              </a:p>
            </p:txBody>
          </p:sp>
          <p:sp>
            <p:nvSpPr>
              <p:cNvPr id="48" name="Rectangle 6"/>
              <p:cNvSpPr/>
              <p:nvPr/>
            </p:nvSpPr>
            <p:spPr bwMode="auto">
              <a:xfrm>
                <a:off x="228600" y="5022773"/>
                <a:ext cx="347242" cy="34724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chemeClr val="bg1"/>
                  </a:solidFill>
                </a:endParaRPr>
              </a:p>
            </p:txBody>
          </p:sp>
          <p:sp>
            <p:nvSpPr>
              <p:cNvPr id="49" name="Rectangle 7"/>
              <p:cNvSpPr/>
              <p:nvPr/>
            </p:nvSpPr>
            <p:spPr bwMode="auto">
              <a:xfrm>
                <a:off x="228600" y="6373598"/>
                <a:ext cx="347242" cy="34724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chemeClr val="bg1"/>
                  </a:solidFill>
                </a:endParaRPr>
              </a:p>
            </p:txBody>
          </p:sp>
          <p:sp>
            <p:nvSpPr>
              <p:cNvPr id="50" name="Rectangle 8"/>
              <p:cNvSpPr/>
              <p:nvPr/>
            </p:nvSpPr>
            <p:spPr bwMode="auto">
              <a:xfrm>
                <a:off x="228600" y="5698560"/>
                <a:ext cx="347242" cy="34724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chemeClr val="bg1"/>
                  </a:solidFill>
                </a:endParaRPr>
              </a:p>
            </p:txBody>
          </p:sp>
          <p:sp>
            <p:nvSpPr>
              <p:cNvPr id="51" name="Rectangle 9"/>
              <p:cNvSpPr/>
              <p:nvPr/>
            </p:nvSpPr>
            <p:spPr bwMode="auto">
              <a:xfrm>
                <a:off x="228600" y="2590800"/>
                <a:ext cx="347242" cy="347242"/>
              </a:xfrm>
              <a:prstGeom prst="rect">
                <a:avLst/>
              </a:prstGeom>
              <a:solidFill>
                <a:srgbClr val="A29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chemeClr val="bg1"/>
                  </a:solidFill>
                </a:endParaRPr>
              </a:p>
            </p:txBody>
          </p:sp>
          <p:sp>
            <p:nvSpPr>
              <p:cNvPr id="52" name="Rectangle 10"/>
              <p:cNvSpPr/>
              <p:nvPr/>
            </p:nvSpPr>
            <p:spPr bwMode="auto">
              <a:xfrm>
                <a:off x="228600" y="3265089"/>
                <a:ext cx="347242" cy="347242"/>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chemeClr val="bg1"/>
                  </a:solidFill>
                </a:endParaRPr>
              </a:p>
            </p:txBody>
          </p:sp>
          <p:sp>
            <p:nvSpPr>
              <p:cNvPr id="53" name="Rectangle 11"/>
              <p:cNvSpPr/>
              <p:nvPr/>
            </p:nvSpPr>
            <p:spPr bwMode="auto">
              <a:xfrm>
                <a:off x="228600" y="5365957"/>
                <a:ext cx="347242" cy="347242"/>
              </a:xfrm>
              <a:prstGeom prst="rect">
                <a:avLst/>
              </a:prstGeom>
              <a:solidFill>
                <a:srgbClr val="CCCC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chemeClr val="bg1"/>
                  </a:solidFill>
                </a:endParaRPr>
              </a:p>
            </p:txBody>
          </p:sp>
          <p:sp>
            <p:nvSpPr>
              <p:cNvPr id="54" name="Rectangle 12"/>
              <p:cNvSpPr/>
              <p:nvPr/>
            </p:nvSpPr>
            <p:spPr bwMode="auto">
              <a:xfrm>
                <a:off x="228600" y="4290147"/>
                <a:ext cx="347242" cy="347242"/>
              </a:xfrm>
              <a:prstGeom prst="rect">
                <a:avLst/>
              </a:prstGeom>
              <a:solidFill>
                <a:srgbClr val="0039A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chemeClr val="bg1"/>
                  </a:solidFill>
                </a:endParaRPr>
              </a:p>
            </p:txBody>
          </p:sp>
          <p:sp>
            <p:nvSpPr>
              <p:cNvPr id="55" name="Rectangle 13"/>
              <p:cNvSpPr/>
              <p:nvPr/>
            </p:nvSpPr>
            <p:spPr bwMode="auto">
              <a:xfrm>
                <a:off x="228600" y="2915069"/>
                <a:ext cx="347242" cy="347242"/>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chemeClr val="bg1"/>
                  </a:solidFill>
                </a:endParaRPr>
              </a:p>
            </p:txBody>
          </p:sp>
          <p:sp>
            <p:nvSpPr>
              <p:cNvPr id="56" name="Rectangle 14"/>
              <p:cNvSpPr/>
              <p:nvPr/>
            </p:nvSpPr>
            <p:spPr bwMode="auto">
              <a:xfrm>
                <a:off x="228600" y="6043230"/>
                <a:ext cx="347242" cy="347242"/>
              </a:xfrm>
              <a:prstGeom prst="rect">
                <a:avLst/>
              </a:prstGeom>
              <a:solidFill>
                <a:srgbClr val="A29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chemeClr val="bg1"/>
                  </a:solidFill>
                </a:endParaRPr>
              </a:p>
            </p:txBody>
          </p:sp>
          <p:sp>
            <p:nvSpPr>
              <p:cNvPr id="57" name="Rectangle 15"/>
              <p:cNvSpPr/>
              <p:nvPr/>
            </p:nvSpPr>
            <p:spPr bwMode="auto">
              <a:xfrm>
                <a:off x="228600" y="3974212"/>
                <a:ext cx="347242" cy="347242"/>
              </a:xfrm>
              <a:prstGeom prst="rect">
                <a:avLst/>
              </a:prstGeom>
              <a:solidFill>
                <a:srgbClr val="0039A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chemeClr val="bg1"/>
                  </a:solidFill>
                </a:endParaRPr>
              </a:p>
            </p:txBody>
          </p:sp>
        </p:grpSp>
        <p:sp>
          <p:nvSpPr>
            <p:cNvPr id="72" name="TextBox 71"/>
            <p:cNvSpPr txBox="1"/>
            <p:nvPr/>
          </p:nvSpPr>
          <p:spPr>
            <a:xfrm>
              <a:off x="1660655" y="4108124"/>
              <a:ext cx="909223" cy="415498"/>
            </a:xfrm>
            <a:prstGeom prst="rect">
              <a:avLst/>
            </a:prstGeom>
            <a:noFill/>
          </p:spPr>
          <p:txBody>
            <a:bodyPr wrap="none" rtlCol="0">
              <a:spAutoFit/>
            </a:bodyPr>
            <a:lstStyle/>
            <a:p>
              <a:pPr algn="ctr"/>
              <a:r>
                <a:rPr lang="en-US" sz="1050" dirty="0">
                  <a:solidFill>
                    <a:schemeClr val="bg1"/>
                  </a:solidFill>
                </a:rPr>
                <a:t>Orthologous</a:t>
              </a:r>
              <a:br>
                <a:rPr lang="en-US" sz="1050" dirty="0">
                  <a:solidFill>
                    <a:schemeClr val="bg1"/>
                  </a:solidFill>
                </a:rPr>
              </a:br>
              <a:r>
                <a:rPr lang="en-US" sz="1050" dirty="0">
                  <a:solidFill>
                    <a:schemeClr val="bg1"/>
                  </a:solidFill>
                </a:rPr>
                <a:t>gene families</a:t>
              </a:r>
              <a:endParaRPr lang="en-US" sz="1050" dirty="0">
                <a:solidFill>
                  <a:schemeClr val="bg1"/>
                </a:solidFill>
              </a:endParaRPr>
            </a:p>
          </p:txBody>
        </p:sp>
      </p:grpSp>
      <p:grpSp>
        <p:nvGrpSpPr>
          <p:cNvPr id="112" name="Group 111"/>
          <p:cNvGrpSpPr/>
          <p:nvPr/>
        </p:nvGrpSpPr>
        <p:grpSpPr>
          <a:xfrm>
            <a:off x="2095008" y="3886200"/>
            <a:ext cx="889987" cy="2673676"/>
            <a:chOff x="571007" y="4108124"/>
            <a:chExt cx="889987" cy="2673676"/>
          </a:xfrm>
        </p:grpSpPr>
        <p:grpSp>
          <p:nvGrpSpPr>
            <p:cNvPr id="59" name="Group 58"/>
            <p:cNvGrpSpPr/>
            <p:nvPr/>
          </p:nvGrpSpPr>
          <p:grpSpPr>
            <a:xfrm>
              <a:off x="921116" y="4524728"/>
              <a:ext cx="189768" cy="2257072"/>
              <a:chOff x="228600" y="2590800"/>
              <a:chExt cx="347242" cy="4130040"/>
            </a:xfrm>
          </p:grpSpPr>
          <p:sp>
            <p:nvSpPr>
              <p:cNvPr id="60" name="Rectangle 4"/>
              <p:cNvSpPr/>
              <p:nvPr/>
            </p:nvSpPr>
            <p:spPr bwMode="auto">
              <a:xfrm>
                <a:off x="228600" y="4656834"/>
                <a:ext cx="347242" cy="34724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chemeClr val="bg1"/>
                  </a:solidFill>
                </a:endParaRPr>
              </a:p>
            </p:txBody>
          </p:sp>
          <p:sp>
            <p:nvSpPr>
              <p:cNvPr id="61" name="Rectangle 5"/>
              <p:cNvSpPr/>
              <p:nvPr/>
            </p:nvSpPr>
            <p:spPr bwMode="auto">
              <a:xfrm>
                <a:off x="228600" y="3615109"/>
                <a:ext cx="347242" cy="34724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chemeClr val="bg1"/>
                  </a:solidFill>
                </a:endParaRPr>
              </a:p>
            </p:txBody>
          </p:sp>
          <p:sp>
            <p:nvSpPr>
              <p:cNvPr id="62" name="Rectangle 6"/>
              <p:cNvSpPr/>
              <p:nvPr/>
            </p:nvSpPr>
            <p:spPr bwMode="auto">
              <a:xfrm>
                <a:off x="228600" y="5022773"/>
                <a:ext cx="347242" cy="34724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chemeClr val="bg1"/>
                  </a:solidFill>
                </a:endParaRPr>
              </a:p>
            </p:txBody>
          </p:sp>
          <p:sp>
            <p:nvSpPr>
              <p:cNvPr id="63" name="Rectangle 7"/>
              <p:cNvSpPr/>
              <p:nvPr/>
            </p:nvSpPr>
            <p:spPr bwMode="auto">
              <a:xfrm>
                <a:off x="228600" y="6373598"/>
                <a:ext cx="347242" cy="34724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chemeClr val="bg1"/>
                  </a:solidFill>
                </a:endParaRPr>
              </a:p>
            </p:txBody>
          </p:sp>
          <p:sp>
            <p:nvSpPr>
              <p:cNvPr id="64" name="Rectangle 8"/>
              <p:cNvSpPr/>
              <p:nvPr/>
            </p:nvSpPr>
            <p:spPr bwMode="auto">
              <a:xfrm>
                <a:off x="228600" y="5698560"/>
                <a:ext cx="347242" cy="34724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chemeClr val="bg1"/>
                  </a:solidFill>
                </a:endParaRPr>
              </a:p>
            </p:txBody>
          </p:sp>
          <p:sp>
            <p:nvSpPr>
              <p:cNvPr id="65" name="Rectangle 9"/>
              <p:cNvSpPr/>
              <p:nvPr/>
            </p:nvSpPr>
            <p:spPr bwMode="auto">
              <a:xfrm>
                <a:off x="228600" y="2590800"/>
                <a:ext cx="347242" cy="347242"/>
              </a:xfrm>
              <a:prstGeom prst="rect">
                <a:avLst/>
              </a:prstGeom>
              <a:solidFill>
                <a:srgbClr val="A29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chemeClr val="bg1"/>
                  </a:solidFill>
                </a:endParaRPr>
              </a:p>
            </p:txBody>
          </p:sp>
          <p:sp>
            <p:nvSpPr>
              <p:cNvPr id="66" name="Rectangle 10"/>
              <p:cNvSpPr/>
              <p:nvPr/>
            </p:nvSpPr>
            <p:spPr bwMode="auto">
              <a:xfrm>
                <a:off x="228600" y="3265089"/>
                <a:ext cx="347242" cy="347242"/>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chemeClr val="bg1"/>
                  </a:solidFill>
                </a:endParaRPr>
              </a:p>
            </p:txBody>
          </p:sp>
          <p:sp>
            <p:nvSpPr>
              <p:cNvPr id="67" name="Rectangle 11"/>
              <p:cNvSpPr/>
              <p:nvPr/>
            </p:nvSpPr>
            <p:spPr bwMode="auto">
              <a:xfrm>
                <a:off x="228600" y="5365957"/>
                <a:ext cx="347242" cy="347242"/>
              </a:xfrm>
              <a:prstGeom prst="rect">
                <a:avLst/>
              </a:prstGeom>
              <a:solidFill>
                <a:srgbClr val="CCCC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chemeClr val="bg1"/>
                  </a:solidFill>
                </a:endParaRPr>
              </a:p>
            </p:txBody>
          </p:sp>
          <p:sp>
            <p:nvSpPr>
              <p:cNvPr id="68" name="Rectangle 12"/>
              <p:cNvSpPr/>
              <p:nvPr/>
            </p:nvSpPr>
            <p:spPr bwMode="auto">
              <a:xfrm>
                <a:off x="228600" y="4290147"/>
                <a:ext cx="347242" cy="347242"/>
              </a:xfrm>
              <a:prstGeom prst="rect">
                <a:avLst/>
              </a:prstGeom>
              <a:solidFill>
                <a:srgbClr val="0039A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chemeClr val="bg1"/>
                  </a:solidFill>
                </a:endParaRPr>
              </a:p>
            </p:txBody>
          </p:sp>
          <p:sp>
            <p:nvSpPr>
              <p:cNvPr id="69" name="Rectangle 13"/>
              <p:cNvSpPr/>
              <p:nvPr/>
            </p:nvSpPr>
            <p:spPr bwMode="auto">
              <a:xfrm>
                <a:off x="228600" y="2915069"/>
                <a:ext cx="347242" cy="347242"/>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chemeClr val="bg1"/>
                  </a:solidFill>
                </a:endParaRPr>
              </a:p>
            </p:txBody>
          </p:sp>
          <p:sp>
            <p:nvSpPr>
              <p:cNvPr id="70" name="Rectangle 14"/>
              <p:cNvSpPr/>
              <p:nvPr/>
            </p:nvSpPr>
            <p:spPr bwMode="auto">
              <a:xfrm>
                <a:off x="228600" y="6043230"/>
                <a:ext cx="347242" cy="347242"/>
              </a:xfrm>
              <a:prstGeom prst="rect">
                <a:avLst/>
              </a:prstGeom>
              <a:solidFill>
                <a:srgbClr val="A29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chemeClr val="bg1"/>
                  </a:solidFill>
                </a:endParaRPr>
              </a:p>
            </p:txBody>
          </p:sp>
          <p:sp>
            <p:nvSpPr>
              <p:cNvPr id="71" name="Rectangle 15"/>
              <p:cNvSpPr/>
              <p:nvPr/>
            </p:nvSpPr>
            <p:spPr bwMode="auto">
              <a:xfrm>
                <a:off x="228600" y="3974212"/>
                <a:ext cx="347242" cy="347242"/>
              </a:xfrm>
              <a:prstGeom prst="rect">
                <a:avLst/>
              </a:prstGeom>
              <a:solidFill>
                <a:srgbClr val="0039A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chemeClr val="bg1"/>
                  </a:solidFill>
                </a:endParaRPr>
              </a:p>
            </p:txBody>
          </p:sp>
        </p:grpSp>
        <p:sp>
          <p:nvSpPr>
            <p:cNvPr id="73" name="TextBox 72"/>
            <p:cNvSpPr txBox="1"/>
            <p:nvPr/>
          </p:nvSpPr>
          <p:spPr>
            <a:xfrm>
              <a:off x="571007" y="4108124"/>
              <a:ext cx="889987" cy="415498"/>
            </a:xfrm>
            <a:prstGeom prst="rect">
              <a:avLst/>
            </a:prstGeom>
            <a:noFill/>
          </p:spPr>
          <p:txBody>
            <a:bodyPr wrap="none" rtlCol="0">
              <a:spAutoFit/>
            </a:bodyPr>
            <a:lstStyle/>
            <a:p>
              <a:pPr algn="ctr"/>
              <a:r>
                <a:rPr lang="en-US" sz="1050" dirty="0">
                  <a:solidFill>
                    <a:schemeClr val="bg1"/>
                  </a:solidFill>
                </a:rPr>
                <a:t>Pathways</a:t>
              </a:r>
              <a:br>
                <a:rPr lang="en-US" sz="1050" dirty="0">
                  <a:solidFill>
                    <a:schemeClr val="bg1"/>
                  </a:solidFill>
                </a:rPr>
              </a:br>
              <a:r>
                <a:rPr lang="en-US" sz="1050" dirty="0">
                  <a:solidFill>
                    <a:schemeClr val="bg1"/>
                  </a:solidFill>
                </a:rPr>
                <a:t>and modules</a:t>
              </a:r>
              <a:endParaRPr lang="en-US" sz="1050" dirty="0">
                <a:solidFill>
                  <a:schemeClr val="bg1"/>
                </a:solidFill>
              </a:endParaRPr>
            </a:p>
          </p:txBody>
        </p:sp>
      </p:grpSp>
      <p:grpSp>
        <p:nvGrpSpPr>
          <p:cNvPr id="113" name="Group 112"/>
          <p:cNvGrpSpPr/>
          <p:nvPr/>
        </p:nvGrpSpPr>
        <p:grpSpPr>
          <a:xfrm>
            <a:off x="2737535" y="5216098"/>
            <a:ext cx="716863" cy="838200"/>
            <a:chOff x="1213534" y="5438022"/>
            <a:chExt cx="716863" cy="838200"/>
          </a:xfrm>
        </p:grpSpPr>
        <p:sp>
          <p:nvSpPr>
            <p:cNvPr id="75" name="Down Arrow 74"/>
            <p:cNvSpPr/>
            <p:nvPr/>
          </p:nvSpPr>
          <p:spPr bwMode="auto">
            <a:xfrm rot="5400000" flipH="1">
              <a:off x="1303362" y="5898561"/>
              <a:ext cx="457200" cy="298122"/>
            </a:xfrm>
            <a:prstGeom prst="downArrow">
              <a:avLst/>
            </a:prstGeom>
            <a:solidFill>
              <a:schemeClr val="tx1">
                <a:lumMod val="50000"/>
              </a:schemeClr>
            </a:solidFill>
            <a:ln w="63500" cap="flat" cmpd="sng" algn="ctr">
              <a:solidFill>
                <a:schemeClr val="accent3">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chemeClr val="bg1"/>
                </a:solidFill>
                <a:latin typeface="Arial" charset="0"/>
                <a:ea typeface="ＭＳ Ｐゴシック" pitchFamily="1" charset="-128"/>
              </a:endParaRPr>
            </a:p>
          </p:txBody>
        </p:sp>
        <p:sp>
          <p:nvSpPr>
            <p:cNvPr id="76" name="TextBox 75"/>
            <p:cNvSpPr txBox="1"/>
            <p:nvPr/>
          </p:nvSpPr>
          <p:spPr>
            <a:xfrm>
              <a:off x="1213534" y="5438022"/>
              <a:ext cx="716863" cy="253916"/>
            </a:xfrm>
            <a:prstGeom prst="rect">
              <a:avLst/>
            </a:prstGeom>
            <a:noFill/>
          </p:spPr>
          <p:txBody>
            <a:bodyPr wrap="none" rtlCol="0">
              <a:spAutoFit/>
            </a:bodyPr>
            <a:lstStyle/>
            <a:p>
              <a:pPr algn="ctr"/>
              <a:r>
                <a:rPr lang="en-US" sz="1050" b="1" dirty="0">
                  <a:solidFill>
                    <a:schemeClr val="bg1"/>
                  </a:solidFill>
                </a:rPr>
                <a:t>HUMAnN</a:t>
              </a:r>
              <a:endParaRPr lang="en-US" sz="1050" b="1" dirty="0">
                <a:solidFill>
                  <a:schemeClr val="bg1"/>
                </a:solidFill>
              </a:endParaRPr>
            </a:p>
          </p:txBody>
        </p:sp>
      </p:grpSp>
      <p:grpSp>
        <p:nvGrpSpPr>
          <p:cNvPr id="110" name="Group 109"/>
          <p:cNvGrpSpPr/>
          <p:nvPr/>
        </p:nvGrpSpPr>
        <p:grpSpPr>
          <a:xfrm>
            <a:off x="4310931" y="3886200"/>
            <a:ext cx="843500" cy="2673676"/>
            <a:chOff x="2786931" y="4108124"/>
            <a:chExt cx="843500" cy="2673676"/>
          </a:xfrm>
        </p:grpSpPr>
        <p:grpSp>
          <p:nvGrpSpPr>
            <p:cNvPr id="77" name="Group 76"/>
            <p:cNvGrpSpPr/>
            <p:nvPr/>
          </p:nvGrpSpPr>
          <p:grpSpPr>
            <a:xfrm>
              <a:off x="3113791" y="4524728"/>
              <a:ext cx="189768" cy="2257072"/>
              <a:chOff x="228600" y="2590800"/>
              <a:chExt cx="347242" cy="4130040"/>
            </a:xfrm>
          </p:grpSpPr>
          <p:sp>
            <p:nvSpPr>
              <p:cNvPr id="78" name="Rectangle 4"/>
              <p:cNvSpPr/>
              <p:nvPr/>
            </p:nvSpPr>
            <p:spPr bwMode="auto">
              <a:xfrm>
                <a:off x="228600" y="4656834"/>
                <a:ext cx="347242" cy="34724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chemeClr val="bg1"/>
                  </a:solidFill>
                </a:endParaRPr>
              </a:p>
            </p:txBody>
          </p:sp>
          <p:sp>
            <p:nvSpPr>
              <p:cNvPr id="79" name="Rectangle 5"/>
              <p:cNvSpPr/>
              <p:nvPr/>
            </p:nvSpPr>
            <p:spPr bwMode="auto">
              <a:xfrm>
                <a:off x="228600" y="3615109"/>
                <a:ext cx="347242" cy="34724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chemeClr val="bg1"/>
                  </a:solidFill>
                </a:endParaRPr>
              </a:p>
            </p:txBody>
          </p:sp>
          <p:sp>
            <p:nvSpPr>
              <p:cNvPr id="80" name="Rectangle 6"/>
              <p:cNvSpPr/>
              <p:nvPr/>
            </p:nvSpPr>
            <p:spPr bwMode="auto">
              <a:xfrm>
                <a:off x="228600" y="5022773"/>
                <a:ext cx="347242" cy="34724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chemeClr val="bg1"/>
                  </a:solidFill>
                </a:endParaRPr>
              </a:p>
            </p:txBody>
          </p:sp>
          <p:sp>
            <p:nvSpPr>
              <p:cNvPr id="81" name="Rectangle 7"/>
              <p:cNvSpPr/>
              <p:nvPr/>
            </p:nvSpPr>
            <p:spPr bwMode="auto">
              <a:xfrm>
                <a:off x="228600" y="6373598"/>
                <a:ext cx="347242" cy="34724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chemeClr val="bg1"/>
                  </a:solidFill>
                </a:endParaRPr>
              </a:p>
            </p:txBody>
          </p:sp>
          <p:sp>
            <p:nvSpPr>
              <p:cNvPr id="82" name="Rectangle 8"/>
              <p:cNvSpPr/>
              <p:nvPr/>
            </p:nvSpPr>
            <p:spPr bwMode="auto">
              <a:xfrm>
                <a:off x="228600" y="5698560"/>
                <a:ext cx="347242" cy="34724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chemeClr val="bg1"/>
                  </a:solidFill>
                </a:endParaRPr>
              </a:p>
            </p:txBody>
          </p:sp>
          <p:sp>
            <p:nvSpPr>
              <p:cNvPr id="83" name="Rectangle 9"/>
              <p:cNvSpPr/>
              <p:nvPr/>
            </p:nvSpPr>
            <p:spPr bwMode="auto">
              <a:xfrm>
                <a:off x="228600" y="2590800"/>
                <a:ext cx="347242" cy="347242"/>
              </a:xfrm>
              <a:prstGeom prst="rect">
                <a:avLst/>
              </a:prstGeom>
              <a:solidFill>
                <a:srgbClr val="A29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chemeClr val="bg1"/>
                  </a:solidFill>
                </a:endParaRPr>
              </a:p>
            </p:txBody>
          </p:sp>
          <p:sp>
            <p:nvSpPr>
              <p:cNvPr id="84" name="Rectangle 10"/>
              <p:cNvSpPr/>
              <p:nvPr/>
            </p:nvSpPr>
            <p:spPr bwMode="auto">
              <a:xfrm>
                <a:off x="228600" y="3265089"/>
                <a:ext cx="347242" cy="347242"/>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chemeClr val="bg1"/>
                  </a:solidFill>
                </a:endParaRPr>
              </a:p>
            </p:txBody>
          </p:sp>
          <p:sp>
            <p:nvSpPr>
              <p:cNvPr id="85" name="Rectangle 11"/>
              <p:cNvSpPr/>
              <p:nvPr/>
            </p:nvSpPr>
            <p:spPr bwMode="auto">
              <a:xfrm>
                <a:off x="228600" y="5365957"/>
                <a:ext cx="347242" cy="347242"/>
              </a:xfrm>
              <a:prstGeom prst="rect">
                <a:avLst/>
              </a:prstGeom>
              <a:solidFill>
                <a:srgbClr val="CCCC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chemeClr val="bg1"/>
                  </a:solidFill>
                </a:endParaRPr>
              </a:p>
            </p:txBody>
          </p:sp>
          <p:sp>
            <p:nvSpPr>
              <p:cNvPr id="86" name="Rectangle 12"/>
              <p:cNvSpPr/>
              <p:nvPr/>
            </p:nvSpPr>
            <p:spPr bwMode="auto">
              <a:xfrm>
                <a:off x="228600" y="4290147"/>
                <a:ext cx="347242" cy="347242"/>
              </a:xfrm>
              <a:prstGeom prst="rect">
                <a:avLst/>
              </a:prstGeom>
              <a:solidFill>
                <a:srgbClr val="0039A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chemeClr val="bg1"/>
                  </a:solidFill>
                </a:endParaRPr>
              </a:p>
            </p:txBody>
          </p:sp>
          <p:sp>
            <p:nvSpPr>
              <p:cNvPr id="87" name="Rectangle 13"/>
              <p:cNvSpPr/>
              <p:nvPr/>
            </p:nvSpPr>
            <p:spPr bwMode="auto">
              <a:xfrm>
                <a:off x="228600" y="2915069"/>
                <a:ext cx="347242" cy="347242"/>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chemeClr val="bg1"/>
                  </a:solidFill>
                </a:endParaRPr>
              </a:p>
            </p:txBody>
          </p:sp>
          <p:sp>
            <p:nvSpPr>
              <p:cNvPr id="88" name="Rectangle 14"/>
              <p:cNvSpPr/>
              <p:nvPr/>
            </p:nvSpPr>
            <p:spPr bwMode="auto">
              <a:xfrm>
                <a:off x="228600" y="6043230"/>
                <a:ext cx="347242" cy="347242"/>
              </a:xfrm>
              <a:prstGeom prst="rect">
                <a:avLst/>
              </a:prstGeom>
              <a:solidFill>
                <a:srgbClr val="A29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chemeClr val="bg1"/>
                  </a:solidFill>
                </a:endParaRPr>
              </a:p>
            </p:txBody>
          </p:sp>
          <p:sp>
            <p:nvSpPr>
              <p:cNvPr id="89" name="Rectangle 15"/>
              <p:cNvSpPr/>
              <p:nvPr/>
            </p:nvSpPr>
            <p:spPr bwMode="auto">
              <a:xfrm>
                <a:off x="228600" y="3974212"/>
                <a:ext cx="347242" cy="347242"/>
              </a:xfrm>
              <a:prstGeom prst="rect">
                <a:avLst/>
              </a:prstGeom>
              <a:solidFill>
                <a:srgbClr val="0039A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chemeClr val="bg1"/>
                  </a:solidFill>
                </a:endParaRPr>
              </a:p>
            </p:txBody>
          </p:sp>
        </p:grpSp>
        <p:sp>
          <p:nvSpPr>
            <p:cNvPr id="90" name="TextBox 89"/>
            <p:cNvSpPr txBox="1"/>
            <p:nvPr/>
          </p:nvSpPr>
          <p:spPr>
            <a:xfrm>
              <a:off x="2786931" y="4108124"/>
              <a:ext cx="843500" cy="415498"/>
            </a:xfrm>
            <a:prstGeom prst="rect">
              <a:avLst/>
            </a:prstGeom>
            <a:noFill/>
          </p:spPr>
          <p:txBody>
            <a:bodyPr wrap="none" rtlCol="0">
              <a:spAutoFit/>
            </a:bodyPr>
            <a:lstStyle/>
            <a:p>
              <a:pPr algn="ctr"/>
              <a:r>
                <a:rPr lang="en-US" sz="1050" dirty="0">
                  <a:solidFill>
                    <a:schemeClr val="bg1"/>
                  </a:solidFill>
                </a:rPr>
                <a:t>Taxon</a:t>
              </a:r>
              <a:br>
                <a:rPr lang="en-US" sz="1050" dirty="0">
                  <a:solidFill>
                    <a:schemeClr val="bg1"/>
                  </a:solidFill>
                </a:rPr>
              </a:br>
              <a:r>
                <a:rPr lang="en-US" sz="1050" dirty="0">
                  <a:solidFill>
                    <a:schemeClr val="bg1"/>
                  </a:solidFill>
                </a:rPr>
                <a:t>abundances</a:t>
              </a:r>
              <a:endParaRPr lang="en-US" sz="1050" dirty="0">
                <a:solidFill>
                  <a:schemeClr val="bg1"/>
                </a:solidFill>
              </a:endParaRPr>
            </a:p>
          </p:txBody>
        </p:sp>
      </p:grpSp>
      <p:sp>
        <p:nvSpPr>
          <p:cNvPr id="91" name="Down Arrow 90"/>
          <p:cNvSpPr/>
          <p:nvPr/>
        </p:nvSpPr>
        <p:spPr bwMode="auto">
          <a:xfrm rot="5400000" flipH="1">
            <a:off x="3920775" y="5676637"/>
            <a:ext cx="457200" cy="298122"/>
          </a:xfrm>
          <a:prstGeom prst="downArrow">
            <a:avLst/>
          </a:prstGeom>
          <a:solidFill>
            <a:schemeClr val="tx1">
              <a:lumMod val="50000"/>
            </a:schemeClr>
          </a:solidFill>
          <a:ln w="63500" cap="flat" cmpd="sng" algn="ctr">
            <a:solidFill>
              <a:schemeClr val="accent3">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chemeClr val="bg1"/>
              </a:solidFill>
              <a:latin typeface="Arial" charset="0"/>
              <a:ea typeface="ＭＳ Ｐゴシック" pitchFamily="1" charset="-128"/>
            </a:endParaRPr>
          </a:p>
        </p:txBody>
      </p:sp>
      <p:sp>
        <p:nvSpPr>
          <p:cNvPr id="94" name="Freeform 93"/>
          <p:cNvSpPr/>
          <p:nvPr/>
        </p:nvSpPr>
        <p:spPr bwMode="auto">
          <a:xfrm>
            <a:off x="8599595" y="2125133"/>
            <a:ext cx="304800" cy="254000"/>
          </a:xfrm>
          <a:custGeom>
            <a:avLst/>
            <a:gdLst>
              <a:gd name="connsiteX0" fmla="*/ 186267 w 304800"/>
              <a:gd name="connsiteY0" fmla="*/ 8467 h 254000"/>
              <a:gd name="connsiteX1" fmla="*/ 0 w 304800"/>
              <a:gd name="connsiteY1" fmla="*/ 0 h 254000"/>
              <a:gd name="connsiteX2" fmla="*/ 0 w 304800"/>
              <a:gd name="connsiteY2" fmla="*/ 245534 h 254000"/>
              <a:gd name="connsiteX3" fmla="*/ 304800 w 304800"/>
              <a:gd name="connsiteY3" fmla="*/ 254000 h 254000"/>
            </a:gdLst>
            <a:ahLst/>
            <a:cxnLst>
              <a:cxn ang="0">
                <a:pos x="connsiteX0" y="connsiteY0"/>
              </a:cxn>
              <a:cxn ang="0">
                <a:pos x="connsiteX1" y="connsiteY1"/>
              </a:cxn>
              <a:cxn ang="0">
                <a:pos x="connsiteX2" y="connsiteY2"/>
              </a:cxn>
              <a:cxn ang="0">
                <a:pos x="connsiteX3" y="connsiteY3"/>
              </a:cxn>
            </a:cxnLst>
            <a:rect l="l" t="t" r="r" b="b"/>
            <a:pathLst>
              <a:path w="304800" h="254000">
                <a:moveTo>
                  <a:pt x="186267" y="8467"/>
                </a:moveTo>
                <a:lnTo>
                  <a:pt x="0" y="0"/>
                </a:lnTo>
                <a:lnTo>
                  <a:pt x="0" y="245534"/>
                </a:lnTo>
                <a:lnTo>
                  <a:pt x="304800" y="254000"/>
                </a:lnTo>
              </a:path>
            </a:pathLst>
          </a:custGeom>
          <a:noFill/>
          <a:ln w="381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chemeClr val="bg1"/>
              </a:solidFill>
              <a:latin typeface="Arial" charset="0"/>
              <a:ea typeface="ＭＳ Ｐゴシック" pitchFamily="1" charset="-128"/>
            </a:endParaRPr>
          </a:p>
        </p:txBody>
      </p:sp>
      <p:sp>
        <p:nvSpPr>
          <p:cNvPr id="95" name="Freeform 94"/>
          <p:cNvSpPr/>
          <p:nvPr/>
        </p:nvSpPr>
        <p:spPr bwMode="auto">
          <a:xfrm>
            <a:off x="8624996" y="3098800"/>
            <a:ext cx="287867" cy="0"/>
          </a:xfrm>
          <a:custGeom>
            <a:avLst/>
            <a:gdLst>
              <a:gd name="connsiteX0" fmla="*/ 0 w 287867"/>
              <a:gd name="connsiteY0" fmla="*/ 0 h 0"/>
              <a:gd name="connsiteX1" fmla="*/ 287867 w 287867"/>
              <a:gd name="connsiteY1" fmla="*/ 0 h 0"/>
            </a:gdLst>
            <a:ahLst/>
            <a:cxnLst>
              <a:cxn ang="0">
                <a:pos x="connsiteX0" y="connsiteY0"/>
              </a:cxn>
              <a:cxn ang="0">
                <a:pos x="connsiteX1" y="connsiteY1"/>
              </a:cxn>
            </a:cxnLst>
            <a:rect l="l" t="t" r="r" b="b"/>
            <a:pathLst>
              <a:path w="287867">
                <a:moveTo>
                  <a:pt x="0" y="0"/>
                </a:moveTo>
                <a:lnTo>
                  <a:pt x="287867" y="0"/>
                </a:lnTo>
              </a:path>
            </a:pathLst>
          </a:custGeom>
          <a:noFill/>
          <a:ln w="381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chemeClr val="bg1"/>
              </a:solidFill>
              <a:latin typeface="Arial" charset="0"/>
              <a:ea typeface="ＭＳ Ｐゴシック" pitchFamily="1" charset="-128"/>
            </a:endParaRPr>
          </a:p>
        </p:txBody>
      </p:sp>
      <p:sp>
        <p:nvSpPr>
          <p:cNvPr id="98" name="Freeform 97"/>
          <p:cNvSpPr/>
          <p:nvPr/>
        </p:nvSpPr>
        <p:spPr bwMode="auto">
          <a:xfrm>
            <a:off x="8633461" y="3344333"/>
            <a:ext cx="287867" cy="0"/>
          </a:xfrm>
          <a:custGeom>
            <a:avLst/>
            <a:gdLst>
              <a:gd name="connsiteX0" fmla="*/ 0 w 287867"/>
              <a:gd name="connsiteY0" fmla="*/ 0 h 0"/>
              <a:gd name="connsiteX1" fmla="*/ 287867 w 287867"/>
              <a:gd name="connsiteY1" fmla="*/ 0 h 0"/>
            </a:gdLst>
            <a:ahLst/>
            <a:cxnLst>
              <a:cxn ang="0">
                <a:pos x="connsiteX0" y="connsiteY0"/>
              </a:cxn>
              <a:cxn ang="0">
                <a:pos x="connsiteX1" y="connsiteY1"/>
              </a:cxn>
            </a:cxnLst>
            <a:rect l="l" t="t" r="r" b="b"/>
            <a:pathLst>
              <a:path w="287867">
                <a:moveTo>
                  <a:pt x="0" y="0"/>
                </a:moveTo>
                <a:lnTo>
                  <a:pt x="287867" y="0"/>
                </a:lnTo>
              </a:path>
            </a:pathLst>
          </a:custGeom>
          <a:noFill/>
          <a:ln w="381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chemeClr val="bg1"/>
              </a:solidFill>
              <a:latin typeface="Arial" charset="0"/>
              <a:ea typeface="ＭＳ Ｐゴシック" pitchFamily="1" charset="-128"/>
            </a:endParaRPr>
          </a:p>
        </p:txBody>
      </p:sp>
      <p:sp>
        <p:nvSpPr>
          <p:cNvPr id="96" name="Freeform 95"/>
          <p:cNvSpPr/>
          <p:nvPr/>
        </p:nvSpPr>
        <p:spPr bwMode="auto">
          <a:xfrm>
            <a:off x="6999395" y="3649134"/>
            <a:ext cx="1905000" cy="668867"/>
          </a:xfrm>
          <a:custGeom>
            <a:avLst/>
            <a:gdLst>
              <a:gd name="connsiteX0" fmla="*/ 1905000 w 1905000"/>
              <a:gd name="connsiteY0" fmla="*/ 668867 h 668867"/>
              <a:gd name="connsiteX1" fmla="*/ 262467 w 1905000"/>
              <a:gd name="connsiteY1" fmla="*/ 668867 h 668867"/>
              <a:gd name="connsiteX2" fmla="*/ 262467 w 1905000"/>
              <a:gd name="connsiteY2" fmla="*/ 0 h 668867"/>
              <a:gd name="connsiteX3" fmla="*/ 0 w 1905000"/>
              <a:gd name="connsiteY3" fmla="*/ 0 h 668867"/>
            </a:gdLst>
            <a:ahLst/>
            <a:cxnLst>
              <a:cxn ang="0">
                <a:pos x="connsiteX0" y="connsiteY0"/>
              </a:cxn>
              <a:cxn ang="0">
                <a:pos x="connsiteX1" y="connsiteY1"/>
              </a:cxn>
              <a:cxn ang="0">
                <a:pos x="connsiteX2" y="connsiteY2"/>
              </a:cxn>
              <a:cxn ang="0">
                <a:pos x="connsiteX3" y="connsiteY3"/>
              </a:cxn>
            </a:cxnLst>
            <a:rect l="l" t="t" r="r" b="b"/>
            <a:pathLst>
              <a:path w="1905000" h="668867">
                <a:moveTo>
                  <a:pt x="1905000" y="668867"/>
                </a:moveTo>
                <a:lnTo>
                  <a:pt x="262467" y="668867"/>
                </a:lnTo>
                <a:lnTo>
                  <a:pt x="262467" y="0"/>
                </a:lnTo>
                <a:lnTo>
                  <a:pt x="0" y="0"/>
                </a:lnTo>
              </a:path>
            </a:pathLst>
          </a:custGeom>
          <a:noFill/>
          <a:ln w="381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chemeClr val="bg1"/>
              </a:solidFill>
              <a:latin typeface="Arial" charset="0"/>
              <a:ea typeface="ＭＳ Ｐゴシック" pitchFamily="1" charset="-128"/>
            </a:endParaRPr>
          </a:p>
        </p:txBody>
      </p:sp>
      <p:sp>
        <p:nvSpPr>
          <p:cNvPr id="36" name="Oval 35"/>
          <p:cNvSpPr/>
          <p:nvPr/>
        </p:nvSpPr>
        <p:spPr bwMode="auto">
          <a:xfrm>
            <a:off x="6858977" y="3514074"/>
            <a:ext cx="293785" cy="293785"/>
          </a:xfrm>
          <a:prstGeom prst="ellipse">
            <a:avLst/>
          </a:prstGeom>
          <a:blipFill dpi="0" rotWithShape="1">
            <a:blip r:embed="rId5" cstate="print">
              <a:alphaModFix amt="75000"/>
              <a:extLst>
                <a:ext uri="{BEBA8EAE-BF5A-486C-A8C5-ECC9F3942E4B}">
                  <a14:imgProps xmlns:a14="http://schemas.microsoft.com/office/drawing/2010/main">
                    <a14:imgLayer r:embed="rId6">
                      <a14:imgEffect>
                        <a14:brightnessContrast bright="-20000"/>
                      </a14:imgEffect>
                    </a14:imgLayer>
                  </a14:imgProps>
                </a:ext>
              </a:extLst>
            </a:blip>
            <a:srcRect/>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chemeClr val="bg1"/>
              </a:solidFill>
              <a:latin typeface="Arial" charset="0"/>
              <a:ea typeface="ＭＳ Ｐゴシック" pitchFamily="1" charset="-128"/>
            </a:endParaRPr>
          </a:p>
        </p:txBody>
      </p:sp>
      <p:sp>
        <p:nvSpPr>
          <p:cNvPr id="97" name="Freeform 96"/>
          <p:cNvSpPr/>
          <p:nvPr/>
        </p:nvSpPr>
        <p:spPr bwMode="auto">
          <a:xfrm>
            <a:off x="8066196" y="5283201"/>
            <a:ext cx="821267" cy="296333"/>
          </a:xfrm>
          <a:custGeom>
            <a:avLst/>
            <a:gdLst>
              <a:gd name="connsiteX0" fmla="*/ 821267 w 821267"/>
              <a:gd name="connsiteY0" fmla="*/ 237067 h 296333"/>
              <a:gd name="connsiteX1" fmla="*/ 550333 w 821267"/>
              <a:gd name="connsiteY1" fmla="*/ 237067 h 296333"/>
              <a:gd name="connsiteX2" fmla="*/ 550333 w 821267"/>
              <a:gd name="connsiteY2" fmla="*/ 0 h 296333"/>
              <a:gd name="connsiteX3" fmla="*/ 270933 w 821267"/>
              <a:gd name="connsiteY3" fmla="*/ 0 h 296333"/>
              <a:gd name="connsiteX4" fmla="*/ 270933 w 821267"/>
              <a:gd name="connsiteY4" fmla="*/ 296333 h 296333"/>
              <a:gd name="connsiteX5" fmla="*/ 0 w 821267"/>
              <a:gd name="connsiteY5" fmla="*/ 296333 h 29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1267" h="296333">
                <a:moveTo>
                  <a:pt x="821267" y="237067"/>
                </a:moveTo>
                <a:lnTo>
                  <a:pt x="550333" y="237067"/>
                </a:lnTo>
                <a:lnTo>
                  <a:pt x="550333" y="0"/>
                </a:lnTo>
                <a:lnTo>
                  <a:pt x="270933" y="0"/>
                </a:lnTo>
                <a:lnTo>
                  <a:pt x="270933" y="296333"/>
                </a:lnTo>
                <a:lnTo>
                  <a:pt x="0" y="296333"/>
                </a:lnTo>
              </a:path>
            </a:pathLst>
          </a:custGeom>
          <a:noFill/>
          <a:ln w="381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chemeClr val="bg1"/>
              </a:solidFill>
              <a:latin typeface="Arial" charset="0"/>
              <a:ea typeface="ＭＳ Ｐゴシック" pitchFamily="1" charset="-128"/>
            </a:endParaRPr>
          </a:p>
        </p:txBody>
      </p:sp>
      <p:sp>
        <p:nvSpPr>
          <p:cNvPr id="28" name="Oval 27"/>
          <p:cNvSpPr/>
          <p:nvPr/>
        </p:nvSpPr>
        <p:spPr bwMode="auto">
          <a:xfrm>
            <a:off x="7889490" y="5410201"/>
            <a:ext cx="344587" cy="344587"/>
          </a:xfrm>
          <a:prstGeom prst="ellipse">
            <a:avLst/>
          </a:prstGeom>
          <a:blipFill>
            <a:blip r:embed="rId4" cstate="print"/>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chemeClr val="bg1"/>
              </a:solidFill>
              <a:latin typeface="Arial" charset="0"/>
              <a:ea typeface="ＭＳ Ｐゴシック" pitchFamily="1" charset="-128"/>
            </a:endParaRPr>
          </a:p>
        </p:txBody>
      </p:sp>
      <p:sp>
        <p:nvSpPr>
          <p:cNvPr id="99" name="Freeform 98"/>
          <p:cNvSpPr/>
          <p:nvPr/>
        </p:nvSpPr>
        <p:spPr bwMode="auto">
          <a:xfrm>
            <a:off x="7803728" y="5909733"/>
            <a:ext cx="1092200" cy="347134"/>
          </a:xfrm>
          <a:custGeom>
            <a:avLst/>
            <a:gdLst>
              <a:gd name="connsiteX0" fmla="*/ 1092200 w 1092200"/>
              <a:gd name="connsiteY0" fmla="*/ 347134 h 347134"/>
              <a:gd name="connsiteX1" fmla="*/ 262467 w 1092200"/>
              <a:gd name="connsiteY1" fmla="*/ 347134 h 347134"/>
              <a:gd name="connsiteX2" fmla="*/ 262467 w 1092200"/>
              <a:gd name="connsiteY2" fmla="*/ 0 h 347134"/>
              <a:gd name="connsiteX3" fmla="*/ 0 w 1092200"/>
              <a:gd name="connsiteY3" fmla="*/ 0 h 347134"/>
            </a:gdLst>
            <a:ahLst/>
            <a:cxnLst>
              <a:cxn ang="0">
                <a:pos x="connsiteX0" y="connsiteY0"/>
              </a:cxn>
              <a:cxn ang="0">
                <a:pos x="connsiteX1" y="connsiteY1"/>
              </a:cxn>
              <a:cxn ang="0">
                <a:pos x="connsiteX2" y="connsiteY2"/>
              </a:cxn>
              <a:cxn ang="0">
                <a:pos x="connsiteX3" y="connsiteY3"/>
              </a:cxn>
            </a:cxnLst>
            <a:rect l="l" t="t" r="r" b="b"/>
            <a:pathLst>
              <a:path w="1092200" h="347134">
                <a:moveTo>
                  <a:pt x="1092200" y="347134"/>
                </a:moveTo>
                <a:lnTo>
                  <a:pt x="262467" y="347134"/>
                </a:lnTo>
                <a:lnTo>
                  <a:pt x="262467" y="0"/>
                </a:lnTo>
                <a:lnTo>
                  <a:pt x="0" y="0"/>
                </a:lnTo>
              </a:path>
            </a:pathLst>
          </a:custGeom>
          <a:noFill/>
          <a:ln w="381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chemeClr val="bg1"/>
              </a:solidFill>
              <a:latin typeface="Arial" charset="0"/>
              <a:ea typeface="ＭＳ Ｐゴシック" pitchFamily="1" charset="-128"/>
            </a:endParaRPr>
          </a:p>
        </p:txBody>
      </p:sp>
      <p:sp>
        <p:nvSpPr>
          <p:cNvPr id="40" name="Oval 39"/>
          <p:cNvSpPr/>
          <p:nvPr/>
        </p:nvSpPr>
        <p:spPr bwMode="auto">
          <a:xfrm>
            <a:off x="7657933" y="5771722"/>
            <a:ext cx="293785" cy="293785"/>
          </a:xfrm>
          <a:prstGeom prst="ellipse">
            <a:avLst/>
          </a:prstGeom>
          <a:blipFill dpi="0" rotWithShape="1">
            <a:blip r:embed="rId5" cstate="print">
              <a:alphaModFix amt="75000"/>
              <a:extLst>
                <a:ext uri="{BEBA8EAE-BF5A-486C-A8C5-ECC9F3942E4B}">
                  <a14:imgProps xmlns:a14="http://schemas.microsoft.com/office/drawing/2010/main">
                    <a14:imgLayer r:embed="rId6">
                      <a14:imgEffect>
                        <a14:brightnessContrast bright="-20000"/>
                      </a14:imgEffect>
                    </a14:imgLayer>
                  </a14:imgProps>
                </a:ext>
              </a:extLst>
            </a:blip>
            <a:srcRect/>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chemeClr val="bg1"/>
              </a:solidFill>
              <a:latin typeface="Arial" charset="0"/>
              <a:ea typeface="ＭＳ Ｐゴシック" pitchFamily="1" charset="-128"/>
            </a:endParaRPr>
          </a:p>
        </p:txBody>
      </p:sp>
      <p:graphicFrame>
        <p:nvGraphicFramePr>
          <p:cNvPr id="104" name="Chart 103"/>
          <p:cNvGraphicFramePr>
            <a:graphicFrameLocks/>
          </p:cNvGraphicFramePr>
          <p:nvPr>
            <p:extLst>
              <p:ext uri="{D42A27DB-BD31-4B8C-83A1-F6EECF244321}">
                <p14:modId xmlns:p14="http://schemas.microsoft.com/office/powerpoint/2010/main" val="910019841"/>
              </p:ext>
            </p:extLst>
          </p:nvPr>
        </p:nvGraphicFramePr>
        <p:xfrm>
          <a:off x="4442890" y="1524001"/>
          <a:ext cx="2330714" cy="2064979"/>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05" name="Chart 104"/>
          <p:cNvGraphicFramePr>
            <a:graphicFrameLocks/>
          </p:cNvGraphicFramePr>
          <p:nvPr>
            <p:extLst>
              <p:ext uri="{D42A27DB-BD31-4B8C-83A1-F6EECF244321}">
                <p14:modId xmlns:p14="http://schemas.microsoft.com/office/powerpoint/2010/main" val="324933753"/>
              </p:ext>
            </p:extLst>
          </p:nvPr>
        </p:nvGraphicFramePr>
        <p:xfrm>
          <a:off x="2076506" y="1524001"/>
          <a:ext cx="2330714" cy="2064979"/>
        </p:xfrm>
        <a:graphic>
          <a:graphicData uri="http://schemas.openxmlformats.org/drawingml/2006/chart">
            <c:chart xmlns:c="http://schemas.openxmlformats.org/drawingml/2006/chart" xmlns:r="http://schemas.openxmlformats.org/officeDocument/2006/relationships" r:id="rId8"/>
          </a:graphicData>
        </a:graphic>
      </p:graphicFrame>
      <p:sp>
        <p:nvSpPr>
          <p:cNvPr id="100" name="TextBox 99"/>
          <p:cNvSpPr txBox="1"/>
          <p:nvPr/>
        </p:nvSpPr>
        <p:spPr>
          <a:xfrm>
            <a:off x="2522558" y="3548390"/>
            <a:ext cx="1640193" cy="261610"/>
          </a:xfrm>
          <a:prstGeom prst="rect">
            <a:avLst/>
          </a:prstGeom>
          <a:noFill/>
        </p:spPr>
        <p:txBody>
          <a:bodyPr wrap="none" rtlCol="0">
            <a:spAutoFit/>
          </a:bodyPr>
          <a:lstStyle/>
          <a:p>
            <a:pPr algn="ctr"/>
            <a:r>
              <a:rPr lang="en-US" sz="1100" dirty="0">
                <a:solidFill>
                  <a:schemeClr val="bg1"/>
                </a:solidFill>
              </a:rPr>
              <a:t>16S predicted abundance</a:t>
            </a:r>
            <a:endParaRPr lang="en-US" sz="1100" dirty="0">
              <a:solidFill>
                <a:schemeClr val="bg1"/>
              </a:solidFill>
            </a:endParaRPr>
          </a:p>
        </p:txBody>
      </p:sp>
      <p:sp>
        <p:nvSpPr>
          <p:cNvPr id="107" name="TextBox 106"/>
          <p:cNvSpPr txBox="1"/>
          <p:nvPr/>
        </p:nvSpPr>
        <p:spPr>
          <a:xfrm rot="16200000">
            <a:off x="1138707" y="2290527"/>
            <a:ext cx="1641796" cy="261610"/>
          </a:xfrm>
          <a:prstGeom prst="rect">
            <a:avLst/>
          </a:prstGeom>
          <a:noFill/>
        </p:spPr>
        <p:txBody>
          <a:bodyPr wrap="none" rtlCol="0">
            <a:spAutoFit/>
          </a:bodyPr>
          <a:lstStyle/>
          <a:p>
            <a:pPr algn="ctr"/>
            <a:r>
              <a:rPr lang="en-US" sz="1100" dirty="0">
                <a:solidFill>
                  <a:schemeClr val="bg1"/>
                </a:solidFill>
              </a:rPr>
              <a:t>Metagenomic abundance</a:t>
            </a:r>
            <a:endParaRPr lang="en-US" sz="1100" dirty="0">
              <a:solidFill>
                <a:schemeClr val="bg1"/>
              </a:solidFill>
            </a:endParaRPr>
          </a:p>
        </p:txBody>
      </p:sp>
      <p:sp>
        <p:nvSpPr>
          <p:cNvPr id="108" name="TextBox 107"/>
          <p:cNvSpPr txBox="1"/>
          <p:nvPr/>
        </p:nvSpPr>
        <p:spPr>
          <a:xfrm>
            <a:off x="2471239" y="1214736"/>
            <a:ext cx="1758494" cy="461665"/>
          </a:xfrm>
          <a:prstGeom prst="rect">
            <a:avLst/>
          </a:prstGeom>
          <a:noFill/>
        </p:spPr>
        <p:txBody>
          <a:bodyPr wrap="none" rtlCol="0">
            <a:spAutoFit/>
          </a:bodyPr>
          <a:lstStyle/>
          <a:p>
            <a:pPr algn="ctr"/>
            <a:r>
              <a:rPr lang="en-US" sz="1200" b="1" dirty="0">
                <a:solidFill>
                  <a:schemeClr val="bg1"/>
                </a:solidFill>
              </a:rPr>
              <a:t>Gene families in one</a:t>
            </a:r>
            <a:br>
              <a:rPr lang="en-US" sz="1200" b="1" dirty="0">
                <a:solidFill>
                  <a:schemeClr val="bg1"/>
                </a:solidFill>
              </a:rPr>
            </a:br>
            <a:r>
              <a:rPr lang="en-US" sz="1200" b="1" dirty="0">
                <a:solidFill>
                  <a:schemeClr val="bg1"/>
                </a:solidFill>
              </a:rPr>
              <a:t>HMP hard palate sample</a:t>
            </a:r>
            <a:endParaRPr lang="en-US" sz="1200" b="1" dirty="0">
              <a:solidFill>
                <a:schemeClr val="bg1"/>
              </a:solidFill>
            </a:endParaRPr>
          </a:p>
        </p:txBody>
      </p:sp>
      <p:sp>
        <p:nvSpPr>
          <p:cNvPr id="109" name="TextBox 108"/>
          <p:cNvSpPr txBox="1"/>
          <p:nvPr/>
        </p:nvSpPr>
        <p:spPr>
          <a:xfrm>
            <a:off x="5050520" y="1399402"/>
            <a:ext cx="1345368" cy="276999"/>
          </a:xfrm>
          <a:prstGeom prst="rect">
            <a:avLst/>
          </a:prstGeom>
          <a:noFill/>
        </p:spPr>
        <p:txBody>
          <a:bodyPr wrap="none" rtlCol="0">
            <a:spAutoFit/>
          </a:bodyPr>
          <a:lstStyle/>
          <a:p>
            <a:pPr algn="ctr"/>
            <a:r>
              <a:rPr lang="en-US" sz="1200" b="1" dirty="0">
                <a:solidFill>
                  <a:schemeClr val="bg1"/>
                </a:solidFill>
              </a:rPr>
              <a:t>HMP stool sample</a:t>
            </a:r>
            <a:endParaRPr lang="en-US" sz="1200" b="1" dirty="0">
              <a:solidFill>
                <a:schemeClr val="bg1"/>
              </a:solidFill>
            </a:endParaRPr>
          </a:p>
        </p:txBody>
      </p:sp>
      <p:sp>
        <p:nvSpPr>
          <p:cNvPr id="106" name="Freeform 105"/>
          <p:cNvSpPr/>
          <p:nvPr/>
        </p:nvSpPr>
        <p:spPr bwMode="auto">
          <a:xfrm>
            <a:off x="5223933" y="999068"/>
            <a:ext cx="4851400" cy="5833533"/>
          </a:xfrm>
          <a:custGeom>
            <a:avLst/>
            <a:gdLst>
              <a:gd name="connsiteX0" fmla="*/ 0 w 4851400"/>
              <a:gd name="connsiteY0" fmla="*/ 5833533 h 5833533"/>
              <a:gd name="connsiteX1" fmla="*/ 4851400 w 4851400"/>
              <a:gd name="connsiteY1" fmla="*/ 5833533 h 5833533"/>
              <a:gd name="connsiteX2" fmla="*/ 4461934 w 4851400"/>
              <a:gd name="connsiteY2" fmla="*/ 0 h 5833533"/>
              <a:gd name="connsiteX3" fmla="*/ 3310467 w 4851400"/>
              <a:gd name="connsiteY3" fmla="*/ 25400 h 5833533"/>
              <a:gd name="connsiteX4" fmla="*/ 1625600 w 4851400"/>
              <a:gd name="connsiteY4" fmla="*/ 1625600 h 5833533"/>
              <a:gd name="connsiteX0" fmla="*/ 0 w 4851400"/>
              <a:gd name="connsiteY0" fmla="*/ 5833533 h 5833533"/>
              <a:gd name="connsiteX1" fmla="*/ 4851400 w 4851400"/>
              <a:gd name="connsiteY1" fmla="*/ 5833533 h 5833533"/>
              <a:gd name="connsiteX2" fmla="*/ 4461934 w 4851400"/>
              <a:gd name="connsiteY2" fmla="*/ 0 h 5833533"/>
              <a:gd name="connsiteX3" fmla="*/ 3310467 w 4851400"/>
              <a:gd name="connsiteY3" fmla="*/ 25400 h 5833533"/>
              <a:gd name="connsiteX4" fmla="*/ 1625600 w 4851400"/>
              <a:gd name="connsiteY4" fmla="*/ 1625600 h 5833533"/>
              <a:gd name="connsiteX5" fmla="*/ 1608667 w 4851400"/>
              <a:gd name="connsiteY5" fmla="*/ 1625600 h 5833533"/>
              <a:gd name="connsiteX0" fmla="*/ 0 w 4851400"/>
              <a:gd name="connsiteY0" fmla="*/ 5833533 h 5833533"/>
              <a:gd name="connsiteX1" fmla="*/ 4851400 w 4851400"/>
              <a:gd name="connsiteY1" fmla="*/ 5833533 h 5833533"/>
              <a:gd name="connsiteX2" fmla="*/ 4461934 w 4851400"/>
              <a:gd name="connsiteY2" fmla="*/ 0 h 5833533"/>
              <a:gd name="connsiteX3" fmla="*/ 3310467 w 4851400"/>
              <a:gd name="connsiteY3" fmla="*/ 25400 h 5833533"/>
              <a:gd name="connsiteX4" fmla="*/ 1625600 w 4851400"/>
              <a:gd name="connsiteY4" fmla="*/ 1625600 h 5833533"/>
              <a:gd name="connsiteX5" fmla="*/ 711200 w 4851400"/>
              <a:gd name="connsiteY5" fmla="*/ 3725333 h 5833533"/>
              <a:gd name="connsiteX0" fmla="*/ 0 w 4851400"/>
              <a:gd name="connsiteY0" fmla="*/ 5833533 h 5833533"/>
              <a:gd name="connsiteX1" fmla="*/ 4851400 w 4851400"/>
              <a:gd name="connsiteY1" fmla="*/ 5833533 h 5833533"/>
              <a:gd name="connsiteX2" fmla="*/ 4461934 w 4851400"/>
              <a:gd name="connsiteY2" fmla="*/ 0 h 5833533"/>
              <a:gd name="connsiteX3" fmla="*/ 3310467 w 4851400"/>
              <a:gd name="connsiteY3" fmla="*/ 25400 h 5833533"/>
              <a:gd name="connsiteX4" fmla="*/ 1625600 w 4851400"/>
              <a:gd name="connsiteY4" fmla="*/ 1625600 h 5833533"/>
              <a:gd name="connsiteX5" fmla="*/ 711200 w 4851400"/>
              <a:gd name="connsiteY5" fmla="*/ 3725333 h 5833533"/>
              <a:gd name="connsiteX0" fmla="*/ 0 w 4851400"/>
              <a:gd name="connsiteY0" fmla="*/ 5833533 h 5833533"/>
              <a:gd name="connsiteX1" fmla="*/ 4851400 w 4851400"/>
              <a:gd name="connsiteY1" fmla="*/ 5833533 h 5833533"/>
              <a:gd name="connsiteX2" fmla="*/ 4461934 w 4851400"/>
              <a:gd name="connsiteY2" fmla="*/ 0 h 5833533"/>
              <a:gd name="connsiteX3" fmla="*/ 3310467 w 4851400"/>
              <a:gd name="connsiteY3" fmla="*/ 25400 h 5833533"/>
              <a:gd name="connsiteX4" fmla="*/ 1625600 w 4851400"/>
              <a:gd name="connsiteY4" fmla="*/ 1625600 h 5833533"/>
              <a:gd name="connsiteX5" fmla="*/ 711200 w 4851400"/>
              <a:gd name="connsiteY5" fmla="*/ 3725333 h 5833533"/>
              <a:gd name="connsiteX6" fmla="*/ 702734 w 4851400"/>
              <a:gd name="connsiteY6" fmla="*/ 3716866 h 5833533"/>
              <a:gd name="connsiteX0" fmla="*/ 0 w 4851400"/>
              <a:gd name="connsiteY0" fmla="*/ 5833533 h 5833533"/>
              <a:gd name="connsiteX1" fmla="*/ 4851400 w 4851400"/>
              <a:gd name="connsiteY1" fmla="*/ 5833533 h 5833533"/>
              <a:gd name="connsiteX2" fmla="*/ 4461934 w 4851400"/>
              <a:gd name="connsiteY2" fmla="*/ 0 h 5833533"/>
              <a:gd name="connsiteX3" fmla="*/ 3310467 w 4851400"/>
              <a:gd name="connsiteY3" fmla="*/ 25400 h 5833533"/>
              <a:gd name="connsiteX4" fmla="*/ 1625600 w 4851400"/>
              <a:gd name="connsiteY4" fmla="*/ 1625600 h 5833533"/>
              <a:gd name="connsiteX5" fmla="*/ 33866 w 4851400"/>
              <a:gd name="connsiteY5" fmla="*/ 3937000 h 5833533"/>
              <a:gd name="connsiteX6" fmla="*/ 702734 w 4851400"/>
              <a:gd name="connsiteY6" fmla="*/ 3716866 h 5833533"/>
              <a:gd name="connsiteX0" fmla="*/ 0 w 4851400"/>
              <a:gd name="connsiteY0" fmla="*/ 5833533 h 5833533"/>
              <a:gd name="connsiteX1" fmla="*/ 4851400 w 4851400"/>
              <a:gd name="connsiteY1" fmla="*/ 5833533 h 5833533"/>
              <a:gd name="connsiteX2" fmla="*/ 4461934 w 4851400"/>
              <a:gd name="connsiteY2" fmla="*/ 0 h 5833533"/>
              <a:gd name="connsiteX3" fmla="*/ 3310467 w 4851400"/>
              <a:gd name="connsiteY3" fmla="*/ 25400 h 5833533"/>
              <a:gd name="connsiteX4" fmla="*/ 1625600 w 4851400"/>
              <a:gd name="connsiteY4" fmla="*/ 1625600 h 5833533"/>
              <a:gd name="connsiteX5" fmla="*/ 33866 w 4851400"/>
              <a:gd name="connsiteY5" fmla="*/ 3937000 h 5833533"/>
              <a:gd name="connsiteX6" fmla="*/ 702734 w 4851400"/>
              <a:gd name="connsiteY6" fmla="*/ 3716866 h 5833533"/>
              <a:gd name="connsiteX7" fmla="*/ 0 w 4851400"/>
              <a:gd name="connsiteY7" fmla="*/ 5833533 h 5833533"/>
              <a:gd name="connsiteX0" fmla="*/ 0 w 4851400"/>
              <a:gd name="connsiteY0" fmla="*/ 5833533 h 5833533"/>
              <a:gd name="connsiteX1" fmla="*/ 4851400 w 4851400"/>
              <a:gd name="connsiteY1" fmla="*/ 5833533 h 5833533"/>
              <a:gd name="connsiteX2" fmla="*/ 4461934 w 4851400"/>
              <a:gd name="connsiteY2" fmla="*/ 0 h 5833533"/>
              <a:gd name="connsiteX3" fmla="*/ 3310467 w 4851400"/>
              <a:gd name="connsiteY3" fmla="*/ 25400 h 5833533"/>
              <a:gd name="connsiteX4" fmla="*/ 1625600 w 4851400"/>
              <a:gd name="connsiteY4" fmla="*/ 1625600 h 5833533"/>
              <a:gd name="connsiteX5" fmla="*/ 795866 w 4851400"/>
              <a:gd name="connsiteY5" fmla="*/ 3420533 h 5833533"/>
              <a:gd name="connsiteX6" fmla="*/ 702734 w 4851400"/>
              <a:gd name="connsiteY6" fmla="*/ 3716866 h 5833533"/>
              <a:gd name="connsiteX7" fmla="*/ 0 w 4851400"/>
              <a:gd name="connsiteY7" fmla="*/ 5833533 h 5833533"/>
              <a:gd name="connsiteX0" fmla="*/ 0 w 4851400"/>
              <a:gd name="connsiteY0" fmla="*/ 5833533 h 5833533"/>
              <a:gd name="connsiteX1" fmla="*/ 4851400 w 4851400"/>
              <a:gd name="connsiteY1" fmla="*/ 5833533 h 5833533"/>
              <a:gd name="connsiteX2" fmla="*/ 4461934 w 4851400"/>
              <a:gd name="connsiteY2" fmla="*/ 0 h 5833533"/>
              <a:gd name="connsiteX3" fmla="*/ 3310467 w 4851400"/>
              <a:gd name="connsiteY3" fmla="*/ 25400 h 5833533"/>
              <a:gd name="connsiteX4" fmla="*/ 1625600 w 4851400"/>
              <a:gd name="connsiteY4" fmla="*/ 1625600 h 5833533"/>
              <a:gd name="connsiteX5" fmla="*/ 795866 w 4851400"/>
              <a:gd name="connsiteY5" fmla="*/ 3420533 h 5833533"/>
              <a:gd name="connsiteX6" fmla="*/ 8467 w 4851400"/>
              <a:gd name="connsiteY6" fmla="*/ 4072466 h 5833533"/>
              <a:gd name="connsiteX7" fmla="*/ 0 w 4851400"/>
              <a:gd name="connsiteY7" fmla="*/ 5833533 h 5833533"/>
              <a:gd name="connsiteX0" fmla="*/ 0 w 4851400"/>
              <a:gd name="connsiteY0" fmla="*/ 5833533 h 5833533"/>
              <a:gd name="connsiteX1" fmla="*/ 4851400 w 4851400"/>
              <a:gd name="connsiteY1" fmla="*/ 5833533 h 5833533"/>
              <a:gd name="connsiteX2" fmla="*/ 4461934 w 4851400"/>
              <a:gd name="connsiteY2" fmla="*/ 0 h 5833533"/>
              <a:gd name="connsiteX3" fmla="*/ 3310467 w 4851400"/>
              <a:gd name="connsiteY3" fmla="*/ 25400 h 5833533"/>
              <a:gd name="connsiteX4" fmla="*/ 1625600 w 4851400"/>
              <a:gd name="connsiteY4" fmla="*/ 1625600 h 5833533"/>
              <a:gd name="connsiteX5" fmla="*/ 795866 w 4851400"/>
              <a:gd name="connsiteY5" fmla="*/ 3420533 h 5833533"/>
              <a:gd name="connsiteX6" fmla="*/ 8467 w 4851400"/>
              <a:gd name="connsiteY6" fmla="*/ 4072466 h 5833533"/>
              <a:gd name="connsiteX7" fmla="*/ 0 w 4851400"/>
              <a:gd name="connsiteY7" fmla="*/ 5833533 h 5833533"/>
              <a:gd name="connsiteX0" fmla="*/ 0 w 4851400"/>
              <a:gd name="connsiteY0" fmla="*/ 5833533 h 5833533"/>
              <a:gd name="connsiteX1" fmla="*/ 4851400 w 4851400"/>
              <a:gd name="connsiteY1" fmla="*/ 5833533 h 5833533"/>
              <a:gd name="connsiteX2" fmla="*/ 4461934 w 4851400"/>
              <a:gd name="connsiteY2" fmla="*/ 0 h 5833533"/>
              <a:gd name="connsiteX3" fmla="*/ 3310467 w 4851400"/>
              <a:gd name="connsiteY3" fmla="*/ 25400 h 5833533"/>
              <a:gd name="connsiteX4" fmla="*/ 1625600 w 4851400"/>
              <a:gd name="connsiteY4" fmla="*/ 1625600 h 5833533"/>
              <a:gd name="connsiteX5" fmla="*/ 795866 w 4851400"/>
              <a:gd name="connsiteY5" fmla="*/ 3420533 h 5833533"/>
              <a:gd name="connsiteX6" fmla="*/ 8467 w 4851400"/>
              <a:gd name="connsiteY6" fmla="*/ 4072466 h 5833533"/>
              <a:gd name="connsiteX7" fmla="*/ 0 w 4851400"/>
              <a:gd name="connsiteY7" fmla="*/ 5833533 h 583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51400" h="5833533">
                <a:moveTo>
                  <a:pt x="0" y="5833533"/>
                </a:moveTo>
                <a:lnTo>
                  <a:pt x="4851400" y="5833533"/>
                </a:lnTo>
                <a:lnTo>
                  <a:pt x="4461934" y="0"/>
                </a:lnTo>
                <a:lnTo>
                  <a:pt x="3310467" y="25400"/>
                </a:lnTo>
                <a:lnTo>
                  <a:pt x="1625600" y="1625600"/>
                </a:lnTo>
                <a:lnTo>
                  <a:pt x="795866" y="3420533"/>
                </a:lnTo>
                <a:lnTo>
                  <a:pt x="8467" y="4072466"/>
                </a:lnTo>
                <a:cubicBezTo>
                  <a:pt x="5645" y="4659488"/>
                  <a:pt x="2822" y="5246511"/>
                  <a:pt x="0" y="5833533"/>
                </a:cubicBezTo>
                <a:close/>
              </a:path>
            </a:pathLst>
          </a:custGeom>
          <a:solidFill>
            <a:schemeClr val="tx1">
              <a:alpha val="67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chemeClr val="bg1"/>
              </a:solidFill>
              <a:latin typeface="Arial" charset="0"/>
              <a:ea typeface="ＭＳ Ｐゴシック" pitchFamily="1" charset="-128"/>
            </a:endParaRPr>
          </a:p>
        </p:txBody>
      </p:sp>
      <p:sp>
        <p:nvSpPr>
          <p:cNvPr id="102" name="TextBox 101"/>
          <p:cNvSpPr txBox="1"/>
          <p:nvPr/>
        </p:nvSpPr>
        <p:spPr>
          <a:xfrm>
            <a:off x="2895601" y="838201"/>
            <a:ext cx="1949893" cy="276999"/>
          </a:xfrm>
          <a:prstGeom prst="rect">
            <a:avLst/>
          </a:prstGeom>
          <a:noFill/>
        </p:spPr>
        <p:txBody>
          <a:bodyPr wrap="none" rtlCol="0">
            <a:spAutoFit/>
          </a:bodyPr>
          <a:lstStyle/>
          <a:p>
            <a:r>
              <a:rPr lang="en-US" sz="1200" b="1" dirty="0">
                <a:solidFill>
                  <a:srgbClr val="C82020"/>
                </a:solidFill>
              </a:rPr>
              <a:t>With Rob Knight, Rob </a:t>
            </a:r>
            <a:r>
              <a:rPr lang="en-US" sz="1200" b="1" dirty="0" err="1">
                <a:solidFill>
                  <a:srgbClr val="C82020"/>
                </a:solidFill>
              </a:rPr>
              <a:t>Beiko</a:t>
            </a:r>
            <a:endParaRPr lang="en-US" sz="1200" b="1" dirty="0">
              <a:solidFill>
                <a:srgbClr val="C82020"/>
              </a:solidFill>
            </a:endParaRPr>
          </a:p>
        </p:txBody>
      </p:sp>
      <p:grpSp>
        <p:nvGrpSpPr>
          <p:cNvPr id="18" name="Group 17"/>
          <p:cNvGrpSpPr/>
          <p:nvPr/>
        </p:nvGrpSpPr>
        <p:grpSpPr>
          <a:xfrm>
            <a:off x="1629366" y="1219200"/>
            <a:ext cx="3505200" cy="2543760"/>
            <a:chOff x="105366" y="1219200"/>
            <a:chExt cx="3505200" cy="2543760"/>
          </a:xfrm>
        </p:grpSpPr>
        <p:sp>
          <p:nvSpPr>
            <p:cNvPr id="6" name="Rectangle 5"/>
            <p:cNvSpPr/>
            <p:nvPr/>
          </p:nvSpPr>
          <p:spPr bwMode="auto">
            <a:xfrm>
              <a:off x="838200" y="1219200"/>
              <a:ext cx="1981200" cy="3048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3" name="Rectangle 2"/>
            <p:cNvSpPr/>
            <p:nvPr/>
          </p:nvSpPr>
          <p:spPr bwMode="auto">
            <a:xfrm>
              <a:off x="105366" y="1537480"/>
              <a:ext cx="3505200" cy="2225480"/>
            </a:xfrm>
            <a:prstGeom prst="rect">
              <a:avLst/>
            </a:prstGeom>
            <a:solidFill>
              <a:schemeClr val="bg1"/>
            </a:solidFill>
            <a:ln w="6350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algn="ctr"/>
              <a:r>
                <a:rPr lang="en-US" sz="2200" dirty="0"/>
                <a:t>One can recover </a:t>
              </a:r>
              <a:r>
                <a:rPr lang="en-US" sz="2200" b="1" i="1" u="sng" dirty="0"/>
                <a:t>general</a:t>
              </a:r>
              <a:r>
                <a:rPr lang="en-US" sz="2200" dirty="0"/>
                <a:t> community function with reasonable accuracy from 16S profiles.</a:t>
              </a:r>
            </a:p>
            <a:p>
              <a:pPr algn="ctr"/>
              <a:endParaRPr lang="en-US" dirty="0"/>
            </a:p>
            <a:p>
              <a:pPr algn="ctr"/>
              <a:r>
                <a:rPr lang="en-US" sz="1600" b="1" dirty="0">
                  <a:solidFill>
                    <a:srgbClr val="FF0000"/>
                  </a:solidFill>
                </a:rPr>
                <a:t>http://</a:t>
              </a:r>
              <a:r>
                <a:rPr lang="en-US" sz="1600" b="1" dirty="0" err="1">
                  <a:solidFill>
                    <a:srgbClr val="FF0000"/>
                  </a:solidFill>
                </a:rPr>
                <a:t>picrust.github.com</a:t>
              </a:r>
              <a:endParaRPr lang="en-US" sz="1600" b="1" dirty="0">
                <a:solidFill>
                  <a:srgbClr val="FF0000"/>
                </a:solidFill>
              </a:endParaRPr>
            </a:p>
          </p:txBody>
        </p:sp>
      </p:grpSp>
      <p:sp>
        <p:nvSpPr>
          <p:cNvPr id="114" name="Date Placeholder 3"/>
          <p:cNvSpPr>
            <a:spLocks noGrp="1"/>
          </p:cNvSpPr>
          <p:nvPr>
            <p:ph type="dt" sz="half" idx="10"/>
          </p:nvPr>
        </p:nvSpPr>
        <p:spPr>
          <a:xfrm>
            <a:off x="238539" y="6488870"/>
            <a:ext cx="2743200" cy="365125"/>
          </a:xfrm>
        </p:spPr>
        <p:txBody>
          <a:bodyPr/>
          <a:lstStyle/>
          <a:p>
            <a:fld id="{149AB08A-B8FE-2744-A176-508EFC0AA4E9}" type="datetime1">
              <a:rPr lang="en-US" smtClean="0"/>
              <a:t>3/20/17</a:t>
            </a:fld>
            <a:endParaRPr lang="en-US"/>
          </a:p>
        </p:txBody>
      </p:sp>
      <p:pic>
        <p:nvPicPr>
          <p:cNvPr id="116" name="Picture 115" descr="figure3.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81601" y="990599"/>
            <a:ext cx="5486401" cy="5486401"/>
          </a:xfrm>
          <a:prstGeom prst="rect">
            <a:avLst/>
          </a:prstGeom>
          <a:effectLst>
            <a:outerShdw blurRad="50800" dist="38100" dir="13500000" algn="tl" rotWithShape="0">
              <a:srgbClr val="000000">
                <a:alpha val="43000"/>
              </a:srgbClr>
            </a:outerShdw>
          </a:effectLst>
        </p:spPr>
      </p:pic>
      <p:sp>
        <p:nvSpPr>
          <p:cNvPr id="117" name="Slide Number Placeholder 4"/>
          <p:cNvSpPr>
            <a:spLocks noGrp="1"/>
          </p:cNvSpPr>
          <p:nvPr>
            <p:ph type="sldNum" sz="quarter" idx="12"/>
          </p:nvPr>
        </p:nvSpPr>
        <p:spPr>
          <a:xfrm>
            <a:off x="9210261" y="6488870"/>
            <a:ext cx="2743200" cy="365125"/>
          </a:xfrm>
        </p:spPr>
        <p:txBody>
          <a:bodyPr/>
          <a:lstStyle/>
          <a:p>
            <a:fld id="{0CED1879-D594-7048-AD12-28363999EDA9}" type="slidenum">
              <a:rPr lang="en-US" smtClean="0"/>
              <a:t>23</a:t>
            </a:fld>
            <a:endParaRPr lang="en-US" dirty="0"/>
          </a:p>
        </p:txBody>
      </p:sp>
    </p:spTree>
    <p:extLst>
      <p:ext uri="{BB962C8B-B14F-4D97-AF65-F5344CB8AC3E}">
        <p14:creationId xmlns:p14="http://schemas.microsoft.com/office/powerpoint/2010/main" val="9094479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fade">
                                      <p:cBhvr>
                                        <p:cTn id="7" dur="500"/>
                                        <p:tgtEl>
                                          <p:spTgt spid="10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fade">
                                      <p:cBhvr>
                                        <p:cTn id="33" dur="500"/>
                                        <p:tgtEl>
                                          <p:spTgt spid="4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94"/>
                                        </p:tgtEl>
                                        <p:attrNameLst>
                                          <p:attrName>style.visibility</p:attrName>
                                        </p:attrNameLst>
                                      </p:cBhvr>
                                      <p:to>
                                        <p:strVal val="visible"/>
                                      </p:to>
                                    </p:set>
                                    <p:animEffect transition="in" filter="fade">
                                      <p:cBhvr>
                                        <p:cTn id="44" dur="500"/>
                                        <p:tgtEl>
                                          <p:spTgt spid="9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500"/>
                                        <p:tgtEl>
                                          <p:spTgt spid="2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95"/>
                                        </p:tgtEl>
                                        <p:attrNameLst>
                                          <p:attrName>style.visibility</p:attrName>
                                        </p:attrNameLst>
                                      </p:cBhvr>
                                      <p:to>
                                        <p:strVal val="visible"/>
                                      </p:to>
                                    </p:set>
                                    <p:animEffect transition="in" filter="fade">
                                      <p:cBhvr>
                                        <p:cTn id="52" dur="500"/>
                                        <p:tgtEl>
                                          <p:spTgt spid="9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98"/>
                                        </p:tgtEl>
                                        <p:attrNameLst>
                                          <p:attrName>style.visibility</p:attrName>
                                        </p:attrNameLst>
                                      </p:cBhvr>
                                      <p:to>
                                        <p:strVal val="visible"/>
                                      </p:to>
                                    </p:set>
                                    <p:animEffect transition="in" filter="fade">
                                      <p:cBhvr>
                                        <p:cTn id="55" dur="500"/>
                                        <p:tgtEl>
                                          <p:spTgt spid="98"/>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500"/>
                                        <p:tgtEl>
                                          <p:spTgt spid="27"/>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fade">
                                      <p:cBhvr>
                                        <p:cTn id="65" dur="500"/>
                                        <p:tgtEl>
                                          <p:spTgt spid="30"/>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3"/>
                                        </p:tgtEl>
                                        <p:attrNameLst>
                                          <p:attrName>style.visibility</p:attrName>
                                        </p:attrNameLst>
                                      </p:cBhvr>
                                      <p:to>
                                        <p:strVal val="visible"/>
                                      </p:to>
                                    </p:set>
                                    <p:animEffect transition="in" filter="fade">
                                      <p:cBhvr>
                                        <p:cTn id="68" dur="500"/>
                                        <p:tgtEl>
                                          <p:spTgt spid="33"/>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fade">
                                      <p:cBhvr>
                                        <p:cTn id="71" dur="500"/>
                                        <p:tgtEl>
                                          <p:spTgt spid="32"/>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4"/>
                                        </p:tgtEl>
                                        <p:attrNameLst>
                                          <p:attrName>style.visibility</p:attrName>
                                        </p:attrNameLst>
                                      </p:cBhvr>
                                      <p:to>
                                        <p:strVal val="visible"/>
                                      </p:to>
                                    </p:set>
                                    <p:animEffect transition="in" filter="fade">
                                      <p:cBhvr>
                                        <p:cTn id="74" dur="500"/>
                                        <p:tgtEl>
                                          <p:spTgt spid="34"/>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37"/>
                                        </p:tgtEl>
                                        <p:attrNameLst>
                                          <p:attrName>style.visibility</p:attrName>
                                        </p:attrNameLst>
                                      </p:cBhvr>
                                      <p:to>
                                        <p:strVal val="visible"/>
                                      </p:to>
                                    </p:set>
                                    <p:animEffect transition="in" filter="fade">
                                      <p:cBhvr>
                                        <p:cTn id="77" dur="500"/>
                                        <p:tgtEl>
                                          <p:spTgt spid="37"/>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35"/>
                                        </p:tgtEl>
                                        <p:attrNameLst>
                                          <p:attrName>style.visibility</p:attrName>
                                        </p:attrNameLst>
                                      </p:cBhvr>
                                      <p:to>
                                        <p:strVal val="visible"/>
                                      </p:to>
                                    </p:set>
                                    <p:animEffect transition="in" filter="fade">
                                      <p:cBhvr>
                                        <p:cTn id="80" dur="500"/>
                                        <p:tgtEl>
                                          <p:spTgt spid="35"/>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36"/>
                                        </p:tgtEl>
                                        <p:attrNameLst>
                                          <p:attrName>style.visibility</p:attrName>
                                        </p:attrNameLst>
                                      </p:cBhvr>
                                      <p:to>
                                        <p:strVal val="visible"/>
                                      </p:to>
                                    </p:set>
                                    <p:animEffect transition="in" filter="fade">
                                      <p:cBhvr>
                                        <p:cTn id="83" dur="500"/>
                                        <p:tgtEl>
                                          <p:spTgt spid="36"/>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96"/>
                                        </p:tgtEl>
                                        <p:attrNameLst>
                                          <p:attrName>style.visibility</p:attrName>
                                        </p:attrNameLst>
                                      </p:cBhvr>
                                      <p:to>
                                        <p:strVal val="visible"/>
                                      </p:to>
                                    </p:set>
                                    <p:animEffect transition="in" filter="fade">
                                      <p:cBhvr>
                                        <p:cTn id="86" dur="500"/>
                                        <p:tgtEl>
                                          <p:spTgt spid="96"/>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28"/>
                                        </p:tgtEl>
                                        <p:attrNameLst>
                                          <p:attrName>style.visibility</p:attrName>
                                        </p:attrNameLst>
                                      </p:cBhvr>
                                      <p:to>
                                        <p:strVal val="visible"/>
                                      </p:to>
                                    </p:set>
                                    <p:animEffect transition="in" filter="fade">
                                      <p:cBhvr>
                                        <p:cTn id="91" dur="500"/>
                                        <p:tgtEl>
                                          <p:spTgt spid="28"/>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97"/>
                                        </p:tgtEl>
                                        <p:attrNameLst>
                                          <p:attrName>style.visibility</p:attrName>
                                        </p:attrNameLst>
                                      </p:cBhvr>
                                      <p:to>
                                        <p:strVal val="visible"/>
                                      </p:to>
                                    </p:set>
                                    <p:animEffect transition="in" filter="fade">
                                      <p:cBhvr>
                                        <p:cTn id="94" dur="500"/>
                                        <p:tgtEl>
                                          <p:spTgt spid="97"/>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29"/>
                                        </p:tgtEl>
                                        <p:attrNameLst>
                                          <p:attrName>style.visibility</p:attrName>
                                        </p:attrNameLst>
                                      </p:cBhvr>
                                      <p:to>
                                        <p:strVal val="visible"/>
                                      </p:to>
                                    </p:set>
                                    <p:animEffect transition="in" filter="fade">
                                      <p:cBhvr>
                                        <p:cTn id="97" dur="500"/>
                                        <p:tgtEl>
                                          <p:spTgt spid="29"/>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99"/>
                                        </p:tgtEl>
                                        <p:attrNameLst>
                                          <p:attrName>style.visibility</p:attrName>
                                        </p:attrNameLst>
                                      </p:cBhvr>
                                      <p:to>
                                        <p:strVal val="visible"/>
                                      </p:to>
                                    </p:set>
                                    <p:animEffect transition="in" filter="fade">
                                      <p:cBhvr>
                                        <p:cTn id="100" dur="500"/>
                                        <p:tgtEl>
                                          <p:spTgt spid="99"/>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40"/>
                                        </p:tgtEl>
                                        <p:attrNameLst>
                                          <p:attrName>style.visibility</p:attrName>
                                        </p:attrNameLst>
                                      </p:cBhvr>
                                      <p:to>
                                        <p:strVal val="visible"/>
                                      </p:to>
                                    </p:set>
                                    <p:animEffect transition="in" filter="fade">
                                      <p:cBhvr>
                                        <p:cTn id="103" dur="500"/>
                                        <p:tgtEl>
                                          <p:spTgt spid="40"/>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39"/>
                                        </p:tgtEl>
                                        <p:attrNameLst>
                                          <p:attrName>style.visibility</p:attrName>
                                        </p:attrNameLst>
                                      </p:cBhvr>
                                      <p:to>
                                        <p:strVal val="visible"/>
                                      </p:to>
                                    </p:set>
                                    <p:animEffect transition="in" filter="fade">
                                      <p:cBhvr>
                                        <p:cTn id="106" dur="500"/>
                                        <p:tgtEl>
                                          <p:spTgt spid="39"/>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41"/>
                                        </p:tgtEl>
                                        <p:attrNameLst>
                                          <p:attrName>style.visibility</p:attrName>
                                        </p:attrNameLst>
                                      </p:cBhvr>
                                      <p:to>
                                        <p:strVal val="visible"/>
                                      </p:to>
                                    </p:set>
                                    <p:animEffect transition="in" filter="fade">
                                      <p:cBhvr>
                                        <p:cTn id="109" dur="500"/>
                                        <p:tgtEl>
                                          <p:spTgt spid="41"/>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42"/>
                                        </p:tgtEl>
                                        <p:attrNameLst>
                                          <p:attrName>style.visibility</p:attrName>
                                        </p:attrNameLst>
                                      </p:cBhvr>
                                      <p:to>
                                        <p:strVal val="visible"/>
                                      </p:to>
                                    </p:set>
                                    <p:animEffect transition="in" filter="fade">
                                      <p:cBhvr>
                                        <p:cTn id="112" dur="500"/>
                                        <p:tgtEl>
                                          <p:spTgt spid="42"/>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43"/>
                                        </p:tgtEl>
                                        <p:attrNameLst>
                                          <p:attrName>style.visibility</p:attrName>
                                        </p:attrNameLst>
                                      </p:cBhvr>
                                      <p:to>
                                        <p:strVal val="visible"/>
                                      </p:to>
                                    </p:set>
                                    <p:animEffect transition="in" filter="fade">
                                      <p:cBhvr>
                                        <p:cTn id="115" dur="500"/>
                                        <p:tgtEl>
                                          <p:spTgt spid="43"/>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45"/>
                                        </p:tgtEl>
                                        <p:attrNameLst>
                                          <p:attrName>style.visibility</p:attrName>
                                        </p:attrNameLst>
                                      </p:cBhvr>
                                      <p:to>
                                        <p:strVal val="visible"/>
                                      </p:to>
                                    </p:set>
                                    <p:animEffect transition="in" filter="fade">
                                      <p:cBhvr>
                                        <p:cTn id="118" dur="500"/>
                                        <p:tgtEl>
                                          <p:spTgt spid="45"/>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nodeType="clickEffect">
                                  <p:stCondLst>
                                    <p:cond delay="0"/>
                                  </p:stCondLst>
                                  <p:childTnLst>
                                    <p:set>
                                      <p:cBhvr>
                                        <p:cTn id="122" dur="1" fill="hold">
                                          <p:stCondLst>
                                            <p:cond delay="0"/>
                                          </p:stCondLst>
                                        </p:cTn>
                                        <p:tgtEl>
                                          <p:spTgt spid="110"/>
                                        </p:tgtEl>
                                        <p:attrNameLst>
                                          <p:attrName>style.visibility</p:attrName>
                                        </p:attrNameLst>
                                      </p:cBhvr>
                                      <p:to>
                                        <p:strVal val="visible"/>
                                      </p:to>
                                    </p:set>
                                    <p:animEffect transition="in" filter="fade">
                                      <p:cBhvr>
                                        <p:cTn id="123" dur="500"/>
                                        <p:tgtEl>
                                          <p:spTgt spid="110"/>
                                        </p:tgtEl>
                                      </p:cBhvr>
                                    </p:animEffect>
                                  </p:childTnLst>
                                </p:cTn>
                              </p:par>
                              <p:par>
                                <p:cTn id="124" presetID="10" presetClass="entr" presetSubtype="0" fill="hold" grpId="0" nodeType="withEffect">
                                  <p:stCondLst>
                                    <p:cond delay="0"/>
                                  </p:stCondLst>
                                  <p:childTnLst>
                                    <p:set>
                                      <p:cBhvr>
                                        <p:cTn id="125" dur="1" fill="hold">
                                          <p:stCondLst>
                                            <p:cond delay="0"/>
                                          </p:stCondLst>
                                        </p:cTn>
                                        <p:tgtEl>
                                          <p:spTgt spid="91"/>
                                        </p:tgtEl>
                                        <p:attrNameLst>
                                          <p:attrName>style.visibility</p:attrName>
                                        </p:attrNameLst>
                                      </p:cBhvr>
                                      <p:to>
                                        <p:strVal val="visible"/>
                                      </p:to>
                                    </p:set>
                                    <p:animEffect transition="in" filter="fade">
                                      <p:cBhvr>
                                        <p:cTn id="126" dur="500"/>
                                        <p:tgtEl>
                                          <p:spTgt spid="91"/>
                                        </p:tgtEl>
                                      </p:cBhvr>
                                    </p:animEffect>
                                  </p:childTnLst>
                                </p:cTn>
                              </p:par>
                              <p:par>
                                <p:cTn id="127" presetID="10" presetClass="entr" presetSubtype="0" fill="hold" nodeType="withEffect">
                                  <p:stCondLst>
                                    <p:cond delay="0"/>
                                  </p:stCondLst>
                                  <p:childTnLst>
                                    <p:set>
                                      <p:cBhvr>
                                        <p:cTn id="128" dur="1" fill="hold">
                                          <p:stCondLst>
                                            <p:cond delay="0"/>
                                          </p:stCondLst>
                                        </p:cTn>
                                        <p:tgtEl>
                                          <p:spTgt spid="111"/>
                                        </p:tgtEl>
                                        <p:attrNameLst>
                                          <p:attrName>style.visibility</p:attrName>
                                        </p:attrNameLst>
                                      </p:cBhvr>
                                      <p:to>
                                        <p:strVal val="visible"/>
                                      </p:to>
                                    </p:set>
                                    <p:animEffect transition="in" filter="fade">
                                      <p:cBhvr>
                                        <p:cTn id="129" dur="500"/>
                                        <p:tgtEl>
                                          <p:spTgt spid="111"/>
                                        </p:tgtEl>
                                      </p:cBhvr>
                                    </p:animEffect>
                                  </p:childTnLst>
                                </p:cTn>
                              </p:par>
                            </p:childTnLst>
                          </p:cTn>
                        </p:par>
                      </p:childTnLst>
                    </p:cTn>
                  </p:par>
                  <p:par>
                    <p:cTn id="130" fill="hold">
                      <p:stCondLst>
                        <p:cond delay="indefinite"/>
                      </p:stCondLst>
                      <p:childTnLst>
                        <p:par>
                          <p:cTn id="131" fill="hold">
                            <p:stCondLst>
                              <p:cond delay="0"/>
                            </p:stCondLst>
                            <p:childTnLst>
                              <p:par>
                                <p:cTn id="132" presetID="10" presetClass="entr" presetSubtype="0" fill="hold" grpId="0" nodeType="clickEffect">
                                  <p:stCondLst>
                                    <p:cond delay="0"/>
                                  </p:stCondLst>
                                  <p:childTnLst>
                                    <p:set>
                                      <p:cBhvr>
                                        <p:cTn id="133" dur="1" fill="hold">
                                          <p:stCondLst>
                                            <p:cond delay="0"/>
                                          </p:stCondLst>
                                        </p:cTn>
                                        <p:tgtEl>
                                          <p:spTgt spid="100"/>
                                        </p:tgtEl>
                                        <p:attrNameLst>
                                          <p:attrName>style.visibility</p:attrName>
                                        </p:attrNameLst>
                                      </p:cBhvr>
                                      <p:to>
                                        <p:strVal val="visible"/>
                                      </p:to>
                                    </p:set>
                                    <p:animEffect transition="in" filter="fade">
                                      <p:cBhvr>
                                        <p:cTn id="134" dur="500"/>
                                        <p:tgtEl>
                                          <p:spTgt spid="100"/>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105"/>
                                        </p:tgtEl>
                                        <p:attrNameLst>
                                          <p:attrName>style.visibility</p:attrName>
                                        </p:attrNameLst>
                                      </p:cBhvr>
                                      <p:to>
                                        <p:strVal val="visible"/>
                                      </p:to>
                                    </p:set>
                                    <p:animEffect transition="in" filter="fade">
                                      <p:cBhvr>
                                        <p:cTn id="137" dur="500"/>
                                        <p:tgtEl>
                                          <p:spTgt spid="105"/>
                                        </p:tgtEl>
                                      </p:cBhvr>
                                    </p:animEffect>
                                  </p:childTnLst>
                                </p:cTn>
                              </p:par>
                              <p:par>
                                <p:cTn id="138" presetID="10" presetClass="entr" presetSubtype="0" fill="hold" grpId="0" nodeType="withEffect">
                                  <p:stCondLst>
                                    <p:cond delay="0"/>
                                  </p:stCondLst>
                                  <p:childTnLst>
                                    <p:set>
                                      <p:cBhvr>
                                        <p:cTn id="139" dur="1" fill="hold">
                                          <p:stCondLst>
                                            <p:cond delay="0"/>
                                          </p:stCondLst>
                                        </p:cTn>
                                        <p:tgtEl>
                                          <p:spTgt spid="107"/>
                                        </p:tgtEl>
                                        <p:attrNameLst>
                                          <p:attrName>style.visibility</p:attrName>
                                        </p:attrNameLst>
                                      </p:cBhvr>
                                      <p:to>
                                        <p:strVal val="visible"/>
                                      </p:to>
                                    </p:set>
                                    <p:animEffect transition="in" filter="fade">
                                      <p:cBhvr>
                                        <p:cTn id="140" dur="500"/>
                                        <p:tgtEl>
                                          <p:spTgt spid="107"/>
                                        </p:tgtEl>
                                      </p:cBhvr>
                                    </p:animEffect>
                                  </p:childTnLst>
                                </p:cTn>
                              </p:par>
                              <p:par>
                                <p:cTn id="141" presetID="10" presetClass="entr" presetSubtype="0" fill="hold" grpId="0" nodeType="withEffect">
                                  <p:stCondLst>
                                    <p:cond delay="0"/>
                                  </p:stCondLst>
                                  <p:childTnLst>
                                    <p:set>
                                      <p:cBhvr>
                                        <p:cTn id="142" dur="1" fill="hold">
                                          <p:stCondLst>
                                            <p:cond delay="0"/>
                                          </p:stCondLst>
                                        </p:cTn>
                                        <p:tgtEl>
                                          <p:spTgt spid="108"/>
                                        </p:tgtEl>
                                        <p:attrNameLst>
                                          <p:attrName>style.visibility</p:attrName>
                                        </p:attrNameLst>
                                      </p:cBhvr>
                                      <p:to>
                                        <p:strVal val="visible"/>
                                      </p:to>
                                    </p:set>
                                    <p:animEffect transition="in" filter="fade">
                                      <p:cBhvr>
                                        <p:cTn id="143" dur="500"/>
                                        <p:tgtEl>
                                          <p:spTgt spid="108"/>
                                        </p:tgtEl>
                                      </p:cBhvr>
                                    </p:animEffect>
                                  </p:childTnLst>
                                </p:cTn>
                              </p:par>
                              <p:par>
                                <p:cTn id="144" presetID="10" presetClass="entr" presetSubtype="0" fill="hold" grpId="0" nodeType="withEffect">
                                  <p:stCondLst>
                                    <p:cond delay="0"/>
                                  </p:stCondLst>
                                  <p:childTnLst>
                                    <p:set>
                                      <p:cBhvr>
                                        <p:cTn id="145" dur="1" fill="hold">
                                          <p:stCondLst>
                                            <p:cond delay="0"/>
                                          </p:stCondLst>
                                        </p:cTn>
                                        <p:tgtEl>
                                          <p:spTgt spid="106"/>
                                        </p:tgtEl>
                                        <p:attrNameLst>
                                          <p:attrName>style.visibility</p:attrName>
                                        </p:attrNameLst>
                                      </p:cBhvr>
                                      <p:to>
                                        <p:strVal val="visible"/>
                                      </p:to>
                                    </p:set>
                                    <p:animEffect transition="in" filter="fade">
                                      <p:cBhvr>
                                        <p:cTn id="146" dur="500"/>
                                        <p:tgtEl>
                                          <p:spTgt spid="106"/>
                                        </p:tgtEl>
                                      </p:cBhvr>
                                    </p:animEffect>
                                  </p:childTnLst>
                                </p:cTn>
                              </p:par>
                            </p:childTnLst>
                          </p:cTn>
                        </p:par>
                      </p:childTnLst>
                    </p:cTn>
                  </p:par>
                  <p:par>
                    <p:cTn id="147" fill="hold">
                      <p:stCondLst>
                        <p:cond delay="indefinite"/>
                      </p:stCondLst>
                      <p:childTnLst>
                        <p:par>
                          <p:cTn id="148" fill="hold">
                            <p:stCondLst>
                              <p:cond delay="0"/>
                            </p:stCondLst>
                            <p:childTnLst>
                              <p:par>
                                <p:cTn id="149" presetID="10" presetClass="entr" presetSubtype="0" fill="hold" grpId="0" nodeType="clickEffect">
                                  <p:stCondLst>
                                    <p:cond delay="0"/>
                                  </p:stCondLst>
                                  <p:childTnLst>
                                    <p:set>
                                      <p:cBhvr>
                                        <p:cTn id="150" dur="1" fill="hold">
                                          <p:stCondLst>
                                            <p:cond delay="0"/>
                                          </p:stCondLst>
                                        </p:cTn>
                                        <p:tgtEl>
                                          <p:spTgt spid="104"/>
                                        </p:tgtEl>
                                        <p:attrNameLst>
                                          <p:attrName>style.visibility</p:attrName>
                                        </p:attrNameLst>
                                      </p:cBhvr>
                                      <p:to>
                                        <p:strVal val="visible"/>
                                      </p:to>
                                    </p:set>
                                    <p:animEffect transition="in" filter="fade">
                                      <p:cBhvr>
                                        <p:cTn id="151" dur="500"/>
                                        <p:tgtEl>
                                          <p:spTgt spid="104"/>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109"/>
                                        </p:tgtEl>
                                        <p:attrNameLst>
                                          <p:attrName>style.visibility</p:attrName>
                                        </p:attrNameLst>
                                      </p:cBhvr>
                                      <p:to>
                                        <p:strVal val="visible"/>
                                      </p:to>
                                    </p:set>
                                    <p:animEffect transition="in" filter="fade">
                                      <p:cBhvr>
                                        <p:cTn id="154" dur="500"/>
                                        <p:tgtEl>
                                          <p:spTgt spid="109"/>
                                        </p:tgtEl>
                                      </p:cBhvr>
                                    </p:animEffect>
                                  </p:childTnLst>
                                </p:cTn>
                              </p:par>
                            </p:childTnLst>
                          </p:cTn>
                        </p:par>
                      </p:childTnLst>
                    </p:cTn>
                  </p:par>
                  <p:par>
                    <p:cTn id="155" fill="hold">
                      <p:stCondLst>
                        <p:cond delay="indefinite"/>
                      </p:stCondLst>
                      <p:childTnLst>
                        <p:par>
                          <p:cTn id="156" fill="hold">
                            <p:stCondLst>
                              <p:cond delay="0"/>
                            </p:stCondLst>
                            <p:childTnLst>
                              <p:par>
                                <p:cTn id="157" presetID="10" presetClass="entr" presetSubtype="0" fill="hold" nodeType="clickEffect">
                                  <p:stCondLst>
                                    <p:cond delay="0"/>
                                  </p:stCondLst>
                                  <p:childTnLst>
                                    <p:set>
                                      <p:cBhvr>
                                        <p:cTn id="158" dur="1" fill="hold">
                                          <p:stCondLst>
                                            <p:cond delay="0"/>
                                          </p:stCondLst>
                                        </p:cTn>
                                        <p:tgtEl>
                                          <p:spTgt spid="18"/>
                                        </p:tgtEl>
                                        <p:attrNameLst>
                                          <p:attrName>style.visibility</p:attrName>
                                        </p:attrNameLst>
                                      </p:cBhvr>
                                      <p:to>
                                        <p:strVal val="visible"/>
                                      </p:to>
                                    </p:set>
                                    <p:animEffect transition="in" filter="fade">
                                      <p:cBhvr>
                                        <p:cTn id="159" dur="500"/>
                                        <p:tgtEl>
                                          <p:spTgt spid="18"/>
                                        </p:tgtEl>
                                      </p:cBhvr>
                                    </p:animEffect>
                                  </p:childTnLst>
                                </p:cTn>
                              </p:par>
                            </p:childTnLst>
                          </p:cTn>
                        </p:par>
                      </p:childTnLst>
                    </p:cTn>
                  </p:par>
                  <p:par>
                    <p:cTn id="160" fill="hold">
                      <p:stCondLst>
                        <p:cond delay="indefinite"/>
                      </p:stCondLst>
                      <p:childTnLst>
                        <p:par>
                          <p:cTn id="161" fill="hold">
                            <p:stCondLst>
                              <p:cond delay="0"/>
                            </p:stCondLst>
                            <p:childTnLst>
                              <p:par>
                                <p:cTn id="162" presetID="10" presetClass="entr" presetSubtype="0" fill="hold" nodeType="clickEffect">
                                  <p:stCondLst>
                                    <p:cond delay="0"/>
                                  </p:stCondLst>
                                  <p:childTnLst>
                                    <p:set>
                                      <p:cBhvr>
                                        <p:cTn id="163" dur="1" fill="hold">
                                          <p:stCondLst>
                                            <p:cond delay="0"/>
                                          </p:stCondLst>
                                        </p:cTn>
                                        <p:tgtEl>
                                          <p:spTgt spid="113"/>
                                        </p:tgtEl>
                                        <p:attrNameLst>
                                          <p:attrName>style.visibility</p:attrName>
                                        </p:attrNameLst>
                                      </p:cBhvr>
                                      <p:to>
                                        <p:strVal val="visible"/>
                                      </p:to>
                                    </p:set>
                                    <p:animEffect transition="in" filter="fade">
                                      <p:cBhvr>
                                        <p:cTn id="164" dur="500"/>
                                        <p:tgtEl>
                                          <p:spTgt spid="113"/>
                                        </p:tgtEl>
                                      </p:cBhvr>
                                    </p:animEffect>
                                  </p:childTnLst>
                                </p:cTn>
                              </p:par>
                              <p:par>
                                <p:cTn id="165" presetID="10" presetClass="entr" presetSubtype="0" fill="hold" nodeType="withEffect">
                                  <p:stCondLst>
                                    <p:cond delay="0"/>
                                  </p:stCondLst>
                                  <p:childTnLst>
                                    <p:set>
                                      <p:cBhvr>
                                        <p:cTn id="166" dur="1" fill="hold">
                                          <p:stCondLst>
                                            <p:cond delay="0"/>
                                          </p:stCondLst>
                                        </p:cTn>
                                        <p:tgtEl>
                                          <p:spTgt spid="112"/>
                                        </p:tgtEl>
                                        <p:attrNameLst>
                                          <p:attrName>style.visibility</p:attrName>
                                        </p:attrNameLst>
                                      </p:cBhvr>
                                      <p:to>
                                        <p:strVal val="visible"/>
                                      </p:to>
                                    </p:set>
                                    <p:animEffect transition="in" filter="fade">
                                      <p:cBhvr>
                                        <p:cTn id="167" dur="500"/>
                                        <p:tgtEl>
                                          <p:spTgt spid="112"/>
                                        </p:tgtEl>
                                      </p:cBhvr>
                                    </p:animEffect>
                                  </p:childTnLst>
                                </p:cTn>
                              </p:par>
                            </p:childTnLst>
                          </p:cTn>
                        </p:par>
                      </p:childTnLst>
                    </p:cTn>
                  </p:par>
                  <p:par>
                    <p:cTn id="168" fill="hold">
                      <p:stCondLst>
                        <p:cond delay="indefinite"/>
                      </p:stCondLst>
                      <p:childTnLst>
                        <p:par>
                          <p:cTn id="169" fill="hold">
                            <p:stCondLst>
                              <p:cond delay="0"/>
                            </p:stCondLst>
                            <p:childTnLst>
                              <p:par>
                                <p:cTn id="170" presetID="10" presetClass="entr" presetSubtype="0" fill="hold" nodeType="clickEffect">
                                  <p:stCondLst>
                                    <p:cond delay="0"/>
                                  </p:stCondLst>
                                  <p:childTnLst>
                                    <p:set>
                                      <p:cBhvr>
                                        <p:cTn id="171" dur="1" fill="hold">
                                          <p:stCondLst>
                                            <p:cond delay="0"/>
                                          </p:stCondLst>
                                        </p:cTn>
                                        <p:tgtEl>
                                          <p:spTgt spid="116"/>
                                        </p:tgtEl>
                                        <p:attrNameLst>
                                          <p:attrName>style.visibility</p:attrName>
                                        </p:attrNameLst>
                                      </p:cBhvr>
                                      <p:to>
                                        <p:strVal val="visible"/>
                                      </p:to>
                                    </p:set>
                                    <p:animEffect transition="in" filter="fade">
                                      <p:cBhvr>
                                        <p:cTn id="172"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P spid="12" grpId="0" animBg="1"/>
      <p:bldP spid="15" grpId="0" animBg="1"/>
      <p:bldP spid="25" grpId="0" animBg="1"/>
      <p:bldP spid="26" grpId="0" animBg="1"/>
      <p:bldP spid="27" grpId="0" animBg="1"/>
      <p:bldP spid="29" grpId="0" animBg="1"/>
      <p:bldP spid="30" grpId="0" animBg="1"/>
      <p:bldP spid="32" grpId="0" animBg="1"/>
      <p:bldP spid="33" grpId="0" animBg="1"/>
      <p:bldP spid="34" grpId="0" animBg="1"/>
      <p:bldP spid="35" grpId="0" animBg="1"/>
      <p:bldP spid="37" grpId="0" animBg="1"/>
      <p:bldP spid="39" grpId="0" animBg="1"/>
      <p:bldP spid="41" grpId="0" animBg="1"/>
      <p:bldP spid="42" grpId="0" animBg="1"/>
      <p:bldP spid="43" grpId="0" animBg="1"/>
      <p:bldP spid="44" grpId="0"/>
      <p:bldP spid="45" grpId="0"/>
      <p:bldP spid="91" grpId="0" animBg="1"/>
      <p:bldP spid="94" grpId="0" animBg="1"/>
      <p:bldP spid="95" grpId="0" animBg="1"/>
      <p:bldP spid="98" grpId="0" animBg="1"/>
      <p:bldP spid="96" grpId="0" animBg="1"/>
      <p:bldP spid="36" grpId="0" animBg="1"/>
      <p:bldP spid="97" grpId="0" animBg="1"/>
      <p:bldP spid="28" grpId="0" animBg="1"/>
      <p:bldP spid="99" grpId="0" animBg="1"/>
      <p:bldP spid="40" grpId="0" animBg="1"/>
      <p:bldGraphic spid="104" grpId="0">
        <p:bldAsOne/>
      </p:bldGraphic>
      <p:bldGraphic spid="105" grpId="0">
        <p:bldAsOne/>
      </p:bldGraphic>
      <p:bldP spid="100" grpId="0"/>
      <p:bldP spid="107" grpId="0"/>
      <p:bldP spid="108" grpId="0"/>
      <p:bldP spid="109" grpId="0"/>
      <p:bldP spid="10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Microbial community structure vs. function</a:t>
            </a:r>
            <a:endParaRPr lang="en-US" dirty="0"/>
          </a:p>
        </p:txBody>
      </p:sp>
      <p:sp>
        <p:nvSpPr>
          <p:cNvPr id="4" name="Date Placeholder 3"/>
          <p:cNvSpPr>
            <a:spLocks noGrp="1"/>
          </p:cNvSpPr>
          <p:nvPr>
            <p:ph type="dt" sz="half" idx="10"/>
          </p:nvPr>
        </p:nvSpPr>
        <p:spPr/>
        <p:txBody>
          <a:bodyPr/>
          <a:lstStyle/>
          <a:p>
            <a:fld id="{149AB08A-B8FE-2744-A176-508EFC0AA4E9}" type="datetime1">
              <a:rPr lang="en-US" smtClean="0"/>
              <a:t>3/20/17</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26</a:t>
            </a:fld>
            <a:endParaRPr lang="en-US"/>
          </a:p>
        </p:txBody>
      </p:sp>
      <p:sp>
        <p:nvSpPr>
          <p:cNvPr id="6" name="TextBox 5"/>
          <p:cNvSpPr txBox="1"/>
          <p:nvPr/>
        </p:nvSpPr>
        <p:spPr>
          <a:xfrm rot="16200000">
            <a:off x="6601445" y="2026693"/>
            <a:ext cx="1992853" cy="461665"/>
          </a:xfrm>
          <a:prstGeom prst="rect">
            <a:avLst/>
          </a:prstGeom>
          <a:noFill/>
        </p:spPr>
        <p:txBody>
          <a:bodyPr wrap="none" rtlCol="0">
            <a:spAutoFit/>
          </a:bodyPr>
          <a:lstStyle/>
          <a:p>
            <a:r>
              <a:rPr lang="en-US" sz="1200" b="1" dirty="0">
                <a:solidFill>
                  <a:srgbClr val="FFFFFF"/>
                </a:solidFill>
              </a:rPr>
              <a:t>← </a:t>
            </a:r>
            <a:r>
              <a:rPr lang="en-US" sz="1200" b="1" dirty="0" smtClean="0">
                <a:solidFill>
                  <a:srgbClr val="FFFFFF"/>
                </a:solidFill>
              </a:rPr>
              <a:t>Phylum abundance </a:t>
            </a:r>
            <a:r>
              <a:rPr lang="en-US" sz="1200" b="1" dirty="0">
                <a:solidFill>
                  <a:srgbClr val="FFFFFF"/>
                </a:solidFill>
              </a:rPr>
              <a:t>→</a:t>
            </a:r>
          </a:p>
          <a:p>
            <a:endParaRPr lang="en-US" sz="1200" b="1" dirty="0">
              <a:solidFill>
                <a:srgbClr val="FFFFFF"/>
              </a:solidFill>
            </a:endParaRPr>
          </a:p>
        </p:txBody>
      </p:sp>
      <p:sp>
        <p:nvSpPr>
          <p:cNvPr id="7" name="TextBox 6"/>
          <p:cNvSpPr txBox="1"/>
          <p:nvPr/>
        </p:nvSpPr>
        <p:spPr>
          <a:xfrm>
            <a:off x="7720374" y="3581595"/>
            <a:ext cx="1828800" cy="304800"/>
          </a:xfrm>
          <a:prstGeom prst="rect">
            <a:avLst/>
          </a:prstGeom>
          <a:solidFill>
            <a:srgbClr val="0070C0">
              <a:alpha val="50000"/>
            </a:srgbClr>
          </a:solidFill>
        </p:spPr>
        <p:txBody>
          <a:bodyPr wrap="square" lIns="0" tIns="0" rIns="0" bIns="0" rtlCol="0" anchor="ctr" anchorCtr="1">
            <a:noAutofit/>
          </a:bodyPr>
          <a:lstStyle/>
          <a:p>
            <a:pPr algn="ctr"/>
            <a:r>
              <a:rPr lang="en-US" sz="1200" b="1" dirty="0" smtClean="0"/>
              <a:t>Gut</a:t>
            </a:r>
            <a:endParaRPr lang="en-US" sz="1200" b="1" dirty="0"/>
          </a:p>
        </p:txBody>
      </p:sp>
      <p:grpSp>
        <p:nvGrpSpPr>
          <p:cNvPr id="8" name="Group 7"/>
          <p:cNvGrpSpPr/>
          <p:nvPr/>
        </p:nvGrpSpPr>
        <p:grpSpPr>
          <a:xfrm>
            <a:off x="2164080" y="3578967"/>
            <a:ext cx="8106366" cy="307428"/>
            <a:chOff x="685800" y="3792327"/>
            <a:chExt cx="8106366" cy="307428"/>
          </a:xfrm>
        </p:grpSpPr>
        <p:sp>
          <p:nvSpPr>
            <p:cNvPr id="9" name="TextBox 8"/>
            <p:cNvSpPr txBox="1"/>
            <p:nvPr/>
          </p:nvSpPr>
          <p:spPr>
            <a:xfrm>
              <a:off x="8106366" y="3794955"/>
              <a:ext cx="685800" cy="304800"/>
            </a:xfrm>
            <a:prstGeom prst="rect">
              <a:avLst/>
            </a:prstGeom>
            <a:solidFill>
              <a:srgbClr val="7030A0">
                <a:alpha val="50000"/>
              </a:srgbClr>
            </a:solidFill>
          </p:spPr>
          <p:txBody>
            <a:bodyPr wrap="square" lIns="0" tIns="0" rIns="0" bIns="0" rtlCol="0" anchor="ctr" anchorCtr="1">
              <a:noAutofit/>
            </a:bodyPr>
            <a:lstStyle/>
            <a:p>
              <a:pPr algn="ctr"/>
              <a:r>
                <a:rPr lang="en-US" sz="1200" b="1" dirty="0" smtClean="0"/>
                <a:t>Vaginal</a:t>
              </a:r>
              <a:endParaRPr lang="en-US" sz="1200" b="1" dirty="0"/>
            </a:p>
          </p:txBody>
        </p:sp>
        <p:sp>
          <p:nvSpPr>
            <p:cNvPr id="10" name="TextBox 9"/>
            <p:cNvSpPr txBox="1"/>
            <p:nvPr/>
          </p:nvSpPr>
          <p:spPr>
            <a:xfrm>
              <a:off x="1421699" y="3794955"/>
              <a:ext cx="451945" cy="304800"/>
            </a:xfrm>
            <a:prstGeom prst="rect">
              <a:avLst/>
            </a:prstGeom>
            <a:solidFill>
              <a:srgbClr val="00B050">
                <a:alpha val="50000"/>
              </a:srgbClr>
            </a:solidFill>
          </p:spPr>
          <p:txBody>
            <a:bodyPr wrap="square" lIns="0" tIns="0" rIns="0" bIns="0" rtlCol="0" anchor="ctr" anchorCtr="1">
              <a:noAutofit/>
            </a:bodyPr>
            <a:lstStyle/>
            <a:p>
              <a:pPr algn="ctr"/>
              <a:r>
                <a:rPr lang="en-US" sz="1200" b="1" dirty="0" smtClean="0"/>
                <a:t>Skin</a:t>
              </a:r>
              <a:endParaRPr lang="en-US" sz="1200" b="1" dirty="0"/>
            </a:p>
          </p:txBody>
        </p:sp>
        <p:sp>
          <p:nvSpPr>
            <p:cNvPr id="11" name="TextBox 10"/>
            <p:cNvSpPr txBox="1"/>
            <p:nvPr/>
          </p:nvSpPr>
          <p:spPr>
            <a:xfrm>
              <a:off x="685800" y="3794955"/>
              <a:ext cx="720089" cy="304800"/>
            </a:xfrm>
            <a:prstGeom prst="rect">
              <a:avLst/>
            </a:prstGeom>
            <a:solidFill>
              <a:schemeClr val="tx1">
                <a:alpha val="33000"/>
              </a:schemeClr>
            </a:solidFill>
          </p:spPr>
          <p:txBody>
            <a:bodyPr wrap="square" lIns="0" tIns="0" rIns="0" bIns="0" rtlCol="0" anchor="ctr" anchorCtr="1">
              <a:noAutofit/>
            </a:bodyPr>
            <a:lstStyle/>
            <a:p>
              <a:pPr algn="ctr"/>
              <a:r>
                <a:rPr lang="en-US" sz="1200" b="1" dirty="0" err="1" smtClean="0"/>
                <a:t>Nares</a:t>
              </a:r>
              <a:endParaRPr lang="en-US" sz="1200" b="1" dirty="0"/>
            </a:p>
          </p:txBody>
        </p:sp>
        <p:sp>
          <p:nvSpPr>
            <p:cNvPr id="12" name="TextBox 11"/>
            <p:cNvSpPr txBox="1"/>
            <p:nvPr/>
          </p:nvSpPr>
          <p:spPr>
            <a:xfrm>
              <a:off x="3221202" y="3792327"/>
              <a:ext cx="1489710" cy="304800"/>
            </a:xfrm>
            <a:prstGeom prst="rect">
              <a:avLst/>
            </a:prstGeom>
            <a:solidFill>
              <a:srgbClr val="FFFF00">
                <a:alpha val="50000"/>
              </a:srgbClr>
            </a:solidFill>
          </p:spPr>
          <p:txBody>
            <a:bodyPr wrap="square" lIns="0" tIns="0" rIns="0" bIns="0" rtlCol="0" anchor="ctr" anchorCtr="1">
              <a:noAutofit/>
            </a:bodyPr>
            <a:lstStyle/>
            <a:p>
              <a:pPr algn="ctr"/>
              <a:r>
                <a:rPr lang="en-US" sz="1200" b="1" dirty="0" smtClean="0"/>
                <a:t>Oral (</a:t>
              </a:r>
              <a:r>
                <a:rPr lang="en-US" sz="1200" b="1" dirty="0" err="1" smtClean="0"/>
                <a:t>SupP</a:t>
              </a:r>
              <a:r>
                <a:rPr lang="en-US" sz="1200" b="1" dirty="0" smtClean="0"/>
                <a:t>)</a:t>
              </a:r>
            </a:p>
          </p:txBody>
        </p:sp>
        <p:sp>
          <p:nvSpPr>
            <p:cNvPr id="13" name="TextBox 12"/>
            <p:cNvSpPr txBox="1"/>
            <p:nvPr/>
          </p:nvSpPr>
          <p:spPr>
            <a:xfrm>
              <a:off x="1890138" y="3792327"/>
              <a:ext cx="1325880" cy="304800"/>
            </a:xfrm>
            <a:prstGeom prst="rect">
              <a:avLst/>
            </a:prstGeom>
            <a:solidFill>
              <a:srgbClr val="FF0000">
                <a:alpha val="50000"/>
              </a:srgbClr>
            </a:solidFill>
          </p:spPr>
          <p:txBody>
            <a:bodyPr wrap="square" lIns="0" tIns="0" rIns="0" bIns="0" rtlCol="0" anchor="ctr" anchorCtr="1">
              <a:noAutofit/>
            </a:bodyPr>
            <a:lstStyle/>
            <a:p>
              <a:pPr algn="ctr"/>
              <a:r>
                <a:rPr lang="en-US" sz="1200" b="1" dirty="0" smtClean="0"/>
                <a:t>Oral (BM)</a:t>
              </a:r>
            </a:p>
          </p:txBody>
        </p:sp>
        <p:sp>
          <p:nvSpPr>
            <p:cNvPr id="14" name="TextBox 13"/>
            <p:cNvSpPr txBox="1"/>
            <p:nvPr/>
          </p:nvSpPr>
          <p:spPr>
            <a:xfrm>
              <a:off x="4755756" y="3792327"/>
              <a:ext cx="1447800" cy="304800"/>
            </a:xfrm>
            <a:prstGeom prst="rect">
              <a:avLst/>
            </a:prstGeom>
            <a:solidFill>
              <a:srgbClr val="FFC000">
                <a:alpha val="50000"/>
              </a:srgbClr>
            </a:solidFill>
          </p:spPr>
          <p:txBody>
            <a:bodyPr wrap="square" lIns="0" tIns="0" rIns="0" bIns="0" rtlCol="0" anchor="ctr" anchorCtr="1">
              <a:noAutofit/>
            </a:bodyPr>
            <a:lstStyle/>
            <a:p>
              <a:pPr algn="ctr"/>
              <a:r>
                <a:rPr lang="en-US" sz="1200" b="1" dirty="0" smtClean="0"/>
                <a:t>Oral (TD)</a:t>
              </a:r>
            </a:p>
          </p:txBody>
        </p:sp>
      </p:grpSp>
      <p:sp>
        <p:nvSpPr>
          <p:cNvPr id="15" name="TextBox 14"/>
          <p:cNvSpPr txBox="1"/>
          <p:nvPr/>
        </p:nvSpPr>
        <p:spPr>
          <a:xfrm rot="16200000">
            <a:off x="1029159" y="2275719"/>
            <a:ext cx="1992853" cy="276999"/>
          </a:xfrm>
          <a:prstGeom prst="rect">
            <a:avLst/>
          </a:prstGeom>
          <a:noFill/>
        </p:spPr>
        <p:txBody>
          <a:bodyPr wrap="none" rtlCol="0">
            <a:spAutoFit/>
          </a:bodyPr>
          <a:lstStyle/>
          <a:p>
            <a:r>
              <a:rPr lang="en-US" sz="1200" b="1" dirty="0" smtClean="0">
                <a:solidFill>
                  <a:srgbClr val="FFFFFF"/>
                </a:solidFill>
              </a:rPr>
              <a:t>← Phylum abundance →</a:t>
            </a:r>
            <a:endParaRPr lang="en-US" sz="1200" b="1" dirty="0">
              <a:solidFill>
                <a:srgbClr val="FFFFFF"/>
              </a:solidFill>
            </a:endParaRPr>
          </a:p>
        </p:txBody>
      </p:sp>
      <p:sp>
        <p:nvSpPr>
          <p:cNvPr id="16" name="TextBox 15"/>
          <p:cNvSpPr txBox="1"/>
          <p:nvPr/>
        </p:nvSpPr>
        <p:spPr>
          <a:xfrm>
            <a:off x="7954272" y="777240"/>
            <a:ext cx="1220207" cy="276999"/>
          </a:xfrm>
          <a:prstGeom prst="rect">
            <a:avLst/>
          </a:prstGeom>
          <a:noFill/>
        </p:spPr>
        <p:txBody>
          <a:bodyPr wrap="none" rtlCol="0">
            <a:spAutoFit/>
          </a:bodyPr>
          <a:lstStyle/>
          <a:p>
            <a:pPr algn="ctr"/>
            <a:r>
              <a:rPr lang="en-US" sz="1200" b="1" dirty="0" smtClean="0">
                <a:solidFill>
                  <a:srgbClr val="FFFFFF"/>
                </a:solidFill>
                <a:latin typeface="Arial"/>
                <a:cs typeface="Arial"/>
              </a:rPr>
              <a:t>←</a:t>
            </a:r>
            <a:r>
              <a:rPr lang="en-US" sz="1200" b="1" dirty="0" smtClean="0">
                <a:solidFill>
                  <a:srgbClr val="FFFFFF"/>
                </a:solidFill>
              </a:rPr>
              <a:t> Subjects </a:t>
            </a:r>
            <a:r>
              <a:rPr lang="en-US" sz="1200" b="1" dirty="0" smtClean="0">
                <a:solidFill>
                  <a:srgbClr val="FFFFFF"/>
                </a:solidFill>
                <a:latin typeface="Arial"/>
                <a:cs typeface="Arial"/>
              </a:rPr>
              <a:t>→</a:t>
            </a:r>
            <a:endParaRPr lang="en-US" sz="1200" b="1" dirty="0">
              <a:solidFill>
                <a:srgbClr val="FFFFFF"/>
              </a:solidFill>
            </a:endParaRPr>
          </a:p>
        </p:txBody>
      </p:sp>
      <p:sp>
        <p:nvSpPr>
          <p:cNvPr id="17" name="TextBox 16"/>
          <p:cNvSpPr txBox="1"/>
          <p:nvPr/>
        </p:nvSpPr>
        <p:spPr>
          <a:xfrm rot="16200000">
            <a:off x="996294" y="5231796"/>
            <a:ext cx="2058577" cy="276999"/>
          </a:xfrm>
          <a:prstGeom prst="rect">
            <a:avLst/>
          </a:prstGeom>
          <a:noFill/>
        </p:spPr>
        <p:txBody>
          <a:bodyPr wrap="none" rtlCol="0">
            <a:spAutoFit/>
          </a:bodyPr>
          <a:lstStyle/>
          <a:p>
            <a:r>
              <a:rPr lang="en-US" sz="1200" b="1" dirty="0" smtClean="0">
                <a:solidFill>
                  <a:srgbClr val="FFFFFF"/>
                </a:solidFill>
              </a:rPr>
              <a:t>← Pathway abundance →</a:t>
            </a:r>
            <a:endParaRPr lang="en-US" sz="1200" b="1" dirty="0">
              <a:solidFill>
                <a:srgbClr val="FFFFFF"/>
              </a:solidFill>
            </a:endParaRPr>
          </a:p>
        </p:txBody>
      </p:sp>
      <p:pic>
        <p:nvPicPr>
          <p:cNvPr id="18" name="Picture 17" descr="figure2.png"/>
          <p:cNvPicPr>
            <a:picLocks noChangeAspect="1"/>
          </p:cNvPicPr>
          <p:nvPr/>
        </p:nvPicPr>
        <p:blipFill rotWithShape="1">
          <a:blip r:embed="rId2" cstate="print">
            <a:extLst>
              <a:ext uri="{28A0092B-C50C-407E-A947-70E740481C1C}">
                <a14:useLocalDpi xmlns:a14="http://schemas.microsoft.com/office/drawing/2010/main" val="0"/>
              </a:ext>
            </a:extLst>
          </a:blip>
          <a:srcRect l="50648" t="6056" r="32713" b="52148"/>
          <a:stretch/>
        </p:blipFill>
        <p:spPr>
          <a:xfrm>
            <a:off x="7686638" y="1056713"/>
            <a:ext cx="1850900" cy="2454656"/>
          </a:xfrm>
          <a:prstGeom prst="rect">
            <a:avLst/>
          </a:prstGeom>
        </p:spPr>
      </p:pic>
      <p:grpSp>
        <p:nvGrpSpPr>
          <p:cNvPr id="19" name="Group 18"/>
          <p:cNvGrpSpPr/>
          <p:nvPr/>
        </p:nvGrpSpPr>
        <p:grpSpPr>
          <a:xfrm>
            <a:off x="7367035" y="3945704"/>
            <a:ext cx="2170503" cy="2707921"/>
            <a:chOff x="5888755" y="4159064"/>
            <a:chExt cx="2170503" cy="2707921"/>
          </a:xfrm>
        </p:grpSpPr>
        <p:sp>
          <p:nvSpPr>
            <p:cNvPr id="20" name="TextBox 19"/>
            <p:cNvSpPr txBox="1"/>
            <p:nvPr/>
          </p:nvSpPr>
          <p:spPr>
            <a:xfrm>
              <a:off x="6475993" y="6589986"/>
              <a:ext cx="1220207" cy="276999"/>
            </a:xfrm>
            <a:prstGeom prst="rect">
              <a:avLst/>
            </a:prstGeom>
            <a:noFill/>
          </p:spPr>
          <p:txBody>
            <a:bodyPr wrap="none" rtlCol="0">
              <a:spAutoFit/>
            </a:bodyPr>
            <a:lstStyle/>
            <a:p>
              <a:pPr algn="ctr"/>
              <a:r>
                <a:rPr lang="en-US" sz="1200" b="1" dirty="0" smtClean="0">
                  <a:solidFill>
                    <a:srgbClr val="FFFFFF"/>
                  </a:solidFill>
                  <a:latin typeface="Arial"/>
                  <a:cs typeface="Arial"/>
                </a:rPr>
                <a:t>←</a:t>
              </a:r>
              <a:r>
                <a:rPr lang="en-US" sz="1200" b="1" dirty="0" smtClean="0">
                  <a:solidFill>
                    <a:srgbClr val="FFFFFF"/>
                  </a:solidFill>
                </a:rPr>
                <a:t> Subjects </a:t>
              </a:r>
              <a:r>
                <a:rPr lang="en-US" sz="1200" b="1" dirty="0" smtClean="0">
                  <a:solidFill>
                    <a:srgbClr val="FFFFFF"/>
                  </a:solidFill>
                  <a:latin typeface="Arial"/>
                  <a:cs typeface="Arial"/>
                </a:rPr>
                <a:t>→</a:t>
              </a:r>
              <a:endParaRPr lang="en-US" sz="1200" b="1" dirty="0">
                <a:solidFill>
                  <a:srgbClr val="FFFFFF"/>
                </a:solidFill>
              </a:endParaRPr>
            </a:p>
          </p:txBody>
        </p:sp>
        <p:sp>
          <p:nvSpPr>
            <p:cNvPr id="21" name="TextBox 20"/>
            <p:cNvSpPr txBox="1"/>
            <p:nvPr/>
          </p:nvSpPr>
          <p:spPr>
            <a:xfrm rot="16200000">
              <a:off x="5090299" y="5200222"/>
              <a:ext cx="2058577" cy="461665"/>
            </a:xfrm>
            <a:prstGeom prst="rect">
              <a:avLst/>
            </a:prstGeom>
            <a:noFill/>
          </p:spPr>
          <p:txBody>
            <a:bodyPr wrap="none" rtlCol="0">
              <a:spAutoFit/>
            </a:bodyPr>
            <a:lstStyle/>
            <a:p>
              <a:r>
                <a:rPr lang="en-US" sz="1200" b="1" dirty="0">
                  <a:solidFill>
                    <a:srgbClr val="FFFFFF"/>
                  </a:solidFill>
                </a:rPr>
                <a:t>← Pathway abundance →</a:t>
              </a:r>
            </a:p>
            <a:p>
              <a:endParaRPr lang="en-US" sz="1200" b="1" dirty="0">
                <a:solidFill>
                  <a:srgbClr val="FFFFFF"/>
                </a:solidFill>
              </a:endParaRPr>
            </a:p>
          </p:txBody>
        </p:sp>
        <p:pic>
          <p:nvPicPr>
            <p:cNvPr id="22" name="Picture 21" descr="figure2.png"/>
            <p:cNvPicPr>
              <a:picLocks noChangeAspect="1"/>
            </p:cNvPicPr>
            <p:nvPr/>
          </p:nvPicPr>
          <p:blipFill rotWithShape="1">
            <a:blip r:embed="rId2" cstate="print">
              <a:extLst>
                <a:ext uri="{28A0092B-C50C-407E-A947-70E740481C1C}">
                  <a14:useLocalDpi xmlns:a14="http://schemas.microsoft.com/office/drawing/2010/main" val="0"/>
                </a:ext>
              </a:extLst>
            </a:blip>
            <a:srcRect l="50648" t="52145" r="32713" b="6058"/>
            <a:stretch/>
          </p:blipFill>
          <p:spPr>
            <a:xfrm>
              <a:off x="6208358" y="4159064"/>
              <a:ext cx="1850900" cy="2454656"/>
            </a:xfrm>
            <a:prstGeom prst="rect">
              <a:avLst/>
            </a:prstGeom>
          </p:spPr>
        </p:pic>
      </p:grpSp>
      <p:pic>
        <p:nvPicPr>
          <p:cNvPr id="23" name="Picture 22" descr="figure2.png"/>
          <p:cNvPicPr>
            <a:picLocks noChangeAspect="1"/>
          </p:cNvPicPr>
          <p:nvPr/>
        </p:nvPicPr>
        <p:blipFill rotWithShape="1">
          <a:blip r:embed="rId2" cstate="print">
            <a:extLst>
              <a:ext uri="{28A0092B-C50C-407E-A947-70E740481C1C}">
                <a14:useLocalDpi xmlns:a14="http://schemas.microsoft.com/office/drawing/2010/main" val="0"/>
              </a:ext>
            </a:extLst>
          </a:blip>
          <a:srcRect l="1000" t="6056" r="25700" b="52148"/>
          <a:stretch/>
        </p:blipFill>
        <p:spPr>
          <a:xfrm>
            <a:off x="2164079" y="1056713"/>
            <a:ext cx="8153401" cy="2454656"/>
          </a:xfrm>
          <a:prstGeom prst="rect">
            <a:avLst/>
          </a:prstGeom>
        </p:spPr>
      </p:pic>
      <p:pic>
        <p:nvPicPr>
          <p:cNvPr id="24" name="Picture 23" descr="figure2.png"/>
          <p:cNvPicPr>
            <a:picLocks noChangeAspect="1"/>
          </p:cNvPicPr>
          <p:nvPr/>
        </p:nvPicPr>
        <p:blipFill rotWithShape="1">
          <a:blip r:embed="rId2" cstate="print">
            <a:extLst>
              <a:ext uri="{28A0092B-C50C-407E-A947-70E740481C1C}">
                <a14:useLocalDpi xmlns:a14="http://schemas.microsoft.com/office/drawing/2010/main" val="0"/>
              </a:ext>
            </a:extLst>
          </a:blip>
          <a:srcRect l="1000" t="52145" r="25700" b="6058"/>
          <a:stretch/>
        </p:blipFill>
        <p:spPr>
          <a:xfrm>
            <a:off x="2164080" y="3945704"/>
            <a:ext cx="8153401" cy="2454656"/>
          </a:xfrm>
          <a:prstGeom prst="rect">
            <a:avLst/>
          </a:prstGeom>
        </p:spPr>
      </p:pic>
      <p:sp>
        <p:nvSpPr>
          <p:cNvPr id="25" name="TextBox 24"/>
          <p:cNvSpPr txBox="1"/>
          <p:nvPr/>
        </p:nvSpPr>
        <p:spPr>
          <a:xfrm>
            <a:off x="1478280" y="6492240"/>
            <a:ext cx="2548356" cy="307777"/>
          </a:xfrm>
          <a:prstGeom prst="rect">
            <a:avLst/>
          </a:prstGeom>
          <a:noFill/>
        </p:spPr>
        <p:txBody>
          <a:bodyPr wrap="none" rtlCol="0">
            <a:spAutoFit/>
          </a:bodyPr>
          <a:lstStyle/>
          <a:p>
            <a:r>
              <a:rPr lang="en-US" sz="1400" b="1" dirty="0" smtClean="0">
                <a:solidFill>
                  <a:srgbClr val="C82020"/>
                </a:solidFill>
              </a:rPr>
              <a:t>http://</a:t>
            </a:r>
            <a:r>
              <a:rPr lang="en-US" sz="1400" b="1" dirty="0" err="1" smtClean="0">
                <a:solidFill>
                  <a:srgbClr val="C82020"/>
                </a:solidFill>
              </a:rPr>
              <a:t>hmpdacc.org</a:t>
            </a:r>
            <a:r>
              <a:rPr lang="en-US" sz="1400" b="1" dirty="0" smtClean="0">
                <a:solidFill>
                  <a:srgbClr val="C82020"/>
                </a:solidFill>
              </a:rPr>
              <a:t>/HMMRC</a:t>
            </a:r>
            <a:endParaRPr lang="en-US" sz="1400" b="1" dirty="0">
              <a:solidFill>
                <a:srgbClr val="C82020"/>
              </a:solidFill>
            </a:endParaRPr>
          </a:p>
        </p:txBody>
      </p:sp>
    </p:spTree>
    <p:extLst>
      <p:ext uri="{BB962C8B-B14F-4D97-AF65-F5344CB8AC3E}">
        <p14:creationId xmlns:p14="http://schemas.microsoft.com/office/powerpoint/2010/main" val="1226504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Downstream analyses</a:t>
            </a:r>
            <a:endParaRPr lang="en-US" dirty="0"/>
          </a:p>
        </p:txBody>
      </p:sp>
      <p:pic>
        <p:nvPicPr>
          <p:cNvPr id="3" name="Picture 2"/>
          <p:cNvPicPr>
            <a:picLocks noChangeAspect="1"/>
          </p:cNvPicPr>
          <p:nvPr/>
        </p:nvPicPr>
        <p:blipFill>
          <a:blip r:embed="rId2" cstate="print"/>
          <a:stretch>
            <a:fillRect/>
          </a:stretch>
        </p:blipFill>
        <p:spPr>
          <a:xfrm>
            <a:off x="3848100" y="981456"/>
            <a:ext cx="4495800" cy="1272742"/>
          </a:xfrm>
          <a:prstGeom prst="rect">
            <a:avLst/>
          </a:prstGeom>
        </p:spPr>
      </p:pic>
      <p:pic>
        <p:nvPicPr>
          <p:cNvPr id="5" name="Picture 6"/>
          <p:cNvPicPr>
            <a:picLocks noChangeAspect="1" noChangeArrowheads="1"/>
          </p:cNvPicPr>
          <p:nvPr/>
        </p:nvPicPr>
        <p:blipFill>
          <a:blip r:embed="rId3" cstate="print"/>
          <a:srcRect/>
          <a:stretch>
            <a:fillRect/>
          </a:stretch>
        </p:blipFill>
        <p:spPr bwMode="auto">
          <a:xfrm>
            <a:off x="6616750" y="2514600"/>
            <a:ext cx="2679650" cy="4197096"/>
          </a:xfrm>
          <a:prstGeom prst="rect">
            <a:avLst/>
          </a:prstGeom>
          <a:noFill/>
          <a:ln w="9525">
            <a:noFill/>
            <a:miter lim="800000"/>
            <a:headEnd/>
            <a:tailEnd/>
          </a:ln>
        </p:spPr>
      </p:pic>
      <p:pic>
        <p:nvPicPr>
          <p:cNvPr id="6" name="Picture 3"/>
          <p:cNvPicPr>
            <a:picLocks noChangeAspect="1" noChangeArrowheads="1"/>
          </p:cNvPicPr>
          <p:nvPr/>
        </p:nvPicPr>
        <p:blipFill>
          <a:blip r:embed="rId4" cstate="print"/>
          <a:srcRect/>
          <a:stretch>
            <a:fillRect/>
          </a:stretch>
        </p:blipFill>
        <p:spPr bwMode="auto">
          <a:xfrm>
            <a:off x="3048001" y="2508504"/>
            <a:ext cx="2725267" cy="4197096"/>
          </a:xfrm>
          <a:prstGeom prst="rect">
            <a:avLst/>
          </a:prstGeom>
          <a:noFill/>
          <a:ln w="9525">
            <a:noFill/>
            <a:miter lim="800000"/>
            <a:headEnd/>
            <a:tailEnd/>
          </a:ln>
        </p:spPr>
      </p:pic>
    </p:spTree>
    <p:extLst>
      <p:ext uri="{BB962C8B-B14F-4D97-AF65-F5344CB8AC3E}">
        <p14:creationId xmlns:p14="http://schemas.microsoft.com/office/powerpoint/2010/main" val="1174927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TextBox 155"/>
          <p:cNvSpPr txBox="1"/>
          <p:nvPr/>
        </p:nvSpPr>
        <p:spPr>
          <a:xfrm>
            <a:off x="7195461" y="3962401"/>
            <a:ext cx="1186479" cy="646331"/>
          </a:xfrm>
          <a:prstGeom prst="rect">
            <a:avLst/>
          </a:prstGeom>
          <a:noFill/>
        </p:spPr>
        <p:txBody>
          <a:bodyPr wrap="none" rtlCol="0">
            <a:spAutoFit/>
          </a:bodyPr>
          <a:lstStyle/>
          <a:p>
            <a:r>
              <a:rPr lang="en-US" dirty="0"/>
              <a:t>Gene</a:t>
            </a:r>
            <a:br>
              <a:rPr lang="en-US" dirty="0"/>
            </a:br>
            <a:r>
              <a:rPr lang="en-US" dirty="0"/>
              <a:t>expression</a:t>
            </a:r>
            <a:endParaRPr lang="en-US" dirty="0"/>
          </a:p>
        </p:txBody>
      </p:sp>
      <p:sp>
        <p:nvSpPr>
          <p:cNvPr id="157" name="TextBox 156"/>
          <p:cNvSpPr txBox="1"/>
          <p:nvPr/>
        </p:nvSpPr>
        <p:spPr>
          <a:xfrm>
            <a:off x="7195461" y="3962401"/>
            <a:ext cx="1159035" cy="646331"/>
          </a:xfrm>
          <a:prstGeom prst="rect">
            <a:avLst/>
          </a:prstGeom>
          <a:noFill/>
        </p:spPr>
        <p:txBody>
          <a:bodyPr wrap="none" rtlCol="0">
            <a:spAutoFit/>
          </a:bodyPr>
          <a:lstStyle/>
          <a:p>
            <a:r>
              <a:rPr lang="en-US" dirty="0"/>
              <a:t>SNP</a:t>
            </a:r>
            <a:br>
              <a:rPr lang="en-US" dirty="0"/>
            </a:br>
            <a:r>
              <a:rPr lang="en-US" dirty="0"/>
              <a:t>genotypes</a:t>
            </a:r>
            <a:endParaRPr lang="en-US" dirty="0"/>
          </a:p>
        </p:txBody>
      </p:sp>
      <p:sp>
        <p:nvSpPr>
          <p:cNvPr id="2" name="Title 1"/>
          <p:cNvSpPr>
            <a:spLocks noGrp="1"/>
          </p:cNvSpPr>
          <p:nvPr>
            <p:ph type="title"/>
          </p:nvPr>
        </p:nvSpPr>
        <p:spPr/>
        <p:txBody>
          <a:bodyPr>
            <a:normAutofit/>
          </a:bodyPr>
          <a:lstStyle/>
          <a:p>
            <a:r>
              <a:rPr lang="en-US" sz="3200" dirty="0"/>
              <a:t>Microbiome downstream </a:t>
            </a:r>
            <a:r>
              <a:rPr lang="en-US" sz="3200" dirty="0" smtClean="0"/>
              <a:t>analyses: statistical </a:t>
            </a:r>
            <a:r>
              <a:rPr lang="en-US" sz="3200" dirty="0"/>
              <a:t>association testing</a:t>
            </a:r>
            <a:endParaRPr lang="en-US" sz="3200" dirty="0"/>
          </a:p>
        </p:txBody>
      </p:sp>
      <p:grpSp>
        <p:nvGrpSpPr>
          <p:cNvPr id="3" name="Group 149"/>
          <p:cNvGrpSpPr/>
          <p:nvPr/>
        </p:nvGrpSpPr>
        <p:grpSpPr>
          <a:xfrm>
            <a:off x="4376061" y="2590800"/>
            <a:ext cx="2777935" cy="4130040"/>
            <a:chOff x="228600" y="2590800"/>
            <a:chExt cx="2777935" cy="4130040"/>
          </a:xfrm>
        </p:grpSpPr>
        <p:sp>
          <p:nvSpPr>
            <p:cNvPr id="249" name="Rectangle 16"/>
            <p:cNvSpPr/>
            <p:nvPr/>
          </p:nvSpPr>
          <p:spPr bwMode="auto">
            <a:xfrm>
              <a:off x="923084" y="4656834"/>
              <a:ext cx="347242" cy="3472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50" name="Rectangle 28"/>
            <p:cNvSpPr/>
            <p:nvPr/>
          </p:nvSpPr>
          <p:spPr bwMode="auto">
            <a:xfrm>
              <a:off x="1270326" y="4656834"/>
              <a:ext cx="347242" cy="3472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51" name="Rectangle 40"/>
            <p:cNvSpPr/>
            <p:nvPr/>
          </p:nvSpPr>
          <p:spPr bwMode="auto">
            <a:xfrm>
              <a:off x="2312051" y="4656834"/>
              <a:ext cx="347242" cy="347242"/>
            </a:xfrm>
            <a:prstGeom prst="rect">
              <a:avLst/>
            </a:prstGeom>
            <a:solidFill>
              <a:srgbClr val="605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52" name="Rectangle 4"/>
            <p:cNvSpPr/>
            <p:nvPr/>
          </p:nvSpPr>
          <p:spPr bwMode="auto">
            <a:xfrm>
              <a:off x="228600" y="4656834"/>
              <a:ext cx="347242" cy="34724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53" name="Rectangle 52"/>
            <p:cNvSpPr/>
            <p:nvPr/>
          </p:nvSpPr>
          <p:spPr bwMode="auto">
            <a:xfrm>
              <a:off x="575842" y="4656834"/>
              <a:ext cx="347242" cy="34724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54" name="Rectangle 64"/>
            <p:cNvSpPr/>
            <p:nvPr/>
          </p:nvSpPr>
          <p:spPr bwMode="auto">
            <a:xfrm>
              <a:off x="1617568" y="4656834"/>
              <a:ext cx="347242" cy="347242"/>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55" name="Rectangle 76"/>
            <p:cNvSpPr/>
            <p:nvPr/>
          </p:nvSpPr>
          <p:spPr bwMode="auto">
            <a:xfrm>
              <a:off x="1964809" y="4656834"/>
              <a:ext cx="347242" cy="34724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56" name="Rectangle 88"/>
            <p:cNvSpPr/>
            <p:nvPr/>
          </p:nvSpPr>
          <p:spPr bwMode="auto">
            <a:xfrm>
              <a:off x="2659293" y="4656834"/>
              <a:ext cx="347242" cy="347242"/>
            </a:xfrm>
            <a:prstGeom prst="rect">
              <a:avLst/>
            </a:prstGeom>
            <a:solidFill>
              <a:srgbClr val="CCCC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41" name="Rectangle 17"/>
            <p:cNvSpPr/>
            <p:nvPr/>
          </p:nvSpPr>
          <p:spPr bwMode="auto">
            <a:xfrm>
              <a:off x="923084" y="3615109"/>
              <a:ext cx="347242" cy="3472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42" name="Rectangle 29"/>
            <p:cNvSpPr/>
            <p:nvPr/>
          </p:nvSpPr>
          <p:spPr bwMode="auto">
            <a:xfrm>
              <a:off x="1270326" y="3615109"/>
              <a:ext cx="347242" cy="3472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43" name="Rectangle 41"/>
            <p:cNvSpPr/>
            <p:nvPr/>
          </p:nvSpPr>
          <p:spPr bwMode="auto">
            <a:xfrm>
              <a:off x="2312051" y="3615109"/>
              <a:ext cx="347242" cy="34724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44" name="Rectangle 5"/>
            <p:cNvSpPr/>
            <p:nvPr/>
          </p:nvSpPr>
          <p:spPr bwMode="auto">
            <a:xfrm>
              <a:off x="228600" y="3615109"/>
              <a:ext cx="347242" cy="34724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45" name="Rectangle 53"/>
            <p:cNvSpPr/>
            <p:nvPr/>
          </p:nvSpPr>
          <p:spPr bwMode="auto">
            <a:xfrm>
              <a:off x="575842" y="3615109"/>
              <a:ext cx="347242" cy="347242"/>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46" name="Rectangle 65"/>
            <p:cNvSpPr/>
            <p:nvPr/>
          </p:nvSpPr>
          <p:spPr bwMode="auto">
            <a:xfrm>
              <a:off x="1617568" y="3615109"/>
              <a:ext cx="347242" cy="347242"/>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47" name="Rectangle 77"/>
            <p:cNvSpPr/>
            <p:nvPr/>
          </p:nvSpPr>
          <p:spPr bwMode="auto">
            <a:xfrm>
              <a:off x="1964809" y="3615109"/>
              <a:ext cx="347242" cy="347242"/>
            </a:xfrm>
            <a:prstGeom prst="rect">
              <a:avLst/>
            </a:prstGeom>
            <a:solidFill>
              <a:srgbClr val="A29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48" name="Rectangle 89"/>
            <p:cNvSpPr/>
            <p:nvPr/>
          </p:nvSpPr>
          <p:spPr bwMode="auto">
            <a:xfrm>
              <a:off x="2659293" y="3615109"/>
              <a:ext cx="347242" cy="34724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33" name="Rectangle 18"/>
            <p:cNvSpPr/>
            <p:nvPr/>
          </p:nvSpPr>
          <p:spPr bwMode="auto">
            <a:xfrm>
              <a:off x="923084" y="5022773"/>
              <a:ext cx="347242" cy="3472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34" name="Rectangle 30"/>
            <p:cNvSpPr/>
            <p:nvPr/>
          </p:nvSpPr>
          <p:spPr bwMode="auto">
            <a:xfrm>
              <a:off x="1270326" y="5022773"/>
              <a:ext cx="347242" cy="3472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35" name="Rectangle 234"/>
            <p:cNvSpPr/>
            <p:nvPr/>
          </p:nvSpPr>
          <p:spPr bwMode="auto">
            <a:xfrm>
              <a:off x="2312051" y="5022773"/>
              <a:ext cx="347242" cy="34724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36" name="Rectangle 6"/>
            <p:cNvSpPr/>
            <p:nvPr/>
          </p:nvSpPr>
          <p:spPr bwMode="auto">
            <a:xfrm>
              <a:off x="228600" y="5022773"/>
              <a:ext cx="347242" cy="34724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37" name="Rectangle 236"/>
            <p:cNvSpPr/>
            <p:nvPr/>
          </p:nvSpPr>
          <p:spPr bwMode="auto">
            <a:xfrm>
              <a:off x="575842" y="5022773"/>
              <a:ext cx="347242" cy="347242"/>
            </a:xfrm>
            <a:prstGeom prst="rect">
              <a:avLst/>
            </a:prstGeom>
            <a:solidFill>
              <a:srgbClr val="CCCC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38" name="Rectangle 237"/>
            <p:cNvSpPr/>
            <p:nvPr/>
          </p:nvSpPr>
          <p:spPr bwMode="auto">
            <a:xfrm>
              <a:off x="1617568" y="5022773"/>
              <a:ext cx="347242" cy="347242"/>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39" name="Rectangle 238"/>
            <p:cNvSpPr/>
            <p:nvPr/>
          </p:nvSpPr>
          <p:spPr bwMode="auto">
            <a:xfrm>
              <a:off x="1964809" y="5022773"/>
              <a:ext cx="347242" cy="34724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40" name="Rectangle 239"/>
            <p:cNvSpPr/>
            <p:nvPr/>
          </p:nvSpPr>
          <p:spPr bwMode="auto">
            <a:xfrm>
              <a:off x="2659293" y="5022773"/>
              <a:ext cx="347242" cy="347242"/>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25" name="Rectangle 19"/>
            <p:cNvSpPr/>
            <p:nvPr/>
          </p:nvSpPr>
          <p:spPr bwMode="auto">
            <a:xfrm>
              <a:off x="923084" y="6373598"/>
              <a:ext cx="347242" cy="3472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26" name="Rectangle 225"/>
            <p:cNvSpPr/>
            <p:nvPr/>
          </p:nvSpPr>
          <p:spPr bwMode="auto">
            <a:xfrm>
              <a:off x="1270326" y="6373598"/>
              <a:ext cx="347242" cy="3472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27" name="Rectangle 226"/>
            <p:cNvSpPr/>
            <p:nvPr/>
          </p:nvSpPr>
          <p:spPr bwMode="auto">
            <a:xfrm>
              <a:off x="2312051" y="6373598"/>
              <a:ext cx="347242" cy="34724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28" name="Rectangle 7"/>
            <p:cNvSpPr/>
            <p:nvPr/>
          </p:nvSpPr>
          <p:spPr bwMode="auto">
            <a:xfrm>
              <a:off x="228600" y="6373598"/>
              <a:ext cx="347242" cy="34724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29" name="Rectangle 228"/>
            <p:cNvSpPr/>
            <p:nvPr/>
          </p:nvSpPr>
          <p:spPr bwMode="auto">
            <a:xfrm>
              <a:off x="575842" y="6373598"/>
              <a:ext cx="347242" cy="347242"/>
            </a:xfrm>
            <a:prstGeom prst="rect">
              <a:avLst/>
            </a:prstGeom>
            <a:solidFill>
              <a:srgbClr val="A29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30" name="Rectangle 229"/>
            <p:cNvSpPr/>
            <p:nvPr/>
          </p:nvSpPr>
          <p:spPr bwMode="auto">
            <a:xfrm>
              <a:off x="1617568" y="6373598"/>
              <a:ext cx="347242" cy="347242"/>
            </a:xfrm>
            <a:prstGeom prst="rect">
              <a:avLst/>
            </a:prstGeom>
            <a:solidFill>
              <a:srgbClr val="605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31" name="Rectangle 230"/>
            <p:cNvSpPr/>
            <p:nvPr/>
          </p:nvSpPr>
          <p:spPr bwMode="auto">
            <a:xfrm>
              <a:off x="1964809" y="6373598"/>
              <a:ext cx="347242" cy="347242"/>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32" name="Rectangle 231"/>
            <p:cNvSpPr/>
            <p:nvPr/>
          </p:nvSpPr>
          <p:spPr bwMode="auto">
            <a:xfrm>
              <a:off x="2659293" y="6373598"/>
              <a:ext cx="347242" cy="347242"/>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17" name="Rectangle 20"/>
            <p:cNvSpPr/>
            <p:nvPr/>
          </p:nvSpPr>
          <p:spPr bwMode="auto">
            <a:xfrm>
              <a:off x="923084" y="5698560"/>
              <a:ext cx="347242" cy="347242"/>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18" name="Rectangle 217"/>
            <p:cNvSpPr/>
            <p:nvPr/>
          </p:nvSpPr>
          <p:spPr bwMode="auto">
            <a:xfrm>
              <a:off x="1270326" y="5698560"/>
              <a:ext cx="347242" cy="3472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19" name="Rectangle 218"/>
            <p:cNvSpPr/>
            <p:nvPr/>
          </p:nvSpPr>
          <p:spPr bwMode="auto">
            <a:xfrm>
              <a:off x="2312051" y="5698560"/>
              <a:ext cx="347242" cy="347242"/>
            </a:xfrm>
            <a:prstGeom prst="rect">
              <a:avLst/>
            </a:prstGeom>
            <a:solidFill>
              <a:srgbClr val="605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20" name="Rectangle 8"/>
            <p:cNvSpPr/>
            <p:nvPr/>
          </p:nvSpPr>
          <p:spPr bwMode="auto">
            <a:xfrm>
              <a:off x="228600" y="5698560"/>
              <a:ext cx="347242" cy="34724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21" name="Rectangle 220"/>
            <p:cNvSpPr/>
            <p:nvPr/>
          </p:nvSpPr>
          <p:spPr bwMode="auto">
            <a:xfrm>
              <a:off x="575842" y="5698560"/>
              <a:ext cx="347242" cy="34724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22" name="Rectangle 221"/>
            <p:cNvSpPr/>
            <p:nvPr/>
          </p:nvSpPr>
          <p:spPr bwMode="auto">
            <a:xfrm>
              <a:off x="1617568" y="5698560"/>
              <a:ext cx="347242" cy="347242"/>
            </a:xfrm>
            <a:prstGeom prst="rect">
              <a:avLst/>
            </a:prstGeom>
            <a:solidFill>
              <a:srgbClr val="0039A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23" name="Rectangle 222"/>
            <p:cNvSpPr/>
            <p:nvPr/>
          </p:nvSpPr>
          <p:spPr bwMode="auto">
            <a:xfrm>
              <a:off x="1964809" y="5698560"/>
              <a:ext cx="347242" cy="347242"/>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24" name="Rectangle 223"/>
            <p:cNvSpPr/>
            <p:nvPr/>
          </p:nvSpPr>
          <p:spPr bwMode="auto">
            <a:xfrm>
              <a:off x="2659293" y="5698560"/>
              <a:ext cx="347242" cy="347242"/>
            </a:xfrm>
            <a:prstGeom prst="rect">
              <a:avLst/>
            </a:prstGeom>
            <a:solidFill>
              <a:srgbClr val="CCCC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09" name="Rectangle 208"/>
            <p:cNvSpPr/>
            <p:nvPr/>
          </p:nvSpPr>
          <p:spPr bwMode="auto">
            <a:xfrm>
              <a:off x="923084" y="2590800"/>
              <a:ext cx="347242" cy="34724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10" name="Rectangle 209"/>
            <p:cNvSpPr/>
            <p:nvPr/>
          </p:nvSpPr>
          <p:spPr bwMode="auto">
            <a:xfrm>
              <a:off x="1270326" y="2590800"/>
              <a:ext cx="347242" cy="347242"/>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11" name="Rectangle 210"/>
            <p:cNvSpPr/>
            <p:nvPr/>
          </p:nvSpPr>
          <p:spPr bwMode="auto">
            <a:xfrm>
              <a:off x="2312051" y="2590800"/>
              <a:ext cx="347242" cy="3472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12" name="Rectangle 9"/>
            <p:cNvSpPr/>
            <p:nvPr/>
          </p:nvSpPr>
          <p:spPr bwMode="auto">
            <a:xfrm>
              <a:off x="228600" y="2590800"/>
              <a:ext cx="347242" cy="347242"/>
            </a:xfrm>
            <a:prstGeom prst="rect">
              <a:avLst/>
            </a:prstGeom>
            <a:solidFill>
              <a:srgbClr val="A29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13" name="Rectangle 212"/>
            <p:cNvSpPr/>
            <p:nvPr/>
          </p:nvSpPr>
          <p:spPr bwMode="auto">
            <a:xfrm>
              <a:off x="575842" y="2590800"/>
              <a:ext cx="347242" cy="347242"/>
            </a:xfrm>
            <a:prstGeom prst="rect">
              <a:avLst/>
            </a:prstGeom>
            <a:solidFill>
              <a:srgbClr val="A29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14" name="Rectangle 213"/>
            <p:cNvSpPr/>
            <p:nvPr/>
          </p:nvSpPr>
          <p:spPr bwMode="auto">
            <a:xfrm>
              <a:off x="1617568" y="2590800"/>
              <a:ext cx="347242" cy="3472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15" name="Rectangle 214"/>
            <p:cNvSpPr/>
            <p:nvPr/>
          </p:nvSpPr>
          <p:spPr bwMode="auto">
            <a:xfrm>
              <a:off x="1964809" y="2590800"/>
              <a:ext cx="347242" cy="347242"/>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16" name="Rectangle 215"/>
            <p:cNvSpPr/>
            <p:nvPr/>
          </p:nvSpPr>
          <p:spPr bwMode="auto">
            <a:xfrm>
              <a:off x="2659293" y="2590800"/>
              <a:ext cx="347242" cy="347242"/>
            </a:xfrm>
            <a:prstGeom prst="rect">
              <a:avLst/>
            </a:prstGeom>
            <a:solidFill>
              <a:srgbClr val="A29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01" name="Rectangle 200"/>
            <p:cNvSpPr/>
            <p:nvPr/>
          </p:nvSpPr>
          <p:spPr bwMode="auto">
            <a:xfrm>
              <a:off x="923084" y="3265089"/>
              <a:ext cx="347242" cy="347242"/>
            </a:xfrm>
            <a:prstGeom prst="rect">
              <a:avLst/>
            </a:prstGeom>
            <a:solidFill>
              <a:srgbClr val="605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02" name="Rectangle 201"/>
            <p:cNvSpPr/>
            <p:nvPr/>
          </p:nvSpPr>
          <p:spPr bwMode="auto">
            <a:xfrm>
              <a:off x="1270326" y="3265089"/>
              <a:ext cx="347242" cy="34724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03" name="Rectangle 202"/>
            <p:cNvSpPr/>
            <p:nvPr/>
          </p:nvSpPr>
          <p:spPr bwMode="auto">
            <a:xfrm>
              <a:off x="2312051" y="3265089"/>
              <a:ext cx="347242" cy="347242"/>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04" name="Rectangle 10"/>
            <p:cNvSpPr/>
            <p:nvPr/>
          </p:nvSpPr>
          <p:spPr bwMode="auto">
            <a:xfrm>
              <a:off x="228600" y="3265089"/>
              <a:ext cx="347242" cy="347242"/>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05" name="Rectangle 204"/>
            <p:cNvSpPr/>
            <p:nvPr/>
          </p:nvSpPr>
          <p:spPr bwMode="auto">
            <a:xfrm>
              <a:off x="575842" y="3265089"/>
              <a:ext cx="347242" cy="347242"/>
            </a:xfrm>
            <a:prstGeom prst="rect">
              <a:avLst/>
            </a:prstGeom>
            <a:solidFill>
              <a:srgbClr val="CCCC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06" name="Rectangle 205"/>
            <p:cNvSpPr/>
            <p:nvPr/>
          </p:nvSpPr>
          <p:spPr bwMode="auto">
            <a:xfrm>
              <a:off x="1617568" y="3265089"/>
              <a:ext cx="347242" cy="347242"/>
            </a:xfrm>
            <a:prstGeom prst="rect">
              <a:avLst/>
            </a:prstGeom>
            <a:solidFill>
              <a:srgbClr val="A29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07" name="Rectangle 206"/>
            <p:cNvSpPr/>
            <p:nvPr/>
          </p:nvSpPr>
          <p:spPr bwMode="auto">
            <a:xfrm>
              <a:off x="1964809" y="3265089"/>
              <a:ext cx="347242" cy="347242"/>
            </a:xfrm>
            <a:prstGeom prst="rect">
              <a:avLst/>
            </a:prstGeom>
            <a:solidFill>
              <a:srgbClr val="0039A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08" name="Rectangle 207"/>
            <p:cNvSpPr/>
            <p:nvPr/>
          </p:nvSpPr>
          <p:spPr bwMode="auto">
            <a:xfrm>
              <a:off x="2659293" y="3265089"/>
              <a:ext cx="347242" cy="347242"/>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93" name="Rectangle 192"/>
            <p:cNvSpPr/>
            <p:nvPr/>
          </p:nvSpPr>
          <p:spPr bwMode="auto">
            <a:xfrm>
              <a:off x="923084" y="5365957"/>
              <a:ext cx="347242" cy="3472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94" name="Rectangle 193"/>
            <p:cNvSpPr/>
            <p:nvPr/>
          </p:nvSpPr>
          <p:spPr bwMode="auto">
            <a:xfrm>
              <a:off x="1270326" y="5365957"/>
              <a:ext cx="347242" cy="347242"/>
            </a:xfrm>
            <a:prstGeom prst="rect">
              <a:avLst/>
            </a:prstGeom>
            <a:solidFill>
              <a:srgbClr val="A29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95" name="Rectangle 194"/>
            <p:cNvSpPr/>
            <p:nvPr/>
          </p:nvSpPr>
          <p:spPr bwMode="auto">
            <a:xfrm>
              <a:off x="2312051" y="5365957"/>
              <a:ext cx="347242" cy="34724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96" name="Rectangle 11"/>
            <p:cNvSpPr/>
            <p:nvPr/>
          </p:nvSpPr>
          <p:spPr bwMode="auto">
            <a:xfrm>
              <a:off x="228600" y="5365957"/>
              <a:ext cx="347242" cy="347242"/>
            </a:xfrm>
            <a:prstGeom prst="rect">
              <a:avLst/>
            </a:prstGeom>
            <a:solidFill>
              <a:srgbClr val="CCCC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97" name="Rectangle 196"/>
            <p:cNvSpPr/>
            <p:nvPr/>
          </p:nvSpPr>
          <p:spPr bwMode="auto">
            <a:xfrm>
              <a:off x="575842" y="5365957"/>
              <a:ext cx="347242" cy="347242"/>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98" name="Rectangle 197"/>
            <p:cNvSpPr/>
            <p:nvPr/>
          </p:nvSpPr>
          <p:spPr bwMode="auto">
            <a:xfrm>
              <a:off x="1617568" y="5365957"/>
              <a:ext cx="347242" cy="347242"/>
            </a:xfrm>
            <a:prstGeom prst="rect">
              <a:avLst/>
            </a:prstGeom>
            <a:solidFill>
              <a:srgbClr val="A29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99" name="Rectangle 198"/>
            <p:cNvSpPr/>
            <p:nvPr/>
          </p:nvSpPr>
          <p:spPr bwMode="auto">
            <a:xfrm>
              <a:off x="1964809" y="5365957"/>
              <a:ext cx="347242" cy="34724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00" name="Rectangle 199"/>
            <p:cNvSpPr/>
            <p:nvPr/>
          </p:nvSpPr>
          <p:spPr bwMode="auto">
            <a:xfrm>
              <a:off x="2659293" y="5365957"/>
              <a:ext cx="347242" cy="347242"/>
            </a:xfrm>
            <a:prstGeom prst="rect">
              <a:avLst/>
            </a:prstGeom>
            <a:solidFill>
              <a:srgbClr val="605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85" name="Rectangle 184"/>
            <p:cNvSpPr/>
            <p:nvPr/>
          </p:nvSpPr>
          <p:spPr bwMode="auto">
            <a:xfrm>
              <a:off x="923084" y="4290147"/>
              <a:ext cx="347242" cy="347242"/>
            </a:xfrm>
            <a:prstGeom prst="rect">
              <a:avLst/>
            </a:prstGeom>
            <a:solidFill>
              <a:srgbClr val="605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86" name="Rectangle 185"/>
            <p:cNvSpPr/>
            <p:nvPr/>
          </p:nvSpPr>
          <p:spPr bwMode="auto">
            <a:xfrm>
              <a:off x="1270326" y="4290147"/>
              <a:ext cx="347242" cy="347242"/>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87" name="Rectangle 186"/>
            <p:cNvSpPr/>
            <p:nvPr/>
          </p:nvSpPr>
          <p:spPr bwMode="auto">
            <a:xfrm>
              <a:off x="2312051" y="4290147"/>
              <a:ext cx="347242" cy="34724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88" name="Rectangle 12"/>
            <p:cNvSpPr/>
            <p:nvPr/>
          </p:nvSpPr>
          <p:spPr bwMode="auto">
            <a:xfrm>
              <a:off x="228600" y="4290147"/>
              <a:ext cx="347242" cy="347242"/>
            </a:xfrm>
            <a:prstGeom prst="rect">
              <a:avLst/>
            </a:prstGeom>
            <a:solidFill>
              <a:srgbClr val="0039A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89" name="Rectangle 188"/>
            <p:cNvSpPr/>
            <p:nvPr/>
          </p:nvSpPr>
          <p:spPr bwMode="auto">
            <a:xfrm>
              <a:off x="575842" y="4290147"/>
              <a:ext cx="347242" cy="347242"/>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90" name="Rectangle 189"/>
            <p:cNvSpPr/>
            <p:nvPr/>
          </p:nvSpPr>
          <p:spPr bwMode="auto">
            <a:xfrm>
              <a:off x="1617568" y="4290147"/>
              <a:ext cx="347242" cy="347242"/>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91" name="Rectangle 190"/>
            <p:cNvSpPr/>
            <p:nvPr/>
          </p:nvSpPr>
          <p:spPr bwMode="auto">
            <a:xfrm>
              <a:off x="1964809" y="4290147"/>
              <a:ext cx="347242" cy="3472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92" name="Rectangle 191"/>
            <p:cNvSpPr/>
            <p:nvPr/>
          </p:nvSpPr>
          <p:spPr bwMode="auto">
            <a:xfrm>
              <a:off x="2659293" y="4290147"/>
              <a:ext cx="347242" cy="347242"/>
            </a:xfrm>
            <a:prstGeom prst="rect">
              <a:avLst/>
            </a:prstGeom>
            <a:solidFill>
              <a:srgbClr val="0039A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77" name="Rectangle 176"/>
            <p:cNvSpPr/>
            <p:nvPr/>
          </p:nvSpPr>
          <p:spPr bwMode="auto">
            <a:xfrm>
              <a:off x="923084" y="2915069"/>
              <a:ext cx="347242" cy="3472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78" name="Rectangle 177"/>
            <p:cNvSpPr/>
            <p:nvPr/>
          </p:nvSpPr>
          <p:spPr bwMode="auto">
            <a:xfrm>
              <a:off x="1270326" y="2915069"/>
              <a:ext cx="347242" cy="34724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79" name="Rectangle 178"/>
            <p:cNvSpPr/>
            <p:nvPr/>
          </p:nvSpPr>
          <p:spPr bwMode="auto">
            <a:xfrm>
              <a:off x="2312051" y="2915069"/>
              <a:ext cx="347242" cy="347242"/>
            </a:xfrm>
            <a:prstGeom prst="rect">
              <a:avLst/>
            </a:prstGeom>
            <a:solidFill>
              <a:srgbClr val="605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80" name="Rectangle 13"/>
            <p:cNvSpPr/>
            <p:nvPr/>
          </p:nvSpPr>
          <p:spPr bwMode="auto">
            <a:xfrm>
              <a:off x="228600" y="2915069"/>
              <a:ext cx="347242" cy="347242"/>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81" name="Rectangle 180"/>
            <p:cNvSpPr/>
            <p:nvPr/>
          </p:nvSpPr>
          <p:spPr bwMode="auto">
            <a:xfrm>
              <a:off x="575842" y="2915069"/>
              <a:ext cx="347242" cy="347242"/>
            </a:xfrm>
            <a:prstGeom prst="rect">
              <a:avLst/>
            </a:prstGeom>
            <a:solidFill>
              <a:srgbClr val="A29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82" name="Rectangle 181"/>
            <p:cNvSpPr/>
            <p:nvPr/>
          </p:nvSpPr>
          <p:spPr bwMode="auto">
            <a:xfrm>
              <a:off x="1617568" y="2915069"/>
              <a:ext cx="347242" cy="347242"/>
            </a:xfrm>
            <a:prstGeom prst="rect">
              <a:avLst/>
            </a:prstGeom>
            <a:solidFill>
              <a:srgbClr val="CCCC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83" name="Rectangle 182"/>
            <p:cNvSpPr/>
            <p:nvPr/>
          </p:nvSpPr>
          <p:spPr bwMode="auto">
            <a:xfrm>
              <a:off x="1964809" y="2915069"/>
              <a:ext cx="347242" cy="347242"/>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84" name="Rectangle 183"/>
            <p:cNvSpPr/>
            <p:nvPr/>
          </p:nvSpPr>
          <p:spPr bwMode="auto">
            <a:xfrm>
              <a:off x="2659293" y="2915069"/>
              <a:ext cx="347242" cy="347242"/>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69" name="Rectangle 168"/>
            <p:cNvSpPr/>
            <p:nvPr/>
          </p:nvSpPr>
          <p:spPr bwMode="auto">
            <a:xfrm>
              <a:off x="923084" y="6043230"/>
              <a:ext cx="347242" cy="347242"/>
            </a:xfrm>
            <a:prstGeom prst="rect">
              <a:avLst/>
            </a:prstGeom>
            <a:solidFill>
              <a:srgbClr val="CCCC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70" name="Rectangle 169"/>
            <p:cNvSpPr/>
            <p:nvPr/>
          </p:nvSpPr>
          <p:spPr bwMode="auto">
            <a:xfrm>
              <a:off x="1270326" y="6043230"/>
              <a:ext cx="347242" cy="347242"/>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71" name="Rectangle 170"/>
            <p:cNvSpPr/>
            <p:nvPr/>
          </p:nvSpPr>
          <p:spPr bwMode="auto">
            <a:xfrm>
              <a:off x="2312051" y="6043230"/>
              <a:ext cx="347242" cy="347242"/>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72" name="Rectangle 14"/>
            <p:cNvSpPr/>
            <p:nvPr/>
          </p:nvSpPr>
          <p:spPr bwMode="auto">
            <a:xfrm>
              <a:off x="228600" y="6043230"/>
              <a:ext cx="347242" cy="347242"/>
            </a:xfrm>
            <a:prstGeom prst="rect">
              <a:avLst/>
            </a:prstGeom>
            <a:solidFill>
              <a:srgbClr val="A29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73" name="Rectangle 172"/>
            <p:cNvSpPr/>
            <p:nvPr/>
          </p:nvSpPr>
          <p:spPr bwMode="auto">
            <a:xfrm>
              <a:off x="575842" y="6043230"/>
              <a:ext cx="347242" cy="34724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74" name="Rectangle 173"/>
            <p:cNvSpPr/>
            <p:nvPr/>
          </p:nvSpPr>
          <p:spPr bwMode="auto">
            <a:xfrm>
              <a:off x="1617568" y="6043230"/>
              <a:ext cx="347242" cy="34724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75" name="Rectangle 174"/>
            <p:cNvSpPr/>
            <p:nvPr/>
          </p:nvSpPr>
          <p:spPr bwMode="auto">
            <a:xfrm>
              <a:off x="1964809" y="6043230"/>
              <a:ext cx="347242" cy="347242"/>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76" name="Rectangle 175"/>
            <p:cNvSpPr/>
            <p:nvPr/>
          </p:nvSpPr>
          <p:spPr bwMode="auto">
            <a:xfrm>
              <a:off x="2659293" y="6043230"/>
              <a:ext cx="347242" cy="347242"/>
            </a:xfrm>
            <a:prstGeom prst="rect">
              <a:avLst/>
            </a:prstGeom>
            <a:solidFill>
              <a:srgbClr val="CCCC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61" name="Rectangle 160"/>
            <p:cNvSpPr/>
            <p:nvPr/>
          </p:nvSpPr>
          <p:spPr bwMode="auto">
            <a:xfrm>
              <a:off x="923084" y="3974212"/>
              <a:ext cx="347242" cy="347242"/>
            </a:xfrm>
            <a:prstGeom prst="rect">
              <a:avLst/>
            </a:prstGeom>
            <a:solidFill>
              <a:srgbClr val="A29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62" name="Rectangle 161"/>
            <p:cNvSpPr/>
            <p:nvPr/>
          </p:nvSpPr>
          <p:spPr bwMode="auto">
            <a:xfrm>
              <a:off x="1270326" y="3974212"/>
              <a:ext cx="347242" cy="347242"/>
            </a:xfrm>
            <a:prstGeom prst="rect">
              <a:avLst/>
            </a:prstGeom>
            <a:solidFill>
              <a:srgbClr val="CCCC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63" name="Rectangle 162"/>
            <p:cNvSpPr/>
            <p:nvPr/>
          </p:nvSpPr>
          <p:spPr bwMode="auto">
            <a:xfrm>
              <a:off x="2312051" y="3974212"/>
              <a:ext cx="347242" cy="347242"/>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64" name="Rectangle 15"/>
            <p:cNvSpPr/>
            <p:nvPr/>
          </p:nvSpPr>
          <p:spPr bwMode="auto">
            <a:xfrm>
              <a:off x="228600" y="3974212"/>
              <a:ext cx="347242" cy="347242"/>
            </a:xfrm>
            <a:prstGeom prst="rect">
              <a:avLst/>
            </a:prstGeom>
            <a:solidFill>
              <a:srgbClr val="0039A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65" name="Rectangle 164"/>
            <p:cNvSpPr/>
            <p:nvPr/>
          </p:nvSpPr>
          <p:spPr bwMode="auto">
            <a:xfrm>
              <a:off x="575842" y="3974212"/>
              <a:ext cx="347242" cy="3472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66" name="Rectangle 165"/>
            <p:cNvSpPr/>
            <p:nvPr/>
          </p:nvSpPr>
          <p:spPr bwMode="auto">
            <a:xfrm>
              <a:off x="1617568" y="3974212"/>
              <a:ext cx="347242" cy="347242"/>
            </a:xfrm>
            <a:prstGeom prst="rect">
              <a:avLst/>
            </a:prstGeom>
            <a:solidFill>
              <a:srgbClr val="605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67" name="Rectangle 166"/>
            <p:cNvSpPr/>
            <p:nvPr/>
          </p:nvSpPr>
          <p:spPr bwMode="auto">
            <a:xfrm>
              <a:off x="1964809" y="3974212"/>
              <a:ext cx="347242" cy="347242"/>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68" name="Rectangle 167"/>
            <p:cNvSpPr/>
            <p:nvPr/>
          </p:nvSpPr>
          <p:spPr bwMode="auto">
            <a:xfrm>
              <a:off x="2659293" y="3974212"/>
              <a:ext cx="347242" cy="34724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grpSp>
      <p:grpSp>
        <p:nvGrpSpPr>
          <p:cNvPr id="5" name="Group 155"/>
          <p:cNvGrpSpPr/>
          <p:nvPr/>
        </p:nvGrpSpPr>
        <p:grpSpPr>
          <a:xfrm>
            <a:off x="4376060" y="1411803"/>
            <a:ext cx="4313912" cy="400110"/>
            <a:chOff x="228600" y="1411803"/>
            <a:chExt cx="4313912" cy="400110"/>
          </a:xfrm>
        </p:grpSpPr>
        <p:grpSp>
          <p:nvGrpSpPr>
            <p:cNvPr id="6" name="Group 146"/>
            <p:cNvGrpSpPr/>
            <p:nvPr/>
          </p:nvGrpSpPr>
          <p:grpSpPr>
            <a:xfrm>
              <a:off x="228600" y="1447800"/>
              <a:ext cx="2777935" cy="347242"/>
              <a:chOff x="228600" y="1447800"/>
              <a:chExt cx="2777935" cy="347242"/>
            </a:xfrm>
          </p:grpSpPr>
          <p:sp>
            <p:nvSpPr>
              <p:cNvPr id="277" name="Rectangle 276"/>
              <p:cNvSpPr/>
              <p:nvPr/>
            </p:nvSpPr>
            <p:spPr bwMode="auto">
              <a:xfrm>
                <a:off x="923084" y="1447800"/>
                <a:ext cx="347242" cy="34724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78" name="Rectangle 277"/>
              <p:cNvSpPr/>
              <p:nvPr/>
            </p:nvSpPr>
            <p:spPr bwMode="auto">
              <a:xfrm>
                <a:off x="1270326" y="1447800"/>
                <a:ext cx="347242" cy="34724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79" name="Rectangle 278"/>
              <p:cNvSpPr/>
              <p:nvPr/>
            </p:nvSpPr>
            <p:spPr bwMode="auto">
              <a:xfrm>
                <a:off x="2312051" y="1447800"/>
                <a:ext cx="347242" cy="347242"/>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80" name="Rectangle 9"/>
              <p:cNvSpPr/>
              <p:nvPr/>
            </p:nvSpPr>
            <p:spPr bwMode="auto">
              <a:xfrm>
                <a:off x="228600" y="1447800"/>
                <a:ext cx="347242" cy="34724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81" name="Rectangle 280"/>
              <p:cNvSpPr/>
              <p:nvPr/>
            </p:nvSpPr>
            <p:spPr bwMode="auto">
              <a:xfrm>
                <a:off x="575842" y="1447800"/>
                <a:ext cx="347242" cy="34724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82" name="Rectangle 281"/>
              <p:cNvSpPr/>
              <p:nvPr/>
            </p:nvSpPr>
            <p:spPr bwMode="auto">
              <a:xfrm>
                <a:off x="1617568" y="1447800"/>
                <a:ext cx="347242" cy="347242"/>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83" name="Rectangle 282"/>
              <p:cNvSpPr/>
              <p:nvPr/>
            </p:nvSpPr>
            <p:spPr bwMode="auto">
              <a:xfrm>
                <a:off x="1964809" y="1447800"/>
                <a:ext cx="347242" cy="347242"/>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84" name="Rectangle 283"/>
              <p:cNvSpPr/>
              <p:nvPr/>
            </p:nvSpPr>
            <p:spPr bwMode="auto">
              <a:xfrm>
                <a:off x="2659293" y="1447800"/>
                <a:ext cx="347242" cy="347242"/>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grpSp>
        <p:sp>
          <p:nvSpPr>
            <p:cNvPr id="136" name="TextBox 135"/>
            <p:cNvSpPr txBox="1"/>
            <p:nvPr/>
          </p:nvSpPr>
          <p:spPr>
            <a:xfrm>
              <a:off x="3048000" y="1411803"/>
              <a:ext cx="1494512" cy="400110"/>
            </a:xfrm>
            <a:prstGeom prst="rect">
              <a:avLst/>
            </a:prstGeom>
            <a:noFill/>
          </p:spPr>
          <p:txBody>
            <a:bodyPr wrap="none" rtlCol="0">
              <a:spAutoFit/>
            </a:bodyPr>
            <a:lstStyle/>
            <a:p>
              <a:r>
                <a:rPr lang="en-US" sz="2000" b="1" dirty="0"/>
                <a:t>Healthy/IBD</a:t>
              </a:r>
              <a:endParaRPr lang="en-US" sz="2000" b="1" dirty="0"/>
            </a:p>
          </p:txBody>
        </p:sp>
      </p:grpSp>
      <p:grpSp>
        <p:nvGrpSpPr>
          <p:cNvPr id="7" name="Group 150"/>
          <p:cNvGrpSpPr/>
          <p:nvPr/>
        </p:nvGrpSpPr>
        <p:grpSpPr>
          <a:xfrm>
            <a:off x="4376061" y="1752600"/>
            <a:ext cx="3427259" cy="400110"/>
            <a:chOff x="228600" y="1752600"/>
            <a:chExt cx="3427259" cy="400110"/>
          </a:xfrm>
        </p:grpSpPr>
        <p:grpSp>
          <p:nvGrpSpPr>
            <p:cNvPr id="8" name="Group 147"/>
            <p:cNvGrpSpPr/>
            <p:nvPr/>
          </p:nvGrpSpPr>
          <p:grpSpPr>
            <a:xfrm>
              <a:off x="228600" y="1786358"/>
              <a:ext cx="2777935" cy="347242"/>
              <a:chOff x="228600" y="1786358"/>
              <a:chExt cx="2777935" cy="347242"/>
            </a:xfrm>
          </p:grpSpPr>
          <p:sp>
            <p:nvSpPr>
              <p:cNvPr id="268" name="Rectangle 267"/>
              <p:cNvSpPr/>
              <p:nvPr/>
            </p:nvSpPr>
            <p:spPr bwMode="auto">
              <a:xfrm>
                <a:off x="923084" y="1786358"/>
                <a:ext cx="347242" cy="347242"/>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69" name="Rectangle 268"/>
              <p:cNvSpPr/>
              <p:nvPr/>
            </p:nvSpPr>
            <p:spPr bwMode="auto">
              <a:xfrm>
                <a:off x="1270326" y="1786358"/>
                <a:ext cx="347242" cy="347242"/>
              </a:xfrm>
              <a:prstGeom prst="rect">
                <a:avLst/>
              </a:prstGeom>
              <a:solidFill>
                <a:schemeClr val="tx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70" name="Rectangle 269"/>
              <p:cNvSpPr/>
              <p:nvPr/>
            </p:nvSpPr>
            <p:spPr bwMode="auto">
              <a:xfrm>
                <a:off x="2312051" y="1786358"/>
                <a:ext cx="347242" cy="347242"/>
              </a:xfrm>
              <a:prstGeom prst="rect">
                <a:avLst/>
              </a:prstGeom>
              <a:solidFill>
                <a:schemeClr val="tx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71" name="Rectangle 9"/>
              <p:cNvSpPr/>
              <p:nvPr/>
            </p:nvSpPr>
            <p:spPr bwMode="auto">
              <a:xfrm>
                <a:off x="228600" y="1786358"/>
                <a:ext cx="347242" cy="34724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72" name="Rectangle 271"/>
              <p:cNvSpPr/>
              <p:nvPr/>
            </p:nvSpPr>
            <p:spPr bwMode="auto">
              <a:xfrm>
                <a:off x="575842" y="1786358"/>
                <a:ext cx="347242" cy="347242"/>
              </a:xfrm>
              <a:prstGeom prst="rect">
                <a:avLst/>
              </a:prstGeom>
              <a:solidFill>
                <a:schemeClr val="bg1">
                  <a:lumMod val="50000"/>
                  <a:lumOff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73" name="Rectangle 272"/>
              <p:cNvSpPr/>
              <p:nvPr/>
            </p:nvSpPr>
            <p:spPr bwMode="auto">
              <a:xfrm>
                <a:off x="1617568" y="1786358"/>
                <a:ext cx="347242" cy="347242"/>
              </a:xfrm>
              <a:prstGeom prst="rect">
                <a:avLst/>
              </a:prstGeom>
              <a:solidFill>
                <a:schemeClr val="bg1">
                  <a:lumMod val="50000"/>
                  <a:lumOff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74" name="Rectangle 273"/>
              <p:cNvSpPr/>
              <p:nvPr/>
            </p:nvSpPr>
            <p:spPr bwMode="auto">
              <a:xfrm>
                <a:off x="1964809" y="1786358"/>
                <a:ext cx="347242" cy="347242"/>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75" name="Rectangle 274"/>
              <p:cNvSpPr/>
              <p:nvPr/>
            </p:nvSpPr>
            <p:spPr bwMode="auto">
              <a:xfrm>
                <a:off x="2659293" y="1786358"/>
                <a:ext cx="347242" cy="34724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grpSp>
        <p:sp>
          <p:nvSpPr>
            <p:cNvPr id="137" name="TextBox 136"/>
            <p:cNvSpPr txBox="1"/>
            <p:nvPr/>
          </p:nvSpPr>
          <p:spPr>
            <a:xfrm>
              <a:off x="3048000" y="1752600"/>
              <a:ext cx="607859" cy="400110"/>
            </a:xfrm>
            <a:prstGeom prst="rect">
              <a:avLst/>
            </a:prstGeom>
            <a:noFill/>
          </p:spPr>
          <p:txBody>
            <a:bodyPr wrap="none" rtlCol="0">
              <a:spAutoFit/>
            </a:bodyPr>
            <a:lstStyle/>
            <a:p>
              <a:r>
                <a:rPr lang="en-US" sz="2000" dirty="0"/>
                <a:t>BMI</a:t>
              </a:r>
              <a:endParaRPr lang="en-US" sz="2000" dirty="0"/>
            </a:p>
          </p:txBody>
        </p:sp>
      </p:grpSp>
      <p:grpSp>
        <p:nvGrpSpPr>
          <p:cNvPr id="9" name="Group 151"/>
          <p:cNvGrpSpPr/>
          <p:nvPr/>
        </p:nvGrpSpPr>
        <p:grpSpPr>
          <a:xfrm>
            <a:off x="4376060" y="2114490"/>
            <a:ext cx="3433992" cy="400110"/>
            <a:chOff x="228600" y="2114490"/>
            <a:chExt cx="3433992" cy="400110"/>
          </a:xfrm>
        </p:grpSpPr>
        <p:grpSp>
          <p:nvGrpSpPr>
            <p:cNvPr id="10" name="Group 148"/>
            <p:cNvGrpSpPr/>
            <p:nvPr/>
          </p:nvGrpSpPr>
          <p:grpSpPr>
            <a:xfrm>
              <a:off x="228600" y="2133600"/>
              <a:ext cx="2777935" cy="347242"/>
              <a:chOff x="228600" y="2133600"/>
              <a:chExt cx="2777935" cy="347242"/>
            </a:xfrm>
          </p:grpSpPr>
          <p:sp>
            <p:nvSpPr>
              <p:cNvPr id="259" name="Rectangle 258"/>
              <p:cNvSpPr/>
              <p:nvPr/>
            </p:nvSpPr>
            <p:spPr bwMode="auto">
              <a:xfrm>
                <a:off x="923084" y="2133600"/>
                <a:ext cx="347242" cy="347242"/>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60" name="Rectangle 259"/>
              <p:cNvSpPr/>
              <p:nvPr/>
            </p:nvSpPr>
            <p:spPr bwMode="auto">
              <a:xfrm>
                <a:off x="1270326" y="2133600"/>
                <a:ext cx="347242" cy="34724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61" name="Rectangle 260"/>
              <p:cNvSpPr/>
              <p:nvPr/>
            </p:nvSpPr>
            <p:spPr bwMode="auto">
              <a:xfrm>
                <a:off x="2312051" y="2133600"/>
                <a:ext cx="347242" cy="347242"/>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62" name="Rectangle 9"/>
              <p:cNvSpPr/>
              <p:nvPr/>
            </p:nvSpPr>
            <p:spPr bwMode="auto">
              <a:xfrm>
                <a:off x="228600" y="2133600"/>
                <a:ext cx="347242" cy="347242"/>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63" name="Rectangle 262"/>
              <p:cNvSpPr/>
              <p:nvPr/>
            </p:nvSpPr>
            <p:spPr bwMode="auto">
              <a:xfrm>
                <a:off x="575842" y="2133600"/>
                <a:ext cx="347242" cy="34724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64" name="Rectangle 263"/>
              <p:cNvSpPr/>
              <p:nvPr/>
            </p:nvSpPr>
            <p:spPr bwMode="auto">
              <a:xfrm>
                <a:off x="1617568" y="2133600"/>
                <a:ext cx="347242" cy="34724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65" name="Rectangle 264"/>
              <p:cNvSpPr/>
              <p:nvPr/>
            </p:nvSpPr>
            <p:spPr bwMode="auto">
              <a:xfrm>
                <a:off x="1964809" y="2133600"/>
                <a:ext cx="347242" cy="347242"/>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66" name="Rectangle 265"/>
              <p:cNvSpPr/>
              <p:nvPr/>
            </p:nvSpPr>
            <p:spPr bwMode="auto">
              <a:xfrm>
                <a:off x="2659293" y="2133600"/>
                <a:ext cx="347242" cy="34724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grpSp>
        <p:sp>
          <p:nvSpPr>
            <p:cNvPr id="138" name="TextBox 137"/>
            <p:cNvSpPr txBox="1"/>
            <p:nvPr/>
          </p:nvSpPr>
          <p:spPr>
            <a:xfrm>
              <a:off x="3048000" y="2114490"/>
              <a:ext cx="614592" cy="400110"/>
            </a:xfrm>
            <a:prstGeom prst="rect">
              <a:avLst/>
            </a:prstGeom>
            <a:noFill/>
          </p:spPr>
          <p:txBody>
            <a:bodyPr wrap="none" rtlCol="0">
              <a:spAutoFit/>
            </a:bodyPr>
            <a:lstStyle/>
            <a:p>
              <a:r>
                <a:rPr lang="en-US" sz="2000" dirty="0"/>
                <a:t>Diet</a:t>
              </a:r>
              <a:endParaRPr lang="en-US" sz="2000" dirty="0"/>
            </a:p>
          </p:txBody>
        </p:sp>
      </p:grpSp>
      <p:sp>
        <p:nvSpPr>
          <p:cNvPr id="139" name="TextBox 138"/>
          <p:cNvSpPr txBox="1"/>
          <p:nvPr/>
        </p:nvSpPr>
        <p:spPr>
          <a:xfrm>
            <a:off x="7195460" y="3962401"/>
            <a:ext cx="2988062" cy="1015663"/>
          </a:xfrm>
          <a:prstGeom prst="rect">
            <a:avLst/>
          </a:prstGeom>
          <a:noFill/>
        </p:spPr>
        <p:txBody>
          <a:bodyPr wrap="none" rtlCol="0">
            <a:spAutoFit/>
          </a:bodyPr>
          <a:lstStyle/>
          <a:p>
            <a:r>
              <a:rPr lang="en-US" sz="2000" dirty="0" err="1"/>
              <a:t>Taxon</a:t>
            </a:r>
            <a:r>
              <a:rPr lang="en-US" sz="2000" dirty="0"/>
              <a:t> abundances</a:t>
            </a:r>
          </a:p>
          <a:p>
            <a:r>
              <a:rPr lang="en-US" sz="2000" i="1" dirty="0"/>
              <a:t>Enzyme family abundances</a:t>
            </a:r>
          </a:p>
          <a:p>
            <a:r>
              <a:rPr lang="en-US" sz="2000" b="1" i="1" u="sng" dirty="0"/>
              <a:t>Pathway abundances</a:t>
            </a:r>
            <a:endParaRPr lang="en-US" sz="2000" b="1" i="1" u="sng" dirty="0"/>
          </a:p>
        </p:txBody>
      </p:sp>
      <p:sp>
        <p:nvSpPr>
          <p:cNvPr id="140" name="Date Placeholder 3"/>
          <p:cNvSpPr>
            <a:spLocks noGrp="1"/>
          </p:cNvSpPr>
          <p:nvPr>
            <p:ph type="dt" sz="half" idx="10"/>
          </p:nvPr>
        </p:nvSpPr>
        <p:spPr>
          <a:xfrm>
            <a:off x="238539" y="6488870"/>
            <a:ext cx="2743200" cy="365125"/>
          </a:xfrm>
        </p:spPr>
        <p:txBody>
          <a:bodyPr/>
          <a:lstStyle/>
          <a:p>
            <a:fld id="{149AB08A-B8FE-2744-A176-508EFC0AA4E9}" type="datetime1">
              <a:rPr lang="en-US" smtClean="0"/>
              <a:t>3/19/17</a:t>
            </a:fld>
            <a:endParaRPr lang="en-US"/>
          </a:p>
        </p:txBody>
      </p:sp>
      <p:sp>
        <p:nvSpPr>
          <p:cNvPr id="144" name="Slide Number Placeholder 4"/>
          <p:cNvSpPr>
            <a:spLocks noGrp="1"/>
          </p:cNvSpPr>
          <p:nvPr>
            <p:ph type="sldNum" sz="quarter" idx="12"/>
          </p:nvPr>
        </p:nvSpPr>
        <p:spPr>
          <a:xfrm>
            <a:off x="9210261" y="6488870"/>
            <a:ext cx="2743200" cy="365125"/>
          </a:xfrm>
        </p:spPr>
        <p:txBody>
          <a:bodyPr/>
          <a:lstStyle/>
          <a:p>
            <a:fld id="{0CED1879-D594-7048-AD12-28363999EDA9}" type="slidenum">
              <a:rPr lang="en-US" smtClean="0"/>
              <a:t>54</a:t>
            </a:fld>
            <a:endParaRPr lang="en-US"/>
          </a:p>
        </p:txBody>
      </p:sp>
    </p:spTree>
    <p:extLst>
      <p:ext uri="{BB962C8B-B14F-4D97-AF65-F5344CB8AC3E}">
        <p14:creationId xmlns:p14="http://schemas.microsoft.com/office/powerpoint/2010/main" val="8959045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156"/>
                                        </p:tgtEl>
                                      </p:cBhvr>
                                    </p:animEffect>
                                    <p:set>
                                      <p:cBhvr>
                                        <p:cTn id="20" dur="1" fill="hold">
                                          <p:stCondLst>
                                            <p:cond delay="499"/>
                                          </p:stCondLst>
                                        </p:cTn>
                                        <p:tgtEl>
                                          <p:spTgt spid="156"/>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157"/>
                                        </p:tgtEl>
                                        <p:attrNameLst>
                                          <p:attrName>style.visibility</p:attrName>
                                        </p:attrNameLst>
                                      </p:cBhvr>
                                      <p:to>
                                        <p:strVal val="visible"/>
                                      </p:to>
                                    </p:set>
                                    <p:animEffect transition="in" filter="fade">
                                      <p:cBhvr>
                                        <p:cTn id="23" dur="500"/>
                                        <p:tgtEl>
                                          <p:spTgt spid="15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157"/>
                                        </p:tgtEl>
                                      </p:cBhvr>
                                    </p:animEffect>
                                    <p:set>
                                      <p:cBhvr>
                                        <p:cTn id="28" dur="1" fill="hold">
                                          <p:stCondLst>
                                            <p:cond delay="499"/>
                                          </p:stCondLst>
                                        </p:cTn>
                                        <p:tgtEl>
                                          <p:spTgt spid="157"/>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139"/>
                                        </p:tgtEl>
                                        <p:attrNameLst>
                                          <p:attrName>style.visibility</p:attrName>
                                        </p:attrNameLst>
                                      </p:cBhvr>
                                      <p:to>
                                        <p:strVal val="visible"/>
                                      </p:to>
                                    </p:set>
                                    <p:animEffect transition="in" filter="fade">
                                      <p:cBhvr>
                                        <p:cTn id="31" dur="500"/>
                                        <p:tgtEl>
                                          <p:spTgt spid="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 grpId="0"/>
      <p:bldP spid="157" grpId="0"/>
      <p:bldP spid="157" grpId="1"/>
      <p:bldP spid="13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Microbiome downstream analyses: statistical association testing</a:t>
            </a:r>
          </a:p>
        </p:txBody>
      </p:sp>
      <p:sp>
        <p:nvSpPr>
          <p:cNvPr id="4" name="Date Placeholder 3"/>
          <p:cNvSpPr>
            <a:spLocks noGrp="1"/>
          </p:cNvSpPr>
          <p:nvPr>
            <p:ph type="dt" sz="half" idx="10"/>
          </p:nvPr>
        </p:nvSpPr>
        <p:spPr/>
        <p:txBody>
          <a:bodyPr/>
          <a:lstStyle/>
          <a:p>
            <a:fld id="{149AB08A-B8FE-2744-A176-508EFC0AA4E9}" type="datetime1">
              <a:rPr lang="en-US" smtClean="0"/>
              <a:t>3/20/17</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29</a:t>
            </a:fld>
            <a:endParaRPr lang="en-US"/>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36853"/>
          <a:stretch/>
        </p:blipFill>
        <p:spPr>
          <a:xfrm>
            <a:off x="1524000" y="1037609"/>
            <a:ext cx="4475714" cy="4103008"/>
          </a:xfrm>
          <a:prstGeom prst="rect">
            <a:avLst/>
          </a:prstGeom>
          <a:solidFill>
            <a:schemeClr val="tx1"/>
          </a:solidFill>
        </p:spPr>
      </p:pic>
      <p:pic>
        <p:nvPicPr>
          <p:cNvPr id="8" name="Picture 7"/>
          <p:cNvPicPr>
            <a:picLocks noChangeAspect="1"/>
          </p:cNvPicPr>
          <p:nvPr/>
        </p:nvPicPr>
        <p:blipFill>
          <a:blip r:embed="rId3" cstate="print"/>
          <a:stretch>
            <a:fillRect/>
          </a:stretch>
        </p:blipFill>
        <p:spPr>
          <a:xfrm>
            <a:off x="6629401" y="1021080"/>
            <a:ext cx="3872089" cy="2743200"/>
          </a:xfrm>
          <a:prstGeom prst="rect">
            <a:avLst/>
          </a:prstGeom>
        </p:spPr>
      </p:pic>
      <p:pic>
        <p:nvPicPr>
          <p:cNvPr id="9" name="Picture 8"/>
          <p:cNvPicPr>
            <a:picLocks noChangeAspect="1"/>
          </p:cNvPicPr>
          <p:nvPr/>
        </p:nvPicPr>
        <p:blipFill>
          <a:blip r:embed="rId4" cstate="print"/>
          <a:stretch>
            <a:fillRect/>
          </a:stretch>
        </p:blipFill>
        <p:spPr>
          <a:xfrm>
            <a:off x="6629401" y="3840480"/>
            <a:ext cx="3872089" cy="2743200"/>
          </a:xfrm>
          <a:prstGeom prst="rect">
            <a:avLst/>
          </a:prstGeom>
        </p:spPr>
      </p:pic>
      <p:pic>
        <p:nvPicPr>
          <p:cNvPr id="10" name="Picture 9" descr="Blautia_25824_7.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64444" y="5288280"/>
            <a:ext cx="1371600" cy="1371600"/>
          </a:xfrm>
          <a:prstGeom prst="rect">
            <a:avLst/>
          </a:prstGeom>
          <a:effectLst>
            <a:outerShdw blurRad="50800" dist="38100" dir="16200000" algn="tl" rotWithShape="0">
              <a:srgbClr val="000000">
                <a:alpha val="43000"/>
              </a:srgbClr>
            </a:outerShdw>
          </a:effectLst>
        </p:spPr>
      </p:pic>
      <p:pic>
        <p:nvPicPr>
          <p:cNvPr id="11" name="Picture 10" descr="genetics.png"/>
          <p:cNvPicPr>
            <a:picLocks noChangeAspect="1"/>
          </p:cNvPicPr>
          <p:nvPr/>
        </p:nvPicPr>
        <p:blipFill rotWithShape="1">
          <a:blip r:embed="rId6" cstate="print">
            <a:extLst>
              <a:ext uri="{28A0092B-C50C-407E-A947-70E740481C1C}">
                <a14:useLocalDpi xmlns:a14="http://schemas.microsoft.com/office/drawing/2010/main" val="0"/>
              </a:ext>
            </a:extLst>
          </a:blip>
          <a:srcRect r="50278"/>
          <a:stretch/>
        </p:blipFill>
        <p:spPr>
          <a:xfrm>
            <a:off x="1828800" y="4678680"/>
            <a:ext cx="1981200" cy="1981200"/>
          </a:xfrm>
          <a:prstGeom prst="rect">
            <a:avLst/>
          </a:prstGeom>
          <a:solidFill>
            <a:schemeClr val="bg1"/>
          </a:solidFill>
          <a:effectLst>
            <a:outerShdw blurRad="50800" dist="38100" dir="16200000" algn="tl" rotWithShape="0">
              <a:srgbClr val="000000">
                <a:alpha val="43000"/>
              </a:srgbClr>
            </a:outerShdw>
          </a:effectLst>
        </p:spPr>
      </p:pic>
      <p:sp>
        <p:nvSpPr>
          <p:cNvPr id="12" name="Freeform 11"/>
          <p:cNvSpPr/>
          <p:nvPr/>
        </p:nvSpPr>
        <p:spPr>
          <a:xfrm>
            <a:off x="1524585" y="1014738"/>
            <a:ext cx="932554" cy="1129989"/>
          </a:xfrm>
          <a:custGeom>
            <a:avLst/>
            <a:gdLst>
              <a:gd name="connsiteX0" fmla="*/ 21404 w 1084473"/>
              <a:gd name="connsiteY0" fmla="*/ 0 h 1241396"/>
              <a:gd name="connsiteX1" fmla="*/ 214040 w 1084473"/>
              <a:gd name="connsiteY1" fmla="*/ 21404 h 1241396"/>
              <a:gd name="connsiteX2" fmla="*/ 399542 w 1084473"/>
              <a:gd name="connsiteY2" fmla="*/ 535085 h 1241396"/>
              <a:gd name="connsiteX3" fmla="*/ 1084473 w 1084473"/>
              <a:gd name="connsiteY3" fmla="*/ 527950 h 1241396"/>
              <a:gd name="connsiteX4" fmla="*/ 1077338 w 1084473"/>
              <a:gd name="connsiteY4" fmla="*/ 1219993 h 1241396"/>
              <a:gd name="connsiteX5" fmla="*/ 0 w 1084473"/>
              <a:gd name="connsiteY5" fmla="*/ 1241396 h 1241396"/>
              <a:gd name="connsiteX0" fmla="*/ 21404 w 1084473"/>
              <a:gd name="connsiteY0" fmla="*/ 0 h 1241396"/>
              <a:gd name="connsiteX1" fmla="*/ 214040 w 1084473"/>
              <a:gd name="connsiteY1" fmla="*/ 21404 h 1241396"/>
              <a:gd name="connsiteX2" fmla="*/ 399542 w 1084473"/>
              <a:gd name="connsiteY2" fmla="*/ 405111 h 1241396"/>
              <a:gd name="connsiteX3" fmla="*/ 1084473 w 1084473"/>
              <a:gd name="connsiteY3" fmla="*/ 527950 h 1241396"/>
              <a:gd name="connsiteX4" fmla="*/ 1077338 w 1084473"/>
              <a:gd name="connsiteY4" fmla="*/ 1219993 h 1241396"/>
              <a:gd name="connsiteX5" fmla="*/ 0 w 1084473"/>
              <a:gd name="connsiteY5" fmla="*/ 1241396 h 1241396"/>
              <a:gd name="connsiteX0" fmla="*/ 21404 w 1077350"/>
              <a:gd name="connsiteY0" fmla="*/ 0 h 1241396"/>
              <a:gd name="connsiteX1" fmla="*/ 214040 w 1077350"/>
              <a:gd name="connsiteY1" fmla="*/ 21404 h 1241396"/>
              <a:gd name="connsiteX2" fmla="*/ 399542 w 1077350"/>
              <a:gd name="connsiteY2" fmla="*/ 405111 h 1241396"/>
              <a:gd name="connsiteX3" fmla="*/ 753972 w 1077350"/>
              <a:gd name="connsiteY3" fmla="*/ 394262 h 1241396"/>
              <a:gd name="connsiteX4" fmla="*/ 1077338 w 1077350"/>
              <a:gd name="connsiteY4" fmla="*/ 1219993 h 1241396"/>
              <a:gd name="connsiteX5" fmla="*/ 0 w 1077350"/>
              <a:gd name="connsiteY5" fmla="*/ 1241396 h 1241396"/>
              <a:gd name="connsiteX0" fmla="*/ 21404 w 1077356"/>
              <a:gd name="connsiteY0" fmla="*/ 0 h 1241396"/>
              <a:gd name="connsiteX1" fmla="*/ 214040 w 1077356"/>
              <a:gd name="connsiteY1" fmla="*/ 21404 h 1241396"/>
              <a:gd name="connsiteX2" fmla="*/ 399542 w 1077356"/>
              <a:gd name="connsiteY2" fmla="*/ 405111 h 1241396"/>
              <a:gd name="connsiteX3" fmla="*/ 854236 w 1077356"/>
              <a:gd name="connsiteY3" fmla="*/ 461105 h 1241396"/>
              <a:gd name="connsiteX4" fmla="*/ 1077338 w 1077356"/>
              <a:gd name="connsiteY4" fmla="*/ 1219993 h 1241396"/>
              <a:gd name="connsiteX5" fmla="*/ 0 w 1077356"/>
              <a:gd name="connsiteY5" fmla="*/ 1241396 h 1241396"/>
              <a:gd name="connsiteX0" fmla="*/ 21404 w 1006808"/>
              <a:gd name="connsiteY0" fmla="*/ 0 h 1241396"/>
              <a:gd name="connsiteX1" fmla="*/ 214040 w 1006808"/>
              <a:gd name="connsiteY1" fmla="*/ 21404 h 1241396"/>
              <a:gd name="connsiteX2" fmla="*/ 399542 w 1006808"/>
              <a:gd name="connsiteY2" fmla="*/ 405111 h 1241396"/>
              <a:gd name="connsiteX3" fmla="*/ 854236 w 1006808"/>
              <a:gd name="connsiteY3" fmla="*/ 461105 h 1241396"/>
              <a:gd name="connsiteX4" fmla="*/ 1006782 w 1006808"/>
              <a:gd name="connsiteY4" fmla="*/ 1034316 h 1241396"/>
              <a:gd name="connsiteX5" fmla="*/ 0 w 1006808"/>
              <a:gd name="connsiteY5" fmla="*/ 1241396 h 1241396"/>
              <a:gd name="connsiteX0" fmla="*/ 21404 w 947408"/>
              <a:gd name="connsiteY0" fmla="*/ 0 h 1241396"/>
              <a:gd name="connsiteX1" fmla="*/ 214040 w 947408"/>
              <a:gd name="connsiteY1" fmla="*/ 21404 h 1241396"/>
              <a:gd name="connsiteX2" fmla="*/ 399542 w 947408"/>
              <a:gd name="connsiteY2" fmla="*/ 405111 h 1241396"/>
              <a:gd name="connsiteX3" fmla="*/ 854236 w 947408"/>
              <a:gd name="connsiteY3" fmla="*/ 461105 h 1241396"/>
              <a:gd name="connsiteX4" fmla="*/ 947366 w 947408"/>
              <a:gd name="connsiteY4" fmla="*/ 1127155 h 1241396"/>
              <a:gd name="connsiteX5" fmla="*/ 0 w 947408"/>
              <a:gd name="connsiteY5" fmla="*/ 1241396 h 1241396"/>
              <a:gd name="connsiteX0" fmla="*/ 0 w 926004"/>
              <a:gd name="connsiteY0" fmla="*/ 0 h 1127155"/>
              <a:gd name="connsiteX1" fmla="*/ 192636 w 926004"/>
              <a:gd name="connsiteY1" fmla="*/ 21404 h 1127155"/>
              <a:gd name="connsiteX2" fmla="*/ 378138 w 926004"/>
              <a:gd name="connsiteY2" fmla="*/ 405111 h 1127155"/>
              <a:gd name="connsiteX3" fmla="*/ 832832 w 926004"/>
              <a:gd name="connsiteY3" fmla="*/ 461105 h 1127155"/>
              <a:gd name="connsiteX4" fmla="*/ 925962 w 926004"/>
              <a:gd name="connsiteY4" fmla="*/ 1127155 h 1127155"/>
              <a:gd name="connsiteX5" fmla="*/ 45439 w 926004"/>
              <a:gd name="connsiteY5" fmla="*/ 1066859 h 1127155"/>
              <a:gd name="connsiteX0" fmla="*/ 6550 w 932554"/>
              <a:gd name="connsiteY0" fmla="*/ 0 h 1129989"/>
              <a:gd name="connsiteX1" fmla="*/ 199186 w 932554"/>
              <a:gd name="connsiteY1" fmla="*/ 21404 h 1129989"/>
              <a:gd name="connsiteX2" fmla="*/ 384688 w 932554"/>
              <a:gd name="connsiteY2" fmla="*/ 405111 h 1129989"/>
              <a:gd name="connsiteX3" fmla="*/ 839382 w 932554"/>
              <a:gd name="connsiteY3" fmla="*/ 461105 h 1129989"/>
              <a:gd name="connsiteX4" fmla="*/ 932512 w 932554"/>
              <a:gd name="connsiteY4" fmla="*/ 1127155 h 1129989"/>
              <a:gd name="connsiteX5" fmla="*/ 0 w 932554"/>
              <a:gd name="connsiteY5" fmla="*/ 1129989 h 1129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554" h="1129989">
                <a:moveTo>
                  <a:pt x="6550" y="0"/>
                </a:moveTo>
                <a:lnTo>
                  <a:pt x="199186" y="21404"/>
                </a:lnTo>
                <a:lnTo>
                  <a:pt x="384688" y="405111"/>
                </a:lnTo>
                <a:lnTo>
                  <a:pt x="839382" y="461105"/>
                </a:lnTo>
                <a:cubicBezTo>
                  <a:pt x="837004" y="691786"/>
                  <a:pt x="934890" y="896474"/>
                  <a:pt x="932512" y="1127155"/>
                </a:cubicBezTo>
                <a:lnTo>
                  <a:pt x="0" y="1129989"/>
                </a:lnTo>
              </a:path>
            </a:pathLst>
          </a:custGeom>
          <a:solidFill>
            <a:schemeClr val="tx1"/>
          </a:solidFill>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Tree>
    <p:extLst>
      <p:ext uri="{BB962C8B-B14F-4D97-AF65-F5344CB8AC3E}">
        <p14:creationId xmlns:p14="http://schemas.microsoft.com/office/powerpoint/2010/main" val="1639603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Early examples: Global Ocean Sampling</a:t>
            </a:r>
            <a:endParaRPr lang="en-US" dirty="0"/>
          </a:p>
        </p:txBody>
      </p:sp>
      <p:sp>
        <p:nvSpPr>
          <p:cNvPr id="4" name="Date Placeholder 3"/>
          <p:cNvSpPr>
            <a:spLocks noGrp="1"/>
          </p:cNvSpPr>
          <p:nvPr>
            <p:ph type="dt" sz="half" idx="10"/>
          </p:nvPr>
        </p:nvSpPr>
        <p:spPr/>
        <p:txBody>
          <a:bodyPr/>
          <a:lstStyle/>
          <a:p>
            <a:fld id="{149AB08A-B8FE-2744-A176-508EFC0AA4E9}" type="datetime1">
              <a:rPr lang="en-US" smtClean="0"/>
              <a:t>3/19/17</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3</a:t>
            </a:fld>
            <a:endParaRPr lang="en-US"/>
          </a:p>
        </p:txBody>
      </p:sp>
      <p:pic>
        <p:nvPicPr>
          <p:cNvPr id="6" name="Picture 2"/>
          <p:cNvPicPr>
            <a:picLocks noChangeAspect="1" noChangeArrowheads="1"/>
          </p:cNvPicPr>
          <p:nvPr/>
        </p:nvPicPr>
        <p:blipFill>
          <a:blip r:embed="rId2" cstate="print"/>
          <a:srcRect b="9749"/>
          <a:stretch>
            <a:fillRect/>
          </a:stretch>
        </p:blipFill>
        <p:spPr bwMode="auto">
          <a:xfrm>
            <a:off x="1282152" y="1753422"/>
            <a:ext cx="4876799" cy="2693887"/>
          </a:xfrm>
          <a:prstGeom prst="rect">
            <a:avLst/>
          </a:prstGeom>
          <a:noFill/>
          <a:ln w="9525">
            <a:noFill/>
            <a:miter lim="800000"/>
            <a:headEnd/>
            <a:tailEnd/>
          </a:ln>
        </p:spPr>
      </p:pic>
      <p:pic>
        <p:nvPicPr>
          <p:cNvPr id="7" name="Picture 3"/>
          <p:cNvPicPr>
            <a:picLocks noChangeAspect="1" noChangeArrowheads="1"/>
          </p:cNvPicPr>
          <p:nvPr/>
        </p:nvPicPr>
        <p:blipFill>
          <a:blip r:embed="rId3" cstate="print"/>
          <a:srcRect/>
          <a:stretch>
            <a:fillRect/>
          </a:stretch>
        </p:blipFill>
        <p:spPr bwMode="auto">
          <a:xfrm>
            <a:off x="1282152" y="1447801"/>
            <a:ext cx="1069670" cy="297980"/>
          </a:xfrm>
          <a:prstGeom prst="rect">
            <a:avLst/>
          </a:prstGeom>
          <a:noFill/>
          <a:ln w="9525">
            <a:noFill/>
            <a:miter lim="800000"/>
            <a:headEnd/>
            <a:tailEnd/>
          </a:ln>
        </p:spPr>
      </p:pic>
      <p:sp>
        <p:nvSpPr>
          <p:cNvPr id="8" name="TextBox 7"/>
          <p:cNvSpPr txBox="1"/>
          <p:nvPr/>
        </p:nvSpPr>
        <p:spPr>
          <a:xfrm>
            <a:off x="2313377" y="1490990"/>
            <a:ext cx="1303562" cy="276999"/>
          </a:xfrm>
          <a:prstGeom prst="rect">
            <a:avLst/>
          </a:prstGeom>
          <a:noFill/>
        </p:spPr>
        <p:txBody>
          <a:bodyPr wrap="none" rtlCol="0">
            <a:spAutoFit/>
          </a:bodyPr>
          <a:lstStyle/>
          <a:p>
            <a:r>
              <a:rPr lang="en-US" sz="1200" dirty="0" smtClean="0"/>
              <a:t>2003/2004 - </a:t>
            </a:r>
            <a:r>
              <a:rPr lang="en-US" sz="1200" dirty="0" smtClean="0"/>
              <a:t>2012</a:t>
            </a:r>
            <a:endParaRPr lang="en-US" sz="1200" dirty="0"/>
          </a:p>
        </p:txBody>
      </p:sp>
      <p:pic>
        <p:nvPicPr>
          <p:cNvPr id="9" name="Picture 3"/>
          <p:cNvPicPr>
            <a:picLocks noChangeAspect="1" noChangeArrowheads="1"/>
          </p:cNvPicPr>
          <p:nvPr/>
        </p:nvPicPr>
        <p:blipFill>
          <a:blip r:embed="rId4" cstate="print"/>
          <a:srcRect/>
          <a:stretch>
            <a:fillRect/>
          </a:stretch>
        </p:blipFill>
        <p:spPr bwMode="auto">
          <a:xfrm>
            <a:off x="8232910" y="2027645"/>
            <a:ext cx="3353247" cy="2236589"/>
          </a:xfrm>
          <a:prstGeom prst="rect">
            <a:avLst/>
          </a:prstGeom>
          <a:noFill/>
          <a:ln w="9525">
            <a:noFill/>
            <a:miter lim="800000"/>
            <a:headEnd/>
            <a:tailEnd/>
          </a:ln>
        </p:spPr>
      </p:pic>
      <p:pic>
        <p:nvPicPr>
          <p:cNvPr id="10" name="Picture 4"/>
          <p:cNvPicPr>
            <a:picLocks noChangeAspect="1" noChangeArrowheads="1"/>
          </p:cNvPicPr>
          <p:nvPr/>
        </p:nvPicPr>
        <p:blipFill>
          <a:blip r:embed="rId5" cstate="print"/>
          <a:srcRect/>
          <a:stretch>
            <a:fillRect/>
          </a:stretch>
        </p:blipFill>
        <p:spPr bwMode="auto">
          <a:xfrm>
            <a:off x="8918710" y="4300641"/>
            <a:ext cx="2662237" cy="1748978"/>
          </a:xfrm>
          <a:prstGeom prst="rect">
            <a:avLst/>
          </a:prstGeom>
          <a:noFill/>
          <a:ln w="9525">
            <a:noFill/>
            <a:miter lim="800000"/>
            <a:headEnd/>
            <a:tailEnd/>
          </a:ln>
        </p:spPr>
      </p:pic>
      <p:pic>
        <p:nvPicPr>
          <p:cNvPr id="11" name="Picture 5"/>
          <p:cNvPicPr>
            <a:picLocks noChangeAspect="1" noChangeArrowheads="1"/>
          </p:cNvPicPr>
          <p:nvPr/>
        </p:nvPicPr>
        <p:blipFill>
          <a:blip r:embed="rId6" cstate="print"/>
          <a:srcRect/>
          <a:stretch>
            <a:fillRect/>
          </a:stretch>
        </p:blipFill>
        <p:spPr bwMode="auto">
          <a:xfrm>
            <a:off x="1282151" y="4495800"/>
            <a:ext cx="3048000" cy="2286000"/>
          </a:xfrm>
          <a:prstGeom prst="rect">
            <a:avLst/>
          </a:prstGeom>
          <a:noFill/>
          <a:ln w="9525">
            <a:noFill/>
            <a:miter lim="800000"/>
            <a:headEnd/>
            <a:tailEnd/>
          </a:ln>
        </p:spPr>
      </p:pic>
      <p:pic>
        <p:nvPicPr>
          <p:cNvPr id="12" name="Picture 6"/>
          <p:cNvPicPr>
            <a:picLocks noChangeAspect="1" noChangeArrowheads="1"/>
          </p:cNvPicPr>
          <p:nvPr/>
        </p:nvPicPr>
        <p:blipFill>
          <a:blip r:embed="rId7" cstate="print"/>
          <a:srcRect l="6710" t="4978" r="6710" b="10520"/>
          <a:stretch>
            <a:fillRect/>
          </a:stretch>
        </p:blipFill>
        <p:spPr bwMode="auto">
          <a:xfrm>
            <a:off x="4406351" y="4495800"/>
            <a:ext cx="3122950" cy="2286000"/>
          </a:xfrm>
          <a:prstGeom prst="rect">
            <a:avLst/>
          </a:prstGeom>
          <a:noFill/>
          <a:ln w="9525">
            <a:noFill/>
            <a:miter lim="800000"/>
            <a:headEnd/>
            <a:tailEnd/>
          </a:ln>
        </p:spPr>
      </p:pic>
      <p:pic>
        <p:nvPicPr>
          <p:cNvPr id="13" name="Picture 7"/>
          <p:cNvPicPr>
            <a:picLocks noChangeAspect="1" noChangeArrowheads="1"/>
          </p:cNvPicPr>
          <p:nvPr/>
        </p:nvPicPr>
        <p:blipFill>
          <a:blip r:embed="rId8" cstate="print"/>
          <a:srcRect t="11034" r="35182" b="53104"/>
          <a:stretch>
            <a:fillRect/>
          </a:stretch>
        </p:blipFill>
        <p:spPr bwMode="auto">
          <a:xfrm>
            <a:off x="8842510" y="943189"/>
            <a:ext cx="2743200" cy="841572"/>
          </a:xfrm>
          <a:prstGeom prst="rect">
            <a:avLst/>
          </a:prstGeom>
          <a:noFill/>
          <a:ln w="9525">
            <a:noFill/>
            <a:miter lim="800000"/>
            <a:headEnd/>
            <a:tailEnd/>
          </a:ln>
        </p:spPr>
      </p:pic>
      <p:pic>
        <p:nvPicPr>
          <p:cNvPr id="14" name="Picture 8"/>
          <p:cNvPicPr>
            <a:picLocks noChangeAspect="1" noChangeArrowheads="1"/>
          </p:cNvPicPr>
          <p:nvPr/>
        </p:nvPicPr>
        <p:blipFill>
          <a:blip r:embed="rId8" cstate="print"/>
          <a:srcRect l="40822" t="89484" r="2581" b="2784"/>
          <a:stretch>
            <a:fillRect/>
          </a:stretch>
        </p:blipFill>
        <p:spPr bwMode="auto">
          <a:xfrm>
            <a:off x="8842510" y="1782419"/>
            <a:ext cx="2743200" cy="207818"/>
          </a:xfrm>
          <a:prstGeom prst="rect">
            <a:avLst/>
          </a:prstGeom>
          <a:noFill/>
          <a:ln w="9525">
            <a:noFill/>
            <a:miter lim="800000"/>
            <a:headEnd/>
            <a:tailEnd/>
          </a:ln>
        </p:spPr>
      </p:pic>
    </p:spTree>
    <p:extLst>
      <p:ext uri="{BB962C8B-B14F-4D97-AF65-F5344CB8AC3E}">
        <p14:creationId xmlns:p14="http://schemas.microsoft.com/office/powerpoint/2010/main" val="1502950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225296" y="841248"/>
            <a:ext cx="10003536" cy="601274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sz="4000" dirty="0"/>
              <a:t>Gaussian process models of microbial community dynamics</a:t>
            </a:r>
            <a:endParaRPr lang="en-US" sz="4000" dirty="0"/>
          </a:p>
        </p:txBody>
      </p:sp>
      <p:sp>
        <p:nvSpPr>
          <p:cNvPr id="4" name="Slide Number Placeholder 3"/>
          <p:cNvSpPr>
            <a:spLocks noGrp="1"/>
          </p:cNvSpPr>
          <p:nvPr>
            <p:ph type="sldNum" sz="quarter" idx="12"/>
          </p:nvPr>
        </p:nvSpPr>
        <p:spPr/>
        <p:txBody>
          <a:bodyPr/>
          <a:lstStyle/>
          <a:p>
            <a:fld id="{C71C242F-20BE-4F6C-ABA6-9DCC8641EF60}" type="slidenum">
              <a:rPr lang="en-US" smtClean="0">
                <a:solidFill>
                  <a:srgbClr val="FFFFFF"/>
                </a:solidFill>
              </a:rPr>
              <a:pPr/>
              <a:t>30</a:t>
            </a:fld>
            <a:endParaRPr lang="en-US">
              <a:solidFill>
                <a:srgbClr val="FFFFFF"/>
              </a:solidFill>
            </a:endParaRPr>
          </a:p>
        </p:txBody>
      </p:sp>
      <p:pic>
        <p:nvPicPr>
          <p:cNvPr id="5" name="Simplex"/>
          <p:cNvPicPr>
            <a:picLocks noChangeAspect="1"/>
          </p:cNvPicPr>
          <p:nvPr/>
        </p:nvPicPr>
        <p:blipFill rotWithShape="1">
          <a:blip r:embed="rId2" cstate="print">
            <a:extLst>
              <a:ext uri="{28A0092B-C50C-407E-A947-70E740481C1C}">
                <a14:useLocalDpi xmlns:a14="http://schemas.microsoft.com/office/drawing/2010/main" val="0"/>
              </a:ext>
            </a:extLst>
          </a:blip>
          <a:srcRect l="74826" t="5049" r="4281" b="74434"/>
          <a:stretch/>
        </p:blipFill>
        <p:spPr>
          <a:xfrm>
            <a:off x="2584176" y="3477347"/>
            <a:ext cx="1908313" cy="1060173"/>
          </a:xfrm>
          <a:prstGeom prst="rect">
            <a:avLst/>
          </a:prstGeom>
        </p:spPr>
      </p:pic>
      <p:pic>
        <p:nvPicPr>
          <p:cNvPr id="6" name="Simplex"/>
          <p:cNvPicPr>
            <a:picLocks noChangeAspect="1"/>
          </p:cNvPicPr>
          <p:nvPr/>
        </p:nvPicPr>
        <p:blipFill rotWithShape="1">
          <a:blip r:embed="rId2" cstate="print">
            <a:extLst>
              <a:ext uri="{28A0092B-C50C-407E-A947-70E740481C1C}">
                <a14:useLocalDpi xmlns:a14="http://schemas.microsoft.com/office/drawing/2010/main" val="0"/>
              </a:ext>
            </a:extLst>
          </a:blip>
          <a:srcRect l="74826" t="29541" r="4281" b="49429"/>
          <a:stretch/>
        </p:blipFill>
        <p:spPr>
          <a:xfrm>
            <a:off x="4909932" y="1696679"/>
            <a:ext cx="1908313" cy="1086678"/>
          </a:xfrm>
          <a:prstGeom prst="rect">
            <a:avLst/>
          </a:prstGeom>
        </p:spPr>
      </p:pic>
      <p:pic>
        <p:nvPicPr>
          <p:cNvPr id="7" name="Simplex"/>
          <p:cNvPicPr>
            <a:picLocks noChangeAspect="1"/>
          </p:cNvPicPr>
          <p:nvPr/>
        </p:nvPicPr>
        <p:blipFill rotWithShape="1">
          <a:blip r:embed="rId2" cstate="print">
            <a:extLst>
              <a:ext uri="{28A0092B-C50C-407E-A947-70E740481C1C}">
                <a14:useLocalDpi xmlns:a14="http://schemas.microsoft.com/office/drawing/2010/main" val="0"/>
              </a:ext>
            </a:extLst>
          </a:blip>
          <a:srcRect l="74826" t="54546" r="4281" b="24937"/>
          <a:stretch/>
        </p:blipFill>
        <p:spPr>
          <a:xfrm>
            <a:off x="7311888" y="3455905"/>
            <a:ext cx="1908313" cy="1060175"/>
          </a:xfrm>
          <a:prstGeom prst="rect">
            <a:avLst/>
          </a:prstGeom>
        </p:spPr>
      </p:pic>
      <p:pic>
        <p:nvPicPr>
          <p:cNvPr id="8" name="Simplex"/>
          <p:cNvPicPr>
            <a:picLocks noChangeAspect="1"/>
          </p:cNvPicPr>
          <p:nvPr/>
        </p:nvPicPr>
        <p:blipFill rotWithShape="1">
          <a:blip r:embed="rId2" cstate="print">
            <a:extLst>
              <a:ext uri="{28A0092B-C50C-407E-A947-70E740481C1C}">
                <a14:useLocalDpi xmlns:a14="http://schemas.microsoft.com/office/drawing/2010/main" val="0"/>
              </a:ext>
            </a:extLst>
          </a:blip>
          <a:srcRect l="74826" t="79166" r="4281"/>
          <a:stretch/>
        </p:blipFill>
        <p:spPr>
          <a:xfrm>
            <a:off x="4948032" y="3447717"/>
            <a:ext cx="1908313" cy="1076550"/>
          </a:xfrm>
          <a:prstGeom prst="rect">
            <a:avLst/>
          </a:prstGeom>
        </p:spPr>
      </p:pic>
      <p:sp>
        <p:nvSpPr>
          <p:cNvPr id="9" name="TextBox 8"/>
          <p:cNvSpPr txBox="1"/>
          <p:nvPr/>
        </p:nvSpPr>
        <p:spPr>
          <a:xfrm rot="16200000">
            <a:off x="4122805" y="1978407"/>
            <a:ext cx="1127233" cy="523220"/>
          </a:xfrm>
          <a:prstGeom prst="rect">
            <a:avLst/>
          </a:prstGeom>
          <a:noFill/>
        </p:spPr>
        <p:txBody>
          <a:bodyPr wrap="none" rtlCol="0">
            <a:spAutoFit/>
          </a:bodyPr>
          <a:lstStyle/>
          <a:p>
            <a:pPr algn="ctr"/>
            <a:r>
              <a:rPr lang="en-US" sz="1400" b="1" dirty="0">
                <a:solidFill>
                  <a:srgbClr val="FFFFFF"/>
                </a:solidFill>
                <a:latin typeface="Arial"/>
                <a:ea typeface="ＭＳ Ｐゴシック"/>
              </a:rPr>
              <a:t>Feature</a:t>
            </a:r>
            <a:br>
              <a:rPr lang="en-US" sz="1400" b="1" dirty="0">
                <a:solidFill>
                  <a:srgbClr val="FFFFFF"/>
                </a:solidFill>
                <a:latin typeface="Arial"/>
                <a:ea typeface="ＭＳ Ｐゴシック"/>
              </a:rPr>
            </a:br>
            <a:r>
              <a:rPr lang="en-US" sz="1400" b="1" dirty="0">
                <a:solidFill>
                  <a:srgbClr val="FFFFFF"/>
                </a:solidFill>
                <a:latin typeface="Arial"/>
                <a:ea typeface="ＭＳ Ｐゴシック"/>
              </a:rPr>
              <a:t>abundance</a:t>
            </a:r>
            <a:endParaRPr lang="en-US" sz="1400" b="1" dirty="0">
              <a:solidFill>
                <a:srgbClr val="FFFFFF"/>
              </a:solidFill>
              <a:latin typeface="Arial"/>
              <a:ea typeface="ＭＳ Ｐゴシック"/>
            </a:endParaRPr>
          </a:p>
        </p:txBody>
      </p:sp>
      <p:sp>
        <p:nvSpPr>
          <p:cNvPr id="10" name="TextBox 9"/>
          <p:cNvSpPr txBox="1"/>
          <p:nvPr/>
        </p:nvSpPr>
        <p:spPr>
          <a:xfrm>
            <a:off x="5449551" y="2746915"/>
            <a:ext cx="829073" cy="307777"/>
          </a:xfrm>
          <a:prstGeom prst="rect">
            <a:avLst/>
          </a:prstGeom>
          <a:noFill/>
        </p:spPr>
        <p:txBody>
          <a:bodyPr wrap="none" rtlCol="0">
            <a:spAutoFit/>
          </a:bodyPr>
          <a:lstStyle/>
          <a:p>
            <a:pPr algn="ctr"/>
            <a:r>
              <a:rPr lang="en-US" sz="1400" b="1" dirty="0">
                <a:solidFill>
                  <a:srgbClr val="FFFFFF"/>
                </a:solidFill>
                <a:latin typeface="Arial"/>
                <a:ea typeface="ＭＳ Ｐゴシック"/>
              </a:rPr>
              <a:t>Time →</a:t>
            </a:r>
            <a:endParaRPr lang="en-US" sz="1400" b="1" dirty="0">
              <a:solidFill>
                <a:srgbClr val="FFFFFF"/>
              </a:solidFill>
              <a:latin typeface="Arial"/>
              <a:ea typeface="ＭＳ Ｐゴシック"/>
            </a:endParaRPr>
          </a:p>
        </p:txBody>
      </p:sp>
      <p:pic>
        <p:nvPicPr>
          <p:cNvPr id="11" name="Picture 10"/>
          <p:cNvPicPr>
            <a:picLocks noChangeAspect="1"/>
          </p:cNvPicPr>
          <p:nvPr/>
        </p:nvPicPr>
        <p:blipFill>
          <a:blip r:embed="rId3"/>
          <a:stretch>
            <a:fillRect/>
          </a:stretch>
        </p:blipFill>
        <p:spPr>
          <a:xfrm>
            <a:off x="4728398" y="4692001"/>
            <a:ext cx="2347578" cy="1921171"/>
          </a:xfrm>
          <a:prstGeom prst="rect">
            <a:avLst/>
          </a:prstGeom>
        </p:spPr>
      </p:pic>
      <p:sp>
        <p:nvSpPr>
          <p:cNvPr id="12" name="TextBox 11"/>
          <p:cNvSpPr txBox="1"/>
          <p:nvPr/>
        </p:nvSpPr>
        <p:spPr>
          <a:xfrm>
            <a:off x="4885490" y="6550224"/>
            <a:ext cx="2013693" cy="307777"/>
          </a:xfrm>
          <a:prstGeom prst="rect">
            <a:avLst/>
          </a:prstGeom>
          <a:noFill/>
        </p:spPr>
        <p:txBody>
          <a:bodyPr wrap="none" rtlCol="0">
            <a:spAutoFit/>
          </a:bodyPr>
          <a:lstStyle/>
          <a:p>
            <a:pPr algn="ctr"/>
            <a:r>
              <a:rPr lang="en-US" sz="1400" b="1" dirty="0" err="1">
                <a:solidFill>
                  <a:srgbClr val="FFFFFF"/>
                </a:solidFill>
                <a:latin typeface="Arial"/>
                <a:ea typeface="ＭＳ Ｐゴシック"/>
              </a:rPr>
              <a:t>gaussianprocess.org</a:t>
            </a:r>
            <a:endParaRPr lang="en-US" sz="1400" b="1" dirty="0">
              <a:solidFill>
                <a:srgbClr val="FFFFFF"/>
              </a:solidFill>
              <a:latin typeface="Arial"/>
              <a:ea typeface="ＭＳ Ｐゴシック"/>
            </a:endParaRPr>
          </a:p>
        </p:txBody>
      </p:sp>
      <p:sp>
        <p:nvSpPr>
          <p:cNvPr id="13" name="TextBox 12"/>
          <p:cNvSpPr txBox="1"/>
          <p:nvPr/>
        </p:nvSpPr>
        <p:spPr>
          <a:xfrm>
            <a:off x="4531068" y="3745822"/>
            <a:ext cx="394660" cy="523220"/>
          </a:xfrm>
          <a:prstGeom prst="rect">
            <a:avLst/>
          </a:prstGeom>
          <a:noFill/>
        </p:spPr>
        <p:txBody>
          <a:bodyPr wrap="none" rtlCol="0">
            <a:spAutoFit/>
          </a:bodyPr>
          <a:lstStyle/>
          <a:p>
            <a:pPr algn="ctr"/>
            <a:r>
              <a:rPr lang="en-US" sz="2800" b="1" dirty="0">
                <a:solidFill>
                  <a:srgbClr val="FFFFFF"/>
                </a:solidFill>
                <a:latin typeface="Arial"/>
                <a:ea typeface="ＭＳ Ｐゴシック"/>
              </a:rPr>
              <a:t>+</a:t>
            </a:r>
            <a:endParaRPr lang="en-US" sz="2800" b="1" dirty="0">
              <a:solidFill>
                <a:srgbClr val="FFFFFF"/>
              </a:solidFill>
              <a:latin typeface="Arial"/>
              <a:ea typeface="ＭＳ Ｐゴシック"/>
            </a:endParaRPr>
          </a:p>
        </p:txBody>
      </p:sp>
      <p:sp>
        <p:nvSpPr>
          <p:cNvPr id="14" name="TextBox 13"/>
          <p:cNvSpPr txBox="1"/>
          <p:nvPr/>
        </p:nvSpPr>
        <p:spPr>
          <a:xfrm>
            <a:off x="6885273" y="3745822"/>
            <a:ext cx="394660" cy="523220"/>
          </a:xfrm>
          <a:prstGeom prst="rect">
            <a:avLst/>
          </a:prstGeom>
          <a:noFill/>
        </p:spPr>
        <p:txBody>
          <a:bodyPr wrap="none" rtlCol="0">
            <a:spAutoFit/>
          </a:bodyPr>
          <a:lstStyle/>
          <a:p>
            <a:pPr algn="ctr"/>
            <a:r>
              <a:rPr lang="en-US" sz="2800" b="1" dirty="0">
                <a:solidFill>
                  <a:srgbClr val="FFFFFF"/>
                </a:solidFill>
                <a:latin typeface="Arial"/>
                <a:ea typeface="ＭＳ Ｐゴシック"/>
              </a:rPr>
              <a:t>+</a:t>
            </a:r>
            <a:endParaRPr lang="en-US" sz="2800" b="1" dirty="0">
              <a:solidFill>
                <a:srgbClr val="FFFFFF"/>
              </a:solidFill>
              <a:latin typeface="Arial"/>
              <a:ea typeface="ＭＳ Ｐゴシック"/>
            </a:endParaRPr>
          </a:p>
        </p:txBody>
      </p:sp>
      <p:sp>
        <p:nvSpPr>
          <p:cNvPr id="15" name="TextBox 14"/>
          <p:cNvSpPr txBox="1"/>
          <p:nvPr/>
        </p:nvSpPr>
        <p:spPr>
          <a:xfrm>
            <a:off x="9202459" y="3745822"/>
            <a:ext cx="394660" cy="523220"/>
          </a:xfrm>
          <a:prstGeom prst="rect">
            <a:avLst/>
          </a:prstGeom>
          <a:noFill/>
        </p:spPr>
        <p:txBody>
          <a:bodyPr wrap="none" rtlCol="0">
            <a:spAutoFit/>
          </a:bodyPr>
          <a:lstStyle/>
          <a:p>
            <a:pPr algn="ctr"/>
            <a:r>
              <a:rPr lang="en-US" sz="2800" b="1" dirty="0">
                <a:solidFill>
                  <a:srgbClr val="FFFFFF"/>
                </a:solidFill>
                <a:latin typeface="Arial"/>
                <a:ea typeface="ＭＳ Ｐゴシック"/>
              </a:rPr>
              <a:t>+</a:t>
            </a:r>
            <a:endParaRPr lang="en-US" sz="2800" b="1" dirty="0">
              <a:solidFill>
                <a:srgbClr val="FFFFFF"/>
              </a:solidFill>
              <a:latin typeface="Arial"/>
              <a:ea typeface="ＭＳ Ｐゴシック"/>
            </a:endParaRPr>
          </a:p>
        </p:txBody>
      </p:sp>
      <p:sp>
        <p:nvSpPr>
          <p:cNvPr id="16" name="TextBox 15"/>
          <p:cNvSpPr txBox="1"/>
          <p:nvPr/>
        </p:nvSpPr>
        <p:spPr>
          <a:xfrm>
            <a:off x="9558364" y="3724381"/>
            <a:ext cx="995337" cy="523220"/>
          </a:xfrm>
          <a:prstGeom prst="rect">
            <a:avLst/>
          </a:prstGeom>
          <a:noFill/>
        </p:spPr>
        <p:txBody>
          <a:bodyPr wrap="none" rtlCol="0">
            <a:spAutoFit/>
          </a:bodyPr>
          <a:lstStyle/>
          <a:p>
            <a:pPr algn="ctr"/>
            <a:r>
              <a:rPr lang="en-US" sz="1400" b="1" dirty="0">
                <a:solidFill>
                  <a:srgbClr val="FFFFFF"/>
                </a:solidFill>
                <a:latin typeface="Arial"/>
                <a:ea typeface="ＭＳ Ｐゴシック"/>
              </a:rPr>
              <a:t>Technical</a:t>
            </a:r>
            <a:br>
              <a:rPr lang="en-US" sz="1400" b="1" dirty="0">
                <a:solidFill>
                  <a:srgbClr val="FFFFFF"/>
                </a:solidFill>
                <a:latin typeface="Arial"/>
                <a:ea typeface="ＭＳ Ｐゴシック"/>
              </a:rPr>
            </a:br>
            <a:r>
              <a:rPr lang="en-US" sz="1400" b="1" dirty="0">
                <a:solidFill>
                  <a:srgbClr val="FFFFFF"/>
                </a:solidFill>
                <a:latin typeface="Arial"/>
                <a:ea typeface="ＭＳ Ｐゴシック"/>
              </a:rPr>
              <a:t>noise</a:t>
            </a:r>
          </a:p>
        </p:txBody>
      </p:sp>
      <p:sp>
        <p:nvSpPr>
          <p:cNvPr id="17" name="TextBox 16"/>
          <p:cNvSpPr txBox="1"/>
          <p:nvPr/>
        </p:nvSpPr>
        <p:spPr>
          <a:xfrm>
            <a:off x="2118459" y="3750696"/>
            <a:ext cx="394660" cy="523220"/>
          </a:xfrm>
          <a:prstGeom prst="rect">
            <a:avLst/>
          </a:prstGeom>
          <a:noFill/>
        </p:spPr>
        <p:txBody>
          <a:bodyPr wrap="none" rtlCol="0">
            <a:spAutoFit/>
          </a:bodyPr>
          <a:lstStyle/>
          <a:p>
            <a:pPr algn="ctr"/>
            <a:r>
              <a:rPr lang="en-US" sz="2800" b="1" dirty="0">
                <a:solidFill>
                  <a:srgbClr val="FFFFFF"/>
                </a:solidFill>
                <a:latin typeface="Arial"/>
                <a:ea typeface="ＭＳ Ｐゴシック"/>
              </a:rPr>
              <a:t>=</a:t>
            </a:r>
          </a:p>
        </p:txBody>
      </p:sp>
      <p:sp>
        <p:nvSpPr>
          <p:cNvPr id="18" name="TextBox 17"/>
          <p:cNvSpPr txBox="1"/>
          <p:nvPr/>
        </p:nvSpPr>
        <p:spPr>
          <a:xfrm>
            <a:off x="2781300" y="3197424"/>
            <a:ext cx="1465466" cy="307777"/>
          </a:xfrm>
          <a:prstGeom prst="rect">
            <a:avLst/>
          </a:prstGeom>
          <a:noFill/>
        </p:spPr>
        <p:txBody>
          <a:bodyPr wrap="none" rtlCol="0">
            <a:spAutoFit/>
          </a:bodyPr>
          <a:lstStyle/>
          <a:p>
            <a:pPr algn="ctr"/>
            <a:r>
              <a:rPr lang="en-US" sz="1400" b="1">
                <a:solidFill>
                  <a:srgbClr val="FFFFFF"/>
                </a:solidFill>
                <a:latin typeface="Arial"/>
                <a:ea typeface="ＭＳ Ｐゴシック"/>
              </a:rPr>
              <a:t>Inter-individual</a:t>
            </a:r>
          </a:p>
        </p:txBody>
      </p:sp>
      <p:sp>
        <p:nvSpPr>
          <p:cNvPr id="19" name="TextBox 18"/>
          <p:cNvSpPr txBox="1"/>
          <p:nvPr/>
        </p:nvSpPr>
        <p:spPr>
          <a:xfrm>
            <a:off x="5257654" y="3193217"/>
            <a:ext cx="1295547" cy="307777"/>
          </a:xfrm>
          <a:prstGeom prst="rect">
            <a:avLst/>
          </a:prstGeom>
          <a:noFill/>
        </p:spPr>
        <p:txBody>
          <a:bodyPr wrap="none" rtlCol="0">
            <a:spAutoFit/>
          </a:bodyPr>
          <a:lstStyle/>
          <a:p>
            <a:pPr algn="ctr"/>
            <a:r>
              <a:rPr lang="en-US" sz="1400" b="1">
                <a:solidFill>
                  <a:srgbClr val="FFFFFF"/>
                </a:solidFill>
                <a:latin typeface="Arial"/>
                <a:ea typeface="ＭＳ Ｐゴシック"/>
              </a:rPr>
              <a:t>Time-varying</a:t>
            </a:r>
          </a:p>
        </p:txBody>
      </p:sp>
      <p:sp>
        <p:nvSpPr>
          <p:cNvPr id="20" name="TextBox 19"/>
          <p:cNvSpPr txBox="1"/>
          <p:nvPr/>
        </p:nvSpPr>
        <p:spPr>
          <a:xfrm>
            <a:off x="7467600" y="3211592"/>
            <a:ext cx="1555234" cy="307777"/>
          </a:xfrm>
          <a:prstGeom prst="rect">
            <a:avLst/>
          </a:prstGeom>
          <a:noFill/>
        </p:spPr>
        <p:txBody>
          <a:bodyPr wrap="none" rtlCol="0">
            <a:spAutoFit/>
          </a:bodyPr>
          <a:lstStyle/>
          <a:p>
            <a:pPr algn="ctr"/>
            <a:r>
              <a:rPr lang="en-US" sz="1400" b="1">
                <a:solidFill>
                  <a:srgbClr val="FFFFFF"/>
                </a:solidFill>
                <a:latin typeface="Arial"/>
                <a:ea typeface="ＭＳ Ｐゴシック"/>
              </a:rPr>
              <a:t>Biological noise</a:t>
            </a:r>
            <a:endParaRPr lang="en-US" sz="1400" b="1" dirty="0">
              <a:solidFill>
                <a:srgbClr val="FFFFFF"/>
              </a:solidFill>
              <a:latin typeface="Arial"/>
              <a:ea typeface="ＭＳ Ｐゴシック"/>
            </a:endParaRPr>
          </a:p>
        </p:txBody>
      </p:sp>
    </p:spTree>
    <p:extLst>
      <p:ext uri="{BB962C8B-B14F-4D97-AF65-F5344CB8AC3E}">
        <p14:creationId xmlns:p14="http://schemas.microsoft.com/office/powerpoint/2010/main" val="323745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P spid="2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5469" y="3065663"/>
            <a:ext cx="2708010" cy="1868821"/>
          </a:xfrm>
          <a:prstGeom prst="rect">
            <a:avLst/>
          </a:prstGeom>
        </p:spPr>
      </p:pic>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8002" y="3734581"/>
            <a:ext cx="2708010" cy="1868821"/>
          </a:xfrm>
          <a:prstGeom prst="rect">
            <a:avLst/>
          </a:prstGeom>
        </p:spPr>
      </p:pic>
      <p:sp>
        <p:nvSpPr>
          <p:cNvPr id="2" name="Title 1"/>
          <p:cNvSpPr>
            <a:spLocks noGrp="1"/>
          </p:cNvSpPr>
          <p:nvPr>
            <p:ph type="title"/>
          </p:nvPr>
        </p:nvSpPr>
        <p:spPr/>
        <p:txBody>
          <a:bodyPr>
            <a:normAutofit/>
          </a:bodyPr>
          <a:lstStyle/>
          <a:p>
            <a:r>
              <a:rPr lang="en-US" sz="3600" dirty="0"/>
              <a:t>Gaussian process models of microbial community dynamics</a:t>
            </a:r>
          </a:p>
        </p:txBody>
      </p:sp>
      <p:cxnSp>
        <p:nvCxnSpPr>
          <p:cNvPr id="17" name="Straight Arrow Connector 16"/>
          <p:cNvCxnSpPr/>
          <p:nvPr/>
        </p:nvCxnSpPr>
        <p:spPr>
          <a:xfrm flipH="1">
            <a:off x="8544560" y="5564534"/>
            <a:ext cx="347440" cy="47050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3559321" y="4811252"/>
            <a:ext cx="454961" cy="123935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6333745" y="1790276"/>
            <a:ext cx="3850569" cy="1868821"/>
            <a:chOff x="4809744" y="1790275"/>
            <a:chExt cx="3850569" cy="1868821"/>
          </a:xfrm>
        </p:grpSpPr>
        <p:cxnSp>
          <p:nvCxnSpPr>
            <p:cNvPr id="10" name="Straight Arrow Connector 9"/>
            <p:cNvCxnSpPr/>
            <p:nvPr/>
          </p:nvCxnSpPr>
          <p:spPr>
            <a:xfrm flipH="1" flipV="1">
              <a:off x="4809744" y="2279904"/>
              <a:ext cx="1142559" cy="12010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2303" y="1790275"/>
              <a:ext cx="2708010" cy="1868821"/>
            </a:xfrm>
            <a:prstGeom prst="rect">
              <a:avLst/>
            </a:prstGeom>
          </p:spPr>
        </p:pic>
      </p:grpSp>
      <p:sp>
        <p:nvSpPr>
          <p:cNvPr id="18" name="TextBox 17"/>
          <p:cNvSpPr txBox="1"/>
          <p:nvPr/>
        </p:nvSpPr>
        <p:spPr>
          <a:xfrm>
            <a:off x="5141628" y="1790086"/>
            <a:ext cx="2134118" cy="400110"/>
          </a:xfrm>
          <a:prstGeom prst="rect">
            <a:avLst/>
          </a:prstGeom>
          <a:solidFill>
            <a:schemeClr val="bg1"/>
          </a:solidFill>
        </p:spPr>
        <p:txBody>
          <a:bodyPr wrap="square" rtlCol="0">
            <a:spAutoFit/>
          </a:bodyPr>
          <a:lstStyle/>
          <a:p>
            <a:pPr algn="ctr"/>
            <a:r>
              <a:rPr lang="en-US" sz="2000" dirty="0">
                <a:solidFill>
                  <a:prstClr val="black"/>
                </a:solidFill>
                <a:latin typeface="Calibri" panose="020F0502020204030204"/>
                <a:ea typeface=""/>
              </a:rPr>
              <a:t>Inter-individual</a:t>
            </a:r>
            <a:endParaRPr lang="en-US" sz="2000" dirty="0">
              <a:solidFill>
                <a:prstClr val="black"/>
              </a:solidFill>
              <a:latin typeface="Calibri" panose="020F0502020204030204"/>
              <a:ea typeface=""/>
            </a:endParaRPr>
          </a:p>
        </p:txBody>
      </p:sp>
      <p:sp>
        <p:nvSpPr>
          <p:cNvPr id="19" name="TextBox 18"/>
          <p:cNvSpPr txBox="1"/>
          <p:nvPr/>
        </p:nvSpPr>
        <p:spPr>
          <a:xfrm>
            <a:off x="2921125" y="6142611"/>
            <a:ext cx="2134118" cy="400110"/>
          </a:xfrm>
          <a:prstGeom prst="rect">
            <a:avLst/>
          </a:prstGeom>
          <a:solidFill>
            <a:schemeClr val="bg1"/>
          </a:solidFill>
        </p:spPr>
        <p:txBody>
          <a:bodyPr wrap="square" rtlCol="0">
            <a:spAutoFit/>
          </a:bodyPr>
          <a:lstStyle/>
          <a:p>
            <a:pPr algn="ctr"/>
            <a:r>
              <a:rPr lang="en-US" sz="2000" dirty="0">
                <a:solidFill>
                  <a:prstClr val="black"/>
                </a:solidFill>
                <a:latin typeface="Calibri" panose="020F0502020204030204"/>
                <a:ea typeface=""/>
              </a:rPr>
              <a:t>Time-varying</a:t>
            </a:r>
            <a:endParaRPr lang="en-US" sz="2000" dirty="0">
              <a:solidFill>
                <a:prstClr val="black"/>
              </a:solidFill>
              <a:latin typeface="Calibri" panose="020F0502020204030204"/>
              <a:ea typeface=""/>
            </a:endParaRPr>
          </a:p>
        </p:txBody>
      </p:sp>
      <p:sp>
        <p:nvSpPr>
          <p:cNvPr id="20" name="TextBox 19"/>
          <p:cNvSpPr txBox="1"/>
          <p:nvPr/>
        </p:nvSpPr>
        <p:spPr>
          <a:xfrm>
            <a:off x="7450216" y="6142611"/>
            <a:ext cx="2134118" cy="400110"/>
          </a:xfrm>
          <a:prstGeom prst="rect">
            <a:avLst/>
          </a:prstGeom>
          <a:solidFill>
            <a:schemeClr val="bg1"/>
          </a:solidFill>
        </p:spPr>
        <p:txBody>
          <a:bodyPr wrap="square" rtlCol="0">
            <a:spAutoFit/>
          </a:bodyPr>
          <a:lstStyle/>
          <a:p>
            <a:pPr algn="ctr"/>
            <a:r>
              <a:rPr lang="en-US" sz="2000" dirty="0">
                <a:solidFill>
                  <a:prstClr val="black"/>
                </a:solidFill>
                <a:latin typeface="Calibri" panose="020F0502020204030204"/>
                <a:ea typeface=""/>
              </a:rPr>
              <a:t>Biological noise</a:t>
            </a:r>
            <a:endParaRPr lang="en-US" sz="2000" dirty="0">
              <a:solidFill>
                <a:prstClr val="black"/>
              </a:solidFill>
              <a:latin typeface="Calibri" panose="020F0502020204030204"/>
              <a:ea typeface=""/>
            </a:endParaRPr>
          </a:p>
        </p:txBody>
      </p:sp>
      <p:sp>
        <p:nvSpPr>
          <p:cNvPr id="26" name="Isosceles Triangle 25"/>
          <p:cNvSpPr/>
          <p:nvPr/>
        </p:nvSpPr>
        <p:spPr>
          <a:xfrm>
            <a:off x="4018664" y="2265680"/>
            <a:ext cx="4460872" cy="3862910"/>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Oval 20"/>
          <p:cNvSpPr/>
          <p:nvPr/>
        </p:nvSpPr>
        <p:spPr>
          <a:xfrm>
            <a:off x="6154381" y="2177571"/>
            <a:ext cx="182597" cy="182597"/>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Oval 23"/>
          <p:cNvSpPr/>
          <p:nvPr/>
        </p:nvSpPr>
        <p:spPr>
          <a:xfrm>
            <a:off x="3947033" y="6039597"/>
            <a:ext cx="182597" cy="182597"/>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Oval 24"/>
          <p:cNvSpPr/>
          <p:nvPr/>
        </p:nvSpPr>
        <p:spPr>
          <a:xfrm>
            <a:off x="8386602" y="6021905"/>
            <a:ext cx="182597" cy="182597"/>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622137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par>
                                <p:cTn id="15" presetID="10"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par>
                                <p:cTn id="18" presetID="1" presetClass="entr" presetSubtype="0"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par>
                                <p:cTn id="25" presetID="10"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 presetClass="entr" presetSubtype="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animBg="1"/>
      <p:bldP spid="2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2"/>
          <a:stretch>
            <a:fillRect/>
          </a:stretch>
        </p:blipFill>
        <p:spPr>
          <a:xfrm>
            <a:off x="1475232" y="1658006"/>
            <a:ext cx="9253729" cy="5245714"/>
          </a:xfrm>
          <a:prstGeom prst="rect">
            <a:avLst/>
          </a:prstGeom>
        </p:spPr>
      </p:pic>
      <p:sp>
        <p:nvSpPr>
          <p:cNvPr id="2" name="Title 1"/>
          <p:cNvSpPr>
            <a:spLocks noGrp="1"/>
          </p:cNvSpPr>
          <p:nvPr>
            <p:ph type="title"/>
          </p:nvPr>
        </p:nvSpPr>
        <p:spPr/>
        <p:txBody>
          <a:bodyPr>
            <a:normAutofit fontScale="90000"/>
          </a:bodyPr>
          <a:lstStyle/>
          <a:p>
            <a:r>
              <a:rPr lang="en-US" dirty="0" smtClean="0"/>
              <a:t>Temporal dynamics of gut microbial membership</a:t>
            </a:r>
            <a:endParaRPr lang="en-US" dirty="0"/>
          </a:p>
        </p:txBody>
      </p:sp>
      <p:sp>
        <p:nvSpPr>
          <p:cNvPr id="4" name="TextBox 3"/>
          <p:cNvSpPr txBox="1"/>
          <p:nvPr/>
        </p:nvSpPr>
        <p:spPr>
          <a:xfrm>
            <a:off x="5141628" y="1790086"/>
            <a:ext cx="2134118" cy="400110"/>
          </a:xfrm>
          <a:prstGeom prst="rect">
            <a:avLst/>
          </a:prstGeom>
          <a:solidFill>
            <a:schemeClr val="bg1"/>
          </a:solidFill>
        </p:spPr>
        <p:txBody>
          <a:bodyPr wrap="square" rtlCol="0">
            <a:spAutoFit/>
          </a:bodyPr>
          <a:lstStyle/>
          <a:p>
            <a:pPr algn="ctr"/>
            <a:r>
              <a:rPr lang="en-US" sz="2000" dirty="0">
                <a:solidFill>
                  <a:prstClr val="black"/>
                </a:solidFill>
                <a:latin typeface="Calibri" panose="020F0502020204030204"/>
                <a:ea typeface=""/>
              </a:rPr>
              <a:t>Inter-individual</a:t>
            </a:r>
            <a:endParaRPr lang="en-US" sz="2000" dirty="0">
              <a:solidFill>
                <a:prstClr val="black"/>
              </a:solidFill>
              <a:latin typeface="Calibri" panose="020F0502020204030204"/>
              <a:ea typeface=""/>
            </a:endParaRPr>
          </a:p>
        </p:txBody>
      </p:sp>
      <p:sp>
        <p:nvSpPr>
          <p:cNvPr id="5" name="TextBox 4"/>
          <p:cNvSpPr txBox="1"/>
          <p:nvPr/>
        </p:nvSpPr>
        <p:spPr>
          <a:xfrm>
            <a:off x="2921125" y="6142611"/>
            <a:ext cx="2134118" cy="400110"/>
          </a:xfrm>
          <a:prstGeom prst="rect">
            <a:avLst/>
          </a:prstGeom>
          <a:solidFill>
            <a:schemeClr val="bg1"/>
          </a:solidFill>
        </p:spPr>
        <p:txBody>
          <a:bodyPr wrap="square" rtlCol="0">
            <a:spAutoFit/>
          </a:bodyPr>
          <a:lstStyle/>
          <a:p>
            <a:pPr algn="ctr"/>
            <a:r>
              <a:rPr lang="en-US" sz="2000" dirty="0">
                <a:solidFill>
                  <a:prstClr val="black"/>
                </a:solidFill>
                <a:latin typeface="Calibri" panose="020F0502020204030204"/>
                <a:ea typeface=""/>
              </a:rPr>
              <a:t>Time-varying</a:t>
            </a:r>
            <a:endParaRPr lang="en-US" sz="2000" dirty="0">
              <a:solidFill>
                <a:prstClr val="black"/>
              </a:solidFill>
              <a:latin typeface="Calibri" panose="020F0502020204030204"/>
              <a:ea typeface=""/>
            </a:endParaRPr>
          </a:p>
        </p:txBody>
      </p:sp>
      <p:sp>
        <p:nvSpPr>
          <p:cNvPr id="6" name="TextBox 5"/>
          <p:cNvSpPr txBox="1"/>
          <p:nvPr/>
        </p:nvSpPr>
        <p:spPr>
          <a:xfrm>
            <a:off x="7450216" y="6142611"/>
            <a:ext cx="2134118" cy="400110"/>
          </a:xfrm>
          <a:prstGeom prst="rect">
            <a:avLst/>
          </a:prstGeom>
          <a:solidFill>
            <a:schemeClr val="bg1"/>
          </a:solidFill>
        </p:spPr>
        <p:txBody>
          <a:bodyPr wrap="square" rtlCol="0">
            <a:spAutoFit/>
          </a:bodyPr>
          <a:lstStyle/>
          <a:p>
            <a:pPr algn="ctr"/>
            <a:r>
              <a:rPr lang="en-US" sz="2000" dirty="0">
                <a:solidFill>
                  <a:prstClr val="black"/>
                </a:solidFill>
                <a:latin typeface="Calibri" panose="020F0502020204030204"/>
                <a:ea typeface=""/>
              </a:rPr>
              <a:t>Biological noise</a:t>
            </a:r>
            <a:endParaRPr lang="en-US" sz="2000" dirty="0">
              <a:solidFill>
                <a:prstClr val="black"/>
              </a:solidFill>
              <a:latin typeface="Calibri" panose="020F0502020204030204"/>
              <a:ea typeface=""/>
            </a:endParaRPr>
          </a:p>
        </p:txBody>
      </p:sp>
      <p:sp>
        <p:nvSpPr>
          <p:cNvPr id="7" name="TextBox 6"/>
          <p:cNvSpPr txBox="1"/>
          <p:nvPr/>
        </p:nvSpPr>
        <p:spPr>
          <a:xfrm>
            <a:off x="7722173" y="1809187"/>
            <a:ext cx="2537718" cy="400110"/>
          </a:xfrm>
          <a:prstGeom prst="rect">
            <a:avLst/>
          </a:prstGeom>
          <a:solidFill>
            <a:schemeClr val="bg1"/>
          </a:solidFill>
          <a:ln>
            <a:solidFill>
              <a:srgbClr val="C00000"/>
            </a:solidFill>
          </a:ln>
        </p:spPr>
        <p:txBody>
          <a:bodyPr wrap="square" rtlCol="0">
            <a:spAutoFit/>
          </a:bodyPr>
          <a:lstStyle/>
          <a:p>
            <a:pPr algn="ctr"/>
            <a:r>
              <a:rPr lang="en-US" sz="2000" dirty="0">
                <a:solidFill>
                  <a:prstClr val="black"/>
                </a:solidFill>
                <a:latin typeface="Calibri" panose="020F0502020204030204"/>
                <a:ea typeface=""/>
              </a:rPr>
              <a:t>Larger = more certain</a:t>
            </a:r>
            <a:endParaRPr lang="en-US" sz="2000" dirty="0">
              <a:solidFill>
                <a:prstClr val="black"/>
              </a:solidFill>
              <a:latin typeface="Calibri" panose="020F0502020204030204"/>
              <a:ea typeface=""/>
            </a:endParaRPr>
          </a:p>
        </p:txBody>
      </p:sp>
    </p:spTree>
    <p:extLst>
      <p:ext uri="{BB962C8B-B14F-4D97-AF65-F5344CB8AC3E}">
        <p14:creationId xmlns:p14="http://schemas.microsoft.com/office/powerpoint/2010/main" val="958601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p:cNvPicPr>
            <a:picLocks noChangeAspect="1"/>
          </p:cNvPicPr>
          <p:nvPr/>
        </p:nvPicPr>
        <p:blipFill rotWithShape="1">
          <a:blip r:embed="rId2" cstate="print"/>
          <a:srcRect b="4297"/>
          <a:stretch/>
        </p:blipFill>
        <p:spPr>
          <a:xfrm>
            <a:off x="3124200" y="1143000"/>
            <a:ext cx="2895600" cy="1984760"/>
          </a:xfrm>
          <a:prstGeom prst="rect">
            <a:avLst/>
          </a:prstGeom>
        </p:spPr>
      </p:pic>
      <p:sp>
        <p:nvSpPr>
          <p:cNvPr id="2" name="Title 1"/>
          <p:cNvSpPr>
            <a:spLocks noGrp="1"/>
          </p:cNvSpPr>
          <p:nvPr>
            <p:ph type="title"/>
          </p:nvPr>
        </p:nvSpPr>
        <p:spPr/>
        <p:txBody>
          <a:bodyPr>
            <a:normAutofit fontScale="90000"/>
          </a:bodyPr>
          <a:lstStyle/>
          <a:p>
            <a:r>
              <a:rPr lang="en-US" sz="3200" dirty="0"/>
              <a:t>Microbiome downstream </a:t>
            </a:r>
            <a:r>
              <a:rPr lang="en-US" sz="3200" dirty="0" smtClean="0"/>
              <a:t>analyses: interaction </a:t>
            </a:r>
            <a:r>
              <a:rPr lang="en-US" sz="3200" dirty="0"/>
              <a:t>network reconstruction</a:t>
            </a:r>
            <a:endParaRPr lang="en-US" sz="3200" dirty="0"/>
          </a:p>
        </p:txBody>
      </p:sp>
      <p:sp>
        <p:nvSpPr>
          <p:cNvPr id="4" name="Slide Number Placeholder 3"/>
          <p:cNvSpPr>
            <a:spLocks noGrp="1"/>
          </p:cNvSpPr>
          <p:nvPr>
            <p:ph type="sldNum" sz="quarter" idx="12"/>
          </p:nvPr>
        </p:nvSpPr>
        <p:spPr/>
        <p:txBody>
          <a:bodyPr/>
          <a:lstStyle/>
          <a:p>
            <a:fld id="{C71C242F-20BE-4F6C-ABA6-9DCC8641EF60}" type="slidenum">
              <a:rPr lang="en-US" smtClean="0">
                <a:solidFill>
                  <a:srgbClr val="FFFFFF"/>
                </a:solidFill>
              </a:rPr>
              <a:pPr/>
              <a:t>33</a:t>
            </a:fld>
            <a:endParaRPr lang="en-US">
              <a:solidFill>
                <a:srgbClr val="FFFFFF"/>
              </a:solidFill>
            </a:endParaRPr>
          </a:p>
        </p:txBody>
      </p:sp>
      <p:grpSp>
        <p:nvGrpSpPr>
          <p:cNvPr id="3" name="Group 55"/>
          <p:cNvGrpSpPr/>
          <p:nvPr/>
        </p:nvGrpSpPr>
        <p:grpSpPr>
          <a:xfrm>
            <a:off x="1524000" y="3195991"/>
            <a:ext cx="2875402" cy="2519065"/>
            <a:chOff x="0" y="3195990"/>
            <a:chExt cx="2875402" cy="2519065"/>
          </a:xfrm>
        </p:grpSpPr>
        <p:pic>
          <p:nvPicPr>
            <p:cNvPr id="6" name="Picture 5"/>
            <p:cNvPicPr>
              <a:picLocks noChangeAspect="1"/>
            </p:cNvPicPr>
            <p:nvPr/>
          </p:nvPicPr>
          <p:blipFill>
            <a:blip r:embed="rId3" cstate="print"/>
            <a:stretch>
              <a:fillRect/>
            </a:stretch>
          </p:blipFill>
          <p:spPr>
            <a:xfrm>
              <a:off x="0" y="3657655"/>
              <a:ext cx="2875402" cy="2057400"/>
            </a:xfrm>
            <a:prstGeom prst="rect">
              <a:avLst/>
            </a:prstGeom>
          </p:spPr>
        </p:pic>
        <p:sp>
          <p:nvSpPr>
            <p:cNvPr id="8" name="TextBox 7"/>
            <p:cNvSpPr txBox="1"/>
            <p:nvPr/>
          </p:nvSpPr>
          <p:spPr>
            <a:xfrm>
              <a:off x="644155" y="3195990"/>
              <a:ext cx="1192955" cy="369332"/>
            </a:xfrm>
            <a:prstGeom prst="rect">
              <a:avLst/>
            </a:prstGeom>
            <a:noFill/>
          </p:spPr>
          <p:txBody>
            <a:bodyPr wrap="none" rtlCol="0">
              <a:spAutoFit/>
            </a:bodyPr>
            <a:lstStyle/>
            <a:p>
              <a:r>
                <a:rPr lang="en-US" dirty="0"/>
                <a:t>Mutualism</a:t>
              </a:r>
              <a:endParaRPr lang="en-US" dirty="0"/>
            </a:p>
          </p:txBody>
        </p:sp>
      </p:grpSp>
      <p:grpSp>
        <p:nvGrpSpPr>
          <p:cNvPr id="5" name="Group 56"/>
          <p:cNvGrpSpPr/>
          <p:nvPr/>
        </p:nvGrpSpPr>
        <p:grpSpPr>
          <a:xfrm>
            <a:off x="4661495" y="3195991"/>
            <a:ext cx="2869013" cy="2519065"/>
            <a:chOff x="3137494" y="3195990"/>
            <a:chExt cx="2869013" cy="2519065"/>
          </a:xfrm>
        </p:grpSpPr>
        <p:pic>
          <p:nvPicPr>
            <p:cNvPr id="7" name="Picture 6"/>
            <p:cNvPicPr>
              <a:picLocks noChangeAspect="1"/>
            </p:cNvPicPr>
            <p:nvPr/>
          </p:nvPicPr>
          <p:blipFill rotWithShape="1">
            <a:blip r:embed="rId4" cstate="print"/>
            <a:srcRect l="8990" r="6390"/>
            <a:stretch/>
          </p:blipFill>
          <p:spPr>
            <a:xfrm>
              <a:off x="3137494" y="3657655"/>
              <a:ext cx="2869013" cy="2057400"/>
            </a:xfrm>
            <a:prstGeom prst="rect">
              <a:avLst/>
            </a:prstGeom>
          </p:spPr>
        </p:pic>
        <p:sp>
          <p:nvSpPr>
            <p:cNvPr id="9" name="TextBox 8"/>
            <p:cNvSpPr txBox="1"/>
            <p:nvPr/>
          </p:nvSpPr>
          <p:spPr>
            <a:xfrm>
              <a:off x="3820908" y="3195990"/>
              <a:ext cx="1099725" cy="369332"/>
            </a:xfrm>
            <a:prstGeom prst="rect">
              <a:avLst/>
            </a:prstGeom>
            <a:noFill/>
          </p:spPr>
          <p:txBody>
            <a:bodyPr wrap="none" rtlCol="0">
              <a:spAutoFit/>
            </a:bodyPr>
            <a:lstStyle/>
            <a:p>
              <a:r>
                <a:rPr lang="en-US" dirty="0"/>
                <a:t>Predation</a:t>
              </a:r>
              <a:endParaRPr lang="en-US" dirty="0"/>
            </a:p>
          </p:txBody>
        </p:sp>
      </p:grpSp>
      <p:grpSp>
        <p:nvGrpSpPr>
          <p:cNvPr id="11" name="Group 48"/>
          <p:cNvGrpSpPr/>
          <p:nvPr/>
        </p:nvGrpSpPr>
        <p:grpSpPr>
          <a:xfrm>
            <a:off x="5562600" y="5791255"/>
            <a:ext cx="914400" cy="762000"/>
            <a:chOff x="4495800" y="5257800"/>
            <a:chExt cx="914400" cy="762000"/>
          </a:xfrm>
        </p:grpSpPr>
        <p:cxnSp>
          <p:nvCxnSpPr>
            <p:cNvPr id="23" name="Straight Connector 22"/>
            <p:cNvCxnSpPr/>
            <p:nvPr/>
          </p:nvCxnSpPr>
          <p:spPr bwMode="auto">
            <a:xfrm>
              <a:off x="4495800" y="5257800"/>
              <a:ext cx="0" cy="762000"/>
            </a:xfrm>
            <a:prstGeom prst="line">
              <a:avLst/>
            </a:prstGeom>
            <a:solidFill>
              <a:schemeClr val="accent1"/>
            </a:solidFill>
            <a:ln w="63500" cap="sq" cmpd="sng" algn="ctr">
              <a:solidFill>
                <a:schemeClr val="tx1"/>
              </a:solidFill>
              <a:prstDash val="solid"/>
              <a:round/>
              <a:headEnd type="none" w="med" len="med"/>
              <a:tailEnd type="none" w="med" len="med"/>
            </a:ln>
            <a:effectLst/>
          </p:spPr>
        </p:cxnSp>
        <p:cxnSp>
          <p:nvCxnSpPr>
            <p:cNvPr id="24" name="Straight Connector 23"/>
            <p:cNvCxnSpPr/>
            <p:nvPr/>
          </p:nvCxnSpPr>
          <p:spPr bwMode="auto">
            <a:xfrm flipH="1">
              <a:off x="4495800" y="6019800"/>
              <a:ext cx="914400" cy="0"/>
            </a:xfrm>
            <a:prstGeom prst="line">
              <a:avLst/>
            </a:prstGeom>
            <a:solidFill>
              <a:schemeClr val="accent1"/>
            </a:solidFill>
            <a:ln w="63500" cap="sq" cmpd="sng" algn="ctr">
              <a:solidFill>
                <a:schemeClr val="tx1"/>
              </a:solidFill>
              <a:prstDash val="solid"/>
              <a:round/>
              <a:headEnd type="none" w="med" len="med"/>
              <a:tailEnd type="none" w="med" len="med"/>
            </a:ln>
            <a:effectLst/>
          </p:spPr>
        </p:cxnSp>
        <p:cxnSp>
          <p:nvCxnSpPr>
            <p:cNvPr id="25" name="Straight Connector 24"/>
            <p:cNvCxnSpPr/>
            <p:nvPr/>
          </p:nvCxnSpPr>
          <p:spPr bwMode="auto">
            <a:xfrm flipH="1">
              <a:off x="4495800" y="5486400"/>
              <a:ext cx="914400" cy="533400"/>
            </a:xfrm>
            <a:prstGeom prst="line">
              <a:avLst/>
            </a:prstGeom>
            <a:solidFill>
              <a:schemeClr val="accent1"/>
            </a:solidFill>
            <a:ln w="63500" cap="sq" cmpd="sng" algn="ctr">
              <a:solidFill>
                <a:schemeClr val="accent1"/>
              </a:solidFill>
              <a:prstDash val="solid"/>
              <a:round/>
              <a:headEnd type="none" w="med" len="med"/>
              <a:tailEnd type="none" w="med" len="med"/>
            </a:ln>
            <a:effectLst/>
          </p:spPr>
        </p:cxnSp>
        <p:cxnSp>
          <p:nvCxnSpPr>
            <p:cNvPr id="26" name="Straight Connector 25"/>
            <p:cNvCxnSpPr/>
            <p:nvPr/>
          </p:nvCxnSpPr>
          <p:spPr bwMode="auto">
            <a:xfrm flipH="1" flipV="1">
              <a:off x="4495800" y="5638800"/>
              <a:ext cx="457200" cy="304800"/>
            </a:xfrm>
            <a:prstGeom prst="line">
              <a:avLst/>
            </a:prstGeom>
            <a:solidFill>
              <a:schemeClr val="accent1"/>
            </a:solidFill>
            <a:ln w="63500" cap="sq" cmpd="sng" algn="ctr">
              <a:solidFill>
                <a:schemeClr val="accent2"/>
              </a:solidFill>
              <a:prstDash val="solid"/>
              <a:round/>
              <a:headEnd type="none" w="med" len="med"/>
              <a:tailEnd type="none" w="med" len="med"/>
            </a:ln>
            <a:effectLst/>
          </p:spPr>
        </p:cxnSp>
        <p:cxnSp>
          <p:nvCxnSpPr>
            <p:cNvPr id="31" name="Straight Connector 30"/>
            <p:cNvCxnSpPr/>
            <p:nvPr/>
          </p:nvCxnSpPr>
          <p:spPr bwMode="auto">
            <a:xfrm flipH="1" flipV="1">
              <a:off x="4953000" y="5943600"/>
              <a:ext cx="457200" cy="76200"/>
            </a:xfrm>
            <a:prstGeom prst="line">
              <a:avLst/>
            </a:prstGeom>
            <a:solidFill>
              <a:schemeClr val="accent1"/>
            </a:solidFill>
            <a:ln w="63500" cap="sq" cmpd="sng" algn="ctr">
              <a:solidFill>
                <a:schemeClr val="accent2"/>
              </a:solidFill>
              <a:prstDash val="solid"/>
              <a:round/>
              <a:headEnd type="none" w="med" len="med"/>
              <a:tailEnd type="none" w="med" len="med"/>
            </a:ln>
            <a:effectLst/>
          </p:spPr>
        </p:cxnSp>
      </p:grpSp>
      <p:grpSp>
        <p:nvGrpSpPr>
          <p:cNvPr id="13" name="Group 49"/>
          <p:cNvGrpSpPr/>
          <p:nvPr/>
        </p:nvGrpSpPr>
        <p:grpSpPr>
          <a:xfrm>
            <a:off x="8839200" y="5791255"/>
            <a:ext cx="914400" cy="762000"/>
            <a:chOff x="7467600" y="5257800"/>
            <a:chExt cx="914400" cy="762000"/>
          </a:xfrm>
        </p:grpSpPr>
        <p:cxnSp>
          <p:nvCxnSpPr>
            <p:cNvPr id="34" name="Straight Connector 33"/>
            <p:cNvCxnSpPr/>
            <p:nvPr/>
          </p:nvCxnSpPr>
          <p:spPr bwMode="auto">
            <a:xfrm>
              <a:off x="7467600" y="5257800"/>
              <a:ext cx="0" cy="762000"/>
            </a:xfrm>
            <a:prstGeom prst="line">
              <a:avLst/>
            </a:prstGeom>
            <a:solidFill>
              <a:schemeClr val="accent1"/>
            </a:solidFill>
            <a:ln w="63500" cap="sq" cmpd="sng" algn="ctr">
              <a:solidFill>
                <a:schemeClr val="tx1"/>
              </a:solidFill>
              <a:prstDash val="solid"/>
              <a:round/>
              <a:headEnd type="none" w="med" len="med"/>
              <a:tailEnd type="none" w="med" len="med"/>
            </a:ln>
            <a:effectLst/>
          </p:spPr>
        </p:cxnSp>
        <p:cxnSp>
          <p:nvCxnSpPr>
            <p:cNvPr id="35" name="Straight Connector 34"/>
            <p:cNvCxnSpPr/>
            <p:nvPr/>
          </p:nvCxnSpPr>
          <p:spPr bwMode="auto">
            <a:xfrm flipH="1">
              <a:off x="7467600" y="6019800"/>
              <a:ext cx="914400" cy="0"/>
            </a:xfrm>
            <a:prstGeom prst="line">
              <a:avLst/>
            </a:prstGeom>
            <a:solidFill>
              <a:schemeClr val="accent1"/>
            </a:solidFill>
            <a:ln w="63500" cap="sq" cmpd="sng" algn="ctr">
              <a:solidFill>
                <a:schemeClr val="tx1"/>
              </a:solidFill>
              <a:prstDash val="solid"/>
              <a:round/>
              <a:headEnd type="none" w="med" len="med"/>
              <a:tailEnd type="none" w="med" len="med"/>
            </a:ln>
            <a:effectLst/>
          </p:spPr>
        </p:cxnSp>
        <p:cxnSp>
          <p:nvCxnSpPr>
            <p:cNvPr id="36" name="Straight Connector 35"/>
            <p:cNvCxnSpPr/>
            <p:nvPr/>
          </p:nvCxnSpPr>
          <p:spPr bwMode="auto">
            <a:xfrm flipH="1">
              <a:off x="7543800" y="5562600"/>
              <a:ext cx="838200" cy="381000"/>
            </a:xfrm>
            <a:prstGeom prst="line">
              <a:avLst/>
            </a:prstGeom>
            <a:solidFill>
              <a:schemeClr val="accent1"/>
            </a:solidFill>
            <a:ln w="63500" cap="sq" cmpd="sng" algn="ctr">
              <a:solidFill>
                <a:schemeClr val="accent1"/>
              </a:solidFill>
              <a:prstDash val="solid"/>
              <a:round/>
              <a:headEnd type="none" w="med" len="med"/>
              <a:tailEnd type="none" w="med" len="med"/>
            </a:ln>
            <a:effectLst/>
          </p:spPr>
        </p:cxnSp>
        <p:cxnSp>
          <p:nvCxnSpPr>
            <p:cNvPr id="37" name="Straight Connector 36"/>
            <p:cNvCxnSpPr/>
            <p:nvPr/>
          </p:nvCxnSpPr>
          <p:spPr bwMode="auto">
            <a:xfrm flipH="1" flipV="1">
              <a:off x="7467600" y="5410200"/>
              <a:ext cx="914400" cy="457200"/>
            </a:xfrm>
            <a:prstGeom prst="line">
              <a:avLst/>
            </a:prstGeom>
            <a:solidFill>
              <a:schemeClr val="accent1"/>
            </a:solidFill>
            <a:ln w="63500" cap="sq" cmpd="sng" algn="ctr">
              <a:solidFill>
                <a:schemeClr val="accent2"/>
              </a:solidFill>
              <a:prstDash val="solid"/>
              <a:round/>
              <a:headEnd type="none" w="med" len="med"/>
              <a:tailEnd type="none" w="med" len="med"/>
            </a:ln>
            <a:effectLst/>
          </p:spPr>
        </p:cxnSp>
      </p:grpSp>
      <p:grpSp>
        <p:nvGrpSpPr>
          <p:cNvPr id="15" name="Group 47"/>
          <p:cNvGrpSpPr/>
          <p:nvPr/>
        </p:nvGrpSpPr>
        <p:grpSpPr>
          <a:xfrm>
            <a:off x="2133601" y="5701134"/>
            <a:ext cx="1254111" cy="1156866"/>
            <a:chOff x="269889" y="5167734"/>
            <a:chExt cx="1254111" cy="1156866"/>
          </a:xfrm>
        </p:grpSpPr>
        <p:cxnSp>
          <p:nvCxnSpPr>
            <p:cNvPr id="12" name="Straight Connector 11"/>
            <p:cNvCxnSpPr/>
            <p:nvPr/>
          </p:nvCxnSpPr>
          <p:spPr bwMode="auto">
            <a:xfrm>
              <a:off x="609600" y="5257800"/>
              <a:ext cx="0" cy="762000"/>
            </a:xfrm>
            <a:prstGeom prst="line">
              <a:avLst/>
            </a:prstGeom>
            <a:solidFill>
              <a:schemeClr val="accent1"/>
            </a:solidFill>
            <a:ln w="63500" cap="sq" cmpd="sng" algn="ctr">
              <a:solidFill>
                <a:schemeClr val="tx1"/>
              </a:solidFill>
              <a:prstDash val="solid"/>
              <a:round/>
              <a:headEnd type="none" w="med" len="med"/>
              <a:tailEnd type="none" w="med" len="med"/>
            </a:ln>
            <a:effectLst/>
          </p:spPr>
        </p:cxnSp>
        <p:cxnSp>
          <p:nvCxnSpPr>
            <p:cNvPr id="14" name="Straight Connector 13"/>
            <p:cNvCxnSpPr/>
            <p:nvPr/>
          </p:nvCxnSpPr>
          <p:spPr bwMode="auto">
            <a:xfrm flipH="1">
              <a:off x="609600" y="6019800"/>
              <a:ext cx="914400" cy="0"/>
            </a:xfrm>
            <a:prstGeom prst="line">
              <a:avLst/>
            </a:prstGeom>
            <a:solidFill>
              <a:schemeClr val="accent1"/>
            </a:solidFill>
            <a:ln w="63500" cap="sq" cmpd="sng" algn="ctr">
              <a:solidFill>
                <a:schemeClr val="tx1"/>
              </a:solidFill>
              <a:prstDash val="solid"/>
              <a:round/>
              <a:headEnd type="none" w="med" len="med"/>
              <a:tailEnd type="none" w="med" len="med"/>
            </a:ln>
            <a:effectLst/>
          </p:spPr>
        </p:cxnSp>
        <p:cxnSp>
          <p:nvCxnSpPr>
            <p:cNvPr id="17" name="Straight Connector 16"/>
            <p:cNvCxnSpPr/>
            <p:nvPr/>
          </p:nvCxnSpPr>
          <p:spPr bwMode="auto">
            <a:xfrm flipH="1">
              <a:off x="609600" y="5334000"/>
              <a:ext cx="914400" cy="685800"/>
            </a:xfrm>
            <a:prstGeom prst="line">
              <a:avLst/>
            </a:prstGeom>
            <a:solidFill>
              <a:schemeClr val="accent1"/>
            </a:solidFill>
            <a:ln w="63500" cap="sq" cmpd="sng" algn="ctr">
              <a:solidFill>
                <a:schemeClr val="accent1"/>
              </a:solidFill>
              <a:prstDash val="solid"/>
              <a:round/>
              <a:headEnd type="none" w="med" len="med"/>
              <a:tailEnd type="none" w="med" len="med"/>
            </a:ln>
            <a:effectLst/>
          </p:spPr>
        </p:cxnSp>
        <p:cxnSp>
          <p:nvCxnSpPr>
            <p:cNvPr id="19" name="Straight Connector 18"/>
            <p:cNvCxnSpPr/>
            <p:nvPr/>
          </p:nvCxnSpPr>
          <p:spPr bwMode="auto">
            <a:xfrm flipH="1">
              <a:off x="609600" y="5486400"/>
              <a:ext cx="914400" cy="381000"/>
            </a:xfrm>
            <a:prstGeom prst="line">
              <a:avLst/>
            </a:prstGeom>
            <a:solidFill>
              <a:schemeClr val="accent1"/>
            </a:solidFill>
            <a:ln w="63500" cap="sq" cmpd="sng" algn="ctr">
              <a:solidFill>
                <a:schemeClr val="accent2"/>
              </a:solidFill>
              <a:prstDash val="solid"/>
              <a:round/>
              <a:headEnd type="none" w="med" len="med"/>
              <a:tailEnd type="none" w="med" len="med"/>
            </a:ln>
            <a:effectLst/>
          </p:spPr>
        </p:cxnSp>
        <p:sp>
          <p:nvSpPr>
            <p:cNvPr id="45" name="TextBox 44"/>
            <p:cNvSpPr txBox="1"/>
            <p:nvPr/>
          </p:nvSpPr>
          <p:spPr>
            <a:xfrm rot="16200000">
              <a:off x="-47025" y="5484648"/>
              <a:ext cx="910827" cy="276999"/>
            </a:xfrm>
            <a:prstGeom prst="rect">
              <a:avLst/>
            </a:prstGeom>
            <a:noFill/>
          </p:spPr>
          <p:txBody>
            <a:bodyPr wrap="none" rtlCol="0">
              <a:spAutoFit/>
            </a:bodyPr>
            <a:lstStyle/>
            <a:p>
              <a:r>
                <a:rPr lang="en-US" sz="1200" b="1" dirty="0"/>
                <a:t>Abundance</a:t>
              </a:r>
              <a:endParaRPr lang="en-US" sz="1200" b="1" dirty="0"/>
            </a:p>
          </p:txBody>
        </p:sp>
        <p:sp>
          <p:nvSpPr>
            <p:cNvPr id="46" name="TextBox 45"/>
            <p:cNvSpPr txBox="1"/>
            <p:nvPr/>
          </p:nvSpPr>
          <p:spPr>
            <a:xfrm>
              <a:off x="674992" y="6047601"/>
              <a:ext cx="716863" cy="276999"/>
            </a:xfrm>
            <a:prstGeom prst="rect">
              <a:avLst/>
            </a:prstGeom>
            <a:noFill/>
          </p:spPr>
          <p:txBody>
            <a:bodyPr wrap="none" rtlCol="0">
              <a:spAutoFit/>
            </a:bodyPr>
            <a:lstStyle/>
            <a:p>
              <a:r>
                <a:rPr lang="en-US" sz="1200" b="1" dirty="0"/>
                <a:t>Samples</a:t>
              </a:r>
              <a:endParaRPr lang="en-US" sz="1200" b="1" dirty="0"/>
            </a:p>
          </p:txBody>
        </p:sp>
      </p:grpSp>
      <p:grpSp>
        <p:nvGrpSpPr>
          <p:cNvPr id="16" name="Group 57"/>
          <p:cNvGrpSpPr/>
          <p:nvPr/>
        </p:nvGrpSpPr>
        <p:grpSpPr>
          <a:xfrm>
            <a:off x="7796784" y="3195990"/>
            <a:ext cx="2871216" cy="2510834"/>
            <a:chOff x="6272784" y="3195990"/>
            <a:chExt cx="2871216" cy="2510834"/>
          </a:xfrm>
        </p:grpSpPr>
        <p:sp>
          <p:nvSpPr>
            <p:cNvPr id="10" name="TextBox 9"/>
            <p:cNvSpPr txBox="1"/>
            <p:nvPr/>
          </p:nvSpPr>
          <p:spPr>
            <a:xfrm>
              <a:off x="6794921" y="3195990"/>
              <a:ext cx="1353704" cy="369332"/>
            </a:xfrm>
            <a:prstGeom prst="rect">
              <a:avLst/>
            </a:prstGeom>
            <a:noFill/>
          </p:spPr>
          <p:txBody>
            <a:bodyPr wrap="none" rtlCol="0">
              <a:spAutoFit/>
            </a:bodyPr>
            <a:lstStyle/>
            <a:p>
              <a:r>
                <a:rPr lang="en-US" dirty="0"/>
                <a:t>Competition</a:t>
              </a:r>
              <a:endParaRPr lang="en-US" dirty="0"/>
            </a:p>
          </p:txBody>
        </p:sp>
        <p:pic>
          <p:nvPicPr>
            <p:cNvPr id="47" name="Picture 46"/>
            <p:cNvPicPr>
              <a:picLocks noChangeAspect="1"/>
            </p:cNvPicPr>
            <p:nvPr/>
          </p:nvPicPr>
          <p:blipFill rotWithShape="1">
            <a:blip r:embed="rId5" cstate="print"/>
            <a:srcRect t="38826"/>
            <a:stretch/>
          </p:blipFill>
          <p:spPr>
            <a:xfrm>
              <a:off x="6272784" y="3657655"/>
              <a:ext cx="2871216" cy="2049169"/>
            </a:xfrm>
            <a:prstGeom prst="rect">
              <a:avLst/>
            </a:prstGeom>
          </p:spPr>
        </p:pic>
      </p:grpSp>
      <p:pic>
        <p:nvPicPr>
          <p:cNvPr id="52" name="Picture 51"/>
          <p:cNvPicPr>
            <a:picLocks noChangeAspect="1"/>
          </p:cNvPicPr>
          <p:nvPr/>
        </p:nvPicPr>
        <p:blipFill rotWithShape="1">
          <a:blip r:embed="rId6" cstate="print"/>
          <a:srcRect t="21263" b="21349"/>
          <a:stretch/>
        </p:blipFill>
        <p:spPr>
          <a:xfrm>
            <a:off x="3058788" y="1143000"/>
            <a:ext cx="3037213" cy="1981200"/>
          </a:xfrm>
          <a:prstGeom prst="rect">
            <a:avLst/>
          </a:prstGeom>
        </p:spPr>
      </p:pic>
      <p:sp>
        <p:nvSpPr>
          <p:cNvPr id="53" name="Rectangle 52"/>
          <p:cNvSpPr/>
          <p:nvPr/>
        </p:nvSpPr>
        <p:spPr bwMode="auto">
          <a:xfrm>
            <a:off x="1676400" y="5791200"/>
            <a:ext cx="8610600" cy="990600"/>
          </a:xfrm>
          <a:prstGeom prst="rect">
            <a:avLst/>
          </a:prstGeom>
          <a:solidFill>
            <a:schemeClr val="bg1"/>
          </a:solidFill>
          <a:ln w="63500" cap="flat" cmpd="sng" algn="ctr">
            <a:solidFill>
              <a:schemeClr val="accent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a:r>
              <a:rPr lang="en-US" sz="2100" dirty="0"/>
              <a:t>Given microbial relative abundance measurements over many samples, can we detect </a:t>
            </a:r>
            <a:r>
              <a:rPr lang="en-US" sz="2100" i="1" dirty="0"/>
              <a:t>co-occurrence and co-exclusion relationships?</a:t>
            </a:r>
          </a:p>
        </p:txBody>
      </p:sp>
      <p:sp>
        <p:nvSpPr>
          <p:cNvPr id="54" name="Rectangle 53"/>
          <p:cNvSpPr/>
          <p:nvPr/>
        </p:nvSpPr>
        <p:spPr bwMode="auto">
          <a:xfrm>
            <a:off x="6248400" y="1371600"/>
            <a:ext cx="3505200" cy="1600200"/>
          </a:xfrm>
          <a:prstGeom prst="rect">
            <a:avLst/>
          </a:prstGeom>
          <a:solidFill>
            <a:schemeClr val="bg1"/>
          </a:solidFill>
          <a:ln w="63500" cap="flat" cmpd="sng" algn="ctr">
            <a:solidFill>
              <a:schemeClr val="accent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a:r>
              <a:rPr lang="en-US" sz="2100" i="1" dirty="0"/>
              <a:t>It’s a jungle in there – </a:t>
            </a:r>
            <a:r>
              <a:rPr lang="en-US" sz="2100" dirty="0"/>
              <a:t>microbial interactions follow patterns from classical macro-ecology.</a:t>
            </a:r>
            <a:endParaRPr lang="en-US" sz="2100" dirty="0"/>
          </a:p>
        </p:txBody>
      </p:sp>
      <p:sp>
        <p:nvSpPr>
          <p:cNvPr id="38" name="Date Placeholder 3"/>
          <p:cNvSpPr>
            <a:spLocks noGrp="1"/>
          </p:cNvSpPr>
          <p:nvPr>
            <p:ph type="dt" sz="half" idx="10"/>
          </p:nvPr>
        </p:nvSpPr>
        <p:spPr>
          <a:xfrm>
            <a:off x="238539" y="6488870"/>
            <a:ext cx="2743200" cy="365125"/>
          </a:xfrm>
        </p:spPr>
        <p:txBody>
          <a:bodyPr/>
          <a:lstStyle/>
          <a:p>
            <a:fld id="{149AB08A-B8FE-2744-A176-508EFC0AA4E9}" type="datetime1">
              <a:rPr lang="en-US" smtClean="0"/>
              <a:t>3/19/17</a:t>
            </a:fld>
            <a:endParaRPr lang="en-US"/>
          </a:p>
        </p:txBody>
      </p:sp>
    </p:spTree>
    <p:extLst>
      <p:ext uri="{BB962C8B-B14F-4D97-AF65-F5344CB8AC3E}">
        <p14:creationId xmlns:p14="http://schemas.microsoft.com/office/powerpoint/2010/main" val="1386094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3"/>
                                        </p:tgtEl>
                                        <p:attrNameLst>
                                          <p:attrName>style.visibility</p:attrName>
                                        </p:attrNameLst>
                                      </p:cBhvr>
                                      <p:to>
                                        <p:strVal val="visible"/>
                                      </p:to>
                                    </p:set>
                                    <p:animEffect transition="in" filter="fade">
                                      <p:cBhvr>
                                        <p:cTn id="36"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Information loss in compositional measurements</a:t>
            </a:r>
            <a:endParaRPr lang="en-US" dirty="0"/>
          </a:p>
        </p:txBody>
      </p:sp>
      <p:sp>
        <p:nvSpPr>
          <p:cNvPr id="4" name="Date Placeholder 3"/>
          <p:cNvSpPr>
            <a:spLocks noGrp="1"/>
          </p:cNvSpPr>
          <p:nvPr>
            <p:ph type="dt" sz="half" idx="10"/>
          </p:nvPr>
        </p:nvSpPr>
        <p:spPr/>
        <p:txBody>
          <a:bodyPr/>
          <a:lstStyle/>
          <a:p>
            <a:fld id="{149AB08A-B8FE-2744-A176-508EFC0AA4E9}" type="datetime1">
              <a:rPr lang="en-US" smtClean="0"/>
              <a:t>3/20/17</a:t>
            </a:fld>
            <a:endParaRPr lang="en-US" dirty="0"/>
          </a:p>
        </p:txBody>
      </p:sp>
      <p:sp>
        <p:nvSpPr>
          <p:cNvPr id="5" name="Slide Number Placeholder 4"/>
          <p:cNvSpPr>
            <a:spLocks noGrp="1"/>
          </p:cNvSpPr>
          <p:nvPr>
            <p:ph type="sldNum" sz="quarter" idx="12"/>
          </p:nvPr>
        </p:nvSpPr>
        <p:spPr/>
        <p:txBody>
          <a:bodyPr/>
          <a:lstStyle/>
          <a:p>
            <a:fld id="{0CED1879-D594-7048-AD12-28363999EDA9}" type="slidenum">
              <a:rPr lang="en-US" smtClean="0"/>
              <a:t>34</a:t>
            </a:fld>
            <a:endParaRPr lang="en-US" dirty="0"/>
          </a:p>
        </p:txBody>
      </p:sp>
      <p:graphicFrame>
        <p:nvGraphicFramePr>
          <p:cNvPr id="6" name="Table 5"/>
          <p:cNvGraphicFramePr>
            <a:graphicFrameLocks noGrp="1"/>
          </p:cNvGraphicFramePr>
          <p:nvPr/>
        </p:nvGraphicFramePr>
        <p:xfrm>
          <a:off x="1600200" y="1981200"/>
          <a:ext cx="4419600" cy="1790700"/>
        </p:xfrm>
        <a:graphic>
          <a:graphicData uri="http://schemas.openxmlformats.org/drawingml/2006/table">
            <a:tbl>
              <a:tblPr firstRow="1" bandRow="1">
                <a:tableStyleId>{5C22544A-7EE6-4342-B048-85BDC9FD1C3A}</a:tableStyleId>
              </a:tblPr>
              <a:tblGrid>
                <a:gridCol w="1066800"/>
                <a:gridCol w="762000"/>
                <a:gridCol w="914400"/>
                <a:gridCol w="762000"/>
                <a:gridCol w="914400"/>
              </a:tblGrid>
              <a:tr h="419100">
                <a:tc>
                  <a:txBody>
                    <a:bodyPr/>
                    <a:lstStyle/>
                    <a:p>
                      <a:pPr algn="ctr"/>
                      <a:endParaRPr lang="en-US" sz="2400" dirty="0">
                        <a:solidFill>
                          <a:schemeClr val="tx1"/>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lgn="ctr"/>
                      <a:r>
                        <a:rPr lang="en-US" sz="2000" b="0" dirty="0" smtClean="0">
                          <a:solidFill>
                            <a:schemeClr val="tx1"/>
                          </a:solidFill>
                        </a:rPr>
                        <a:t>Microbes</a:t>
                      </a:r>
                      <a:endParaRPr lang="en-US"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19100">
                <a:tc>
                  <a:txBody>
                    <a:bodyPr/>
                    <a:lstStyle/>
                    <a:p>
                      <a:pPr algn="ctr"/>
                      <a:endParaRPr lang="en-US" dirty="0">
                        <a:solidFill>
                          <a:schemeClr val="tx1"/>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smtClean="0">
                          <a:solidFill>
                            <a:srgbClr val="FF0000"/>
                          </a:solidFill>
                        </a:rPr>
                        <a:t>A</a:t>
                      </a:r>
                      <a:endParaRPr lang="en-US" sz="16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smtClean="0">
                          <a:solidFill>
                            <a:srgbClr val="00B050"/>
                          </a:solidFill>
                        </a:rPr>
                        <a:t>B</a:t>
                      </a:r>
                      <a:endParaRPr lang="en-US" sz="1600"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smtClean="0">
                          <a:solidFill>
                            <a:schemeClr val="tx1"/>
                          </a:solidFill>
                        </a:rPr>
                        <a:t>C</a:t>
                      </a:r>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smtClean="0">
                          <a:solidFill>
                            <a:schemeClr val="tx1"/>
                          </a:solidFill>
                        </a:rPr>
                        <a:t>Total</a:t>
                      </a:r>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19100">
                <a:tc>
                  <a:txBody>
                    <a:bodyPr/>
                    <a:lstStyle/>
                    <a:p>
                      <a:r>
                        <a:rPr lang="en-US" sz="1600" dirty="0" smtClean="0">
                          <a:solidFill>
                            <a:schemeClr val="tx1"/>
                          </a:solidFill>
                        </a:rPr>
                        <a:t>Subject 1</a:t>
                      </a:r>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b="1" dirty="0" smtClean="0">
                          <a:solidFill>
                            <a:srgbClr val="FF0000"/>
                          </a:solidFill>
                        </a:rPr>
                        <a:t>100</a:t>
                      </a:r>
                      <a:endParaRPr lang="en-US" sz="24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b="1" dirty="0" smtClean="0">
                          <a:solidFill>
                            <a:srgbClr val="00B050"/>
                          </a:solidFill>
                        </a:rPr>
                        <a:t>100</a:t>
                      </a:r>
                      <a:endParaRPr lang="en-US" sz="2400" b="1"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b="1" dirty="0" smtClean="0">
                          <a:solidFill>
                            <a:schemeClr val="tx1"/>
                          </a:solidFill>
                        </a:rPr>
                        <a:t>100</a:t>
                      </a:r>
                      <a:endParaRPr lang="en-US" sz="2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b="1" dirty="0" smtClean="0">
                          <a:solidFill>
                            <a:schemeClr val="tx1"/>
                          </a:solidFill>
                        </a:rPr>
                        <a:t>300</a:t>
                      </a:r>
                      <a:endParaRPr lang="en-US" sz="2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19100">
                <a:tc>
                  <a:txBody>
                    <a:bodyPr/>
                    <a:lstStyle/>
                    <a:p>
                      <a:r>
                        <a:rPr lang="en-US" sz="1600" dirty="0" smtClean="0">
                          <a:solidFill>
                            <a:schemeClr val="tx1"/>
                          </a:solidFill>
                        </a:rPr>
                        <a:t>Subject</a:t>
                      </a:r>
                      <a:r>
                        <a:rPr lang="en-US" sz="1600" baseline="0" dirty="0" smtClean="0">
                          <a:solidFill>
                            <a:schemeClr val="tx1"/>
                          </a:solidFill>
                        </a:rPr>
                        <a:t> 2</a:t>
                      </a:r>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b="1" dirty="0" smtClean="0">
                          <a:solidFill>
                            <a:srgbClr val="FF0000"/>
                          </a:solidFill>
                        </a:rPr>
                        <a:t>100</a:t>
                      </a:r>
                      <a:endParaRPr lang="en-US" sz="24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b="1" dirty="0" smtClean="0">
                          <a:solidFill>
                            <a:srgbClr val="00B050"/>
                          </a:solidFill>
                        </a:rPr>
                        <a:t>1000</a:t>
                      </a:r>
                      <a:endParaRPr lang="en-US" sz="2400" b="1"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b="1" dirty="0" smtClean="0">
                          <a:solidFill>
                            <a:schemeClr val="tx1"/>
                          </a:solidFill>
                        </a:rPr>
                        <a:t>500</a:t>
                      </a:r>
                      <a:endParaRPr lang="en-US" sz="2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b="1" dirty="0" smtClean="0">
                          <a:solidFill>
                            <a:schemeClr val="tx1"/>
                          </a:solidFill>
                        </a:rPr>
                        <a:t>1600</a:t>
                      </a:r>
                      <a:endParaRPr lang="en-US" sz="2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7" name="Table 6"/>
          <p:cNvGraphicFramePr>
            <a:graphicFrameLocks noGrp="1"/>
          </p:cNvGraphicFramePr>
          <p:nvPr/>
        </p:nvGraphicFramePr>
        <p:xfrm>
          <a:off x="6172200" y="1981200"/>
          <a:ext cx="4343400" cy="1790700"/>
        </p:xfrm>
        <a:graphic>
          <a:graphicData uri="http://schemas.openxmlformats.org/drawingml/2006/table">
            <a:tbl>
              <a:tblPr firstRow="1" bandRow="1">
                <a:tableStyleId>{5C22544A-7EE6-4342-B048-85BDC9FD1C3A}</a:tableStyleId>
              </a:tblPr>
              <a:tblGrid>
                <a:gridCol w="1085850"/>
                <a:gridCol w="775607"/>
                <a:gridCol w="775607"/>
                <a:gridCol w="853168"/>
                <a:gridCol w="853168"/>
              </a:tblGrid>
              <a:tr h="419100">
                <a:tc>
                  <a:txBody>
                    <a:bodyPr/>
                    <a:lstStyle/>
                    <a:p>
                      <a:pPr algn="ctr"/>
                      <a:endParaRPr lang="en-US" sz="2400" dirty="0">
                        <a:solidFill>
                          <a:schemeClr val="tx1"/>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lgn="ctr"/>
                      <a:r>
                        <a:rPr lang="en-US" sz="2000" b="0" dirty="0" smtClean="0">
                          <a:solidFill>
                            <a:schemeClr val="tx1"/>
                          </a:solidFill>
                        </a:rPr>
                        <a:t>Microbes</a:t>
                      </a:r>
                      <a:endParaRPr lang="en-US" sz="18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8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19100">
                <a:tc>
                  <a:txBody>
                    <a:bodyPr/>
                    <a:lstStyle/>
                    <a:p>
                      <a:pPr algn="ctr"/>
                      <a:endParaRPr lang="en-US" dirty="0">
                        <a:solidFill>
                          <a:schemeClr val="tx1"/>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smtClean="0">
                          <a:solidFill>
                            <a:srgbClr val="FF0000"/>
                          </a:solidFill>
                        </a:rPr>
                        <a:t>A</a:t>
                      </a:r>
                      <a:endParaRPr lang="en-US" sz="16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rgbClr val="00B050"/>
                          </a:solidFill>
                        </a:rPr>
                        <a:t>B</a:t>
                      </a:r>
                      <a:endParaRPr lang="en-US" sz="1600"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chemeClr val="tx1"/>
                          </a:solidFill>
                        </a:rPr>
                        <a:t>C</a:t>
                      </a:r>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chemeClr val="tx1"/>
                          </a:solidFill>
                        </a:rPr>
                        <a:t>Total</a:t>
                      </a:r>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19100">
                <a:tc>
                  <a:txBody>
                    <a:bodyPr/>
                    <a:lstStyle/>
                    <a:p>
                      <a:r>
                        <a:rPr lang="en-US" sz="1600" dirty="0" smtClean="0">
                          <a:solidFill>
                            <a:schemeClr val="tx1"/>
                          </a:solidFill>
                        </a:rPr>
                        <a:t>Subject 1</a:t>
                      </a:r>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b="1" dirty="0" smtClean="0">
                          <a:solidFill>
                            <a:srgbClr val="FF0000"/>
                          </a:solidFill>
                        </a:rPr>
                        <a:t>100</a:t>
                      </a:r>
                      <a:endParaRPr lang="en-US" sz="24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b="1" dirty="0" smtClean="0">
                          <a:solidFill>
                            <a:srgbClr val="00B050"/>
                          </a:solidFill>
                        </a:rPr>
                        <a:t>100</a:t>
                      </a:r>
                      <a:endParaRPr lang="en-US" sz="2400" b="1"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b="1" dirty="0" smtClean="0">
                          <a:solidFill>
                            <a:schemeClr val="tx1"/>
                          </a:solidFill>
                        </a:rPr>
                        <a:t>100</a:t>
                      </a:r>
                      <a:endParaRPr lang="en-US" sz="2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b="1" dirty="0" smtClean="0">
                          <a:solidFill>
                            <a:schemeClr val="tx1"/>
                          </a:solidFill>
                        </a:rPr>
                        <a:t>300</a:t>
                      </a:r>
                      <a:endParaRPr lang="en-US" sz="2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19100">
                <a:tc>
                  <a:txBody>
                    <a:bodyPr/>
                    <a:lstStyle/>
                    <a:p>
                      <a:r>
                        <a:rPr lang="en-US" sz="1600" dirty="0" smtClean="0">
                          <a:solidFill>
                            <a:schemeClr val="tx1"/>
                          </a:solidFill>
                        </a:rPr>
                        <a:t>Subject</a:t>
                      </a:r>
                      <a:r>
                        <a:rPr lang="en-US" sz="1600" baseline="0" dirty="0" smtClean="0">
                          <a:solidFill>
                            <a:schemeClr val="tx1"/>
                          </a:solidFill>
                        </a:rPr>
                        <a:t> 2</a:t>
                      </a:r>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b="1" dirty="0" smtClean="0">
                          <a:solidFill>
                            <a:srgbClr val="FF0000"/>
                          </a:solidFill>
                        </a:rPr>
                        <a:t>50</a:t>
                      </a:r>
                      <a:endParaRPr lang="en-US" sz="24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b="1" dirty="0" smtClean="0">
                          <a:solidFill>
                            <a:srgbClr val="00B050"/>
                          </a:solidFill>
                        </a:rPr>
                        <a:t>500</a:t>
                      </a:r>
                      <a:endParaRPr lang="en-US" sz="2400" b="1"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b="1" dirty="0" smtClean="0">
                          <a:solidFill>
                            <a:schemeClr val="tx1"/>
                          </a:solidFill>
                        </a:rPr>
                        <a:t>250</a:t>
                      </a:r>
                      <a:endParaRPr lang="en-US" sz="2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b="1" dirty="0" smtClean="0">
                          <a:solidFill>
                            <a:schemeClr val="tx1"/>
                          </a:solidFill>
                        </a:rPr>
                        <a:t>800</a:t>
                      </a:r>
                      <a:endParaRPr lang="en-US" sz="2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8" name="Table 7"/>
          <p:cNvGraphicFramePr>
            <a:graphicFrameLocks noGrp="1"/>
          </p:cNvGraphicFramePr>
          <p:nvPr/>
        </p:nvGraphicFramePr>
        <p:xfrm>
          <a:off x="2667000" y="4572000"/>
          <a:ext cx="5562600" cy="1790700"/>
        </p:xfrm>
        <a:graphic>
          <a:graphicData uri="http://schemas.openxmlformats.org/drawingml/2006/table">
            <a:tbl>
              <a:tblPr firstRow="1" bandRow="1">
                <a:tableStyleId>{5C22544A-7EE6-4342-B048-85BDC9FD1C3A}</a:tableStyleId>
              </a:tblPr>
              <a:tblGrid>
                <a:gridCol w="1730587"/>
                <a:gridCol w="1236133"/>
                <a:gridCol w="1236133"/>
                <a:gridCol w="1359747"/>
              </a:tblGrid>
              <a:tr h="419100">
                <a:tc>
                  <a:txBody>
                    <a:bodyPr/>
                    <a:lstStyle/>
                    <a:p>
                      <a:pPr algn="ctr"/>
                      <a:endParaRPr lang="en-US" sz="2400" dirty="0">
                        <a:solidFill>
                          <a:srgbClr val="FF0000"/>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lgn="ctr"/>
                      <a:r>
                        <a:rPr lang="en-US" sz="2000" b="0" dirty="0" smtClean="0">
                          <a:solidFill>
                            <a:schemeClr val="tx1"/>
                          </a:solidFill>
                        </a:rPr>
                        <a:t>Microbes</a:t>
                      </a:r>
                      <a:endParaRPr lang="en-US"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19100">
                <a:tc>
                  <a:txBody>
                    <a:bodyPr/>
                    <a:lstStyle/>
                    <a:p>
                      <a:pPr algn="ctr"/>
                      <a:endParaRPr lang="en-US" dirty="0">
                        <a:solidFill>
                          <a:schemeClr val="tx1"/>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smtClean="0">
                          <a:solidFill>
                            <a:srgbClr val="FF0000"/>
                          </a:solidFill>
                        </a:rPr>
                        <a:t>A</a:t>
                      </a:r>
                      <a:endParaRPr lang="en-US" sz="16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smtClean="0">
                          <a:solidFill>
                            <a:srgbClr val="00B050"/>
                          </a:solidFill>
                        </a:rPr>
                        <a:t>B</a:t>
                      </a:r>
                      <a:endParaRPr lang="en-US" sz="1600"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smtClean="0">
                          <a:solidFill>
                            <a:schemeClr val="tx1"/>
                          </a:solidFill>
                        </a:rPr>
                        <a:t>C</a:t>
                      </a:r>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19100">
                <a:tc>
                  <a:txBody>
                    <a:bodyPr/>
                    <a:lstStyle/>
                    <a:p>
                      <a:r>
                        <a:rPr lang="en-US" sz="1600" dirty="0" smtClean="0">
                          <a:solidFill>
                            <a:schemeClr val="tx1"/>
                          </a:solidFill>
                        </a:rPr>
                        <a:t>Subject 1</a:t>
                      </a:r>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b="1" dirty="0" smtClean="0">
                          <a:solidFill>
                            <a:srgbClr val="FF0000"/>
                          </a:solidFill>
                        </a:rPr>
                        <a:t>33.33%</a:t>
                      </a:r>
                      <a:endParaRPr lang="en-US" sz="24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b="1" dirty="0" smtClean="0">
                          <a:solidFill>
                            <a:srgbClr val="00B050"/>
                          </a:solidFill>
                        </a:rPr>
                        <a:t>33.33%</a:t>
                      </a:r>
                      <a:endParaRPr lang="en-US" sz="2400" b="1"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b="1" dirty="0" smtClean="0">
                          <a:solidFill>
                            <a:schemeClr val="tx1"/>
                          </a:solidFill>
                        </a:rPr>
                        <a:t>33.33%</a:t>
                      </a:r>
                      <a:endParaRPr lang="en-US" sz="2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19100">
                <a:tc>
                  <a:txBody>
                    <a:bodyPr/>
                    <a:lstStyle/>
                    <a:p>
                      <a:r>
                        <a:rPr lang="en-US" sz="1600" dirty="0" smtClean="0">
                          <a:solidFill>
                            <a:schemeClr val="tx1"/>
                          </a:solidFill>
                        </a:rPr>
                        <a:t>Subject</a:t>
                      </a:r>
                      <a:r>
                        <a:rPr lang="en-US" sz="1600" baseline="0" dirty="0" smtClean="0">
                          <a:solidFill>
                            <a:schemeClr val="tx1"/>
                          </a:solidFill>
                        </a:rPr>
                        <a:t> 2</a:t>
                      </a:r>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b="1" dirty="0" smtClean="0">
                          <a:solidFill>
                            <a:srgbClr val="FF0000"/>
                          </a:solidFill>
                        </a:rPr>
                        <a:t>6.25%</a:t>
                      </a:r>
                      <a:endParaRPr lang="en-US" sz="24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b="1" dirty="0" smtClean="0">
                          <a:solidFill>
                            <a:srgbClr val="00B050"/>
                          </a:solidFill>
                        </a:rPr>
                        <a:t>62.5%</a:t>
                      </a:r>
                      <a:endParaRPr lang="en-US" sz="2400" b="1"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b="1" dirty="0" smtClean="0">
                          <a:solidFill>
                            <a:schemeClr val="tx1"/>
                          </a:solidFill>
                        </a:rPr>
                        <a:t>31.25%</a:t>
                      </a:r>
                      <a:endParaRPr lang="en-US" sz="2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9" name="TextBox 8"/>
          <p:cNvSpPr txBox="1"/>
          <p:nvPr/>
        </p:nvSpPr>
        <p:spPr>
          <a:xfrm>
            <a:off x="5575299" y="3925332"/>
            <a:ext cx="1295400" cy="369332"/>
          </a:xfrm>
          <a:prstGeom prst="rect">
            <a:avLst/>
          </a:prstGeom>
          <a:noFill/>
        </p:spPr>
        <p:txBody>
          <a:bodyPr wrap="square" rtlCol="0">
            <a:spAutoFit/>
          </a:bodyPr>
          <a:lstStyle/>
          <a:p>
            <a:pPr algn="ctr"/>
            <a:r>
              <a:rPr lang="en-US" b="1" dirty="0">
                <a:solidFill>
                  <a:prstClr val="black"/>
                </a:solidFill>
                <a:latin typeface="Calibri"/>
              </a:rPr>
              <a:t>Normalize</a:t>
            </a:r>
            <a:endParaRPr lang="en-US" b="1" dirty="0">
              <a:solidFill>
                <a:prstClr val="black"/>
              </a:solidFill>
              <a:latin typeface="Calibri"/>
            </a:endParaRPr>
          </a:p>
        </p:txBody>
      </p:sp>
      <p:sp>
        <p:nvSpPr>
          <p:cNvPr id="10" name="TextBox 9"/>
          <p:cNvSpPr txBox="1"/>
          <p:nvPr/>
        </p:nvSpPr>
        <p:spPr>
          <a:xfrm>
            <a:off x="3767595" y="4055534"/>
            <a:ext cx="1295400" cy="369332"/>
          </a:xfrm>
          <a:prstGeom prst="rect">
            <a:avLst/>
          </a:prstGeom>
          <a:noFill/>
        </p:spPr>
        <p:txBody>
          <a:bodyPr wrap="square" rtlCol="0">
            <a:spAutoFit/>
          </a:bodyPr>
          <a:lstStyle/>
          <a:p>
            <a:pPr algn="ctr"/>
            <a:r>
              <a:rPr lang="en-US" b="1" dirty="0">
                <a:solidFill>
                  <a:prstClr val="black"/>
                </a:solidFill>
                <a:latin typeface="Calibri"/>
              </a:rPr>
              <a:t>Normalize</a:t>
            </a:r>
            <a:endParaRPr lang="en-US" b="1" dirty="0">
              <a:solidFill>
                <a:prstClr val="black"/>
              </a:solidFill>
              <a:latin typeface="Calibri"/>
            </a:endParaRPr>
          </a:p>
        </p:txBody>
      </p:sp>
      <p:sp>
        <p:nvSpPr>
          <p:cNvPr id="11" name="Right Brace 10"/>
          <p:cNvSpPr/>
          <p:nvPr/>
        </p:nvSpPr>
        <p:spPr bwMode="auto">
          <a:xfrm>
            <a:off x="8763000" y="4495800"/>
            <a:ext cx="228600" cy="1981200"/>
          </a:xfrm>
          <a:prstGeom prst="rightBrace">
            <a:avLst>
              <a:gd name="adj1" fmla="val 8333"/>
              <a:gd name="adj2" fmla="val 49153"/>
            </a:avLst>
          </a:prstGeom>
          <a:solidFill>
            <a:schemeClr val="bg1"/>
          </a:solidFill>
          <a:ln w="28575" cap="flat" cmpd="sng" algn="ctr">
            <a:solidFill>
              <a:srgbClr val="4E24E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srgbClr val="FF0000"/>
              </a:solidFill>
            </a:endParaRPr>
          </a:p>
        </p:txBody>
      </p:sp>
      <p:sp>
        <p:nvSpPr>
          <p:cNvPr id="12" name="TextBox 11"/>
          <p:cNvSpPr txBox="1"/>
          <p:nvPr/>
        </p:nvSpPr>
        <p:spPr>
          <a:xfrm>
            <a:off x="8991600" y="5083314"/>
            <a:ext cx="1752600" cy="707886"/>
          </a:xfrm>
          <a:prstGeom prst="rect">
            <a:avLst/>
          </a:prstGeom>
          <a:noFill/>
          <a:ln>
            <a:noFill/>
          </a:ln>
        </p:spPr>
        <p:txBody>
          <a:bodyPr wrap="square" rtlCol="0">
            <a:spAutoFit/>
          </a:bodyPr>
          <a:lstStyle/>
          <a:p>
            <a:r>
              <a:rPr lang="en-US" sz="2000" b="1" dirty="0">
                <a:solidFill>
                  <a:srgbClr val="4E24E8"/>
                </a:solidFill>
                <a:latin typeface="Calibri"/>
              </a:rPr>
              <a:t>Relative</a:t>
            </a:r>
          </a:p>
          <a:p>
            <a:r>
              <a:rPr lang="en-US" sz="2000" b="1" dirty="0">
                <a:solidFill>
                  <a:srgbClr val="4E24E8"/>
                </a:solidFill>
                <a:latin typeface="Calibri"/>
              </a:rPr>
              <a:t>Abundances</a:t>
            </a:r>
            <a:endParaRPr lang="en-US" sz="2000" b="1" dirty="0">
              <a:solidFill>
                <a:srgbClr val="4E24E8"/>
              </a:solidFill>
              <a:latin typeface="Calibri"/>
            </a:endParaRPr>
          </a:p>
        </p:txBody>
      </p:sp>
      <p:sp>
        <p:nvSpPr>
          <p:cNvPr id="13" name="Right Brace 12"/>
          <p:cNvSpPr/>
          <p:nvPr/>
        </p:nvSpPr>
        <p:spPr bwMode="auto">
          <a:xfrm rot="16200000">
            <a:off x="5858202" y="-2642039"/>
            <a:ext cx="457200" cy="9067805"/>
          </a:xfrm>
          <a:prstGeom prst="rightBrace">
            <a:avLst>
              <a:gd name="adj1" fmla="val 8333"/>
              <a:gd name="adj2" fmla="val 50000"/>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prstClr val="black"/>
              </a:solidFill>
            </a:endParaRPr>
          </a:p>
        </p:txBody>
      </p:sp>
      <p:sp>
        <p:nvSpPr>
          <p:cNvPr id="14" name="TextBox 13"/>
          <p:cNvSpPr txBox="1"/>
          <p:nvPr/>
        </p:nvSpPr>
        <p:spPr>
          <a:xfrm>
            <a:off x="4648200" y="1275536"/>
            <a:ext cx="2895600" cy="400110"/>
          </a:xfrm>
          <a:prstGeom prst="rect">
            <a:avLst/>
          </a:prstGeom>
          <a:noFill/>
        </p:spPr>
        <p:txBody>
          <a:bodyPr wrap="square" rtlCol="0">
            <a:spAutoFit/>
          </a:bodyPr>
          <a:lstStyle/>
          <a:p>
            <a:pPr algn="ctr"/>
            <a:r>
              <a:rPr lang="en-US" sz="2000" b="1" dirty="0">
                <a:solidFill>
                  <a:prstClr val="black"/>
                </a:solidFill>
                <a:latin typeface="Calibri"/>
              </a:rPr>
              <a:t>Absolute Abundances</a:t>
            </a:r>
            <a:endParaRPr lang="en-US" sz="2000" b="1" dirty="0">
              <a:solidFill>
                <a:prstClr val="black"/>
              </a:solidFill>
              <a:latin typeface="Calibri"/>
            </a:endParaRPr>
          </a:p>
        </p:txBody>
      </p:sp>
      <p:graphicFrame>
        <p:nvGraphicFramePr>
          <p:cNvPr id="15" name="Chart 14"/>
          <p:cNvGraphicFramePr/>
          <p:nvPr/>
        </p:nvGraphicFramePr>
        <p:xfrm>
          <a:off x="3200400" y="4419600"/>
          <a:ext cx="2971800" cy="2235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Chart 15"/>
          <p:cNvGraphicFramePr/>
          <p:nvPr/>
        </p:nvGraphicFramePr>
        <p:xfrm>
          <a:off x="5715000" y="4419600"/>
          <a:ext cx="2971800" cy="2235200"/>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Box 16"/>
          <p:cNvSpPr txBox="1"/>
          <p:nvPr/>
        </p:nvSpPr>
        <p:spPr>
          <a:xfrm>
            <a:off x="1676400" y="2057400"/>
            <a:ext cx="685800" cy="369332"/>
          </a:xfrm>
          <a:prstGeom prst="rect">
            <a:avLst/>
          </a:prstGeom>
          <a:noFill/>
          <a:ln>
            <a:solidFill>
              <a:schemeClr val="tx1"/>
            </a:solidFill>
          </a:ln>
        </p:spPr>
        <p:txBody>
          <a:bodyPr wrap="square" rtlCol="0">
            <a:spAutoFit/>
          </a:bodyPr>
          <a:lstStyle/>
          <a:p>
            <a:pPr algn="ctr"/>
            <a:r>
              <a:rPr lang="en-US" dirty="0">
                <a:solidFill>
                  <a:prstClr val="black"/>
                </a:solidFill>
                <a:latin typeface="Calibri"/>
              </a:rPr>
              <a:t>I</a:t>
            </a:r>
            <a:endParaRPr lang="en-US" dirty="0">
              <a:solidFill>
                <a:prstClr val="black"/>
              </a:solidFill>
              <a:latin typeface="Calibri"/>
            </a:endParaRPr>
          </a:p>
        </p:txBody>
      </p:sp>
      <p:sp>
        <p:nvSpPr>
          <p:cNvPr id="18" name="TextBox 17"/>
          <p:cNvSpPr txBox="1"/>
          <p:nvPr/>
        </p:nvSpPr>
        <p:spPr>
          <a:xfrm>
            <a:off x="6324600" y="1981200"/>
            <a:ext cx="685800" cy="369332"/>
          </a:xfrm>
          <a:prstGeom prst="rect">
            <a:avLst/>
          </a:prstGeom>
          <a:noFill/>
          <a:ln>
            <a:solidFill>
              <a:schemeClr val="tx1"/>
            </a:solidFill>
          </a:ln>
        </p:spPr>
        <p:txBody>
          <a:bodyPr wrap="square" rtlCol="0">
            <a:spAutoFit/>
          </a:bodyPr>
          <a:lstStyle/>
          <a:p>
            <a:pPr algn="ctr"/>
            <a:r>
              <a:rPr lang="en-US" dirty="0">
                <a:solidFill>
                  <a:prstClr val="black"/>
                </a:solidFill>
                <a:latin typeface="Calibri"/>
              </a:rPr>
              <a:t>II</a:t>
            </a:r>
            <a:endParaRPr lang="en-US" dirty="0">
              <a:solidFill>
                <a:prstClr val="black"/>
              </a:solidFill>
              <a:latin typeface="Calibri"/>
            </a:endParaRPr>
          </a:p>
        </p:txBody>
      </p:sp>
      <p:sp>
        <p:nvSpPr>
          <p:cNvPr id="19" name="Freeform 18"/>
          <p:cNvSpPr/>
          <p:nvPr/>
        </p:nvSpPr>
        <p:spPr bwMode="auto">
          <a:xfrm>
            <a:off x="1540200" y="1419285"/>
            <a:ext cx="9144000" cy="5274963"/>
          </a:xfrm>
          <a:custGeom>
            <a:avLst/>
            <a:gdLst>
              <a:gd name="connsiteX0" fmla="*/ 0 w 9128234"/>
              <a:gd name="connsiteY0" fmla="*/ 465083 h 5675586"/>
              <a:gd name="connsiteX1" fmla="*/ 7883 w 9128234"/>
              <a:gd name="connsiteY1" fmla="*/ 5675586 h 5675586"/>
              <a:gd name="connsiteX2" fmla="*/ 8741979 w 9128234"/>
              <a:gd name="connsiteY2" fmla="*/ 5667704 h 5675586"/>
              <a:gd name="connsiteX3" fmla="*/ 9128234 w 9128234"/>
              <a:gd name="connsiteY3" fmla="*/ 5171090 h 5675586"/>
              <a:gd name="connsiteX4" fmla="*/ 9104586 w 9128234"/>
              <a:gd name="connsiteY4" fmla="*/ 55180 h 5675586"/>
              <a:gd name="connsiteX5" fmla="*/ 6329855 w 9128234"/>
              <a:gd name="connsiteY5" fmla="*/ 0 h 5675586"/>
              <a:gd name="connsiteX6" fmla="*/ 938048 w 9128234"/>
              <a:gd name="connsiteY6" fmla="*/ 55180 h 567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28234" h="5675586">
                <a:moveTo>
                  <a:pt x="0" y="465083"/>
                </a:moveTo>
                <a:cubicBezTo>
                  <a:pt x="2628" y="2201917"/>
                  <a:pt x="5255" y="3938752"/>
                  <a:pt x="7883" y="5675586"/>
                </a:cubicBezTo>
                <a:lnTo>
                  <a:pt x="8741979" y="5667704"/>
                </a:lnTo>
                <a:lnTo>
                  <a:pt x="9128234" y="5171090"/>
                </a:lnTo>
                <a:lnTo>
                  <a:pt x="9104586" y="55180"/>
                </a:lnTo>
                <a:lnTo>
                  <a:pt x="6329855" y="0"/>
                </a:lnTo>
                <a:lnTo>
                  <a:pt x="938048" y="55180"/>
                </a:lnTo>
              </a:path>
            </a:pathLst>
          </a:custGeom>
          <a:solidFill>
            <a:srgbClr val="FFFFFF">
              <a:alpha val="6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srgbClr val="FFFFFF"/>
              </a:solidFill>
              <a:latin typeface="Calibri"/>
            </a:endParaRPr>
          </a:p>
        </p:txBody>
      </p:sp>
      <p:cxnSp>
        <p:nvCxnSpPr>
          <p:cNvPr id="20" name="Straight Arrow Connector 19"/>
          <p:cNvCxnSpPr/>
          <p:nvPr/>
        </p:nvCxnSpPr>
        <p:spPr>
          <a:xfrm>
            <a:off x="2540001" y="3217334"/>
            <a:ext cx="1405467" cy="1278467"/>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4876801" y="3217334"/>
            <a:ext cx="1447801" cy="1278467"/>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6667500" y="3640668"/>
            <a:ext cx="342900" cy="855133"/>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2540001" y="3640668"/>
            <a:ext cx="4097867" cy="855133"/>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pic>
        <p:nvPicPr>
          <p:cNvPr id="24" name="Picture 23" descr="C:\Users\fah sathirapongsasut\Dropbox\HMP_Relationships\supplement\Supplement Method\SM1.png"/>
          <p:cNvPicPr/>
          <p:nvPr/>
        </p:nvPicPr>
        <p:blipFill>
          <a:blip r:embed="rId4" cstate="print"/>
          <a:stretch>
            <a:fillRect/>
          </a:stretch>
        </p:blipFill>
        <p:spPr bwMode="auto">
          <a:xfrm>
            <a:off x="3149601" y="1248309"/>
            <a:ext cx="5715000" cy="5334001"/>
          </a:xfrm>
          <a:prstGeom prst="rect">
            <a:avLst/>
          </a:prstGeom>
          <a:solidFill>
            <a:schemeClr val="bg1"/>
          </a:solidFill>
          <a:ln w="9525">
            <a:noFill/>
            <a:miter lim="800000"/>
            <a:headEnd/>
            <a:tailEnd/>
          </a:ln>
        </p:spPr>
      </p:pic>
      <p:sp>
        <p:nvSpPr>
          <p:cNvPr id="25" name="Freeform 24"/>
          <p:cNvSpPr/>
          <p:nvPr/>
        </p:nvSpPr>
        <p:spPr bwMode="auto">
          <a:xfrm>
            <a:off x="5986253" y="1248309"/>
            <a:ext cx="2778320" cy="2551983"/>
          </a:xfrm>
          <a:custGeom>
            <a:avLst/>
            <a:gdLst>
              <a:gd name="connsiteX0" fmla="*/ 0 w 9128234"/>
              <a:gd name="connsiteY0" fmla="*/ 465083 h 5675586"/>
              <a:gd name="connsiteX1" fmla="*/ 7883 w 9128234"/>
              <a:gd name="connsiteY1" fmla="*/ 5675586 h 5675586"/>
              <a:gd name="connsiteX2" fmla="*/ 8741979 w 9128234"/>
              <a:gd name="connsiteY2" fmla="*/ 5667704 h 5675586"/>
              <a:gd name="connsiteX3" fmla="*/ 9128234 w 9128234"/>
              <a:gd name="connsiteY3" fmla="*/ 5171090 h 5675586"/>
              <a:gd name="connsiteX4" fmla="*/ 9104586 w 9128234"/>
              <a:gd name="connsiteY4" fmla="*/ 55180 h 5675586"/>
              <a:gd name="connsiteX5" fmla="*/ 6329855 w 9128234"/>
              <a:gd name="connsiteY5" fmla="*/ 0 h 5675586"/>
              <a:gd name="connsiteX6" fmla="*/ 938048 w 9128234"/>
              <a:gd name="connsiteY6" fmla="*/ 55180 h 567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28234" h="5675586">
                <a:moveTo>
                  <a:pt x="0" y="465083"/>
                </a:moveTo>
                <a:cubicBezTo>
                  <a:pt x="2628" y="2201917"/>
                  <a:pt x="5255" y="3938752"/>
                  <a:pt x="7883" y="5675586"/>
                </a:cubicBezTo>
                <a:lnTo>
                  <a:pt x="8741979" y="5667704"/>
                </a:lnTo>
                <a:lnTo>
                  <a:pt x="9128234" y="5171090"/>
                </a:lnTo>
                <a:lnTo>
                  <a:pt x="9104586" y="55180"/>
                </a:lnTo>
                <a:lnTo>
                  <a:pt x="6329855" y="0"/>
                </a:lnTo>
                <a:lnTo>
                  <a:pt x="938048" y="55180"/>
                </a:lnTo>
              </a:path>
            </a:pathLst>
          </a:custGeom>
          <a:solidFill>
            <a:srgbClr val="FFFFFF">
              <a:alpha val="6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srgbClr val="FFFFFF"/>
              </a:solidFill>
              <a:latin typeface="Calibri"/>
            </a:endParaRPr>
          </a:p>
        </p:txBody>
      </p:sp>
      <p:sp>
        <p:nvSpPr>
          <p:cNvPr id="26" name="Freeform 25"/>
          <p:cNvSpPr/>
          <p:nvPr/>
        </p:nvSpPr>
        <p:spPr bwMode="auto">
          <a:xfrm>
            <a:off x="4727189" y="3771900"/>
            <a:ext cx="2890023" cy="2584450"/>
          </a:xfrm>
          <a:custGeom>
            <a:avLst/>
            <a:gdLst>
              <a:gd name="connsiteX0" fmla="*/ 0 w 9128234"/>
              <a:gd name="connsiteY0" fmla="*/ 465083 h 5675586"/>
              <a:gd name="connsiteX1" fmla="*/ 7883 w 9128234"/>
              <a:gd name="connsiteY1" fmla="*/ 5675586 h 5675586"/>
              <a:gd name="connsiteX2" fmla="*/ 8741979 w 9128234"/>
              <a:gd name="connsiteY2" fmla="*/ 5667704 h 5675586"/>
              <a:gd name="connsiteX3" fmla="*/ 9128234 w 9128234"/>
              <a:gd name="connsiteY3" fmla="*/ 5171090 h 5675586"/>
              <a:gd name="connsiteX4" fmla="*/ 9104586 w 9128234"/>
              <a:gd name="connsiteY4" fmla="*/ 55180 h 5675586"/>
              <a:gd name="connsiteX5" fmla="*/ 6329855 w 9128234"/>
              <a:gd name="connsiteY5" fmla="*/ 0 h 5675586"/>
              <a:gd name="connsiteX6" fmla="*/ 938048 w 9128234"/>
              <a:gd name="connsiteY6" fmla="*/ 55180 h 567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28234" h="5675586">
                <a:moveTo>
                  <a:pt x="0" y="465083"/>
                </a:moveTo>
                <a:cubicBezTo>
                  <a:pt x="2628" y="2201917"/>
                  <a:pt x="5255" y="3938752"/>
                  <a:pt x="7883" y="5675586"/>
                </a:cubicBezTo>
                <a:lnTo>
                  <a:pt x="8741979" y="5667704"/>
                </a:lnTo>
                <a:lnTo>
                  <a:pt x="9128234" y="5171090"/>
                </a:lnTo>
                <a:lnTo>
                  <a:pt x="9104586" y="55180"/>
                </a:lnTo>
                <a:lnTo>
                  <a:pt x="6329855" y="0"/>
                </a:lnTo>
                <a:lnTo>
                  <a:pt x="938048" y="55180"/>
                </a:lnTo>
              </a:path>
            </a:pathLst>
          </a:custGeom>
          <a:solidFill>
            <a:srgbClr val="FFFFFF">
              <a:alpha val="6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srgbClr val="FFFFFF"/>
              </a:solidFill>
              <a:latin typeface="Calibri"/>
            </a:endParaRPr>
          </a:p>
        </p:txBody>
      </p:sp>
    </p:spTree>
    <p:extLst>
      <p:ext uri="{BB962C8B-B14F-4D97-AF65-F5344CB8AC3E}">
        <p14:creationId xmlns:p14="http://schemas.microsoft.com/office/powerpoint/2010/main" val="1557650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16"/>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23"/>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20"/>
                                        </p:tgtEl>
                                        <p:attrNameLst>
                                          <p:attrName>style.visibility</p:attrName>
                                        </p:attrNameLst>
                                      </p:cBhvr>
                                      <p:to>
                                        <p:strVal val="hidden"/>
                                      </p:to>
                                    </p:set>
                                  </p:childTnLst>
                                </p:cTn>
                              </p:par>
                              <p:par>
                                <p:cTn id="37" presetID="1" presetClass="exit" presetSubtype="0" fill="hold" grpId="2" nodeType="withEffect">
                                  <p:stCondLst>
                                    <p:cond delay="0"/>
                                  </p:stCondLst>
                                  <p:childTnLst>
                                    <p:set>
                                      <p:cBhvr>
                                        <p:cTn id="38" dur="1" fill="hold">
                                          <p:stCondLst>
                                            <p:cond delay="0"/>
                                          </p:stCondLst>
                                        </p:cTn>
                                        <p:tgtEl>
                                          <p:spTgt spid="10"/>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21"/>
                                        </p:tgtEl>
                                        <p:attrNameLst>
                                          <p:attrName>style.visibility</p:attrName>
                                        </p:attrNameLst>
                                      </p:cBhvr>
                                      <p:to>
                                        <p:strVal val="hidden"/>
                                      </p:to>
                                    </p:set>
                                  </p:childTnLst>
                                </p:cTn>
                              </p:par>
                              <p:par>
                                <p:cTn id="41" presetID="1" presetClass="exit" presetSubtype="0" fill="hold" grpId="2" nodeType="withEffect">
                                  <p:stCondLst>
                                    <p:cond delay="0"/>
                                  </p:stCondLst>
                                  <p:childTnLst>
                                    <p:set>
                                      <p:cBhvr>
                                        <p:cTn id="42" dur="1" fill="hold">
                                          <p:stCondLst>
                                            <p:cond delay="0"/>
                                          </p:stCondLst>
                                        </p:cTn>
                                        <p:tgtEl>
                                          <p:spTgt spid="9"/>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22"/>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500"/>
                                        <p:tgtEl>
                                          <p:spTgt spid="2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par>
                                <p:cTn id="53" presetID="9" presetClass="emph" presetSubtype="0" grpId="0" nodeType="withEffect">
                                  <p:stCondLst>
                                    <p:cond delay="0"/>
                                  </p:stCondLst>
                                  <p:childTnLst>
                                    <p:set>
                                      <p:cBhvr rctx="PPT">
                                        <p:cTn id="54" dur="indefinite"/>
                                        <p:tgtEl>
                                          <p:spTgt spid="13"/>
                                        </p:tgtEl>
                                        <p:attrNameLst>
                                          <p:attrName>style.opacity</p:attrName>
                                        </p:attrNameLst>
                                      </p:cBhvr>
                                      <p:to>
                                        <p:strVal val="0.25"/>
                                      </p:to>
                                    </p:set>
                                    <p:animEffect filter="image" prLst="opacity: 0.25">
                                      <p:cBhvr rctx="IE">
                                        <p:cTn id="55" dur="indefinite"/>
                                        <p:tgtEl>
                                          <p:spTgt spid="13"/>
                                        </p:tgtEl>
                                      </p:cBhvr>
                                    </p:animEffect>
                                  </p:childTnLst>
                                </p:cTn>
                              </p:par>
                              <p:par>
                                <p:cTn id="56" presetID="9" presetClass="emph" presetSubtype="0" grpId="0" nodeType="withEffect">
                                  <p:stCondLst>
                                    <p:cond delay="0"/>
                                  </p:stCondLst>
                                  <p:childTnLst>
                                    <p:set>
                                      <p:cBhvr rctx="PPT">
                                        <p:cTn id="57" dur="indefinite"/>
                                        <p:tgtEl>
                                          <p:spTgt spid="14"/>
                                        </p:tgtEl>
                                        <p:attrNameLst>
                                          <p:attrName>style.opacity</p:attrName>
                                        </p:attrNameLst>
                                      </p:cBhvr>
                                      <p:to>
                                        <p:strVal val="0.25"/>
                                      </p:to>
                                    </p:set>
                                    <p:animEffect filter="image" prLst="opacity: 0.25">
                                      <p:cBhvr rctx="IE">
                                        <p:cTn id="58" dur="indefinite"/>
                                        <p:tgtEl>
                                          <p:spTgt spid="14"/>
                                        </p:tgtEl>
                                      </p:cBhvr>
                                    </p:animEffect>
                                  </p:childTnLst>
                                </p:cTn>
                              </p:par>
                              <p:par>
                                <p:cTn id="59" presetID="9" presetClass="emph" presetSubtype="0" nodeType="withEffect">
                                  <p:stCondLst>
                                    <p:cond delay="0"/>
                                  </p:stCondLst>
                                  <p:childTnLst>
                                    <p:set>
                                      <p:cBhvr rctx="PPT">
                                        <p:cTn id="60" dur="indefinite"/>
                                        <p:tgtEl>
                                          <p:spTgt spid="6"/>
                                        </p:tgtEl>
                                        <p:attrNameLst>
                                          <p:attrName>style.opacity</p:attrName>
                                        </p:attrNameLst>
                                      </p:cBhvr>
                                      <p:to>
                                        <p:strVal val="0.25"/>
                                      </p:to>
                                    </p:set>
                                    <p:animEffect filter="image" prLst="opacity: 0.25">
                                      <p:cBhvr rctx="IE">
                                        <p:cTn id="61" dur="indefinite"/>
                                        <p:tgtEl>
                                          <p:spTgt spid="6"/>
                                        </p:tgtEl>
                                      </p:cBhvr>
                                    </p:animEffect>
                                  </p:childTnLst>
                                </p:cTn>
                              </p:par>
                              <p:par>
                                <p:cTn id="62" presetID="9" presetClass="emph" presetSubtype="0" nodeType="withEffect">
                                  <p:stCondLst>
                                    <p:cond delay="0"/>
                                  </p:stCondLst>
                                  <p:childTnLst>
                                    <p:set>
                                      <p:cBhvr rctx="PPT">
                                        <p:cTn id="63" dur="indefinite"/>
                                        <p:tgtEl>
                                          <p:spTgt spid="7"/>
                                        </p:tgtEl>
                                        <p:attrNameLst>
                                          <p:attrName>style.opacity</p:attrName>
                                        </p:attrNameLst>
                                      </p:cBhvr>
                                      <p:to>
                                        <p:strVal val="0.25"/>
                                      </p:to>
                                    </p:set>
                                    <p:animEffect filter="image" prLst="opacity: 0.25">
                                      <p:cBhvr rctx="IE">
                                        <p:cTn id="64" dur="indefinite"/>
                                        <p:tgtEl>
                                          <p:spTgt spid="7"/>
                                        </p:tgtEl>
                                      </p:cBhvr>
                                    </p:animEffect>
                                  </p:childTnLst>
                                </p:cTn>
                              </p:par>
                              <p:par>
                                <p:cTn id="65" presetID="9" presetClass="emph" presetSubtype="0" grpId="1" nodeType="withEffect">
                                  <p:stCondLst>
                                    <p:cond delay="0"/>
                                  </p:stCondLst>
                                  <p:childTnLst>
                                    <p:set>
                                      <p:cBhvr rctx="PPT">
                                        <p:cTn id="66" dur="indefinite"/>
                                        <p:tgtEl>
                                          <p:spTgt spid="10"/>
                                        </p:tgtEl>
                                        <p:attrNameLst>
                                          <p:attrName>style.opacity</p:attrName>
                                        </p:attrNameLst>
                                      </p:cBhvr>
                                      <p:to>
                                        <p:strVal val="0.25"/>
                                      </p:to>
                                    </p:set>
                                    <p:animEffect filter="image" prLst="opacity: 0.25">
                                      <p:cBhvr rctx="IE">
                                        <p:cTn id="67" dur="indefinite"/>
                                        <p:tgtEl>
                                          <p:spTgt spid="10"/>
                                        </p:tgtEl>
                                      </p:cBhvr>
                                    </p:animEffect>
                                  </p:childTnLst>
                                </p:cTn>
                              </p:par>
                              <p:par>
                                <p:cTn id="68" presetID="9" presetClass="emph" presetSubtype="0" grpId="1" nodeType="withEffect">
                                  <p:stCondLst>
                                    <p:cond delay="0"/>
                                  </p:stCondLst>
                                  <p:childTnLst>
                                    <p:set>
                                      <p:cBhvr rctx="PPT">
                                        <p:cTn id="69" dur="indefinite"/>
                                        <p:tgtEl>
                                          <p:spTgt spid="9"/>
                                        </p:tgtEl>
                                        <p:attrNameLst>
                                          <p:attrName>style.opacity</p:attrName>
                                        </p:attrNameLst>
                                      </p:cBhvr>
                                      <p:to>
                                        <p:strVal val="0.25"/>
                                      </p:to>
                                    </p:set>
                                    <p:animEffect filter="image" prLst="opacity: 0.25">
                                      <p:cBhvr rctx="IE">
                                        <p:cTn id="70" dur="indefinite"/>
                                        <p:tgtEl>
                                          <p:spTgt spid="9"/>
                                        </p:tgtEl>
                                      </p:cBhvr>
                                    </p:animEffect>
                                  </p:childTnLst>
                                </p:cTn>
                              </p:par>
                              <p:par>
                                <p:cTn id="71" presetID="9" presetClass="emph" presetSubtype="0" grpId="2" nodeType="withEffect">
                                  <p:stCondLst>
                                    <p:cond delay="0"/>
                                  </p:stCondLst>
                                  <p:childTnLst>
                                    <p:set>
                                      <p:cBhvr rctx="PPT">
                                        <p:cTn id="72" dur="indefinite"/>
                                        <p:tgtEl>
                                          <p:spTgt spid="16"/>
                                        </p:tgtEl>
                                        <p:attrNameLst>
                                          <p:attrName>style.opacity</p:attrName>
                                        </p:attrNameLst>
                                      </p:cBhvr>
                                      <p:to>
                                        <p:strVal val="0.25"/>
                                      </p:to>
                                    </p:set>
                                    <p:animEffect filter="image" prLst="opacity: 0.25">
                                      <p:cBhvr rctx="IE">
                                        <p:cTn id="73" dur="indefinite"/>
                                        <p:tgtEl>
                                          <p:spTgt spid="16"/>
                                        </p:tgtEl>
                                      </p:cBhvr>
                                    </p:animEffect>
                                  </p:childTnLst>
                                </p:cTn>
                              </p:par>
                              <p:par>
                                <p:cTn id="74" presetID="9" presetClass="emph" presetSubtype="0" grpId="2" nodeType="withEffect">
                                  <p:stCondLst>
                                    <p:cond delay="0"/>
                                  </p:stCondLst>
                                  <p:childTnLst>
                                    <p:set>
                                      <p:cBhvr rctx="PPT">
                                        <p:cTn id="75" dur="indefinite"/>
                                        <p:tgtEl>
                                          <p:spTgt spid="15"/>
                                        </p:tgtEl>
                                        <p:attrNameLst>
                                          <p:attrName>style.opacity</p:attrName>
                                        </p:attrNameLst>
                                      </p:cBhvr>
                                      <p:to>
                                        <p:strVal val="0.25"/>
                                      </p:to>
                                    </p:set>
                                    <p:animEffect filter="image" prLst="opacity: 0.25">
                                      <p:cBhvr rctx="IE">
                                        <p:cTn id="76" dur="indefinite"/>
                                        <p:tgtEl>
                                          <p:spTgt spid="15"/>
                                        </p:tgtEl>
                                      </p:cBhvr>
                                    </p:animEffect>
                                  </p:childTnLst>
                                </p:cTn>
                              </p:par>
                              <p:par>
                                <p:cTn id="77" presetID="9" presetClass="emph" presetSubtype="0" nodeType="withEffect">
                                  <p:stCondLst>
                                    <p:cond delay="0"/>
                                  </p:stCondLst>
                                  <p:childTnLst>
                                    <p:set>
                                      <p:cBhvr rctx="PPT">
                                        <p:cTn id="78" dur="indefinite"/>
                                        <p:tgtEl>
                                          <p:spTgt spid="8"/>
                                        </p:tgtEl>
                                        <p:attrNameLst>
                                          <p:attrName>style.opacity</p:attrName>
                                        </p:attrNameLst>
                                      </p:cBhvr>
                                      <p:to>
                                        <p:strVal val="0.25"/>
                                      </p:to>
                                    </p:set>
                                    <p:animEffect filter="image" prLst="opacity: 0.25">
                                      <p:cBhvr rctx="IE">
                                        <p:cTn id="79" dur="indefinite"/>
                                        <p:tgtEl>
                                          <p:spTgt spid="8"/>
                                        </p:tgtEl>
                                      </p:cBhvr>
                                    </p:animEffect>
                                  </p:childTnLst>
                                </p:cTn>
                              </p:par>
                              <p:par>
                                <p:cTn id="80" presetID="9" presetClass="emph" presetSubtype="0" grpId="1" nodeType="withEffect">
                                  <p:stCondLst>
                                    <p:cond delay="0"/>
                                  </p:stCondLst>
                                  <p:childTnLst>
                                    <p:set>
                                      <p:cBhvr rctx="PPT">
                                        <p:cTn id="81" dur="indefinite"/>
                                        <p:tgtEl>
                                          <p:spTgt spid="12"/>
                                        </p:tgtEl>
                                        <p:attrNameLst>
                                          <p:attrName>style.opacity</p:attrName>
                                        </p:attrNameLst>
                                      </p:cBhvr>
                                      <p:to>
                                        <p:strVal val="0.25"/>
                                      </p:to>
                                    </p:set>
                                    <p:animEffect filter="image" prLst="opacity: 0.25">
                                      <p:cBhvr rctx="IE">
                                        <p:cTn id="82" dur="indefinite"/>
                                        <p:tgtEl>
                                          <p:spTgt spid="12"/>
                                        </p:tgtEl>
                                      </p:cBhvr>
                                    </p:animEffect>
                                  </p:childTnLst>
                                </p:cTn>
                              </p:par>
                              <p:par>
                                <p:cTn id="83" presetID="9" presetClass="emph" presetSubtype="0" grpId="1" nodeType="withEffect">
                                  <p:stCondLst>
                                    <p:cond delay="0"/>
                                  </p:stCondLst>
                                  <p:childTnLst>
                                    <p:set>
                                      <p:cBhvr rctx="PPT">
                                        <p:cTn id="84" dur="indefinite"/>
                                        <p:tgtEl>
                                          <p:spTgt spid="11"/>
                                        </p:tgtEl>
                                        <p:attrNameLst>
                                          <p:attrName>style.opacity</p:attrName>
                                        </p:attrNameLst>
                                      </p:cBhvr>
                                      <p:to>
                                        <p:strVal val="0.25"/>
                                      </p:to>
                                    </p:set>
                                    <p:animEffect filter="image" prLst="opacity: 0.25">
                                      <p:cBhvr rctx="IE">
                                        <p:cTn id="85" dur="indefinite"/>
                                        <p:tgtEl>
                                          <p:spTgt spid="11"/>
                                        </p:tgtEl>
                                      </p:cBhvr>
                                    </p:animEffect>
                                  </p:childTnLst>
                                </p:cTn>
                              </p:par>
                              <p:par>
                                <p:cTn id="86" presetID="9" presetClass="emph" presetSubtype="0" grpId="0" nodeType="withEffect">
                                  <p:stCondLst>
                                    <p:cond delay="0"/>
                                  </p:stCondLst>
                                  <p:childTnLst>
                                    <p:set>
                                      <p:cBhvr rctx="PPT">
                                        <p:cTn id="87" dur="indefinite"/>
                                        <p:tgtEl>
                                          <p:spTgt spid="17"/>
                                        </p:tgtEl>
                                        <p:attrNameLst>
                                          <p:attrName>style.opacity</p:attrName>
                                        </p:attrNameLst>
                                      </p:cBhvr>
                                      <p:to>
                                        <p:strVal val="0.25"/>
                                      </p:to>
                                    </p:set>
                                    <p:animEffect filter="image" prLst="opacity: 0.25">
                                      <p:cBhvr rctx="IE">
                                        <p:cTn id="88" dur="indefinite"/>
                                        <p:tgtEl>
                                          <p:spTgt spid="17"/>
                                        </p:tgtEl>
                                      </p:cBhvr>
                                    </p:animEffect>
                                  </p:childTnLst>
                                </p:cTn>
                              </p:par>
                              <p:par>
                                <p:cTn id="89" presetID="9" presetClass="emph" presetSubtype="0" grpId="0" nodeType="withEffect">
                                  <p:stCondLst>
                                    <p:cond delay="0"/>
                                  </p:stCondLst>
                                  <p:childTnLst>
                                    <p:set>
                                      <p:cBhvr rctx="PPT">
                                        <p:cTn id="90" dur="indefinite"/>
                                        <p:tgtEl>
                                          <p:spTgt spid="18"/>
                                        </p:tgtEl>
                                        <p:attrNameLst>
                                          <p:attrName>style.opacity</p:attrName>
                                        </p:attrNameLst>
                                      </p:cBhvr>
                                      <p:to>
                                        <p:strVal val="0.25"/>
                                      </p:to>
                                    </p:set>
                                    <p:animEffect filter="image" prLst="opacity: 0.25">
                                      <p:cBhvr rctx="IE">
                                        <p:cTn id="91" dur="indefinite"/>
                                        <p:tgtEl>
                                          <p:spTgt spid="18"/>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25"/>
                                        </p:tgtEl>
                                        <p:attrNameLst>
                                          <p:attrName>style.visibility</p:attrName>
                                        </p:attrNameLst>
                                      </p:cBhvr>
                                      <p:to>
                                        <p:strVal val="visible"/>
                                      </p:to>
                                    </p:set>
                                    <p:animEffect transition="in" filter="fade">
                                      <p:cBhvr>
                                        <p:cTn id="94" dur="500"/>
                                        <p:tgtEl>
                                          <p:spTgt spid="25"/>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26"/>
                                        </p:tgtEl>
                                        <p:attrNameLst>
                                          <p:attrName>style.visibility</p:attrName>
                                        </p:attrNameLst>
                                      </p:cBhvr>
                                      <p:to>
                                        <p:strVal val="visible"/>
                                      </p:to>
                                    </p:set>
                                    <p:animEffect transition="in" filter="fade">
                                      <p:cBhvr>
                                        <p:cTn id="97" dur="500"/>
                                        <p:tgtEl>
                                          <p:spTgt spid="26"/>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grpId="1" nodeType="clickEffect">
                                  <p:stCondLst>
                                    <p:cond delay="0"/>
                                  </p:stCondLst>
                                  <p:childTnLst>
                                    <p:animEffect transition="out" filter="fade">
                                      <p:cBhvr>
                                        <p:cTn id="101" dur="500"/>
                                        <p:tgtEl>
                                          <p:spTgt spid="25"/>
                                        </p:tgtEl>
                                      </p:cBhvr>
                                    </p:animEffect>
                                    <p:set>
                                      <p:cBhvr>
                                        <p:cTn id="102" dur="1" fill="hold">
                                          <p:stCondLst>
                                            <p:cond delay="499"/>
                                          </p:stCondLst>
                                        </p:cTn>
                                        <p:tgtEl>
                                          <p:spTgt spid="25"/>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grpId="1" nodeType="clickEffect">
                                  <p:stCondLst>
                                    <p:cond delay="0"/>
                                  </p:stCondLst>
                                  <p:childTnLst>
                                    <p:animEffect transition="out" filter="fade">
                                      <p:cBhvr>
                                        <p:cTn id="106" dur="500"/>
                                        <p:tgtEl>
                                          <p:spTgt spid="26"/>
                                        </p:tgtEl>
                                      </p:cBhvr>
                                    </p:animEffect>
                                    <p:set>
                                      <p:cBhvr>
                                        <p:cTn id="107"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P spid="10" grpId="0"/>
      <p:bldP spid="10" grpId="1"/>
      <p:bldP spid="10" grpId="2"/>
      <p:bldP spid="11" grpId="0" animBg="1"/>
      <p:bldP spid="11" grpId="1" animBg="1"/>
      <p:bldP spid="12" grpId="0"/>
      <p:bldP spid="12" grpId="1"/>
      <p:bldP spid="13" grpId="0" animBg="1"/>
      <p:bldP spid="14" grpId="0"/>
      <p:bldGraphic spid="15" grpId="0">
        <p:bldAsOne/>
      </p:bldGraphic>
      <p:bldGraphic spid="15" grpId="1">
        <p:bldAsOne/>
      </p:bldGraphic>
      <p:bldGraphic spid="15" grpId="2">
        <p:bldAsOne/>
      </p:bldGraphic>
      <p:bldGraphic spid="16" grpId="0">
        <p:bldAsOne/>
      </p:bldGraphic>
      <p:bldGraphic spid="16" grpId="1">
        <p:bldAsOne/>
      </p:bldGraphic>
      <p:bldGraphic spid="16" grpId="2">
        <p:bldAsOne/>
      </p:bldGraphic>
      <p:bldP spid="17" grpId="0" animBg="1"/>
      <p:bldP spid="18" grpId="0" animBg="1"/>
      <p:bldP spid="19" grpId="0" animBg="1"/>
      <p:bldP spid="25" grpId="0" animBg="1"/>
      <p:bldP spid="25" grpId="1" animBg="1"/>
      <p:bldP spid="26" grpId="0" animBg="1"/>
      <p:bldP spid="26"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Microbiome downstream analyses: interaction network reconstruction</a:t>
            </a:r>
            <a:endParaRPr lang="en-US" sz="2800" dirty="0"/>
          </a:p>
        </p:txBody>
      </p:sp>
      <p:pic>
        <p:nvPicPr>
          <p:cNvPr id="1026" name="Picture 2" descr="C:\Users\eblis\Desktop\network.png"/>
          <p:cNvPicPr>
            <a:picLocks noChangeAspect="1" noChangeArrowheads="1"/>
          </p:cNvPicPr>
          <p:nvPr/>
        </p:nvPicPr>
        <p:blipFill>
          <a:blip r:embed="rId3" cstate="print"/>
          <a:srcRect/>
          <a:stretch>
            <a:fillRect/>
          </a:stretch>
        </p:blipFill>
        <p:spPr bwMode="auto">
          <a:xfrm>
            <a:off x="4724400" y="1087854"/>
            <a:ext cx="4343400" cy="5770146"/>
          </a:xfrm>
          <a:prstGeom prst="rect">
            <a:avLst/>
          </a:prstGeom>
          <a:noFill/>
        </p:spPr>
      </p:pic>
      <p:pic>
        <p:nvPicPr>
          <p:cNvPr id="1030" name="Picture 6" descr="C:\Users\eblis\Desktop\legend.png"/>
          <p:cNvPicPr>
            <a:picLocks noChangeAspect="1" noChangeArrowheads="1"/>
          </p:cNvPicPr>
          <p:nvPr/>
        </p:nvPicPr>
        <p:blipFill>
          <a:blip r:embed="rId4" cstate="print"/>
          <a:srcRect/>
          <a:stretch>
            <a:fillRect/>
          </a:stretch>
        </p:blipFill>
        <p:spPr bwMode="auto">
          <a:xfrm>
            <a:off x="8586570" y="1066800"/>
            <a:ext cx="2005230" cy="3200400"/>
          </a:xfrm>
          <a:prstGeom prst="rect">
            <a:avLst/>
          </a:prstGeom>
          <a:noFill/>
        </p:spPr>
      </p:pic>
      <p:sp>
        <p:nvSpPr>
          <p:cNvPr id="158" name="TextBox 157"/>
          <p:cNvSpPr txBox="1"/>
          <p:nvPr/>
        </p:nvSpPr>
        <p:spPr>
          <a:xfrm>
            <a:off x="6979040" y="1066800"/>
            <a:ext cx="1179682" cy="369332"/>
          </a:xfrm>
          <a:prstGeom prst="rect">
            <a:avLst/>
          </a:prstGeom>
          <a:noFill/>
          <a:ln>
            <a:solidFill>
              <a:schemeClr val="tx1"/>
            </a:solidFill>
          </a:ln>
        </p:spPr>
        <p:txBody>
          <a:bodyPr wrap="none" rtlCol="0">
            <a:spAutoFit/>
          </a:bodyPr>
          <a:lstStyle/>
          <a:p>
            <a:pPr algn="ctr"/>
            <a:r>
              <a:rPr lang="en-US" b="1">
                <a:solidFill>
                  <a:srgbClr val="00B050"/>
                </a:solidFill>
              </a:rPr>
              <a:t>Co-    </a:t>
            </a:r>
            <a:r>
              <a:rPr lang="en-US" b="1">
                <a:solidFill>
                  <a:srgbClr val="FF0000"/>
                </a:solidFill>
              </a:rPr>
              <a:t>Anti-</a:t>
            </a:r>
            <a:endParaRPr lang="en-US" b="1" dirty="0">
              <a:solidFill>
                <a:srgbClr val="FF0000"/>
              </a:solidFill>
            </a:endParaRPr>
          </a:p>
        </p:txBody>
      </p:sp>
      <p:pic>
        <p:nvPicPr>
          <p:cNvPr id="1031" name="Picture 7" descr="C:\Users\eblis\Desktop\gut.png"/>
          <p:cNvPicPr>
            <a:picLocks noChangeAspect="1" noChangeArrowheads="1"/>
          </p:cNvPicPr>
          <p:nvPr/>
        </p:nvPicPr>
        <p:blipFill>
          <a:blip r:embed="rId5" cstate="print"/>
          <a:srcRect/>
          <a:stretch>
            <a:fillRect/>
          </a:stretch>
        </p:blipFill>
        <p:spPr bwMode="auto">
          <a:xfrm>
            <a:off x="1752600" y="1407914"/>
            <a:ext cx="2286000" cy="3083312"/>
          </a:xfrm>
          <a:prstGeom prst="rect">
            <a:avLst/>
          </a:prstGeom>
          <a:noFill/>
        </p:spPr>
      </p:pic>
      <p:sp>
        <p:nvSpPr>
          <p:cNvPr id="285" name="TextBox 284"/>
          <p:cNvSpPr txBox="1"/>
          <p:nvPr/>
        </p:nvSpPr>
        <p:spPr>
          <a:xfrm>
            <a:off x="9014353" y="6427114"/>
            <a:ext cx="1234633" cy="430887"/>
          </a:xfrm>
          <a:prstGeom prst="rect">
            <a:avLst/>
          </a:prstGeom>
          <a:noFill/>
        </p:spPr>
        <p:txBody>
          <a:bodyPr wrap="none" rtlCol="0">
            <a:spAutoFit/>
          </a:bodyPr>
          <a:lstStyle/>
          <a:p>
            <a:pPr algn="ctr"/>
            <a:r>
              <a:rPr lang="en-US" sz="1100" b="1" dirty="0" err="1"/>
              <a:t>Fah</a:t>
            </a:r>
            <a:r>
              <a:rPr lang="en-US" sz="1100" b="1" dirty="0"/>
              <a:t/>
            </a:r>
            <a:br>
              <a:rPr lang="en-US" sz="1100" b="1" dirty="0"/>
            </a:br>
            <a:r>
              <a:rPr lang="en-US" sz="1100" b="1" dirty="0" err="1"/>
              <a:t>Sathirapongsasuti</a:t>
            </a:r>
            <a:endParaRPr lang="en-US" sz="1100" b="1" dirty="0"/>
          </a:p>
        </p:txBody>
      </p:sp>
      <p:sp>
        <p:nvSpPr>
          <p:cNvPr id="296" name="TextBox 295"/>
          <p:cNvSpPr txBox="1"/>
          <p:nvPr/>
        </p:nvSpPr>
        <p:spPr>
          <a:xfrm>
            <a:off x="2984246" y="866002"/>
            <a:ext cx="2273186" cy="276999"/>
          </a:xfrm>
          <a:prstGeom prst="rect">
            <a:avLst/>
          </a:prstGeom>
          <a:noFill/>
        </p:spPr>
        <p:txBody>
          <a:bodyPr wrap="none" rtlCol="0">
            <a:spAutoFit/>
          </a:bodyPr>
          <a:lstStyle/>
          <a:p>
            <a:r>
              <a:rPr lang="en-US" sz="1200" b="1" dirty="0">
                <a:solidFill>
                  <a:srgbClr val="C82020"/>
                </a:solidFill>
              </a:rPr>
              <a:t>With </a:t>
            </a:r>
            <a:r>
              <a:rPr lang="en-US" sz="1200" b="1" dirty="0" err="1">
                <a:solidFill>
                  <a:srgbClr val="C82020"/>
                </a:solidFill>
              </a:rPr>
              <a:t>Jeroen</a:t>
            </a:r>
            <a:r>
              <a:rPr lang="en-US" sz="1200" b="1" dirty="0">
                <a:solidFill>
                  <a:srgbClr val="C82020"/>
                </a:solidFill>
              </a:rPr>
              <a:t> </a:t>
            </a:r>
            <a:r>
              <a:rPr lang="en-US" sz="1200" b="1" dirty="0" err="1">
                <a:solidFill>
                  <a:srgbClr val="C82020"/>
                </a:solidFill>
              </a:rPr>
              <a:t>Raes</a:t>
            </a:r>
            <a:r>
              <a:rPr lang="en-US" sz="1200" b="1" dirty="0">
                <a:solidFill>
                  <a:srgbClr val="C82020"/>
                </a:solidFill>
              </a:rPr>
              <a:t>, Karoline Faust</a:t>
            </a:r>
            <a:endParaRPr lang="en-US" sz="1200" b="1" dirty="0">
              <a:solidFill>
                <a:srgbClr val="C82020"/>
              </a:solidFill>
            </a:endParaRPr>
          </a:p>
        </p:txBody>
      </p:sp>
      <p:pic>
        <p:nvPicPr>
          <p:cNvPr id="16" name="Picture 2"/>
          <p:cNvPicPr>
            <a:picLocks noChangeAspect="1" noChangeArrowheads="1"/>
          </p:cNvPicPr>
          <p:nvPr/>
        </p:nvPicPr>
        <p:blipFill>
          <a:blip r:embed="rId6" cstate="print"/>
          <a:srcRect l="40323" t="6650" r="4839"/>
          <a:stretch>
            <a:fillRect/>
          </a:stretch>
        </p:blipFill>
        <p:spPr bwMode="auto">
          <a:xfrm>
            <a:off x="9314342" y="5592686"/>
            <a:ext cx="634652" cy="884314"/>
          </a:xfrm>
          <a:prstGeom prst="rect">
            <a:avLst/>
          </a:prstGeom>
          <a:noFill/>
          <a:ln w="9525">
            <a:noFill/>
            <a:miter lim="800000"/>
            <a:headEnd/>
            <a:tailEnd/>
          </a:ln>
        </p:spPr>
      </p:pic>
      <p:pic>
        <p:nvPicPr>
          <p:cNvPr id="1033" name="Picture 9" descr="C:\Users\eblis\Desktop\nares.png"/>
          <p:cNvPicPr>
            <a:picLocks noChangeAspect="1" noChangeArrowheads="1"/>
          </p:cNvPicPr>
          <p:nvPr/>
        </p:nvPicPr>
        <p:blipFill>
          <a:blip r:embed="rId7" cstate="print"/>
          <a:srcRect/>
          <a:stretch>
            <a:fillRect/>
          </a:stretch>
        </p:blipFill>
        <p:spPr bwMode="auto">
          <a:xfrm>
            <a:off x="1566666" y="4038600"/>
            <a:ext cx="4952879" cy="2756920"/>
          </a:xfrm>
          <a:prstGeom prst="rect">
            <a:avLst/>
          </a:prstGeom>
          <a:noFill/>
        </p:spPr>
      </p:pic>
      <p:sp>
        <p:nvSpPr>
          <p:cNvPr id="12" name="TextBox 11"/>
          <p:cNvSpPr txBox="1"/>
          <p:nvPr/>
        </p:nvSpPr>
        <p:spPr>
          <a:xfrm>
            <a:off x="9024258" y="5209402"/>
            <a:ext cx="1214820" cy="276999"/>
          </a:xfrm>
          <a:prstGeom prst="rect">
            <a:avLst/>
          </a:prstGeom>
          <a:noFill/>
        </p:spPr>
        <p:txBody>
          <a:bodyPr wrap="none" rtlCol="0">
            <a:spAutoFit/>
          </a:bodyPr>
          <a:lstStyle/>
          <a:p>
            <a:pPr algn="ctr"/>
            <a:r>
              <a:rPr lang="en-US" sz="1200" dirty="0"/>
              <a:t>Emma </a:t>
            </a:r>
            <a:r>
              <a:rPr lang="en-US" sz="1200" dirty="0" err="1"/>
              <a:t>Schwager</a:t>
            </a:r>
            <a:endParaRPr lang="en-US" sz="1200" dirty="0"/>
          </a:p>
        </p:txBody>
      </p:sp>
      <p:pic>
        <p:nvPicPr>
          <p:cNvPr id="13" name="Picture 2" descr="Emma Schwager"/>
          <p:cNvPicPr>
            <a:picLocks noChangeAspect="1" noChangeArrowheads="1"/>
          </p:cNvPicPr>
          <p:nvPr/>
        </p:nvPicPr>
        <p:blipFill>
          <a:blip r:embed="rId8" cstate="print"/>
          <a:srcRect/>
          <a:stretch>
            <a:fillRect/>
          </a:stretch>
        </p:blipFill>
        <p:spPr bwMode="auto">
          <a:xfrm>
            <a:off x="9341467" y="4483926"/>
            <a:ext cx="580405" cy="773874"/>
          </a:xfrm>
          <a:prstGeom prst="rect">
            <a:avLst/>
          </a:prstGeom>
          <a:noFill/>
        </p:spPr>
      </p:pic>
      <p:sp>
        <p:nvSpPr>
          <p:cNvPr id="3" name="Freeform 2"/>
          <p:cNvSpPr/>
          <p:nvPr/>
        </p:nvSpPr>
        <p:spPr>
          <a:xfrm>
            <a:off x="1560815" y="1233106"/>
            <a:ext cx="2761148" cy="3220798"/>
          </a:xfrm>
          <a:custGeom>
            <a:avLst/>
            <a:gdLst>
              <a:gd name="connsiteX0" fmla="*/ 0 w 2761148"/>
              <a:gd name="connsiteY0" fmla="*/ 533732 h 3220798"/>
              <a:gd name="connsiteX1" fmla="*/ 994013 w 2761148"/>
              <a:gd name="connsiteY1" fmla="*/ 0 h 3220798"/>
              <a:gd name="connsiteX2" fmla="*/ 2337772 w 2761148"/>
              <a:gd name="connsiteY2" fmla="*/ 404900 h 3220798"/>
              <a:gd name="connsiteX3" fmla="*/ 2761148 w 2761148"/>
              <a:gd name="connsiteY3" fmla="*/ 2742279 h 3220798"/>
              <a:gd name="connsiteX4" fmla="*/ 2061657 w 2761148"/>
              <a:gd name="connsiteY4" fmla="*/ 3220798 h 3220798"/>
              <a:gd name="connsiteX5" fmla="*/ 1767135 w 2761148"/>
              <a:gd name="connsiteY5" fmla="*/ 3220798 h 3220798"/>
              <a:gd name="connsiteX6" fmla="*/ 1086052 w 2761148"/>
              <a:gd name="connsiteY6" fmla="*/ 2484616 h 3220798"/>
              <a:gd name="connsiteX7" fmla="*/ 55223 w 2761148"/>
              <a:gd name="connsiteY7" fmla="*/ 1656410 h 3220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1148" h="3220798">
                <a:moveTo>
                  <a:pt x="0" y="533732"/>
                </a:moveTo>
                <a:lnTo>
                  <a:pt x="994013" y="0"/>
                </a:lnTo>
                <a:lnTo>
                  <a:pt x="2337772" y="404900"/>
                </a:lnTo>
                <a:lnTo>
                  <a:pt x="2761148" y="2742279"/>
                </a:lnTo>
                <a:lnTo>
                  <a:pt x="2061657" y="3220798"/>
                </a:lnTo>
                <a:lnTo>
                  <a:pt x="1767135" y="3220798"/>
                </a:lnTo>
                <a:lnTo>
                  <a:pt x="1086052" y="2484616"/>
                </a:lnTo>
                <a:lnTo>
                  <a:pt x="55223" y="1656410"/>
                </a:lnTo>
              </a:path>
            </a:pathLst>
          </a:custGeom>
          <a:solidFill>
            <a:schemeClr val="bg1">
              <a:alpha val="67000"/>
            </a:schemeClr>
          </a:solidFill>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5" name="Freeform 4"/>
          <p:cNvSpPr/>
          <p:nvPr/>
        </p:nvSpPr>
        <p:spPr>
          <a:xfrm>
            <a:off x="1505592" y="920229"/>
            <a:ext cx="9167010" cy="5907865"/>
          </a:xfrm>
          <a:custGeom>
            <a:avLst/>
            <a:gdLst>
              <a:gd name="connsiteX0" fmla="*/ 699491 w 9167010"/>
              <a:gd name="connsiteY0" fmla="*/ 2907921 h 5907865"/>
              <a:gd name="connsiteX1" fmla="*/ 0 w 9167010"/>
              <a:gd name="connsiteY1" fmla="*/ 5006041 h 5907865"/>
              <a:gd name="connsiteX2" fmla="*/ 18408 w 9167010"/>
              <a:gd name="connsiteY2" fmla="*/ 5907865 h 5907865"/>
              <a:gd name="connsiteX3" fmla="*/ 7363060 w 9167010"/>
              <a:gd name="connsiteY3" fmla="*/ 5907865 h 5907865"/>
              <a:gd name="connsiteX4" fmla="*/ 7399876 w 9167010"/>
              <a:gd name="connsiteY4" fmla="*/ 4306668 h 5907865"/>
              <a:gd name="connsiteX5" fmla="*/ 7731213 w 9167010"/>
              <a:gd name="connsiteY5" fmla="*/ 4030599 h 5907865"/>
              <a:gd name="connsiteX6" fmla="*/ 7675990 w 9167010"/>
              <a:gd name="connsiteY6" fmla="*/ 3478462 h 5907865"/>
              <a:gd name="connsiteX7" fmla="*/ 9167010 w 9167010"/>
              <a:gd name="connsiteY7" fmla="*/ 3386440 h 5907865"/>
              <a:gd name="connsiteX8" fmla="*/ 9130195 w 9167010"/>
              <a:gd name="connsiteY8" fmla="*/ 36809 h 5907865"/>
              <a:gd name="connsiteX9" fmla="*/ 5098919 w 9167010"/>
              <a:gd name="connsiteY9" fmla="*/ 0 h 5907865"/>
              <a:gd name="connsiteX10" fmla="*/ 3884014 w 9167010"/>
              <a:gd name="connsiteY10" fmla="*/ 607351 h 5907865"/>
              <a:gd name="connsiteX11" fmla="*/ 3147708 w 9167010"/>
              <a:gd name="connsiteY11" fmla="*/ 2742280 h 5907865"/>
              <a:gd name="connsiteX12" fmla="*/ 2485033 w 9167010"/>
              <a:gd name="connsiteY12" fmla="*/ 3349630 h 5907865"/>
              <a:gd name="connsiteX13" fmla="*/ 2080065 w 9167010"/>
              <a:gd name="connsiteY13" fmla="*/ 3570485 h 5907865"/>
              <a:gd name="connsiteX14" fmla="*/ 1656689 w 9167010"/>
              <a:gd name="connsiteY14" fmla="*/ 3423249 h 5907865"/>
              <a:gd name="connsiteX15" fmla="*/ 1454205 w 9167010"/>
              <a:gd name="connsiteY15" fmla="*/ 2999944 h 5907865"/>
              <a:gd name="connsiteX16" fmla="*/ 533822 w 9167010"/>
              <a:gd name="connsiteY16" fmla="*/ 2981539 h 5907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67010" h="5907865">
                <a:moveTo>
                  <a:pt x="699491" y="2907921"/>
                </a:moveTo>
                <a:lnTo>
                  <a:pt x="0" y="5006041"/>
                </a:lnTo>
                <a:lnTo>
                  <a:pt x="18408" y="5907865"/>
                </a:lnTo>
                <a:lnTo>
                  <a:pt x="7363060" y="5907865"/>
                </a:lnTo>
                <a:lnTo>
                  <a:pt x="7399876" y="4306668"/>
                </a:lnTo>
                <a:lnTo>
                  <a:pt x="7731213" y="4030599"/>
                </a:lnTo>
                <a:lnTo>
                  <a:pt x="7675990" y="3478462"/>
                </a:lnTo>
                <a:lnTo>
                  <a:pt x="9167010" y="3386440"/>
                </a:lnTo>
                <a:lnTo>
                  <a:pt x="9130195" y="36809"/>
                </a:lnTo>
                <a:lnTo>
                  <a:pt x="5098919" y="0"/>
                </a:lnTo>
                <a:lnTo>
                  <a:pt x="3884014" y="607351"/>
                </a:lnTo>
                <a:lnTo>
                  <a:pt x="3147708" y="2742280"/>
                </a:lnTo>
                <a:lnTo>
                  <a:pt x="2485033" y="3349630"/>
                </a:lnTo>
                <a:lnTo>
                  <a:pt x="2080065" y="3570485"/>
                </a:lnTo>
                <a:lnTo>
                  <a:pt x="1656689" y="3423249"/>
                </a:lnTo>
                <a:lnTo>
                  <a:pt x="1454205" y="2999944"/>
                </a:lnTo>
                <a:lnTo>
                  <a:pt x="533822" y="2981539"/>
                </a:lnTo>
              </a:path>
            </a:pathLst>
          </a:custGeom>
          <a:solidFill>
            <a:schemeClr val="bg1">
              <a:alpha val="67000"/>
            </a:schemeClr>
          </a:solidFill>
          <a:ln>
            <a:noFill/>
          </a:ln>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pic>
        <p:nvPicPr>
          <p:cNvPr id="6" name="Picture 5" descr="Triangles4_filtered.pdf"/>
          <p:cNvPicPr>
            <a:picLocks noChangeAspect="1"/>
          </p:cNvPicPr>
          <p:nvPr/>
        </p:nvPicPr>
        <p:blipFill rotWithShape="1">
          <a:blip r:embed="rId9">
            <a:extLst>
              <a:ext uri="{28A0092B-C50C-407E-A947-70E740481C1C}">
                <a14:useLocalDpi xmlns:a14="http://schemas.microsoft.com/office/drawing/2010/main" val="0"/>
              </a:ext>
            </a:extLst>
          </a:blip>
          <a:srcRect l="41967" r="693" b="64844"/>
          <a:stretch/>
        </p:blipFill>
        <p:spPr>
          <a:xfrm>
            <a:off x="2057400" y="1295401"/>
            <a:ext cx="6934201" cy="5501819"/>
          </a:xfrm>
          <a:prstGeom prst="rect">
            <a:avLst/>
          </a:prstGeom>
          <a:solidFill>
            <a:schemeClr val="bg2"/>
          </a:solidFill>
          <a:effectLst>
            <a:outerShdw blurRad="63500" sx="102000" sy="102000" algn="ctr" rotWithShape="0">
              <a:prstClr val="black">
                <a:alpha val="40000"/>
              </a:prstClr>
            </a:outerShdw>
          </a:effectLst>
        </p:spPr>
      </p:pic>
      <p:pic>
        <p:nvPicPr>
          <p:cNvPr id="7" name="Picture 6"/>
          <p:cNvPicPr>
            <a:picLocks noChangeAspect="1"/>
          </p:cNvPicPr>
          <p:nvPr/>
        </p:nvPicPr>
        <p:blipFill rotWithShape="1">
          <a:blip r:embed="rId10"/>
          <a:srcRect l="72753" t="36513" r="11285" b="11661"/>
          <a:stretch/>
        </p:blipFill>
        <p:spPr>
          <a:xfrm>
            <a:off x="6400800" y="3994827"/>
            <a:ext cx="2514600" cy="2710774"/>
          </a:xfrm>
          <a:prstGeom prst="rect">
            <a:avLst/>
          </a:prstGeom>
        </p:spPr>
      </p:pic>
      <p:sp>
        <p:nvSpPr>
          <p:cNvPr id="8" name="TextBox 7"/>
          <p:cNvSpPr txBox="1"/>
          <p:nvPr/>
        </p:nvSpPr>
        <p:spPr>
          <a:xfrm>
            <a:off x="7620001" y="6400801"/>
            <a:ext cx="1128579" cy="276999"/>
          </a:xfrm>
          <a:prstGeom prst="rect">
            <a:avLst/>
          </a:prstGeom>
          <a:noFill/>
        </p:spPr>
        <p:txBody>
          <a:bodyPr wrap="none" rtlCol="0">
            <a:spAutoFit/>
          </a:bodyPr>
          <a:lstStyle/>
          <a:p>
            <a:r>
              <a:rPr lang="en-US" sz="1200" b="1" dirty="0"/>
              <a:t>Chalmers 2008</a:t>
            </a:r>
            <a:endParaRPr lang="en-US" sz="1200" b="1" dirty="0"/>
          </a:p>
        </p:txBody>
      </p:sp>
      <p:sp>
        <p:nvSpPr>
          <p:cNvPr id="19" name="Date Placeholder 3"/>
          <p:cNvSpPr>
            <a:spLocks noGrp="1"/>
          </p:cNvSpPr>
          <p:nvPr>
            <p:ph type="dt" sz="half" idx="10"/>
          </p:nvPr>
        </p:nvSpPr>
        <p:spPr>
          <a:xfrm>
            <a:off x="238539" y="6488870"/>
            <a:ext cx="2743200" cy="365125"/>
          </a:xfrm>
        </p:spPr>
        <p:txBody>
          <a:bodyPr/>
          <a:lstStyle/>
          <a:p>
            <a:fld id="{149AB08A-B8FE-2744-A176-508EFC0AA4E9}" type="datetime1">
              <a:rPr lang="en-US" smtClean="0"/>
              <a:t>3/20/17</a:t>
            </a:fld>
            <a:endParaRPr lang="en-US"/>
          </a:p>
        </p:txBody>
      </p:sp>
      <p:sp>
        <p:nvSpPr>
          <p:cNvPr id="21" name="Slide Number Placeholder 4"/>
          <p:cNvSpPr>
            <a:spLocks noGrp="1"/>
          </p:cNvSpPr>
          <p:nvPr>
            <p:ph type="sldNum" sz="quarter" idx="12"/>
          </p:nvPr>
        </p:nvSpPr>
        <p:spPr>
          <a:xfrm>
            <a:off x="9210261" y="6488870"/>
            <a:ext cx="2743200" cy="365125"/>
          </a:xfrm>
        </p:spPr>
        <p:txBody>
          <a:bodyPr/>
          <a:lstStyle/>
          <a:p>
            <a:fld id="{0CED1879-D594-7048-AD12-28363999EDA9}" type="slidenum">
              <a:rPr lang="en-US" smtClean="0"/>
              <a:t>34</a:t>
            </a:fld>
            <a:endParaRPr lang="en-US"/>
          </a:p>
        </p:txBody>
      </p:sp>
    </p:spTree>
    <p:extLst>
      <p:ext uri="{BB962C8B-B14F-4D97-AF65-F5344CB8AC3E}">
        <p14:creationId xmlns:p14="http://schemas.microsoft.com/office/powerpoint/2010/main" val="10463896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500"/>
                                        <p:tgtEl>
                                          <p:spTgt spid="10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1"/>
                                        </p:tgtEl>
                                        <p:attrNameLst>
                                          <p:attrName>style.visibility</p:attrName>
                                        </p:attrNameLst>
                                      </p:cBhvr>
                                      <p:to>
                                        <p:strVal val="visible"/>
                                      </p:to>
                                    </p:set>
                                    <p:animEffect transition="in" filter="fade">
                                      <p:cBhvr>
                                        <p:cTn id="12" dur="500"/>
                                        <p:tgtEl>
                                          <p:spTgt spid="10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33"/>
                                        </p:tgtEl>
                                        <p:attrNameLst>
                                          <p:attrName>style.visibility</p:attrName>
                                        </p:attrNameLst>
                                      </p:cBhvr>
                                      <p:to>
                                        <p:strVal val="visible"/>
                                      </p:to>
                                    </p:set>
                                    <p:animEffect transition="in" filter="fade">
                                      <p:cBhvr>
                                        <p:cTn id="17" dur="500"/>
                                        <p:tgtEl>
                                          <p:spTgt spid="103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10"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par>
                                <p:cTn id="34" presetID="10" presetClass="entr" presetSubtype="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Bringing it all </a:t>
            </a:r>
            <a:r>
              <a:rPr lang="en-US" sz="3600" dirty="0" smtClean="0"/>
              <a:t>together: The </a:t>
            </a:r>
            <a:r>
              <a:rPr lang="en-US" sz="3600" dirty="0" smtClean="0"/>
              <a:t>Human Microbiome Project</a:t>
            </a:r>
            <a:endParaRPr lang="en-US" sz="3600" dirty="0"/>
          </a:p>
        </p:txBody>
      </p:sp>
      <p:pic>
        <p:nvPicPr>
          <p:cNvPr id="20484" name="Picture 4" descr="http://www.trbimg.com/img-4fda47bd/turbine/hc-human-microbiome-project-20120614-001/600"/>
          <p:cNvPicPr>
            <a:picLocks noChangeAspect="1" noChangeArrowheads="1"/>
          </p:cNvPicPr>
          <p:nvPr/>
        </p:nvPicPr>
        <p:blipFill>
          <a:blip r:embed="rId2" cstate="print"/>
          <a:srcRect/>
          <a:stretch>
            <a:fillRect/>
          </a:stretch>
        </p:blipFill>
        <p:spPr bwMode="auto">
          <a:xfrm>
            <a:off x="3822192" y="1097279"/>
            <a:ext cx="7618870" cy="5447493"/>
          </a:xfrm>
          <a:prstGeom prst="rect">
            <a:avLst/>
          </a:prstGeom>
          <a:noFill/>
        </p:spPr>
      </p:pic>
      <p:pic>
        <p:nvPicPr>
          <p:cNvPr id="20482" name="Picture 2" descr="http://commonfund.nih.gov/images/hmp_new_logo.gif"/>
          <p:cNvPicPr>
            <a:picLocks noChangeAspect="1" noChangeArrowheads="1"/>
          </p:cNvPicPr>
          <p:nvPr/>
        </p:nvPicPr>
        <p:blipFill>
          <a:blip r:embed="rId3" cstate="print"/>
          <a:srcRect/>
          <a:stretch>
            <a:fillRect/>
          </a:stretch>
        </p:blipFill>
        <p:spPr bwMode="auto">
          <a:xfrm>
            <a:off x="856549" y="3011125"/>
            <a:ext cx="2818983" cy="1790436"/>
          </a:xfrm>
          <a:prstGeom prst="rect">
            <a:avLst/>
          </a:prstGeom>
          <a:noFill/>
        </p:spPr>
      </p:pic>
    </p:spTree>
    <p:extLst>
      <p:ext uri="{BB962C8B-B14F-4D97-AF65-F5344CB8AC3E}">
        <p14:creationId xmlns:p14="http://schemas.microsoft.com/office/powerpoint/2010/main" val="59953001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p:cNvSpPr>
          <p:nvPr/>
        </p:nvSpPr>
        <p:spPr bwMode="auto">
          <a:xfrm>
            <a:off x="1944812" y="312541"/>
            <a:ext cx="8358188" cy="437555"/>
          </a:xfrm>
          <a:prstGeom prst="rect">
            <a:avLst/>
          </a:prstGeom>
          <a:noFill/>
          <a:ln w="12700" cap="flat">
            <a:noFill/>
            <a:miter lim="800000"/>
            <a:headEnd type="none" w="med" len="med"/>
            <a:tailEnd type="none" w="med" len="med"/>
          </a:ln>
        </p:spPr>
        <p:txBody>
          <a:bodyPr lIns="0" tIns="0" rIns="0" bIns="0"/>
          <a:lstStyle/>
          <a:p>
            <a:pPr eaLnBrk="1" hangingPunct="1"/>
            <a:r>
              <a:rPr lang="en-US" sz="2500" dirty="0">
                <a:solidFill>
                  <a:srgbClr val="000000"/>
                </a:solidFill>
                <a:latin typeface="Gill Sans" charset="0"/>
                <a:ea typeface="Gill Sans" charset="0"/>
                <a:cs typeface="Gill Sans" charset="0"/>
                <a:sym typeface="Gill Sans" charset="0"/>
              </a:rPr>
              <a:t>The NIH </a:t>
            </a:r>
            <a:r>
              <a:rPr lang="en-US" sz="2500" b="1" dirty="0">
                <a:solidFill>
                  <a:srgbClr val="000000"/>
                </a:solidFill>
                <a:latin typeface="Gill Sans" charset="0"/>
                <a:ea typeface="Gill Sans" charset="0"/>
                <a:cs typeface="Gill Sans" charset="0"/>
                <a:sym typeface="Gill Sans" charset="0"/>
              </a:rPr>
              <a:t>H</a:t>
            </a:r>
            <a:r>
              <a:rPr lang="en-US" sz="2500" dirty="0">
                <a:solidFill>
                  <a:srgbClr val="000000"/>
                </a:solidFill>
                <a:latin typeface="Gill Sans" charset="0"/>
                <a:ea typeface="Gill Sans" charset="0"/>
                <a:cs typeface="Gill Sans" charset="0"/>
                <a:sym typeface="Gill Sans" charset="0"/>
              </a:rPr>
              <a:t>uman </a:t>
            </a:r>
            <a:r>
              <a:rPr lang="en-US" sz="2500" b="1" dirty="0">
                <a:solidFill>
                  <a:srgbClr val="000000"/>
                </a:solidFill>
                <a:latin typeface="Gill Sans" charset="0"/>
                <a:ea typeface="Gill Sans" charset="0"/>
                <a:cs typeface="Gill Sans" charset="0"/>
                <a:sym typeface="Gill Sans" charset="0"/>
              </a:rPr>
              <a:t>M</a:t>
            </a:r>
            <a:r>
              <a:rPr lang="en-US" sz="2500" dirty="0">
                <a:solidFill>
                  <a:srgbClr val="000000"/>
                </a:solidFill>
                <a:latin typeface="Gill Sans" charset="0"/>
                <a:ea typeface="Gill Sans" charset="0"/>
                <a:cs typeface="Gill Sans" charset="0"/>
                <a:sym typeface="Gill Sans" charset="0"/>
              </a:rPr>
              <a:t>icrobiome </a:t>
            </a:r>
            <a:r>
              <a:rPr lang="en-US" sz="2500" b="1" dirty="0">
                <a:solidFill>
                  <a:srgbClr val="000000"/>
                </a:solidFill>
                <a:latin typeface="Gill Sans" charset="0"/>
                <a:ea typeface="Gill Sans" charset="0"/>
                <a:cs typeface="Gill Sans" charset="0"/>
                <a:sym typeface="Gill Sans" charset="0"/>
              </a:rPr>
              <a:t>P</a:t>
            </a:r>
            <a:r>
              <a:rPr lang="en-US" sz="2500" dirty="0">
                <a:solidFill>
                  <a:srgbClr val="000000"/>
                </a:solidFill>
                <a:latin typeface="Gill Sans" charset="0"/>
                <a:ea typeface="Gill Sans" charset="0"/>
                <a:cs typeface="Gill Sans" charset="0"/>
                <a:sym typeface="Gill Sans" charset="0"/>
              </a:rPr>
              <a:t>roject (</a:t>
            </a:r>
            <a:r>
              <a:rPr lang="en-US" sz="2500" b="1" dirty="0">
                <a:solidFill>
                  <a:srgbClr val="000000"/>
                </a:solidFill>
                <a:latin typeface="Gill Sans" charset="0"/>
                <a:ea typeface="Gill Sans" charset="0"/>
                <a:cs typeface="Gill Sans" charset="0"/>
                <a:sym typeface="Gill Sans" charset="0"/>
              </a:rPr>
              <a:t>HMP</a:t>
            </a:r>
            <a:r>
              <a:rPr lang="en-US" sz="2500" dirty="0">
                <a:solidFill>
                  <a:srgbClr val="000000"/>
                </a:solidFill>
                <a:latin typeface="Gill Sans" charset="0"/>
                <a:ea typeface="Gill Sans" charset="0"/>
                <a:cs typeface="Gill Sans" charset="0"/>
                <a:sym typeface="Gill Sans" charset="0"/>
              </a:rPr>
              <a:t>):</a:t>
            </a:r>
            <a:br>
              <a:rPr lang="en-US" sz="2500" dirty="0">
                <a:solidFill>
                  <a:srgbClr val="000000"/>
                </a:solidFill>
                <a:latin typeface="Gill Sans" charset="0"/>
                <a:ea typeface="Gill Sans" charset="0"/>
                <a:cs typeface="Gill Sans" charset="0"/>
                <a:sym typeface="Gill Sans" charset="0"/>
              </a:rPr>
            </a:br>
            <a:r>
              <a:rPr lang="en-US" sz="2500" dirty="0">
                <a:solidFill>
                  <a:srgbClr val="000000"/>
                </a:solidFill>
                <a:latin typeface="Gill Sans" charset="0"/>
                <a:ea typeface="Gill Sans" charset="0"/>
                <a:cs typeface="Gill Sans" charset="0"/>
                <a:sym typeface="Gill Sans" charset="0"/>
              </a:rPr>
              <a:t>	A </a:t>
            </a:r>
            <a:r>
              <a:rPr lang="en-US" sz="2500" dirty="0">
                <a:solidFill>
                  <a:srgbClr val="000000"/>
                </a:solidFill>
                <a:latin typeface="Gill Sans" charset="0"/>
                <a:ea typeface="Gill Sans" charset="0"/>
                <a:cs typeface="Gill Sans" charset="0"/>
                <a:sym typeface="Gill Sans" charset="0"/>
              </a:rPr>
              <a:t>comprehensive microbial survey </a:t>
            </a:r>
          </a:p>
        </p:txBody>
      </p:sp>
      <p:sp>
        <p:nvSpPr>
          <p:cNvPr id="28674" name="Rectangle 2"/>
          <p:cNvSpPr>
            <a:spLocks/>
          </p:cNvSpPr>
          <p:nvPr/>
        </p:nvSpPr>
        <p:spPr bwMode="auto">
          <a:xfrm>
            <a:off x="1955801" y="1192412"/>
            <a:ext cx="6453049" cy="2769989"/>
          </a:xfrm>
          <a:prstGeom prst="rect">
            <a:avLst/>
          </a:prstGeom>
          <a:noFill/>
          <a:ln w="12700" cap="flat">
            <a:noFill/>
            <a:miter lim="800000"/>
            <a:headEnd type="none" w="med" len="med"/>
            <a:tailEnd type="none" w="med" len="med"/>
          </a:ln>
        </p:spPr>
        <p:txBody>
          <a:bodyPr wrap="none" lIns="0" tIns="0" rIns="0" bIns="0">
            <a:spAutoFit/>
          </a:bodyPr>
          <a:lstStyle/>
          <a:p>
            <a:pPr marL="252229" indent="-252229">
              <a:lnSpc>
                <a:spcPct val="120000"/>
              </a:lnSpc>
              <a:buSzPct val="75000"/>
              <a:buFont typeface="Gill Sans" charset="0"/>
              <a:buChar char="•"/>
            </a:pPr>
            <a:r>
              <a:rPr lang="en-US" sz="2500" b="1" i="1" dirty="0">
                <a:solidFill>
                  <a:srgbClr val="000000"/>
                </a:solidFill>
                <a:latin typeface="Gill Sans" charset="0"/>
                <a:ea typeface="Gill Sans" charset="0"/>
                <a:cs typeface="Gill Sans" charset="0"/>
                <a:sym typeface="Gill Sans" charset="0"/>
              </a:rPr>
              <a:t>What is a “normal” human microbiome?</a:t>
            </a:r>
          </a:p>
          <a:p>
            <a:pPr marL="252229" indent="-252229">
              <a:lnSpc>
                <a:spcPct val="120000"/>
              </a:lnSpc>
              <a:buSzPct val="75000"/>
              <a:buFont typeface="Gill Sans" charset="0"/>
              <a:buChar char="•"/>
            </a:pPr>
            <a:r>
              <a:rPr lang="en-US" sz="2500" dirty="0">
                <a:solidFill>
                  <a:srgbClr val="000000"/>
                </a:solidFill>
                <a:latin typeface="Gill Sans" charset="0"/>
                <a:ea typeface="Gill Sans" charset="0"/>
                <a:cs typeface="Gill Sans" charset="0"/>
                <a:sym typeface="Gill Sans" charset="0"/>
              </a:rPr>
              <a:t>300 healthy </a:t>
            </a:r>
            <a:r>
              <a:rPr lang="en-US" sz="2500" dirty="0">
                <a:solidFill>
                  <a:srgbClr val="000000"/>
                </a:solidFill>
                <a:latin typeface="Gill Sans" charset="0"/>
                <a:ea typeface="Gill Sans" charset="0"/>
                <a:cs typeface="Gill Sans" charset="0"/>
                <a:sym typeface="Gill Sans" charset="0"/>
              </a:rPr>
              <a:t>human subjects</a:t>
            </a:r>
          </a:p>
          <a:p>
            <a:pPr marL="252229" indent="-252229">
              <a:lnSpc>
                <a:spcPct val="120000"/>
              </a:lnSpc>
              <a:buSzPct val="75000"/>
              <a:buFont typeface="Gill Sans" charset="0"/>
              <a:buChar char="•"/>
            </a:pPr>
            <a:r>
              <a:rPr lang="en-US" sz="2500" dirty="0">
                <a:solidFill>
                  <a:srgbClr val="000000"/>
                </a:solidFill>
                <a:latin typeface="Gill Sans" charset="0"/>
                <a:ea typeface="Gill Sans" charset="0"/>
                <a:cs typeface="Gill Sans" charset="0"/>
                <a:sym typeface="Gill Sans" charset="0"/>
              </a:rPr>
              <a:t>Multiple body sites</a:t>
            </a:r>
          </a:p>
          <a:p>
            <a:pPr marL="734365" lvl="1" indent="-252229">
              <a:lnSpc>
                <a:spcPct val="120000"/>
              </a:lnSpc>
              <a:buSzPct val="75000"/>
              <a:buFont typeface="Gill Sans" charset="0"/>
              <a:buChar char="•"/>
            </a:pPr>
            <a:r>
              <a:rPr lang="en-US" sz="2500" dirty="0">
                <a:solidFill>
                  <a:srgbClr val="000000"/>
                </a:solidFill>
                <a:latin typeface="Gill Sans" charset="0"/>
                <a:ea typeface="Gill Sans" charset="0"/>
                <a:cs typeface="Gill Sans" charset="0"/>
                <a:sym typeface="Gill Sans" charset="0"/>
              </a:rPr>
              <a:t>15 </a:t>
            </a:r>
            <a:r>
              <a:rPr lang="en-US" sz="2500" dirty="0">
                <a:solidFill>
                  <a:srgbClr val="000000"/>
                </a:solidFill>
                <a:latin typeface="Gill Sans" charset="0"/>
                <a:ea typeface="Gill Sans" charset="0"/>
                <a:cs typeface="Gill Sans" charset="0"/>
                <a:sym typeface="Gill Sans" charset="0"/>
              </a:rPr>
              <a:t>male, 18 female</a:t>
            </a:r>
            <a:endParaRPr lang="en-US" sz="2500" dirty="0">
              <a:solidFill>
                <a:srgbClr val="000000"/>
              </a:solidFill>
              <a:latin typeface="Gill Sans" charset="0"/>
              <a:ea typeface="Gill Sans" charset="0"/>
              <a:cs typeface="Gill Sans" charset="0"/>
              <a:sym typeface="Gill Sans" charset="0"/>
            </a:endParaRPr>
          </a:p>
          <a:p>
            <a:pPr marL="252229" indent="-252229">
              <a:lnSpc>
                <a:spcPct val="120000"/>
              </a:lnSpc>
              <a:buSzPct val="75000"/>
              <a:buFont typeface="Gill Sans" charset="0"/>
              <a:buChar char="•"/>
            </a:pPr>
            <a:r>
              <a:rPr lang="en-US" sz="2500" dirty="0">
                <a:solidFill>
                  <a:srgbClr val="000000"/>
                </a:solidFill>
                <a:latin typeface="Gill Sans" charset="0"/>
                <a:ea typeface="Gill Sans" charset="0"/>
                <a:cs typeface="Gill Sans" charset="0"/>
                <a:sym typeface="Gill Sans" charset="0"/>
              </a:rPr>
              <a:t>Multiple </a:t>
            </a:r>
            <a:r>
              <a:rPr lang="en-US" sz="2500" dirty="0">
                <a:solidFill>
                  <a:srgbClr val="000000"/>
                </a:solidFill>
                <a:latin typeface="Gill Sans" charset="0"/>
                <a:ea typeface="Gill Sans" charset="0"/>
                <a:cs typeface="Gill Sans" charset="0"/>
                <a:sym typeface="Gill Sans" charset="0"/>
              </a:rPr>
              <a:t>visits</a:t>
            </a:r>
          </a:p>
          <a:p>
            <a:pPr marL="252229" indent="-252229">
              <a:lnSpc>
                <a:spcPct val="120000"/>
              </a:lnSpc>
              <a:buSzPct val="75000"/>
              <a:buFont typeface="Gill Sans" charset="0"/>
              <a:buChar char="•"/>
            </a:pPr>
            <a:r>
              <a:rPr lang="en-US" sz="2500" dirty="0">
                <a:solidFill>
                  <a:srgbClr val="000000"/>
                </a:solidFill>
                <a:latin typeface="Gill Sans" charset="0"/>
                <a:ea typeface="Gill Sans" charset="0"/>
                <a:cs typeface="Gill Sans" charset="0"/>
                <a:sym typeface="Gill Sans" charset="0"/>
              </a:rPr>
              <a:t>Clinical </a:t>
            </a:r>
            <a:r>
              <a:rPr lang="en-US" sz="2500" dirty="0">
                <a:solidFill>
                  <a:srgbClr val="000000"/>
                </a:solidFill>
                <a:latin typeface="Gill Sans" charset="0"/>
                <a:ea typeface="Gill Sans" charset="0"/>
                <a:cs typeface="Gill Sans" charset="0"/>
                <a:sym typeface="Gill Sans" charset="0"/>
              </a:rPr>
              <a:t>metadata</a:t>
            </a:r>
          </a:p>
        </p:txBody>
      </p:sp>
      <p:pic>
        <p:nvPicPr>
          <p:cNvPr id="28675" name="Picture 3"/>
          <p:cNvPicPr>
            <a:picLocks noChangeArrowheads="1"/>
          </p:cNvPicPr>
          <p:nvPr/>
        </p:nvPicPr>
        <p:blipFill>
          <a:blip r:embed="rId3" cstate="print"/>
          <a:srcRect/>
          <a:stretch>
            <a:fillRect/>
          </a:stretch>
        </p:blipFill>
        <p:spPr bwMode="auto">
          <a:xfrm>
            <a:off x="2956101" y="5653609"/>
            <a:ext cx="366117" cy="982266"/>
          </a:xfrm>
          <a:prstGeom prst="rect">
            <a:avLst/>
          </a:prstGeom>
          <a:noFill/>
          <a:ln w="12700" cap="flat">
            <a:noFill/>
            <a:miter lim="800000"/>
            <a:headEnd/>
            <a:tailEnd/>
          </a:ln>
        </p:spPr>
      </p:pic>
      <p:pic>
        <p:nvPicPr>
          <p:cNvPr id="28676" name="Picture 4"/>
          <p:cNvPicPr>
            <a:picLocks noChangeArrowheads="1"/>
          </p:cNvPicPr>
          <p:nvPr/>
        </p:nvPicPr>
        <p:blipFill>
          <a:blip r:embed="rId4" cstate="print"/>
          <a:srcRect/>
          <a:stretch>
            <a:fillRect/>
          </a:stretch>
        </p:blipFill>
        <p:spPr bwMode="auto">
          <a:xfrm>
            <a:off x="2667002" y="5768578"/>
            <a:ext cx="312539" cy="866180"/>
          </a:xfrm>
          <a:prstGeom prst="rect">
            <a:avLst/>
          </a:prstGeom>
          <a:noFill/>
          <a:ln w="12700" cap="flat">
            <a:noFill/>
            <a:miter lim="800000"/>
            <a:headEnd/>
            <a:tailEnd/>
          </a:ln>
        </p:spPr>
      </p:pic>
      <p:pic>
        <p:nvPicPr>
          <p:cNvPr id="28677" name="Picture 5"/>
          <p:cNvPicPr>
            <a:picLocks noChangeArrowheads="1"/>
          </p:cNvPicPr>
          <p:nvPr/>
        </p:nvPicPr>
        <p:blipFill>
          <a:blip r:embed="rId3" cstate="print"/>
          <a:srcRect/>
          <a:stretch>
            <a:fillRect/>
          </a:stretch>
        </p:blipFill>
        <p:spPr bwMode="auto">
          <a:xfrm>
            <a:off x="3518670" y="5358930"/>
            <a:ext cx="366117" cy="982266"/>
          </a:xfrm>
          <a:prstGeom prst="rect">
            <a:avLst/>
          </a:prstGeom>
          <a:noFill/>
          <a:ln w="12700" cap="flat">
            <a:noFill/>
            <a:miter lim="800000"/>
            <a:headEnd/>
            <a:tailEnd/>
          </a:ln>
        </p:spPr>
      </p:pic>
      <p:pic>
        <p:nvPicPr>
          <p:cNvPr id="28678" name="Picture 6"/>
          <p:cNvPicPr>
            <a:picLocks noChangeArrowheads="1"/>
          </p:cNvPicPr>
          <p:nvPr/>
        </p:nvPicPr>
        <p:blipFill>
          <a:blip r:embed="rId4" cstate="print"/>
          <a:srcRect/>
          <a:stretch>
            <a:fillRect/>
          </a:stretch>
        </p:blipFill>
        <p:spPr bwMode="auto">
          <a:xfrm>
            <a:off x="3229571" y="5473898"/>
            <a:ext cx="312539" cy="866180"/>
          </a:xfrm>
          <a:prstGeom prst="rect">
            <a:avLst/>
          </a:prstGeom>
          <a:noFill/>
          <a:ln w="12700" cap="flat">
            <a:noFill/>
            <a:miter lim="800000"/>
            <a:headEnd/>
            <a:tailEnd/>
          </a:ln>
        </p:spPr>
      </p:pic>
      <p:pic>
        <p:nvPicPr>
          <p:cNvPr id="28679" name="Picture 7"/>
          <p:cNvPicPr>
            <a:picLocks noChangeArrowheads="1"/>
          </p:cNvPicPr>
          <p:nvPr/>
        </p:nvPicPr>
        <p:blipFill>
          <a:blip r:embed="rId3" cstate="print"/>
          <a:srcRect/>
          <a:stretch>
            <a:fillRect/>
          </a:stretch>
        </p:blipFill>
        <p:spPr bwMode="auto">
          <a:xfrm>
            <a:off x="3661545" y="5787555"/>
            <a:ext cx="366117" cy="982266"/>
          </a:xfrm>
          <a:prstGeom prst="rect">
            <a:avLst/>
          </a:prstGeom>
          <a:noFill/>
          <a:ln w="12700" cap="flat">
            <a:noFill/>
            <a:miter lim="800000"/>
            <a:headEnd/>
            <a:tailEnd/>
          </a:ln>
        </p:spPr>
      </p:pic>
      <p:pic>
        <p:nvPicPr>
          <p:cNvPr id="28680" name="Picture 8"/>
          <p:cNvPicPr>
            <a:picLocks noChangeArrowheads="1"/>
          </p:cNvPicPr>
          <p:nvPr/>
        </p:nvPicPr>
        <p:blipFill>
          <a:blip r:embed="rId4" cstate="print"/>
          <a:srcRect/>
          <a:stretch>
            <a:fillRect/>
          </a:stretch>
        </p:blipFill>
        <p:spPr bwMode="auto">
          <a:xfrm>
            <a:off x="3372446" y="5902523"/>
            <a:ext cx="312539" cy="866180"/>
          </a:xfrm>
          <a:prstGeom prst="rect">
            <a:avLst/>
          </a:prstGeom>
          <a:noFill/>
          <a:ln w="12700" cap="flat">
            <a:noFill/>
            <a:miter lim="800000"/>
            <a:headEnd/>
            <a:tailEnd/>
          </a:ln>
        </p:spPr>
      </p:pic>
      <p:pic>
        <p:nvPicPr>
          <p:cNvPr id="28681" name="Picture 9"/>
          <p:cNvPicPr>
            <a:picLocks noChangeArrowheads="1"/>
          </p:cNvPicPr>
          <p:nvPr/>
        </p:nvPicPr>
        <p:blipFill>
          <a:blip r:embed="rId3" cstate="print"/>
          <a:srcRect/>
          <a:stretch>
            <a:fillRect/>
          </a:stretch>
        </p:blipFill>
        <p:spPr bwMode="auto">
          <a:xfrm>
            <a:off x="2813226" y="5224984"/>
            <a:ext cx="366117" cy="982266"/>
          </a:xfrm>
          <a:prstGeom prst="rect">
            <a:avLst/>
          </a:prstGeom>
          <a:noFill/>
          <a:ln w="12700" cap="flat">
            <a:noFill/>
            <a:miter lim="800000"/>
            <a:headEnd/>
            <a:tailEnd/>
          </a:ln>
        </p:spPr>
      </p:pic>
      <p:pic>
        <p:nvPicPr>
          <p:cNvPr id="28682" name="Picture 10"/>
          <p:cNvPicPr>
            <a:picLocks noChangeArrowheads="1"/>
          </p:cNvPicPr>
          <p:nvPr/>
        </p:nvPicPr>
        <p:blipFill>
          <a:blip r:embed="rId4" cstate="print"/>
          <a:srcRect/>
          <a:stretch>
            <a:fillRect/>
          </a:stretch>
        </p:blipFill>
        <p:spPr bwMode="auto">
          <a:xfrm>
            <a:off x="2524127" y="5339953"/>
            <a:ext cx="312539" cy="866180"/>
          </a:xfrm>
          <a:prstGeom prst="rect">
            <a:avLst/>
          </a:prstGeom>
          <a:noFill/>
          <a:ln w="12700" cap="flat">
            <a:noFill/>
            <a:miter lim="800000"/>
            <a:headEnd/>
            <a:tailEnd/>
          </a:ln>
        </p:spPr>
      </p:pic>
      <p:pic>
        <p:nvPicPr>
          <p:cNvPr id="28683" name="Picture 11"/>
          <p:cNvPicPr>
            <a:picLocks noChangeArrowheads="1"/>
          </p:cNvPicPr>
          <p:nvPr/>
        </p:nvPicPr>
        <p:blipFill>
          <a:blip r:embed="rId3" cstate="print"/>
          <a:srcRect/>
          <a:stretch>
            <a:fillRect/>
          </a:stretch>
        </p:blipFill>
        <p:spPr bwMode="auto">
          <a:xfrm>
            <a:off x="3893717" y="5448226"/>
            <a:ext cx="366117" cy="982266"/>
          </a:xfrm>
          <a:prstGeom prst="rect">
            <a:avLst/>
          </a:prstGeom>
          <a:noFill/>
          <a:ln w="12700" cap="flat">
            <a:noFill/>
            <a:miter lim="800000"/>
            <a:headEnd/>
            <a:tailEnd/>
          </a:ln>
        </p:spPr>
      </p:pic>
      <p:pic>
        <p:nvPicPr>
          <p:cNvPr id="28684" name="Picture 12"/>
          <p:cNvPicPr>
            <a:picLocks noChangeArrowheads="1"/>
          </p:cNvPicPr>
          <p:nvPr/>
        </p:nvPicPr>
        <p:blipFill>
          <a:blip r:embed="rId4" cstate="print"/>
          <a:srcRect/>
          <a:stretch>
            <a:fillRect/>
          </a:stretch>
        </p:blipFill>
        <p:spPr bwMode="auto">
          <a:xfrm>
            <a:off x="3765353" y="5036344"/>
            <a:ext cx="312539" cy="866180"/>
          </a:xfrm>
          <a:prstGeom prst="rect">
            <a:avLst/>
          </a:prstGeom>
          <a:noFill/>
          <a:ln w="12700" cap="flat">
            <a:noFill/>
            <a:miter lim="800000"/>
            <a:headEnd/>
            <a:tailEnd/>
          </a:ln>
        </p:spPr>
      </p:pic>
      <p:pic>
        <p:nvPicPr>
          <p:cNvPr id="28685" name="Picture 13"/>
          <p:cNvPicPr>
            <a:picLocks noChangeArrowheads="1"/>
          </p:cNvPicPr>
          <p:nvPr/>
        </p:nvPicPr>
        <p:blipFill>
          <a:blip r:embed="rId4" cstate="print"/>
          <a:srcRect/>
          <a:stretch>
            <a:fillRect/>
          </a:stretch>
        </p:blipFill>
        <p:spPr bwMode="auto">
          <a:xfrm>
            <a:off x="3059907" y="4911328"/>
            <a:ext cx="312539" cy="866180"/>
          </a:xfrm>
          <a:prstGeom prst="rect">
            <a:avLst/>
          </a:prstGeom>
          <a:noFill/>
          <a:ln w="12700" cap="flat">
            <a:noFill/>
            <a:miter lim="800000"/>
            <a:headEnd/>
            <a:tailEnd/>
          </a:ln>
        </p:spPr>
      </p:pic>
      <p:pic>
        <p:nvPicPr>
          <p:cNvPr id="28686" name="Picture 14"/>
          <p:cNvPicPr>
            <a:picLocks noChangeArrowheads="1"/>
          </p:cNvPicPr>
          <p:nvPr/>
        </p:nvPicPr>
        <p:blipFill>
          <a:blip r:embed="rId3" cstate="print"/>
          <a:srcRect/>
          <a:stretch>
            <a:fillRect/>
          </a:stretch>
        </p:blipFill>
        <p:spPr bwMode="auto">
          <a:xfrm>
            <a:off x="4220767" y="5795368"/>
            <a:ext cx="366117" cy="982266"/>
          </a:xfrm>
          <a:prstGeom prst="rect">
            <a:avLst/>
          </a:prstGeom>
          <a:noFill/>
          <a:ln w="12700" cap="flat">
            <a:noFill/>
            <a:miter lim="800000"/>
            <a:headEnd/>
            <a:tailEnd/>
          </a:ln>
        </p:spPr>
      </p:pic>
      <p:pic>
        <p:nvPicPr>
          <p:cNvPr id="28687" name="Picture 15"/>
          <p:cNvPicPr>
            <a:picLocks noChangeArrowheads="1"/>
          </p:cNvPicPr>
          <p:nvPr/>
        </p:nvPicPr>
        <p:blipFill>
          <a:blip r:embed="rId4" cstate="print"/>
          <a:srcRect/>
          <a:stretch>
            <a:fillRect/>
          </a:stretch>
        </p:blipFill>
        <p:spPr bwMode="auto">
          <a:xfrm>
            <a:off x="3935017" y="5911453"/>
            <a:ext cx="312539" cy="866180"/>
          </a:xfrm>
          <a:prstGeom prst="rect">
            <a:avLst/>
          </a:prstGeom>
          <a:noFill/>
          <a:ln w="12700" cap="flat">
            <a:noFill/>
            <a:miter lim="800000"/>
            <a:headEnd/>
            <a:tailEnd/>
          </a:ln>
        </p:spPr>
      </p:pic>
      <p:pic>
        <p:nvPicPr>
          <p:cNvPr id="28688" name="Picture 16"/>
          <p:cNvPicPr>
            <a:picLocks noChangeArrowheads="1"/>
          </p:cNvPicPr>
          <p:nvPr/>
        </p:nvPicPr>
        <p:blipFill>
          <a:blip r:embed="rId5" cstate="print"/>
          <a:srcRect/>
          <a:stretch>
            <a:fillRect/>
          </a:stretch>
        </p:blipFill>
        <p:spPr bwMode="auto">
          <a:xfrm>
            <a:off x="4444010" y="5018484"/>
            <a:ext cx="366117" cy="982266"/>
          </a:xfrm>
          <a:prstGeom prst="rect">
            <a:avLst/>
          </a:prstGeom>
          <a:noFill/>
          <a:ln w="12700" cap="flat">
            <a:noFill/>
            <a:miter lim="800000"/>
            <a:headEnd/>
            <a:tailEnd/>
          </a:ln>
        </p:spPr>
      </p:pic>
      <p:pic>
        <p:nvPicPr>
          <p:cNvPr id="28689" name="Picture 17"/>
          <p:cNvPicPr>
            <a:picLocks noChangeArrowheads="1"/>
          </p:cNvPicPr>
          <p:nvPr/>
        </p:nvPicPr>
        <p:blipFill>
          <a:blip r:embed="rId4" cstate="print"/>
          <a:srcRect/>
          <a:stretch>
            <a:fillRect/>
          </a:stretch>
        </p:blipFill>
        <p:spPr bwMode="auto">
          <a:xfrm>
            <a:off x="4158260" y="5134570"/>
            <a:ext cx="312539" cy="866180"/>
          </a:xfrm>
          <a:prstGeom prst="rect">
            <a:avLst/>
          </a:prstGeom>
          <a:noFill/>
          <a:ln w="12700" cap="flat">
            <a:noFill/>
            <a:miter lim="800000"/>
            <a:headEnd/>
            <a:tailEnd/>
          </a:ln>
        </p:spPr>
      </p:pic>
      <p:pic>
        <p:nvPicPr>
          <p:cNvPr id="28690" name="Picture 18"/>
          <p:cNvPicPr>
            <a:picLocks noChangeArrowheads="1"/>
          </p:cNvPicPr>
          <p:nvPr/>
        </p:nvPicPr>
        <p:blipFill>
          <a:blip r:embed="rId5" cstate="print"/>
          <a:srcRect/>
          <a:stretch>
            <a:fillRect/>
          </a:stretch>
        </p:blipFill>
        <p:spPr bwMode="auto">
          <a:xfrm>
            <a:off x="4783338" y="5661422"/>
            <a:ext cx="366117" cy="982266"/>
          </a:xfrm>
          <a:prstGeom prst="rect">
            <a:avLst/>
          </a:prstGeom>
          <a:noFill/>
          <a:ln w="12700" cap="flat">
            <a:noFill/>
            <a:miter lim="800000"/>
            <a:headEnd/>
            <a:tailEnd/>
          </a:ln>
        </p:spPr>
      </p:pic>
      <p:pic>
        <p:nvPicPr>
          <p:cNvPr id="28691" name="Picture 19"/>
          <p:cNvPicPr>
            <a:picLocks noChangeArrowheads="1"/>
          </p:cNvPicPr>
          <p:nvPr/>
        </p:nvPicPr>
        <p:blipFill>
          <a:blip r:embed="rId4" cstate="print"/>
          <a:srcRect/>
          <a:stretch>
            <a:fillRect/>
          </a:stretch>
        </p:blipFill>
        <p:spPr bwMode="auto">
          <a:xfrm>
            <a:off x="4497588" y="5777508"/>
            <a:ext cx="312539" cy="866180"/>
          </a:xfrm>
          <a:prstGeom prst="rect">
            <a:avLst/>
          </a:prstGeom>
          <a:noFill/>
          <a:ln w="12700" cap="flat">
            <a:noFill/>
            <a:miter lim="800000"/>
            <a:headEnd/>
            <a:tailEnd/>
          </a:ln>
        </p:spPr>
      </p:pic>
      <p:pic>
        <p:nvPicPr>
          <p:cNvPr id="28692" name="Picture 20"/>
          <p:cNvPicPr>
            <a:picLocks noChangeArrowheads="1"/>
          </p:cNvPicPr>
          <p:nvPr/>
        </p:nvPicPr>
        <p:blipFill>
          <a:blip r:embed="rId5" cstate="print"/>
          <a:srcRect/>
          <a:stretch>
            <a:fillRect/>
          </a:stretch>
        </p:blipFill>
        <p:spPr bwMode="auto">
          <a:xfrm>
            <a:off x="5015510" y="6000751"/>
            <a:ext cx="366117" cy="982266"/>
          </a:xfrm>
          <a:prstGeom prst="rect">
            <a:avLst/>
          </a:prstGeom>
          <a:noFill/>
          <a:ln w="12700" cap="flat">
            <a:noFill/>
            <a:miter lim="800000"/>
            <a:headEnd/>
            <a:tailEnd/>
          </a:ln>
        </p:spPr>
      </p:pic>
      <p:pic>
        <p:nvPicPr>
          <p:cNvPr id="28693" name="Picture 21"/>
          <p:cNvPicPr>
            <a:picLocks noChangeArrowheads="1"/>
          </p:cNvPicPr>
          <p:nvPr/>
        </p:nvPicPr>
        <p:blipFill>
          <a:blip r:embed="rId4" cstate="print"/>
          <a:srcRect/>
          <a:stretch>
            <a:fillRect/>
          </a:stretch>
        </p:blipFill>
        <p:spPr bwMode="auto">
          <a:xfrm>
            <a:off x="4738689" y="4902398"/>
            <a:ext cx="312539" cy="866180"/>
          </a:xfrm>
          <a:prstGeom prst="rect">
            <a:avLst/>
          </a:prstGeom>
          <a:noFill/>
          <a:ln w="12700" cap="flat">
            <a:noFill/>
            <a:miter lim="800000"/>
            <a:headEnd/>
            <a:tailEnd/>
          </a:ln>
        </p:spPr>
      </p:pic>
      <p:pic>
        <p:nvPicPr>
          <p:cNvPr id="28694" name="Picture 22"/>
          <p:cNvPicPr>
            <a:picLocks noChangeArrowheads="1"/>
          </p:cNvPicPr>
          <p:nvPr/>
        </p:nvPicPr>
        <p:blipFill>
          <a:blip r:embed="rId5" cstate="print"/>
          <a:srcRect/>
          <a:stretch>
            <a:fillRect/>
          </a:stretch>
        </p:blipFill>
        <p:spPr bwMode="auto">
          <a:xfrm>
            <a:off x="4631532" y="6295430"/>
            <a:ext cx="366117" cy="982266"/>
          </a:xfrm>
          <a:prstGeom prst="rect">
            <a:avLst/>
          </a:prstGeom>
          <a:noFill/>
          <a:ln w="12700" cap="flat">
            <a:noFill/>
            <a:miter lim="800000"/>
            <a:headEnd/>
            <a:tailEnd/>
          </a:ln>
        </p:spPr>
      </p:pic>
      <p:pic>
        <p:nvPicPr>
          <p:cNvPr id="28695" name="Picture 23"/>
          <p:cNvPicPr>
            <a:picLocks noChangeArrowheads="1"/>
          </p:cNvPicPr>
          <p:nvPr/>
        </p:nvPicPr>
        <p:blipFill>
          <a:blip r:embed="rId4" cstate="print"/>
          <a:srcRect/>
          <a:stretch>
            <a:fillRect/>
          </a:stretch>
        </p:blipFill>
        <p:spPr bwMode="auto">
          <a:xfrm>
            <a:off x="5301260" y="5625703"/>
            <a:ext cx="312539" cy="866180"/>
          </a:xfrm>
          <a:prstGeom prst="rect">
            <a:avLst/>
          </a:prstGeom>
          <a:noFill/>
          <a:ln w="12700" cap="flat">
            <a:noFill/>
            <a:miter lim="800000"/>
            <a:headEnd/>
            <a:tailEnd/>
          </a:ln>
        </p:spPr>
      </p:pic>
      <p:pic>
        <p:nvPicPr>
          <p:cNvPr id="28696" name="Picture 24"/>
          <p:cNvPicPr>
            <a:picLocks noChangeArrowheads="1"/>
          </p:cNvPicPr>
          <p:nvPr/>
        </p:nvPicPr>
        <p:blipFill>
          <a:blip r:embed="rId6" cstate="print"/>
          <a:srcRect/>
          <a:stretch>
            <a:fillRect/>
          </a:stretch>
        </p:blipFill>
        <p:spPr bwMode="auto">
          <a:xfrm>
            <a:off x="5274471" y="4705945"/>
            <a:ext cx="366117" cy="982266"/>
          </a:xfrm>
          <a:prstGeom prst="rect">
            <a:avLst/>
          </a:prstGeom>
          <a:noFill/>
          <a:ln w="12700" cap="flat">
            <a:noFill/>
            <a:miter lim="800000"/>
            <a:headEnd/>
            <a:tailEnd/>
          </a:ln>
        </p:spPr>
      </p:pic>
      <p:pic>
        <p:nvPicPr>
          <p:cNvPr id="28697" name="Picture 25"/>
          <p:cNvPicPr>
            <a:picLocks noChangeArrowheads="1"/>
          </p:cNvPicPr>
          <p:nvPr/>
        </p:nvPicPr>
        <p:blipFill>
          <a:blip r:embed="rId7" cstate="print"/>
          <a:srcRect/>
          <a:stretch>
            <a:fillRect/>
          </a:stretch>
        </p:blipFill>
        <p:spPr bwMode="auto">
          <a:xfrm>
            <a:off x="5560220" y="5331023"/>
            <a:ext cx="312539" cy="866180"/>
          </a:xfrm>
          <a:prstGeom prst="rect">
            <a:avLst/>
          </a:prstGeom>
          <a:noFill/>
          <a:ln w="12700" cap="flat">
            <a:noFill/>
            <a:miter lim="800000"/>
            <a:headEnd/>
            <a:tailEnd/>
          </a:ln>
        </p:spPr>
      </p:pic>
      <p:pic>
        <p:nvPicPr>
          <p:cNvPr id="28698" name="Picture 26"/>
          <p:cNvPicPr>
            <a:picLocks noChangeArrowheads="1"/>
          </p:cNvPicPr>
          <p:nvPr/>
        </p:nvPicPr>
        <p:blipFill>
          <a:blip r:embed="rId6" cstate="print"/>
          <a:srcRect/>
          <a:stretch>
            <a:fillRect/>
          </a:stretch>
        </p:blipFill>
        <p:spPr bwMode="auto">
          <a:xfrm>
            <a:off x="4988721" y="5080993"/>
            <a:ext cx="366117" cy="982266"/>
          </a:xfrm>
          <a:prstGeom prst="rect">
            <a:avLst/>
          </a:prstGeom>
          <a:noFill/>
          <a:ln w="12700" cap="flat">
            <a:noFill/>
            <a:miter lim="800000"/>
            <a:headEnd/>
            <a:tailEnd/>
          </a:ln>
        </p:spPr>
      </p:pic>
      <p:pic>
        <p:nvPicPr>
          <p:cNvPr id="28699" name="Picture 27"/>
          <p:cNvPicPr>
            <a:picLocks noChangeArrowheads="1"/>
          </p:cNvPicPr>
          <p:nvPr/>
        </p:nvPicPr>
        <p:blipFill>
          <a:blip r:embed="rId8" cstate="print"/>
          <a:srcRect/>
          <a:stretch>
            <a:fillRect/>
          </a:stretch>
        </p:blipFill>
        <p:spPr bwMode="auto">
          <a:xfrm>
            <a:off x="3104556" y="6295430"/>
            <a:ext cx="312539" cy="866180"/>
          </a:xfrm>
          <a:prstGeom prst="rect">
            <a:avLst/>
          </a:prstGeom>
          <a:noFill/>
          <a:ln w="12700" cap="flat">
            <a:noFill/>
            <a:miter lim="800000"/>
            <a:headEnd/>
            <a:tailEnd/>
          </a:ln>
        </p:spPr>
      </p:pic>
      <p:pic>
        <p:nvPicPr>
          <p:cNvPr id="28700" name="Picture 28"/>
          <p:cNvPicPr>
            <a:picLocks noChangeArrowheads="1"/>
          </p:cNvPicPr>
          <p:nvPr/>
        </p:nvPicPr>
        <p:blipFill>
          <a:blip r:embed="rId5" cstate="print"/>
          <a:srcRect/>
          <a:stretch>
            <a:fillRect/>
          </a:stretch>
        </p:blipFill>
        <p:spPr bwMode="auto">
          <a:xfrm>
            <a:off x="5902898" y="4224859"/>
            <a:ext cx="366117" cy="982266"/>
          </a:xfrm>
          <a:prstGeom prst="rect">
            <a:avLst/>
          </a:prstGeom>
          <a:noFill/>
          <a:ln w="12700" cap="flat">
            <a:noFill/>
            <a:miter lim="800000"/>
            <a:headEnd/>
            <a:tailEnd/>
          </a:ln>
        </p:spPr>
      </p:pic>
      <p:pic>
        <p:nvPicPr>
          <p:cNvPr id="28701" name="Picture 29"/>
          <p:cNvPicPr>
            <a:picLocks noChangeArrowheads="1"/>
          </p:cNvPicPr>
          <p:nvPr/>
        </p:nvPicPr>
        <p:blipFill>
          <a:blip r:embed="rId4" cstate="print"/>
          <a:srcRect/>
          <a:stretch>
            <a:fillRect/>
          </a:stretch>
        </p:blipFill>
        <p:spPr bwMode="auto">
          <a:xfrm>
            <a:off x="5051228" y="4384476"/>
            <a:ext cx="312539" cy="866180"/>
          </a:xfrm>
          <a:prstGeom prst="rect">
            <a:avLst/>
          </a:prstGeom>
          <a:noFill/>
          <a:ln w="12700" cap="flat">
            <a:noFill/>
            <a:miter lim="800000"/>
            <a:headEnd/>
            <a:tailEnd/>
          </a:ln>
        </p:spPr>
      </p:pic>
      <p:pic>
        <p:nvPicPr>
          <p:cNvPr id="28702" name="Picture 30"/>
          <p:cNvPicPr>
            <a:picLocks noChangeArrowheads="1"/>
          </p:cNvPicPr>
          <p:nvPr/>
        </p:nvPicPr>
        <p:blipFill>
          <a:blip r:embed="rId6" cstate="print"/>
          <a:srcRect/>
          <a:stretch>
            <a:fillRect/>
          </a:stretch>
        </p:blipFill>
        <p:spPr bwMode="auto">
          <a:xfrm>
            <a:off x="5983266" y="4992812"/>
            <a:ext cx="366117" cy="982266"/>
          </a:xfrm>
          <a:prstGeom prst="rect">
            <a:avLst/>
          </a:prstGeom>
          <a:noFill/>
          <a:ln w="12700" cap="flat">
            <a:noFill/>
            <a:miter lim="800000"/>
            <a:headEnd/>
            <a:tailEnd/>
          </a:ln>
        </p:spPr>
      </p:pic>
      <p:pic>
        <p:nvPicPr>
          <p:cNvPr id="28703" name="Picture 31"/>
          <p:cNvPicPr>
            <a:picLocks noChangeArrowheads="1"/>
          </p:cNvPicPr>
          <p:nvPr/>
        </p:nvPicPr>
        <p:blipFill>
          <a:blip r:embed="rId4" cstate="print"/>
          <a:srcRect/>
          <a:stretch>
            <a:fillRect/>
          </a:stretch>
        </p:blipFill>
        <p:spPr bwMode="auto">
          <a:xfrm>
            <a:off x="5765603" y="4911328"/>
            <a:ext cx="312539" cy="866180"/>
          </a:xfrm>
          <a:prstGeom prst="rect">
            <a:avLst/>
          </a:prstGeom>
          <a:noFill/>
          <a:ln w="12700" cap="flat">
            <a:noFill/>
            <a:miter lim="800000"/>
            <a:headEnd/>
            <a:tailEnd/>
          </a:ln>
        </p:spPr>
      </p:pic>
      <p:pic>
        <p:nvPicPr>
          <p:cNvPr id="28704" name="Picture 32"/>
          <p:cNvPicPr>
            <a:picLocks noChangeArrowheads="1"/>
          </p:cNvPicPr>
          <p:nvPr/>
        </p:nvPicPr>
        <p:blipFill>
          <a:blip r:embed="rId6" cstate="print"/>
          <a:srcRect/>
          <a:stretch>
            <a:fillRect/>
          </a:stretch>
        </p:blipFill>
        <p:spPr bwMode="auto">
          <a:xfrm>
            <a:off x="6126141" y="5421437"/>
            <a:ext cx="366117" cy="982266"/>
          </a:xfrm>
          <a:prstGeom prst="rect">
            <a:avLst/>
          </a:prstGeom>
          <a:noFill/>
          <a:ln w="12700" cap="flat">
            <a:noFill/>
            <a:miter lim="800000"/>
            <a:headEnd/>
            <a:tailEnd/>
          </a:ln>
        </p:spPr>
      </p:pic>
      <p:pic>
        <p:nvPicPr>
          <p:cNvPr id="28705" name="Picture 33"/>
          <p:cNvPicPr>
            <a:picLocks noChangeArrowheads="1"/>
          </p:cNvPicPr>
          <p:nvPr/>
        </p:nvPicPr>
        <p:blipFill>
          <a:blip r:embed="rId4" cstate="print"/>
          <a:srcRect/>
          <a:stretch>
            <a:fillRect/>
          </a:stretch>
        </p:blipFill>
        <p:spPr bwMode="auto">
          <a:xfrm>
            <a:off x="5837042" y="5536406"/>
            <a:ext cx="312539" cy="866180"/>
          </a:xfrm>
          <a:prstGeom prst="rect">
            <a:avLst/>
          </a:prstGeom>
          <a:noFill/>
          <a:ln w="12700" cap="flat">
            <a:noFill/>
            <a:miter lim="800000"/>
            <a:headEnd/>
            <a:tailEnd/>
          </a:ln>
        </p:spPr>
      </p:pic>
      <p:pic>
        <p:nvPicPr>
          <p:cNvPr id="28706" name="Picture 34"/>
          <p:cNvPicPr>
            <a:picLocks noChangeArrowheads="1"/>
          </p:cNvPicPr>
          <p:nvPr/>
        </p:nvPicPr>
        <p:blipFill>
          <a:blip r:embed="rId6" cstate="print"/>
          <a:srcRect/>
          <a:stretch>
            <a:fillRect/>
          </a:stretch>
        </p:blipFill>
        <p:spPr bwMode="auto">
          <a:xfrm>
            <a:off x="6527976" y="5966148"/>
            <a:ext cx="366117" cy="982266"/>
          </a:xfrm>
          <a:prstGeom prst="rect">
            <a:avLst/>
          </a:prstGeom>
          <a:noFill/>
          <a:ln w="12700" cap="flat">
            <a:noFill/>
            <a:miter lim="800000"/>
            <a:headEnd/>
            <a:tailEnd/>
          </a:ln>
        </p:spPr>
      </p:pic>
      <p:pic>
        <p:nvPicPr>
          <p:cNvPr id="28707" name="Picture 35"/>
          <p:cNvPicPr>
            <a:picLocks noChangeArrowheads="1"/>
          </p:cNvPicPr>
          <p:nvPr/>
        </p:nvPicPr>
        <p:blipFill>
          <a:blip r:embed="rId6" cstate="print"/>
          <a:srcRect/>
          <a:stretch>
            <a:fillRect/>
          </a:stretch>
        </p:blipFill>
        <p:spPr bwMode="auto">
          <a:xfrm>
            <a:off x="6358312" y="5082109"/>
            <a:ext cx="366117" cy="982266"/>
          </a:xfrm>
          <a:prstGeom prst="rect">
            <a:avLst/>
          </a:prstGeom>
          <a:noFill/>
          <a:ln w="12700" cap="flat">
            <a:noFill/>
            <a:miter lim="800000"/>
            <a:headEnd/>
            <a:tailEnd/>
          </a:ln>
        </p:spPr>
      </p:pic>
      <p:pic>
        <p:nvPicPr>
          <p:cNvPr id="28708" name="Picture 36"/>
          <p:cNvPicPr>
            <a:picLocks noChangeArrowheads="1"/>
          </p:cNvPicPr>
          <p:nvPr/>
        </p:nvPicPr>
        <p:blipFill>
          <a:blip r:embed="rId4" cstate="print"/>
          <a:srcRect/>
          <a:stretch>
            <a:fillRect/>
          </a:stretch>
        </p:blipFill>
        <p:spPr bwMode="auto">
          <a:xfrm>
            <a:off x="6229946" y="4670226"/>
            <a:ext cx="312539" cy="866180"/>
          </a:xfrm>
          <a:prstGeom prst="rect">
            <a:avLst/>
          </a:prstGeom>
          <a:noFill/>
          <a:ln w="12700" cap="flat">
            <a:noFill/>
            <a:miter lim="800000"/>
            <a:headEnd/>
            <a:tailEnd/>
          </a:ln>
        </p:spPr>
      </p:pic>
      <p:pic>
        <p:nvPicPr>
          <p:cNvPr id="28709" name="Picture 37"/>
          <p:cNvPicPr>
            <a:picLocks noChangeArrowheads="1"/>
          </p:cNvPicPr>
          <p:nvPr/>
        </p:nvPicPr>
        <p:blipFill>
          <a:blip r:embed="rId4" cstate="print"/>
          <a:srcRect/>
          <a:stretch>
            <a:fillRect/>
          </a:stretch>
        </p:blipFill>
        <p:spPr bwMode="auto">
          <a:xfrm>
            <a:off x="5524502" y="4545211"/>
            <a:ext cx="312539" cy="866180"/>
          </a:xfrm>
          <a:prstGeom prst="rect">
            <a:avLst/>
          </a:prstGeom>
          <a:noFill/>
          <a:ln w="12700" cap="flat">
            <a:noFill/>
            <a:miter lim="800000"/>
            <a:headEnd/>
            <a:tailEnd/>
          </a:ln>
        </p:spPr>
      </p:pic>
      <p:pic>
        <p:nvPicPr>
          <p:cNvPr id="28710" name="Picture 38"/>
          <p:cNvPicPr>
            <a:picLocks noChangeArrowheads="1"/>
          </p:cNvPicPr>
          <p:nvPr/>
        </p:nvPicPr>
        <p:blipFill>
          <a:blip r:embed="rId6" cstate="print"/>
          <a:srcRect/>
          <a:stretch>
            <a:fillRect/>
          </a:stretch>
        </p:blipFill>
        <p:spPr bwMode="auto">
          <a:xfrm>
            <a:off x="6685360" y="5429251"/>
            <a:ext cx="366117" cy="982266"/>
          </a:xfrm>
          <a:prstGeom prst="rect">
            <a:avLst/>
          </a:prstGeom>
          <a:noFill/>
          <a:ln w="12700" cap="flat">
            <a:noFill/>
            <a:miter lim="800000"/>
            <a:headEnd/>
            <a:tailEnd/>
          </a:ln>
        </p:spPr>
      </p:pic>
      <p:pic>
        <p:nvPicPr>
          <p:cNvPr id="28711" name="Picture 39"/>
          <p:cNvPicPr>
            <a:picLocks noChangeArrowheads="1"/>
          </p:cNvPicPr>
          <p:nvPr/>
        </p:nvPicPr>
        <p:blipFill>
          <a:blip r:embed="rId4" cstate="print"/>
          <a:srcRect/>
          <a:stretch>
            <a:fillRect/>
          </a:stretch>
        </p:blipFill>
        <p:spPr bwMode="auto">
          <a:xfrm>
            <a:off x="6399610" y="5545336"/>
            <a:ext cx="312539" cy="866180"/>
          </a:xfrm>
          <a:prstGeom prst="rect">
            <a:avLst/>
          </a:prstGeom>
          <a:noFill/>
          <a:ln w="12700" cap="flat">
            <a:noFill/>
            <a:miter lim="800000"/>
            <a:headEnd/>
            <a:tailEnd/>
          </a:ln>
        </p:spPr>
      </p:pic>
      <p:pic>
        <p:nvPicPr>
          <p:cNvPr id="28712" name="Picture 40"/>
          <p:cNvPicPr>
            <a:picLocks noChangeArrowheads="1"/>
          </p:cNvPicPr>
          <p:nvPr/>
        </p:nvPicPr>
        <p:blipFill>
          <a:blip r:embed="rId5" cstate="print"/>
          <a:srcRect/>
          <a:stretch>
            <a:fillRect/>
          </a:stretch>
        </p:blipFill>
        <p:spPr bwMode="auto">
          <a:xfrm>
            <a:off x="6908603" y="4652368"/>
            <a:ext cx="366117" cy="982266"/>
          </a:xfrm>
          <a:prstGeom prst="rect">
            <a:avLst/>
          </a:prstGeom>
          <a:noFill/>
          <a:ln w="12700" cap="flat">
            <a:noFill/>
            <a:miter lim="800000"/>
            <a:headEnd/>
            <a:tailEnd/>
          </a:ln>
        </p:spPr>
      </p:pic>
      <p:pic>
        <p:nvPicPr>
          <p:cNvPr id="28713" name="Picture 41"/>
          <p:cNvPicPr>
            <a:picLocks noChangeArrowheads="1"/>
          </p:cNvPicPr>
          <p:nvPr/>
        </p:nvPicPr>
        <p:blipFill>
          <a:blip r:embed="rId4" cstate="print"/>
          <a:srcRect/>
          <a:stretch>
            <a:fillRect/>
          </a:stretch>
        </p:blipFill>
        <p:spPr bwMode="auto">
          <a:xfrm>
            <a:off x="6622853" y="4768453"/>
            <a:ext cx="312539" cy="866180"/>
          </a:xfrm>
          <a:prstGeom prst="rect">
            <a:avLst/>
          </a:prstGeom>
          <a:noFill/>
          <a:ln w="12700" cap="flat">
            <a:noFill/>
            <a:miter lim="800000"/>
            <a:headEnd/>
            <a:tailEnd/>
          </a:ln>
        </p:spPr>
      </p:pic>
      <p:pic>
        <p:nvPicPr>
          <p:cNvPr id="28714" name="Picture 42"/>
          <p:cNvPicPr>
            <a:picLocks noChangeArrowheads="1"/>
          </p:cNvPicPr>
          <p:nvPr/>
        </p:nvPicPr>
        <p:blipFill>
          <a:blip r:embed="rId5" cstate="print"/>
          <a:srcRect/>
          <a:stretch>
            <a:fillRect/>
          </a:stretch>
        </p:blipFill>
        <p:spPr bwMode="auto">
          <a:xfrm>
            <a:off x="7247931" y="5295305"/>
            <a:ext cx="366117" cy="982266"/>
          </a:xfrm>
          <a:prstGeom prst="rect">
            <a:avLst/>
          </a:prstGeom>
          <a:noFill/>
          <a:ln w="12700" cap="flat">
            <a:noFill/>
            <a:miter lim="800000"/>
            <a:headEnd/>
            <a:tailEnd/>
          </a:ln>
        </p:spPr>
      </p:pic>
      <p:pic>
        <p:nvPicPr>
          <p:cNvPr id="28715" name="Picture 43"/>
          <p:cNvPicPr>
            <a:picLocks noChangeArrowheads="1"/>
          </p:cNvPicPr>
          <p:nvPr/>
        </p:nvPicPr>
        <p:blipFill>
          <a:blip r:embed="rId4" cstate="print"/>
          <a:srcRect/>
          <a:stretch>
            <a:fillRect/>
          </a:stretch>
        </p:blipFill>
        <p:spPr bwMode="auto">
          <a:xfrm>
            <a:off x="6962181" y="5411390"/>
            <a:ext cx="312539" cy="866180"/>
          </a:xfrm>
          <a:prstGeom prst="rect">
            <a:avLst/>
          </a:prstGeom>
          <a:noFill/>
          <a:ln w="12700" cap="flat">
            <a:noFill/>
            <a:miter lim="800000"/>
            <a:headEnd/>
            <a:tailEnd/>
          </a:ln>
        </p:spPr>
      </p:pic>
      <p:pic>
        <p:nvPicPr>
          <p:cNvPr id="28716" name="Picture 44"/>
          <p:cNvPicPr>
            <a:picLocks noChangeArrowheads="1"/>
          </p:cNvPicPr>
          <p:nvPr/>
        </p:nvPicPr>
        <p:blipFill>
          <a:blip r:embed="rId6" cstate="print"/>
          <a:srcRect/>
          <a:stretch>
            <a:fillRect/>
          </a:stretch>
        </p:blipFill>
        <p:spPr bwMode="auto">
          <a:xfrm>
            <a:off x="7480103" y="5634633"/>
            <a:ext cx="366117" cy="982266"/>
          </a:xfrm>
          <a:prstGeom prst="rect">
            <a:avLst/>
          </a:prstGeom>
          <a:noFill/>
          <a:ln w="12700" cap="flat">
            <a:noFill/>
            <a:miter lim="800000"/>
            <a:headEnd/>
            <a:tailEnd/>
          </a:ln>
        </p:spPr>
      </p:pic>
      <p:pic>
        <p:nvPicPr>
          <p:cNvPr id="28717" name="Picture 45"/>
          <p:cNvPicPr>
            <a:picLocks noChangeArrowheads="1"/>
          </p:cNvPicPr>
          <p:nvPr/>
        </p:nvPicPr>
        <p:blipFill>
          <a:blip r:embed="rId4" cstate="print"/>
          <a:srcRect/>
          <a:stretch>
            <a:fillRect/>
          </a:stretch>
        </p:blipFill>
        <p:spPr bwMode="auto">
          <a:xfrm>
            <a:off x="7203282" y="4536281"/>
            <a:ext cx="312539" cy="866180"/>
          </a:xfrm>
          <a:prstGeom prst="rect">
            <a:avLst/>
          </a:prstGeom>
          <a:noFill/>
          <a:ln w="12700" cap="flat">
            <a:noFill/>
            <a:miter lim="800000"/>
            <a:headEnd/>
            <a:tailEnd/>
          </a:ln>
        </p:spPr>
      </p:pic>
      <p:pic>
        <p:nvPicPr>
          <p:cNvPr id="28718" name="Picture 46"/>
          <p:cNvPicPr>
            <a:picLocks noChangeArrowheads="1"/>
          </p:cNvPicPr>
          <p:nvPr/>
        </p:nvPicPr>
        <p:blipFill>
          <a:blip r:embed="rId5" cstate="print"/>
          <a:srcRect/>
          <a:stretch>
            <a:fillRect/>
          </a:stretch>
        </p:blipFill>
        <p:spPr bwMode="auto">
          <a:xfrm>
            <a:off x="7096128" y="5929312"/>
            <a:ext cx="366117" cy="982266"/>
          </a:xfrm>
          <a:prstGeom prst="rect">
            <a:avLst/>
          </a:prstGeom>
          <a:noFill/>
          <a:ln w="12700" cap="flat">
            <a:noFill/>
            <a:miter lim="800000"/>
            <a:headEnd/>
            <a:tailEnd/>
          </a:ln>
        </p:spPr>
      </p:pic>
      <p:pic>
        <p:nvPicPr>
          <p:cNvPr id="28719" name="Picture 47"/>
          <p:cNvPicPr>
            <a:picLocks noChangeArrowheads="1"/>
          </p:cNvPicPr>
          <p:nvPr/>
        </p:nvPicPr>
        <p:blipFill>
          <a:blip r:embed="rId9" cstate="print"/>
          <a:srcRect/>
          <a:stretch>
            <a:fillRect/>
          </a:stretch>
        </p:blipFill>
        <p:spPr bwMode="auto">
          <a:xfrm>
            <a:off x="7765853" y="5259586"/>
            <a:ext cx="312539" cy="866180"/>
          </a:xfrm>
          <a:prstGeom prst="rect">
            <a:avLst/>
          </a:prstGeom>
          <a:noFill/>
          <a:ln w="12700" cap="flat">
            <a:noFill/>
            <a:miter lim="800000"/>
            <a:headEnd/>
            <a:tailEnd/>
          </a:ln>
        </p:spPr>
      </p:pic>
      <p:pic>
        <p:nvPicPr>
          <p:cNvPr id="28720" name="Picture 48"/>
          <p:cNvPicPr>
            <a:picLocks noChangeArrowheads="1"/>
          </p:cNvPicPr>
          <p:nvPr/>
        </p:nvPicPr>
        <p:blipFill>
          <a:blip r:embed="rId6" cstate="print"/>
          <a:srcRect/>
          <a:stretch>
            <a:fillRect/>
          </a:stretch>
        </p:blipFill>
        <p:spPr bwMode="auto">
          <a:xfrm>
            <a:off x="7739064" y="4339829"/>
            <a:ext cx="366117" cy="982266"/>
          </a:xfrm>
          <a:prstGeom prst="rect">
            <a:avLst/>
          </a:prstGeom>
          <a:noFill/>
          <a:ln w="12700" cap="flat">
            <a:noFill/>
            <a:miter lim="800000"/>
            <a:headEnd/>
            <a:tailEnd/>
          </a:ln>
        </p:spPr>
      </p:pic>
      <p:pic>
        <p:nvPicPr>
          <p:cNvPr id="28721" name="Picture 49"/>
          <p:cNvPicPr>
            <a:picLocks noChangeArrowheads="1"/>
          </p:cNvPicPr>
          <p:nvPr/>
        </p:nvPicPr>
        <p:blipFill>
          <a:blip r:embed="rId9" cstate="print"/>
          <a:srcRect/>
          <a:stretch>
            <a:fillRect/>
          </a:stretch>
        </p:blipFill>
        <p:spPr bwMode="auto">
          <a:xfrm>
            <a:off x="8024814" y="4964906"/>
            <a:ext cx="312539" cy="866180"/>
          </a:xfrm>
          <a:prstGeom prst="rect">
            <a:avLst/>
          </a:prstGeom>
          <a:noFill/>
          <a:ln w="12700" cap="flat">
            <a:noFill/>
            <a:miter lim="800000"/>
            <a:headEnd/>
            <a:tailEnd/>
          </a:ln>
        </p:spPr>
      </p:pic>
      <p:pic>
        <p:nvPicPr>
          <p:cNvPr id="28722" name="Picture 50"/>
          <p:cNvPicPr>
            <a:picLocks noChangeArrowheads="1"/>
          </p:cNvPicPr>
          <p:nvPr/>
        </p:nvPicPr>
        <p:blipFill>
          <a:blip r:embed="rId6" cstate="print"/>
          <a:srcRect/>
          <a:stretch>
            <a:fillRect/>
          </a:stretch>
        </p:blipFill>
        <p:spPr bwMode="auto">
          <a:xfrm>
            <a:off x="7453314" y="4714876"/>
            <a:ext cx="366117" cy="982266"/>
          </a:xfrm>
          <a:prstGeom prst="rect">
            <a:avLst/>
          </a:prstGeom>
          <a:noFill/>
          <a:ln w="12700" cap="flat">
            <a:noFill/>
            <a:miter lim="800000"/>
            <a:headEnd/>
            <a:tailEnd/>
          </a:ln>
        </p:spPr>
      </p:pic>
      <p:pic>
        <p:nvPicPr>
          <p:cNvPr id="28723" name="Picture 51"/>
          <p:cNvPicPr>
            <a:picLocks noChangeArrowheads="1"/>
          </p:cNvPicPr>
          <p:nvPr/>
        </p:nvPicPr>
        <p:blipFill>
          <a:blip r:embed="rId7" cstate="print"/>
          <a:srcRect/>
          <a:stretch>
            <a:fillRect/>
          </a:stretch>
        </p:blipFill>
        <p:spPr bwMode="auto">
          <a:xfrm>
            <a:off x="5569149" y="5929312"/>
            <a:ext cx="312539" cy="866180"/>
          </a:xfrm>
          <a:prstGeom prst="rect">
            <a:avLst/>
          </a:prstGeom>
          <a:noFill/>
          <a:ln w="12700" cap="flat">
            <a:noFill/>
            <a:miter lim="800000"/>
            <a:headEnd/>
            <a:tailEnd/>
          </a:ln>
        </p:spPr>
      </p:pic>
      <p:pic>
        <p:nvPicPr>
          <p:cNvPr id="28724" name="Picture 52"/>
          <p:cNvPicPr>
            <a:picLocks noChangeArrowheads="1"/>
          </p:cNvPicPr>
          <p:nvPr/>
        </p:nvPicPr>
        <p:blipFill>
          <a:blip r:embed="rId5" cstate="print"/>
          <a:srcRect/>
          <a:stretch>
            <a:fillRect/>
          </a:stretch>
        </p:blipFill>
        <p:spPr bwMode="auto">
          <a:xfrm>
            <a:off x="7036967" y="3081859"/>
            <a:ext cx="366117" cy="982266"/>
          </a:xfrm>
          <a:prstGeom prst="rect">
            <a:avLst/>
          </a:prstGeom>
          <a:noFill/>
          <a:ln w="12700" cap="flat">
            <a:noFill/>
            <a:miter lim="800000"/>
            <a:headEnd/>
            <a:tailEnd/>
          </a:ln>
        </p:spPr>
      </p:pic>
      <p:pic>
        <p:nvPicPr>
          <p:cNvPr id="28725" name="Picture 53"/>
          <p:cNvPicPr>
            <a:picLocks noChangeArrowheads="1"/>
          </p:cNvPicPr>
          <p:nvPr/>
        </p:nvPicPr>
        <p:blipFill>
          <a:blip r:embed="rId4" cstate="print"/>
          <a:srcRect/>
          <a:stretch>
            <a:fillRect/>
          </a:stretch>
        </p:blipFill>
        <p:spPr bwMode="auto">
          <a:xfrm>
            <a:off x="6747868" y="3196828"/>
            <a:ext cx="312539" cy="866180"/>
          </a:xfrm>
          <a:prstGeom prst="rect">
            <a:avLst/>
          </a:prstGeom>
          <a:noFill/>
          <a:ln w="12700" cap="flat">
            <a:noFill/>
            <a:miter lim="800000"/>
            <a:headEnd/>
            <a:tailEnd/>
          </a:ln>
        </p:spPr>
      </p:pic>
      <p:pic>
        <p:nvPicPr>
          <p:cNvPr id="28726" name="Picture 54"/>
          <p:cNvPicPr>
            <a:picLocks noChangeArrowheads="1"/>
          </p:cNvPicPr>
          <p:nvPr/>
        </p:nvPicPr>
        <p:blipFill>
          <a:blip r:embed="rId6" cstate="print"/>
          <a:srcRect/>
          <a:stretch>
            <a:fillRect/>
          </a:stretch>
        </p:blipFill>
        <p:spPr bwMode="auto">
          <a:xfrm>
            <a:off x="7599538" y="2787180"/>
            <a:ext cx="366117" cy="982266"/>
          </a:xfrm>
          <a:prstGeom prst="rect">
            <a:avLst/>
          </a:prstGeom>
          <a:noFill/>
          <a:ln w="12700" cap="flat">
            <a:noFill/>
            <a:miter lim="800000"/>
            <a:headEnd/>
            <a:tailEnd/>
          </a:ln>
        </p:spPr>
      </p:pic>
      <p:pic>
        <p:nvPicPr>
          <p:cNvPr id="28727" name="Picture 55"/>
          <p:cNvPicPr>
            <a:picLocks noChangeArrowheads="1"/>
          </p:cNvPicPr>
          <p:nvPr/>
        </p:nvPicPr>
        <p:blipFill>
          <a:blip r:embed="rId9" cstate="print"/>
          <a:srcRect/>
          <a:stretch>
            <a:fillRect/>
          </a:stretch>
        </p:blipFill>
        <p:spPr bwMode="auto">
          <a:xfrm>
            <a:off x="7310439" y="2902148"/>
            <a:ext cx="312539" cy="866180"/>
          </a:xfrm>
          <a:prstGeom prst="rect">
            <a:avLst/>
          </a:prstGeom>
          <a:noFill/>
          <a:ln w="12700" cap="flat">
            <a:noFill/>
            <a:miter lim="800000"/>
            <a:headEnd/>
            <a:tailEnd/>
          </a:ln>
        </p:spPr>
      </p:pic>
      <p:pic>
        <p:nvPicPr>
          <p:cNvPr id="28728" name="Picture 56"/>
          <p:cNvPicPr>
            <a:picLocks noChangeArrowheads="1"/>
          </p:cNvPicPr>
          <p:nvPr/>
        </p:nvPicPr>
        <p:blipFill>
          <a:blip r:embed="rId6" cstate="print"/>
          <a:srcRect/>
          <a:stretch>
            <a:fillRect/>
          </a:stretch>
        </p:blipFill>
        <p:spPr bwMode="auto">
          <a:xfrm>
            <a:off x="7742413" y="3215805"/>
            <a:ext cx="366117" cy="982266"/>
          </a:xfrm>
          <a:prstGeom prst="rect">
            <a:avLst/>
          </a:prstGeom>
          <a:noFill/>
          <a:ln w="12700" cap="flat">
            <a:noFill/>
            <a:miter lim="800000"/>
            <a:headEnd/>
            <a:tailEnd/>
          </a:ln>
        </p:spPr>
      </p:pic>
      <p:pic>
        <p:nvPicPr>
          <p:cNvPr id="28729" name="Picture 57"/>
          <p:cNvPicPr>
            <a:picLocks noChangeArrowheads="1"/>
          </p:cNvPicPr>
          <p:nvPr/>
        </p:nvPicPr>
        <p:blipFill>
          <a:blip r:embed="rId9" cstate="print"/>
          <a:srcRect/>
          <a:stretch>
            <a:fillRect/>
          </a:stretch>
        </p:blipFill>
        <p:spPr bwMode="auto">
          <a:xfrm>
            <a:off x="7453314" y="3330773"/>
            <a:ext cx="312539" cy="866180"/>
          </a:xfrm>
          <a:prstGeom prst="rect">
            <a:avLst/>
          </a:prstGeom>
          <a:noFill/>
          <a:ln w="12700" cap="flat">
            <a:noFill/>
            <a:miter lim="800000"/>
            <a:headEnd/>
            <a:tailEnd/>
          </a:ln>
        </p:spPr>
      </p:pic>
      <p:pic>
        <p:nvPicPr>
          <p:cNvPr id="28730" name="Picture 58"/>
          <p:cNvPicPr>
            <a:picLocks noChangeArrowheads="1"/>
          </p:cNvPicPr>
          <p:nvPr/>
        </p:nvPicPr>
        <p:blipFill>
          <a:blip r:embed="rId6" cstate="print"/>
          <a:srcRect/>
          <a:stretch>
            <a:fillRect/>
          </a:stretch>
        </p:blipFill>
        <p:spPr bwMode="auto">
          <a:xfrm>
            <a:off x="6894092" y="2653234"/>
            <a:ext cx="366117" cy="982266"/>
          </a:xfrm>
          <a:prstGeom prst="rect">
            <a:avLst/>
          </a:prstGeom>
          <a:noFill/>
          <a:ln w="12700" cap="flat">
            <a:noFill/>
            <a:miter lim="800000"/>
            <a:headEnd/>
            <a:tailEnd/>
          </a:ln>
        </p:spPr>
      </p:pic>
      <p:pic>
        <p:nvPicPr>
          <p:cNvPr id="28731" name="Picture 59"/>
          <p:cNvPicPr>
            <a:picLocks noChangeArrowheads="1"/>
          </p:cNvPicPr>
          <p:nvPr/>
        </p:nvPicPr>
        <p:blipFill>
          <a:blip r:embed="rId6" cstate="print"/>
          <a:srcRect/>
          <a:stretch>
            <a:fillRect/>
          </a:stretch>
        </p:blipFill>
        <p:spPr bwMode="auto">
          <a:xfrm>
            <a:off x="7974584" y="2876476"/>
            <a:ext cx="366117" cy="982266"/>
          </a:xfrm>
          <a:prstGeom prst="rect">
            <a:avLst/>
          </a:prstGeom>
          <a:noFill/>
          <a:ln w="12700" cap="flat">
            <a:noFill/>
            <a:miter lim="800000"/>
            <a:headEnd/>
            <a:tailEnd/>
          </a:ln>
        </p:spPr>
      </p:pic>
      <p:pic>
        <p:nvPicPr>
          <p:cNvPr id="28732" name="Picture 60"/>
          <p:cNvPicPr>
            <a:picLocks noChangeArrowheads="1"/>
          </p:cNvPicPr>
          <p:nvPr/>
        </p:nvPicPr>
        <p:blipFill>
          <a:blip r:embed="rId9" cstate="print"/>
          <a:srcRect/>
          <a:stretch>
            <a:fillRect/>
          </a:stretch>
        </p:blipFill>
        <p:spPr bwMode="auto">
          <a:xfrm>
            <a:off x="7846220" y="2464594"/>
            <a:ext cx="312539" cy="866180"/>
          </a:xfrm>
          <a:prstGeom prst="rect">
            <a:avLst/>
          </a:prstGeom>
          <a:noFill/>
          <a:ln w="12700" cap="flat">
            <a:noFill/>
            <a:miter lim="800000"/>
            <a:headEnd/>
            <a:tailEnd/>
          </a:ln>
        </p:spPr>
      </p:pic>
      <p:pic>
        <p:nvPicPr>
          <p:cNvPr id="28733" name="Picture 61"/>
          <p:cNvPicPr>
            <a:picLocks noChangeArrowheads="1"/>
          </p:cNvPicPr>
          <p:nvPr/>
        </p:nvPicPr>
        <p:blipFill>
          <a:blip r:embed="rId7" cstate="print"/>
          <a:srcRect/>
          <a:stretch>
            <a:fillRect/>
          </a:stretch>
        </p:blipFill>
        <p:spPr bwMode="auto">
          <a:xfrm>
            <a:off x="7140774" y="2339578"/>
            <a:ext cx="312539" cy="866180"/>
          </a:xfrm>
          <a:prstGeom prst="rect">
            <a:avLst/>
          </a:prstGeom>
          <a:noFill/>
          <a:ln w="12700" cap="flat">
            <a:noFill/>
            <a:miter lim="800000"/>
            <a:headEnd/>
            <a:tailEnd/>
          </a:ln>
        </p:spPr>
      </p:pic>
      <p:pic>
        <p:nvPicPr>
          <p:cNvPr id="28734" name="Picture 62"/>
          <p:cNvPicPr>
            <a:picLocks noChangeArrowheads="1"/>
          </p:cNvPicPr>
          <p:nvPr/>
        </p:nvPicPr>
        <p:blipFill>
          <a:blip r:embed="rId6" cstate="print"/>
          <a:srcRect/>
          <a:stretch>
            <a:fillRect/>
          </a:stretch>
        </p:blipFill>
        <p:spPr bwMode="auto">
          <a:xfrm>
            <a:off x="8301635" y="3223618"/>
            <a:ext cx="366117" cy="982266"/>
          </a:xfrm>
          <a:prstGeom prst="rect">
            <a:avLst/>
          </a:prstGeom>
          <a:noFill/>
          <a:ln w="12700" cap="flat">
            <a:noFill/>
            <a:miter lim="800000"/>
            <a:headEnd/>
            <a:tailEnd/>
          </a:ln>
        </p:spPr>
      </p:pic>
      <p:pic>
        <p:nvPicPr>
          <p:cNvPr id="28735" name="Picture 63"/>
          <p:cNvPicPr>
            <a:picLocks noChangeArrowheads="1"/>
          </p:cNvPicPr>
          <p:nvPr/>
        </p:nvPicPr>
        <p:blipFill>
          <a:blip r:embed="rId9" cstate="print"/>
          <a:srcRect/>
          <a:stretch>
            <a:fillRect/>
          </a:stretch>
        </p:blipFill>
        <p:spPr bwMode="auto">
          <a:xfrm>
            <a:off x="8015885" y="3339703"/>
            <a:ext cx="312539" cy="866180"/>
          </a:xfrm>
          <a:prstGeom prst="rect">
            <a:avLst/>
          </a:prstGeom>
          <a:noFill/>
          <a:ln w="12700" cap="flat">
            <a:noFill/>
            <a:miter lim="800000"/>
            <a:headEnd/>
            <a:tailEnd/>
          </a:ln>
        </p:spPr>
      </p:pic>
      <p:pic>
        <p:nvPicPr>
          <p:cNvPr id="28736" name="Picture 64"/>
          <p:cNvPicPr>
            <a:picLocks noChangeArrowheads="1"/>
          </p:cNvPicPr>
          <p:nvPr/>
        </p:nvPicPr>
        <p:blipFill>
          <a:blip r:embed="rId10" cstate="print"/>
          <a:srcRect/>
          <a:stretch>
            <a:fillRect/>
          </a:stretch>
        </p:blipFill>
        <p:spPr bwMode="auto">
          <a:xfrm>
            <a:off x="8524878" y="2446734"/>
            <a:ext cx="366117" cy="982266"/>
          </a:xfrm>
          <a:prstGeom prst="rect">
            <a:avLst/>
          </a:prstGeom>
          <a:noFill/>
          <a:ln w="12700" cap="flat">
            <a:noFill/>
            <a:miter lim="800000"/>
            <a:headEnd/>
            <a:tailEnd/>
          </a:ln>
        </p:spPr>
      </p:pic>
      <p:pic>
        <p:nvPicPr>
          <p:cNvPr id="28737" name="Picture 65"/>
          <p:cNvPicPr>
            <a:picLocks noChangeArrowheads="1"/>
          </p:cNvPicPr>
          <p:nvPr/>
        </p:nvPicPr>
        <p:blipFill>
          <a:blip r:embed="rId9" cstate="print"/>
          <a:srcRect/>
          <a:stretch>
            <a:fillRect/>
          </a:stretch>
        </p:blipFill>
        <p:spPr bwMode="auto">
          <a:xfrm>
            <a:off x="8239127" y="2562820"/>
            <a:ext cx="312539" cy="866180"/>
          </a:xfrm>
          <a:prstGeom prst="rect">
            <a:avLst/>
          </a:prstGeom>
          <a:noFill/>
          <a:ln w="12700" cap="flat">
            <a:noFill/>
            <a:miter lim="800000"/>
            <a:headEnd/>
            <a:tailEnd/>
          </a:ln>
        </p:spPr>
      </p:pic>
      <p:pic>
        <p:nvPicPr>
          <p:cNvPr id="28738" name="Picture 66"/>
          <p:cNvPicPr>
            <a:picLocks noChangeArrowheads="1"/>
          </p:cNvPicPr>
          <p:nvPr/>
        </p:nvPicPr>
        <p:blipFill>
          <a:blip r:embed="rId10" cstate="print"/>
          <a:srcRect/>
          <a:stretch>
            <a:fillRect/>
          </a:stretch>
        </p:blipFill>
        <p:spPr bwMode="auto">
          <a:xfrm>
            <a:off x="8864204" y="3089672"/>
            <a:ext cx="366117" cy="982266"/>
          </a:xfrm>
          <a:prstGeom prst="rect">
            <a:avLst/>
          </a:prstGeom>
          <a:noFill/>
          <a:ln w="12700" cap="flat">
            <a:noFill/>
            <a:miter lim="800000"/>
            <a:headEnd/>
            <a:tailEnd/>
          </a:ln>
        </p:spPr>
      </p:pic>
      <p:pic>
        <p:nvPicPr>
          <p:cNvPr id="28739" name="Picture 67"/>
          <p:cNvPicPr>
            <a:picLocks noChangeArrowheads="1"/>
          </p:cNvPicPr>
          <p:nvPr/>
        </p:nvPicPr>
        <p:blipFill>
          <a:blip r:embed="rId9" cstate="print"/>
          <a:srcRect/>
          <a:stretch>
            <a:fillRect/>
          </a:stretch>
        </p:blipFill>
        <p:spPr bwMode="auto">
          <a:xfrm>
            <a:off x="8578454" y="3205758"/>
            <a:ext cx="312539" cy="866180"/>
          </a:xfrm>
          <a:prstGeom prst="rect">
            <a:avLst/>
          </a:prstGeom>
          <a:noFill/>
          <a:ln w="12700" cap="flat">
            <a:noFill/>
            <a:miter lim="800000"/>
            <a:headEnd/>
            <a:tailEnd/>
          </a:ln>
        </p:spPr>
      </p:pic>
      <p:pic>
        <p:nvPicPr>
          <p:cNvPr id="28740" name="Picture 68"/>
          <p:cNvPicPr>
            <a:picLocks noChangeArrowheads="1"/>
          </p:cNvPicPr>
          <p:nvPr/>
        </p:nvPicPr>
        <p:blipFill>
          <a:blip r:embed="rId10" cstate="print"/>
          <a:srcRect/>
          <a:stretch>
            <a:fillRect/>
          </a:stretch>
        </p:blipFill>
        <p:spPr bwMode="auto">
          <a:xfrm>
            <a:off x="9096378" y="3429001"/>
            <a:ext cx="366117" cy="982266"/>
          </a:xfrm>
          <a:prstGeom prst="rect">
            <a:avLst/>
          </a:prstGeom>
          <a:noFill/>
          <a:ln w="12700" cap="flat">
            <a:noFill/>
            <a:miter lim="800000"/>
            <a:headEnd/>
            <a:tailEnd/>
          </a:ln>
        </p:spPr>
      </p:pic>
      <p:pic>
        <p:nvPicPr>
          <p:cNvPr id="28741" name="Picture 69"/>
          <p:cNvPicPr>
            <a:picLocks noChangeArrowheads="1"/>
          </p:cNvPicPr>
          <p:nvPr/>
        </p:nvPicPr>
        <p:blipFill>
          <a:blip r:embed="rId9" cstate="print"/>
          <a:srcRect/>
          <a:stretch>
            <a:fillRect/>
          </a:stretch>
        </p:blipFill>
        <p:spPr bwMode="auto">
          <a:xfrm>
            <a:off x="8819556" y="2330648"/>
            <a:ext cx="312539" cy="866180"/>
          </a:xfrm>
          <a:prstGeom prst="rect">
            <a:avLst/>
          </a:prstGeom>
          <a:noFill/>
          <a:ln w="12700" cap="flat">
            <a:noFill/>
            <a:miter lim="800000"/>
            <a:headEnd/>
            <a:tailEnd/>
          </a:ln>
        </p:spPr>
      </p:pic>
      <p:pic>
        <p:nvPicPr>
          <p:cNvPr id="28742" name="Picture 70"/>
          <p:cNvPicPr>
            <a:picLocks noChangeArrowheads="1"/>
          </p:cNvPicPr>
          <p:nvPr/>
        </p:nvPicPr>
        <p:blipFill>
          <a:blip r:embed="rId10" cstate="print"/>
          <a:srcRect/>
          <a:stretch>
            <a:fillRect/>
          </a:stretch>
        </p:blipFill>
        <p:spPr bwMode="auto">
          <a:xfrm>
            <a:off x="8712400" y="3723680"/>
            <a:ext cx="366117" cy="982266"/>
          </a:xfrm>
          <a:prstGeom prst="rect">
            <a:avLst/>
          </a:prstGeom>
          <a:noFill/>
          <a:ln w="12700" cap="flat">
            <a:noFill/>
            <a:miter lim="800000"/>
            <a:headEnd/>
            <a:tailEnd/>
          </a:ln>
        </p:spPr>
      </p:pic>
      <p:pic>
        <p:nvPicPr>
          <p:cNvPr id="28743" name="Picture 71"/>
          <p:cNvPicPr>
            <a:picLocks noChangeArrowheads="1"/>
          </p:cNvPicPr>
          <p:nvPr/>
        </p:nvPicPr>
        <p:blipFill>
          <a:blip r:embed="rId9" cstate="print"/>
          <a:srcRect/>
          <a:stretch>
            <a:fillRect/>
          </a:stretch>
        </p:blipFill>
        <p:spPr bwMode="auto">
          <a:xfrm>
            <a:off x="9382127" y="3053953"/>
            <a:ext cx="312539" cy="866180"/>
          </a:xfrm>
          <a:prstGeom prst="rect">
            <a:avLst/>
          </a:prstGeom>
          <a:noFill/>
          <a:ln w="12700" cap="flat">
            <a:noFill/>
            <a:miter lim="800000"/>
            <a:headEnd/>
            <a:tailEnd/>
          </a:ln>
        </p:spPr>
      </p:pic>
      <p:pic>
        <p:nvPicPr>
          <p:cNvPr id="28744" name="Picture 72"/>
          <p:cNvPicPr>
            <a:picLocks noChangeArrowheads="1"/>
          </p:cNvPicPr>
          <p:nvPr/>
        </p:nvPicPr>
        <p:blipFill>
          <a:blip r:embed="rId6" cstate="print"/>
          <a:srcRect/>
          <a:stretch>
            <a:fillRect/>
          </a:stretch>
        </p:blipFill>
        <p:spPr bwMode="auto">
          <a:xfrm>
            <a:off x="9355338" y="2134195"/>
            <a:ext cx="366117" cy="982266"/>
          </a:xfrm>
          <a:prstGeom prst="rect">
            <a:avLst/>
          </a:prstGeom>
          <a:noFill/>
          <a:ln w="12700" cap="flat">
            <a:noFill/>
            <a:miter lim="800000"/>
            <a:headEnd/>
            <a:tailEnd/>
          </a:ln>
        </p:spPr>
      </p:pic>
      <p:pic>
        <p:nvPicPr>
          <p:cNvPr id="28745" name="Picture 73"/>
          <p:cNvPicPr>
            <a:picLocks noChangeArrowheads="1"/>
          </p:cNvPicPr>
          <p:nvPr/>
        </p:nvPicPr>
        <p:blipFill>
          <a:blip r:embed="rId9" cstate="print"/>
          <a:srcRect/>
          <a:stretch>
            <a:fillRect/>
          </a:stretch>
        </p:blipFill>
        <p:spPr bwMode="auto">
          <a:xfrm>
            <a:off x="9641088" y="2759273"/>
            <a:ext cx="312539" cy="866180"/>
          </a:xfrm>
          <a:prstGeom prst="rect">
            <a:avLst/>
          </a:prstGeom>
          <a:noFill/>
          <a:ln w="12700" cap="flat">
            <a:noFill/>
            <a:miter lim="800000"/>
            <a:headEnd/>
            <a:tailEnd/>
          </a:ln>
        </p:spPr>
      </p:pic>
      <p:pic>
        <p:nvPicPr>
          <p:cNvPr id="28746" name="Picture 74"/>
          <p:cNvPicPr>
            <a:picLocks noChangeArrowheads="1"/>
          </p:cNvPicPr>
          <p:nvPr/>
        </p:nvPicPr>
        <p:blipFill>
          <a:blip r:embed="rId6" cstate="print"/>
          <a:srcRect/>
          <a:stretch>
            <a:fillRect/>
          </a:stretch>
        </p:blipFill>
        <p:spPr bwMode="auto">
          <a:xfrm>
            <a:off x="9069588" y="2509243"/>
            <a:ext cx="366117" cy="982266"/>
          </a:xfrm>
          <a:prstGeom prst="rect">
            <a:avLst/>
          </a:prstGeom>
          <a:noFill/>
          <a:ln w="12700" cap="flat">
            <a:noFill/>
            <a:miter lim="800000"/>
            <a:headEnd/>
            <a:tailEnd/>
          </a:ln>
        </p:spPr>
      </p:pic>
      <p:pic>
        <p:nvPicPr>
          <p:cNvPr id="28747" name="Picture 75"/>
          <p:cNvPicPr>
            <a:picLocks noChangeArrowheads="1"/>
          </p:cNvPicPr>
          <p:nvPr/>
        </p:nvPicPr>
        <p:blipFill>
          <a:blip r:embed="rId9" cstate="print"/>
          <a:srcRect/>
          <a:stretch>
            <a:fillRect/>
          </a:stretch>
        </p:blipFill>
        <p:spPr bwMode="auto">
          <a:xfrm>
            <a:off x="7185424" y="3723680"/>
            <a:ext cx="312539" cy="866180"/>
          </a:xfrm>
          <a:prstGeom prst="rect">
            <a:avLst/>
          </a:prstGeom>
          <a:noFill/>
          <a:ln w="12700" cap="flat">
            <a:noFill/>
            <a:miter lim="800000"/>
            <a:headEnd/>
            <a:tailEnd/>
          </a:ln>
        </p:spPr>
      </p:pic>
      <p:pic>
        <p:nvPicPr>
          <p:cNvPr id="28748" name="Picture 76"/>
          <p:cNvPicPr>
            <a:picLocks noChangeArrowheads="1"/>
          </p:cNvPicPr>
          <p:nvPr/>
        </p:nvPicPr>
        <p:blipFill>
          <a:blip r:embed="rId10" cstate="print"/>
          <a:srcRect/>
          <a:stretch>
            <a:fillRect/>
          </a:stretch>
        </p:blipFill>
        <p:spPr bwMode="auto">
          <a:xfrm>
            <a:off x="8635381" y="4787430"/>
            <a:ext cx="366117" cy="982266"/>
          </a:xfrm>
          <a:prstGeom prst="rect">
            <a:avLst/>
          </a:prstGeom>
          <a:noFill/>
          <a:ln w="12700" cap="flat">
            <a:noFill/>
            <a:miter lim="800000"/>
            <a:headEnd/>
            <a:tailEnd/>
          </a:ln>
        </p:spPr>
      </p:pic>
      <p:pic>
        <p:nvPicPr>
          <p:cNvPr id="28749" name="Picture 77"/>
          <p:cNvPicPr>
            <a:picLocks noChangeArrowheads="1"/>
          </p:cNvPicPr>
          <p:nvPr/>
        </p:nvPicPr>
        <p:blipFill>
          <a:blip r:embed="rId9" cstate="print"/>
          <a:srcRect/>
          <a:stretch>
            <a:fillRect/>
          </a:stretch>
        </p:blipFill>
        <p:spPr bwMode="auto">
          <a:xfrm>
            <a:off x="8346282" y="4902398"/>
            <a:ext cx="312539" cy="866180"/>
          </a:xfrm>
          <a:prstGeom prst="rect">
            <a:avLst/>
          </a:prstGeom>
          <a:noFill/>
          <a:ln w="12700" cap="flat">
            <a:noFill/>
            <a:miter lim="800000"/>
            <a:headEnd/>
            <a:tailEnd/>
          </a:ln>
        </p:spPr>
      </p:pic>
      <p:pic>
        <p:nvPicPr>
          <p:cNvPr id="28750" name="Picture 78"/>
          <p:cNvPicPr>
            <a:picLocks noChangeArrowheads="1"/>
          </p:cNvPicPr>
          <p:nvPr/>
        </p:nvPicPr>
        <p:blipFill>
          <a:blip r:embed="rId6" cstate="print"/>
          <a:srcRect/>
          <a:stretch>
            <a:fillRect/>
          </a:stretch>
        </p:blipFill>
        <p:spPr bwMode="auto">
          <a:xfrm>
            <a:off x="9197952" y="4492749"/>
            <a:ext cx="366117" cy="982266"/>
          </a:xfrm>
          <a:prstGeom prst="rect">
            <a:avLst/>
          </a:prstGeom>
          <a:noFill/>
          <a:ln w="12700" cap="flat">
            <a:noFill/>
            <a:miter lim="800000"/>
            <a:headEnd/>
            <a:tailEnd/>
          </a:ln>
        </p:spPr>
      </p:pic>
      <p:pic>
        <p:nvPicPr>
          <p:cNvPr id="28751" name="Picture 79"/>
          <p:cNvPicPr>
            <a:picLocks noChangeArrowheads="1"/>
          </p:cNvPicPr>
          <p:nvPr/>
        </p:nvPicPr>
        <p:blipFill>
          <a:blip r:embed="rId9" cstate="print"/>
          <a:srcRect/>
          <a:stretch>
            <a:fillRect/>
          </a:stretch>
        </p:blipFill>
        <p:spPr bwMode="auto">
          <a:xfrm>
            <a:off x="8908853" y="4607719"/>
            <a:ext cx="312539" cy="866180"/>
          </a:xfrm>
          <a:prstGeom prst="rect">
            <a:avLst/>
          </a:prstGeom>
          <a:noFill/>
          <a:ln w="12700" cap="flat">
            <a:noFill/>
            <a:miter lim="800000"/>
            <a:headEnd/>
            <a:tailEnd/>
          </a:ln>
        </p:spPr>
      </p:pic>
      <p:pic>
        <p:nvPicPr>
          <p:cNvPr id="28752" name="Picture 80"/>
          <p:cNvPicPr>
            <a:picLocks noChangeArrowheads="1"/>
          </p:cNvPicPr>
          <p:nvPr/>
        </p:nvPicPr>
        <p:blipFill>
          <a:blip r:embed="rId6" cstate="print"/>
          <a:srcRect/>
          <a:stretch>
            <a:fillRect/>
          </a:stretch>
        </p:blipFill>
        <p:spPr bwMode="auto">
          <a:xfrm>
            <a:off x="9340827" y="4921374"/>
            <a:ext cx="366117" cy="982266"/>
          </a:xfrm>
          <a:prstGeom prst="rect">
            <a:avLst/>
          </a:prstGeom>
          <a:noFill/>
          <a:ln w="12700" cap="flat">
            <a:noFill/>
            <a:miter lim="800000"/>
            <a:headEnd/>
            <a:tailEnd/>
          </a:ln>
        </p:spPr>
      </p:pic>
      <p:pic>
        <p:nvPicPr>
          <p:cNvPr id="28753" name="Picture 81"/>
          <p:cNvPicPr>
            <a:picLocks noChangeArrowheads="1"/>
          </p:cNvPicPr>
          <p:nvPr/>
        </p:nvPicPr>
        <p:blipFill>
          <a:blip r:embed="rId9" cstate="print"/>
          <a:srcRect/>
          <a:stretch>
            <a:fillRect/>
          </a:stretch>
        </p:blipFill>
        <p:spPr bwMode="auto">
          <a:xfrm>
            <a:off x="9051728" y="5036344"/>
            <a:ext cx="312539" cy="866180"/>
          </a:xfrm>
          <a:prstGeom prst="rect">
            <a:avLst/>
          </a:prstGeom>
          <a:noFill/>
          <a:ln w="12700" cap="flat">
            <a:noFill/>
            <a:miter lim="800000"/>
            <a:headEnd/>
            <a:tailEnd/>
          </a:ln>
        </p:spPr>
      </p:pic>
      <p:pic>
        <p:nvPicPr>
          <p:cNvPr id="28754" name="Picture 82"/>
          <p:cNvPicPr>
            <a:picLocks noChangeArrowheads="1"/>
          </p:cNvPicPr>
          <p:nvPr/>
        </p:nvPicPr>
        <p:blipFill>
          <a:blip r:embed="rId6" cstate="print"/>
          <a:srcRect/>
          <a:stretch>
            <a:fillRect/>
          </a:stretch>
        </p:blipFill>
        <p:spPr bwMode="auto">
          <a:xfrm>
            <a:off x="8492506" y="4358805"/>
            <a:ext cx="366117" cy="982266"/>
          </a:xfrm>
          <a:prstGeom prst="rect">
            <a:avLst/>
          </a:prstGeom>
          <a:noFill/>
          <a:ln w="12700" cap="flat">
            <a:noFill/>
            <a:miter lim="800000"/>
            <a:headEnd/>
            <a:tailEnd/>
          </a:ln>
        </p:spPr>
      </p:pic>
      <p:pic>
        <p:nvPicPr>
          <p:cNvPr id="28755" name="Picture 83"/>
          <p:cNvPicPr>
            <a:picLocks noChangeArrowheads="1"/>
          </p:cNvPicPr>
          <p:nvPr/>
        </p:nvPicPr>
        <p:blipFill>
          <a:blip r:embed="rId6" cstate="print"/>
          <a:srcRect/>
          <a:stretch>
            <a:fillRect/>
          </a:stretch>
        </p:blipFill>
        <p:spPr bwMode="auto">
          <a:xfrm>
            <a:off x="9572999" y="4582046"/>
            <a:ext cx="366117" cy="982266"/>
          </a:xfrm>
          <a:prstGeom prst="rect">
            <a:avLst/>
          </a:prstGeom>
          <a:noFill/>
          <a:ln w="12700" cap="flat">
            <a:noFill/>
            <a:miter lim="800000"/>
            <a:headEnd/>
            <a:tailEnd/>
          </a:ln>
        </p:spPr>
      </p:pic>
      <p:pic>
        <p:nvPicPr>
          <p:cNvPr id="28756" name="Picture 84"/>
          <p:cNvPicPr>
            <a:picLocks noChangeArrowheads="1"/>
          </p:cNvPicPr>
          <p:nvPr/>
        </p:nvPicPr>
        <p:blipFill>
          <a:blip r:embed="rId6" cstate="print"/>
          <a:srcRect/>
          <a:stretch>
            <a:fillRect/>
          </a:stretch>
        </p:blipFill>
        <p:spPr bwMode="auto">
          <a:xfrm>
            <a:off x="9900049" y="4929187"/>
            <a:ext cx="366117" cy="982266"/>
          </a:xfrm>
          <a:prstGeom prst="rect">
            <a:avLst/>
          </a:prstGeom>
          <a:noFill/>
          <a:ln w="12700" cap="flat">
            <a:noFill/>
            <a:miter lim="800000"/>
            <a:headEnd/>
            <a:tailEnd/>
          </a:ln>
        </p:spPr>
      </p:pic>
      <p:pic>
        <p:nvPicPr>
          <p:cNvPr id="28757" name="Picture 85"/>
          <p:cNvPicPr>
            <a:picLocks noChangeArrowheads="1"/>
          </p:cNvPicPr>
          <p:nvPr/>
        </p:nvPicPr>
        <p:blipFill>
          <a:blip r:embed="rId9" cstate="print"/>
          <a:srcRect/>
          <a:stretch>
            <a:fillRect/>
          </a:stretch>
        </p:blipFill>
        <p:spPr bwMode="auto">
          <a:xfrm>
            <a:off x="9614299" y="5045273"/>
            <a:ext cx="312539" cy="866180"/>
          </a:xfrm>
          <a:prstGeom prst="rect">
            <a:avLst/>
          </a:prstGeom>
          <a:noFill/>
          <a:ln w="12700" cap="flat">
            <a:noFill/>
            <a:miter lim="800000"/>
            <a:headEnd/>
            <a:tailEnd/>
          </a:ln>
        </p:spPr>
      </p:pic>
      <p:pic>
        <p:nvPicPr>
          <p:cNvPr id="28758" name="Picture 86"/>
          <p:cNvPicPr>
            <a:picLocks noChangeArrowheads="1"/>
          </p:cNvPicPr>
          <p:nvPr/>
        </p:nvPicPr>
        <p:blipFill>
          <a:blip r:embed="rId10" cstate="print"/>
          <a:srcRect/>
          <a:stretch>
            <a:fillRect/>
          </a:stretch>
        </p:blipFill>
        <p:spPr bwMode="auto">
          <a:xfrm>
            <a:off x="10462618" y="4795243"/>
            <a:ext cx="366117" cy="982266"/>
          </a:xfrm>
          <a:prstGeom prst="rect">
            <a:avLst/>
          </a:prstGeom>
          <a:noFill/>
          <a:ln w="12700" cap="flat">
            <a:noFill/>
            <a:miter lim="800000"/>
            <a:headEnd/>
            <a:tailEnd/>
          </a:ln>
        </p:spPr>
      </p:pic>
      <p:pic>
        <p:nvPicPr>
          <p:cNvPr id="28759" name="Picture 87"/>
          <p:cNvPicPr>
            <a:picLocks noChangeArrowheads="1"/>
          </p:cNvPicPr>
          <p:nvPr/>
        </p:nvPicPr>
        <p:blipFill>
          <a:blip r:embed="rId9" cstate="print"/>
          <a:srcRect/>
          <a:stretch>
            <a:fillRect/>
          </a:stretch>
        </p:blipFill>
        <p:spPr bwMode="auto">
          <a:xfrm>
            <a:off x="10176868" y="4911328"/>
            <a:ext cx="312539" cy="866180"/>
          </a:xfrm>
          <a:prstGeom prst="rect">
            <a:avLst/>
          </a:prstGeom>
          <a:noFill/>
          <a:ln w="12700" cap="flat">
            <a:noFill/>
            <a:miter lim="800000"/>
            <a:headEnd/>
            <a:tailEnd/>
          </a:ln>
        </p:spPr>
      </p:pic>
      <p:pic>
        <p:nvPicPr>
          <p:cNvPr id="28761" name="Picture 89"/>
          <p:cNvPicPr>
            <a:picLocks noChangeArrowheads="1"/>
          </p:cNvPicPr>
          <p:nvPr/>
        </p:nvPicPr>
        <p:blipFill>
          <a:blip r:embed="rId10" cstate="print"/>
          <a:srcRect/>
          <a:stretch>
            <a:fillRect/>
          </a:stretch>
        </p:blipFill>
        <p:spPr bwMode="auto">
          <a:xfrm>
            <a:off x="10310814" y="5429251"/>
            <a:ext cx="366117" cy="982266"/>
          </a:xfrm>
          <a:prstGeom prst="rect">
            <a:avLst/>
          </a:prstGeom>
          <a:noFill/>
          <a:ln w="12700" cap="flat">
            <a:noFill/>
            <a:miter lim="800000"/>
            <a:headEnd/>
            <a:tailEnd/>
          </a:ln>
        </p:spPr>
      </p:pic>
      <p:pic>
        <p:nvPicPr>
          <p:cNvPr id="28764" name="Picture 92"/>
          <p:cNvPicPr>
            <a:picLocks noChangeArrowheads="1"/>
          </p:cNvPicPr>
          <p:nvPr/>
        </p:nvPicPr>
        <p:blipFill>
          <a:blip r:embed="rId9" cstate="print"/>
          <a:srcRect/>
          <a:stretch>
            <a:fillRect/>
          </a:stretch>
        </p:blipFill>
        <p:spPr bwMode="auto">
          <a:xfrm>
            <a:off x="8783838" y="5429250"/>
            <a:ext cx="312539" cy="866180"/>
          </a:xfrm>
          <a:prstGeom prst="rect">
            <a:avLst/>
          </a:prstGeom>
          <a:noFill/>
          <a:ln w="12700" cap="flat">
            <a:noFill/>
            <a:miter lim="800000"/>
            <a:headEnd/>
            <a:tailEnd/>
          </a:ln>
        </p:spPr>
      </p:pic>
      <p:pic>
        <p:nvPicPr>
          <p:cNvPr id="28765" name="Picture 93"/>
          <p:cNvPicPr>
            <a:picLocks noChangeArrowheads="1"/>
          </p:cNvPicPr>
          <p:nvPr/>
        </p:nvPicPr>
        <p:blipFill>
          <a:blip r:embed="rId6" cstate="print"/>
          <a:srcRect/>
          <a:stretch>
            <a:fillRect/>
          </a:stretch>
        </p:blipFill>
        <p:spPr bwMode="auto">
          <a:xfrm>
            <a:off x="9971485" y="3000376"/>
            <a:ext cx="366117" cy="982266"/>
          </a:xfrm>
          <a:prstGeom prst="rect">
            <a:avLst/>
          </a:prstGeom>
          <a:noFill/>
          <a:ln w="12700" cap="flat">
            <a:noFill/>
            <a:miter lim="800000"/>
            <a:headEnd/>
            <a:tailEnd/>
          </a:ln>
        </p:spPr>
      </p:pic>
      <p:pic>
        <p:nvPicPr>
          <p:cNvPr id="28766" name="Picture 94"/>
          <p:cNvPicPr>
            <a:picLocks noChangeArrowheads="1"/>
          </p:cNvPicPr>
          <p:nvPr/>
        </p:nvPicPr>
        <p:blipFill>
          <a:blip r:embed="rId10" cstate="print"/>
          <a:srcRect/>
          <a:stretch>
            <a:fillRect/>
          </a:stretch>
        </p:blipFill>
        <p:spPr bwMode="auto">
          <a:xfrm>
            <a:off x="10194728" y="2223493"/>
            <a:ext cx="366117" cy="982266"/>
          </a:xfrm>
          <a:prstGeom prst="rect">
            <a:avLst/>
          </a:prstGeom>
          <a:noFill/>
          <a:ln w="12700" cap="flat">
            <a:noFill/>
            <a:miter lim="800000"/>
            <a:headEnd/>
            <a:tailEnd/>
          </a:ln>
        </p:spPr>
      </p:pic>
      <p:pic>
        <p:nvPicPr>
          <p:cNvPr id="28767" name="Picture 95"/>
          <p:cNvPicPr>
            <a:picLocks noChangeArrowheads="1"/>
          </p:cNvPicPr>
          <p:nvPr/>
        </p:nvPicPr>
        <p:blipFill>
          <a:blip r:embed="rId9" cstate="print"/>
          <a:srcRect/>
          <a:stretch>
            <a:fillRect/>
          </a:stretch>
        </p:blipFill>
        <p:spPr bwMode="auto">
          <a:xfrm>
            <a:off x="9908978" y="2339578"/>
            <a:ext cx="312539" cy="866180"/>
          </a:xfrm>
          <a:prstGeom prst="rect">
            <a:avLst/>
          </a:prstGeom>
          <a:noFill/>
          <a:ln w="12700" cap="flat">
            <a:noFill/>
            <a:miter lim="800000"/>
            <a:headEnd/>
            <a:tailEnd/>
          </a:ln>
        </p:spPr>
      </p:pic>
      <p:pic>
        <p:nvPicPr>
          <p:cNvPr id="28768" name="Picture 96"/>
          <p:cNvPicPr>
            <a:picLocks noChangeArrowheads="1"/>
          </p:cNvPicPr>
          <p:nvPr/>
        </p:nvPicPr>
        <p:blipFill>
          <a:blip r:embed="rId10" cstate="print"/>
          <a:srcRect/>
          <a:stretch>
            <a:fillRect/>
          </a:stretch>
        </p:blipFill>
        <p:spPr bwMode="auto">
          <a:xfrm>
            <a:off x="10534056" y="2866430"/>
            <a:ext cx="366117" cy="982266"/>
          </a:xfrm>
          <a:prstGeom prst="rect">
            <a:avLst/>
          </a:prstGeom>
          <a:noFill/>
          <a:ln w="12700" cap="flat">
            <a:noFill/>
            <a:miter lim="800000"/>
            <a:headEnd/>
            <a:tailEnd/>
          </a:ln>
        </p:spPr>
      </p:pic>
      <p:pic>
        <p:nvPicPr>
          <p:cNvPr id="28769" name="Picture 97"/>
          <p:cNvPicPr>
            <a:picLocks noChangeArrowheads="1"/>
          </p:cNvPicPr>
          <p:nvPr/>
        </p:nvPicPr>
        <p:blipFill>
          <a:blip r:embed="rId9" cstate="print"/>
          <a:srcRect/>
          <a:stretch>
            <a:fillRect/>
          </a:stretch>
        </p:blipFill>
        <p:spPr bwMode="auto">
          <a:xfrm>
            <a:off x="10248306" y="2982515"/>
            <a:ext cx="312539" cy="866180"/>
          </a:xfrm>
          <a:prstGeom prst="rect">
            <a:avLst/>
          </a:prstGeom>
          <a:noFill/>
          <a:ln w="12700" cap="flat">
            <a:noFill/>
            <a:miter lim="800000"/>
            <a:headEnd/>
            <a:tailEnd/>
          </a:ln>
        </p:spPr>
      </p:pic>
      <p:pic>
        <p:nvPicPr>
          <p:cNvPr id="28771" name="Picture 99"/>
          <p:cNvPicPr>
            <a:picLocks noChangeArrowheads="1"/>
          </p:cNvPicPr>
          <p:nvPr/>
        </p:nvPicPr>
        <p:blipFill>
          <a:blip r:embed="rId9" cstate="print"/>
          <a:srcRect/>
          <a:stretch>
            <a:fillRect/>
          </a:stretch>
        </p:blipFill>
        <p:spPr bwMode="auto">
          <a:xfrm>
            <a:off x="10489407" y="2107406"/>
            <a:ext cx="312539" cy="866180"/>
          </a:xfrm>
          <a:prstGeom prst="rect">
            <a:avLst/>
          </a:prstGeom>
          <a:noFill/>
          <a:ln w="12700" cap="flat">
            <a:noFill/>
            <a:miter lim="800000"/>
            <a:headEnd/>
            <a:tailEnd/>
          </a:ln>
        </p:spPr>
      </p:pic>
      <p:pic>
        <p:nvPicPr>
          <p:cNvPr id="28772" name="Picture 100"/>
          <p:cNvPicPr>
            <a:picLocks noChangeArrowheads="1"/>
          </p:cNvPicPr>
          <p:nvPr/>
        </p:nvPicPr>
        <p:blipFill>
          <a:blip r:embed="rId10" cstate="print"/>
          <a:srcRect/>
          <a:stretch>
            <a:fillRect/>
          </a:stretch>
        </p:blipFill>
        <p:spPr bwMode="auto">
          <a:xfrm>
            <a:off x="9667878" y="3545086"/>
            <a:ext cx="366117" cy="982266"/>
          </a:xfrm>
          <a:prstGeom prst="rect">
            <a:avLst/>
          </a:prstGeom>
          <a:noFill/>
          <a:ln w="12700" cap="flat">
            <a:noFill/>
            <a:miter lim="800000"/>
            <a:headEnd/>
            <a:tailEnd/>
          </a:ln>
        </p:spPr>
      </p:pic>
      <p:pic>
        <p:nvPicPr>
          <p:cNvPr id="28777" name="Picture 105"/>
          <p:cNvPicPr>
            <a:picLocks noChangeArrowheads="1"/>
          </p:cNvPicPr>
          <p:nvPr/>
        </p:nvPicPr>
        <p:blipFill>
          <a:blip r:embed="rId3" cstate="print"/>
          <a:srcRect/>
          <a:stretch>
            <a:fillRect/>
          </a:stretch>
        </p:blipFill>
        <p:spPr bwMode="auto">
          <a:xfrm>
            <a:off x="1269507" y="6028655"/>
            <a:ext cx="365001" cy="982266"/>
          </a:xfrm>
          <a:prstGeom prst="rect">
            <a:avLst/>
          </a:prstGeom>
          <a:noFill/>
          <a:ln w="12700" cap="flat">
            <a:noFill/>
            <a:miter lim="800000"/>
            <a:headEnd/>
            <a:tailEnd/>
          </a:ln>
        </p:spPr>
      </p:pic>
      <p:pic>
        <p:nvPicPr>
          <p:cNvPr id="28778" name="Picture 106"/>
          <p:cNvPicPr>
            <a:picLocks noChangeArrowheads="1"/>
          </p:cNvPicPr>
          <p:nvPr/>
        </p:nvPicPr>
        <p:blipFill>
          <a:blip r:embed="rId3" cstate="print"/>
          <a:srcRect/>
          <a:stretch>
            <a:fillRect/>
          </a:stretch>
        </p:blipFill>
        <p:spPr bwMode="auto">
          <a:xfrm>
            <a:off x="1595439" y="6375797"/>
            <a:ext cx="366117" cy="982266"/>
          </a:xfrm>
          <a:prstGeom prst="rect">
            <a:avLst/>
          </a:prstGeom>
          <a:noFill/>
          <a:ln w="12700" cap="flat">
            <a:noFill/>
            <a:miter lim="800000"/>
            <a:headEnd/>
            <a:tailEnd/>
          </a:ln>
        </p:spPr>
      </p:pic>
      <p:pic>
        <p:nvPicPr>
          <p:cNvPr id="28779" name="Picture 107"/>
          <p:cNvPicPr>
            <a:picLocks noChangeArrowheads="1"/>
          </p:cNvPicPr>
          <p:nvPr/>
        </p:nvPicPr>
        <p:blipFill>
          <a:blip r:embed="rId4" cstate="print"/>
          <a:srcRect/>
          <a:stretch>
            <a:fillRect/>
          </a:stretch>
        </p:blipFill>
        <p:spPr bwMode="auto">
          <a:xfrm>
            <a:off x="1309689" y="6491883"/>
            <a:ext cx="312539" cy="866180"/>
          </a:xfrm>
          <a:prstGeom prst="rect">
            <a:avLst/>
          </a:prstGeom>
          <a:noFill/>
          <a:ln w="12700" cap="flat">
            <a:noFill/>
            <a:miter lim="800000"/>
            <a:headEnd/>
            <a:tailEnd/>
          </a:ln>
        </p:spPr>
      </p:pic>
      <p:pic>
        <p:nvPicPr>
          <p:cNvPr id="28780" name="Picture 108"/>
          <p:cNvPicPr>
            <a:picLocks noChangeArrowheads="1"/>
          </p:cNvPicPr>
          <p:nvPr/>
        </p:nvPicPr>
        <p:blipFill>
          <a:blip r:embed="rId5" cstate="print"/>
          <a:srcRect/>
          <a:stretch>
            <a:fillRect/>
          </a:stretch>
        </p:blipFill>
        <p:spPr bwMode="auto">
          <a:xfrm>
            <a:off x="1818681" y="5598915"/>
            <a:ext cx="366117" cy="982266"/>
          </a:xfrm>
          <a:prstGeom prst="rect">
            <a:avLst/>
          </a:prstGeom>
          <a:noFill/>
          <a:ln w="12700" cap="flat">
            <a:noFill/>
            <a:miter lim="800000"/>
            <a:headEnd/>
            <a:tailEnd/>
          </a:ln>
        </p:spPr>
      </p:pic>
      <p:pic>
        <p:nvPicPr>
          <p:cNvPr id="28781" name="Picture 109"/>
          <p:cNvPicPr>
            <a:picLocks noChangeArrowheads="1"/>
          </p:cNvPicPr>
          <p:nvPr/>
        </p:nvPicPr>
        <p:blipFill>
          <a:blip r:embed="rId4" cstate="print"/>
          <a:srcRect/>
          <a:stretch>
            <a:fillRect/>
          </a:stretch>
        </p:blipFill>
        <p:spPr bwMode="auto">
          <a:xfrm>
            <a:off x="1532931" y="5715000"/>
            <a:ext cx="312539" cy="866180"/>
          </a:xfrm>
          <a:prstGeom prst="rect">
            <a:avLst/>
          </a:prstGeom>
          <a:noFill/>
          <a:ln w="12700" cap="flat">
            <a:noFill/>
            <a:miter lim="800000"/>
            <a:headEnd/>
            <a:tailEnd/>
          </a:ln>
        </p:spPr>
      </p:pic>
      <p:pic>
        <p:nvPicPr>
          <p:cNvPr id="28782" name="Picture 110"/>
          <p:cNvPicPr>
            <a:picLocks noChangeArrowheads="1"/>
          </p:cNvPicPr>
          <p:nvPr/>
        </p:nvPicPr>
        <p:blipFill>
          <a:blip r:embed="rId5" cstate="print"/>
          <a:srcRect/>
          <a:stretch>
            <a:fillRect/>
          </a:stretch>
        </p:blipFill>
        <p:spPr bwMode="auto">
          <a:xfrm>
            <a:off x="2158010" y="6241851"/>
            <a:ext cx="366117" cy="982266"/>
          </a:xfrm>
          <a:prstGeom prst="rect">
            <a:avLst/>
          </a:prstGeom>
          <a:noFill/>
          <a:ln w="12700" cap="flat">
            <a:noFill/>
            <a:miter lim="800000"/>
            <a:headEnd/>
            <a:tailEnd/>
          </a:ln>
        </p:spPr>
      </p:pic>
      <p:pic>
        <p:nvPicPr>
          <p:cNvPr id="28783" name="Picture 111"/>
          <p:cNvPicPr>
            <a:picLocks noChangeArrowheads="1"/>
          </p:cNvPicPr>
          <p:nvPr/>
        </p:nvPicPr>
        <p:blipFill>
          <a:blip r:embed="rId4" cstate="print"/>
          <a:srcRect/>
          <a:stretch>
            <a:fillRect/>
          </a:stretch>
        </p:blipFill>
        <p:spPr bwMode="auto">
          <a:xfrm>
            <a:off x="1872260" y="6357937"/>
            <a:ext cx="312539" cy="866180"/>
          </a:xfrm>
          <a:prstGeom prst="rect">
            <a:avLst/>
          </a:prstGeom>
          <a:noFill/>
          <a:ln w="12700" cap="flat">
            <a:noFill/>
            <a:miter lim="800000"/>
            <a:headEnd/>
            <a:tailEnd/>
          </a:ln>
        </p:spPr>
      </p:pic>
      <p:pic>
        <p:nvPicPr>
          <p:cNvPr id="28784" name="Picture 112"/>
          <p:cNvPicPr>
            <a:picLocks noChangeArrowheads="1"/>
          </p:cNvPicPr>
          <p:nvPr/>
        </p:nvPicPr>
        <p:blipFill>
          <a:blip r:embed="rId4" cstate="print"/>
          <a:srcRect/>
          <a:stretch>
            <a:fillRect/>
          </a:stretch>
        </p:blipFill>
        <p:spPr bwMode="auto">
          <a:xfrm>
            <a:off x="2113360" y="5482828"/>
            <a:ext cx="312539" cy="866180"/>
          </a:xfrm>
          <a:prstGeom prst="rect">
            <a:avLst/>
          </a:prstGeom>
          <a:noFill/>
          <a:ln w="12700" cap="flat">
            <a:noFill/>
            <a:miter lim="800000"/>
            <a:headEnd/>
            <a:tailEnd/>
          </a:ln>
        </p:spPr>
      </p:pic>
      <p:sp>
        <p:nvSpPr>
          <p:cNvPr id="28785" name="Rectangle 113"/>
          <p:cNvSpPr>
            <a:spLocks/>
          </p:cNvSpPr>
          <p:nvPr/>
        </p:nvSpPr>
        <p:spPr bwMode="auto">
          <a:xfrm>
            <a:off x="1522885" y="6430493"/>
            <a:ext cx="2776988" cy="419695"/>
          </a:xfrm>
          <a:prstGeom prst="rect">
            <a:avLst/>
          </a:prstGeom>
          <a:solidFill>
            <a:schemeClr val="accent1"/>
          </a:solidFill>
          <a:ln w="9525" cap="flat">
            <a:noFill/>
            <a:miter lim="800000"/>
            <a:headEnd type="none" w="med" len="med"/>
            <a:tailEnd type="none" w="med" len="med"/>
          </a:ln>
        </p:spPr>
        <p:txBody>
          <a:bodyPr lIns="26785" tIns="26785" rIns="26785" bIns="26785"/>
          <a:lstStyle/>
          <a:p>
            <a:pPr eaLnBrk="1" hangingPunct="1"/>
            <a:r>
              <a:rPr lang="en-US" sz="2500" i="1" dirty="0">
                <a:solidFill>
                  <a:srgbClr val="000000"/>
                </a:solidFill>
                <a:latin typeface="Gill Sans" charset="0"/>
                <a:ea typeface="Gill Sans" charset="0"/>
                <a:cs typeface="Gill Sans" charset="0"/>
                <a:sym typeface="Gill Sans" charset="0"/>
              </a:rPr>
              <a:t>www.hmpdacc.org</a:t>
            </a:r>
          </a:p>
        </p:txBody>
      </p:sp>
      <p:pic>
        <p:nvPicPr>
          <p:cNvPr id="28786" name="Picture 114"/>
          <p:cNvPicPr>
            <a:picLocks noChangeArrowheads="1"/>
          </p:cNvPicPr>
          <p:nvPr/>
        </p:nvPicPr>
        <p:blipFill>
          <a:blip r:embed="rId9" cstate="print"/>
          <a:srcRect/>
          <a:stretch>
            <a:fillRect/>
          </a:stretch>
        </p:blipFill>
        <p:spPr bwMode="auto">
          <a:xfrm>
            <a:off x="9444635" y="4170164"/>
            <a:ext cx="312539" cy="866180"/>
          </a:xfrm>
          <a:prstGeom prst="rect">
            <a:avLst/>
          </a:prstGeom>
          <a:noFill/>
          <a:ln w="12700" cap="flat">
            <a:noFill/>
            <a:miter lim="800000"/>
            <a:headEnd/>
            <a:tailEnd/>
          </a:ln>
        </p:spPr>
      </p:pic>
      <p:pic>
        <p:nvPicPr>
          <p:cNvPr id="28787" name="Picture 115"/>
          <p:cNvPicPr>
            <a:picLocks noChangeArrowheads="1"/>
          </p:cNvPicPr>
          <p:nvPr/>
        </p:nvPicPr>
        <p:blipFill>
          <a:blip r:embed="rId9" cstate="print"/>
          <a:srcRect/>
          <a:stretch>
            <a:fillRect/>
          </a:stretch>
        </p:blipFill>
        <p:spPr bwMode="auto">
          <a:xfrm>
            <a:off x="8042674" y="4116586"/>
            <a:ext cx="312539" cy="866180"/>
          </a:xfrm>
          <a:prstGeom prst="rect">
            <a:avLst/>
          </a:prstGeom>
          <a:noFill/>
          <a:ln w="12700" cap="flat">
            <a:noFill/>
            <a:miter lim="800000"/>
            <a:headEnd/>
            <a:tailEnd/>
          </a:ln>
        </p:spPr>
      </p:pic>
      <p:pic>
        <p:nvPicPr>
          <p:cNvPr id="28788" name="Picture 116"/>
          <p:cNvPicPr>
            <a:picLocks noChangeArrowheads="1"/>
          </p:cNvPicPr>
          <p:nvPr/>
        </p:nvPicPr>
        <p:blipFill>
          <a:blip r:embed="rId10" cstate="print"/>
          <a:srcRect/>
          <a:stretch>
            <a:fillRect/>
          </a:stretch>
        </p:blipFill>
        <p:spPr bwMode="auto">
          <a:xfrm>
            <a:off x="10123290" y="4152305"/>
            <a:ext cx="366117" cy="982266"/>
          </a:xfrm>
          <a:prstGeom prst="rect">
            <a:avLst/>
          </a:prstGeom>
          <a:noFill/>
          <a:ln w="12700" cap="flat">
            <a:noFill/>
            <a:miter lim="800000"/>
            <a:headEnd/>
            <a:tailEnd/>
          </a:ln>
        </p:spPr>
      </p:pic>
      <p:pic>
        <p:nvPicPr>
          <p:cNvPr id="28789" name="Picture 117"/>
          <p:cNvPicPr>
            <a:picLocks noChangeArrowheads="1"/>
          </p:cNvPicPr>
          <p:nvPr/>
        </p:nvPicPr>
        <p:blipFill>
          <a:blip r:embed="rId9" cstate="print"/>
          <a:srcRect/>
          <a:stretch>
            <a:fillRect/>
          </a:stretch>
        </p:blipFill>
        <p:spPr bwMode="auto">
          <a:xfrm>
            <a:off x="9837542" y="4268390"/>
            <a:ext cx="312539" cy="866180"/>
          </a:xfrm>
          <a:prstGeom prst="rect">
            <a:avLst/>
          </a:prstGeom>
          <a:noFill/>
          <a:ln w="12700" cap="flat">
            <a:noFill/>
            <a:miter lim="800000"/>
            <a:headEnd/>
            <a:tailEnd/>
          </a:ln>
        </p:spPr>
      </p:pic>
      <p:pic>
        <p:nvPicPr>
          <p:cNvPr id="28790" name="Picture 118"/>
          <p:cNvPicPr>
            <a:picLocks noChangeArrowheads="1"/>
          </p:cNvPicPr>
          <p:nvPr/>
        </p:nvPicPr>
        <p:blipFill>
          <a:blip r:embed="rId9" cstate="print"/>
          <a:srcRect/>
          <a:stretch>
            <a:fillRect/>
          </a:stretch>
        </p:blipFill>
        <p:spPr bwMode="auto">
          <a:xfrm>
            <a:off x="10417970" y="4036219"/>
            <a:ext cx="312539" cy="866180"/>
          </a:xfrm>
          <a:prstGeom prst="rect">
            <a:avLst/>
          </a:prstGeom>
          <a:noFill/>
          <a:ln w="12700" cap="flat">
            <a:noFill/>
            <a:miter lim="800000"/>
            <a:headEnd/>
            <a:tailEnd/>
          </a:ln>
        </p:spPr>
      </p:pic>
      <p:pic>
        <p:nvPicPr>
          <p:cNvPr id="28793" name="Picture 121"/>
          <p:cNvPicPr>
            <a:picLocks noChangeArrowheads="1"/>
          </p:cNvPicPr>
          <p:nvPr/>
        </p:nvPicPr>
        <p:blipFill>
          <a:blip r:embed="rId6" cstate="print"/>
          <a:srcRect/>
          <a:stretch>
            <a:fillRect/>
          </a:stretch>
        </p:blipFill>
        <p:spPr bwMode="auto">
          <a:xfrm>
            <a:off x="7471174" y="3893344"/>
            <a:ext cx="366117" cy="982266"/>
          </a:xfrm>
          <a:prstGeom prst="rect">
            <a:avLst/>
          </a:prstGeom>
          <a:noFill/>
          <a:ln w="12700" cap="flat">
            <a:noFill/>
            <a:miter lim="800000"/>
            <a:headEnd/>
            <a:tailEnd/>
          </a:ln>
        </p:spPr>
      </p:pic>
      <p:pic>
        <p:nvPicPr>
          <p:cNvPr id="28794" name="Picture 122"/>
          <p:cNvPicPr>
            <a:picLocks noChangeArrowheads="1"/>
          </p:cNvPicPr>
          <p:nvPr/>
        </p:nvPicPr>
        <p:blipFill>
          <a:blip r:embed="rId6" cstate="print"/>
          <a:srcRect/>
          <a:stretch>
            <a:fillRect/>
          </a:stretch>
        </p:blipFill>
        <p:spPr bwMode="auto">
          <a:xfrm>
            <a:off x="8304984" y="3930180"/>
            <a:ext cx="366117" cy="982266"/>
          </a:xfrm>
          <a:prstGeom prst="rect">
            <a:avLst/>
          </a:prstGeom>
          <a:noFill/>
          <a:ln w="12700" cap="flat">
            <a:noFill/>
            <a:miter lim="800000"/>
            <a:headEnd/>
            <a:tailEnd/>
          </a:ln>
        </p:spPr>
      </p:pic>
      <p:sp>
        <p:nvSpPr>
          <p:cNvPr id="2" name="TextBox 1"/>
          <p:cNvSpPr txBox="1"/>
          <p:nvPr/>
        </p:nvSpPr>
        <p:spPr>
          <a:xfrm>
            <a:off x="8998603" y="-14031"/>
            <a:ext cx="1665264" cy="307777"/>
          </a:xfrm>
          <a:prstGeom prst="rect">
            <a:avLst/>
          </a:prstGeom>
          <a:noFill/>
        </p:spPr>
        <p:txBody>
          <a:bodyPr wrap="none" rtlCol="0">
            <a:spAutoFit/>
          </a:bodyPr>
          <a:lstStyle/>
          <a:p>
            <a:pPr algn="r"/>
            <a:r>
              <a:rPr lang="en-US" sz="1400" b="1" dirty="0">
                <a:solidFill>
                  <a:srgbClr val="000000"/>
                </a:solidFill>
              </a:rPr>
              <a:t>Slide by Dirk </a:t>
            </a:r>
            <a:r>
              <a:rPr lang="en-US" sz="1400" b="1" dirty="0" err="1">
                <a:solidFill>
                  <a:srgbClr val="000000"/>
                </a:solidFill>
              </a:rPr>
              <a:t>Gevers</a:t>
            </a:r>
            <a:endParaRPr lang="en-US" sz="1400" b="1" dirty="0">
              <a:solidFill>
                <a:srgbClr val="000000"/>
              </a:solidFill>
            </a:endParaRPr>
          </a:p>
        </p:txBody>
      </p:sp>
      <p:pic>
        <p:nvPicPr>
          <p:cNvPr id="3" name="Picture 2"/>
          <p:cNvPicPr>
            <a:picLocks noChangeAspect="1"/>
          </p:cNvPicPr>
          <p:nvPr/>
        </p:nvPicPr>
        <p:blipFill>
          <a:blip r:embed="rId11" cstate="print"/>
          <a:stretch>
            <a:fillRect/>
          </a:stretch>
        </p:blipFill>
        <p:spPr>
          <a:xfrm>
            <a:off x="8763000" y="3581400"/>
            <a:ext cx="1905000" cy="2501900"/>
          </a:xfrm>
          <a:prstGeom prst="rect">
            <a:avLst/>
          </a:prstGeom>
          <a:effectLst>
            <a:outerShdw blurRad="50800" dist="38100" dir="10800000" algn="tl" rotWithShape="0">
              <a:srgbClr val="000000">
                <a:alpha val="43000"/>
              </a:srgbClr>
            </a:outerShdw>
          </a:effectLst>
        </p:spPr>
      </p:pic>
      <p:sp>
        <p:nvSpPr>
          <p:cNvPr id="5" name="Rectangle 4"/>
          <p:cNvSpPr/>
          <p:nvPr/>
        </p:nvSpPr>
        <p:spPr bwMode="auto">
          <a:xfrm>
            <a:off x="1524000" y="4343400"/>
            <a:ext cx="7239000" cy="533400"/>
          </a:xfrm>
          <a:prstGeom prst="rect">
            <a:avLst/>
          </a:prstGeom>
          <a:solidFill>
            <a:schemeClr val="bg1">
              <a:alpha val="85000"/>
            </a:schemeClr>
          </a:solidFill>
          <a:ln w="25400" cap="flat" cmpd="sng" algn="ctr">
            <a:noFill/>
            <a:prstDash val="solid"/>
            <a:round/>
            <a:headEnd type="none" w="med" len="med"/>
            <a:tailEnd type="none" w="med" len="med"/>
          </a:ln>
          <a:effectLst>
            <a:outerShdw blurRad="50800" dist="38100" dir="10800000" algn="tl" rotWithShape="0">
              <a:srgbClr val="000000">
                <a:alpha val="43000"/>
              </a:srgbClr>
            </a:outerShdw>
          </a:effectLst>
        </p:spPr>
        <p:txBody>
          <a:bodyPr vert="horz" wrap="square" lIns="91440" tIns="45720" rIns="91440" bIns="45720" numCol="1" rtlCol="0" anchor="ctr" anchorCtr="1" compatLnSpc="1">
            <a:prstTxWarp prst="textNoShape">
              <a:avLst/>
            </a:prstTxWarp>
          </a:bodyPr>
          <a:lstStyle/>
          <a:p>
            <a:pPr algn="ctr"/>
            <a:r>
              <a:rPr lang="en-US" sz="2000" b="1" dirty="0">
                <a:solidFill>
                  <a:srgbClr val="000000"/>
                </a:solidFill>
                <a:hlinkClick r:id="rId12"/>
              </a:rPr>
              <a:t>http://www.nature.com/nature/focus/humanmicrobiota/</a:t>
            </a:r>
            <a:endParaRPr lang="en-US" sz="2000" b="1" dirty="0">
              <a:solidFill>
                <a:srgbClr val="000000"/>
              </a:solidFill>
            </a:endParaRPr>
          </a:p>
        </p:txBody>
      </p:sp>
      <p:pic>
        <p:nvPicPr>
          <p:cNvPr id="7" name="Picture 6"/>
          <p:cNvPicPr>
            <a:picLocks noChangeAspect="1"/>
          </p:cNvPicPr>
          <p:nvPr/>
        </p:nvPicPr>
        <p:blipFill>
          <a:blip r:embed="rId13" cstate="print"/>
          <a:stretch>
            <a:fillRect/>
          </a:stretch>
        </p:blipFill>
        <p:spPr>
          <a:xfrm>
            <a:off x="8501163" y="648208"/>
            <a:ext cx="2144889" cy="2856992"/>
          </a:xfrm>
          <a:prstGeom prst="rect">
            <a:avLst/>
          </a:prstGeom>
          <a:effectLst>
            <a:outerShdw blurRad="50800" dist="38100" dir="10800000" algn="tl" rotWithShape="0">
              <a:srgbClr val="000000">
                <a:alpha val="43000"/>
              </a:srgbClr>
            </a:outerShdw>
          </a:effectLst>
        </p:spPr>
      </p:pic>
      <p:sp>
        <p:nvSpPr>
          <p:cNvPr id="118" name="TextBox 117"/>
          <p:cNvSpPr txBox="1"/>
          <p:nvPr/>
        </p:nvSpPr>
        <p:spPr>
          <a:xfrm>
            <a:off x="5585206" y="2334901"/>
            <a:ext cx="2282804" cy="984885"/>
          </a:xfrm>
          <a:prstGeom prst="rect">
            <a:avLst/>
          </a:prstGeom>
          <a:solidFill>
            <a:schemeClr val="bg1">
              <a:alpha val="85000"/>
            </a:schemeClr>
          </a:solidFill>
          <a:ln w="63500">
            <a:solidFill>
              <a:schemeClr val="accent2"/>
            </a:solidFill>
          </a:ln>
        </p:spPr>
        <p:txBody>
          <a:bodyPr wrap="none" rtlCol="0">
            <a:spAutoFit/>
          </a:bodyPr>
          <a:lstStyle/>
          <a:p>
            <a:r>
              <a:rPr lang="en-US" sz="1400" b="1" dirty="0">
                <a:solidFill>
                  <a:srgbClr val="000000"/>
                </a:solidFill>
              </a:rPr>
              <a:t>5,200 16S samples</a:t>
            </a:r>
          </a:p>
          <a:p>
            <a:r>
              <a:rPr lang="en-US" sz="1200" b="1" dirty="0">
                <a:solidFill>
                  <a:srgbClr val="000000"/>
                </a:solidFill>
              </a:rPr>
              <a:t>   Spanning 300 subjects, 18 sites</a:t>
            </a:r>
          </a:p>
          <a:p>
            <a:endParaRPr lang="en-US" sz="600" b="1" dirty="0">
              <a:solidFill>
                <a:srgbClr val="000000"/>
              </a:solidFill>
            </a:endParaRPr>
          </a:p>
          <a:p>
            <a:r>
              <a:rPr lang="en-US" sz="1400" b="1" dirty="0">
                <a:solidFill>
                  <a:srgbClr val="000000"/>
                </a:solidFill>
              </a:rPr>
              <a:t>700 shotgun samples</a:t>
            </a:r>
          </a:p>
          <a:p>
            <a:r>
              <a:rPr lang="en-US" sz="1200" b="1" dirty="0">
                <a:solidFill>
                  <a:srgbClr val="000000"/>
                </a:solidFill>
              </a:rPr>
              <a:t>   Subset of 100 subjects, six sites</a:t>
            </a:r>
            <a:endParaRPr lang="en-US" sz="1200" b="1" dirty="0">
              <a:solidFill>
                <a:srgbClr val="000000"/>
              </a:solidFill>
            </a:endParaRPr>
          </a:p>
        </p:txBody>
      </p:sp>
      <p:cxnSp>
        <p:nvCxnSpPr>
          <p:cNvPr id="6" name="Straight Connector 5"/>
          <p:cNvCxnSpPr/>
          <p:nvPr/>
        </p:nvCxnSpPr>
        <p:spPr bwMode="auto">
          <a:xfrm flipV="1">
            <a:off x="5524502" y="2866431"/>
            <a:ext cx="601639" cy="250031"/>
          </a:xfrm>
          <a:prstGeom prst="line">
            <a:avLst/>
          </a:prstGeom>
          <a:blipFill dpi="0" rotWithShape="0">
            <a:blip r:embed="rId14"/>
            <a:srcRect/>
            <a:tile tx="0" ty="0" sx="100000" sy="100000" flip="none" algn="tl"/>
          </a:blipFill>
          <a:ln w="63500" cap="flat" cmpd="sng" algn="ctr">
            <a:solidFill>
              <a:srgbClr val="FF0000"/>
            </a:solidFill>
            <a:prstDash val="solid"/>
            <a:round/>
            <a:headEnd type="none" w="med" len="med"/>
            <a:tailEnd type="none" w="med" len="med"/>
          </a:ln>
          <a:effectLst/>
        </p:spPr>
      </p:cxnSp>
      <p:sp>
        <p:nvSpPr>
          <p:cNvPr id="8" name="Rectangle 7"/>
          <p:cNvSpPr/>
          <p:nvPr/>
        </p:nvSpPr>
        <p:spPr>
          <a:xfrm>
            <a:off x="4930696" y="3048001"/>
            <a:ext cx="596638" cy="307777"/>
          </a:xfrm>
          <a:prstGeom prst="rect">
            <a:avLst/>
          </a:prstGeom>
        </p:spPr>
        <p:txBody>
          <a:bodyPr wrap="none">
            <a:spAutoFit/>
          </a:bodyPr>
          <a:lstStyle/>
          <a:p>
            <a:r>
              <a:rPr lang="en-US" sz="1400" b="1" dirty="0" smtClean="0">
                <a:solidFill>
                  <a:srgbClr val="FF0000"/>
                </a:solidFill>
              </a:rPr>
              <a:t>2,400</a:t>
            </a:r>
            <a:endParaRPr lang="en-US" sz="1400" b="1" dirty="0">
              <a:solidFill>
                <a:srgbClr val="FF0000"/>
              </a:solidFill>
            </a:endParaRPr>
          </a:p>
        </p:txBody>
      </p:sp>
      <p:sp>
        <p:nvSpPr>
          <p:cNvPr id="123" name="Date Placeholder 3"/>
          <p:cNvSpPr>
            <a:spLocks noGrp="1"/>
          </p:cNvSpPr>
          <p:nvPr>
            <p:ph type="dt" sz="half" idx="10"/>
          </p:nvPr>
        </p:nvSpPr>
        <p:spPr>
          <a:xfrm>
            <a:off x="238539" y="6488870"/>
            <a:ext cx="2743200" cy="365125"/>
          </a:xfrm>
        </p:spPr>
        <p:txBody>
          <a:bodyPr/>
          <a:lstStyle/>
          <a:p>
            <a:fld id="{149AB08A-B8FE-2744-A176-508EFC0AA4E9}" type="datetime1">
              <a:rPr lang="en-US" smtClean="0"/>
              <a:t>3/20/17</a:t>
            </a:fld>
            <a:endParaRPr lang="en-US"/>
          </a:p>
        </p:txBody>
      </p:sp>
      <p:sp>
        <p:nvSpPr>
          <p:cNvPr id="124" name="Slide Number Placeholder 4"/>
          <p:cNvSpPr>
            <a:spLocks noGrp="1"/>
          </p:cNvSpPr>
          <p:nvPr>
            <p:ph type="sldNum" sz="quarter" idx="12"/>
          </p:nvPr>
        </p:nvSpPr>
        <p:spPr>
          <a:xfrm>
            <a:off x="9210261" y="6488870"/>
            <a:ext cx="2743200" cy="365125"/>
          </a:xfrm>
        </p:spPr>
        <p:txBody>
          <a:bodyPr/>
          <a:lstStyle/>
          <a:p>
            <a:fld id="{0CED1879-D594-7048-AD12-28363999EDA9}" type="slidenum">
              <a:rPr lang="en-US" smtClean="0"/>
              <a:t>38</a:t>
            </a:fld>
            <a:endParaRPr lang="en-US"/>
          </a:p>
        </p:txBody>
      </p:sp>
    </p:spTree>
    <p:extLst>
      <p:ext uri="{BB962C8B-B14F-4D97-AF65-F5344CB8AC3E}">
        <p14:creationId xmlns:p14="http://schemas.microsoft.com/office/powerpoint/2010/main" val="2360381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8"/>
                                        </p:tgtEl>
                                        <p:attrNameLst>
                                          <p:attrName>style.visibility</p:attrName>
                                        </p:attrNameLst>
                                      </p:cBhvr>
                                      <p:to>
                                        <p:strVal val="visible"/>
                                      </p:to>
                                    </p:set>
                                    <p:animEffect transition="in" filter="fade">
                                      <p:cBhvr>
                                        <p:cTn id="12" dur="500"/>
                                        <p:tgtEl>
                                          <p:spTgt spid="1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animBg="1"/>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 name="Picture 123" descr="_outlin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6968" y="922706"/>
            <a:ext cx="979944" cy="624199"/>
          </a:xfrm>
          <a:prstGeom prst="rect">
            <a:avLst/>
          </a:prstGeom>
          <a:effectLst>
            <a:glow rad="12700">
              <a:schemeClr val="tx1"/>
            </a:glow>
          </a:effectLst>
        </p:spPr>
      </p:pic>
      <p:sp>
        <p:nvSpPr>
          <p:cNvPr id="2" name="Title 1"/>
          <p:cNvSpPr>
            <a:spLocks noGrp="1"/>
          </p:cNvSpPr>
          <p:nvPr>
            <p:ph type="title"/>
          </p:nvPr>
        </p:nvSpPr>
        <p:spPr/>
        <p:txBody>
          <a:bodyPr>
            <a:normAutofit fontScale="90000"/>
          </a:bodyPr>
          <a:lstStyle/>
          <a:p>
            <a:r>
              <a:rPr lang="en-US" sz="2800" dirty="0"/>
              <a:t>What aspects of a human host most influence microbial community composition?</a:t>
            </a:r>
            <a:endParaRPr lang="en-US" sz="2800" dirty="0"/>
          </a:p>
        </p:txBody>
      </p:sp>
      <p:grpSp>
        <p:nvGrpSpPr>
          <p:cNvPr id="5" name="Group 120"/>
          <p:cNvGrpSpPr/>
          <p:nvPr/>
        </p:nvGrpSpPr>
        <p:grpSpPr>
          <a:xfrm>
            <a:off x="1529025" y="1447800"/>
            <a:ext cx="4664277" cy="5410200"/>
            <a:chOff x="4479723" y="1143000"/>
            <a:chExt cx="4664277" cy="5410200"/>
          </a:xfrm>
        </p:grpSpPr>
        <p:sp>
          <p:nvSpPr>
            <p:cNvPr id="92" name="Rectangle 91"/>
            <p:cNvSpPr/>
            <p:nvPr/>
          </p:nvSpPr>
          <p:spPr bwMode="auto">
            <a:xfrm>
              <a:off x="4479723" y="1143000"/>
              <a:ext cx="4648200" cy="54102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grpSp>
          <p:nvGrpSpPr>
            <p:cNvPr id="16" name="Group 4"/>
            <p:cNvGrpSpPr/>
            <p:nvPr/>
          </p:nvGrpSpPr>
          <p:grpSpPr>
            <a:xfrm>
              <a:off x="4555925" y="4988528"/>
              <a:ext cx="2051616" cy="1530434"/>
              <a:chOff x="3413174" y="3392695"/>
              <a:chExt cx="2943453" cy="2195714"/>
            </a:xfrm>
          </p:grpSpPr>
          <p:sp>
            <p:nvSpPr>
              <p:cNvPr id="6" name="Oval 3"/>
              <p:cNvSpPr>
                <a:spLocks/>
              </p:cNvSpPr>
              <p:nvPr/>
            </p:nvSpPr>
            <p:spPr bwMode="auto">
              <a:xfrm rot="3721635">
                <a:off x="4073225" y="3983964"/>
                <a:ext cx="1285875" cy="1196578"/>
              </a:xfrm>
              <a:prstGeom prst="ellipse">
                <a:avLst/>
              </a:prstGeom>
              <a:solidFill>
                <a:srgbClr val="EB4A17">
                  <a:alpha val="20000"/>
                </a:srgbClr>
              </a:solidFill>
              <a:ln w="25400" cap="flat">
                <a:solidFill>
                  <a:srgbClr val="EB4A17">
                    <a:alpha val="20000"/>
                  </a:srgbClr>
                </a:solidFill>
                <a:prstDash val="sysDot"/>
                <a:miter lim="800000"/>
                <a:headEnd type="none" w="med" len="med"/>
                <a:tailEnd type="none" w="med" len="med"/>
              </a:ln>
            </p:spPr>
            <p:txBody>
              <a:bodyPr lIns="0" tIns="0" rIns="0" bIns="0"/>
              <a:lstStyle/>
              <a:p>
                <a:pPr algn="ctr" eaLnBrk="1" hangingPunct="1"/>
                <a:endParaRPr lang="en-US">
                  <a:latin typeface="Gill Sans" charset="0"/>
                  <a:ea typeface="ヒラギノ角ゴ ProN W3" charset="0"/>
                  <a:sym typeface="Gill Sans" charset="0"/>
                </a:endParaRPr>
              </a:p>
            </p:txBody>
          </p:sp>
          <p:sp>
            <p:nvSpPr>
              <p:cNvPr id="7" name="Rectangle 45"/>
              <p:cNvSpPr>
                <a:spLocks/>
              </p:cNvSpPr>
              <p:nvPr/>
            </p:nvSpPr>
            <p:spPr bwMode="auto">
              <a:xfrm>
                <a:off x="3413174" y="3392695"/>
                <a:ext cx="1257269" cy="794821"/>
              </a:xfrm>
              <a:prstGeom prst="rect">
                <a:avLst/>
              </a:prstGeom>
              <a:noFill/>
              <a:ln w="12700" cap="flat">
                <a:noFill/>
                <a:miter lim="800000"/>
                <a:headEnd type="none" w="med" len="med"/>
                <a:tailEnd type="none" w="med" len="med"/>
              </a:ln>
            </p:spPr>
            <p:txBody>
              <a:bodyPr wrap="none" lIns="0" tIns="0" rIns="0" bIns="0" anchor="ctr">
                <a:spAutoFit/>
              </a:bodyPr>
              <a:lstStyle/>
              <a:p>
                <a:pPr algn="ctr" eaLnBrk="1" hangingPunct="1"/>
                <a:r>
                  <a:rPr lang="en-US" dirty="0">
                    <a:latin typeface="Gill Sans" charset="0"/>
                    <a:ea typeface="Gill Sans" charset="0"/>
                    <a:cs typeface="Gill Sans" charset="0"/>
                    <a:sym typeface="Gill Sans" charset="0"/>
                  </a:rPr>
                  <a:t>Posterior</a:t>
                </a:r>
                <a:br>
                  <a:rPr lang="en-US" dirty="0">
                    <a:latin typeface="Gill Sans" charset="0"/>
                    <a:ea typeface="Gill Sans" charset="0"/>
                    <a:cs typeface="Gill Sans" charset="0"/>
                    <a:sym typeface="Gill Sans" charset="0"/>
                  </a:rPr>
                </a:br>
                <a:r>
                  <a:rPr lang="en-US" dirty="0">
                    <a:latin typeface="Gill Sans" charset="0"/>
                    <a:ea typeface="Gill Sans" charset="0"/>
                    <a:cs typeface="Gill Sans" charset="0"/>
                    <a:sym typeface="Gill Sans" charset="0"/>
                  </a:rPr>
                  <a:t>fornix</a:t>
                </a:r>
                <a:endParaRPr lang="en-US" dirty="0">
                  <a:latin typeface="Gill Sans" charset="0"/>
                  <a:ea typeface="Gill Sans" charset="0"/>
                  <a:cs typeface="Gill Sans" charset="0"/>
                  <a:sym typeface="Gill Sans" charset="0"/>
                </a:endParaRPr>
              </a:p>
            </p:txBody>
          </p:sp>
          <p:sp>
            <p:nvSpPr>
              <p:cNvPr id="8" name="Rectangle 46"/>
              <p:cNvSpPr>
                <a:spLocks/>
              </p:cNvSpPr>
              <p:nvPr/>
            </p:nvSpPr>
            <p:spPr bwMode="auto">
              <a:xfrm>
                <a:off x="3745679" y="5190999"/>
                <a:ext cx="2136357" cy="397410"/>
              </a:xfrm>
              <a:prstGeom prst="rect">
                <a:avLst/>
              </a:prstGeom>
              <a:noFill/>
              <a:ln w="12700" cap="flat">
                <a:noFill/>
                <a:miter lim="800000"/>
                <a:headEnd type="none" w="med" len="med"/>
                <a:tailEnd type="none" w="med" len="med"/>
              </a:ln>
            </p:spPr>
            <p:txBody>
              <a:bodyPr wrap="none" lIns="0" tIns="0" rIns="0" bIns="0" anchor="ctr">
                <a:spAutoFit/>
              </a:bodyPr>
              <a:lstStyle/>
              <a:p>
                <a:pPr algn="ctr" eaLnBrk="1" hangingPunct="1"/>
                <a:r>
                  <a:rPr lang="en-US" dirty="0">
                    <a:latin typeface="Gill Sans" charset="0"/>
                    <a:ea typeface="Gill Sans" charset="0"/>
                    <a:cs typeface="Gill Sans" charset="0"/>
                    <a:sym typeface="Gill Sans" charset="0"/>
                  </a:rPr>
                  <a:t>Vaginal </a:t>
                </a:r>
                <a:r>
                  <a:rPr lang="en-US" dirty="0" err="1">
                    <a:latin typeface="Gill Sans" charset="0"/>
                    <a:ea typeface="Gill Sans" charset="0"/>
                    <a:cs typeface="Gill Sans" charset="0"/>
                    <a:sym typeface="Gill Sans" charset="0"/>
                  </a:rPr>
                  <a:t>introitus</a:t>
                </a:r>
                <a:endParaRPr lang="en-US" dirty="0">
                  <a:latin typeface="Gill Sans" charset="0"/>
                  <a:ea typeface="Gill Sans" charset="0"/>
                  <a:cs typeface="Gill Sans" charset="0"/>
                  <a:sym typeface="Gill Sans" charset="0"/>
                </a:endParaRPr>
              </a:p>
            </p:txBody>
          </p:sp>
          <p:sp>
            <p:nvSpPr>
              <p:cNvPr id="9" name="Rectangle 47"/>
              <p:cNvSpPr>
                <a:spLocks/>
              </p:cNvSpPr>
              <p:nvPr/>
            </p:nvSpPr>
            <p:spPr bwMode="auto">
              <a:xfrm>
                <a:off x="4960631" y="3982826"/>
                <a:ext cx="1395996" cy="397411"/>
              </a:xfrm>
              <a:prstGeom prst="rect">
                <a:avLst/>
              </a:prstGeom>
              <a:noFill/>
              <a:ln w="12700" cap="flat">
                <a:noFill/>
                <a:miter lim="800000"/>
                <a:headEnd type="none" w="med" len="med"/>
                <a:tailEnd type="none" w="med" len="med"/>
              </a:ln>
            </p:spPr>
            <p:txBody>
              <a:bodyPr wrap="none" lIns="0" tIns="0" rIns="0" bIns="0" anchor="ctr">
                <a:spAutoFit/>
              </a:bodyPr>
              <a:lstStyle/>
              <a:p>
                <a:pPr algn="ctr" eaLnBrk="1" hangingPunct="1"/>
                <a:r>
                  <a:rPr lang="en-US" dirty="0">
                    <a:latin typeface="Gill Sans" charset="0"/>
                    <a:ea typeface="Gill Sans" charset="0"/>
                    <a:cs typeface="Gill Sans" charset="0"/>
                    <a:sym typeface="Gill Sans" charset="0"/>
                  </a:rPr>
                  <a:t>Mid vagina</a:t>
                </a:r>
              </a:p>
            </p:txBody>
          </p:sp>
          <p:sp>
            <p:nvSpPr>
              <p:cNvPr id="10" name="Line 48"/>
              <p:cNvSpPr>
                <a:spLocks noChangeShapeType="1"/>
              </p:cNvSpPr>
              <p:nvPr/>
            </p:nvSpPr>
            <p:spPr bwMode="auto">
              <a:xfrm rot="10800000">
                <a:off x="4306512" y="4529790"/>
                <a:ext cx="651867" cy="491133"/>
              </a:xfrm>
              <a:prstGeom prst="line">
                <a:avLst/>
              </a:prstGeom>
              <a:noFill/>
              <a:ln w="152400" cap="flat">
                <a:solidFill>
                  <a:srgbClr val="5A8F24"/>
                </a:solidFill>
                <a:prstDash val="solid"/>
                <a:miter lim="800000"/>
                <a:headEnd type="none" w="med" len="med"/>
                <a:tailEnd type="none" w="med" len="med"/>
              </a:ln>
            </p:spPr>
            <p:txBody>
              <a:bodyPr lIns="0" tIns="0" rIns="0" bIns="0"/>
              <a:lstStyle/>
              <a:p>
                <a:pPr algn="ctr" eaLnBrk="1" hangingPunct="1"/>
                <a:endParaRPr lang="en-US">
                  <a:latin typeface="Gill Sans" charset="0"/>
                  <a:ea typeface="ヒラギノ角ゴ ProN W3" charset="0"/>
                  <a:sym typeface="Gill Sans" charset="0"/>
                </a:endParaRPr>
              </a:p>
            </p:txBody>
          </p:sp>
          <p:sp>
            <p:nvSpPr>
              <p:cNvPr id="11" name="Line 49"/>
              <p:cNvSpPr>
                <a:spLocks noChangeShapeType="1"/>
              </p:cNvSpPr>
              <p:nvPr/>
            </p:nvSpPr>
            <p:spPr bwMode="auto">
              <a:xfrm flipH="1">
                <a:off x="4333301" y="4208321"/>
                <a:ext cx="428625" cy="321469"/>
              </a:xfrm>
              <a:prstGeom prst="line">
                <a:avLst/>
              </a:prstGeom>
              <a:noFill/>
              <a:ln w="152400" cap="flat">
                <a:solidFill>
                  <a:srgbClr val="5A8F24"/>
                </a:solidFill>
                <a:prstDash val="solid"/>
                <a:miter lim="800000"/>
                <a:headEnd type="none" w="med" len="med"/>
                <a:tailEnd type="none" w="med" len="med"/>
              </a:ln>
            </p:spPr>
            <p:txBody>
              <a:bodyPr lIns="0" tIns="0" rIns="0" bIns="0"/>
              <a:lstStyle/>
              <a:p>
                <a:pPr algn="ctr" eaLnBrk="1" hangingPunct="1"/>
                <a:endParaRPr lang="en-US">
                  <a:latin typeface="Gill Sans" charset="0"/>
                  <a:ea typeface="ヒラギノ角ゴ ProN W3" charset="0"/>
                  <a:sym typeface="Gill Sans" charset="0"/>
                </a:endParaRPr>
              </a:p>
            </p:txBody>
          </p:sp>
          <p:sp>
            <p:nvSpPr>
              <p:cNvPr id="12" name="Line 50"/>
              <p:cNvSpPr>
                <a:spLocks noChangeShapeType="1"/>
              </p:cNvSpPr>
              <p:nvPr/>
            </p:nvSpPr>
            <p:spPr bwMode="auto">
              <a:xfrm>
                <a:off x="4770856" y="4199392"/>
                <a:ext cx="160734" cy="803672"/>
              </a:xfrm>
              <a:prstGeom prst="line">
                <a:avLst/>
              </a:prstGeom>
              <a:noFill/>
              <a:ln w="152400" cap="flat">
                <a:solidFill>
                  <a:srgbClr val="5A8F24"/>
                </a:solidFill>
                <a:prstDash val="solid"/>
                <a:miter lim="800000"/>
                <a:headEnd type="none" w="med" len="med"/>
                <a:tailEnd type="none" w="med" len="med"/>
              </a:ln>
            </p:spPr>
            <p:txBody>
              <a:bodyPr lIns="0" tIns="0" rIns="0" bIns="0"/>
              <a:lstStyle/>
              <a:p>
                <a:pPr algn="ctr" eaLnBrk="1" hangingPunct="1"/>
                <a:endParaRPr lang="en-US">
                  <a:latin typeface="Gill Sans" charset="0"/>
                  <a:ea typeface="ヒラギノ角ゴ ProN W3" charset="0"/>
                  <a:sym typeface="Gill Sans" charset="0"/>
                </a:endParaRPr>
              </a:p>
            </p:txBody>
          </p:sp>
          <p:sp>
            <p:nvSpPr>
              <p:cNvPr id="13" name="Oval 51"/>
              <p:cNvSpPr>
                <a:spLocks/>
              </p:cNvSpPr>
              <p:nvPr/>
            </p:nvSpPr>
            <p:spPr bwMode="auto">
              <a:xfrm>
                <a:off x="4815505" y="4869119"/>
                <a:ext cx="250031" cy="250031"/>
              </a:xfrm>
              <a:prstGeom prst="ellipse">
                <a:avLst/>
              </a:prstGeom>
              <a:solidFill>
                <a:srgbClr val="0F7BA0"/>
              </a:solidFill>
              <a:ln w="25400" cap="flat">
                <a:noFill/>
                <a:miter lim="800000"/>
                <a:headEnd type="none" w="med" len="med"/>
                <a:tailEnd type="none" w="med" len="med"/>
              </a:ln>
            </p:spPr>
            <p:txBody>
              <a:bodyPr lIns="0" tIns="0" rIns="0" bIns="0"/>
              <a:lstStyle/>
              <a:p>
                <a:pPr algn="ctr" eaLnBrk="1" hangingPunct="1"/>
                <a:endParaRPr lang="en-US">
                  <a:latin typeface="Gill Sans" charset="0"/>
                  <a:ea typeface="ヒラギノ角ゴ ProN W3" charset="0"/>
                  <a:sym typeface="Gill Sans" charset="0"/>
                </a:endParaRPr>
              </a:p>
            </p:txBody>
          </p:sp>
          <p:sp>
            <p:nvSpPr>
              <p:cNvPr id="14" name="Oval 52"/>
              <p:cNvSpPr>
                <a:spLocks/>
              </p:cNvSpPr>
              <p:nvPr/>
            </p:nvSpPr>
            <p:spPr bwMode="auto">
              <a:xfrm>
                <a:off x="4636912" y="4083307"/>
                <a:ext cx="250031" cy="250031"/>
              </a:xfrm>
              <a:prstGeom prst="ellipse">
                <a:avLst/>
              </a:prstGeom>
              <a:solidFill>
                <a:srgbClr val="0F7BA0"/>
              </a:solidFill>
              <a:ln w="25400" cap="flat">
                <a:noFill/>
                <a:miter lim="800000"/>
                <a:headEnd type="none" w="med" len="med"/>
                <a:tailEnd type="none" w="med" len="med"/>
              </a:ln>
            </p:spPr>
            <p:txBody>
              <a:bodyPr lIns="0" tIns="0" rIns="0" bIns="0"/>
              <a:lstStyle/>
              <a:p>
                <a:pPr algn="ctr" eaLnBrk="1" hangingPunct="1"/>
                <a:endParaRPr lang="en-US">
                  <a:latin typeface="Gill Sans" charset="0"/>
                  <a:ea typeface="ヒラギノ角ゴ ProN W3" charset="0"/>
                  <a:sym typeface="Gill Sans" charset="0"/>
                </a:endParaRPr>
              </a:p>
            </p:txBody>
          </p:sp>
          <p:sp>
            <p:nvSpPr>
              <p:cNvPr id="15" name="Oval 53"/>
              <p:cNvSpPr>
                <a:spLocks/>
              </p:cNvSpPr>
              <p:nvPr/>
            </p:nvSpPr>
            <p:spPr bwMode="auto">
              <a:xfrm>
                <a:off x="4172567" y="4413704"/>
                <a:ext cx="250031" cy="250031"/>
              </a:xfrm>
              <a:prstGeom prst="ellipse">
                <a:avLst/>
              </a:prstGeom>
              <a:solidFill>
                <a:srgbClr val="0F7BA0"/>
              </a:solidFill>
              <a:ln w="25400" cap="flat">
                <a:noFill/>
                <a:miter lim="800000"/>
                <a:headEnd type="none" w="med" len="med"/>
                <a:tailEnd type="none" w="med" len="med"/>
              </a:ln>
            </p:spPr>
            <p:txBody>
              <a:bodyPr lIns="0" tIns="0" rIns="0" bIns="0"/>
              <a:lstStyle/>
              <a:p>
                <a:pPr algn="ctr" eaLnBrk="1" hangingPunct="1"/>
                <a:endParaRPr lang="en-US">
                  <a:latin typeface="Gill Sans" charset="0"/>
                  <a:ea typeface="ヒラギノ角ゴ ProN W3" charset="0"/>
                  <a:sym typeface="Gill Sans" charset="0"/>
                </a:endParaRPr>
              </a:p>
            </p:txBody>
          </p:sp>
        </p:grpSp>
        <p:grpSp>
          <p:nvGrpSpPr>
            <p:cNvPr id="19" name="Group 15"/>
            <p:cNvGrpSpPr/>
            <p:nvPr/>
          </p:nvGrpSpPr>
          <p:grpSpPr>
            <a:xfrm>
              <a:off x="7156816" y="5368232"/>
              <a:ext cx="673119" cy="276999"/>
              <a:chOff x="7786688" y="5078739"/>
              <a:chExt cx="965723" cy="397411"/>
            </a:xfrm>
          </p:grpSpPr>
          <p:sp>
            <p:nvSpPr>
              <p:cNvPr id="17" name="Oval 35"/>
              <p:cNvSpPr>
                <a:spLocks/>
              </p:cNvSpPr>
              <p:nvPr/>
            </p:nvSpPr>
            <p:spPr bwMode="auto">
              <a:xfrm>
                <a:off x="7786688" y="5152431"/>
                <a:ext cx="250031" cy="250031"/>
              </a:xfrm>
              <a:prstGeom prst="ellipse">
                <a:avLst/>
              </a:prstGeom>
              <a:solidFill>
                <a:srgbClr val="0F7BA0"/>
              </a:solidFill>
              <a:ln w="25400" cap="flat">
                <a:noFill/>
                <a:miter lim="800000"/>
                <a:headEnd type="none" w="med" len="med"/>
                <a:tailEnd type="none" w="med" len="med"/>
              </a:ln>
            </p:spPr>
            <p:txBody>
              <a:bodyPr lIns="0" tIns="0" rIns="0" bIns="0"/>
              <a:lstStyle/>
              <a:p>
                <a:pPr algn="ctr" eaLnBrk="1" hangingPunct="1"/>
                <a:endParaRPr lang="en-US">
                  <a:latin typeface="Gill Sans" charset="0"/>
                  <a:ea typeface="ヒラギノ角ゴ ProN W3" charset="0"/>
                  <a:sym typeface="Gill Sans" charset="0"/>
                </a:endParaRPr>
              </a:p>
            </p:txBody>
          </p:sp>
          <p:sp>
            <p:nvSpPr>
              <p:cNvPr id="18" name="Rectangle 54"/>
              <p:cNvSpPr>
                <a:spLocks/>
              </p:cNvSpPr>
              <p:nvPr/>
            </p:nvSpPr>
            <p:spPr bwMode="auto">
              <a:xfrm>
                <a:off x="8053262" y="5078739"/>
                <a:ext cx="699149" cy="397411"/>
              </a:xfrm>
              <a:prstGeom prst="rect">
                <a:avLst/>
              </a:prstGeom>
              <a:noFill/>
              <a:ln w="12700" cap="flat">
                <a:noFill/>
                <a:miter lim="800000"/>
                <a:headEnd type="none" w="med" len="med"/>
                <a:tailEnd type="none" w="med" len="med"/>
              </a:ln>
            </p:spPr>
            <p:txBody>
              <a:bodyPr wrap="none" lIns="0" tIns="0" rIns="0" bIns="0" anchor="ctr">
                <a:spAutoFit/>
              </a:bodyPr>
              <a:lstStyle/>
              <a:p>
                <a:pPr algn="ctr" eaLnBrk="1" hangingPunct="1"/>
                <a:r>
                  <a:rPr lang="en-US" dirty="0">
                    <a:latin typeface="Gill Sans" charset="0"/>
                    <a:ea typeface="Gill Sans" charset="0"/>
                    <a:cs typeface="Gill Sans" charset="0"/>
                    <a:sym typeface="Gill Sans" charset="0"/>
                  </a:rPr>
                  <a:t>Stool</a:t>
                </a:r>
              </a:p>
            </p:txBody>
          </p:sp>
        </p:grpSp>
        <p:grpSp>
          <p:nvGrpSpPr>
            <p:cNvPr id="36" name="Group 18"/>
            <p:cNvGrpSpPr/>
            <p:nvPr/>
          </p:nvGrpSpPr>
          <p:grpSpPr>
            <a:xfrm>
              <a:off x="4555923" y="1553094"/>
              <a:ext cx="2172220" cy="2486798"/>
              <a:chOff x="4589859" y="924266"/>
              <a:chExt cx="3116483" cy="3567810"/>
            </a:xfrm>
          </p:grpSpPr>
          <p:sp>
            <p:nvSpPr>
              <p:cNvPr id="20" name="Oval 2"/>
              <p:cNvSpPr>
                <a:spLocks/>
              </p:cNvSpPr>
              <p:nvPr/>
            </p:nvSpPr>
            <p:spPr bwMode="auto">
              <a:xfrm rot="6266857">
                <a:off x="5357812" y="2703464"/>
                <a:ext cx="1116211" cy="767953"/>
              </a:xfrm>
              <a:prstGeom prst="ellipse">
                <a:avLst/>
              </a:prstGeom>
              <a:solidFill>
                <a:srgbClr val="EB4A17">
                  <a:alpha val="20000"/>
                </a:srgbClr>
              </a:solidFill>
              <a:ln w="25400" cap="flat">
                <a:solidFill>
                  <a:srgbClr val="EB4A17">
                    <a:alpha val="20000"/>
                  </a:srgbClr>
                </a:solidFill>
                <a:prstDash val="sysDot"/>
                <a:miter lim="800000"/>
                <a:headEnd type="none" w="med" len="med"/>
                <a:tailEnd type="none" w="med" len="med"/>
              </a:ln>
            </p:spPr>
            <p:txBody>
              <a:bodyPr lIns="0" tIns="0" rIns="0" bIns="0"/>
              <a:lstStyle/>
              <a:p>
                <a:pPr algn="ctr" eaLnBrk="1" hangingPunct="1"/>
                <a:endParaRPr lang="en-US">
                  <a:latin typeface="Gill Sans" charset="0"/>
                  <a:ea typeface="ヒラギノ角ゴ ProN W3" charset="0"/>
                  <a:sym typeface="Gill Sans" charset="0"/>
                </a:endParaRPr>
              </a:p>
            </p:txBody>
          </p:sp>
          <p:sp>
            <p:nvSpPr>
              <p:cNvPr id="21" name="Line 4"/>
              <p:cNvSpPr>
                <a:spLocks noChangeShapeType="1"/>
              </p:cNvSpPr>
              <p:nvPr/>
            </p:nvSpPr>
            <p:spPr bwMode="auto">
              <a:xfrm>
                <a:off x="4738316" y="2969122"/>
                <a:ext cx="2762622" cy="954361"/>
              </a:xfrm>
              <a:prstGeom prst="line">
                <a:avLst/>
              </a:prstGeom>
              <a:noFill/>
              <a:ln w="25400" cap="flat">
                <a:solidFill>
                  <a:srgbClr val="B0C88F"/>
                </a:solidFill>
                <a:prstDash val="solid"/>
                <a:miter lim="800000"/>
                <a:headEnd type="none" w="med" len="med"/>
                <a:tailEnd type="none" w="med" len="med"/>
              </a:ln>
            </p:spPr>
            <p:txBody>
              <a:bodyPr lIns="0" tIns="0" rIns="0" bIns="0"/>
              <a:lstStyle/>
              <a:p>
                <a:pPr algn="ctr" eaLnBrk="1" hangingPunct="1"/>
                <a:endParaRPr lang="en-US">
                  <a:latin typeface="Gill Sans" charset="0"/>
                  <a:ea typeface="ヒラギノ角ゴ ProN W3" charset="0"/>
                  <a:sym typeface="Gill Sans" charset="0"/>
                </a:endParaRPr>
              </a:p>
            </p:txBody>
          </p:sp>
          <p:sp>
            <p:nvSpPr>
              <p:cNvPr id="22" name="Rectangle 55"/>
              <p:cNvSpPr>
                <a:spLocks/>
              </p:cNvSpPr>
              <p:nvPr/>
            </p:nvSpPr>
            <p:spPr bwMode="auto">
              <a:xfrm>
                <a:off x="6412181" y="4094666"/>
                <a:ext cx="1294161" cy="397410"/>
              </a:xfrm>
              <a:prstGeom prst="rect">
                <a:avLst/>
              </a:prstGeom>
              <a:noFill/>
              <a:ln w="12700" cap="flat">
                <a:noFill/>
                <a:miter lim="800000"/>
                <a:headEnd type="none" w="med" len="med"/>
                <a:tailEnd type="none" w="med" len="med"/>
              </a:ln>
            </p:spPr>
            <p:txBody>
              <a:bodyPr wrap="none" lIns="0" tIns="0" rIns="0" bIns="0" anchor="ctr">
                <a:spAutoFit/>
              </a:bodyPr>
              <a:lstStyle/>
              <a:p>
                <a:pPr algn="ctr" eaLnBrk="1" hangingPunct="1"/>
                <a:r>
                  <a:rPr lang="en-US" dirty="0">
                    <a:latin typeface="Gill Sans" charset="0"/>
                    <a:ea typeface="Gill Sans" charset="0"/>
                    <a:cs typeface="Gill Sans" charset="0"/>
                    <a:sym typeface="Gill Sans" charset="0"/>
                  </a:rPr>
                  <a:t>Elbow (L)</a:t>
                </a:r>
              </a:p>
            </p:txBody>
          </p:sp>
          <p:sp>
            <p:nvSpPr>
              <p:cNvPr id="23" name="Rectangle 56"/>
              <p:cNvSpPr>
                <a:spLocks/>
              </p:cNvSpPr>
              <p:nvPr/>
            </p:nvSpPr>
            <p:spPr bwMode="auto">
              <a:xfrm>
                <a:off x="5480301" y="924266"/>
                <a:ext cx="1330958" cy="397411"/>
              </a:xfrm>
              <a:prstGeom prst="rect">
                <a:avLst/>
              </a:prstGeom>
              <a:noFill/>
              <a:ln w="12700" cap="flat">
                <a:noFill/>
                <a:miter lim="800000"/>
                <a:headEnd type="none" w="med" len="med"/>
                <a:tailEnd type="none" w="med" len="med"/>
              </a:ln>
            </p:spPr>
            <p:txBody>
              <a:bodyPr wrap="none" lIns="0" tIns="0" rIns="0" bIns="0" anchor="ctr">
                <a:spAutoFit/>
              </a:bodyPr>
              <a:lstStyle/>
              <a:p>
                <a:pPr algn="ctr" eaLnBrk="1" hangingPunct="1"/>
                <a:r>
                  <a:rPr lang="en-US" dirty="0">
                    <a:latin typeface="Gill Sans" charset="0"/>
                    <a:ea typeface="Gill Sans" charset="0"/>
                    <a:cs typeface="Gill Sans" charset="0"/>
                    <a:sym typeface="Gill Sans" charset="0"/>
                  </a:rPr>
                  <a:t>Elbow (R)</a:t>
                </a:r>
              </a:p>
            </p:txBody>
          </p:sp>
          <p:sp>
            <p:nvSpPr>
              <p:cNvPr id="24" name="Rectangle 57"/>
              <p:cNvSpPr>
                <a:spLocks/>
              </p:cNvSpPr>
              <p:nvPr/>
            </p:nvSpPr>
            <p:spPr bwMode="auto">
              <a:xfrm>
                <a:off x="6276866" y="2454804"/>
                <a:ext cx="908433" cy="397411"/>
              </a:xfrm>
              <a:prstGeom prst="rect">
                <a:avLst/>
              </a:prstGeom>
              <a:noFill/>
              <a:ln w="12700" cap="flat">
                <a:noFill/>
                <a:miter lim="800000"/>
                <a:headEnd type="none" w="med" len="med"/>
                <a:tailEnd type="none" w="med" len="med"/>
              </a:ln>
            </p:spPr>
            <p:txBody>
              <a:bodyPr wrap="none" lIns="0" tIns="0" rIns="0" bIns="0" anchor="ctr">
                <a:spAutoFit/>
              </a:bodyPr>
              <a:lstStyle/>
              <a:p>
                <a:pPr algn="ctr" eaLnBrk="1" hangingPunct="1"/>
                <a:r>
                  <a:rPr lang="en-US" dirty="0">
                    <a:latin typeface="Gill Sans" charset="0"/>
                    <a:ea typeface="Gill Sans" charset="0"/>
                    <a:cs typeface="Gill Sans" charset="0"/>
                    <a:sym typeface="Gill Sans" charset="0"/>
                  </a:rPr>
                  <a:t>Ear (L)</a:t>
                </a:r>
              </a:p>
            </p:txBody>
          </p:sp>
          <p:sp>
            <p:nvSpPr>
              <p:cNvPr id="25" name="Rectangle 58"/>
              <p:cNvSpPr>
                <a:spLocks/>
              </p:cNvSpPr>
              <p:nvPr/>
            </p:nvSpPr>
            <p:spPr bwMode="auto">
              <a:xfrm>
                <a:off x="5438837" y="3587482"/>
                <a:ext cx="945230" cy="397411"/>
              </a:xfrm>
              <a:prstGeom prst="rect">
                <a:avLst/>
              </a:prstGeom>
              <a:noFill/>
              <a:ln w="12700" cap="flat">
                <a:noFill/>
                <a:miter lim="800000"/>
                <a:headEnd type="none" w="med" len="med"/>
                <a:tailEnd type="none" w="med" len="med"/>
              </a:ln>
            </p:spPr>
            <p:txBody>
              <a:bodyPr wrap="none" lIns="0" tIns="0" rIns="0" bIns="0" anchor="ctr">
                <a:spAutoFit/>
              </a:bodyPr>
              <a:lstStyle/>
              <a:p>
                <a:pPr algn="ctr" eaLnBrk="1" hangingPunct="1"/>
                <a:r>
                  <a:rPr lang="en-US">
                    <a:latin typeface="Gill Sans" charset="0"/>
                    <a:ea typeface="Gill Sans" charset="0"/>
                    <a:cs typeface="Gill Sans" charset="0"/>
                    <a:sym typeface="Gill Sans" charset="0"/>
                  </a:rPr>
                  <a:t>Ear (R)</a:t>
                </a:r>
              </a:p>
            </p:txBody>
          </p:sp>
          <p:sp>
            <p:nvSpPr>
              <p:cNvPr id="26" name="Rectangle 59"/>
              <p:cNvSpPr>
                <a:spLocks/>
              </p:cNvSpPr>
              <p:nvPr/>
            </p:nvSpPr>
            <p:spPr bwMode="auto">
              <a:xfrm>
                <a:off x="4611612" y="2287129"/>
                <a:ext cx="807516" cy="397411"/>
              </a:xfrm>
              <a:prstGeom prst="rect">
                <a:avLst/>
              </a:prstGeom>
              <a:noFill/>
              <a:ln w="12700" cap="flat">
                <a:noFill/>
                <a:miter lim="800000"/>
                <a:headEnd type="none" w="med" len="med"/>
                <a:tailEnd type="none" w="med" len="med"/>
              </a:ln>
            </p:spPr>
            <p:txBody>
              <a:bodyPr wrap="none" lIns="0" tIns="0" rIns="0" bIns="0" anchor="ctr">
                <a:spAutoFit/>
              </a:bodyPr>
              <a:lstStyle/>
              <a:p>
                <a:pPr algn="ctr" eaLnBrk="1" hangingPunct="1"/>
                <a:r>
                  <a:rPr lang="en-US" dirty="0">
                    <a:latin typeface="Gill Sans" charset="0"/>
                    <a:ea typeface="Gill Sans" charset="0"/>
                    <a:cs typeface="Gill Sans" charset="0"/>
                    <a:sym typeface="Gill Sans" charset="0"/>
                  </a:rPr>
                  <a:t>Nares</a:t>
                </a:r>
              </a:p>
            </p:txBody>
          </p:sp>
          <p:sp>
            <p:nvSpPr>
              <p:cNvPr id="27" name="Line 60"/>
              <p:cNvSpPr>
                <a:spLocks noChangeShapeType="1"/>
              </p:cNvSpPr>
              <p:nvPr/>
            </p:nvSpPr>
            <p:spPr bwMode="auto">
              <a:xfrm rot="10800000" flipH="1">
                <a:off x="5831086" y="2732484"/>
                <a:ext cx="160734" cy="750094"/>
              </a:xfrm>
              <a:prstGeom prst="line">
                <a:avLst/>
              </a:prstGeom>
              <a:noFill/>
              <a:ln w="101600" cap="flat">
                <a:solidFill>
                  <a:srgbClr val="5A8F24"/>
                </a:solidFill>
                <a:prstDash val="solid"/>
                <a:miter lim="800000"/>
                <a:headEnd type="none" w="med" len="med"/>
                <a:tailEnd type="none" w="med" len="med"/>
              </a:ln>
            </p:spPr>
            <p:txBody>
              <a:bodyPr lIns="0" tIns="0" rIns="0" bIns="0"/>
              <a:lstStyle/>
              <a:p>
                <a:pPr algn="ctr" eaLnBrk="1" hangingPunct="1"/>
                <a:endParaRPr lang="en-US">
                  <a:latin typeface="Gill Sans" charset="0"/>
                  <a:ea typeface="ヒラギノ角ゴ ProN W3" charset="0"/>
                  <a:sym typeface="Gill Sans" charset="0"/>
                </a:endParaRPr>
              </a:p>
            </p:txBody>
          </p:sp>
          <p:sp>
            <p:nvSpPr>
              <p:cNvPr id="28" name="Line 61"/>
              <p:cNvSpPr>
                <a:spLocks noChangeShapeType="1"/>
              </p:cNvSpPr>
              <p:nvPr/>
            </p:nvSpPr>
            <p:spPr bwMode="auto">
              <a:xfrm rot="10800000">
                <a:off x="5848945" y="3455790"/>
                <a:ext cx="1660922" cy="500063"/>
              </a:xfrm>
              <a:prstGeom prst="line">
                <a:avLst/>
              </a:prstGeom>
              <a:noFill/>
              <a:ln w="25400" cap="flat">
                <a:solidFill>
                  <a:srgbClr val="8FB365"/>
                </a:solidFill>
                <a:prstDash val="solid"/>
                <a:miter lim="800000"/>
                <a:headEnd type="none" w="med" len="med"/>
                <a:tailEnd type="none" w="med" len="med"/>
              </a:ln>
            </p:spPr>
            <p:txBody>
              <a:bodyPr lIns="0" tIns="0" rIns="0" bIns="0"/>
              <a:lstStyle/>
              <a:p>
                <a:pPr algn="ctr" eaLnBrk="1" hangingPunct="1"/>
                <a:endParaRPr lang="en-US">
                  <a:latin typeface="Gill Sans" charset="0"/>
                  <a:ea typeface="ヒラギノ角ゴ ProN W3" charset="0"/>
                  <a:sym typeface="Gill Sans" charset="0"/>
                </a:endParaRPr>
              </a:p>
            </p:txBody>
          </p:sp>
          <p:sp>
            <p:nvSpPr>
              <p:cNvPr id="29" name="Line 62"/>
              <p:cNvSpPr>
                <a:spLocks noChangeShapeType="1"/>
              </p:cNvSpPr>
              <p:nvPr/>
            </p:nvSpPr>
            <p:spPr bwMode="auto">
              <a:xfrm rot="10800000">
                <a:off x="4705945" y="3000376"/>
                <a:ext cx="1151930" cy="445369"/>
              </a:xfrm>
              <a:prstGeom prst="line">
                <a:avLst/>
              </a:prstGeom>
              <a:noFill/>
              <a:ln w="38100" cap="flat">
                <a:solidFill>
                  <a:srgbClr val="8FB365"/>
                </a:solidFill>
                <a:prstDash val="solid"/>
                <a:miter lim="800000"/>
                <a:headEnd type="none" w="med" len="med"/>
                <a:tailEnd type="none" w="med" len="med"/>
              </a:ln>
            </p:spPr>
            <p:txBody>
              <a:bodyPr lIns="0" tIns="0" rIns="0" bIns="0"/>
              <a:lstStyle/>
              <a:p>
                <a:pPr algn="ctr" eaLnBrk="1" hangingPunct="1"/>
                <a:endParaRPr lang="en-US">
                  <a:latin typeface="Gill Sans" charset="0"/>
                  <a:ea typeface="ヒラギノ角ゴ ProN W3" charset="0"/>
                  <a:sym typeface="Gill Sans" charset="0"/>
                </a:endParaRPr>
              </a:p>
            </p:txBody>
          </p:sp>
          <p:sp>
            <p:nvSpPr>
              <p:cNvPr id="30" name="Line 63"/>
              <p:cNvSpPr>
                <a:spLocks noChangeShapeType="1"/>
              </p:cNvSpPr>
              <p:nvPr/>
            </p:nvSpPr>
            <p:spPr bwMode="auto">
              <a:xfrm rot="10800000">
                <a:off x="5947173" y="2723555"/>
                <a:ext cx="1562695" cy="1196578"/>
              </a:xfrm>
              <a:prstGeom prst="line">
                <a:avLst/>
              </a:prstGeom>
              <a:noFill/>
              <a:ln w="25400" cap="flat">
                <a:solidFill>
                  <a:srgbClr val="8FB365"/>
                </a:solidFill>
                <a:prstDash val="solid"/>
                <a:miter lim="800000"/>
                <a:headEnd type="none" w="med" len="med"/>
                <a:tailEnd type="none" w="med" len="med"/>
              </a:ln>
            </p:spPr>
            <p:txBody>
              <a:bodyPr lIns="0" tIns="0" rIns="0" bIns="0"/>
              <a:lstStyle/>
              <a:p>
                <a:pPr algn="ctr" eaLnBrk="1" hangingPunct="1"/>
                <a:endParaRPr lang="en-US">
                  <a:latin typeface="Gill Sans" charset="0"/>
                  <a:ea typeface="ヒラギノ角ゴ ProN W3" charset="0"/>
                  <a:sym typeface="Gill Sans" charset="0"/>
                </a:endParaRPr>
              </a:p>
            </p:txBody>
          </p:sp>
          <p:sp>
            <p:nvSpPr>
              <p:cNvPr id="31" name="Line 64"/>
              <p:cNvSpPr>
                <a:spLocks noChangeShapeType="1"/>
              </p:cNvSpPr>
              <p:nvPr/>
            </p:nvSpPr>
            <p:spPr bwMode="auto">
              <a:xfrm rot="10800000">
                <a:off x="6518673" y="1518047"/>
                <a:ext cx="991195" cy="2402086"/>
              </a:xfrm>
              <a:prstGeom prst="line">
                <a:avLst/>
              </a:prstGeom>
              <a:noFill/>
              <a:ln w="6350" cap="flat">
                <a:solidFill>
                  <a:srgbClr val="B0C88F"/>
                </a:solidFill>
                <a:prstDash val="solid"/>
                <a:miter lim="800000"/>
                <a:headEnd type="none" w="med" len="med"/>
                <a:tailEnd type="none" w="med" len="med"/>
              </a:ln>
            </p:spPr>
            <p:txBody>
              <a:bodyPr lIns="0" tIns="0" rIns="0" bIns="0"/>
              <a:lstStyle/>
              <a:p>
                <a:pPr algn="ctr" eaLnBrk="1" hangingPunct="1"/>
                <a:endParaRPr lang="en-US">
                  <a:latin typeface="Gill Sans" charset="0"/>
                  <a:ea typeface="ヒラギノ角ゴ ProN W3" charset="0"/>
                  <a:sym typeface="Gill Sans" charset="0"/>
                </a:endParaRPr>
              </a:p>
            </p:txBody>
          </p:sp>
          <p:sp>
            <p:nvSpPr>
              <p:cNvPr id="32" name="Line 65"/>
              <p:cNvSpPr>
                <a:spLocks noChangeShapeType="1"/>
              </p:cNvSpPr>
              <p:nvPr/>
            </p:nvSpPr>
            <p:spPr bwMode="auto">
              <a:xfrm rot="10800000" flipH="1">
                <a:off x="4705946" y="1516932"/>
                <a:ext cx="1829470" cy="1447725"/>
              </a:xfrm>
              <a:prstGeom prst="line">
                <a:avLst/>
              </a:prstGeom>
              <a:noFill/>
              <a:ln w="9525" cap="flat">
                <a:solidFill>
                  <a:srgbClr val="B0C88F"/>
                </a:solidFill>
                <a:prstDash val="solid"/>
                <a:miter lim="800000"/>
                <a:headEnd type="none" w="med" len="med"/>
                <a:tailEnd type="none" w="med" len="med"/>
              </a:ln>
            </p:spPr>
            <p:txBody>
              <a:bodyPr lIns="0" tIns="0" rIns="0" bIns="0"/>
              <a:lstStyle/>
              <a:p>
                <a:pPr algn="ctr" eaLnBrk="1" hangingPunct="1"/>
                <a:endParaRPr lang="en-US">
                  <a:latin typeface="Gill Sans" charset="0"/>
                  <a:ea typeface="ヒラギノ角ゴ ProN W3" charset="0"/>
                  <a:sym typeface="Gill Sans" charset="0"/>
                </a:endParaRPr>
              </a:p>
            </p:txBody>
          </p:sp>
          <p:sp>
            <p:nvSpPr>
              <p:cNvPr id="33" name="Line 66"/>
              <p:cNvSpPr>
                <a:spLocks noChangeShapeType="1"/>
              </p:cNvSpPr>
              <p:nvPr/>
            </p:nvSpPr>
            <p:spPr bwMode="auto">
              <a:xfrm rot="10800000" flipH="1">
                <a:off x="5848945" y="1535906"/>
                <a:ext cx="678656" cy="1910953"/>
              </a:xfrm>
              <a:prstGeom prst="line">
                <a:avLst/>
              </a:prstGeom>
              <a:noFill/>
              <a:ln w="25400" cap="flat">
                <a:solidFill>
                  <a:srgbClr val="5A8F24"/>
                </a:solidFill>
                <a:prstDash val="solid"/>
                <a:miter lim="800000"/>
                <a:headEnd type="none" w="med" len="med"/>
                <a:tailEnd type="none" w="med" len="med"/>
              </a:ln>
            </p:spPr>
            <p:txBody>
              <a:bodyPr lIns="0" tIns="0" rIns="0" bIns="0"/>
              <a:lstStyle/>
              <a:p>
                <a:pPr algn="ctr" eaLnBrk="1" hangingPunct="1"/>
                <a:endParaRPr lang="en-US">
                  <a:latin typeface="Gill Sans" charset="0"/>
                  <a:ea typeface="ヒラギノ角ゴ ProN W3" charset="0"/>
                  <a:sym typeface="Gill Sans" charset="0"/>
                </a:endParaRPr>
              </a:p>
            </p:txBody>
          </p:sp>
          <p:sp>
            <p:nvSpPr>
              <p:cNvPr id="34" name="Line 67"/>
              <p:cNvSpPr>
                <a:spLocks noChangeShapeType="1"/>
              </p:cNvSpPr>
              <p:nvPr/>
            </p:nvSpPr>
            <p:spPr bwMode="auto">
              <a:xfrm flipH="1">
                <a:off x="4723805" y="2777134"/>
                <a:ext cx="1232297" cy="196453"/>
              </a:xfrm>
              <a:prstGeom prst="line">
                <a:avLst/>
              </a:prstGeom>
              <a:noFill/>
              <a:ln w="38100" cap="flat">
                <a:solidFill>
                  <a:srgbClr val="8FB365"/>
                </a:solidFill>
                <a:prstDash val="solid"/>
                <a:miter lim="800000"/>
                <a:headEnd type="none" w="med" len="med"/>
                <a:tailEnd type="none" w="med" len="med"/>
              </a:ln>
            </p:spPr>
            <p:txBody>
              <a:bodyPr lIns="0" tIns="0" rIns="0" bIns="0"/>
              <a:lstStyle/>
              <a:p>
                <a:pPr algn="ctr" eaLnBrk="1" hangingPunct="1"/>
                <a:endParaRPr lang="en-US">
                  <a:latin typeface="Gill Sans" charset="0"/>
                  <a:ea typeface="ヒラギノ角ゴ ProN W3" charset="0"/>
                  <a:sym typeface="Gill Sans" charset="0"/>
                </a:endParaRPr>
              </a:p>
            </p:txBody>
          </p:sp>
          <p:sp>
            <p:nvSpPr>
              <p:cNvPr id="35" name="Line 68"/>
              <p:cNvSpPr>
                <a:spLocks noChangeShapeType="1"/>
              </p:cNvSpPr>
              <p:nvPr/>
            </p:nvSpPr>
            <p:spPr bwMode="auto">
              <a:xfrm rot="10800000" flipH="1">
                <a:off x="5982891" y="1516931"/>
                <a:ext cx="544711" cy="1206624"/>
              </a:xfrm>
              <a:prstGeom prst="line">
                <a:avLst/>
              </a:prstGeom>
              <a:noFill/>
              <a:ln w="25400" cap="flat">
                <a:solidFill>
                  <a:srgbClr val="5A8F24"/>
                </a:solidFill>
                <a:prstDash val="solid"/>
                <a:miter lim="800000"/>
                <a:headEnd type="none" w="med" len="med"/>
                <a:tailEnd type="none" w="med" len="med"/>
              </a:ln>
            </p:spPr>
            <p:txBody>
              <a:bodyPr lIns="0" tIns="0" rIns="0" bIns="0"/>
              <a:lstStyle/>
              <a:p>
                <a:pPr algn="ctr" eaLnBrk="1" hangingPunct="1"/>
                <a:endParaRPr lang="en-US">
                  <a:latin typeface="Gill Sans" charset="0"/>
                  <a:ea typeface="ヒラギノ角ゴ ProN W3" charset="0"/>
                  <a:sym typeface="Gill Sans" charset="0"/>
                </a:endParaRPr>
              </a:p>
            </p:txBody>
          </p:sp>
          <p:grpSp>
            <p:nvGrpSpPr>
              <p:cNvPr id="42" name="Group 69"/>
              <p:cNvGrpSpPr>
                <a:grpSpLocks/>
              </p:cNvGrpSpPr>
              <p:nvPr/>
            </p:nvGrpSpPr>
            <p:grpSpPr bwMode="auto">
              <a:xfrm>
                <a:off x="4589859" y="1419820"/>
                <a:ext cx="3036094" cy="2661047"/>
                <a:chOff x="0" y="0"/>
                <a:chExt cx="2720" cy="2384"/>
              </a:xfrm>
            </p:grpSpPr>
            <p:sp>
              <p:nvSpPr>
                <p:cNvPr id="37" name="Oval 70"/>
                <p:cNvSpPr>
                  <a:spLocks/>
                </p:cNvSpPr>
                <p:nvPr/>
              </p:nvSpPr>
              <p:spPr bwMode="auto">
                <a:xfrm>
                  <a:off x="1008" y="1696"/>
                  <a:ext cx="224" cy="224"/>
                </a:xfrm>
                <a:prstGeom prst="ellipse">
                  <a:avLst/>
                </a:prstGeom>
                <a:solidFill>
                  <a:srgbClr val="0F7BA0"/>
                </a:solidFill>
                <a:ln w="25400" cap="flat">
                  <a:noFill/>
                  <a:miter lim="800000"/>
                  <a:headEnd type="none" w="med" len="med"/>
                  <a:tailEnd type="none" w="med" len="med"/>
                </a:ln>
              </p:spPr>
              <p:txBody>
                <a:bodyPr lIns="0" tIns="0" rIns="0" bIns="0"/>
                <a:lstStyle/>
                <a:p>
                  <a:pPr algn="ctr" eaLnBrk="1" hangingPunct="1"/>
                  <a:endParaRPr lang="en-US">
                    <a:latin typeface="Gill Sans" charset="0"/>
                    <a:ea typeface="ヒラギノ角ゴ ProN W3" charset="0"/>
                    <a:sym typeface="Gill Sans" charset="0"/>
                  </a:endParaRPr>
                </a:p>
              </p:txBody>
            </p:sp>
            <p:sp>
              <p:nvSpPr>
                <p:cNvPr id="38" name="Oval 71"/>
                <p:cNvSpPr>
                  <a:spLocks/>
                </p:cNvSpPr>
                <p:nvPr/>
              </p:nvSpPr>
              <p:spPr bwMode="auto">
                <a:xfrm>
                  <a:off x="1144" y="1096"/>
                  <a:ext cx="224" cy="224"/>
                </a:xfrm>
                <a:prstGeom prst="ellipse">
                  <a:avLst/>
                </a:prstGeom>
                <a:solidFill>
                  <a:srgbClr val="0F7BA0"/>
                </a:solidFill>
                <a:ln w="25400" cap="flat">
                  <a:noFill/>
                  <a:miter lim="800000"/>
                  <a:headEnd type="none" w="med" len="med"/>
                  <a:tailEnd type="none" w="med" len="med"/>
                </a:ln>
              </p:spPr>
              <p:txBody>
                <a:bodyPr lIns="0" tIns="0" rIns="0" bIns="0"/>
                <a:lstStyle/>
                <a:p>
                  <a:pPr algn="ctr" eaLnBrk="1" hangingPunct="1"/>
                  <a:endParaRPr lang="en-US">
                    <a:latin typeface="Gill Sans" charset="0"/>
                    <a:ea typeface="ヒラギノ角ゴ ProN W3" charset="0"/>
                    <a:sym typeface="Gill Sans" charset="0"/>
                  </a:endParaRPr>
                </a:p>
              </p:txBody>
            </p:sp>
            <p:sp>
              <p:nvSpPr>
                <p:cNvPr id="39" name="Oval 72"/>
                <p:cNvSpPr>
                  <a:spLocks/>
                </p:cNvSpPr>
                <p:nvPr/>
              </p:nvSpPr>
              <p:spPr bwMode="auto">
                <a:xfrm>
                  <a:off x="0" y="1296"/>
                  <a:ext cx="224" cy="224"/>
                </a:xfrm>
                <a:prstGeom prst="ellipse">
                  <a:avLst/>
                </a:prstGeom>
                <a:solidFill>
                  <a:srgbClr val="0F7BA0"/>
                </a:solidFill>
                <a:ln w="25400" cap="flat">
                  <a:noFill/>
                  <a:miter lim="800000"/>
                  <a:headEnd type="none" w="med" len="med"/>
                  <a:tailEnd type="none" w="med" len="med"/>
                </a:ln>
              </p:spPr>
              <p:txBody>
                <a:bodyPr lIns="0" tIns="0" rIns="0" bIns="0"/>
                <a:lstStyle/>
                <a:p>
                  <a:pPr algn="ctr" eaLnBrk="1" hangingPunct="1"/>
                  <a:endParaRPr lang="en-US">
                    <a:latin typeface="Gill Sans" charset="0"/>
                    <a:ea typeface="ヒラギノ角ゴ ProN W3" charset="0"/>
                    <a:sym typeface="Gill Sans" charset="0"/>
                  </a:endParaRPr>
                </a:p>
              </p:txBody>
            </p:sp>
            <p:sp>
              <p:nvSpPr>
                <p:cNvPr id="40" name="Oval 73"/>
                <p:cNvSpPr>
                  <a:spLocks/>
                </p:cNvSpPr>
                <p:nvPr/>
              </p:nvSpPr>
              <p:spPr bwMode="auto">
                <a:xfrm>
                  <a:off x="1624" y="0"/>
                  <a:ext cx="224" cy="224"/>
                </a:xfrm>
                <a:prstGeom prst="ellipse">
                  <a:avLst/>
                </a:prstGeom>
                <a:solidFill>
                  <a:srgbClr val="0F7BA0"/>
                </a:solidFill>
                <a:ln w="25400" cap="flat">
                  <a:noFill/>
                  <a:miter lim="800000"/>
                  <a:headEnd type="none" w="med" len="med"/>
                  <a:tailEnd type="none" w="med" len="med"/>
                </a:ln>
              </p:spPr>
              <p:txBody>
                <a:bodyPr lIns="0" tIns="0" rIns="0" bIns="0"/>
                <a:lstStyle/>
                <a:p>
                  <a:pPr algn="ctr" eaLnBrk="1" hangingPunct="1"/>
                  <a:endParaRPr lang="en-US">
                    <a:latin typeface="Gill Sans" charset="0"/>
                    <a:ea typeface="ヒラギノ角ゴ ProN W3" charset="0"/>
                    <a:sym typeface="Gill Sans" charset="0"/>
                  </a:endParaRPr>
                </a:p>
              </p:txBody>
            </p:sp>
            <p:sp>
              <p:nvSpPr>
                <p:cNvPr id="41" name="Oval 74"/>
                <p:cNvSpPr>
                  <a:spLocks/>
                </p:cNvSpPr>
                <p:nvPr/>
              </p:nvSpPr>
              <p:spPr bwMode="auto">
                <a:xfrm>
                  <a:off x="2496" y="2160"/>
                  <a:ext cx="224" cy="224"/>
                </a:xfrm>
                <a:prstGeom prst="ellipse">
                  <a:avLst/>
                </a:prstGeom>
                <a:solidFill>
                  <a:srgbClr val="0F7BA0"/>
                </a:solidFill>
                <a:ln w="25400" cap="flat">
                  <a:noFill/>
                  <a:miter lim="800000"/>
                  <a:headEnd type="none" w="med" len="med"/>
                  <a:tailEnd type="none" w="med" len="med"/>
                </a:ln>
              </p:spPr>
              <p:txBody>
                <a:bodyPr lIns="0" tIns="0" rIns="0" bIns="0"/>
                <a:lstStyle/>
                <a:p>
                  <a:pPr algn="ctr" eaLnBrk="1" hangingPunct="1"/>
                  <a:endParaRPr lang="en-US">
                    <a:latin typeface="Gill Sans" charset="0"/>
                    <a:ea typeface="ヒラギノ角ゴ ProN W3" charset="0"/>
                    <a:sym typeface="Gill Sans" charset="0"/>
                  </a:endParaRPr>
                </a:p>
              </p:txBody>
            </p:sp>
          </p:grpSp>
        </p:grpSp>
        <p:grpSp>
          <p:nvGrpSpPr>
            <p:cNvPr id="81" name="Group 41"/>
            <p:cNvGrpSpPr/>
            <p:nvPr/>
          </p:nvGrpSpPr>
          <p:grpSpPr>
            <a:xfrm>
              <a:off x="5191868" y="1206330"/>
              <a:ext cx="3628759" cy="3859691"/>
              <a:chOff x="-1450198" y="448996"/>
              <a:chExt cx="5206178" cy="5537500"/>
            </a:xfrm>
          </p:grpSpPr>
          <p:sp>
            <p:nvSpPr>
              <p:cNvPr id="43" name="Oval 5"/>
              <p:cNvSpPr>
                <a:spLocks/>
              </p:cNvSpPr>
              <p:nvPr/>
            </p:nvSpPr>
            <p:spPr bwMode="auto">
              <a:xfrm rot="498894">
                <a:off x="909769" y="4932792"/>
                <a:ext cx="1759148" cy="669727"/>
              </a:xfrm>
              <a:prstGeom prst="ellipse">
                <a:avLst/>
              </a:prstGeom>
              <a:solidFill>
                <a:srgbClr val="EB4A17">
                  <a:alpha val="20000"/>
                </a:srgbClr>
              </a:solidFill>
              <a:ln w="25400" cap="flat">
                <a:solidFill>
                  <a:srgbClr val="EB4A17">
                    <a:alpha val="20000"/>
                  </a:srgbClr>
                </a:solidFill>
                <a:prstDash val="sysDot"/>
                <a:miter lim="800000"/>
                <a:headEnd type="none" w="med" len="med"/>
                <a:tailEnd type="none" w="med" len="med"/>
              </a:ln>
            </p:spPr>
            <p:txBody>
              <a:bodyPr lIns="0" tIns="0" rIns="0" bIns="0"/>
              <a:lstStyle/>
              <a:p>
                <a:pPr algn="ctr" eaLnBrk="1" hangingPunct="1"/>
                <a:endParaRPr lang="en-US">
                  <a:latin typeface="Gill Sans" charset="0"/>
                  <a:ea typeface="ヒラギノ角ゴ ProN W3" charset="0"/>
                  <a:sym typeface="Gill Sans" charset="0"/>
                </a:endParaRPr>
              </a:p>
            </p:txBody>
          </p:sp>
          <p:sp>
            <p:nvSpPr>
              <p:cNvPr id="44" name="Oval 6"/>
              <p:cNvSpPr>
                <a:spLocks/>
              </p:cNvSpPr>
              <p:nvPr/>
            </p:nvSpPr>
            <p:spPr bwMode="auto">
              <a:xfrm rot="-621777">
                <a:off x="1167615" y="714631"/>
                <a:ext cx="1330523" cy="1794867"/>
              </a:xfrm>
              <a:prstGeom prst="ellipse">
                <a:avLst/>
              </a:prstGeom>
              <a:solidFill>
                <a:srgbClr val="EB4A17">
                  <a:alpha val="20000"/>
                </a:srgbClr>
              </a:solidFill>
              <a:ln w="25400" cap="flat">
                <a:solidFill>
                  <a:srgbClr val="EB4A17">
                    <a:alpha val="20000"/>
                  </a:srgbClr>
                </a:solidFill>
                <a:prstDash val="sysDot"/>
                <a:miter lim="800000"/>
                <a:headEnd type="none" w="med" len="med"/>
                <a:tailEnd type="none" w="med" len="med"/>
              </a:ln>
            </p:spPr>
            <p:txBody>
              <a:bodyPr lIns="0" tIns="0" rIns="0" bIns="0"/>
              <a:lstStyle/>
              <a:p>
                <a:pPr algn="ctr" eaLnBrk="1" hangingPunct="1"/>
                <a:endParaRPr lang="en-US">
                  <a:latin typeface="Gill Sans" charset="0"/>
                  <a:ea typeface="ヒラギノ角ゴ ProN W3" charset="0"/>
                  <a:sym typeface="Gill Sans" charset="0"/>
                </a:endParaRPr>
              </a:p>
            </p:txBody>
          </p:sp>
          <p:sp>
            <p:nvSpPr>
              <p:cNvPr id="45" name="Oval 7"/>
              <p:cNvSpPr>
                <a:spLocks/>
              </p:cNvSpPr>
              <p:nvPr/>
            </p:nvSpPr>
            <p:spPr bwMode="auto">
              <a:xfrm rot="3721635">
                <a:off x="1035901" y="2166822"/>
                <a:ext cx="2500313" cy="1902023"/>
              </a:xfrm>
              <a:prstGeom prst="ellipse">
                <a:avLst/>
              </a:prstGeom>
              <a:solidFill>
                <a:srgbClr val="EB4A17">
                  <a:alpha val="20000"/>
                </a:srgbClr>
              </a:solidFill>
              <a:ln w="25400" cap="flat">
                <a:solidFill>
                  <a:srgbClr val="EB4A17">
                    <a:alpha val="20000"/>
                  </a:srgbClr>
                </a:solidFill>
                <a:prstDash val="sysDot"/>
                <a:miter lim="800000"/>
                <a:headEnd type="none" w="med" len="med"/>
                <a:tailEnd type="none" w="med" len="med"/>
              </a:ln>
            </p:spPr>
            <p:txBody>
              <a:bodyPr lIns="0" tIns="0" rIns="0" bIns="0"/>
              <a:lstStyle/>
              <a:p>
                <a:pPr algn="ctr" eaLnBrk="1" hangingPunct="1"/>
                <a:endParaRPr lang="en-US">
                  <a:latin typeface="Gill Sans" charset="0"/>
                  <a:ea typeface="ヒラギノ角ゴ ProN W3" charset="0"/>
                  <a:sym typeface="Gill Sans" charset="0"/>
                </a:endParaRPr>
              </a:p>
            </p:txBody>
          </p:sp>
          <p:sp>
            <p:nvSpPr>
              <p:cNvPr id="46" name="Line 9"/>
              <p:cNvSpPr>
                <a:spLocks noChangeShapeType="1"/>
              </p:cNvSpPr>
              <p:nvPr/>
            </p:nvSpPr>
            <p:spPr bwMode="auto">
              <a:xfrm>
                <a:off x="1962356" y="2107661"/>
                <a:ext cx="669727" cy="732234"/>
              </a:xfrm>
              <a:prstGeom prst="line">
                <a:avLst/>
              </a:prstGeom>
              <a:noFill/>
              <a:ln w="50800" cap="flat">
                <a:solidFill>
                  <a:srgbClr val="74A040"/>
                </a:solidFill>
                <a:prstDash val="solid"/>
                <a:miter lim="800000"/>
                <a:headEnd type="none" w="med" len="med"/>
                <a:tailEnd type="none" w="med" len="med"/>
              </a:ln>
            </p:spPr>
            <p:txBody>
              <a:bodyPr lIns="0" tIns="0" rIns="0" bIns="0"/>
              <a:lstStyle/>
              <a:p>
                <a:pPr algn="ctr" eaLnBrk="1" hangingPunct="1"/>
                <a:endParaRPr lang="en-US">
                  <a:latin typeface="Gill Sans" charset="0"/>
                  <a:ea typeface="ヒラギノ角ゴ ProN W3" charset="0"/>
                  <a:sym typeface="Gill Sans" charset="0"/>
                </a:endParaRPr>
              </a:p>
            </p:txBody>
          </p:sp>
          <p:sp>
            <p:nvSpPr>
              <p:cNvPr id="47" name="Line 10"/>
              <p:cNvSpPr>
                <a:spLocks noChangeShapeType="1"/>
              </p:cNvSpPr>
              <p:nvPr/>
            </p:nvSpPr>
            <p:spPr bwMode="auto">
              <a:xfrm>
                <a:off x="1962356" y="2089803"/>
                <a:ext cx="294680" cy="1276945"/>
              </a:xfrm>
              <a:prstGeom prst="line">
                <a:avLst/>
              </a:prstGeom>
              <a:noFill/>
              <a:ln w="38100" cap="flat">
                <a:solidFill>
                  <a:srgbClr val="74A040"/>
                </a:solidFill>
                <a:prstDash val="solid"/>
                <a:miter lim="800000"/>
                <a:headEnd type="none" w="med" len="med"/>
                <a:tailEnd type="none" w="med" len="med"/>
              </a:ln>
            </p:spPr>
            <p:txBody>
              <a:bodyPr lIns="0" tIns="0" rIns="0" bIns="0"/>
              <a:lstStyle/>
              <a:p>
                <a:pPr algn="ctr" eaLnBrk="1" hangingPunct="1"/>
                <a:endParaRPr lang="en-US">
                  <a:latin typeface="Gill Sans" charset="0"/>
                  <a:ea typeface="ヒラギノ角ゴ ProN W3" charset="0"/>
                  <a:sym typeface="Gill Sans" charset="0"/>
                </a:endParaRPr>
              </a:p>
            </p:txBody>
          </p:sp>
          <p:sp>
            <p:nvSpPr>
              <p:cNvPr id="48" name="Line 11"/>
              <p:cNvSpPr>
                <a:spLocks noChangeShapeType="1"/>
              </p:cNvSpPr>
              <p:nvPr/>
            </p:nvSpPr>
            <p:spPr bwMode="auto">
              <a:xfrm flipH="1">
                <a:off x="1587310" y="2098732"/>
                <a:ext cx="382861" cy="1455539"/>
              </a:xfrm>
              <a:prstGeom prst="line">
                <a:avLst/>
              </a:prstGeom>
              <a:noFill/>
              <a:ln w="38100" cap="flat">
                <a:solidFill>
                  <a:srgbClr val="74A040"/>
                </a:solidFill>
                <a:prstDash val="solid"/>
                <a:miter lim="800000"/>
                <a:headEnd type="none" w="med" len="med"/>
                <a:tailEnd type="none" w="med" len="med"/>
              </a:ln>
            </p:spPr>
            <p:txBody>
              <a:bodyPr lIns="0" tIns="0" rIns="0" bIns="0"/>
              <a:lstStyle/>
              <a:p>
                <a:pPr algn="ctr" eaLnBrk="1" hangingPunct="1"/>
                <a:endParaRPr lang="en-US">
                  <a:latin typeface="Gill Sans" charset="0"/>
                  <a:ea typeface="ヒラギノ角ゴ ProN W3" charset="0"/>
                  <a:sym typeface="Gill Sans" charset="0"/>
                </a:endParaRPr>
              </a:p>
            </p:txBody>
          </p:sp>
          <p:sp>
            <p:nvSpPr>
              <p:cNvPr id="49" name="Line 12"/>
              <p:cNvSpPr>
                <a:spLocks noChangeShapeType="1"/>
              </p:cNvSpPr>
              <p:nvPr/>
            </p:nvSpPr>
            <p:spPr bwMode="auto">
              <a:xfrm rot="10800000">
                <a:off x="1310489" y="1455794"/>
                <a:ext cx="651867" cy="651867"/>
              </a:xfrm>
              <a:prstGeom prst="line">
                <a:avLst/>
              </a:prstGeom>
              <a:noFill/>
              <a:ln w="127000" cap="flat">
                <a:solidFill>
                  <a:srgbClr val="5A8F24"/>
                </a:solidFill>
                <a:prstDash val="solid"/>
                <a:miter lim="800000"/>
                <a:headEnd type="none" w="med" len="med"/>
                <a:tailEnd type="none" w="med" len="med"/>
              </a:ln>
            </p:spPr>
            <p:txBody>
              <a:bodyPr lIns="0" tIns="0" rIns="0" bIns="0"/>
              <a:lstStyle/>
              <a:p>
                <a:pPr algn="ctr" eaLnBrk="1" hangingPunct="1"/>
                <a:endParaRPr lang="en-US">
                  <a:latin typeface="Gill Sans" charset="0"/>
                  <a:ea typeface="ヒラギノ角ゴ ProN W3" charset="0"/>
                  <a:sym typeface="Gill Sans" charset="0"/>
                </a:endParaRPr>
              </a:p>
            </p:txBody>
          </p:sp>
          <p:sp>
            <p:nvSpPr>
              <p:cNvPr id="50" name="Line 13"/>
              <p:cNvSpPr>
                <a:spLocks noChangeShapeType="1"/>
              </p:cNvSpPr>
              <p:nvPr/>
            </p:nvSpPr>
            <p:spPr bwMode="auto">
              <a:xfrm rot="10800000" flipH="1">
                <a:off x="1971286" y="1000381"/>
                <a:ext cx="133945" cy="1107281"/>
              </a:xfrm>
              <a:prstGeom prst="line">
                <a:avLst/>
              </a:prstGeom>
              <a:noFill/>
              <a:ln w="76200" cap="flat">
                <a:solidFill>
                  <a:srgbClr val="5A8F24"/>
                </a:solidFill>
                <a:prstDash val="solid"/>
                <a:miter lim="800000"/>
                <a:headEnd type="none" w="med" len="med"/>
                <a:tailEnd type="none" w="med" len="med"/>
              </a:ln>
            </p:spPr>
            <p:txBody>
              <a:bodyPr lIns="0" tIns="0" rIns="0" bIns="0"/>
              <a:lstStyle/>
              <a:p>
                <a:pPr algn="ctr" eaLnBrk="1" hangingPunct="1"/>
                <a:endParaRPr lang="en-US">
                  <a:latin typeface="Gill Sans" charset="0"/>
                  <a:ea typeface="ヒラギノ角ゴ ProN W3" charset="0"/>
                  <a:sym typeface="Gill Sans" charset="0"/>
                </a:endParaRPr>
              </a:p>
            </p:txBody>
          </p:sp>
          <p:sp>
            <p:nvSpPr>
              <p:cNvPr id="51" name="Line 14"/>
              <p:cNvSpPr>
                <a:spLocks noChangeShapeType="1"/>
              </p:cNvSpPr>
              <p:nvPr/>
            </p:nvSpPr>
            <p:spPr bwMode="auto">
              <a:xfrm rot="10800000">
                <a:off x="2096302" y="1000380"/>
                <a:ext cx="535781" cy="1821656"/>
              </a:xfrm>
              <a:prstGeom prst="line">
                <a:avLst/>
              </a:prstGeom>
              <a:noFill/>
              <a:ln w="12700" cap="flat">
                <a:solidFill>
                  <a:srgbClr val="8FB365"/>
                </a:solidFill>
                <a:prstDash val="solid"/>
                <a:miter lim="800000"/>
                <a:headEnd type="none" w="med" len="med"/>
                <a:tailEnd type="none" w="med" len="med"/>
              </a:ln>
            </p:spPr>
            <p:txBody>
              <a:bodyPr lIns="0" tIns="0" rIns="0" bIns="0"/>
              <a:lstStyle/>
              <a:p>
                <a:pPr algn="ctr" eaLnBrk="1" hangingPunct="1"/>
                <a:endParaRPr lang="en-US">
                  <a:latin typeface="Gill Sans" charset="0"/>
                  <a:ea typeface="ヒラギノ角ゴ ProN W3" charset="0"/>
                  <a:sym typeface="Gill Sans" charset="0"/>
                </a:endParaRPr>
              </a:p>
            </p:txBody>
          </p:sp>
          <p:sp>
            <p:nvSpPr>
              <p:cNvPr id="52" name="Line 15"/>
              <p:cNvSpPr>
                <a:spLocks noChangeShapeType="1"/>
              </p:cNvSpPr>
              <p:nvPr/>
            </p:nvSpPr>
            <p:spPr bwMode="auto">
              <a:xfrm rot="10800000">
                <a:off x="1310489" y="1446865"/>
                <a:ext cx="267891" cy="2107406"/>
              </a:xfrm>
              <a:prstGeom prst="line">
                <a:avLst/>
              </a:prstGeom>
              <a:noFill/>
              <a:ln w="9525" cap="flat">
                <a:solidFill>
                  <a:srgbClr val="8FB365"/>
                </a:solidFill>
                <a:prstDash val="solid"/>
                <a:miter lim="800000"/>
                <a:headEnd type="none" w="med" len="med"/>
                <a:tailEnd type="none" w="med" len="med"/>
              </a:ln>
            </p:spPr>
            <p:txBody>
              <a:bodyPr lIns="0" tIns="0" rIns="0" bIns="0"/>
              <a:lstStyle/>
              <a:p>
                <a:pPr algn="ctr" eaLnBrk="1" hangingPunct="1"/>
                <a:endParaRPr lang="en-US">
                  <a:latin typeface="Gill Sans" charset="0"/>
                  <a:ea typeface="ヒラギノ角ゴ ProN W3" charset="0"/>
                  <a:sym typeface="Gill Sans" charset="0"/>
                </a:endParaRPr>
              </a:p>
            </p:txBody>
          </p:sp>
          <p:sp>
            <p:nvSpPr>
              <p:cNvPr id="53" name="Line 16"/>
              <p:cNvSpPr>
                <a:spLocks noChangeShapeType="1"/>
              </p:cNvSpPr>
              <p:nvPr/>
            </p:nvSpPr>
            <p:spPr bwMode="auto">
              <a:xfrm flipH="1">
                <a:off x="1114035" y="3536411"/>
                <a:ext cx="464344" cy="1651992"/>
              </a:xfrm>
              <a:prstGeom prst="line">
                <a:avLst/>
              </a:prstGeom>
              <a:noFill/>
              <a:ln w="12700" cap="flat">
                <a:solidFill>
                  <a:srgbClr val="8FB365"/>
                </a:solidFill>
                <a:prstDash val="solid"/>
                <a:miter lim="800000"/>
                <a:headEnd type="none" w="med" len="med"/>
                <a:tailEnd type="none" w="med" len="med"/>
              </a:ln>
            </p:spPr>
            <p:txBody>
              <a:bodyPr lIns="0" tIns="0" rIns="0" bIns="0"/>
              <a:lstStyle/>
              <a:p>
                <a:pPr algn="ctr" eaLnBrk="1" hangingPunct="1"/>
                <a:endParaRPr lang="en-US">
                  <a:latin typeface="Gill Sans" charset="0"/>
                  <a:ea typeface="ヒラギノ角ゴ ProN W3" charset="0"/>
                  <a:sym typeface="Gill Sans" charset="0"/>
                </a:endParaRPr>
              </a:p>
            </p:txBody>
          </p:sp>
          <p:sp>
            <p:nvSpPr>
              <p:cNvPr id="54" name="Line 17"/>
              <p:cNvSpPr>
                <a:spLocks noChangeShapeType="1"/>
              </p:cNvSpPr>
              <p:nvPr/>
            </p:nvSpPr>
            <p:spPr bwMode="auto">
              <a:xfrm rot="10800000">
                <a:off x="1122966" y="5179475"/>
                <a:ext cx="1348383" cy="187523"/>
              </a:xfrm>
              <a:prstGeom prst="line">
                <a:avLst/>
              </a:prstGeom>
              <a:noFill/>
              <a:ln w="38100" cap="flat">
                <a:solidFill>
                  <a:srgbClr val="74A040"/>
                </a:solidFill>
                <a:prstDash val="solid"/>
                <a:miter lim="800000"/>
                <a:headEnd type="none" w="med" len="med"/>
                <a:tailEnd type="none" w="med" len="med"/>
              </a:ln>
            </p:spPr>
            <p:txBody>
              <a:bodyPr lIns="0" tIns="0" rIns="0" bIns="0"/>
              <a:lstStyle/>
              <a:p>
                <a:pPr algn="ctr" eaLnBrk="1" hangingPunct="1"/>
                <a:endParaRPr lang="en-US">
                  <a:latin typeface="Gill Sans" charset="0"/>
                  <a:ea typeface="ヒラギノ角ゴ ProN W3" charset="0"/>
                  <a:sym typeface="Gill Sans" charset="0"/>
                </a:endParaRPr>
              </a:p>
            </p:txBody>
          </p:sp>
          <p:sp>
            <p:nvSpPr>
              <p:cNvPr id="55" name="Line 18"/>
              <p:cNvSpPr>
                <a:spLocks noChangeShapeType="1"/>
              </p:cNvSpPr>
              <p:nvPr/>
            </p:nvSpPr>
            <p:spPr bwMode="auto">
              <a:xfrm rot="10800000" flipH="1">
                <a:off x="2444560" y="3750724"/>
                <a:ext cx="615033" cy="1607344"/>
              </a:xfrm>
              <a:prstGeom prst="line">
                <a:avLst/>
              </a:prstGeom>
              <a:noFill/>
              <a:ln w="12700" cap="flat">
                <a:solidFill>
                  <a:srgbClr val="8FB365"/>
                </a:solidFill>
                <a:prstDash val="solid"/>
                <a:miter lim="800000"/>
                <a:headEnd type="none" w="med" len="med"/>
                <a:tailEnd type="none" w="med" len="med"/>
              </a:ln>
            </p:spPr>
            <p:txBody>
              <a:bodyPr lIns="0" tIns="0" rIns="0" bIns="0"/>
              <a:lstStyle/>
              <a:p>
                <a:pPr algn="ctr" eaLnBrk="1" hangingPunct="1"/>
                <a:endParaRPr lang="en-US">
                  <a:latin typeface="Gill Sans" charset="0"/>
                  <a:ea typeface="ヒラギノ角ゴ ProN W3" charset="0"/>
                  <a:sym typeface="Gill Sans" charset="0"/>
                </a:endParaRPr>
              </a:p>
            </p:txBody>
          </p:sp>
          <p:sp>
            <p:nvSpPr>
              <p:cNvPr id="56" name="Line 19"/>
              <p:cNvSpPr>
                <a:spLocks noChangeShapeType="1"/>
              </p:cNvSpPr>
              <p:nvPr/>
            </p:nvSpPr>
            <p:spPr bwMode="auto">
              <a:xfrm>
                <a:off x="1587309" y="3563200"/>
                <a:ext cx="1482328" cy="196453"/>
              </a:xfrm>
              <a:prstGeom prst="line">
                <a:avLst/>
              </a:prstGeom>
              <a:noFill/>
              <a:ln w="63500" cap="flat">
                <a:solidFill>
                  <a:srgbClr val="74A040"/>
                </a:solidFill>
                <a:prstDash val="solid"/>
                <a:miter lim="800000"/>
                <a:headEnd type="none" w="med" len="med"/>
                <a:tailEnd type="none" w="med" len="med"/>
              </a:ln>
            </p:spPr>
            <p:txBody>
              <a:bodyPr lIns="0" tIns="0" rIns="0" bIns="0"/>
              <a:lstStyle/>
              <a:p>
                <a:pPr algn="ctr" eaLnBrk="1" hangingPunct="1"/>
                <a:endParaRPr lang="en-US">
                  <a:latin typeface="Gill Sans" charset="0"/>
                  <a:ea typeface="ヒラギノ角ゴ ProN W3" charset="0"/>
                  <a:sym typeface="Gill Sans" charset="0"/>
                </a:endParaRPr>
              </a:p>
            </p:txBody>
          </p:sp>
          <p:sp>
            <p:nvSpPr>
              <p:cNvPr id="57" name="Line 20"/>
              <p:cNvSpPr>
                <a:spLocks noChangeShapeType="1"/>
              </p:cNvSpPr>
              <p:nvPr/>
            </p:nvSpPr>
            <p:spPr bwMode="auto">
              <a:xfrm>
                <a:off x="2239176" y="3348888"/>
                <a:ext cx="803672" cy="375047"/>
              </a:xfrm>
              <a:prstGeom prst="line">
                <a:avLst/>
              </a:prstGeom>
              <a:noFill/>
              <a:ln w="50800" cap="flat">
                <a:solidFill>
                  <a:srgbClr val="74A040"/>
                </a:solidFill>
                <a:prstDash val="solid"/>
                <a:miter lim="800000"/>
                <a:headEnd type="none" w="med" len="med"/>
                <a:tailEnd type="none" w="med" len="med"/>
              </a:ln>
            </p:spPr>
            <p:txBody>
              <a:bodyPr lIns="0" tIns="0" rIns="0" bIns="0"/>
              <a:lstStyle/>
              <a:p>
                <a:pPr algn="ctr" eaLnBrk="1" hangingPunct="1"/>
                <a:endParaRPr lang="en-US">
                  <a:latin typeface="Gill Sans" charset="0"/>
                  <a:ea typeface="ヒラギノ角ゴ ProN W3" charset="0"/>
                  <a:sym typeface="Gill Sans" charset="0"/>
                </a:endParaRPr>
              </a:p>
            </p:txBody>
          </p:sp>
          <p:sp>
            <p:nvSpPr>
              <p:cNvPr id="58" name="Line 21"/>
              <p:cNvSpPr>
                <a:spLocks noChangeShapeType="1"/>
              </p:cNvSpPr>
              <p:nvPr/>
            </p:nvSpPr>
            <p:spPr bwMode="auto">
              <a:xfrm flipH="1">
                <a:off x="1605169" y="3357818"/>
                <a:ext cx="642938" cy="169664"/>
              </a:xfrm>
              <a:prstGeom prst="line">
                <a:avLst/>
              </a:prstGeom>
              <a:noFill/>
              <a:ln w="50800" cap="flat">
                <a:solidFill>
                  <a:srgbClr val="74A040"/>
                </a:solidFill>
                <a:prstDash val="solid"/>
                <a:miter lim="800000"/>
                <a:headEnd type="none" w="med" len="med"/>
                <a:tailEnd type="none" w="med" len="med"/>
              </a:ln>
            </p:spPr>
            <p:txBody>
              <a:bodyPr lIns="0" tIns="0" rIns="0" bIns="0"/>
              <a:lstStyle/>
              <a:p>
                <a:pPr algn="ctr" eaLnBrk="1" hangingPunct="1"/>
                <a:endParaRPr lang="en-US">
                  <a:latin typeface="Gill Sans" charset="0"/>
                  <a:ea typeface="ヒラギノ角ゴ ProN W3" charset="0"/>
                  <a:sym typeface="Gill Sans" charset="0"/>
                </a:endParaRPr>
              </a:p>
            </p:txBody>
          </p:sp>
          <p:sp>
            <p:nvSpPr>
              <p:cNvPr id="59" name="Line 22"/>
              <p:cNvSpPr>
                <a:spLocks noChangeShapeType="1"/>
              </p:cNvSpPr>
              <p:nvPr/>
            </p:nvSpPr>
            <p:spPr bwMode="auto">
              <a:xfrm flipH="1">
                <a:off x="1631958" y="2813107"/>
                <a:ext cx="1009055" cy="678656"/>
              </a:xfrm>
              <a:prstGeom prst="line">
                <a:avLst/>
              </a:prstGeom>
              <a:noFill/>
              <a:ln w="50800" cap="flat">
                <a:solidFill>
                  <a:srgbClr val="74A040"/>
                </a:solidFill>
                <a:prstDash val="solid"/>
                <a:miter lim="800000"/>
                <a:headEnd type="none" w="med" len="med"/>
                <a:tailEnd type="none" w="med" len="med"/>
              </a:ln>
            </p:spPr>
            <p:txBody>
              <a:bodyPr lIns="0" tIns="0" rIns="0" bIns="0"/>
              <a:lstStyle/>
              <a:p>
                <a:pPr algn="ctr" eaLnBrk="1" hangingPunct="1"/>
                <a:endParaRPr lang="en-US">
                  <a:latin typeface="Gill Sans" charset="0"/>
                  <a:ea typeface="ヒラギノ角ゴ ProN W3" charset="0"/>
                  <a:sym typeface="Gill Sans" charset="0"/>
                </a:endParaRPr>
              </a:p>
            </p:txBody>
          </p:sp>
          <p:sp>
            <p:nvSpPr>
              <p:cNvPr id="60" name="Line 23"/>
              <p:cNvSpPr>
                <a:spLocks noChangeShapeType="1"/>
              </p:cNvSpPr>
              <p:nvPr/>
            </p:nvSpPr>
            <p:spPr bwMode="auto">
              <a:xfrm flipH="1">
                <a:off x="2265966" y="2813107"/>
                <a:ext cx="357188" cy="517922"/>
              </a:xfrm>
              <a:prstGeom prst="line">
                <a:avLst/>
              </a:prstGeom>
              <a:noFill/>
              <a:ln w="50800" cap="flat">
                <a:solidFill>
                  <a:srgbClr val="74A040"/>
                </a:solidFill>
                <a:prstDash val="solid"/>
                <a:miter lim="800000"/>
                <a:headEnd type="none" w="med" len="med"/>
                <a:tailEnd type="none" w="med" len="med"/>
              </a:ln>
            </p:spPr>
            <p:txBody>
              <a:bodyPr lIns="0" tIns="0" rIns="0" bIns="0"/>
              <a:lstStyle/>
              <a:p>
                <a:pPr algn="ctr" eaLnBrk="1" hangingPunct="1"/>
                <a:endParaRPr lang="en-US">
                  <a:latin typeface="Gill Sans" charset="0"/>
                  <a:ea typeface="ヒラギノ角ゴ ProN W3" charset="0"/>
                  <a:sym typeface="Gill Sans" charset="0"/>
                </a:endParaRPr>
              </a:p>
            </p:txBody>
          </p:sp>
          <p:sp>
            <p:nvSpPr>
              <p:cNvPr id="61" name="Line 24"/>
              <p:cNvSpPr>
                <a:spLocks noChangeShapeType="1"/>
              </p:cNvSpPr>
              <p:nvPr/>
            </p:nvSpPr>
            <p:spPr bwMode="auto">
              <a:xfrm>
                <a:off x="2623153" y="2822036"/>
                <a:ext cx="419695" cy="910828"/>
              </a:xfrm>
              <a:prstGeom prst="line">
                <a:avLst/>
              </a:prstGeom>
              <a:noFill/>
              <a:ln w="50800" cap="flat">
                <a:solidFill>
                  <a:srgbClr val="74A040"/>
                </a:solidFill>
                <a:prstDash val="solid"/>
                <a:miter lim="800000"/>
                <a:headEnd type="none" w="med" len="med"/>
                <a:tailEnd type="none" w="med" len="med"/>
              </a:ln>
            </p:spPr>
            <p:txBody>
              <a:bodyPr lIns="0" tIns="0" rIns="0" bIns="0"/>
              <a:lstStyle/>
              <a:p>
                <a:pPr algn="ctr" eaLnBrk="1" hangingPunct="1"/>
                <a:endParaRPr lang="en-US">
                  <a:latin typeface="Gill Sans" charset="0"/>
                  <a:ea typeface="ヒラギノ角ゴ ProN W3" charset="0"/>
                  <a:sym typeface="Gill Sans" charset="0"/>
                </a:endParaRPr>
              </a:p>
            </p:txBody>
          </p:sp>
          <p:sp>
            <p:nvSpPr>
              <p:cNvPr id="62" name="Line 25"/>
              <p:cNvSpPr>
                <a:spLocks noChangeShapeType="1"/>
              </p:cNvSpPr>
              <p:nvPr/>
            </p:nvSpPr>
            <p:spPr bwMode="auto">
              <a:xfrm rot="10800000" flipH="1">
                <a:off x="1149755" y="3741795"/>
                <a:ext cx="1928813" cy="1410891"/>
              </a:xfrm>
              <a:prstGeom prst="line">
                <a:avLst/>
              </a:prstGeom>
              <a:noFill/>
              <a:ln w="9525" cap="flat">
                <a:solidFill>
                  <a:srgbClr val="8FB365"/>
                </a:solidFill>
                <a:prstDash val="solid"/>
                <a:miter lim="800000"/>
                <a:headEnd type="none" w="med" len="med"/>
                <a:tailEnd type="none" w="med" len="med"/>
              </a:ln>
            </p:spPr>
            <p:txBody>
              <a:bodyPr lIns="0" tIns="0" rIns="0" bIns="0"/>
              <a:lstStyle/>
              <a:p>
                <a:pPr algn="ctr" eaLnBrk="1" hangingPunct="1"/>
                <a:endParaRPr lang="en-US">
                  <a:latin typeface="Gill Sans" charset="0"/>
                  <a:ea typeface="ヒラギノ角ゴ ProN W3" charset="0"/>
                  <a:sym typeface="Gill Sans" charset="0"/>
                </a:endParaRPr>
              </a:p>
            </p:txBody>
          </p:sp>
          <p:sp>
            <p:nvSpPr>
              <p:cNvPr id="63" name="Line 26"/>
              <p:cNvSpPr>
                <a:spLocks noChangeShapeType="1"/>
              </p:cNvSpPr>
              <p:nvPr/>
            </p:nvSpPr>
            <p:spPr bwMode="auto">
              <a:xfrm rot="10800000">
                <a:off x="1605168" y="3571015"/>
                <a:ext cx="830461" cy="1787053"/>
              </a:xfrm>
              <a:prstGeom prst="line">
                <a:avLst/>
              </a:prstGeom>
              <a:noFill/>
              <a:ln w="12700" cap="flat">
                <a:solidFill>
                  <a:srgbClr val="8FB365"/>
                </a:solidFill>
                <a:prstDash val="solid"/>
                <a:miter lim="800000"/>
                <a:headEnd type="none" w="med" len="med"/>
                <a:tailEnd type="none" w="med" len="med"/>
              </a:ln>
            </p:spPr>
            <p:txBody>
              <a:bodyPr lIns="0" tIns="0" rIns="0" bIns="0"/>
              <a:lstStyle/>
              <a:p>
                <a:pPr algn="ctr" eaLnBrk="1" hangingPunct="1"/>
                <a:endParaRPr lang="en-US">
                  <a:latin typeface="Gill Sans" charset="0"/>
                  <a:ea typeface="ヒラギノ角ゴ ProN W3" charset="0"/>
                  <a:sym typeface="Gill Sans" charset="0"/>
                </a:endParaRPr>
              </a:p>
            </p:txBody>
          </p:sp>
          <p:sp>
            <p:nvSpPr>
              <p:cNvPr id="64" name="Line 27"/>
              <p:cNvSpPr>
                <a:spLocks noChangeShapeType="1"/>
              </p:cNvSpPr>
              <p:nvPr/>
            </p:nvSpPr>
            <p:spPr bwMode="auto">
              <a:xfrm rot="10800000">
                <a:off x="2248106" y="3339959"/>
                <a:ext cx="196453" cy="2035969"/>
              </a:xfrm>
              <a:prstGeom prst="line">
                <a:avLst/>
              </a:prstGeom>
              <a:noFill/>
              <a:ln w="12700" cap="flat">
                <a:solidFill>
                  <a:srgbClr val="8FB365"/>
                </a:solidFill>
                <a:prstDash val="solid"/>
                <a:miter lim="800000"/>
                <a:headEnd type="none" w="med" len="med"/>
                <a:tailEnd type="none" w="med" len="med"/>
              </a:ln>
            </p:spPr>
            <p:txBody>
              <a:bodyPr lIns="0" tIns="0" rIns="0" bIns="0"/>
              <a:lstStyle/>
              <a:p>
                <a:pPr algn="ctr" eaLnBrk="1" hangingPunct="1"/>
                <a:endParaRPr lang="en-US">
                  <a:latin typeface="Gill Sans" charset="0"/>
                  <a:ea typeface="ヒラギノ角ゴ ProN W3" charset="0"/>
                  <a:sym typeface="Gill Sans" charset="0"/>
                </a:endParaRPr>
              </a:p>
            </p:txBody>
          </p:sp>
          <p:sp>
            <p:nvSpPr>
              <p:cNvPr id="65" name="Line 28"/>
              <p:cNvSpPr>
                <a:spLocks noChangeShapeType="1"/>
              </p:cNvSpPr>
              <p:nvPr/>
            </p:nvSpPr>
            <p:spPr bwMode="auto">
              <a:xfrm rot="10800000" flipH="1">
                <a:off x="2453489" y="2822037"/>
                <a:ext cx="169664" cy="2553891"/>
              </a:xfrm>
              <a:prstGeom prst="line">
                <a:avLst/>
              </a:prstGeom>
              <a:noFill/>
              <a:ln w="9525" cap="flat">
                <a:solidFill>
                  <a:srgbClr val="8FB365"/>
                </a:solidFill>
                <a:prstDash val="solid"/>
                <a:miter lim="800000"/>
                <a:headEnd type="none" w="med" len="med"/>
                <a:tailEnd type="none" w="med" len="med"/>
              </a:ln>
            </p:spPr>
            <p:txBody>
              <a:bodyPr lIns="0" tIns="0" rIns="0" bIns="0"/>
              <a:lstStyle/>
              <a:p>
                <a:pPr algn="ctr" eaLnBrk="1" hangingPunct="1"/>
                <a:endParaRPr lang="en-US">
                  <a:latin typeface="Gill Sans" charset="0"/>
                  <a:ea typeface="ヒラギノ角ゴ ProN W3" charset="0"/>
                  <a:sym typeface="Gill Sans" charset="0"/>
                </a:endParaRPr>
              </a:p>
            </p:txBody>
          </p:sp>
          <p:sp>
            <p:nvSpPr>
              <p:cNvPr id="66" name="Line 29"/>
              <p:cNvSpPr>
                <a:spLocks noChangeShapeType="1"/>
              </p:cNvSpPr>
              <p:nvPr/>
            </p:nvSpPr>
            <p:spPr bwMode="auto">
              <a:xfrm rot="10800000" flipH="1">
                <a:off x="1158684" y="3357817"/>
                <a:ext cx="1089422" cy="1750219"/>
              </a:xfrm>
              <a:prstGeom prst="line">
                <a:avLst/>
              </a:prstGeom>
              <a:noFill/>
              <a:ln w="6350" cap="flat">
                <a:solidFill>
                  <a:srgbClr val="8FB365"/>
                </a:solidFill>
                <a:prstDash val="solid"/>
                <a:miter lim="800000"/>
                <a:headEnd type="none" w="med" len="med"/>
                <a:tailEnd type="none" w="med" len="med"/>
              </a:ln>
            </p:spPr>
            <p:txBody>
              <a:bodyPr lIns="0" tIns="0" rIns="0" bIns="0"/>
              <a:lstStyle/>
              <a:p>
                <a:pPr algn="ctr" eaLnBrk="1" hangingPunct="1"/>
                <a:endParaRPr lang="en-US">
                  <a:latin typeface="Gill Sans" charset="0"/>
                  <a:ea typeface="ヒラギノ角ゴ ProN W3" charset="0"/>
                  <a:sym typeface="Gill Sans" charset="0"/>
                </a:endParaRPr>
              </a:p>
            </p:txBody>
          </p:sp>
          <p:sp>
            <p:nvSpPr>
              <p:cNvPr id="67" name="Line 30"/>
              <p:cNvSpPr>
                <a:spLocks noChangeShapeType="1"/>
              </p:cNvSpPr>
              <p:nvPr/>
            </p:nvSpPr>
            <p:spPr bwMode="auto">
              <a:xfrm rot="10800000">
                <a:off x="1971285" y="2098732"/>
                <a:ext cx="1098352" cy="1625203"/>
              </a:xfrm>
              <a:prstGeom prst="line">
                <a:avLst/>
              </a:prstGeom>
              <a:noFill/>
              <a:ln w="25400" cap="flat">
                <a:solidFill>
                  <a:srgbClr val="8FB365"/>
                </a:solidFill>
                <a:prstDash val="solid"/>
                <a:miter lim="800000"/>
                <a:headEnd type="none" w="med" len="med"/>
                <a:tailEnd type="none" w="med" len="med"/>
              </a:ln>
            </p:spPr>
            <p:txBody>
              <a:bodyPr lIns="0" tIns="0" rIns="0" bIns="0"/>
              <a:lstStyle/>
              <a:p>
                <a:pPr algn="ctr" eaLnBrk="1" hangingPunct="1"/>
                <a:endParaRPr lang="en-US">
                  <a:latin typeface="Gill Sans" charset="0"/>
                  <a:ea typeface="ヒラギノ角ゴ ProN W3" charset="0"/>
                  <a:sym typeface="Gill Sans" charset="0"/>
                </a:endParaRPr>
              </a:p>
            </p:txBody>
          </p:sp>
          <p:sp>
            <p:nvSpPr>
              <p:cNvPr id="68" name="Line 31"/>
              <p:cNvSpPr>
                <a:spLocks noChangeShapeType="1"/>
              </p:cNvSpPr>
              <p:nvPr/>
            </p:nvSpPr>
            <p:spPr bwMode="auto">
              <a:xfrm rot="10800000" flipH="1">
                <a:off x="1587309" y="991450"/>
                <a:ext cx="491133" cy="2571750"/>
              </a:xfrm>
              <a:prstGeom prst="line">
                <a:avLst/>
              </a:prstGeom>
              <a:noFill/>
              <a:ln w="6350" cap="flat">
                <a:solidFill>
                  <a:srgbClr val="B0C88F"/>
                </a:solidFill>
                <a:prstDash val="solid"/>
                <a:miter lim="800000"/>
                <a:headEnd type="none" w="med" len="med"/>
                <a:tailEnd type="none" w="med" len="med"/>
              </a:ln>
            </p:spPr>
            <p:txBody>
              <a:bodyPr lIns="0" tIns="0" rIns="0" bIns="0"/>
              <a:lstStyle/>
              <a:p>
                <a:pPr algn="ctr" eaLnBrk="1" hangingPunct="1"/>
                <a:endParaRPr lang="en-US">
                  <a:latin typeface="Gill Sans" charset="0"/>
                  <a:ea typeface="ヒラギノ角ゴ ProN W3" charset="0"/>
                  <a:sym typeface="Gill Sans" charset="0"/>
                </a:endParaRPr>
              </a:p>
            </p:txBody>
          </p:sp>
          <p:sp>
            <p:nvSpPr>
              <p:cNvPr id="69" name="Line 32"/>
              <p:cNvSpPr>
                <a:spLocks noChangeShapeType="1"/>
              </p:cNvSpPr>
              <p:nvPr/>
            </p:nvSpPr>
            <p:spPr bwMode="auto">
              <a:xfrm rot="10800000">
                <a:off x="2078442" y="1043913"/>
                <a:ext cx="169664" cy="2296046"/>
              </a:xfrm>
              <a:prstGeom prst="line">
                <a:avLst/>
              </a:prstGeom>
              <a:noFill/>
              <a:ln w="9525" cap="flat">
                <a:solidFill>
                  <a:srgbClr val="A9C588"/>
                </a:solidFill>
                <a:prstDash val="solid"/>
                <a:miter lim="800000"/>
                <a:headEnd type="none" w="med" len="med"/>
                <a:tailEnd type="none" w="med" len="med"/>
              </a:ln>
            </p:spPr>
            <p:txBody>
              <a:bodyPr lIns="0" tIns="0" rIns="0" bIns="0"/>
              <a:lstStyle/>
              <a:p>
                <a:pPr algn="ctr" eaLnBrk="1" hangingPunct="1"/>
                <a:endParaRPr lang="en-US">
                  <a:latin typeface="Gill Sans" charset="0"/>
                  <a:ea typeface="ヒラギノ角ゴ ProN W3" charset="0"/>
                  <a:sym typeface="Gill Sans" charset="0"/>
                </a:endParaRPr>
              </a:p>
            </p:txBody>
          </p:sp>
          <p:sp>
            <p:nvSpPr>
              <p:cNvPr id="70" name="Line 33"/>
              <p:cNvSpPr>
                <a:spLocks noChangeShapeType="1"/>
              </p:cNvSpPr>
              <p:nvPr/>
            </p:nvSpPr>
            <p:spPr bwMode="auto">
              <a:xfrm rot="10800000">
                <a:off x="1310488" y="1445750"/>
                <a:ext cx="919758" cy="1903139"/>
              </a:xfrm>
              <a:prstGeom prst="line">
                <a:avLst/>
              </a:prstGeom>
              <a:noFill/>
              <a:ln w="12700" cap="flat">
                <a:solidFill>
                  <a:srgbClr val="8FB365"/>
                </a:solidFill>
                <a:prstDash val="solid"/>
                <a:miter lim="800000"/>
                <a:headEnd type="none" w="med" len="med"/>
                <a:tailEnd type="none" w="med" len="med"/>
              </a:ln>
            </p:spPr>
            <p:txBody>
              <a:bodyPr lIns="0" tIns="0" rIns="0" bIns="0"/>
              <a:lstStyle/>
              <a:p>
                <a:pPr algn="ctr" eaLnBrk="1" hangingPunct="1"/>
                <a:endParaRPr lang="en-US">
                  <a:latin typeface="Gill Sans" charset="0"/>
                  <a:ea typeface="ヒラギノ角ゴ ProN W3" charset="0"/>
                  <a:sym typeface="Gill Sans" charset="0"/>
                </a:endParaRPr>
              </a:p>
            </p:txBody>
          </p:sp>
          <p:sp>
            <p:nvSpPr>
              <p:cNvPr id="71" name="Line 34"/>
              <p:cNvSpPr>
                <a:spLocks noChangeShapeType="1"/>
              </p:cNvSpPr>
              <p:nvPr/>
            </p:nvSpPr>
            <p:spPr bwMode="auto">
              <a:xfrm flipH="1">
                <a:off x="1310490" y="1009310"/>
                <a:ext cx="759023" cy="437555"/>
              </a:xfrm>
              <a:prstGeom prst="line">
                <a:avLst/>
              </a:prstGeom>
              <a:noFill/>
              <a:ln w="101600" cap="flat">
                <a:solidFill>
                  <a:srgbClr val="5A8F24"/>
                </a:solidFill>
                <a:prstDash val="solid"/>
                <a:miter lim="800000"/>
                <a:headEnd type="none" w="med" len="med"/>
                <a:tailEnd type="none" w="med" len="med"/>
              </a:ln>
            </p:spPr>
            <p:txBody>
              <a:bodyPr lIns="0" tIns="0" rIns="0" bIns="0"/>
              <a:lstStyle/>
              <a:p>
                <a:pPr algn="ctr" eaLnBrk="1" hangingPunct="1"/>
                <a:endParaRPr lang="en-US">
                  <a:latin typeface="Gill Sans" charset="0"/>
                  <a:ea typeface="ヒラギノ角ゴ ProN W3" charset="0"/>
                  <a:sym typeface="Gill Sans" charset="0"/>
                </a:endParaRPr>
              </a:p>
            </p:txBody>
          </p:sp>
          <p:sp>
            <p:nvSpPr>
              <p:cNvPr id="72" name="Rectangle 36"/>
              <p:cNvSpPr>
                <a:spLocks/>
              </p:cNvSpPr>
              <p:nvPr/>
            </p:nvSpPr>
            <p:spPr bwMode="auto">
              <a:xfrm>
                <a:off x="2792342" y="2477037"/>
                <a:ext cx="921219" cy="397410"/>
              </a:xfrm>
              <a:prstGeom prst="rect">
                <a:avLst/>
              </a:prstGeom>
              <a:noFill/>
              <a:ln w="12700" cap="flat">
                <a:noFill/>
                <a:miter lim="800000"/>
                <a:headEnd type="none" w="med" len="med"/>
                <a:tailEnd type="none" w="med" len="med"/>
              </a:ln>
            </p:spPr>
            <p:txBody>
              <a:bodyPr wrap="none" lIns="0" tIns="0" rIns="0" bIns="0" anchor="ctr">
                <a:spAutoFit/>
              </a:bodyPr>
              <a:lstStyle/>
              <a:p>
                <a:pPr algn="ctr" eaLnBrk="1" hangingPunct="1"/>
                <a:r>
                  <a:rPr lang="en-US" dirty="0">
                    <a:latin typeface="Gill Sans" charset="0"/>
                    <a:ea typeface="Gill Sans" charset="0"/>
                    <a:cs typeface="Gill Sans" charset="0"/>
                    <a:sym typeface="Gill Sans" charset="0"/>
                  </a:rPr>
                  <a:t>Throat</a:t>
                </a:r>
              </a:p>
            </p:txBody>
          </p:sp>
          <p:sp>
            <p:nvSpPr>
              <p:cNvPr id="73" name="Rectangle 37"/>
              <p:cNvSpPr>
                <a:spLocks/>
              </p:cNvSpPr>
              <p:nvPr/>
            </p:nvSpPr>
            <p:spPr bwMode="auto">
              <a:xfrm>
                <a:off x="3031534" y="3898249"/>
                <a:ext cx="724446" cy="397410"/>
              </a:xfrm>
              <a:prstGeom prst="rect">
                <a:avLst/>
              </a:prstGeom>
              <a:noFill/>
              <a:ln w="12700" cap="flat">
                <a:noFill/>
                <a:miter lim="800000"/>
                <a:headEnd type="none" w="med" len="med"/>
                <a:tailEnd type="none" w="med" len="med"/>
              </a:ln>
            </p:spPr>
            <p:txBody>
              <a:bodyPr wrap="none" lIns="0" tIns="0" rIns="0" bIns="0" anchor="ctr">
                <a:spAutoFit/>
              </a:bodyPr>
              <a:lstStyle/>
              <a:p>
                <a:pPr algn="ctr" eaLnBrk="1" hangingPunct="1"/>
                <a:r>
                  <a:rPr lang="en-US" dirty="0">
                    <a:latin typeface="Gill Sans" charset="0"/>
                    <a:ea typeface="Gill Sans" charset="0"/>
                    <a:cs typeface="Gill Sans" charset="0"/>
                    <a:sym typeface="Gill Sans" charset="0"/>
                  </a:rPr>
                  <a:t>Saliva</a:t>
                </a:r>
              </a:p>
            </p:txBody>
          </p:sp>
          <p:sp>
            <p:nvSpPr>
              <p:cNvPr id="74" name="Rectangle 38"/>
              <p:cNvSpPr>
                <a:spLocks/>
              </p:cNvSpPr>
              <p:nvPr/>
            </p:nvSpPr>
            <p:spPr bwMode="auto">
              <a:xfrm>
                <a:off x="558367" y="5589086"/>
                <a:ext cx="2371123" cy="397410"/>
              </a:xfrm>
              <a:prstGeom prst="rect">
                <a:avLst/>
              </a:prstGeom>
              <a:noFill/>
              <a:ln w="12700" cap="flat">
                <a:noFill/>
                <a:miter lim="800000"/>
                <a:headEnd type="none" w="med" len="med"/>
                <a:tailEnd type="none" w="med" len="med"/>
              </a:ln>
            </p:spPr>
            <p:txBody>
              <a:bodyPr wrap="none" lIns="0" tIns="0" rIns="0" bIns="0" anchor="ctr">
                <a:spAutoFit/>
              </a:bodyPr>
              <a:lstStyle/>
              <a:p>
                <a:pPr algn="ctr" eaLnBrk="1" hangingPunct="1"/>
                <a:r>
                  <a:rPr lang="en-US" dirty="0" err="1">
                    <a:latin typeface="Gill Sans" charset="0"/>
                    <a:ea typeface="Gill Sans" charset="0"/>
                    <a:cs typeface="Gill Sans" charset="0"/>
                    <a:sym typeface="Gill Sans" charset="0"/>
                  </a:rPr>
                  <a:t>subgingival</a:t>
                </a:r>
                <a:r>
                  <a:rPr lang="en-US" dirty="0">
                    <a:latin typeface="Gill Sans" charset="0"/>
                    <a:ea typeface="Gill Sans" charset="0"/>
                    <a:cs typeface="Gill Sans" charset="0"/>
                    <a:sym typeface="Gill Sans" charset="0"/>
                  </a:rPr>
                  <a:t> plaque</a:t>
                </a:r>
              </a:p>
            </p:txBody>
          </p:sp>
          <p:sp>
            <p:nvSpPr>
              <p:cNvPr id="75" name="Rectangle 39"/>
              <p:cNvSpPr>
                <a:spLocks/>
              </p:cNvSpPr>
              <p:nvPr/>
            </p:nvSpPr>
            <p:spPr bwMode="auto">
              <a:xfrm>
                <a:off x="-1450198" y="5210140"/>
                <a:ext cx="2642502" cy="397411"/>
              </a:xfrm>
              <a:prstGeom prst="rect">
                <a:avLst/>
              </a:prstGeom>
              <a:noFill/>
              <a:ln w="12700" cap="flat">
                <a:noFill/>
                <a:miter lim="800000"/>
                <a:headEnd type="none" w="med" len="med"/>
                <a:tailEnd type="none" w="med" len="med"/>
              </a:ln>
            </p:spPr>
            <p:txBody>
              <a:bodyPr wrap="none" lIns="0" tIns="0" rIns="0" bIns="0" anchor="ctr">
                <a:spAutoFit/>
              </a:bodyPr>
              <a:lstStyle/>
              <a:p>
                <a:pPr algn="ctr" eaLnBrk="1" hangingPunct="1"/>
                <a:r>
                  <a:rPr lang="en-US" dirty="0" err="1">
                    <a:latin typeface="Gill Sans" charset="0"/>
                    <a:ea typeface="Gill Sans" charset="0"/>
                    <a:cs typeface="Gill Sans" charset="0"/>
                    <a:sym typeface="Gill Sans" charset="0"/>
                  </a:rPr>
                  <a:t>supragingival</a:t>
                </a:r>
                <a:r>
                  <a:rPr lang="en-US" dirty="0">
                    <a:latin typeface="Gill Sans" charset="0"/>
                    <a:ea typeface="Gill Sans" charset="0"/>
                    <a:cs typeface="Gill Sans" charset="0"/>
                    <a:sym typeface="Gill Sans" charset="0"/>
                  </a:rPr>
                  <a:t> plaque</a:t>
                </a:r>
              </a:p>
            </p:txBody>
          </p:sp>
          <p:sp>
            <p:nvSpPr>
              <p:cNvPr id="76" name="Rectangle 40"/>
              <p:cNvSpPr>
                <a:spLocks/>
              </p:cNvSpPr>
              <p:nvPr/>
            </p:nvSpPr>
            <p:spPr bwMode="auto">
              <a:xfrm>
                <a:off x="641099" y="3337705"/>
                <a:ext cx="962616" cy="397411"/>
              </a:xfrm>
              <a:prstGeom prst="rect">
                <a:avLst/>
              </a:prstGeom>
              <a:noFill/>
              <a:ln w="12700" cap="flat">
                <a:noFill/>
                <a:miter lim="800000"/>
                <a:headEnd type="none" w="med" len="med"/>
                <a:tailEnd type="none" w="med" len="med"/>
              </a:ln>
            </p:spPr>
            <p:txBody>
              <a:bodyPr wrap="none" lIns="0" tIns="0" rIns="0" bIns="0" anchor="ctr">
                <a:spAutoFit/>
              </a:bodyPr>
              <a:lstStyle/>
              <a:p>
                <a:pPr algn="ctr" eaLnBrk="1" hangingPunct="1"/>
                <a:r>
                  <a:rPr lang="en-US">
                    <a:latin typeface="Gill Sans" charset="0"/>
                    <a:ea typeface="Gill Sans" charset="0"/>
                    <a:cs typeface="Gill Sans" charset="0"/>
                    <a:sym typeface="Gill Sans" charset="0"/>
                  </a:rPr>
                  <a:t>Tongue</a:t>
                </a:r>
              </a:p>
            </p:txBody>
          </p:sp>
          <p:sp>
            <p:nvSpPr>
              <p:cNvPr id="77" name="Rectangle 42"/>
              <p:cNvSpPr>
                <a:spLocks/>
              </p:cNvSpPr>
              <p:nvPr/>
            </p:nvSpPr>
            <p:spPr bwMode="auto">
              <a:xfrm>
                <a:off x="1044123" y="1981390"/>
                <a:ext cx="791142" cy="397411"/>
              </a:xfrm>
              <a:prstGeom prst="rect">
                <a:avLst/>
              </a:prstGeom>
              <a:noFill/>
              <a:ln w="12700" cap="flat">
                <a:noFill/>
                <a:miter lim="800000"/>
                <a:headEnd type="none" w="med" len="med"/>
                <a:tailEnd type="none" w="med" len="med"/>
              </a:ln>
            </p:spPr>
            <p:txBody>
              <a:bodyPr wrap="none" lIns="0" tIns="0" rIns="0" bIns="0" anchor="ctr">
                <a:spAutoFit/>
              </a:bodyPr>
              <a:lstStyle/>
              <a:p>
                <a:pPr algn="ctr" eaLnBrk="1" hangingPunct="1"/>
                <a:r>
                  <a:rPr lang="en-US" dirty="0">
                    <a:latin typeface="Gill Sans" charset="0"/>
                    <a:ea typeface="Gill Sans" charset="0"/>
                    <a:cs typeface="Gill Sans" charset="0"/>
                    <a:sym typeface="Gill Sans" charset="0"/>
                  </a:rPr>
                  <a:t>Palate</a:t>
                </a:r>
              </a:p>
            </p:txBody>
          </p:sp>
          <p:sp>
            <p:nvSpPr>
              <p:cNvPr id="78" name="Rectangle 43"/>
              <p:cNvSpPr>
                <a:spLocks/>
              </p:cNvSpPr>
              <p:nvPr/>
            </p:nvSpPr>
            <p:spPr bwMode="auto">
              <a:xfrm>
                <a:off x="349497" y="1493120"/>
                <a:ext cx="876235" cy="397411"/>
              </a:xfrm>
              <a:prstGeom prst="rect">
                <a:avLst/>
              </a:prstGeom>
              <a:noFill/>
              <a:ln w="12700" cap="flat">
                <a:noFill/>
                <a:miter lim="800000"/>
                <a:headEnd type="none" w="med" len="med"/>
                <a:tailEnd type="none" w="med" len="med"/>
              </a:ln>
            </p:spPr>
            <p:txBody>
              <a:bodyPr wrap="none" lIns="0" tIns="0" rIns="0" bIns="0" anchor="ctr">
                <a:spAutoFit/>
              </a:bodyPr>
              <a:lstStyle/>
              <a:p>
                <a:pPr algn="ctr" eaLnBrk="1" hangingPunct="1"/>
                <a:r>
                  <a:rPr lang="en-US" dirty="0">
                    <a:latin typeface="Gill Sans" charset="0"/>
                    <a:ea typeface="Gill Sans" charset="0"/>
                    <a:cs typeface="Gill Sans" charset="0"/>
                    <a:sym typeface="Gill Sans" charset="0"/>
                  </a:rPr>
                  <a:t>Cheek</a:t>
                </a:r>
              </a:p>
            </p:txBody>
          </p:sp>
          <p:sp>
            <p:nvSpPr>
              <p:cNvPr id="79" name="Rectangle 44"/>
              <p:cNvSpPr>
                <a:spLocks/>
              </p:cNvSpPr>
              <p:nvPr/>
            </p:nvSpPr>
            <p:spPr bwMode="auto">
              <a:xfrm>
                <a:off x="2102336" y="448996"/>
                <a:ext cx="1218909" cy="794821"/>
              </a:xfrm>
              <a:prstGeom prst="rect">
                <a:avLst/>
              </a:prstGeom>
              <a:noFill/>
              <a:ln w="12700" cap="flat">
                <a:noFill/>
                <a:miter lim="800000"/>
                <a:headEnd type="none" w="med" len="med"/>
                <a:tailEnd type="none" w="med" len="med"/>
              </a:ln>
            </p:spPr>
            <p:txBody>
              <a:bodyPr wrap="none" lIns="0" tIns="0" rIns="0" bIns="0" anchor="ctr">
                <a:spAutoFit/>
              </a:bodyPr>
              <a:lstStyle/>
              <a:p>
                <a:pPr algn="ctr" eaLnBrk="1" hangingPunct="1"/>
                <a:r>
                  <a:rPr lang="en-US" dirty="0">
                    <a:latin typeface="Gill Sans" charset="0"/>
                    <a:ea typeface="Gill Sans" charset="0"/>
                    <a:cs typeface="Gill Sans" charset="0"/>
                    <a:sym typeface="Gill Sans" charset="0"/>
                  </a:rPr>
                  <a:t>Attached</a:t>
                </a:r>
              </a:p>
              <a:p>
                <a:pPr algn="ctr" eaLnBrk="1" hangingPunct="1"/>
                <a:r>
                  <a:rPr lang="en-US" dirty="0">
                    <a:latin typeface="Gill Sans" charset="0"/>
                    <a:ea typeface="Gill Sans" charset="0"/>
                    <a:cs typeface="Gill Sans" charset="0"/>
                    <a:sym typeface="Gill Sans" charset="0"/>
                  </a:rPr>
                  <a:t>gingiva</a:t>
                </a:r>
              </a:p>
            </p:txBody>
          </p:sp>
          <p:sp>
            <p:nvSpPr>
              <p:cNvPr id="80" name="Line 75"/>
              <p:cNvSpPr>
                <a:spLocks noChangeShapeType="1"/>
              </p:cNvSpPr>
              <p:nvPr/>
            </p:nvSpPr>
            <p:spPr bwMode="auto">
              <a:xfrm rot="10800000" flipH="1">
                <a:off x="1122966" y="2857755"/>
                <a:ext cx="1531441" cy="2317254"/>
              </a:xfrm>
              <a:prstGeom prst="line">
                <a:avLst/>
              </a:prstGeom>
              <a:noFill/>
              <a:ln w="6350" cap="flat">
                <a:solidFill>
                  <a:srgbClr val="8FB365"/>
                </a:solidFill>
                <a:prstDash val="solid"/>
                <a:miter lim="800000"/>
                <a:headEnd type="none" w="med" len="med"/>
                <a:tailEnd type="none" w="med" len="med"/>
              </a:ln>
            </p:spPr>
            <p:txBody>
              <a:bodyPr lIns="0" tIns="0" rIns="0" bIns="0"/>
              <a:lstStyle/>
              <a:p>
                <a:pPr algn="ctr" eaLnBrk="1" hangingPunct="1"/>
                <a:endParaRPr lang="en-US">
                  <a:latin typeface="Gill Sans" charset="0"/>
                  <a:ea typeface="ヒラギノ角ゴ ProN W3" charset="0"/>
                  <a:sym typeface="Gill Sans" charset="0"/>
                </a:endParaRPr>
              </a:p>
            </p:txBody>
          </p:sp>
          <p:grpSp>
            <p:nvGrpSpPr>
              <p:cNvPr id="93" name="Group 76"/>
              <p:cNvGrpSpPr>
                <a:grpSpLocks/>
              </p:cNvGrpSpPr>
              <p:nvPr/>
            </p:nvGrpSpPr>
            <p:grpSpPr bwMode="auto">
              <a:xfrm>
                <a:off x="1006879" y="893224"/>
                <a:ext cx="2196703" cy="4598789"/>
                <a:chOff x="0" y="0"/>
                <a:chExt cx="1968" cy="4120"/>
              </a:xfrm>
            </p:grpSpPr>
            <p:sp>
              <p:nvSpPr>
                <p:cNvPr id="83" name="Oval 77"/>
                <p:cNvSpPr>
                  <a:spLocks/>
                </p:cNvSpPr>
                <p:nvPr/>
              </p:nvSpPr>
              <p:spPr bwMode="auto">
                <a:xfrm>
                  <a:off x="1744" y="2456"/>
                  <a:ext cx="224" cy="224"/>
                </a:xfrm>
                <a:prstGeom prst="ellipse">
                  <a:avLst/>
                </a:prstGeom>
                <a:solidFill>
                  <a:srgbClr val="0F7BA0"/>
                </a:solidFill>
                <a:ln w="25400" cap="flat">
                  <a:noFill/>
                  <a:miter lim="800000"/>
                  <a:headEnd type="none" w="med" len="med"/>
                  <a:tailEnd type="none" w="med" len="med"/>
                </a:ln>
              </p:spPr>
              <p:txBody>
                <a:bodyPr lIns="0" tIns="0" rIns="0" bIns="0"/>
                <a:lstStyle/>
                <a:p>
                  <a:pPr algn="ctr" eaLnBrk="1" hangingPunct="1"/>
                  <a:endParaRPr lang="en-US">
                    <a:latin typeface="Gill Sans" charset="0"/>
                    <a:ea typeface="ヒラギノ角ゴ ProN W3" charset="0"/>
                    <a:sym typeface="Gill Sans" charset="0"/>
                  </a:endParaRPr>
                </a:p>
              </p:txBody>
            </p:sp>
            <p:sp>
              <p:nvSpPr>
                <p:cNvPr id="84" name="Oval 78"/>
                <p:cNvSpPr>
                  <a:spLocks/>
                </p:cNvSpPr>
                <p:nvPr/>
              </p:nvSpPr>
              <p:spPr bwMode="auto">
                <a:xfrm>
                  <a:off x="1176" y="3896"/>
                  <a:ext cx="224" cy="224"/>
                </a:xfrm>
                <a:prstGeom prst="ellipse">
                  <a:avLst/>
                </a:prstGeom>
                <a:solidFill>
                  <a:srgbClr val="0F7BA0"/>
                </a:solidFill>
                <a:ln w="25400" cap="flat">
                  <a:noFill/>
                  <a:miter lim="800000"/>
                  <a:headEnd type="none" w="med" len="med"/>
                  <a:tailEnd type="none" w="med" len="med"/>
                </a:ln>
              </p:spPr>
              <p:txBody>
                <a:bodyPr lIns="0" tIns="0" rIns="0" bIns="0"/>
                <a:lstStyle/>
                <a:p>
                  <a:pPr algn="ctr" eaLnBrk="1" hangingPunct="1"/>
                  <a:endParaRPr lang="en-US">
                    <a:latin typeface="Gill Sans" charset="0"/>
                    <a:ea typeface="ヒラギノ角ゴ ProN W3" charset="0"/>
                    <a:sym typeface="Gill Sans" charset="0"/>
                  </a:endParaRPr>
                </a:p>
              </p:txBody>
            </p:sp>
            <p:sp>
              <p:nvSpPr>
                <p:cNvPr id="85" name="Oval 79"/>
                <p:cNvSpPr>
                  <a:spLocks/>
                </p:cNvSpPr>
                <p:nvPr/>
              </p:nvSpPr>
              <p:spPr bwMode="auto">
                <a:xfrm>
                  <a:off x="0" y="3712"/>
                  <a:ext cx="224" cy="224"/>
                </a:xfrm>
                <a:prstGeom prst="ellipse">
                  <a:avLst/>
                </a:prstGeom>
                <a:solidFill>
                  <a:srgbClr val="0F7BA0"/>
                </a:solidFill>
                <a:ln w="25400" cap="flat">
                  <a:noFill/>
                  <a:miter lim="800000"/>
                  <a:headEnd type="none" w="med" len="med"/>
                  <a:tailEnd type="none" w="med" len="med"/>
                </a:ln>
              </p:spPr>
              <p:txBody>
                <a:bodyPr lIns="0" tIns="0" rIns="0" bIns="0"/>
                <a:lstStyle/>
                <a:p>
                  <a:pPr algn="ctr" eaLnBrk="1" hangingPunct="1"/>
                  <a:endParaRPr lang="en-US">
                    <a:latin typeface="Gill Sans" charset="0"/>
                    <a:ea typeface="ヒラギノ角ゴ ProN W3" charset="0"/>
                    <a:sym typeface="Gill Sans" charset="0"/>
                  </a:endParaRPr>
                </a:p>
              </p:txBody>
            </p:sp>
            <p:sp>
              <p:nvSpPr>
                <p:cNvPr id="86" name="Oval 80"/>
                <p:cNvSpPr>
                  <a:spLocks/>
                </p:cNvSpPr>
                <p:nvPr/>
              </p:nvSpPr>
              <p:spPr bwMode="auto">
                <a:xfrm>
                  <a:off x="424" y="2272"/>
                  <a:ext cx="224" cy="224"/>
                </a:xfrm>
                <a:prstGeom prst="ellipse">
                  <a:avLst/>
                </a:prstGeom>
                <a:solidFill>
                  <a:srgbClr val="0F7BA0"/>
                </a:solidFill>
                <a:ln w="25400" cap="flat">
                  <a:noFill/>
                  <a:miter lim="800000"/>
                  <a:headEnd type="none" w="med" len="med"/>
                  <a:tailEnd type="none" w="med" len="med"/>
                </a:ln>
              </p:spPr>
              <p:txBody>
                <a:bodyPr lIns="0" tIns="0" rIns="0" bIns="0"/>
                <a:lstStyle/>
                <a:p>
                  <a:pPr algn="ctr" eaLnBrk="1" hangingPunct="1"/>
                  <a:endParaRPr lang="en-US">
                    <a:latin typeface="Gill Sans" charset="0"/>
                    <a:ea typeface="ヒラギノ角ゴ ProN W3" charset="0"/>
                    <a:sym typeface="Gill Sans" charset="0"/>
                  </a:endParaRPr>
                </a:p>
              </p:txBody>
            </p:sp>
            <p:sp>
              <p:nvSpPr>
                <p:cNvPr id="87" name="Oval 81"/>
                <p:cNvSpPr>
                  <a:spLocks/>
                </p:cNvSpPr>
                <p:nvPr/>
              </p:nvSpPr>
              <p:spPr bwMode="auto">
                <a:xfrm>
                  <a:off x="1000" y="2088"/>
                  <a:ext cx="224" cy="224"/>
                </a:xfrm>
                <a:prstGeom prst="ellipse">
                  <a:avLst/>
                </a:prstGeom>
                <a:solidFill>
                  <a:srgbClr val="0F7BA0"/>
                </a:solidFill>
                <a:ln w="25400" cap="flat">
                  <a:noFill/>
                  <a:miter lim="800000"/>
                  <a:headEnd type="none" w="med" len="med"/>
                  <a:tailEnd type="none" w="med" len="med"/>
                </a:ln>
              </p:spPr>
              <p:txBody>
                <a:bodyPr lIns="0" tIns="0" rIns="0" bIns="0"/>
                <a:lstStyle/>
                <a:p>
                  <a:pPr algn="ctr" eaLnBrk="1" hangingPunct="1"/>
                  <a:endParaRPr lang="en-US">
                    <a:latin typeface="Gill Sans" charset="0"/>
                    <a:ea typeface="ヒラギノ角ゴ ProN W3" charset="0"/>
                    <a:sym typeface="Gill Sans" charset="0"/>
                  </a:endParaRPr>
                </a:p>
              </p:txBody>
            </p:sp>
            <p:sp>
              <p:nvSpPr>
                <p:cNvPr id="88" name="Oval 82"/>
                <p:cNvSpPr>
                  <a:spLocks/>
                </p:cNvSpPr>
                <p:nvPr/>
              </p:nvSpPr>
              <p:spPr bwMode="auto">
                <a:xfrm>
                  <a:off x="1344" y="1632"/>
                  <a:ext cx="224" cy="224"/>
                </a:xfrm>
                <a:prstGeom prst="ellipse">
                  <a:avLst/>
                </a:prstGeom>
                <a:solidFill>
                  <a:srgbClr val="0F7BA0"/>
                </a:solidFill>
                <a:ln w="25400" cap="flat">
                  <a:noFill/>
                  <a:miter lim="800000"/>
                  <a:headEnd type="none" w="med" len="med"/>
                  <a:tailEnd type="none" w="med" len="med"/>
                </a:ln>
              </p:spPr>
              <p:txBody>
                <a:bodyPr lIns="0" tIns="0" rIns="0" bIns="0"/>
                <a:lstStyle/>
                <a:p>
                  <a:pPr algn="ctr" eaLnBrk="1" hangingPunct="1"/>
                  <a:endParaRPr lang="en-US">
                    <a:latin typeface="Gill Sans" charset="0"/>
                    <a:ea typeface="ヒラギノ角ゴ ProN W3" charset="0"/>
                    <a:sym typeface="Gill Sans" charset="0"/>
                  </a:endParaRPr>
                </a:p>
              </p:txBody>
            </p:sp>
            <p:sp>
              <p:nvSpPr>
                <p:cNvPr id="89" name="Oval 83"/>
                <p:cNvSpPr>
                  <a:spLocks/>
                </p:cNvSpPr>
                <p:nvPr/>
              </p:nvSpPr>
              <p:spPr bwMode="auto">
                <a:xfrm>
                  <a:off x="760" y="960"/>
                  <a:ext cx="224" cy="224"/>
                </a:xfrm>
                <a:prstGeom prst="ellipse">
                  <a:avLst/>
                </a:prstGeom>
                <a:solidFill>
                  <a:srgbClr val="0F7BA0"/>
                </a:solidFill>
                <a:ln w="25400" cap="flat">
                  <a:noFill/>
                  <a:miter lim="800000"/>
                  <a:headEnd type="none" w="med" len="med"/>
                  <a:tailEnd type="none" w="med" len="med"/>
                </a:ln>
              </p:spPr>
              <p:txBody>
                <a:bodyPr lIns="0" tIns="0" rIns="0" bIns="0"/>
                <a:lstStyle/>
                <a:p>
                  <a:pPr algn="ctr" eaLnBrk="1" hangingPunct="1"/>
                  <a:endParaRPr lang="en-US">
                    <a:latin typeface="Gill Sans" charset="0"/>
                    <a:ea typeface="ヒラギノ角ゴ ProN W3" charset="0"/>
                    <a:sym typeface="Gill Sans" charset="0"/>
                  </a:endParaRPr>
                </a:p>
              </p:txBody>
            </p:sp>
            <p:sp>
              <p:nvSpPr>
                <p:cNvPr id="90" name="Oval 84"/>
                <p:cNvSpPr>
                  <a:spLocks/>
                </p:cNvSpPr>
                <p:nvPr/>
              </p:nvSpPr>
              <p:spPr bwMode="auto">
                <a:xfrm>
                  <a:off x="152" y="376"/>
                  <a:ext cx="224" cy="224"/>
                </a:xfrm>
                <a:prstGeom prst="ellipse">
                  <a:avLst/>
                </a:prstGeom>
                <a:solidFill>
                  <a:srgbClr val="0F7BA0"/>
                </a:solidFill>
                <a:ln w="25400" cap="flat">
                  <a:noFill/>
                  <a:miter lim="800000"/>
                  <a:headEnd type="none" w="med" len="med"/>
                  <a:tailEnd type="none" w="med" len="med"/>
                </a:ln>
              </p:spPr>
              <p:txBody>
                <a:bodyPr lIns="0" tIns="0" rIns="0" bIns="0"/>
                <a:lstStyle/>
                <a:p>
                  <a:pPr algn="ctr" eaLnBrk="1" hangingPunct="1"/>
                  <a:endParaRPr lang="en-US">
                    <a:latin typeface="Gill Sans" charset="0"/>
                    <a:ea typeface="ヒラギノ角ゴ ProN W3" charset="0"/>
                    <a:sym typeface="Gill Sans" charset="0"/>
                  </a:endParaRPr>
                </a:p>
              </p:txBody>
            </p:sp>
            <p:sp>
              <p:nvSpPr>
                <p:cNvPr id="91" name="Oval 85"/>
                <p:cNvSpPr>
                  <a:spLocks/>
                </p:cNvSpPr>
                <p:nvPr/>
              </p:nvSpPr>
              <p:spPr bwMode="auto">
                <a:xfrm>
                  <a:off x="864" y="0"/>
                  <a:ext cx="224" cy="224"/>
                </a:xfrm>
                <a:prstGeom prst="ellipse">
                  <a:avLst/>
                </a:prstGeom>
                <a:solidFill>
                  <a:srgbClr val="0F7BA0"/>
                </a:solidFill>
                <a:ln w="25400" cap="flat">
                  <a:noFill/>
                  <a:miter lim="800000"/>
                  <a:headEnd type="none" w="med" len="med"/>
                  <a:tailEnd type="none" w="med" len="med"/>
                </a:ln>
              </p:spPr>
              <p:txBody>
                <a:bodyPr lIns="0" tIns="0" rIns="0" bIns="0"/>
                <a:lstStyle/>
                <a:p>
                  <a:pPr algn="ctr" eaLnBrk="1" hangingPunct="1"/>
                  <a:endParaRPr lang="en-US">
                    <a:latin typeface="Gill Sans" charset="0"/>
                    <a:ea typeface="ヒラギノ角ゴ ProN W3" charset="0"/>
                    <a:sym typeface="Gill Sans" charset="0"/>
                  </a:endParaRPr>
                </a:p>
              </p:txBody>
            </p:sp>
          </p:grpSp>
          <p:sp>
            <p:nvSpPr>
              <p:cNvPr id="82" name="Rectangle 41"/>
              <p:cNvSpPr>
                <a:spLocks/>
              </p:cNvSpPr>
              <p:nvPr/>
            </p:nvSpPr>
            <p:spPr bwMode="auto">
              <a:xfrm>
                <a:off x="1753788" y="2805009"/>
                <a:ext cx="898221" cy="397411"/>
              </a:xfrm>
              <a:prstGeom prst="rect">
                <a:avLst/>
              </a:prstGeom>
              <a:noFill/>
              <a:ln w="12700" cap="flat">
                <a:noFill/>
                <a:miter lim="800000"/>
                <a:headEnd type="none" w="med" len="med"/>
                <a:tailEnd type="none" w="med" len="med"/>
              </a:ln>
            </p:spPr>
            <p:txBody>
              <a:bodyPr wrap="none" lIns="0" tIns="0" rIns="0" bIns="0" anchor="ctr">
                <a:spAutoFit/>
              </a:bodyPr>
              <a:lstStyle/>
              <a:p>
                <a:pPr algn="ctr" eaLnBrk="1" hangingPunct="1"/>
                <a:r>
                  <a:rPr lang="en-US" dirty="0">
                    <a:latin typeface="Gill Sans" charset="0"/>
                    <a:ea typeface="Gill Sans" charset="0"/>
                    <a:cs typeface="Gill Sans" charset="0"/>
                    <a:sym typeface="Gill Sans" charset="0"/>
                  </a:rPr>
                  <a:t>Tonsils</a:t>
                </a:r>
              </a:p>
            </p:txBody>
          </p:sp>
        </p:grpSp>
        <p:grpSp>
          <p:nvGrpSpPr>
            <p:cNvPr id="94" name="Group 110"/>
            <p:cNvGrpSpPr/>
            <p:nvPr/>
          </p:nvGrpSpPr>
          <p:grpSpPr>
            <a:xfrm>
              <a:off x="7250905" y="5807275"/>
              <a:ext cx="1893095" cy="696516"/>
              <a:chOff x="7250906" y="1526976"/>
              <a:chExt cx="1893095" cy="696516"/>
            </a:xfrm>
          </p:grpSpPr>
          <p:sp>
            <p:nvSpPr>
              <p:cNvPr id="112" name="Rectangle 1"/>
              <p:cNvSpPr>
                <a:spLocks/>
              </p:cNvSpPr>
              <p:nvPr/>
            </p:nvSpPr>
            <p:spPr bwMode="auto">
              <a:xfrm>
                <a:off x="7250906" y="1526976"/>
                <a:ext cx="1830586" cy="696516"/>
              </a:xfrm>
              <a:prstGeom prst="rect">
                <a:avLst/>
              </a:prstGeom>
              <a:noFill/>
              <a:ln w="25400" cap="flat">
                <a:solidFill>
                  <a:schemeClr val="accent3"/>
                </a:solidFill>
                <a:miter lim="800000"/>
                <a:headEnd type="none" w="med" len="med"/>
                <a:tailEnd type="none" w="med" len="med"/>
              </a:ln>
              <a:effectLst/>
            </p:spPr>
            <p:txBody>
              <a:bodyPr lIns="0" tIns="0" rIns="0" bIns="0"/>
              <a:lstStyle/>
              <a:p>
                <a:pPr algn="ctr" eaLnBrk="1" hangingPunct="1"/>
                <a:endParaRPr lang="en-US">
                  <a:latin typeface="Gill Sans" charset="0"/>
                  <a:ea typeface="ヒラギノ角ゴ ProN W3" charset="0"/>
                  <a:sym typeface="Gill Sans" charset="0"/>
                </a:endParaRPr>
              </a:p>
            </p:txBody>
          </p:sp>
          <p:sp>
            <p:nvSpPr>
              <p:cNvPr id="113" name="Rectangle 87"/>
              <p:cNvSpPr>
                <a:spLocks/>
              </p:cNvSpPr>
              <p:nvPr/>
            </p:nvSpPr>
            <p:spPr bwMode="auto">
              <a:xfrm>
                <a:off x="7572376" y="1593950"/>
                <a:ext cx="1571625" cy="205383"/>
              </a:xfrm>
              <a:prstGeom prst="rect">
                <a:avLst/>
              </a:prstGeom>
              <a:noFill/>
              <a:ln w="12700" cap="flat">
                <a:noFill/>
                <a:miter lim="800000"/>
                <a:headEnd type="none" w="med" len="med"/>
                <a:tailEnd type="none" w="med" len="med"/>
              </a:ln>
            </p:spPr>
            <p:txBody>
              <a:bodyPr lIns="0" tIns="0" rIns="0" bIns="0" anchor="ctr"/>
              <a:lstStyle/>
              <a:p>
                <a:pPr eaLnBrk="1" hangingPunct="1"/>
                <a:r>
                  <a:rPr lang="en-US" sz="900" b="1" dirty="0">
                    <a:ea typeface="ヒラギノ角ゴ ProN W3" charset="0"/>
                    <a:cs typeface="Arial" charset="0"/>
                    <a:sym typeface="Arial" charset="0"/>
                  </a:rPr>
                  <a:t>Bray Curtis (BC) similarity</a:t>
                </a:r>
              </a:p>
            </p:txBody>
          </p:sp>
          <p:sp>
            <p:nvSpPr>
              <p:cNvPr id="114" name="Oval 88"/>
              <p:cNvSpPr>
                <a:spLocks/>
              </p:cNvSpPr>
              <p:nvPr/>
            </p:nvSpPr>
            <p:spPr bwMode="auto">
              <a:xfrm rot="3721635">
                <a:off x="7295556" y="1932162"/>
                <a:ext cx="267891" cy="214313"/>
              </a:xfrm>
              <a:prstGeom prst="ellipse">
                <a:avLst/>
              </a:prstGeom>
              <a:solidFill>
                <a:srgbClr val="EB4A17">
                  <a:alpha val="20000"/>
                </a:srgbClr>
              </a:solidFill>
              <a:ln w="25400" cap="flat">
                <a:solidFill>
                  <a:srgbClr val="EB4A17">
                    <a:alpha val="20000"/>
                  </a:srgbClr>
                </a:solidFill>
                <a:prstDash val="sysDot"/>
                <a:miter lim="800000"/>
                <a:headEnd type="none" w="med" len="med"/>
                <a:tailEnd type="none" w="med" len="med"/>
              </a:ln>
            </p:spPr>
            <p:txBody>
              <a:bodyPr lIns="0" tIns="0" rIns="0" bIns="0"/>
              <a:lstStyle/>
              <a:p>
                <a:pPr algn="ctr" eaLnBrk="1" hangingPunct="1"/>
                <a:endParaRPr lang="en-US">
                  <a:latin typeface="Gill Sans" charset="0"/>
                  <a:ea typeface="ヒラギノ角ゴ ProN W3" charset="0"/>
                  <a:sym typeface="Gill Sans" charset="0"/>
                </a:endParaRPr>
              </a:p>
            </p:txBody>
          </p:sp>
          <p:sp>
            <p:nvSpPr>
              <p:cNvPr id="115" name="Rectangle 89"/>
              <p:cNvSpPr>
                <a:spLocks/>
              </p:cNvSpPr>
              <p:nvPr/>
            </p:nvSpPr>
            <p:spPr bwMode="auto">
              <a:xfrm>
                <a:off x="7572375" y="1922072"/>
                <a:ext cx="437620" cy="138499"/>
              </a:xfrm>
              <a:prstGeom prst="rect">
                <a:avLst/>
              </a:prstGeom>
              <a:noFill/>
              <a:ln w="12700" cap="flat">
                <a:noFill/>
                <a:miter lim="800000"/>
                <a:headEnd type="none" w="med" len="med"/>
                <a:tailEnd type="none" w="med" len="med"/>
              </a:ln>
            </p:spPr>
            <p:txBody>
              <a:bodyPr wrap="none" lIns="0" tIns="0" rIns="0" bIns="0" anchor="ctr">
                <a:spAutoFit/>
              </a:bodyPr>
              <a:lstStyle/>
              <a:p>
                <a:pPr eaLnBrk="1" hangingPunct="1"/>
                <a:r>
                  <a:rPr lang="en-US" sz="900" b="1" dirty="0">
                    <a:ea typeface="ヒラギノ角ゴ ProN W3" charset="0"/>
                    <a:cs typeface="Arial" charset="0"/>
                    <a:sym typeface="Arial" charset="0"/>
                  </a:rPr>
                  <a:t>BC &gt; 0.64</a:t>
                </a:r>
              </a:p>
            </p:txBody>
          </p:sp>
          <p:sp>
            <p:nvSpPr>
              <p:cNvPr id="116" name="Line 90"/>
              <p:cNvSpPr>
                <a:spLocks noChangeShapeType="1"/>
              </p:cNvSpPr>
              <p:nvPr/>
            </p:nvSpPr>
            <p:spPr bwMode="auto">
              <a:xfrm>
                <a:off x="7331273" y="1696641"/>
                <a:ext cx="197570" cy="0"/>
              </a:xfrm>
              <a:prstGeom prst="line">
                <a:avLst/>
              </a:prstGeom>
              <a:noFill/>
              <a:ln w="215900" cap="flat">
                <a:solidFill>
                  <a:srgbClr val="5A8F24"/>
                </a:solidFill>
                <a:prstDash val="solid"/>
                <a:miter lim="800000"/>
                <a:headEnd type="none" w="med" len="med"/>
                <a:tailEnd type="none" w="med" len="med"/>
              </a:ln>
            </p:spPr>
            <p:txBody>
              <a:bodyPr lIns="0" tIns="0" rIns="0" bIns="0"/>
              <a:lstStyle/>
              <a:p>
                <a:pPr algn="ctr" eaLnBrk="1" hangingPunct="1"/>
                <a:endParaRPr lang="en-US">
                  <a:latin typeface="Gill Sans" charset="0"/>
                  <a:ea typeface="ヒラギノ角ゴ ProN W3" charset="0"/>
                  <a:sym typeface="Gill Sans" charset="0"/>
                </a:endParaRPr>
              </a:p>
            </p:txBody>
          </p:sp>
        </p:grpSp>
      </p:grpSp>
      <p:pic>
        <p:nvPicPr>
          <p:cNvPr id="117" name="Picture 116" descr="hmp_pcoa.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8401" y="1828800"/>
            <a:ext cx="4310567" cy="4267200"/>
          </a:xfrm>
          <a:prstGeom prst="rect">
            <a:avLst/>
          </a:prstGeom>
          <a:noFill/>
          <a:ln w="63500">
            <a:noFill/>
            <a:miter lim="800000"/>
          </a:ln>
        </p:spPr>
      </p:pic>
      <p:sp>
        <p:nvSpPr>
          <p:cNvPr id="118" name="TextBox 117"/>
          <p:cNvSpPr txBox="1"/>
          <p:nvPr/>
        </p:nvSpPr>
        <p:spPr>
          <a:xfrm>
            <a:off x="6737652" y="1371600"/>
            <a:ext cx="3021212" cy="369332"/>
          </a:xfrm>
          <a:prstGeom prst="rect">
            <a:avLst/>
          </a:prstGeom>
          <a:noFill/>
        </p:spPr>
        <p:txBody>
          <a:bodyPr wrap="none" rtlCol="0">
            <a:spAutoFit/>
          </a:bodyPr>
          <a:lstStyle/>
          <a:p>
            <a:r>
              <a:rPr lang="en-US" dirty="0"/>
              <a:t>~5,200 microbial communities</a:t>
            </a:r>
            <a:endParaRPr lang="en-US" dirty="0"/>
          </a:p>
        </p:txBody>
      </p:sp>
      <p:sp>
        <p:nvSpPr>
          <p:cNvPr id="119" name="TextBox 118"/>
          <p:cNvSpPr txBox="1"/>
          <p:nvPr/>
        </p:nvSpPr>
        <p:spPr>
          <a:xfrm>
            <a:off x="7299827" y="6172200"/>
            <a:ext cx="2138919" cy="369332"/>
          </a:xfrm>
          <a:prstGeom prst="rect">
            <a:avLst/>
          </a:prstGeom>
          <a:noFill/>
        </p:spPr>
        <p:txBody>
          <a:bodyPr wrap="none" rtlCol="0">
            <a:spAutoFit/>
          </a:bodyPr>
          <a:lstStyle/>
          <a:p>
            <a:r>
              <a:rPr lang="en-US" dirty="0"/>
              <a:t>closer = more similar</a:t>
            </a:r>
            <a:endParaRPr lang="en-US" dirty="0"/>
          </a:p>
        </p:txBody>
      </p:sp>
      <p:sp>
        <p:nvSpPr>
          <p:cNvPr id="123" name="TextBox 122"/>
          <p:cNvSpPr txBox="1"/>
          <p:nvPr/>
        </p:nvSpPr>
        <p:spPr>
          <a:xfrm>
            <a:off x="9721933" y="6248401"/>
            <a:ext cx="857542" cy="276999"/>
          </a:xfrm>
          <a:prstGeom prst="rect">
            <a:avLst/>
          </a:prstGeom>
          <a:noFill/>
        </p:spPr>
        <p:txBody>
          <a:bodyPr wrap="none" rtlCol="0">
            <a:spAutoFit/>
          </a:bodyPr>
          <a:lstStyle/>
          <a:p>
            <a:r>
              <a:rPr lang="en-US" sz="1200" dirty="0"/>
              <a:t>Rob Knight</a:t>
            </a:r>
            <a:endParaRPr lang="en-US" sz="1200" dirty="0"/>
          </a:p>
        </p:txBody>
      </p:sp>
      <p:pic>
        <p:nvPicPr>
          <p:cNvPr id="104" name="Picture 103" descr="_population.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65564" y="890791"/>
            <a:ext cx="1102437" cy="627373"/>
          </a:xfrm>
          <a:prstGeom prst="rect">
            <a:avLst/>
          </a:prstGeom>
        </p:spPr>
      </p:pic>
      <p:sp>
        <p:nvSpPr>
          <p:cNvPr id="122" name="Rectangle 121"/>
          <p:cNvSpPr/>
          <p:nvPr/>
        </p:nvSpPr>
        <p:spPr bwMode="auto">
          <a:xfrm>
            <a:off x="1520561" y="883920"/>
            <a:ext cx="4672741" cy="5952704"/>
          </a:xfrm>
          <a:prstGeom prst="rect">
            <a:avLst/>
          </a:prstGeom>
          <a:solidFill>
            <a:schemeClr val="bg1">
              <a:alpha val="67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FFFFFF"/>
              </a:solidFill>
            </a:endParaRPr>
          </a:p>
        </p:txBody>
      </p:sp>
      <p:sp>
        <p:nvSpPr>
          <p:cNvPr id="125" name="Date Placeholder 3"/>
          <p:cNvSpPr>
            <a:spLocks noGrp="1"/>
          </p:cNvSpPr>
          <p:nvPr>
            <p:ph type="dt" sz="half" idx="10"/>
          </p:nvPr>
        </p:nvSpPr>
        <p:spPr>
          <a:xfrm>
            <a:off x="238539" y="6488870"/>
            <a:ext cx="2743200" cy="365125"/>
          </a:xfrm>
        </p:spPr>
        <p:txBody>
          <a:bodyPr/>
          <a:lstStyle/>
          <a:p>
            <a:fld id="{149AB08A-B8FE-2744-A176-508EFC0AA4E9}" type="datetime1">
              <a:rPr lang="en-US" smtClean="0"/>
              <a:t>3/20/17</a:t>
            </a:fld>
            <a:endParaRPr lang="en-US" dirty="0"/>
          </a:p>
        </p:txBody>
      </p:sp>
      <p:sp>
        <p:nvSpPr>
          <p:cNvPr id="126" name="Slide Number Placeholder 4"/>
          <p:cNvSpPr>
            <a:spLocks noGrp="1"/>
          </p:cNvSpPr>
          <p:nvPr>
            <p:ph type="sldNum" sz="quarter" idx="12"/>
          </p:nvPr>
        </p:nvSpPr>
        <p:spPr>
          <a:xfrm>
            <a:off x="9210261" y="6488870"/>
            <a:ext cx="2743200" cy="365125"/>
          </a:xfrm>
        </p:spPr>
        <p:txBody>
          <a:bodyPr/>
          <a:lstStyle/>
          <a:p>
            <a:fld id="{0CED1879-D594-7048-AD12-28363999EDA9}" type="slidenum">
              <a:rPr lang="en-US" smtClean="0"/>
              <a:t>40</a:t>
            </a:fld>
            <a:endParaRPr lang="en-US"/>
          </a:p>
        </p:txBody>
      </p:sp>
    </p:spTree>
    <p:extLst>
      <p:ext uri="{BB962C8B-B14F-4D97-AF65-F5344CB8AC3E}">
        <p14:creationId xmlns:p14="http://schemas.microsoft.com/office/powerpoint/2010/main" val="24691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2"/>
                                        </p:tgtEl>
                                        <p:attrNameLst>
                                          <p:attrName>style.visibility</p:attrName>
                                        </p:attrNameLst>
                                      </p:cBhvr>
                                      <p:to>
                                        <p:strVal val="visible"/>
                                      </p:to>
                                    </p:set>
                                    <p:animEffect transition="in" filter="fade">
                                      <p:cBhvr>
                                        <p:cTn id="7" dur="500"/>
                                        <p:tgtEl>
                                          <p:spTgt spid="122"/>
                                        </p:tgtEl>
                                      </p:cBhvr>
                                    </p:animEffect>
                                  </p:childTnLst>
                                </p:cTn>
                              </p:par>
                              <p:par>
                                <p:cTn id="8" presetID="10" presetClass="entr" presetSubtype="0" fill="hold" nodeType="withEffect">
                                  <p:stCondLst>
                                    <p:cond delay="0"/>
                                  </p:stCondLst>
                                  <p:childTnLst>
                                    <p:set>
                                      <p:cBhvr>
                                        <p:cTn id="9" dur="1" fill="hold">
                                          <p:stCondLst>
                                            <p:cond delay="0"/>
                                          </p:stCondLst>
                                        </p:cTn>
                                        <p:tgtEl>
                                          <p:spTgt spid="117"/>
                                        </p:tgtEl>
                                        <p:attrNameLst>
                                          <p:attrName>style.visibility</p:attrName>
                                        </p:attrNameLst>
                                      </p:cBhvr>
                                      <p:to>
                                        <p:strVal val="visible"/>
                                      </p:to>
                                    </p:set>
                                    <p:animEffect transition="in" filter="fade">
                                      <p:cBhvr>
                                        <p:cTn id="10" dur="500"/>
                                        <p:tgtEl>
                                          <p:spTgt spid="1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8"/>
                                        </p:tgtEl>
                                        <p:attrNameLst>
                                          <p:attrName>style.visibility</p:attrName>
                                        </p:attrNameLst>
                                      </p:cBhvr>
                                      <p:to>
                                        <p:strVal val="visible"/>
                                      </p:to>
                                    </p:set>
                                    <p:animEffect transition="in" filter="fade">
                                      <p:cBhvr>
                                        <p:cTn id="13" dur="500"/>
                                        <p:tgtEl>
                                          <p:spTgt spid="1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9"/>
                                        </p:tgtEl>
                                        <p:attrNameLst>
                                          <p:attrName>style.visibility</p:attrName>
                                        </p:attrNameLst>
                                      </p:cBhvr>
                                      <p:to>
                                        <p:strVal val="visible"/>
                                      </p:to>
                                    </p:set>
                                    <p:animEffect transition="in" filter="fade">
                                      <p:cBhvr>
                                        <p:cTn id="16" dur="500"/>
                                        <p:tgtEl>
                                          <p:spTgt spid="11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3"/>
                                        </p:tgtEl>
                                        <p:attrNameLst>
                                          <p:attrName>style.visibility</p:attrName>
                                        </p:attrNameLst>
                                      </p:cBhvr>
                                      <p:to>
                                        <p:strVal val="visible"/>
                                      </p:to>
                                    </p:set>
                                    <p:animEffect transition="in" filter="fade">
                                      <p:cBhvr>
                                        <p:cTn id="19" dur="500"/>
                                        <p:tgtEl>
                                          <p:spTgt spid="123"/>
                                        </p:tgtEl>
                                      </p:cBhvr>
                                    </p:animEffect>
                                  </p:childTnLst>
                                </p:cTn>
                              </p:par>
                              <p:par>
                                <p:cTn id="20" presetID="10" presetClass="entr" presetSubtype="0" fill="hold" nodeType="withEffect">
                                  <p:stCondLst>
                                    <p:cond delay="0"/>
                                  </p:stCondLst>
                                  <p:childTnLst>
                                    <p:set>
                                      <p:cBhvr>
                                        <p:cTn id="21" dur="1" fill="hold">
                                          <p:stCondLst>
                                            <p:cond delay="0"/>
                                          </p:stCondLst>
                                        </p:cTn>
                                        <p:tgtEl>
                                          <p:spTgt spid="104"/>
                                        </p:tgtEl>
                                        <p:attrNameLst>
                                          <p:attrName>style.visibility</p:attrName>
                                        </p:attrNameLst>
                                      </p:cBhvr>
                                      <p:to>
                                        <p:strVal val="visible"/>
                                      </p:to>
                                    </p:set>
                                    <p:animEffect transition="in" filter="fade">
                                      <p:cBhvr>
                                        <p:cTn id="22"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p:bldP spid="119" grpId="0"/>
      <p:bldP spid="123" grpId="0"/>
      <p:bldP spid="12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bytebucket.org/nsegata/metaphlan/wiki/hmptree13_nl_b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7400" y="-1"/>
            <a:ext cx="8077200" cy="6866954"/>
          </a:xfrm>
          <a:prstGeom prst="rect">
            <a:avLst/>
          </a:prstGeom>
          <a:noFill/>
          <a:extLst>
            <a:ext uri="{909E8E84-426E-40DD-AFC4-6F175D3DCCD1}">
              <a14:hiddenFill xmlns:a14="http://schemas.microsoft.com/office/drawing/2010/main">
                <a:solidFill>
                  <a:srgbClr val="FFFFFF"/>
                </a:solidFill>
              </a14:hiddenFill>
            </a:ext>
          </a:extLst>
        </p:spPr>
      </p:pic>
      <p:sp>
        <p:nvSpPr>
          <p:cNvPr id="5" name="Date Placeholder 3"/>
          <p:cNvSpPr>
            <a:spLocks noGrp="1"/>
          </p:cNvSpPr>
          <p:nvPr>
            <p:ph type="dt" sz="half" idx="10"/>
          </p:nvPr>
        </p:nvSpPr>
        <p:spPr>
          <a:xfrm>
            <a:off x="238539" y="6488870"/>
            <a:ext cx="2743200" cy="365125"/>
          </a:xfrm>
        </p:spPr>
        <p:txBody>
          <a:bodyPr/>
          <a:lstStyle/>
          <a:p>
            <a:fld id="{149AB08A-B8FE-2744-A176-508EFC0AA4E9}" type="datetime1">
              <a:rPr lang="en-US" smtClean="0"/>
              <a:t>3/20/17</a:t>
            </a:fld>
            <a:endParaRPr lang="en-US" dirty="0"/>
          </a:p>
        </p:txBody>
      </p:sp>
      <p:sp>
        <p:nvSpPr>
          <p:cNvPr id="6" name="Slide Number Placeholder 4"/>
          <p:cNvSpPr>
            <a:spLocks noGrp="1"/>
          </p:cNvSpPr>
          <p:nvPr>
            <p:ph type="sldNum" sz="quarter" idx="12"/>
          </p:nvPr>
        </p:nvSpPr>
        <p:spPr>
          <a:xfrm>
            <a:off x="9210261" y="6488870"/>
            <a:ext cx="2743200" cy="365125"/>
          </a:xfrm>
        </p:spPr>
        <p:txBody>
          <a:bodyPr/>
          <a:lstStyle/>
          <a:p>
            <a:fld id="{0CED1879-D594-7048-AD12-28363999EDA9}" type="slidenum">
              <a:rPr lang="en-US" smtClean="0"/>
              <a:t>40</a:t>
            </a:fld>
            <a:endParaRPr lang="en-US"/>
          </a:p>
        </p:txBody>
      </p:sp>
    </p:spTree>
    <p:extLst>
      <p:ext uri="{BB962C8B-B14F-4D97-AF65-F5344CB8AC3E}">
        <p14:creationId xmlns:p14="http://schemas.microsoft.com/office/powerpoint/2010/main" val="5294445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Metagenomic methods: </a:t>
            </a:r>
            <a:r>
              <a:rPr lang="en-US" i="1" dirty="0" smtClean="0"/>
              <a:t>in situ</a:t>
            </a:r>
            <a:r>
              <a:rPr lang="en-US" dirty="0" smtClean="0"/>
              <a:t> dyes and fluorescence</a:t>
            </a:r>
            <a:endParaRPr lang="en-US" dirty="0"/>
          </a:p>
        </p:txBody>
      </p:sp>
      <p:sp>
        <p:nvSpPr>
          <p:cNvPr id="4" name="Date Placeholder 3"/>
          <p:cNvSpPr>
            <a:spLocks noGrp="1"/>
          </p:cNvSpPr>
          <p:nvPr>
            <p:ph type="dt" sz="half" idx="10"/>
          </p:nvPr>
        </p:nvSpPr>
        <p:spPr/>
        <p:txBody>
          <a:bodyPr/>
          <a:lstStyle/>
          <a:p>
            <a:fld id="{149AB08A-B8FE-2744-A176-508EFC0AA4E9}" type="datetime1">
              <a:rPr lang="en-US" smtClean="0"/>
              <a:t>3/19/17</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4</a:t>
            </a:fld>
            <a:endParaRPr lang="en-US"/>
          </a:p>
        </p:txBody>
      </p:sp>
      <p:grpSp>
        <p:nvGrpSpPr>
          <p:cNvPr id="6" name="Group 5"/>
          <p:cNvGrpSpPr/>
          <p:nvPr/>
        </p:nvGrpSpPr>
        <p:grpSpPr>
          <a:xfrm>
            <a:off x="7361581" y="1553819"/>
            <a:ext cx="3171539" cy="4909471"/>
            <a:chOff x="5638800" y="1752600"/>
            <a:chExt cx="3171539" cy="4909471"/>
          </a:xfrm>
        </p:grpSpPr>
        <p:pic>
          <p:nvPicPr>
            <p:cNvPr id="7" name="Picture 6"/>
            <p:cNvPicPr>
              <a:picLocks noChangeAspect="1" noChangeArrowheads="1"/>
            </p:cNvPicPr>
            <p:nvPr/>
          </p:nvPicPr>
          <p:blipFill>
            <a:blip r:embed="rId2" cstate="print"/>
            <a:srcRect/>
            <a:stretch>
              <a:fillRect/>
            </a:stretch>
          </p:blipFill>
          <p:spPr bwMode="auto">
            <a:xfrm>
              <a:off x="5638800" y="2286000"/>
              <a:ext cx="3171539" cy="1480471"/>
            </a:xfrm>
            <a:prstGeom prst="rect">
              <a:avLst/>
            </a:prstGeom>
            <a:noFill/>
            <a:ln w="9525">
              <a:noFill/>
              <a:miter lim="800000"/>
              <a:headEnd/>
              <a:tailEnd/>
            </a:ln>
          </p:spPr>
        </p:pic>
        <p:pic>
          <p:nvPicPr>
            <p:cNvPr id="8" name="Picture 7"/>
            <p:cNvPicPr>
              <a:picLocks noChangeAspect="1" noChangeArrowheads="1"/>
            </p:cNvPicPr>
            <p:nvPr/>
          </p:nvPicPr>
          <p:blipFill>
            <a:blip r:embed="rId3" cstate="print"/>
            <a:srcRect/>
            <a:stretch>
              <a:fillRect/>
            </a:stretch>
          </p:blipFill>
          <p:spPr bwMode="auto">
            <a:xfrm>
              <a:off x="5638800" y="3733800"/>
              <a:ext cx="3171539" cy="1480471"/>
            </a:xfrm>
            <a:prstGeom prst="rect">
              <a:avLst/>
            </a:prstGeom>
            <a:noFill/>
            <a:ln w="9525">
              <a:noFill/>
              <a:miter lim="800000"/>
              <a:headEnd/>
              <a:tailEnd/>
            </a:ln>
          </p:spPr>
        </p:pic>
        <p:pic>
          <p:nvPicPr>
            <p:cNvPr id="9" name="Picture 8"/>
            <p:cNvPicPr>
              <a:picLocks noChangeAspect="1" noChangeArrowheads="1"/>
            </p:cNvPicPr>
            <p:nvPr/>
          </p:nvPicPr>
          <p:blipFill>
            <a:blip r:embed="rId4" cstate="print"/>
            <a:srcRect/>
            <a:stretch>
              <a:fillRect/>
            </a:stretch>
          </p:blipFill>
          <p:spPr bwMode="auto">
            <a:xfrm>
              <a:off x="5638800" y="5181600"/>
              <a:ext cx="3171539" cy="1480471"/>
            </a:xfrm>
            <a:prstGeom prst="rect">
              <a:avLst/>
            </a:prstGeom>
            <a:noFill/>
            <a:ln w="9525">
              <a:noFill/>
              <a:miter lim="800000"/>
              <a:headEnd/>
              <a:tailEnd/>
            </a:ln>
          </p:spPr>
        </p:pic>
        <p:pic>
          <p:nvPicPr>
            <p:cNvPr id="10" name="Picture 9"/>
            <p:cNvPicPr>
              <a:picLocks noChangeAspect="1" noChangeArrowheads="1"/>
            </p:cNvPicPr>
            <p:nvPr/>
          </p:nvPicPr>
          <p:blipFill>
            <a:blip r:embed="rId5" cstate="print"/>
            <a:srcRect/>
            <a:stretch>
              <a:fillRect/>
            </a:stretch>
          </p:blipFill>
          <p:spPr bwMode="auto">
            <a:xfrm>
              <a:off x="5638800" y="1752600"/>
              <a:ext cx="3147643" cy="484615"/>
            </a:xfrm>
            <a:prstGeom prst="rect">
              <a:avLst/>
            </a:prstGeom>
            <a:noFill/>
            <a:ln w="9525">
              <a:noFill/>
              <a:miter lim="800000"/>
              <a:headEnd/>
              <a:tailEnd/>
            </a:ln>
          </p:spPr>
        </p:pic>
      </p:grpSp>
      <p:pic>
        <p:nvPicPr>
          <p:cNvPr id="11" name="Picture 10"/>
          <p:cNvPicPr>
            <a:picLocks noChangeAspect="1" noChangeArrowheads="1"/>
          </p:cNvPicPr>
          <p:nvPr/>
        </p:nvPicPr>
        <p:blipFill>
          <a:blip r:embed="rId6" cstate="print"/>
          <a:srcRect l="13842" t="19684" r="45480" b="62109"/>
          <a:stretch>
            <a:fillRect/>
          </a:stretch>
        </p:blipFill>
        <p:spPr bwMode="auto">
          <a:xfrm>
            <a:off x="1371599" y="1249019"/>
            <a:ext cx="3353529" cy="1342697"/>
          </a:xfrm>
          <a:prstGeom prst="rect">
            <a:avLst/>
          </a:prstGeom>
          <a:noFill/>
          <a:ln w="9525">
            <a:noFill/>
            <a:miter lim="800000"/>
            <a:headEnd/>
            <a:tailEnd/>
          </a:ln>
        </p:spPr>
      </p:pic>
      <p:pic>
        <p:nvPicPr>
          <p:cNvPr id="12" name="Picture 11"/>
          <p:cNvPicPr>
            <a:picLocks noChangeAspect="1" noChangeArrowheads="1"/>
          </p:cNvPicPr>
          <p:nvPr/>
        </p:nvPicPr>
        <p:blipFill>
          <a:blip r:embed="rId7" cstate="print"/>
          <a:srcRect/>
          <a:stretch>
            <a:fillRect/>
          </a:stretch>
        </p:blipFill>
        <p:spPr bwMode="auto">
          <a:xfrm>
            <a:off x="3352799" y="2696819"/>
            <a:ext cx="3419475" cy="972137"/>
          </a:xfrm>
          <a:prstGeom prst="rect">
            <a:avLst/>
          </a:prstGeom>
          <a:noFill/>
          <a:ln w="9525">
            <a:noFill/>
            <a:miter lim="800000"/>
            <a:headEnd/>
            <a:tailEnd/>
          </a:ln>
        </p:spPr>
      </p:pic>
      <p:pic>
        <p:nvPicPr>
          <p:cNvPr id="13" name="Picture 12"/>
          <p:cNvPicPr>
            <a:picLocks noChangeAspect="1" noChangeArrowheads="1"/>
          </p:cNvPicPr>
          <p:nvPr/>
        </p:nvPicPr>
        <p:blipFill>
          <a:blip r:embed="rId8" cstate="print"/>
          <a:srcRect l="18362" t="21368" r="28908" b="59263"/>
          <a:stretch>
            <a:fillRect/>
          </a:stretch>
        </p:blipFill>
        <p:spPr bwMode="auto">
          <a:xfrm>
            <a:off x="3352799" y="3839819"/>
            <a:ext cx="3429000" cy="1126671"/>
          </a:xfrm>
          <a:prstGeom prst="rect">
            <a:avLst/>
          </a:prstGeom>
          <a:noFill/>
          <a:ln w="9525">
            <a:noFill/>
            <a:miter lim="800000"/>
            <a:headEnd/>
            <a:tailEnd/>
          </a:ln>
        </p:spPr>
      </p:pic>
      <p:grpSp>
        <p:nvGrpSpPr>
          <p:cNvPr id="14" name="Group 13"/>
          <p:cNvGrpSpPr/>
          <p:nvPr/>
        </p:nvGrpSpPr>
        <p:grpSpPr>
          <a:xfrm>
            <a:off x="1371599" y="3077819"/>
            <a:ext cx="3733801" cy="3429000"/>
            <a:chOff x="152400" y="3276600"/>
            <a:chExt cx="3733801" cy="3429000"/>
          </a:xfrm>
        </p:grpSpPr>
        <p:pic>
          <p:nvPicPr>
            <p:cNvPr id="15" name="Picture 9"/>
            <p:cNvPicPr>
              <a:picLocks noChangeAspect="1" noChangeArrowheads="1"/>
            </p:cNvPicPr>
            <p:nvPr/>
          </p:nvPicPr>
          <p:blipFill>
            <a:blip r:embed="rId9" cstate="print"/>
            <a:srcRect/>
            <a:stretch>
              <a:fillRect/>
            </a:stretch>
          </p:blipFill>
          <p:spPr bwMode="auto">
            <a:xfrm>
              <a:off x="152400" y="3276600"/>
              <a:ext cx="1685085" cy="3429000"/>
            </a:xfrm>
            <a:prstGeom prst="rect">
              <a:avLst/>
            </a:prstGeom>
            <a:noFill/>
            <a:ln w="9525">
              <a:noFill/>
              <a:miter lim="800000"/>
              <a:headEnd/>
              <a:tailEnd/>
            </a:ln>
          </p:spPr>
        </p:pic>
        <p:pic>
          <p:nvPicPr>
            <p:cNvPr id="16" name="Picture 10"/>
            <p:cNvPicPr>
              <a:picLocks noChangeAspect="1" noChangeArrowheads="1"/>
            </p:cNvPicPr>
            <p:nvPr/>
          </p:nvPicPr>
          <p:blipFill>
            <a:blip r:embed="rId10" cstate="print"/>
            <a:srcRect/>
            <a:stretch>
              <a:fillRect/>
            </a:stretch>
          </p:blipFill>
          <p:spPr bwMode="auto">
            <a:xfrm>
              <a:off x="1905001" y="5517990"/>
              <a:ext cx="1981200" cy="1187610"/>
            </a:xfrm>
            <a:prstGeom prst="rect">
              <a:avLst/>
            </a:prstGeom>
            <a:noFill/>
            <a:ln w="9525">
              <a:noFill/>
              <a:miter lim="800000"/>
              <a:headEnd/>
              <a:tailEnd/>
            </a:ln>
          </p:spPr>
        </p:pic>
      </p:grpSp>
    </p:spTree>
    <p:extLst>
      <p:ext uri="{BB962C8B-B14F-4D97-AF65-F5344CB8AC3E}">
        <p14:creationId xmlns:p14="http://schemas.microsoft.com/office/powerpoint/2010/main" val="423398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524000" y="918866"/>
            <a:ext cx="9144000" cy="59391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390" name="TextBox 2"/>
          <p:cNvSpPr txBox="1">
            <a:spLocks noChangeArrowheads="1"/>
          </p:cNvSpPr>
          <p:nvPr/>
        </p:nvSpPr>
        <p:spPr bwMode="auto">
          <a:xfrm>
            <a:off x="1706564" y="457201"/>
            <a:ext cx="8961437" cy="98488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charset="0"/>
                <a:ea typeface="MS PGothic" charset="-128"/>
              </a:defRPr>
            </a:lvl1pPr>
            <a:lvl2pPr marL="742950" indent="-285750" eaLnBrk="0" hangingPunct="0">
              <a:defRPr>
                <a:solidFill>
                  <a:schemeClr val="tx1"/>
                </a:solidFill>
                <a:latin typeface="Calibri" charset="0"/>
                <a:ea typeface="MS PGothic" charset="-128"/>
              </a:defRPr>
            </a:lvl2pPr>
            <a:lvl3pPr marL="1143000" indent="-228600" eaLnBrk="0" hangingPunct="0">
              <a:defRPr>
                <a:solidFill>
                  <a:schemeClr val="tx1"/>
                </a:solidFill>
                <a:latin typeface="Calibri" charset="0"/>
                <a:ea typeface="MS PGothic" charset="-128"/>
              </a:defRPr>
            </a:lvl3pPr>
            <a:lvl4pPr marL="1600200" indent="-228600" eaLnBrk="0" hangingPunct="0">
              <a:defRPr>
                <a:solidFill>
                  <a:schemeClr val="tx1"/>
                </a:solidFill>
                <a:latin typeface="Calibri" charset="0"/>
                <a:ea typeface="MS PGothic" charset="-128"/>
              </a:defRPr>
            </a:lvl4pPr>
            <a:lvl5pPr marL="2057400" indent="-228600" eaLnBrk="0" hangingPunct="0">
              <a:defRPr>
                <a:solidFill>
                  <a:schemeClr val="tx1"/>
                </a:solidFill>
                <a:latin typeface="Calibri" charset="0"/>
                <a:ea typeface="MS PGothic" charset="-128"/>
              </a:defRPr>
            </a:lvl5pPr>
            <a:lvl6pPr marL="2514600" indent="-228600" eaLnBrk="0" fontAlgn="base" hangingPunct="0">
              <a:spcBef>
                <a:spcPct val="0"/>
              </a:spcBef>
              <a:spcAft>
                <a:spcPct val="0"/>
              </a:spcAft>
              <a:defRPr>
                <a:solidFill>
                  <a:schemeClr val="tx1"/>
                </a:solidFill>
                <a:latin typeface="Calibri" charset="0"/>
                <a:ea typeface="MS PGothic" charset="-128"/>
              </a:defRPr>
            </a:lvl6pPr>
            <a:lvl7pPr marL="2971800" indent="-228600" eaLnBrk="0" fontAlgn="base" hangingPunct="0">
              <a:spcBef>
                <a:spcPct val="0"/>
              </a:spcBef>
              <a:spcAft>
                <a:spcPct val="0"/>
              </a:spcAft>
              <a:defRPr>
                <a:solidFill>
                  <a:schemeClr val="tx1"/>
                </a:solidFill>
                <a:latin typeface="Calibri" charset="0"/>
                <a:ea typeface="MS PGothic" charset="-128"/>
              </a:defRPr>
            </a:lvl7pPr>
            <a:lvl8pPr marL="3429000" indent="-228600" eaLnBrk="0" fontAlgn="base" hangingPunct="0">
              <a:spcBef>
                <a:spcPct val="0"/>
              </a:spcBef>
              <a:spcAft>
                <a:spcPct val="0"/>
              </a:spcAft>
              <a:defRPr>
                <a:solidFill>
                  <a:schemeClr val="tx1"/>
                </a:solidFill>
                <a:latin typeface="Calibri" charset="0"/>
                <a:ea typeface="MS PGothic" charset="-128"/>
              </a:defRPr>
            </a:lvl8pPr>
            <a:lvl9pPr marL="3886200" indent="-228600" eaLnBrk="0" fontAlgn="base" hangingPunct="0">
              <a:spcBef>
                <a:spcPct val="0"/>
              </a:spcBef>
              <a:spcAft>
                <a:spcPct val="0"/>
              </a:spcAft>
              <a:defRPr>
                <a:solidFill>
                  <a:schemeClr val="tx1"/>
                </a:solidFill>
                <a:latin typeface="Calibri" charset="0"/>
                <a:ea typeface="MS PGothic" charset="-128"/>
              </a:defRPr>
            </a:lvl9pPr>
          </a:lstStyle>
          <a:p>
            <a:pPr algn="ctr" eaLnBrk="1" hangingPunct="1"/>
            <a:r>
              <a:rPr lang="en-US" altLang="en-US" sz="2800" b="1" dirty="0">
                <a:solidFill>
                  <a:prstClr val="black"/>
                </a:solidFill>
              </a:rPr>
              <a:t>Phase 1 </a:t>
            </a:r>
            <a:r>
              <a:rPr lang="en-US" altLang="en-US" sz="2800" b="1" dirty="0">
                <a:solidFill>
                  <a:prstClr val="black"/>
                </a:solidFill>
              </a:rPr>
              <a:t>(2007-2012): </a:t>
            </a:r>
            <a:r>
              <a:rPr lang="en-US" altLang="en-US" sz="2800" b="1" dirty="0">
                <a:solidFill>
                  <a:prstClr val="black"/>
                </a:solidFill>
              </a:rPr>
              <a:t>Survey </a:t>
            </a:r>
            <a:r>
              <a:rPr lang="en-US" altLang="en-US" sz="2800" b="1" dirty="0">
                <a:solidFill>
                  <a:prstClr val="black"/>
                </a:solidFill>
              </a:rPr>
              <a:t>human microbial variation</a:t>
            </a:r>
            <a:endParaRPr lang="en-US" altLang="en-US" sz="2800" b="1" dirty="0">
              <a:solidFill>
                <a:prstClr val="black"/>
              </a:solidFill>
            </a:endParaRPr>
          </a:p>
          <a:p>
            <a:pPr algn="ctr" eaLnBrk="1" hangingPunct="1"/>
            <a:endParaRPr lang="en-US" altLang="en-US" sz="1200" b="1" dirty="0">
              <a:solidFill>
                <a:srgbClr val="0000FF"/>
              </a:solidFill>
            </a:endParaRPr>
          </a:p>
          <a:p>
            <a:pPr algn="ctr" eaLnBrk="1" hangingPunct="1"/>
            <a:r>
              <a:rPr lang="en-US" altLang="en-US" b="1" dirty="0">
                <a:solidFill>
                  <a:srgbClr val="0000FF"/>
                </a:solidFill>
              </a:rPr>
              <a:t>“Who’s there?”</a:t>
            </a:r>
          </a:p>
        </p:txBody>
      </p:sp>
      <p:sp>
        <p:nvSpPr>
          <p:cNvPr id="16389" name="Rectangle 25"/>
          <p:cNvSpPr>
            <a:spLocks noChangeArrowheads="1"/>
          </p:cNvSpPr>
          <p:nvPr/>
        </p:nvSpPr>
        <p:spPr bwMode="auto">
          <a:xfrm>
            <a:off x="1524000" y="38100"/>
            <a:ext cx="9144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charset="0"/>
                <a:ea typeface="MS PGothic" charset="-128"/>
              </a:defRPr>
            </a:lvl1pPr>
            <a:lvl2pPr marL="742950" indent="-285750" eaLnBrk="0" hangingPunct="0">
              <a:defRPr>
                <a:solidFill>
                  <a:schemeClr val="tx1"/>
                </a:solidFill>
                <a:latin typeface="Calibri" charset="0"/>
                <a:ea typeface="MS PGothic" charset="-128"/>
              </a:defRPr>
            </a:lvl2pPr>
            <a:lvl3pPr marL="1143000" indent="-228600" eaLnBrk="0" hangingPunct="0">
              <a:defRPr>
                <a:solidFill>
                  <a:schemeClr val="tx1"/>
                </a:solidFill>
                <a:latin typeface="Calibri" charset="0"/>
                <a:ea typeface="MS PGothic" charset="-128"/>
              </a:defRPr>
            </a:lvl3pPr>
            <a:lvl4pPr marL="1600200" indent="-228600" eaLnBrk="0" hangingPunct="0">
              <a:defRPr>
                <a:solidFill>
                  <a:schemeClr val="tx1"/>
                </a:solidFill>
                <a:latin typeface="Calibri" charset="0"/>
                <a:ea typeface="MS PGothic" charset="-128"/>
              </a:defRPr>
            </a:lvl4pPr>
            <a:lvl5pPr marL="2057400" indent="-228600" eaLnBrk="0" hangingPunct="0">
              <a:defRPr>
                <a:solidFill>
                  <a:schemeClr val="tx1"/>
                </a:solidFill>
                <a:latin typeface="Calibri" charset="0"/>
                <a:ea typeface="MS PGothic" charset="-128"/>
              </a:defRPr>
            </a:lvl5pPr>
            <a:lvl6pPr marL="2514600" indent="-228600" eaLnBrk="0" fontAlgn="base" hangingPunct="0">
              <a:spcBef>
                <a:spcPct val="0"/>
              </a:spcBef>
              <a:spcAft>
                <a:spcPct val="0"/>
              </a:spcAft>
              <a:defRPr>
                <a:solidFill>
                  <a:schemeClr val="tx1"/>
                </a:solidFill>
                <a:latin typeface="Calibri" charset="0"/>
                <a:ea typeface="MS PGothic" charset="-128"/>
              </a:defRPr>
            </a:lvl6pPr>
            <a:lvl7pPr marL="2971800" indent="-228600" eaLnBrk="0" fontAlgn="base" hangingPunct="0">
              <a:spcBef>
                <a:spcPct val="0"/>
              </a:spcBef>
              <a:spcAft>
                <a:spcPct val="0"/>
              </a:spcAft>
              <a:defRPr>
                <a:solidFill>
                  <a:schemeClr val="tx1"/>
                </a:solidFill>
                <a:latin typeface="Calibri" charset="0"/>
                <a:ea typeface="MS PGothic" charset="-128"/>
              </a:defRPr>
            </a:lvl7pPr>
            <a:lvl8pPr marL="3429000" indent="-228600" eaLnBrk="0" fontAlgn="base" hangingPunct="0">
              <a:spcBef>
                <a:spcPct val="0"/>
              </a:spcBef>
              <a:spcAft>
                <a:spcPct val="0"/>
              </a:spcAft>
              <a:defRPr>
                <a:solidFill>
                  <a:schemeClr val="tx1"/>
                </a:solidFill>
                <a:latin typeface="Calibri" charset="0"/>
                <a:ea typeface="MS PGothic" charset="-128"/>
              </a:defRPr>
            </a:lvl8pPr>
            <a:lvl9pPr marL="3886200" indent="-228600" eaLnBrk="0" fontAlgn="base" hangingPunct="0">
              <a:spcBef>
                <a:spcPct val="0"/>
              </a:spcBef>
              <a:spcAft>
                <a:spcPct val="0"/>
              </a:spcAft>
              <a:defRPr>
                <a:solidFill>
                  <a:schemeClr val="tx1"/>
                </a:solidFill>
                <a:latin typeface="Calibri" charset="0"/>
                <a:ea typeface="MS PGothic" charset="-128"/>
              </a:defRPr>
            </a:lvl9pPr>
          </a:lstStyle>
          <a:p>
            <a:pPr algn="ctr" eaLnBrk="1" hangingPunct="1"/>
            <a:r>
              <a:rPr lang="en-US" altLang="en-US" b="1" dirty="0">
                <a:solidFill>
                  <a:srgbClr val="0000FF"/>
                </a:solidFill>
              </a:rPr>
              <a:t>  Human Microbiome Project, Phase </a:t>
            </a:r>
            <a:r>
              <a:rPr lang="en-US" altLang="en-US" b="1" dirty="0">
                <a:solidFill>
                  <a:srgbClr val="0000FF"/>
                </a:solidFill>
              </a:rPr>
              <a:t>One: </a:t>
            </a:r>
            <a:r>
              <a:rPr lang="en-US" altLang="en-US" sz="2000" b="1" dirty="0">
                <a:solidFill>
                  <a:srgbClr val="0000FF"/>
                </a:solidFill>
              </a:rPr>
              <a:t>http</a:t>
            </a:r>
            <a:r>
              <a:rPr lang="en-US" altLang="en-US" sz="2000" b="1" dirty="0">
                <a:solidFill>
                  <a:srgbClr val="0000FF"/>
                </a:solidFill>
              </a:rPr>
              <a:t>://</a:t>
            </a:r>
            <a:r>
              <a:rPr lang="en-US" altLang="en-US" sz="2000" b="1" dirty="0" err="1">
                <a:solidFill>
                  <a:srgbClr val="0000FF"/>
                </a:solidFill>
              </a:rPr>
              <a:t>commonfund.nih.gov</a:t>
            </a:r>
            <a:r>
              <a:rPr lang="en-US" altLang="en-US" sz="2000" b="1" dirty="0">
                <a:solidFill>
                  <a:srgbClr val="0000FF"/>
                </a:solidFill>
              </a:rPr>
              <a:t>/</a:t>
            </a:r>
            <a:r>
              <a:rPr lang="en-US" altLang="en-US" sz="2000" b="1" dirty="0" err="1">
                <a:solidFill>
                  <a:srgbClr val="0000FF"/>
                </a:solidFill>
              </a:rPr>
              <a:t>hmp</a:t>
            </a:r>
            <a:endParaRPr lang="en-US" altLang="en-US" b="1" dirty="0">
              <a:solidFill>
                <a:srgbClr val="0000FF"/>
              </a:solidFill>
            </a:endParaRPr>
          </a:p>
        </p:txBody>
      </p:sp>
      <p:sp>
        <p:nvSpPr>
          <p:cNvPr id="8" name="TextBox 7"/>
          <p:cNvSpPr txBox="1"/>
          <p:nvPr/>
        </p:nvSpPr>
        <p:spPr>
          <a:xfrm>
            <a:off x="1600200" y="1143000"/>
            <a:ext cx="2286000" cy="338554"/>
          </a:xfrm>
          <a:prstGeom prst="rect">
            <a:avLst/>
          </a:prstGeom>
          <a:solidFill>
            <a:schemeClr val="bg1">
              <a:lumMod val="50000"/>
            </a:schemeClr>
          </a:solidFill>
        </p:spPr>
        <p:txBody>
          <a:bodyPr>
            <a:spAutoFit/>
          </a:bodyPr>
          <a:lstStyle/>
          <a:p>
            <a:pPr algn="ctr" eaLnBrk="1" hangingPunct="1">
              <a:defRPr/>
            </a:pPr>
            <a:r>
              <a:rPr lang="en-US" sz="1600" b="1" dirty="0">
                <a:solidFill>
                  <a:prstClr val="white"/>
                </a:solidFill>
                <a:latin typeface="Calibri"/>
                <a:ea typeface=""/>
                <a:cs typeface="Calibri" pitchFamily="34" charset="0"/>
              </a:rPr>
              <a:t>Healthy </a:t>
            </a:r>
            <a:r>
              <a:rPr lang="en-US" sz="1600" b="1" dirty="0">
                <a:solidFill>
                  <a:prstClr val="white"/>
                </a:solidFill>
                <a:latin typeface="Calibri"/>
                <a:ea typeface=""/>
                <a:cs typeface="Calibri" pitchFamily="34" charset="0"/>
              </a:rPr>
              <a:t>cohort</a:t>
            </a:r>
            <a:endParaRPr lang="en-US" sz="1600" b="1" dirty="0">
              <a:solidFill>
                <a:prstClr val="white"/>
              </a:solidFill>
              <a:latin typeface="Calibri"/>
              <a:ea typeface=""/>
              <a:cs typeface="Calibri" pitchFamily="34" charset="0"/>
            </a:endParaRPr>
          </a:p>
        </p:txBody>
      </p:sp>
      <p:sp>
        <p:nvSpPr>
          <p:cNvPr id="2" name="TextBox 1"/>
          <p:cNvSpPr txBox="1"/>
          <p:nvPr/>
        </p:nvSpPr>
        <p:spPr>
          <a:xfrm>
            <a:off x="8305800" y="1143000"/>
            <a:ext cx="2286000" cy="338138"/>
          </a:xfrm>
          <a:prstGeom prst="rect">
            <a:avLst/>
          </a:prstGeom>
          <a:solidFill>
            <a:schemeClr val="bg1">
              <a:lumMod val="50000"/>
            </a:schemeClr>
          </a:solidFill>
        </p:spPr>
        <p:txBody>
          <a:bodyPr>
            <a:spAutoFit/>
          </a:bodyPr>
          <a:lstStyle/>
          <a:p>
            <a:pPr algn="ctr" eaLnBrk="1" hangingPunct="1">
              <a:defRPr/>
            </a:pPr>
            <a:r>
              <a:rPr lang="en-US" sz="1200" dirty="0">
                <a:solidFill>
                  <a:prstClr val="black"/>
                </a:solidFill>
                <a:latin typeface="Calibri" pitchFamily="34" charset="0"/>
                <a:ea typeface=""/>
                <a:cs typeface="Arial" charset="0"/>
              </a:rPr>
              <a:t> </a:t>
            </a:r>
            <a:r>
              <a:rPr lang="en-US" sz="1600" b="1" dirty="0">
                <a:solidFill>
                  <a:prstClr val="white"/>
                </a:solidFill>
                <a:latin typeface="Calibri"/>
                <a:ea typeface=""/>
                <a:cs typeface="Calibri" pitchFamily="34" charset="0"/>
              </a:rPr>
              <a:t>Demonstration </a:t>
            </a:r>
            <a:r>
              <a:rPr lang="en-US" sz="1600" b="1" dirty="0">
                <a:solidFill>
                  <a:prstClr val="white"/>
                </a:solidFill>
                <a:latin typeface="Calibri"/>
                <a:ea typeface=""/>
                <a:cs typeface="Calibri" pitchFamily="34" charset="0"/>
              </a:rPr>
              <a:t>projects</a:t>
            </a:r>
            <a:endParaRPr lang="en-US" sz="1600" b="1" dirty="0">
              <a:solidFill>
                <a:prstClr val="white"/>
              </a:solidFill>
              <a:latin typeface="Calibri"/>
              <a:ea typeface=""/>
              <a:cs typeface="Calibri" pitchFamily="34" charset="0"/>
            </a:endParaRPr>
          </a:p>
        </p:txBody>
      </p:sp>
      <p:sp>
        <p:nvSpPr>
          <p:cNvPr id="23" name="TextBox 22"/>
          <p:cNvSpPr txBox="1">
            <a:spLocks noChangeArrowheads="1"/>
          </p:cNvSpPr>
          <p:nvPr/>
        </p:nvSpPr>
        <p:spPr bwMode="auto">
          <a:xfrm>
            <a:off x="1714500" y="2276476"/>
            <a:ext cx="8705850" cy="16927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charset="0"/>
                <a:ea typeface="MS PGothic" charset="-128"/>
              </a:defRPr>
            </a:lvl1pPr>
            <a:lvl2pPr marL="800100" eaLnBrk="0" hangingPunct="0">
              <a:defRPr>
                <a:solidFill>
                  <a:schemeClr val="tx1"/>
                </a:solidFill>
                <a:latin typeface="Calibri" charset="0"/>
                <a:ea typeface="MS PGothic" charset="-128"/>
              </a:defRPr>
            </a:lvl2pPr>
            <a:lvl3pPr marL="1143000" indent="-228600" eaLnBrk="0" hangingPunct="0">
              <a:defRPr>
                <a:solidFill>
                  <a:schemeClr val="tx1"/>
                </a:solidFill>
                <a:latin typeface="Calibri" charset="0"/>
                <a:ea typeface="MS PGothic" charset="-128"/>
              </a:defRPr>
            </a:lvl3pPr>
            <a:lvl4pPr marL="1600200" indent="-228600" eaLnBrk="0" hangingPunct="0">
              <a:defRPr>
                <a:solidFill>
                  <a:schemeClr val="tx1"/>
                </a:solidFill>
                <a:latin typeface="Calibri" charset="0"/>
                <a:ea typeface="MS PGothic" charset="-128"/>
              </a:defRPr>
            </a:lvl4pPr>
            <a:lvl5pPr marL="2057400" indent="-228600" eaLnBrk="0" hangingPunct="0">
              <a:defRPr>
                <a:solidFill>
                  <a:schemeClr val="tx1"/>
                </a:solidFill>
                <a:latin typeface="Calibri" charset="0"/>
                <a:ea typeface="MS PGothic" charset="-128"/>
              </a:defRPr>
            </a:lvl5pPr>
            <a:lvl6pPr marL="2514600" indent="-228600" eaLnBrk="0" fontAlgn="base" hangingPunct="0">
              <a:spcBef>
                <a:spcPct val="0"/>
              </a:spcBef>
              <a:spcAft>
                <a:spcPct val="0"/>
              </a:spcAft>
              <a:defRPr>
                <a:solidFill>
                  <a:schemeClr val="tx1"/>
                </a:solidFill>
                <a:latin typeface="Calibri" charset="0"/>
                <a:ea typeface="MS PGothic" charset="-128"/>
              </a:defRPr>
            </a:lvl6pPr>
            <a:lvl7pPr marL="2971800" indent="-228600" eaLnBrk="0" fontAlgn="base" hangingPunct="0">
              <a:spcBef>
                <a:spcPct val="0"/>
              </a:spcBef>
              <a:spcAft>
                <a:spcPct val="0"/>
              </a:spcAft>
              <a:defRPr>
                <a:solidFill>
                  <a:schemeClr val="tx1"/>
                </a:solidFill>
                <a:latin typeface="Calibri" charset="0"/>
                <a:ea typeface="MS PGothic" charset="-128"/>
              </a:defRPr>
            </a:lvl7pPr>
            <a:lvl8pPr marL="3429000" indent="-228600" eaLnBrk="0" fontAlgn="base" hangingPunct="0">
              <a:spcBef>
                <a:spcPct val="0"/>
              </a:spcBef>
              <a:spcAft>
                <a:spcPct val="0"/>
              </a:spcAft>
              <a:defRPr>
                <a:solidFill>
                  <a:schemeClr val="tx1"/>
                </a:solidFill>
                <a:latin typeface="Calibri" charset="0"/>
                <a:ea typeface="MS PGothic" charset="-128"/>
              </a:defRPr>
            </a:lvl8pPr>
            <a:lvl9pPr marL="3886200" indent="-228600" eaLnBrk="0" fontAlgn="base" hangingPunct="0">
              <a:spcBef>
                <a:spcPct val="0"/>
              </a:spcBef>
              <a:spcAft>
                <a:spcPct val="0"/>
              </a:spcAft>
              <a:defRPr>
                <a:solidFill>
                  <a:schemeClr val="tx1"/>
                </a:solidFill>
                <a:latin typeface="Calibri" charset="0"/>
                <a:ea typeface="MS PGothic" charset="-128"/>
              </a:defRPr>
            </a:lvl9pPr>
          </a:lstStyle>
          <a:p>
            <a:pPr algn="ctr" eaLnBrk="1" hangingPunct="1"/>
            <a:r>
              <a:rPr lang="en-US" altLang="en-US" sz="3000" b="1" dirty="0">
                <a:solidFill>
                  <a:prstClr val="black"/>
                </a:solidFill>
              </a:rPr>
              <a:t>Phase 2 </a:t>
            </a:r>
            <a:r>
              <a:rPr lang="en-US" altLang="en-US" sz="3000" b="1" dirty="0">
                <a:solidFill>
                  <a:prstClr val="black"/>
                </a:solidFill>
              </a:rPr>
              <a:t>(2013-2016+): </a:t>
            </a:r>
            <a:r>
              <a:rPr lang="en-US" altLang="en-US" sz="3000" b="1" dirty="0">
                <a:solidFill>
                  <a:prstClr val="black"/>
                </a:solidFill>
              </a:rPr>
              <a:t>Integrative HMP “</a:t>
            </a:r>
            <a:r>
              <a:rPr lang="en-US" altLang="en-US" sz="3000" b="1" dirty="0" err="1">
                <a:solidFill>
                  <a:prstClr val="black"/>
                </a:solidFill>
              </a:rPr>
              <a:t>iHMP</a:t>
            </a:r>
            <a:r>
              <a:rPr lang="en-US" altLang="en-US" sz="3000" b="1" dirty="0">
                <a:solidFill>
                  <a:prstClr val="black"/>
                </a:solidFill>
              </a:rPr>
              <a:t>”</a:t>
            </a:r>
          </a:p>
          <a:p>
            <a:pPr algn="ctr" eaLnBrk="1" hangingPunct="1"/>
            <a:endParaRPr lang="en-US" altLang="en-US" sz="1200" b="1" dirty="0">
              <a:solidFill>
                <a:prstClr val="black"/>
              </a:solidFill>
            </a:endParaRPr>
          </a:p>
          <a:p>
            <a:pPr algn="ctr" eaLnBrk="1" hangingPunct="1"/>
            <a:r>
              <a:rPr lang="en-US" altLang="en-US" b="1" dirty="0">
                <a:solidFill>
                  <a:srgbClr val="0000FF"/>
                </a:solidFill>
              </a:rPr>
              <a:t>“What are they doing?”</a:t>
            </a:r>
            <a:endParaRPr lang="en-US" altLang="en-US" b="1" dirty="0">
              <a:solidFill>
                <a:prstClr val="black"/>
              </a:solidFill>
            </a:endParaRPr>
          </a:p>
          <a:p>
            <a:pPr lvl="1" algn="ctr" eaLnBrk="1" hangingPunct="1"/>
            <a:endParaRPr lang="en-US" altLang="en-US" sz="800" b="1" dirty="0">
              <a:solidFill>
                <a:prstClr val="black"/>
              </a:solidFill>
            </a:endParaRPr>
          </a:p>
          <a:p>
            <a:pPr algn="ctr" eaLnBrk="1" hangingPunct="1"/>
            <a:r>
              <a:rPr lang="en-US" altLang="en-US" b="1" dirty="0">
                <a:solidFill>
                  <a:prstClr val="black"/>
                </a:solidFill>
              </a:rPr>
              <a:t>Analyze </a:t>
            </a:r>
            <a:r>
              <a:rPr lang="en-US" altLang="en-US" b="1" dirty="0">
                <a:solidFill>
                  <a:prstClr val="black"/>
                </a:solidFill>
              </a:rPr>
              <a:t>biological properties of both </a:t>
            </a:r>
            <a:r>
              <a:rPr lang="en-US" altLang="en-US" b="1" i="1" dirty="0">
                <a:solidFill>
                  <a:prstClr val="black"/>
                </a:solidFill>
              </a:rPr>
              <a:t>microbiome </a:t>
            </a:r>
            <a:r>
              <a:rPr lang="en-US" altLang="en-US" b="1" dirty="0">
                <a:solidFill>
                  <a:prstClr val="black"/>
                </a:solidFill>
              </a:rPr>
              <a:t>&amp; </a:t>
            </a:r>
            <a:r>
              <a:rPr lang="en-US" altLang="en-US" b="1" i="1" dirty="0">
                <a:solidFill>
                  <a:prstClr val="black"/>
                </a:solidFill>
              </a:rPr>
              <a:t>host over </a:t>
            </a:r>
            <a:r>
              <a:rPr lang="en-US" altLang="en-US" b="1" i="1" dirty="0">
                <a:solidFill>
                  <a:prstClr val="black"/>
                </a:solidFill>
              </a:rPr>
              <a:t>time </a:t>
            </a:r>
            <a:r>
              <a:rPr lang="en-US" altLang="en-US" b="1" dirty="0">
                <a:solidFill>
                  <a:prstClr val="black"/>
                </a:solidFill>
              </a:rPr>
              <a:t>to </a:t>
            </a:r>
            <a:r>
              <a:rPr lang="en-US" altLang="en-US" b="1" dirty="0">
                <a:solidFill>
                  <a:prstClr val="black"/>
                </a:solidFill>
              </a:rPr>
              <a:t>understand biomarkers and mechanisms of </a:t>
            </a:r>
            <a:r>
              <a:rPr lang="en-US" altLang="en-US" b="1" dirty="0">
                <a:solidFill>
                  <a:prstClr val="black"/>
                </a:solidFill>
              </a:rPr>
              <a:t>health and disease.</a:t>
            </a:r>
          </a:p>
        </p:txBody>
      </p:sp>
      <p:sp>
        <p:nvSpPr>
          <p:cNvPr id="24" name="Rectangle 25"/>
          <p:cNvSpPr>
            <a:spLocks noChangeArrowheads="1"/>
          </p:cNvSpPr>
          <p:nvPr/>
        </p:nvSpPr>
        <p:spPr bwMode="auto">
          <a:xfrm>
            <a:off x="1524000" y="1814810"/>
            <a:ext cx="9144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charset="0"/>
                <a:ea typeface="MS PGothic" charset="-128"/>
              </a:defRPr>
            </a:lvl1pPr>
            <a:lvl2pPr marL="742950" indent="-285750" eaLnBrk="0" hangingPunct="0">
              <a:defRPr>
                <a:solidFill>
                  <a:schemeClr val="tx1"/>
                </a:solidFill>
                <a:latin typeface="Calibri" charset="0"/>
                <a:ea typeface="MS PGothic" charset="-128"/>
              </a:defRPr>
            </a:lvl2pPr>
            <a:lvl3pPr marL="1143000" indent="-228600" eaLnBrk="0" hangingPunct="0">
              <a:defRPr>
                <a:solidFill>
                  <a:schemeClr val="tx1"/>
                </a:solidFill>
                <a:latin typeface="Calibri" charset="0"/>
                <a:ea typeface="MS PGothic" charset="-128"/>
              </a:defRPr>
            </a:lvl3pPr>
            <a:lvl4pPr marL="1600200" indent="-228600" eaLnBrk="0" hangingPunct="0">
              <a:defRPr>
                <a:solidFill>
                  <a:schemeClr val="tx1"/>
                </a:solidFill>
                <a:latin typeface="Calibri" charset="0"/>
                <a:ea typeface="MS PGothic" charset="-128"/>
              </a:defRPr>
            </a:lvl4pPr>
            <a:lvl5pPr marL="2057400" indent="-228600" eaLnBrk="0" hangingPunct="0">
              <a:defRPr>
                <a:solidFill>
                  <a:schemeClr val="tx1"/>
                </a:solidFill>
                <a:latin typeface="Calibri" charset="0"/>
                <a:ea typeface="MS PGothic" charset="-128"/>
              </a:defRPr>
            </a:lvl5pPr>
            <a:lvl6pPr marL="2514600" indent="-228600" eaLnBrk="0" fontAlgn="base" hangingPunct="0">
              <a:spcBef>
                <a:spcPct val="0"/>
              </a:spcBef>
              <a:spcAft>
                <a:spcPct val="0"/>
              </a:spcAft>
              <a:defRPr>
                <a:solidFill>
                  <a:schemeClr val="tx1"/>
                </a:solidFill>
                <a:latin typeface="Calibri" charset="0"/>
                <a:ea typeface="MS PGothic" charset="-128"/>
              </a:defRPr>
            </a:lvl6pPr>
            <a:lvl7pPr marL="2971800" indent="-228600" eaLnBrk="0" fontAlgn="base" hangingPunct="0">
              <a:spcBef>
                <a:spcPct val="0"/>
              </a:spcBef>
              <a:spcAft>
                <a:spcPct val="0"/>
              </a:spcAft>
              <a:defRPr>
                <a:solidFill>
                  <a:schemeClr val="tx1"/>
                </a:solidFill>
                <a:latin typeface="Calibri" charset="0"/>
                <a:ea typeface="MS PGothic" charset="-128"/>
              </a:defRPr>
            </a:lvl7pPr>
            <a:lvl8pPr marL="3429000" indent="-228600" eaLnBrk="0" fontAlgn="base" hangingPunct="0">
              <a:spcBef>
                <a:spcPct val="0"/>
              </a:spcBef>
              <a:spcAft>
                <a:spcPct val="0"/>
              </a:spcAft>
              <a:defRPr>
                <a:solidFill>
                  <a:schemeClr val="tx1"/>
                </a:solidFill>
                <a:latin typeface="Calibri" charset="0"/>
                <a:ea typeface="MS PGothic" charset="-128"/>
              </a:defRPr>
            </a:lvl8pPr>
            <a:lvl9pPr marL="3886200" indent="-228600" eaLnBrk="0" fontAlgn="base" hangingPunct="0">
              <a:spcBef>
                <a:spcPct val="0"/>
              </a:spcBef>
              <a:spcAft>
                <a:spcPct val="0"/>
              </a:spcAft>
              <a:defRPr>
                <a:solidFill>
                  <a:schemeClr val="tx1"/>
                </a:solidFill>
                <a:latin typeface="Calibri" charset="0"/>
                <a:ea typeface="MS PGothic" charset="-128"/>
              </a:defRPr>
            </a:lvl9pPr>
          </a:lstStyle>
          <a:p>
            <a:pPr algn="ctr" eaLnBrk="1" hangingPunct="1"/>
            <a:r>
              <a:rPr lang="en-US" altLang="en-US" b="1" dirty="0">
                <a:solidFill>
                  <a:srgbClr val="0000FF"/>
                </a:solidFill>
              </a:rPr>
              <a:t>  Human Microbiome Project, Phase </a:t>
            </a:r>
            <a:r>
              <a:rPr lang="en-US" altLang="en-US" b="1" dirty="0">
                <a:solidFill>
                  <a:srgbClr val="0000FF"/>
                </a:solidFill>
              </a:rPr>
              <a:t>Two: </a:t>
            </a:r>
            <a:r>
              <a:rPr lang="en-US" altLang="en-US" sz="2000" b="1" dirty="0">
                <a:solidFill>
                  <a:srgbClr val="0000FF"/>
                </a:solidFill>
              </a:rPr>
              <a:t>http://</a:t>
            </a:r>
            <a:r>
              <a:rPr lang="en-US" altLang="en-US" sz="2000" b="1" dirty="0" err="1">
                <a:solidFill>
                  <a:srgbClr val="0000FF"/>
                </a:solidFill>
              </a:rPr>
              <a:t>ihmpdcc.org</a:t>
            </a:r>
            <a:endParaRPr lang="en-US" altLang="en-US" b="1" dirty="0">
              <a:solidFill>
                <a:srgbClr val="0000FF"/>
              </a:solidFill>
            </a:endParaRPr>
          </a:p>
        </p:txBody>
      </p:sp>
      <p:cxnSp>
        <p:nvCxnSpPr>
          <p:cNvPr id="5" name="Straight Connector 4"/>
          <p:cNvCxnSpPr/>
          <p:nvPr/>
        </p:nvCxnSpPr>
        <p:spPr>
          <a:xfrm>
            <a:off x="1600200" y="1676400"/>
            <a:ext cx="899160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3917868" y="4393814"/>
            <a:ext cx="1835150" cy="2540387"/>
            <a:chOff x="2522146" y="4317613"/>
            <a:chExt cx="1835150" cy="2540387"/>
          </a:xfrm>
        </p:grpSpPr>
        <p:pic>
          <p:nvPicPr>
            <p:cNvPr id="25" name="Picture 24"/>
            <p:cNvPicPr>
              <a:picLocks noChangeAspect="1"/>
            </p:cNvPicPr>
            <p:nvPr/>
          </p:nvPicPr>
          <p:blipFill>
            <a:blip r:embed="rId3"/>
            <a:stretch>
              <a:fillRect/>
            </a:stretch>
          </p:blipFill>
          <p:spPr>
            <a:xfrm>
              <a:off x="2522146" y="4317613"/>
              <a:ext cx="1835150" cy="1835150"/>
            </a:xfrm>
            <a:prstGeom prst="rect">
              <a:avLst/>
            </a:prstGeom>
          </p:spPr>
        </p:pic>
        <p:sp>
          <p:nvSpPr>
            <p:cNvPr id="29" name="TextBox 28"/>
            <p:cNvSpPr txBox="1"/>
            <p:nvPr/>
          </p:nvSpPr>
          <p:spPr>
            <a:xfrm>
              <a:off x="2719332" y="6027003"/>
              <a:ext cx="1440779" cy="830997"/>
            </a:xfrm>
            <a:prstGeom prst="rect">
              <a:avLst/>
            </a:prstGeom>
            <a:noFill/>
          </p:spPr>
          <p:txBody>
            <a:bodyPr wrap="none" rtlCol="0">
              <a:spAutoFit/>
            </a:bodyPr>
            <a:lstStyle/>
            <a:p>
              <a:pPr algn="ctr"/>
              <a:r>
                <a:rPr lang="en-US" sz="1600" b="1" dirty="0">
                  <a:solidFill>
                    <a:prstClr val="black"/>
                  </a:solidFill>
                </a:rPr>
                <a:t>Pregnancy and</a:t>
              </a:r>
              <a:br>
                <a:rPr lang="en-US" sz="1600" b="1" dirty="0">
                  <a:solidFill>
                    <a:prstClr val="black"/>
                  </a:solidFill>
                </a:rPr>
              </a:br>
              <a:r>
                <a:rPr lang="en-US" sz="1600" b="1" dirty="0">
                  <a:solidFill>
                    <a:prstClr val="black"/>
                  </a:solidFill>
                </a:rPr>
                <a:t>Preterm Birth</a:t>
              </a:r>
            </a:p>
            <a:p>
              <a:pPr algn="ctr"/>
              <a:r>
                <a:rPr lang="en-US" sz="1600" i="1" dirty="0">
                  <a:solidFill>
                    <a:prstClr val="black"/>
                  </a:solidFill>
                </a:rPr>
                <a:t>VCU</a:t>
              </a:r>
              <a:endParaRPr lang="en-US" sz="1600" dirty="0">
                <a:solidFill>
                  <a:prstClr val="black"/>
                </a:solidFill>
              </a:endParaRPr>
            </a:p>
          </p:txBody>
        </p:sp>
      </p:grpSp>
      <p:grpSp>
        <p:nvGrpSpPr>
          <p:cNvPr id="10" name="Group 9"/>
          <p:cNvGrpSpPr/>
          <p:nvPr/>
        </p:nvGrpSpPr>
        <p:grpSpPr>
          <a:xfrm>
            <a:off x="1600200" y="4393814"/>
            <a:ext cx="1835150" cy="2294165"/>
            <a:chOff x="76200" y="4317613"/>
            <a:chExt cx="1835150" cy="2294165"/>
          </a:xfrm>
        </p:grpSpPr>
        <p:pic>
          <p:nvPicPr>
            <p:cNvPr id="26" name="Picture 25"/>
            <p:cNvPicPr>
              <a:picLocks noChangeAspect="1"/>
            </p:cNvPicPr>
            <p:nvPr/>
          </p:nvPicPr>
          <p:blipFill>
            <a:blip r:embed="rId4"/>
            <a:stretch>
              <a:fillRect/>
            </a:stretch>
          </p:blipFill>
          <p:spPr>
            <a:xfrm>
              <a:off x="76200" y="4317613"/>
              <a:ext cx="1835150" cy="1835150"/>
            </a:xfrm>
            <a:prstGeom prst="rect">
              <a:avLst/>
            </a:prstGeom>
          </p:spPr>
        </p:pic>
        <p:sp>
          <p:nvSpPr>
            <p:cNvPr id="30" name="TextBox 29"/>
            <p:cNvSpPr txBox="1"/>
            <p:nvPr/>
          </p:nvSpPr>
          <p:spPr>
            <a:xfrm>
              <a:off x="450517" y="6027003"/>
              <a:ext cx="1086515" cy="584775"/>
            </a:xfrm>
            <a:prstGeom prst="rect">
              <a:avLst/>
            </a:prstGeom>
            <a:noFill/>
          </p:spPr>
          <p:txBody>
            <a:bodyPr wrap="none" rtlCol="0">
              <a:spAutoFit/>
            </a:bodyPr>
            <a:lstStyle/>
            <a:p>
              <a:pPr algn="ctr"/>
              <a:r>
                <a:rPr lang="en-US" sz="1600" b="1" dirty="0">
                  <a:solidFill>
                    <a:prstClr val="black"/>
                  </a:solidFill>
                </a:rPr>
                <a:t>IBD</a:t>
              </a:r>
            </a:p>
            <a:p>
              <a:pPr algn="ctr"/>
              <a:r>
                <a:rPr lang="en-US" sz="1600" i="1" dirty="0">
                  <a:solidFill>
                    <a:prstClr val="black"/>
                  </a:solidFill>
                </a:rPr>
                <a:t>Broad Inst.</a:t>
              </a:r>
              <a:endParaRPr lang="en-US" sz="1600" i="1" dirty="0">
                <a:solidFill>
                  <a:prstClr val="black"/>
                </a:solidFill>
              </a:endParaRPr>
            </a:p>
          </p:txBody>
        </p:sp>
      </p:grpSp>
      <p:grpSp>
        <p:nvGrpSpPr>
          <p:cNvPr id="12" name="Group 11"/>
          <p:cNvGrpSpPr/>
          <p:nvPr/>
        </p:nvGrpSpPr>
        <p:grpSpPr>
          <a:xfrm>
            <a:off x="6235536" y="4393814"/>
            <a:ext cx="1835150" cy="2540387"/>
            <a:chOff x="4863433" y="4317613"/>
            <a:chExt cx="1835150" cy="2540387"/>
          </a:xfrm>
        </p:grpSpPr>
        <p:pic>
          <p:nvPicPr>
            <p:cNvPr id="27" name="Picture 26"/>
            <p:cNvPicPr>
              <a:picLocks noChangeAspect="1"/>
            </p:cNvPicPr>
            <p:nvPr/>
          </p:nvPicPr>
          <p:blipFill>
            <a:blip r:embed="rId5"/>
            <a:stretch>
              <a:fillRect/>
            </a:stretch>
          </p:blipFill>
          <p:spPr>
            <a:xfrm>
              <a:off x="4863433" y="4317613"/>
              <a:ext cx="1835150" cy="1835150"/>
            </a:xfrm>
            <a:prstGeom prst="rect">
              <a:avLst/>
            </a:prstGeom>
          </p:spPr>
        </p:pic>
        <p:sp>
          <p:nvSpPr>
            <p:cNvPr id="31" name="TextBox 30"/>
            <p:cNvSpPr txBox="1"/>
            <p:nvPr/>
          </p:nvSpPr>
          <p:spPr>
            <a:xfrm>
              <a:off x="5164109" y="6027003"/>
              <a:ext cx="1233799" cy="830997"/>
            </a:xfrm>
            <a:prstGeom prst="rect">
              <a:avLst/>
            </a:prstGeom>
            <a:noFill/>
          </p:spPr>
          <p:txBody>
            <a:bodyPr wrap="none" rtlCol="0">
              <a:spAutoFit/>
            </a:bodyPr>
            <a:lstStyle/>
            <a:p>
              <a:pPr algn="ctr"/>
              <a:r>
                <a:rPr lang="en-US" sz="1600" b="1" dirty="0">
                  <a:solidFill>
                    <a:prstClr val="black"/>
                  </a:solidFill>
                </a:rPr>
                <a:t>Type 2</a:t>
              </a:r>
              <a:br>
                <a:rPr lang="en-US" sz="1600" b="1" dirty="0">
                  <a:solidFill>
                    <a:prstClr val="black"/>
                  </a:solidFill>
                </a:rPr>
              </a:br>
              <a:r>
                <a:rPr lang="en-US" sz="1600" b="1" dirty="0">
                  <a:solidFill>
                    <a:prstClr val="black"/>
                  </a:solidFill>
                </a:rPr>
                <a:t>Diabetes</a:t>
              </a:r>
            </a:p>
            <a:p>
              <a:pPr algn="ctr"/>
              <a:r>
                <a:rPr lang="en-US" sz="1600" i="1" dirty="0">
                  <a:solidFill>
                    <a:prstClr val="black"/>
                  </a:solidFill>
                </a:rPr>
                <a:t>Stanford/</a:t>
              </a:r>
              <a:r>
                <a:rPr lang="en-US" sz="1600" i="1" dirty="0" err="1">
                  <a:solidFill>
                    <a:prstClr val="black"/>
                  </a:solidFill>
                </a:rPr>
                <a:t>Jax</a:t>
              </a:r>
              <a:endParaRPr lang="en-US" sz="1600" dirty="0">
                <a:solidFill>
                  <a:prstClr val="black"/>
                </a:solidFill>
              </a:endParaRPr>
            </a:p>
          </p:txBody>
        </p:sp>
      </p:grpSp>
      <p:grpSp>
        <p:nvGrpSpPr>
          <p:cNvPr id="13" name="Group 12"/>
          <p:cNvGrpSpPr/>
          <p:nvPr/>
        </p:nvGrpSpPr>
        <p:grpSpPr>
          <a:xfrm>
            <a:off x="8663010" y="4445830"/>
            <a:ext cx="1742785" cy="2242149"/>
            <a:chOff x="7139009" y="4369629"/>
            <a:chExt cx="1742785" cy="2242149"/>
          </a:xfrm>
        </p:grpSpPr>
        <p:pic>
          <p:nvPicPr>
            <p:cNvPr id="28" name="Picture 27"/>
            <p:cNvPicPr>
              <a:picLocks noChangeAspect="1"/>
            </p:cNvPicPr>
            <p:nvPr/>
          </p:nvPicPr>
          <p:blipFill>
            <a:blip r:embed="rId6"/>
            <a:stretch>
              <a:fillRect/>
            </a:stretch>
          </p:blipFill>
          <p:spPr>
            <a:xfrm>
              <a:off x="7256768" y="4369629"/>
              <a:ext cx="1507267" cy="1731119"/>
            </a:xfrm>
            <a:prstGeom prst="rect">
              <a:avLst/>
            </a:prstGeom>
          </p:spPr>
        </p:pic>
        <p:sp>
          <p:nvSpPr>
            <p:cNvPr id="32" name="TextBox 31"/>
            <p:cNvSpPr txBox="1"/>
            <p:nvPr/>
          </p:nvSpPr>
          <p:spPr>
            <a:xfrm>
              <a:off x="7139009" y="6027003"/>
              <a:ext cx="1742785" cy="584775"/>
            </a:xfrm>
            <a:prstGeom prst="rect">
              <a:avLst/>
            </a:prstGeom>
            <a:noFill/>
          </p:spPr>
          <p:txBody>
            <a:bodyPr wrap="none" rtlCol="0">
              <a:spAutoFit/>
            </a:bodyPr>
            <a:lstStyle/>
            <a:p>
              <a:pPr algn="ctr"/>
              <a:r>
                <a:rPr lang="en-US" sz="1600" b="1" dirty="0">
                  <a:solidFill>
                    <a:prstClr val="black"/>
                  </a:solidFill>
                </a:rPr>
                <a:t>Data Coordination</a:t>
              </a:r>
            </a:p>
            <a:p>
              <a:pPr algn="ctr"/>
              <a:r>
                <a:rPr lang="en-US" sz="1600" i="1" dirty="0">
                  <a:solidFill>
                    <a:prstClr val="black"/>
                  </a:solidFill>
                </a:rPr>
                <a:t>UMD IGS</a:t>
              </a:r>
              <a:endParaRPr lang="en-US" sz="1600" dirty="0">
                <a:solidFill>
                  <a:prstClr val="black"/>
                </a:solidFill>
              </a:endParaRPr>
            </a:p>
          </p:txBody>
        </p:sp>
      </p:grpSp>
      <p:sp>
        <p:nvSpPr>
          <p:cNvPr id="14" name="Rounded Rectangle 13"/>
          <p:cNvSpPr/>
          <p:nvPr/>
        </p:nvSpPr>
        <p:spPr>
          <a:xfrm>
            <a:off x="1613648" y="4267200"/>
            <a:ext cx="1815353" cy="2514600"/>
          </a:xfrm>
          <a:prstGeom prst="roundRect">
            <a:avLst/>
          </a:prstGeom>
          <a:noFill/>
          <a:ln w="63500">
            <a:solidFill>
              <a:schemeClr val="accent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Date Placeholder 3"/>
          <p:cNvSpPr>
            <a:spLocks noGrp="1"/>
          </p:cNvSpPr>
          <p:nvPr>
            <p:ph type="dt" sz="half" idx="10"/>
          </p:nvPr>
        </p:nvSpPr>
        <p:spPr>
          <a:xfrm>
            <a:off x="238539" y="6488870"/>
            <a:ext cx="2743200" cy="365125"/>
          </a:xfrm>
        </p:spPr>
        <p:txBody>
          <a:bodyPr/>
          <a:lstStyle/>
          <a:p>
            <a:fld id="{149AB08A-B8FE-2744-A176-508EFC0AA4E9}" type="datetime1">
              <a:rPr lang="en-US" smtClean="0"/>
              <a:t>3/20/17</a:t>
            </a:fld>
            <a:endParaRPr lang="en-US" dirty="0"/>
          </a:p>
        </p:txBody>
      </p:sp>
      <p:sp>
        <p:nvSpPr>
          <p:cNvPr id="35" name="Slide Number Placeholder 4"/>
          <p:cNvSpPr>
            <a:spLocks noGrp="1"/>
          </p:cNvSpPr>
          <p:nvPr>
            <p:ph type="sldNum" sz="quarter" idx="12"/>
          </p:nvPr>
        </p:nvSpPr>
        <p:spPr>
          <a:xfrm>
            <a:off x="9210261" y="6488870"/>
            <a:ext cx="2743200" cy="365125"/>
          </a:xfrm>
        </p:spPr>
        <p:txBody>
          <a:bodyPr/>
          <a:lstStyle/>
          <a:p>
            <a:fld id="{0CED1879-D594-7048-AD12-28363999EDA9}" type="slidenum">
              <a:rPr lang="en-US" smtClean="0"/>
              <a:t>40</a:t>
            </a:fld>
            <a:endParaRPr lang="en-US"/>
          </a:p>
        </p:txBody>
      </p:sp>
    </p:spTree>
    <p:extLst>
      <p:ext uri="{BB962C8B-B14F-4D97-AF65-F5344CB8AC3E}">
        <p14:creationId xmlns:p14="http://schemas.microsoft.com/office/powerpoint/2010/main" val="672088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1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Inflammatory Bowel </a:t>
            </a:r>
            <a:r>
              <a:rPr lang="en-US" sz="3200" dirty="0" smtClean="0"/>
              <a:t>Disease: A </a:t>
            </a:r>
            <a:r>
              <a:rPr lang="en-US" sz="3200" dirty="0"/>
              <a:t>model for gut microbial </a:t>
            </a:r>
            <a:r>
              <a:rPr lang="en-US" sz="3200" dirty="0" err="1"/>
              <a:t>dysbiosis</a:t>
            </a:r>
            <a:endParaRPr lang="en-US" sz="3200" dirty="0"/>
          </a:p>
        </p:txBody>
      </p:sp>
      <p:sp>
        <p:nvSpPr>
          <p:cNvPr id="3" name="Content Placeholder 2"/>
          <p:cNvSpPr>
            <a:spLocks noGrp="1"/>
          </p:cNvSpPr>
          <p:nvPr>
            <p:ph idx="1"/>
          </p:nvPr>
        </p:nvSpPr>
        <p:spPr>
          <a:xfrm>
            <a:off x="1676400" y="1042416"/>
            <a:ext cx="8610600" cy="5029200"/>
          </a:xfrm>
        </p:spPr>
        <p:txBody>
          <a:bodyPr/>
          <a:lstStyle/>
          <a:p>
            <a:r>
              <a:rPr lang="en-US" sz="2000" dirty="0"/>
              <a:t>Before the microbiome was cool</a:t>
            </a:r>
            <a:r>
              <a:rPr lang="is-IS" sz="2000" dirty="0"/>
              <a:t>…</a:t>
            </a:r>
            <a:endParaRPr lang="en-US" sz="2000" dirty="0"/>
          </a:p>
          <a:p>
            <a:pPr lvl="1"/>
            <a:r>
              <a:rPr lang="en-US" sz="1400" dirty="0"/>
              <a:t>“Normal intestinal bacteria in ulcerative colitis,”</a:t>
            </a:r>
            <a:br>
              <a:rPr lang="en-US" sz="1400" dirty="0"/>
            </a:br>
            <a:r>
              <a:rPr lang="en-US" sz="1400" dirty="0"/>
              <a:t>Seneca and Henderson, Gastro. </a:t>
            </a:r>
            <a:r>
              <a:rPr lang="en-US" sz="1400" u="sng" dirty="0"/>
              <a:t>1950</a:t>
            </a:r>
          </a:p>
          <a:p>
            <a:pPr lvl="1"/>
            <a:r>
              <a:rPr lang="en-US" sz="1400" dirty="0"/>
              <a:t>“resurgence of clinical interest in the role of the intestinal bacterial flora,” Vince et al, JMM </a:t>
            </a:r>
            <a:r>
              <a:rPr lang="en-US" sz="1400" u="sng" dirty="0"/>
              <a:t>1972</a:t>
            </a:r>
          </a:p>
          <a:p>
            <a:endParaRPr lang="en-US" sz="300" dirty="0"/>
          </a:p>
          <a:p>
            <a:r>
              <a:rPr lang="en-US" sz="2000" dirty="0"/>
              <a:t>No </a:t>
            </a:r>
            <a:r>
              <a:rPr lang="en-US" sz="2000" dirty="0" err="1"/>
              <a:t>culturable</a:t>
            </a:r>
            <a:r>
              <a:rPr lang="en-US" sz="2000" dirty="0"/>
              <a:t> pathogen, coupled with:</a:t>
            </a:r>
          </a:p>
          <a:p>
            <a:pPr lvl="1"/>
            <a:r>
              <a:rPr lang="en-US" sz="1400" dirty="0"/>
              <a:t>Antibiotics </a:t>
            </a:r>
            <a:r>
              <a:rPr lang="en-US" sz="1400" dirty="0"/>
              <a:t>(~1940-50s)</a:t>
            </a:r>
          </a:p>
          <a:p>
            <a:pPr lvl="1"/>
            <a:r>
              <a:rPr lang="en-US" sz="1400" dirty="0"/>
              <a:t>Treatments affecting gut </a:t>
            </a:r>
            <a:r>
              <a:rPr lang="en-US" sz="1400" dirty="0"/>
              <a:t>microbes (5-ASAs </a:t>
            </a:r>
            <a:r>
              <a:rPr lang="en-US" sz="1400" dirty="0"/>
              <a:t>/ </a:t>
            </a:r>
            <a:r>
              <a:rPr lang="en-US" sz="1400" dirty="0" err="1"/>
              <a:t>mesalazine</a:t>
            </a:r>
            <a:r>
              <a:rPr lang="en-US" sz="1400" dirty="0"/>
              <a:t>, ~1950-60s)</a:t>
            </a:r>
          </a:p>
          <a:p>
            <a:pPr lvl="1"/>
            <a:r>
              <a:rPr lang="en-US" sz="1400" dirty="0"/>
              <a:t>Genetically manipulated mice recapitulating </a:t>
            </a:r>
            <a:r>
              <a:rPr lang="en-US" sz="1400" dirty="0"/>
              <a:t>phenotypes (~</a:t>
            </a:r>
            <a:r>
              <a:rPr lang="en-US" sz="1400" dirty="0"/>
              <a:t>1970s-80s)</a:t>
            </a:r>
          </a:p>
          <a:p>
            <a:endParaRPr lang="en-US" sz="300" dirty="0"/>
          </a:p>
          <a:p>
            <a:r>
              <a:rPr lang="en-US" sz="2000" dirty="0"/>
              <a:t>And then there was sequencing:</a:t>
            </a:r>
          </a:p>
          <a:p>
            <a:pPr lvl="1"/>
            <a:r>
              <a:rPr lang="en-US" sz="1600" dirty="0"/>
              <a:t>“Reduced diversity” or </a:t>
            </a:r>
            <a:r>
              <a:rPr lang="en-US" sz="1600" u="sng" dirty="0" err="1"/>
              <a:t>dysbiosis</a:t>
            </a:r>
            <a:r>
              <a:rPr lang="en-US" sz="1600" dirty="0"/>
              <a:t/>
            </a:r>
            <a:br>
              <a:rPr lang="en-US" sz="1600" dirty="0"/>
            </a:br>
            <a:r>
              <a:rPr lang="en-US" sz="1050" dirty="0"/>
              <a:t>(Sartor 2001, </a:t>
            </a:r>
            <a:r>
              <a:rPr lang="en-US" sz="1050" dirty="0" err="1"/>
              <a:t>Manichanh</a:t>
            </a:r>
            <a:r>
              <a:rPr lang="en-US" sz="1050" dirty="0"/>
              <a:t> 2006, </a:t>
            </a:r>
            <a:r>
              <a:rPr lang="en-US" sz="1050" dirty="0" err="1"/>
              <a:t>Ott</a:t>
            </a:r>
            <a:r>
              <a:rPr lang="en-US" sz="1050" dirty="0"/>
              <a:t> 2006, Frank 2007, </a:t>
            </a:r>
            <a:r>
              <a:rPr lang="en-US" sz="1050" dirty="0" err="1"/>
              <a:t>Sokol</a:t>
            </a:r>
            <a:r>
              <a:rPr lang="en-US" sz="1050" dirty="0"/>
              <a:t> 2008, Nishikawa 2009, Willing 2010; </a:t>
            </a:r>
            <a:r>
              <a:rPr lang="en-US" sz="1050" dirty="0" err="1"/>
              <a:t>Lepage</a:t>
            </a:r>
            <a:r>
              <a:rPr lang="en-US" sz="1050" dirty="0"/>
              <a:t> 2009)</a:t>
            </a:r>
          </a:p>
          <a:p>
            <a:pPr lvl="1"/>
            <a:r>
              <a:rPr lang="en-US" sz="1600" dirty="0"/>
              <a:t>Specific clades over/under enriched</a:t>
            </a:r>
            <a:br>
              <a:rPr lang="en-US" sz="1600" dirty="0"/>
            </a:br>
            <a:r>
              <a:rPr lang="en-US" sz="1050" dirty="0"/>
              <a:t>(</a:t>
            </a:r>
            <a:r>
              <a:rPr lang="en-US" sz="1050" dirty="0" err="1"/>
              <a:t>Baumgart</a:t>
            </a:r>
            <a:r>
              <a:rPr lang="en-US" sz="1050" dirty="0"/>
              <a:t> 2007, Frank 2007, Willing 2010, </a:t>
            </a:r>
            <a:r>
              <a:rPr lang="en-US" sz="1050" dirty="0" err="1"/>
              <a:t>Joossens</a:t>
            </a:r>
            <a:r>
              <a:rPr lang="en-US" sz="1050" dirty="0"/>
              <a:t> 2011, Frank 2011, </a:t>
            </a:r>
            <a:r>
              <a:rPr lang="en-US" sz="1050" dirty="0" err="1"/>
              <a:t>Lepage</a:t>
            </a:r>
            <a:r>
              <a:rPr lang="en-US" sz="1050" dirty="0"/>
              <a:t> 2011)</a:t>
            </a:r>
          </a:p>
          <a:p>
            <a:pPr lvl="1"/>
            <a:r>
              <a:rPr lang="en-US" sz="1600" dirty="0"/>
              <a:t>IBD subsets – colitis, </a:t>
            </a:r>
            <a:r>
              <a:rPr lang="en-US" sz="1600" dirty="0" err="1"/>
              <a:t>ileal</a:t>
            </a:r>
            <a:r>
              <a:rPr lang="en-US" sz="1600" dirty="0"/>
              <a:t> CD, etc. – differentially affected</a:t>
            </a:r>
            <a:br>
              <a:rPr lang="en-US" sz="1600" dirty="0"/>
            </a:br>
            <a:r>
              <a:rPr lang="en-US" sz="1050" dirty="0"/>
              <a:t>(</a:t>
            </a:r>
            <a:r>
              <a:rPr lang="en-US" sz="1050" dirty="0" err="1"/>
              <a:t>Sokol</a:t>
            </a:r>
            <a:r>
              <a:rPr lang="en-US" sz="1050" dirty="0"/>
              <a:t> 2008, Willing 2010, </a:t>
            </a:r>
            <a:r>
              <a:rPr lang="en-US" sz="1050" dirty="0" err="1"/>
              <a:t>Joosens</a:t>
            </a:r>
            <a:r>
              <a:rPr lang="en-US" sz="1050" dirty="0"/>
              <a:t> 2011, </a:t>
            </a:r>
            <a:r>
              <a:rPr lang="en-US" sz="1050" dirty="0" err="1"/>
              <a:t>Lepage</a:t>
            </a:r>
            <a:r>
              <a:rPr lang="en-US" sz="1050" dirty="0"/>
              <a:t> 2011)</a:t>
            </a:r>
            <a:endParaRPr lang="en-US" sz="1600" dirty="0"/>
          </a:p>
        </p:txBody>
      </p:sp>
      <p:graphicFrame>
        <p:nvGraphicFramePr>
          <p:cNvPr id="15" name="Table 14"/>
          <p:cNvGraphicFramePr>
            <a:graphicFrameLocks noGrp="1"/>
          </p:cNvGraphicFramePr>
          <p:nvPr>
            <p:extLst>
              <p:ext uri="{D42A27DB-BD31-4B8C-83A1-F6EECF244321}">
                <p14:modId xmlns:p14="http://schemas.microsoft.com/office/powerpoint/2010/main" val="669974217"/>
              </p:ext>
            </p:extLst>
          </p:nvPr>
        </p:nvGraphicFramePr>
        <p:xfrm>
          <a:off x="2895600" y="5334000"/>
          <a:ext cx="6400800" cy="1426464"/>
        </p:xfrm>
        <a:graphic>
          <a:graphicData uri="http://schemas.openxmlformats.org/drawingml/2006/table">
            <a:tbl>
              <a:tblPr firstRow="1" firstCol="1" bandRow="1">
                <a:tableStyleId>{93296810-A885-4BE3-A3E7-6D5BEEA58F35}</a:tableStyleId>
              </a:tblPr>
              <a:tblGrid>
                <a:gridCol w="2133600"/>
                <a:gridCol w="2133600"/>
                <a:gridCol w="2133600"/>
              </a:tblGrid>
              <a:tr h="281709">
                <a:tc>
                  <a:txBody>
                    <a:bodyPr/>
                    <a:lstStyle/>
                    <a:p>
                      <a:pPr algn="ctr"/>
                      <a:r>
                        <a:rPr lang="en-US" sz="1200" i="1" dirty="0" smtClean="0"/>
                        <a:t>Disease</a:t>
                      </a:r>
                      <a:br>
                        <a:rPr lang="en-US" sz="1200" i="1" dirty="0" smtClean="0"/>
                      </a:br>
                      <a:r>
                        <a:rPr lang="en-US" sz="1200" i="1" dirty="0" smtClean="0"/>
                        <a:t>contribution models</a:t>
                      </a:r>
                      <a:endParaRPr lang="en-US" sz="1200" i="1" dirty="0"/>
                    </a:p>
                  </a:txBody>
                  <a:tcPr marL="0" marR="0" marT="18288" marB="18288" anchor="ctr" anchorCtr="1"/>
                </a:tc>
                <a:tc>
                  <a:txBody>
                    <a:bodyPr/>
                    <a:lstStyle/>
                    <a:p>
                      <a:pPr algn="ctr"/>
                      <a:r>
                        <a:rPr lang="en-US" sz="1200" dirty="0" smtClean="0"/>
                        <a:t>Mendelian</a:t>
                      </a:r>
                      <a:r>
                        <a:rPr lang="en-US" sz="1200" baseline="0" dirty="0" smtClean="0"/>
                        <a:t> / Infectious</a:t>
                      </a:r>
                      <a:endParaRPr lang="en-US" sz="1200" dirty="0"/>
                    </a:p>
                  </a:txBody>
                  <a:tcPr marL="0" marR="0" marT="18288" marB="18288" anchor="ctr" anchorCtr="1"/>
                </a:tc>
                <a:tc>
                  <a:txBody>
                    <a:bodyPr/>
                    <a:lstStyle/>
                    <a:p>
                      <a:pPr algn="ctr"/>
                      <a:r>
                        <a:rPr lang="en-US" sz="1200" dirty="0" smtClean="0"/>
                        <a:t>Complex /</a:t>
                      </a:r>
                      <a:r>
                        <a:rPr lang="en-US" sz="1200" baseline="0" dirty="0" smtClean="0"/>
                        <a:t> Ecological</a:t>
                      </a:r>
                      <a:endParaRPr lang="en-US" sz="1200" dirty="0"/>
                    </a:p>
                  </a:txBody>
                  <a:tcPr marL="0" marR="0" marT="18288" marB="18288" anchor="ctr" anchorCtr="1"/>
                </a:tc>
              </a:tr>
              <a:tr h="281709">
                <a:tc>
                  <a:txBody>
                    <a:bodyPr/>
                    <a:lstStyle/>
                    <a:p>
                      <a:endParaRPr lang="en-US" sz="1200" dirty="0"/>
                    </a:p>
                  </a:txBody>
                  <a:tcPr marL="0" marR="0" marT="18288" marB="18288" anchor="ctr" anchorCtr="1"/>
                </a:tc>
                <a:tc>
                  <a:txBody>
                    <a:bodyPr/>
                    <a:lstStyle/>
                    <a:p>
                      <a:pPr algn="ctr"/>
                      <a:r>
                        <a:rPr lang="en-US" sz="1200" i="1" dirty="0" smtClean="0"/>
                        <a:t>One locus / bug, large effect</a:t>
                      </a:r>
                      <a:endParaRPr lang="en-US" sz="1200" i="1" dirty="0"/>
                    </a:p>
                  </a:txBody>
                  <a:tcPr marL="0" marR="0" marT="18288" marB="18288" anchor="ctr" anchorCtr="1"/>
                </a:tc>
                <a:tc>
                  <a:txBody>
                    <a:bodyPr/>
                    <a:lstStyle/>
                    <a:p>
                      <a:pPr algn="ctr"/>
                      <a:r>
                        <a:rPr lang="en-US" sz="1200" i="1" dirty="0" smtClean="0"/>
                        <a:t>Many loci / bugs,</a:t>
                      </a:r>
                      <a:br>
                        <a:rPr lang="en-US" sz="1200" i="1" dirty="0" smtClean="0"/>
                      </a:br>
                      <a:r>
                        <a:rPr lang="en-US" sz="1200" i="1" dirty="0" err="1" smtClean="0"/>
                        <a:t>indiv</a:t>
                      </a:r>
                      <a:r>
                        <a:rPr lang="en-US" sz="1200" i="1" dirty="0" smtClean="0"/>
                        <a:t>. small effects</a:t>
                      </a:r>
                      <a:endParaRPr lang="en-US" sz="1200" i="1" dirty="0"/>
                    </a:p>
                  </a:txBody>
                  <a:tcPr marL="0" marR="0" marT="18288" marB="18288" anchor="ctr" anchorCtr="1"/>
                </a:tc>
              </a:tr>
              <a:tr h="281709">
                <a:tc>
                  <a:txBody>
                    <a:bodyPr/>
                    <a:lstStyle/>
                    <a:p>
                      <a:r>
                        <a:rPr lang="en-US" sz="1200" dirty="0" smtClean="0"/>
                        <a:t>Genetic</a:t>
                      </a:r>
                      <a:endParaRPr lang="en-US" sz="1200" dirty="0"/>
                    </a:p>
                  </a:txBody>
                  <a:tcPr marL="0" marR="0" marT="18288" marB="18288" anchor="ctr" anchorCtr="1"/>
                </a:tc>
                <a:tc>
                  <a:txBody>
                    <a:bodyPr/>
                    <a:lstStyle/>
                    <a:p>
                      <a:pPr algn="ctr"/>
                      <a:r>
                        <a:rPr lang="en-US" sz="1200" dirty="0" smtClean="0"/>
                        <a:t>Cystic fibrosis,</a:t>
                      </a:r>
                      <a:br>
                        <a:rPr lang="en-US" sz="1200" dirty="0" smtClean="0"/>
                      </a:br>
                      <a:r>
                        <a:rPr lang="en-US" sz="1200" dirty="0" smtClean="0"/>
                        <a:t>Down syndrome</a:t>
                      </a:r>
                      <a:endParaRPr lang="en-US" sz="1200" dirty="0"/>
                    </a:p>
                  </a:txBody>
                  <a:tcPr marL="0" marR="0" marT="18288" marB="18288" anchor="ctr" anchorCtr="1"/>
                </a:tc>
                <a:tc>
                  <a:txBody>
                    <a:bodyPr/>
                    <a:lstStyle/>
                    <a:p>
                      <a:pPr algn="ctr"/>
                      <a:r>
                        <a:rPr lang="en-US" sz="1200" dirty="0" smtClean="0"/>
                        <a:t>Height,</a:t>
                      </a:r>
                      <a:r>
                        <a:rPr lang="en-US" sz="1200" baseline="0" dirty="0" smtClean="0"/>
                        <a:t> intelligence, T1D</a:t>
                      </a:r>
                      <a:endParaRPr lang="en-US" sz="1200" dirty="0"/>
                    </a:p>
                  </a:txBody>
                  <a:tcPr marL="0" marR="0" marT="18288" marB="18288" anchor="ctr" anchorCtr="1"/>
                </a:tc>
              </a:tr>
              <a:tr h="0">
                <a:tc>
                  <a:txBody>
                    <a:bodyPr/>
                    <a:lstStyle/>
                    <a:p>
                      <a:r>
                        <a:rPr lang="en-US" sz="1200" dirty="0" smtClean="0"/>
                        <a:t>Microbial</a:t>
                      </a:r>
                      <a:endParaRPr lang="en-US" sz="1200" dirty="0"/>
                    </a:p>
                  </a:txBody>
                  <a:tcPr marL="0" marR="0" marT="18288" marB="18288" anchor="ctr" anchorCtr="1"/>
                </a:tc>
                <a:tc>
                  <a:txBody>
                    <a:bodyPr/>
                    <a:lstStyle/>
                    <a:p>
                      <a:pPr algn="ctr"/>
                      <a:r>
                        <a:rPr lang="en-US" sz="1200" dirty="0" smtClean="0"/>
                        <a:t>Cholera,</a:t>
                      </a:r>
                      <a:r>
                        <a:rPr lang="en-US" sz="1200" baseline="0" dirty="0" smtClean="0"/>
                        <a:t> salmonellosis</a:t>
                      </a:r>
                      <a:endParaRPr lang="en-US" sz="1200" dirty="0"/>
                    </a:p>
                  </a:txBody>
                  <a:tcPr marL="0" marR="0" marT="18288" marB="18288" anchor="ctr" anchorCtr="1"/>
                </a:tc>
                <a:tc>
                  <a:txBody>
                    <a:bodyPr/>
                    <a:lstStyle/>
                    <a:p>
                      <a:pPr algn="ctr"/>
                      <a:r>
                        <a:rPr lang="en-US" sz="1200" b="1" u="sng" dirty="0" smtClean="0"/>
                        <a:t>IBD</a:t>
                      </a:r>
                      <a:endParaRPr lang="en-US" sz="1200" b="1" u="sng" dirty="0"/>
                    </a:p>
                  </a:txBody>
                  <a:tcPr marL="0" marR="0" marT="18288" marB="18288" anchor="ctr" anchorCtr="1"/>
                </a:tc>
              </a:tr>
            </a:tbl>
          </a:graphicData>
        </a:graphic>
      </p:graphicFrame>
      <p:pic>
        <p:nvPicPr>
          <p:cNvPr id="8" name="Picture 7"/>
          <p:cNvPicPr>
            <a:picLocks noChangeAspect="1"/>
          </p:cNvPicPr>
          <p:nvPr/>
        </p:nvPicPr>
        <p:blipFill>
          <a:blip r:embed="rId3"/>
          <a:stretch>
            <a:fillRect/>
          </a:stretch>
        </p:blipFill>
        <p:spPr>
          <a:xfrm>
            <a:off x="9459441" y="1765084"/>
            <a:ext cx="1266410" cy="1843094"/>
          </a:xfrm>
          <a:prstGeom prst="rect">
            <a:avLst/>
          </a:prstGeom>
        </p:spPr>
      </p:pic>
      <p:pic>
        <p:nvPicPr>
          <p:cNvPr id="9" name="Picture 8"/>
          <p:cNvPicPr>
            <a:picLocks noChangeAspect="1"/>
          </p:cNvPicPr>
          <p:nvPr/>
        </p:nvPicPr>
        <p:blipFill>
          <a:blip r:embed="rId4"/>
          <a:stretch>
            <a:fillRect/>
          </a:stretch>
        </p:blipFill>
        <p:spPr>
          <a:xfrm>
            <a:off x="8129354" y="788416"/>
            <a:ext cx="2225488" cy="940162"/>
          </a:xfrm>
          <a:prstGeom prst="rect">
            <a:avLst/>
          </a:prstGeom>
        </p:spPr>
      </p:pic>
      <p:grpSp>
        <p:nvGrpSpPr>
          <p:cNvPr id="10" name="Group 9"/>
          <p:cNvGrpSpPr/>
          <p:nvPr/>
        </p:nvGrpSpPr>
        <p:grpSpPr>
          <a:xfrm>
            <a:off x="6667500" y="1289873"/>
            <a:ext cx="1371600" cy="303028"/>
            <a:chOff x="1981200" y="1233670"/>
            <a:chExt cx="3276600" cy="723900"/>
          </a:xfrm>
        </p:grpSpPr>
        <p:pic>
          <p:nvPicPr>
            <p:cNvPr id="13" name="Picture 12"/>
            <p:cNvPicPr>
              <a:picLocks noChangeAspect="1"/>
            </p:cNvPicPr>
            <p:nvPr/>
          </p:nvPicPr>
          <p:blipFill rotWithShape="1">
            <a:blip r:embed="rId5"/>
            <a:srcRect r="75736"/>
            <a:stretch/>
          </p:blipFill>
          <p:spPr>
            <a:xfrm>
              <a:off x="2651891" y="1233670"/>
              <a:ext cx="1935218" cy="241300"/>
            </a:xfrm>
            <a:prstGeom prst="rect">
              <a:avLst/>
            </a:prstGeom>
          </p:spPr>
        </p:pic>
        <p:pic>
          <p:nvPicPr>
            <p:cNvPr id="14" name="Picture 13"/>
            <p:cNvPicPr>
              <a:picLocks noChangeAspect="1"/>
            </p:cNvPicPr>
            <p:nvPr/>
          </p:nvPicPr>
          <p:blipFill rotWithShape="1">
            <a:blip r:embed="rId5"/>
            <a:srcRect l="25671" r="33247"/>
            <a:stretch/>
          </p:blipFill>
          <p:spPr>
            <a:xfrm>
              <a:off x="1981200" y="1474970"/>
              <a:ext cx="3276600" cy="241300"/>
            </a:xfrm>
            <a:prstGeom prst="rect">
              <a:avLst/>
            </a:prstGeom>
          </p:spPr>
        </p:pic>
        <p:pic>
          <p:nvPicPr>
            <p:cNvPr id="16" name="Picture 15"/>
            <p:cNvPicPr>
              <a:picLocks noChangeAspect="1"/>
            </p:cNvPicPr>
            <p:nvPr/>
          </p:nvPicPr>
          <p:blipFill rotWithShape="1">
            <a:blip r:embed="rId5"/>
            <a:srcRect l="68312"/>
            <a:stretch/>
          </p:blipFill>
          <p:spPr>
            <a:xfrm>
              <a:off x="2355850" y="1716270"/>
              <a:ext cx="2527300" cy="241300"/>
            </a:xfrm>
            <a:prstGeom prst="rect">
              <a:avLst/>
            </a:prstGeom>
          </p:spPr>
        </p:pic>
      </p:grpSp>
      <p:sp>
        <p:nvSpPr>
          <p:cNvPr id="17" name="Date Placeholder 3"/>
          <p:cNvSpPr>
            <a:spLocks noGrp="1"/>
          </p:cNvSpPr>
          <p:nvPr>
            <p:ph type="dt" sz="half" idx="10"/>
          </p:nvPr>
        </p:nvSpPr>
        <p:spPr>
          <a:xfrm>
            <a:off x="238539" y="6488870"/>
            <a:ext cx="2743200" cy="365125"/>
          </a:xfrm>
        </p:spPr>
        <p:txBody>
          <a:bodyPr/>
          <a:lstStyle/>
          <a:p>
            <a:fld id="{149AB08A-B8FE-2744-A176-508EFC0AA4E9}" type="datetime1">
              <a:rPr lang="en-US" smtClean="0"/>
              <a:t>3/20/17</a:t>
            </a:fld>
            <a:endParaRPr lang="en-US" dirty="0"/>
          </a:p>
        </p:txBody>
      </p:sp>
      <p:sp>
        <p:nvSpPr>
          <p:cNvPr id="18" name="Slide Number Placeholder 4"/>
          <p:cNvSpPr>
            <a:spLocks noGrp="1"/>
          </p:cNvSpPr>
          <p:nvPr>
            <p:ph type="sldNum" sz="quarter" idx="12"/>
          </p:nvPr>
        </p:nvSpPr>
        <p:spPr>
          <a:xfrm>
            <a:off x="9210261" y="6488870"/>
            <a:ext cx="2743200" cy="365125"/>
          </a:xfrm>
        </p:spPr>
        <p:txBody>
          <a:bodyPr/>
          <a:lstStyle/>
          <a:p>
            <a:fld id="{0CED1879-D594-7048-AD12-28363999EDA9}" type="slidenum">
              <a:rPr lang="en-US" smtClean="0"/>
              <a:t>40</a:t>
            </a:fld>
            <a:endParaRPr lang="en-US"/>
          </a:p>
        </p:txBody>
      </p:sp>
    </p:spTree>
    <p:extLst>
      <p:ext uri="{BB962C8B-B14F-4D97-AF65-F5344CB8AC3E}">
        <p14:creationId xmlns:p14="http://schemas.microsoft.com/office/powerpoint/2010/main" val="1066365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fade">
                                      <p:cBhvr>
                                        <p:cTn id="13" dur="500"/>
                                        <p:tgtEl>
                                          <p:spTgt spid="3">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animEffect transition="in" filter="fade">
                                      <p:cBhvr>
                                        <p:cTn id="16" dur="500"/>
                                        <p:tgtEl>
                                          <p:spTgt spid="3">
                                            <p:txEl>
                                              <p:pRg st="7" end="7"/>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500"/>
                                        <p:tgtEl>
                                          <p:spTgt spid="3">
                                            <p:txEl>
                                              <p:pRg st="9" end="9"/>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10" end="10"/>
                                            </p:txEl>
                                          </p:spTgt>
                                        </p:tgtEl>
                                        <p:attrNameLst>
                                          <p:attrName>style.visibility</p:attrName>
                                        </p:attrNameLst>
                                      </p:cBhvr>
                                      <p:to>
                                        <p:strVal val="visible"/>
                                      </p:to>
                                    </p:set>
                                    <p:animEffect transition="in" filter="fade">
                                      <p:cBhvr>
                                        <p:cTn id="24" dur="500"/>
                                        <p:tgtEl>
                                          <p:spTgt spid="3">
                                            <p:txEl>
                                              <p:pRg st="10" end="1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animEffect transition="in" filter="fade">
                                      <p:cBhvr>
                                        <p:cTn id="27" dur="500"/>
                                        <p:tgtEl>
                                          <p:spTgt spid="3">
                                            <p:txEl>
                                              <p:pRg st="11" end="11"/>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12" end="12"/>
                                            </p:txEl>
                                          </p:spTgt>
                                        </p:tgtEl>
                                        <p:attrNameLst>
                                          <p:attrName>style.visibility</p:attrName>
                                        </p:attrNameLst>
                                      </p:cBhvr>
                                      <p:to>
                                        <p:strVal val="visible"/>
                                      </p:to>
                                    </p:set>
                                    <p:animEffect transition="in" filter="fade">
                                      <p:cBhvr>
                                        <p:cTn id="30" dur="500"/>
                                        <p:tgtEl>
                                          <p:spTgt spid="3">
                                            <p:txEl>
                                              <p:pRg st="12" end="1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Taxonomic and functional </a:t>
            </a:r>
            <a:r>
              <a:rPr lang="en-US" dirty="0" err="1"/>
              <a:t>dysbioses</a:t>
            </a:r>
            <a:r>
              <a:rPr lang="en-US" dirty="0"/>
              <a:t> in IBD</a:t>
            </a:r>
          </a:p>
        </p:txBody>
      </p:sp>
      <p:sp>
        <p:nvSpPr>
          <p:cNvPr id="4" name="Date Placeholder 3"/>
          <p:cNvSpPr>
            <a:spLocks noGrp="1"/>
          </p:cNvSpPr>
          <p:nvPr>
            <p:ph type="dt" sz="half" idx="10"/>
          </p:nvPr>
        </p:nvSpPr>
        <p:spPr/>
        <p:txBody>
          <a:bodyPr/>
          <a:lstStyle/>
          <a:p>
            <a:fld id="{149AB08A-B8FE-2744-A176-508EFC0AA4E9}" type="datetime1">
              <a:rPr lang="en-US" smtClean="0"/>
              <a:t>3/20/17</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42</a:t>
            </a:fld>
            <a:endParaRPr lang="en-US"/>
          </a:p>
        </p:txBody>
      </p:sp>
      <p:grpSp>
        <p:nvGrpSpPr>
          <p:cNvPr id="22" name="Group 21"/>
          <p:cNvGrpSpPr/>
          <p:nvPr/>
        </p:nvGrpSpPr>
        <p:grpSpPr>
          <a:xfrm>
            <a:off x="1269221" y="883920"/>
            <a:ext cx="9879514" cy="5836919"/>
            <a:chOff x="1574021" y="883921"/>
            <a:chExt cx="9134129" cy="5396538"/>
          </a:xfrm>
        </p:grpSpPr>
        <p:pic>
          <p:nvPicPr>
            <p:cNvPr id="15" name="Picture 14"/>
            <p:cNvPicPr>
              <a:picLocks noChangeAspect="1"/>
            </p:cNvPicPr>
            <p:nvPr/>
          </p:nvPicPr>
          <p:blipFill rotWithShape="1">
            <a:blip r:embed="rId2"/>
            <a:srcRect t="31545" r="48664" b="2607"/>
            <a:stretch/>
          </p:blipFill>
          <p:spPr>
            <a:xfrm>
              <a:off x="1600200" y="1112520"/>
              <a:ext cx="3733800" cy="5167939"/>
            </a:xfrm>
            <a:prstGeom prst="rect">
              <a:avLst/>
            </a:prstGeom>
          </p:spPr>
        </p:pic>
        <p:pic>
          <p:nvPicPr>
            <p:cNvPr id="16" name="Picture 2" descr="C:\Users\eblis\Dropbox\shared\paper_IBD\figures\Figure6-proposed-model\Figure6_master_XM.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96400" y="1722121"/>
              <a:ext cx="5111750" cy="3833813"/>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7"/>
            <p:cNvSpPr>
              <a:spLocks noChangeArrowheads="1"/>
            </p:cNvSpPr>
            <p:nvPr/>
          </p:nvSpPr>
          <p:spPr bwMode="auto">
            <a:xfrm>
              <a:off x="6018200" y="5389728"/>
              <a:ext cx="2323040" cy="182866"/>
            </a:xfrm>
            <a:prstGeom prst="rect">
              <a:avLst/>
            </a:prstGeom>
            <a:noFill/>
            <a:ln w="9525">
              <a:noFill/>
              <a:round/>
              <a:headEnd/>
              <a:tailEnd/>
            </a:ln>
            <a:effectLst/>
          </p:spPr>
          <p:txBody>
            <a:bodyPr wrap="none" lIns="90000" tIns="45000" rIns="90000" bIns="45000">
              <a:prstTxWarp prst="textNoShape">
                <a:avLst/>
              </a:prstTxWarp>
            </a:bodyPr>
            <a:lstStyle/>
            <a:p>
              <a:pPr algn="ctr">
                <a:tabLst>
                  <a:tab pos="723900" algn="l"/>
                  <a:tab pos="1447800" algn="l"/>
                  <a:tab pos="2171700" algn="l"/>
                  <a:tab pos="2895600" algn="l"/>
                </a:tabLst>
              </a:pPr>
              <a:r>
                <a:rPr lang="en-US" sz="1200" b="1" dirty="0">
                  <a:solidFill>
                    <a:srgbClr val="FF0000"/>
                  </a:solidFill>
                  <a:ea typeface="ＭＳ Ｐゴシック" charset="-128"/>
                  <a:cs typeface="ＭＳ Ｐゴシック" charset="-128"/>
                </a:rPr>
                <a:t>http://</a:t>
              </a:r>
              <a:r>
                <a:rPr lang="en-US" sz="1200" b="1" dirty="0" err="1">
                  <a:solidFill>
                    <a:srgbClr val="FF0000"/>
                  </a:solidFill>
                  <a:ea typeface="ＭＳ Ｐゴシック" charset="-128"/>
                  <a:cs typeface="ＭＳ Ｐゴシック" charset="-128"/>
                </a:rPr>
                <a:t>huttenhower.sph.harvard.edu</a:t>
              </a:r>
              <a:r>
                <a:rPr lang="en-US" sz="1200" b="1" dirty="0">
                  <a:solidFill>
                    <a:srgbClr val="FF0000"/>
                  </a:solidFill>
                  <a:ea typeface="ＭＳ Ｐゴシック" charset="-128"/>
                  <a:cs typeface="ＭＳ Ｐゴシック" charset="-128"/>
                </a:rPr>
                <a:t>/ibd2012</a:t>
              </a:r>
              <a:endParaRPr lang="en-US" sz="1200" b="1" dirty="0">
                <a:solidFill>
                  <a:srgbClr val="FF0000"/>
                </a:solidFill>
                <a:ea typeface="ＭＳ Ｐゴシック" charset="-128"/>
                <a:cs typeface="ＭＳ Ｐゴシック" charset="-128"/>
              </a:endParaRPr>
            </a:p>
          </p:txBody>
        </p:sp>
        <p:sp>
          <p:nvSpPr>
            <p:cNvPr id="18" name="TextBox 17"/>
            <p:cNvSpPr txBox="1"/>
            <p:nvPr/>
          </p:nvSpPr>
          <p:spPr>
            <a:xfrm>
              <a:off x="9355591" y="1412857"/>
              <a:ext cx="699177" cy="483744"/>
            </a:xfrm>
            <a:prstGeom prst="rect">
              <a:avLst/>
            </a:prstGeom>
            <a:noFill/>
          </p:spPr>
          <p:txBody>
            <a:bodyPr wrap="none" rtlCol="0">
              <a:spAutoFit/>
            </a:bodyPr>
            <a:lstStyle/>
            <a:p>
              <a:pPr algn="ctr"/>
              <a:r>
                <a:rPr lang="en-US" sz="1400" dirty="0" err="1">
                  <a:solidFill>
                    <a:prstClr val="black"/>
                  </a:solidFill>
                </a:rPr>
                <a:t>Xochitl</a:t>
              </a:r>
              <a:r>
                <a:rPr lang="en-US" sz="1400" dirty="0">
                  <a:solidFill>
                    <a:prstClr val="black"/>
                  </a:solidFill>
                </a:rPr>
                <a:t/>
              </a:r>
              <a:br>
                <a:rPr lang="en-US" sz="1400" dirty="0">
                  <a:solidFill>
                    <a:prstClr val="black"/>
                  </a:solidFill>
                </a:rPr>
              </a:br>
              <a:r>
                <a:rPr lang="en-US" sz="1400" dirty="0">
                  <a:solidFill>
                    <a:prstClr val="black"/>
                  </a:solidFill>
                </a:rPr>
                <a:t>Morgan</a:t>
              </a:r>
            </a:p>
          </p:txBody>
        </p:sp>
        <p:pic>
          <p:nvPicPr>
            <p:cNvPr id="19" name="Picture 18"/>
            <p:cNvPicPr>
              <a:picLocks noChangeAspect="1"/>
            </p:cNvPicPr>
            <p:nvPr/>
          </p:nvPicPr>
          <p:blipFill>
            <a:blip r:embed="rId4"/>
            <a:stretch>
              <a:fillRect/>
            </a:stretch>
          </p:blipFill>
          <p:spPr>
            <a:xfrm>
              <a:off x="10005151" y="1036321"/>
              <a:ext cx="569258" cy="759011"/>
            </a:xfrm>
            <a:prstGeom prst="rect">
              <a:avLst/>
            </a:prstGeom>
          </p:spPr>
        </p:pic>
        <p:pic>
          <p:nvPicPr>
            <p:cNvPr id="20" name="Picture 9"/>
            <p:cNvPicPr>
              <a:picLocks noChangeAspect="1" noChangeArrowheads="1"/>
            </p:cNvPicPr>
            <p:nvPr/>
          </p:nvPicPr>
          <p:blipFill>
            <a:blip r:embed="rId5" cstate="print"/>
            <a:srcRect l="21136" r="20062" b="22954"/>
            <a:stretch>
              <a:fillRect/>
            </a:stretch>
          </p:blipFill>
          <p:spPr bwMode="auto">
            <a:xfrm>
              <a:off x="1574021" y="909452"/>
              <a:ext cx="599826" cy="812668"/>
            </a:xfrm>
            <a:prstGeom prst="rect">
              <a:avLst/>
            </a:prstGeom>
            <a:noFill/>
            <a:ln w="12700" cap="flat">
              <a:noFill/>
              <a:miter lim="800000"/>
              <a:headEnd/>
              <a:tailEnd/>
            </a:ln>
          </p:spPr>
        </p:pic>
        <p:sp>
          <p:nvSpPr>
            <p:cNvPr id="21" name="TextBox 20"/>
            <p:cNvSpPr txBox="1"/>
            <p:nvPr/>
          </p:nvSpPr>
          <p:spPr>
            <a:xfrm>
              <a:off x="2152331" y="883921"/>
              <a:ext cx="946800" cy="284556"/>
            </a:xfrm>
            <a:prstGeom prst="rect">
              <a:avLst/>
            </a:prstGeom>
            <a:noFill/>
          </p:spPr>
          <p:txBody>
            <a:bodyPr wrap="none" rtlCol="0">
              <a:spAutoFit/>
            </a:bodyPr>
            <a:lstStyle/>
            <a:p>
              <a:pPr algn="ctr"/>
              <a:r>
                <a:rPr lang="en-US" sz="1400" dirty="0">
                  <a:solidFill>
                    <a:prstClr val="black"/>
                  </a:solidFill>
                </a:rPr>
                <a:t>Dirk </a:t>
              </a:r>
              <a:r>
                <a:rPr lang="en-US" sz="1400" dirty="0" err="1">
                  <a:solidFill>
                    <a:prstClr val="black"/>
                  </a:solidFill>
                </a:rPr>
                <a:t>Gevers</a:t>
              </a:r>
              <a:endParaRPr lang="en-US" sz="1400" dirty="0">
                <a:solidFill>
                  <a:prstClr val="black"/>
                </a:solidFill>
              </a:endParaRPr>
            </a:p>
          </p:txBody>
        </p:sp>
      </p:grpSp>
    </p:spTree>
    <p:extLst>
      <p:ext uri="{BB962C8B-B14F-4D97-AF65-F5344CB8AC3E}">
        <p14:creationId xmlns:p14="http://schemas.microsoft.com/office/powerpoint/2010/main" val="134453625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“HMP2” IBD </a:t>
            </a:r>
            <a:r>
              <a:rPr lang="en-US" dirty="0" err="1"/>
              <a:t>Multi’omics</a:t>
            </a:r>
            <a:r>
              <a:rPr lang="en-US" dirty="0"/>
              <a:t> Data resource</a:t>
            </a:r>
          </a:p>
        </p:txBody>
      </p:sp>
      <p:sp>
        <p:nvSpPr>
          <p:cNvPr id="4" name="Date Placeholder 3"/>
          <p:cNvSpPr>
            <a:spLocks noGrp="1"/>
          </p:cNvSpPr>
          <p:nvPr>
            <p:ph type="dt" sz="half" idx="10"/>
          </p:nvPr>
        </p:nvSpPr>
        <p:spPr/>
        <p:txBody>
          <a:bodyPr/>
          <a:lstStyle/>
          <a:p>
            <a:fld id="{149AB08A-B8FE-2744-A176-508EFC0AA4E9}" type="datetime1">
              <a:rPr lang="en-US" smtClean="0"/>
              <a:t>3/20/17</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43</a:t>
            </a:fld>
            <a:endParaRPr lang="en-US"/>
          </a:p>
        </p:txBody>
      </p:sp>
      <p:sp>
        <p:nvSpPr>
          <p:cNvPr id="6" name="TextBox 5"/>
          <p:cNvSpPr txBox="1"/>
          <p:nvPr/>
        </p:nvSpPr>
        <p:spPr>
          <a:xfrm>
            <a:off x="1562706" y="699347"/>
            <a:ext cx="1960024" cy="369332"/>
          </a:xfrm>
          <a:prstGeom prst="rect">
            <a:avLst/>
          </a:prstGeom>
          <a:noFill/>
        </p:spPr>
        <p:txBody>
          <a:bodyPr wrap="none" rtlCol="0">
            <a:spAutoFit/>
          </a:bodyPr>
          <a:lstStyle/>
          <a:p>
            <a:r>
              <a:rPr lang="en-US" b="1" dirty="0">
                <a:solidFill>
                  <a:srgbClr val="FF0000"/>
                </a:solidFill>
              </a:rPr>
              <a:t>http://</a:t>
            </a:r>
            <a:r>
              <a:rPr lang="en-US" b="1" dirty="0" err="1">
                <a:solidFill>
                  <a:srgbClr val="FF0000"/>
                </a:solidFill>
              </a:rPr>
              <a:t>ibdmdb.org</a:t>
            </a:r>
            <a:endParaRPr lang="en-US" b="1" dirty="0">
              <a:solidFill>
                <a:srgbClr val="FF0000"/>
              </a:solidFill>
            </a:endParaRPr>
          </a:p>
        </p:txBody>
      </p:sp>
      <p:pic>
        <p:nvPicPr>
          <p:cNvPr id="7" name="Picture 6" descr="Figure2_IBD_revised copy.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0320" y="1108972"/>
            <a:ext cx="6758940" cy="5709742"/>
          </a:xfrm>
          <a:prstGeom prst="rect">
            <a:avLst/>
          </a:prstGeom>
        </p:spPr>
      </p:pic>
      <p:sp>
        <p:nvSpPr>
          <p:cNvPr id="8" name="TextBox 7"/>
          <p:cNvSpPr txBox="1"/>
          <p:nvPr/>
        </p:nvSpPr>
        <p:spPr>
          <a:xfrm>
            <a:off x="8562025" y="716280"/>
            <a:ext cx="2081019" cy="369332"/>
          </a:xfrm>
          <a:prstGeom prst="rect">
            <a:avLst/>
          </a:prstGeom>
          <a:noFill/>
        </p:spPr>
        <p:txBody>
          <a:bodyPr wrap="none" rtlCol="0">
            <a:spAutoFit/>
          </a:bodyPr>
          <a:lstStyle/>
          <a:p>
            <a:pPr algn="r"/>
            <a:r>
              <a:rPr lang="en-US" b="1" dirty="0">
                <a:solidFill>
                  <a:srgbClr val="FF0000"/>
                </a:solidFill>
              </a:rPr>
              <a:t>With </a:t>
            </a:r>
            <a:r>
              <a:rPr lang="en-US" b="1" dirty="0" err="1">
                <a:solidFill>
                  <a:srgbClr val="FF0000"/>
                </a:solidFill>
              </a:rPr>
              <a:t>Ramnik</a:t>
            </a:r>
            <a:r>
              <a:rPr lang="en-US" b="1" dirty="0">
                <a:solidFill>
                  <a:srgbClr val="FF0000"/>
                </a:solidFill>
              </a:rPr>
              <a:t> Xavier</a:t>
            </a:r>
            <a:endParaRPr lang="en-US" b="1" dirty="0">
              <a:solidFill>
                <a:srgbClr val="FF0000"/>
              </a:solidFill>
            </a:endParaRPr>
          </a:p>
        </p:txBody>
      </p:sp>
    </p:spTree>
    <p:extLst>
      <p:ext uri="{BB962C8B-B14F-4D97-AF65-F5344CB8AC3E}">
        <p14:creationId xmlns:p14="http://schemas.microsoft.com/office/powerpoint/2010/main" val="47937177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IBD </a:t>
            </a:r>
            <a:r>
              <a:rPr lang="en-US" dirty="0" err="1"/>
              <a:t>Multi’omics</a:t>
            </a:r>
            <a:r>
              <a:rPr lang="en-US" dirty="0"/>
              <a:t> </a:t>
            </a:r>
            <a:r>
              <a:rPr lang="en-US" dirty="0" err="1"/>
              <a:t>DataBase</a:t>
            </a:r>
            <a:endParaRPr lang="en-US" dirty="0"/>
          </a:p>
        </p:txBody>
      </p:sp>
      <p:sp>
        <p:nvSpPr>
          <p:cNvPr id="4" name="Date Placeholder 3"/>
          <p:cNvSpPr>
            <a:spLocks noGrp="1"/>
          </p:cNvSpPr>
          <p:nvPr>
            <p:ph type="dt" sz="half" idx="10"/>
          </p:nvPr>
        </p:nvSpPr>
        <p:spPr/>
        <p:txBody>
          <a:bodyPr/>
          <a:lstStyle/>
          <a:p>
            <a:fld id="{149AB08A-B8FE-2744-A176-508EFC0AA4E9}" type="datetime1">
              <a:rPr lang="en-US" smtClean="0"/>
              <a:t>3/20/17</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44</a:t>
            </a:fld>
            <a:endParaRPr lang="en-US"/>
          </a:p>
        </p:txBody>
      </p:sp>
      <p:sp>
        <p:nvSpPr>
          <p:cNvPr id="6" name="TextBox 5"/>
          <p:cNvSpPr txBox="1"/>
          <p:nvPr/>
        </p:nvSpPr>
        <p:spPr>
          <a:xfrm>
            <a:off x="238539" y="757457"/>
            <a:ext cx="1960024" cy="369332"/>
          </a:xfrm>
          <a:prstGeom prst="rect">
            <a:avLst/>
          </a:prstGeom>
          <a:noFill/>
        </p:spPr>
        <p:txBody>
          <a:bodyPr wrap="none" rtlCol="0">
            <a:spAutoFit/>
          </a:bodyPr>
          <a:lstStyle/>
          <a:p>
            <a:r>
              <a:rPr lang="en-US" b="1" dirty="0">
                <a:solidFill>
                  <a:srgbClr val="FF0000"/>
                </a:solidFill>
              </a:rPr>
              <a:t>http://</a:t>
            </a:r>
            <a:r>
              <a:rPr lang="en-US" b="1" dirty="0" err="1">
                <a:solidFill>
                  <a:srgbClr val="FF0000"/>
                </a:solidFill>
              </a:rPr>
              <a:t>ibdmdb.org</a:t>
            </a:r>
            <a:endParaRPr lang="en-US" b="1" dirty="0">
              <a:solidFill>
                <a:srgbClr val="FF0000"/>
              </a:solidFill>
            </a:endParaRPr>
          </a:p>
        </p:txBody>
      </p:sp>
      <p:pic>
        <p:nvPicPr>
          <p:cNvPr id="7" name="Picture 6"/>
          <p:cNvPicPr>
            <a:picLocks noChangeAspect="1"/>
          </p:cNvPicPr>
          <p:nvPr/>
        </p:nvPicPr>
        <p:blipFill>
          <a:blip r:embed="rId2"/>
          <a:stretch>
            <a:fillRect/>
          </a:stretch>
        </p:blipFill>
        <p:spPr>
          <a:xfrm>
            <a:off x="1524000" y="1170824"/>
            <a:ext cx="9144000" cy="4010777"/>
          </a:xfrm>
          <a:prstGeom prst="rect">
            <a:avLst/>
          </a:prstGeom>
        </p:spPr>
      </p:pic>
      <p:pic>
        <p:nvPicPr>
          <p:cNvPr id="8" name="Picture 7"/>
          <p:cNvPicPr>
            <a:picLocks noChangeAspect="1"/>
          </p:cNvPicPr>
          <p:nvPr/>
        </p:nvPicPr>
        <p:blipFill>
          <a:blip r:embed="rId3"/>
          <a:stretch>
            <a:fillRect/>
          </a:stretch>
        </p:blipFill>
        <p:spPr>
          <a:xfrm>
            <a:off x="1676400" y="3886200"/>
            <a:ext cx="5324302" cy="2514600"/>
          </a:xfrm>
          <a:prstGeom prst="rect">
            <a:avLst/>
          </a:prstGeom>
          <a:effectLst>
            <a:outerShdw blurRad="50800" dist="38100" dir="16200000" rotWithShape="0">
              <a:prstClr val="black">
                <a:alpha val="40000"/>
              </a:prstClr>
            </a:outerShdw>
          </a:effectLst>
        </p:spPr>
      </p:pic>
      <p:pic>
        <p:nvPicPr>
          <p:cNvPr id="9" name="Picture 8"/>
          <p:cNvPicPr>
            <a:picLocks noChangeAspect="1"/>
          </p:cNvPicPr>
          <p:nvPr/>
        </p:nvPicPr>
        <p:blipFill>
          <a:blip r:embed="rId4"/>
          <a:stretch>
            <a:fillRect/>
          </a:stretch>
        </p:blipFill>
        <p:spPr>
          <a:xfrm>
            <a:off x="4495800" y="5496398"/>
            <a:ext cx="6172200" cy="1361603"/>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167240224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Preliminary IBD microbiome </a:t>
            </a:r>
            <a:r>
              <a:rPr lang="en-US" dirty="0" err="1" smtClean="0"/>
              <a:t>multi’omics</a:t>
            </a:r>
            <a:endParaRPr lang="en-US" dirty="0"/>
          </a:p>
        </p:txBody>
      </p:sp>
      <p:sp>
        <p:nvSpPr>
          <p:cNvPr id="4" name="Rectangle 3"/>
          <p:cNvSpPr/>
          <p:nvPr/>
        </p:nvSpPr>
        <p:spPr>
          <a:xfrm>
            <a:off x="1524001" y="6096000"/>
            <a:ext cx="896302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10"/>
          <p:cNvSpPr>
            <a:spLocks/>
          </p:cNvSpPr>
          <p:nvPr/>
        </p:nvSpPr>
        <p:spPr bwMode="auto">
          <a:xfrm>
            <a:off x="2971801" y="1752600"/>
            <a:ext cx="643621"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ctr" eaLnBrk="1" hangingPunct="1">
              <a:defRPr/>
            </a:pPr>
            <a:r>
              <a:rPr lang="en-US" altLang="en-US" sz="1200" b="1" kern="0" dirty="0">
                <a:solidFill>
                  <a:prstClr val="black"/>
                </a:solidFill>
                <a:latin typeface="Gill Sans MT" panose="020B0502020104020203" pitchFamily="34" charset="0"/>
                <a:ea typeface="Arial Rounded MT Bold" pitchFamily="34" charset="0"/>
                <a:cs typeface="Arial Rounded MT Bold" pitchFamily="34" charset="0"/>
                <a:sym typeface="Arial Rounded MT Bold" pitchFamily="34" charset="0"/>
              </a:rPr>
              <a:t>CD - 69</a:t>
            </a:r>
            <a:endParaRPr lang="en-US" altLang="en-US" sz="1200" b="1" kern="0" dirty="0">
              <a:solidFill>
                <a:prstClr val="black"/>
              </a:solidFill>
              <a:latin typeface="Gill Sans MT" panose="020B0502020104020203" pitchFamily="34" charset="0"/>
              <a:ea typeface="Arial Rounded MT Bold" pitchFamily="34" charset="0"/>
              <a:cs typeface="Arial Rounded MT Bold" pitchFamily="34" charset="0"/>
              <a:sym typeface="Arial Rounded MT Bold" pitchFamily="34" charset="0"/>
            </a:endParaRPr>
          </a:p>
        </p:txBody>
      </p:sp>
      <p:sp>
        <p:nvSpPr>
          <p:cNvPr id="11" name="Rectangle 14"/>
          <p:cNvSpPr>
            <a:spLocks/>
          </p:cNvSpPr>
          <p:nvPr/>
        </p:nvSpPr>
        <p:spPr bwMode="auto">
          <a:xfrm>
            <a:off x="2743200" y="2709446"/>
            <a:ext cx="101000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ctr" eaLnBrk="1" hangingPunct="1">
              <a:defRPr/>
            </a:pPr>
            <a:r>
              <a:rPr lang="en-US" altLang="en-US" sz="1100" b="1" kern="0" dirty="0">
                <a:solidFill>
                  <a:prstClr val="black"/>
                </a:solidFill>
                <a:latin typeface="Gill Sans MT" panose="020B0502020104020203" pitchFamily="34" charset="0"/>
                <a:ea typeface="Arial Rounded MT Bold" pitchFamily="34" charset="0"/>
                <a:cs typeface="Arial Rounded MT Bold" pitchFamily="34" charset="0"/>
                <a:sym typeface="Arial Rounded MT Bold" pitchFamily="34" charset="0"/>
              </a:rPr>
              <a:t>Non-IBD</a:t>
            </a:r>
          </a:p>
          <a:p>
            <a:pPr algn="ctr" eaLnBrk="1" hangingPunct="1">
              <a:defRPr/>
            </a:pPr>
            <a:r>
              <a:rPr lang="en-US" altLang="en-US" sz="1100" b="1" kern="0" dirty="0">
                <a:solidFill>
                  <a:prstClr val="black"/>
                </a:solidFill>
                <a:latin typeface="Gill Sans MT" panose="020B0502020104020203" pitchFamily="34" charset="0"/>
                <a:ea typeface="Arial Rounded MT Bold" pitchFamily="34" charset="0"/>
                <a:cs typeface="Arial Rounded MT Bold" pitchFamily="34" charset="0"/>
                <a:sym typeface="Arial Rounded MT Bold" pitchFamily="34" charset="0"/>
              </a:rPr>
              <a:t> Controls - 33</a:t>
            </a:r>
            <a:endParaRPr lang="en-US" altLang="en-US" sz="1100" b="1" kern="0" dirty="0">
              <a:solidFill>
                <a:prstClr val="black"/>
              </a:solidFill>
              <a:latin typeface="Gill Sans MT" panose="020B0502020104020203" pitchFamily="34" charset="0"/>
              <a:ea typeface="Arial Rounded MT Bold" pitchFamily="34" charset="0"/>
              <a:cs typeface="Arial Rounded MT Bold" pitchFamily="34" charset="0"/>
              <a:sym typeface="Arial Rounded MT Bold" pitchFamily="34" charset="0"/>
            </a:endParaRPr>
          </a:p>
        </p:txBody>
      </p:sp>
      <p:sp>
        <p:nvSpPr>
          <p:cNvPr id="12" name="Rectangle 14"/>
          <p:cNvSpPr>
            <a:spLocks/>
          </p:cNvSpPr>
          <p:nvPr/>
        </p:nvSpPr>
        <p:spPr bwMode="auto">
          <a:xfrm>
            <a:off x="2819400" y="2253734"/>
            <a:ext cx="87162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ctr" eaLnBrk="1" hangingPunct="1">
              <a:defRPr/>
            </a:pPr>
            <a:r>
              <a:rPr lang="en-US" altLang="en-US" sz="1200" b="1" kern="0" dirty="0">
                <a:solidFill>
                  <a:prstClr val="black"/>
                </a:solidFill>
                <a:latin typeface="Gill Sans MT" panose="020B0502020104020203" pitchFamily="34" charset="0"/>
                <a:ea typeface="Arial Rounded MT Bold" pitchFamily="34" charset="0"/>
                <a:cs typeface="Arial Rounded MT Bold" pitchFamily="34" charset="0"/>
                <a:sym typeface="Arial Rounded MT Bold" pitchFamily="34" charset="0"/>
              </a:rPr>
              <a:t>UC- 55</a:t>
            </a:r>
          </a:p>
        </p:txBody>
      </p:sp>
      <p:grpSp>
        <p:nvGrpSpPr>
          <p:cNvPr id="13" name="Group 12"/>
          <p:cNvGrpSpPr/>
          <p:nvPr/>
        </p:nvGrpSpPr>
        <p:grpSpPr>
          <a:xfrm>
            <a:off x="1752601" y="2057401"/>
            <a:ext cx="925555" cy="524613"/>
            <a:chOff x="1326835" y="2514600"/>
            <a:chExt cx="1111565" cy="737888"/>
          </a:xfrm>
        </p:grpSpPr>
        <p:pic>
          <p:nvPicPr>
            <p:cNvPr id="53" name="Picture 2" descr="C:\Alex\Postdoc\Papers\PRISM_Metabolites\pics\200px-Human_body_silhouette.svg.png"/>
            <p:cNvPicPr>
              <a:picLocks noChangeAspect="1" noChangeArrowheads="1"/>
            </p:cNvPicPr>
            <p:nvPr/>
          </p:nvPicPr>
          <p:blipFill>
            <a:blip r:embed="rId3" cstate="print">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1326835" y="2514600"/>
              <a:ext cx="325061" cy="737888"/>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C:\Alex\Postdoc\Papers\PRISM_Metabolites\pics\200px-Human_body_silhouette.svg.png"/>
            <p:cNvPicPr>
              <a:picLocks noChangeAspect="1" noChangeArrowheads="1"/>
            </p:cNvPicPr>
            <p:nvPr/>
          </p:nvPicPr>
          <p:blipFill>
            <a:blip r:embed="rId3" cstate="print">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1587559" y="2514600"/>
              <a:ext cx="325061" cy="737888"/>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C:\Alex\Postdoc\Papers\PRISM_Metabolites\pics\200px-Human_body_silhouette.svg.png"/>
            <p:cNvPicPr>
              <a:picLocks noChangeAspect="1" noChangeArrowheads="1"/>
            </p:cNvPicPr>
            <p:nvPr/>
          </p:nvPicPr>
          <p:blipFill>
            <a:blip r:embed="rId3" cstate="print">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1836420" y="2514600"/>
              <a:ext cx="325061" cy="737888"/>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C:\Alex\Postdoc\Papers\PRISM_Metabolites\pics\200px-Human_body_silhouette.svg.png"/>
            <p:cNvPicPr>
              <a:picLocks noChangeAspect="1" noChangeArrowheads="1"/>
            </p:cNvPicPr>
            <p:nvPr/>
          </p:nvPicPr>
          <p:blipFill>
            <a:blip r:embed="rId3" cstate="print">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2113339" y="2514600"/>
              <a:ext cx="325061" cy="73788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p:cNvGrpSpPr/>
          <p:nvPr/>
        </p:nvGrpSpPr>
        <p:grpSpPr>
          <a:xfrm>
            <a:off x="1752601" y="2590801"/>
            <a:ext cx="694976" cy="542925"/>
            <a:chOff x="1326835" y="3376912"/>
            <a:chExt cx="834646" cy="737888"/>
          </a:xfrm>
        </p:grpSpPr>
        <p:pic>
          <p:nvPicPr>
            <p:cNvPr id="50" name="Picture 2" descr="C:\Alex\Postdoc\Papers\PRISM_Metabolites\pics\200px-Human_body_silhouette.svg.png"/>
            <p:cNvPicPr>
              <a:picLocks noChangeAspect="1" noChangeArrowheads="1"/>
            </p:cNvPicPr>
            <p:nvPr/>
          </p:nvPicPr>
          <p:blipFill>
            <a:blip r:embed="rId4" cstate="print">
              <a:duotone>
                <a:prstClr val="black"/>
                <a:srgbClr val="002060">
                  <a:tint val="45000"/>
                  <a:satMod val="400000"/>
                </a:srgbClr>
              </a:duotone>
              <a:extLst>
                <a:ext uri="{BEBA8EAE-BF5A-486C-A8C5-ECC9F3942E4B}">
                  <a14:imgProps xmlns:a14="http://schemas.microsoft.com/office/drawing/2010/main">
                    <a14:imgLayer r:embed="rId5">
                      <a14:imgEffect>
                        <a14:colorTemperature colorTemp="7125"/>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326835" y="3376912"/>
              <a:ext cx="325061" cy="737888"/>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C:\Alex\Postdoc\Papers\PRISM_Metabolites\pics\200px-Human_body_silhouette.svg.png"/>
            <p:cNvPicPr>
              <a:picLocks noChangeAspect="1" noChangeArrowheads="1"/>
            </p:cNvPicPr>
            <p:nvPr/>
          </p:nvPicPr>
          <p:blipFill>
            <a:blip r:embed="rId6" cstate="print">
              <a:duotone>
                <a:prstClr val="black"/>
                <a:srgbClr val="002060">
                  <a:tint val="45000"/>
                  <a:satMod val="400000"/>
                </a:srgbClr>
              </a:duotone>
              <a:extLst>
                <a:ext uri="{28A0092B-C50C-407E-A947-70E740481C1C}">
                  <a14:useLocalDpi xmlns:a14="http://schemas.microsoft.com/office/drawing/2010/main" val="0"/>
                </a:ext>
              </a:extLst>
            </a:blip>
            <a:srcRect/>
            <a:stretch>
              <a:fillRect/>
            </a:stretch>
          </p:blipFill>
          <p:spPr bwMode="auto">
            <a:xfrm>
              <a:off x="1587559" y="3376912"/>
              <a:ext cx="325061" cy="737888"/>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C:\Alex\Postdoc\Papers\PRISM_Metabolites\pics\200px-Human_body_silhouette.svg.png"/>
            <p:cNvPicPr>
              <a:picLocks noChangeAspect="1" noChangeArrowheads="1"/>
            </p:cNvPicPr>
            <p:nvPr/>
          </p:nvPicPr>
          <p:blipFill>
            <a:blip r:embed="rId6" cstate="print">
              <a:duotone>
                <a:prstClr val="black"/>
                <a:srgbClr val="002060">
                  <a:tint val="45000"/>
                  <a:satMod val="400000"/>
                </a:srgbClr>
              </a:duotone>
              <a:extLst>
                <a:ext uri="{28A0092B-C50C-407E-A947-70E740481C1C}">
                  <a14:useLocalDpi xmlns:a14="http://schemas.microsoft.com/office/drawing/2010/main" val="0"/>
                </a:ext>
              </a:extLst>
            </a:blip>
            <a:srcRect/>
            <a:stretch>
              <a:fillRect/>
            </a:stretch>
          </p:blipFill>
          <p:spPr bwMode="auto">
            <a:xfrm>
              <a:off x="1836420" y="3376912"/>
              <a:ext cx="325061" cy="73788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p:cNvGrpSpPr/>
          <p:nvPr/>
        </p:nvGrpSpPr>
        <p:grpSpPr>
          <a:xfrm>
            <a:off x="1784858" y="1548112"/>
            <a:ext cx="1110742" cy="509289"/>
            <a:chOff x="1143000" y="1700512"/>
            <a:chExt cx="1370645" cy="737888"/>
          </a:xfrm>
        </p:grpSpPr>
        <p:pic>
          <p:nvPicPr>
            <p:cNvPr id="45" name="Picture 2" descr="C:\Alex\Postdoc\Papers\PRISM_Metabolites\pics\200px-Human_body_silhouette.svg.png"/>
            <p:cNvPicPr>
              <a:picLocks noChangeAspect="1" noChangeArrowheads="1"/>
            </p:cNvPicPr>
            <p:nvPr/>
          </p:nvPicPr>
          <p:blipFill>
            <a:blip r:embed="rId7"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1143000" y="1700512"/>
              <a:ext cx="325061" cy="737888"/>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C:\Alex\Postdoc\Papers\PRISM_Metabolites\pics\200px-Human_body_silhouette.svg.png"/>
            <p:cNvPicPr>
              <a:picLocks noChangeAspect="1" noChangeArrowheads="1"/>
            </p:cNvPicPr>
            <p:nvPr/>
          </p:nvPicPr>
          <p:blipFill>
            <a:blip r:embed="rId7"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1403724" y="1700512"/>
              <a:ext cx="325061" cy="737888"/>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C:\Alex\Postdoc\Papers\PRISM_Metabolites\pics\200px-Human_body_silhouette.svg.png"/>
            <p:cNvPicPr>
              <a:picLocks noChangeAspect="1" noChangeArrowheads="1"/>
            </p:cNvPicPr>
            <p:nvPr/>
          </p:nvPicPr>
          <p:blipFill>
            <a:blip r:embed="rId7"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1652585" y="1700512"/>
              <a:ext cx="325061" cy="737888"/>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C:\Alex\Postdoc\Papers\PRISM_Metabolites\pics\200px-Human_body_silhouette.svg.png"/>
            <p:cNvPicPr>
              <a:picLocks noChangeAspect="1" noChangeArrowheads="1"/>
            </p:cNvPicPr>
            <p:nvPr/>
          </p:nvPicPr>
          <p:blipFill>
            <a:blip r:embed="rId7"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1929504" y="1700512"/>
              <a:ext cx="325061" cy="737888"/>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C:\Alex\Postdoc\Papers\PRISM_Metabolites\pics\200px-Human_body_silhouette.svg.png"/>
            <p:cNvPicPr>
              <a:picLocks noChangeAspect="1" noChangeArrowheads="1"/>
            </p:cNvPicPr>
            <p:nvPr/>
          </p:nvPicPr>
          <p:blipFill>
            <a:blip r:embed="rId7"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2188584" y="1700512"/>
              <a:ext cx="325061" cy="737888"/>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6" name="Straight Connector 15"/>
          <p:cNvCxnSpPr/>
          <p:nvPr/>
        </p:nvCxnSpPr>
        <p:spPr>
          <a:xfrm>
            <a:off x="4191000" y="4097595"/>
            <a:ext cx="640080" cy="0"/>
          </a:xfrm>
          <a:prstGeom prst="line">
            <a:avLst/>
          </a:prstGeom>
          <a:noFill/>
          <a:ln w="9525" cap="flat" cmpd="sng" algn="ctr">
            <a:solidFill>
              <a:srgbClr val="727CA3"/>
            </a:solidFill>
            <a:prstDash val="solid"/>
          </a:ln>
          <a:effectLst/>
        </p:spPr>
      </p:cxnSp>
      <p:sp>
        <p:nvSpPr>
          <p:cNvPr id="17" name="TextBox 16"/>
          <p:cNvSpPr txBox="1"/>
          <p:nvPr/>
        </p:nvSpPr>
        <p:spPr>
          <a:xfrm>
            <a:off x="4325046" y="3810000"/>
            <a:ext cx="412292" cy="338554"/>
          </a:xfrm>
          <a:prstGeom prst="rect">
            <a:avLst/>
          </a:prstGeom>
          <a:noFill/>
        </p:spPr>
        <p:txBody>
          <a:bodyPr wrap="none" rtlCol="0">
            <a:spAutoFit/>
          </a:bodyPr>
          <a:lstStyle/>
          <a:p>
            <a:pPr algn="ctr">
              <a:defRPr/>
            </a:pPr>
            <a:r>
              <a:rPr lang="en-US" sz="1600" b="1" kern="0" dirty="0">
                <a:solidFill>
                  <a:prstClr val="black"/>
                </a:solidFill>
                <a:latin typeface="Gill Sans MT" panose="020B0502020104020203" pitchFamily="34" charset="0"/>
                <a:cs typeface="Times New Roman" panose="02020603050405020304" pitchFamily="18" charset="0"/>
              </a:rPr>
              <a:t>80</a:t>
            </a:r>
            <a:endParaRPr lang="en-US" sz="1600" b="1" kern="0" dirty="0">
              <a:solidFill>
                <a:prstClr val="black"/>
              </a:solidFill>
              <a:latin typeface="Gill Sans MT" panose="020B0502020104020203" pitchFamily="34" charset="0"/>
              <a:cs typeface="Times New Roman" panose="02020603050405020304" pitchFamily="18" charset="0"/>
            </a:endParaRPr>
          </a:p>
        </p:txBody>
      </p:sp>
      <p:cxnSp>
        <p:nvCxnSpPr>
          <p:cNvPr id="18" name="Straight Connector 17"/>
          <p:cNvCxnSpPr/>
          <p:nvPr/>
        </p:nvCxnSpPr>
        <p:spPr>
          <a:xfrm>
            <a:off x="4834053" y="1584960"/>
            <a:ext cx="0" cy="5029200"/>
          </a:xfrm>
          <a:prstGeom prst="line">
            <a:avLst/>
          </a:prstGeom>
          <a:noFill/>
          <a:ln w="9525" cap="flat" cmpd="sng" algn="ctr">
            <a:solidFill>
              <a:srgbClr val="727CA3"/>
            </a:solidFill>
            <a:prstDash val="solid"/>
          </a:ln>
          <a:effectLst/>
        </p:spPr>
      </p:cxnSp>
      <p:sp>
        <p:nvSpPr>
          <p:cNvPr id="19" name="TextBox 18"/>
          <p:cNvSpPr txBox="1"/>
          <p:nvPr/>
        </p:nvSpPr>
        <p:spPr>
          <a:xfrm>
            <a:off x="5779107" y="2557732"/>
            <a:ext cx="1921531" cy="461665"/>
          </a:xfrm>
          <a:prstGeom prst="rect">
            <a:avLst/>
          </a:prstGeom>
          <a:noFill/>
        </p:spPr>
        <p:txBody>
          <a:bodyPr wrap="square" rtlCol="0">
            <a:spAutoFit/>
          </a:bodyPr>
          <a:lstStyle>
            <a:defPPr>
              <a:defRPr lang="en-US"/>
            </a:defPPr>
            <a:lvl1pPr algn="ctr">
              <a:defRPr sz="1400"/>
            </a:lvl1pPr>
          </a:lstStyle>
          <a:p>
            <a:pPr>
              <a:defRPr/>
            </a:pPr>
            <a:r>
              <a:rPr lang="en-US" sz="1200" b="1" kern="0" dirty="0">
                <a:solidFill>
                  <a:prstClr val="black"/>
                </a:solidFill>
                <a:latin typeface="Gill Sans MT" panose="020B0502020104020203" pitchFamily="34" charset="0"/>
              </a:rPr>
              <a:t>Shotgun </a:t>
            </a:r>
            <a:r>
              <a:rPr lang="en-US" sz="1200" b="1" kern="0" dirty="0" err="1">
                <a:solidFill>
                  <a:prstClr val="black"/>
                </a:solidFill>
                <a:latin typeface="Gill Sans MT" panose="020B0502020104020203" pitchFamily="34" charset="0"/>
              </a:rPr>
              <a:t>Metagenomic</a:t>
            </a:r>
            <a:endParaRPr lang="en-US" sz="1200" b="1" kern="0" dirty="0">
              <a:solidFill>
                <a:prstClr val="black"/>
              </a:solidFill>
              <a:latin typeface="Gill Sans MT" panose="020B0502020104020203" pitchFamily="34" charset="0"/>
            </a:endParaRPr>
          </a:p>
          <a:p>
            <a:pPr>
              <a:defRPr/>
            </a:pPr>
            <a:r>
              <a:rPr lang="en-US" sz="1200" b="1" kern="0" dirty="0">
                <a:solidFill>
                  <a:prstClr val="black"/>
                </a:solidFill>
                <a:latin typeface="Gill Sans MT" panose="020B0502020104020203" pitchFamily="34" charset="0"/>
              </a:rPr>
              <a:t>Sequencing</a:t>
            </a:r>
          </a:p>
        </p:txBody>
      </p:sp>
      <p:pic>
        <p:nvPicPr>
          <p:cNvPr id="21" name="Picture 3" descr="C:\Alex\Postdoc\Papers\PRISM_Metabolites\pics\545134.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55637" y="1828800"/>
            <a:ext cx="1063821" cy="762000"/>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22" name="Picture 2" descr="http://planetorbitrap.com/data/fe/image/QExactive.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26349" y="4079965"/>
            <a:ext cx="877651" cy="841941"/>
          </a:xfrm>
          <a:prstGeom prst="rect">
            <a:avLst/>
          </a:prstGeom>
          <a:ln w="38100" cap="sq">
            <a:solidFill>
              <a:sysClr val="window" lastClr="FFFFFF">
                <a:lumMod val="50000"/>
              </a:sys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5550020" y="4963181"/>
            <a:ext cx="2831980" cy="461665"/>
          </a:xfrm>
          <a:prstGeom prst="rect">
            <a:avLst/>
          </a:prstGeom>
          <a:noFill/>
        </p:spPr>
        <p:txBody>
          <a:bodyPr wrap="square" rtlCol="0">
            <a:spAutoFit/>
          </a:bodyPr>
          <a:lstStyle>
            <a:defPPr>
              <a:defRPr lang="en-US"/>
            </a:defPPr>
            <a:lvl1pPr algn="ctr">
              <a:defRPr sz="1400"/>
            </a:lvl1pPr>
          </a:lstStyle>
          <a:p>
            <a:pPr>
              <a:defRPr/>
            </a:pPr>
            <a:r>
              <a:rPr lang="en-US" sz="1200" b="1" kern="0" dirty="0">
                <a:solidFill>
                  <a:prstClr val="black"/>
                </a:solidFill>
                <a:latin typeface="Gill Sans MT" panose="020B0502020104020203" pitchFamily="34" charset="0"/>
              </a:rPr>
              <a:t>Non-targeted  LC-MS</a:t>
            </a:r>
          </a:p>
          <a:p>
            <a:pPr>
              <a:defRPr/>
            </a:pPr>
            <a:r>
              <a:rPr lang="en-US" sz="1200" b="1" kern="0" dirty="0">
                <a:solidFill>
                  <a:prstClr val="black"/>
                </a:solidFill>
                <a:latin typeface="Gill Sans MT" panose="020B0502020104020203" pitchFamily="34" charset="0"/>
              </a:rPr>
              <a:t>Metabolomics</a:t>
            </a:r>
          </a:p>
        </p:txBody>
      </p:sp>
      <p:cxnSp>
        <p:nvCxnSpPr>
          <p:cNvPr id="24" name="Straight Connector 23"/>
          <p:cNvCxnSpPr/>
          <p:nvPr/>
        </p:nvCxnSpPr>
        <p:spPr>
          <a:xfrm flipH="1" flipV="1">
            <a:off x="5586018" y="2286000"/>
            <a:ext cx="20" cy="2103120"/>
          </a:xfrm>
          <a:prstGeom prst="line">
            <a:avLst/>
          </a:prstGeom>
          <a:noFill/>
          <a:ln w="9525" cap="flat" cmpd="sng" algn="ctr">
            <a:solidFill>
              <a:srgbClr val="727CA3"/>
            </a:solidFill>
            <a:prstDash val="solid"/>
          </a:ln>
          <a:effectLst/>
        </p:spPr>
      </p:cxnSp>
      <p:sp>
        <p:nvSpPr>
          <p:cNvPr id="32" name="Rectangle 10"/>
          <p:cNvSpPr>
            <a:spLocks/>
          </p:cNvSpPr>
          <p:nvPr/>
        </p:nvSpPr>
        <p:spPr bwMode="auto">
          <a:xfrm>
            <a:off x="3094370" y="3733800"/>
            <a:ext cx="563230" cy="597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defRPr/>
            </a:pPr>
            <a:r>
              <a:rPr lang="en-US" altLang="en-US" sz="1200" b="1" kern="0" dirty="0">
                <a:solidFill>
                  <a:prstClr val="black"/>
                </a:solidFill>
                <a:latin typeface="Gill Sans MT" panose="020B0502020104020203" pitchFamily="34" charset="0"/>
                <a:ea typeface="Arial Rounded MT Bold" pitchFamily="34" charset="0"/>
                <a:cs typeface="Arial Rounded MT Bold" pitchFamily="34" charset="0"/>
                <a:sym typeface="Arial Rounded MT Bold" pitchFamily="34" charset="0"/>
              </a:rPr>
              <a:t>CD– 5</a:t>
            </a:r>
          </a:p>
          <a:p>
            <a:pPr eaLnBrk="1" hangingPunct="1">
              <a:defRPr/>
            </a:pPr>
            <a:r>
              <a:rPr lang="en-US" altLang="en-US" sz="1200" b="1" kern="0" dirty="0">
                <a:solidFill>
                  <a:prstClr val="black"/>
                </a:solidFill>
                <a:latin typeface="Gill Sans MT" panose="020B0502020104020203" pitchFamily="34" charset="0"/>
                <a:ea typeface="Arial Rounded MT Bold" pitchFamily="34" charset="0"/>
                <a:cs typeface="Arial Rounded MT Bold" pitchFamily="34" charset="0"/>
                <a:sym typeface="Arial Rounded MT Bold" pitchFamily="34" charset="0"/>
              </a:rPr>
              <a:t>UC– 2</a:t>
            </a:r>
          </a:p>
          <a:p>
            <a:pPr eaLnBrk="1" hangingPunct="1">
              <a:defRPr/>
            </a:pPr>
            <a:r>
              <a:rPr lang="en-US" altLang="en-US" sz="1200" b="1" kern="0" dirty="0">
                <a:solidFill>
                  <a:prstClr val="black"/>
                </a:solidFill>
                <a:latin typeface="Gill Sans MT" panose="020B0502020104020203" pitchFamily="34" charset="0"/>
                <a:ea typeface="Arial Rounded MT Bold" pitchFamily="34" charset="0"/>
                <a:cs typeface="Arial Rounded MT Bold" pitchFamily="34" charset="0"/>
                <a:sym typeface="Arial Rounded MT Bold" pitchFamily="34" charset="0"/>
              </a:rPr>
              <a:t>IC - 1</a:t>
            </a:r>
          </a:p>
          <a:p>
            <a:pPr eaLnBrk="1" hangingPunct="1">
              <a:defRPr/>
            </a:pPr>
            <a:endParaRPr lang="en-US" altLang="en-US" sz="1200" b="1" kern="0" dirty="0">
              <a:solidFill>
                <a:prstClr val="black"/>
              </a:solidFill>
              <a:latin typeface="Gill Sans MT" panose="020B0502020104020203" pitchFamily="34" charset="0"/>
              <a:ea typeface="Arial Rounded MT Bold" pitchFamily="34" charset="0"/>
              <a:cs typeface="Arial Rounded MT Bold" pitchFamily="34" charset="0"/>
              <a:sym typeface="Arial Rounded MT Bold" pitchFamily="34" charset="0"/>
            </a:endParaRPr>
          </a:p>
          <a:p>
            <a:pPr eaLnBrk="1" hangingPunct="1">
              <a:defRPr/>
            </a:pPr>
            <a:endParaRPr lang="en-US" altLang="en-US" sz="1200" b="1" kern="0" dirty="0">
              <a:solidFill>
                <a:prstClr val="black"/>
              </a:solidFill>
              <a:latin typeface="Gill Sans MT" panose="020B0502020104020203" pitchFamily="34" charset="0"/>
              <a:ea typeface="Arial Rounded MT Bold" pitchFamily="34" charset="0"/>
              <a:cs typeface="Arial Rounded MT Bold" pitchFamily="34" charset="0"/>
              <a:sym typeface="Arial Rounded MT Bold" pitchFamily="34" charset="0"/>
            </a:endParaRPr>
          </a:p>
        </p:txBody>
      </p:sp>
      <p:grpSp>
        <p:nvGrpSpPr>
          <p:cNvPr id="3" name="Group 2"/>
          <p:cNvGrpSpPr/>
          <p:nvPr/>
        </p:nvGrpSpPr>
        <p:grpSpPr>
          <a:xfrm>
            <a:off x="1676400" y="3733801"/>
            <a:ext cx="1360842" cy="548045"/>
            <a:chOff x="1072546" y="6348712"/>
            <a:chExt cx="1701203" cy="737888"/>
          </a:xfrm>
        </p:grpSpPr>
        <p:pic>
          <p:nvPicPr>
            <p:cNvPr id="33" name="Picture 2" descr="C:\Alex\Postdoc\Papers\PRISM_Metabolites\pics\200px-Human_body_silhouette.svg.png"/>
            <p:cNvPicPr>
              <a:picLocks noChangeAspect="1" noChangeArrowheads="1"/>
            </p:cNvPicPr>
            <p:nvPr/>
          </p:nvPicPr>
          <p:blipFill>
            <a:blip r:embed="rId10"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1338590" y="6348712"/>
              <a:ext cx="340361" cy="73788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C:\Alex\Postdoc\Papers\PRISM_Metabolites\pics\200px-Human_body_silhouette.svg.png"/>
            <p:cNvPicPr>
              <a:picLocks noChangeAspect="1" noChangeArrowheads="1"/>
            </p:cNvPicPr>
            <p:nvPr/>
          </p:nvPicPr>
          <p:blipFill>
            <a:blip r:embed="rId10"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1611586" y="6348712"/>
              <a:ext cx="340361" cy="73788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C:\Alex\Postdoc\Papers\PRISM_Metabolites\pics\200px-Human_body_silhouette.svg.png"/>
            <p:cNvPicPr>
              <a:picLocks noChangeAspect="1" noChangeArrowheads="1"/>
            </p:cNvPicPr>
            <p:nvPr/>
          </p:nvPicPr>
          <p:blipFill>
            <a:blip r:embed="rId10" cstate="print">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1872160" y="6348712"/>
              <a:ext cx="340361" cy="73788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C:\Alex\Postdoc\Papers\PRISM_Metabolites\pics\200px-Human_body_silhouette.svg.png"/>
            <p:cNvPicPr>
              <a:picLocks noChangeAspect="1" noChangeArrowheads="1"/>
            </p:cNvPicPr>
            <p:nvPr/>
          </p:nvPicPr>
          <p:blipFill>
            <a:blip r:embed="rId10" cstate="print">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2162113" y="6348712"/>
              <a:ext cx="340361" cy="73788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C:\Alex\Postdoc\Papers\PRISM_Metabolites\pics\200px-Human_body_silhouette.svg.png"/>
            <p:cNvPicPr>
              <a:picLocks noChangeAspect="1" noChangeArrowheads="1"/>
            </p:cNvPicPr>
            <p:nvPr/>
          </p:nvPicPr>
          <p:blipFill>
            <a:blip r:embed="rId10" cstate="print">
              <a:duotone>
                <a:prstClr val="black"/>
                <a:srgbClr val="7030A0">
                  <a:tint val="45000"/>
                  <a:satMod val="400000"/>
                </a:srgbClr>
              </a:duotone>
              <a:extLst>
                <a:ext uri="{28A0092B-C50C-407E-A947-70E740481C1C}">
                  <a14:useLocalDpi xmlns:a14="http://schemas.microsoft.com/office/drawing/2010/main" val="0"/>
                </a:ext>
              </a:extLst>
            </a:blip>
            <a:srcRect/>
            <a:stretch>
              <a:fillRect/>
            </a:stretch>
          </p:blipFill>
          <p:spPr bwMode="auto">
            <a:xfrm>
              <a:off x="2433388" y="6348712"/>
              <a:ext cx="340361" cy="73788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C:\Alex\Postdoc\Papers\PRISM_Metabolites\pics\200px-Human_body_silhouette.svg.png"/>
            <p:cNvPicPr>
              <a:picLocks noChangeAspect="1" noChangeArrowheads="1"/>
            </p:cNvPicPr>
            <p:nvPr/>
          </p:nvPicPr>
          <p:blipFill>
            <a:blip r:embed="rId10"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1072546" y="6348712"/>
              <a:ext cx="340361" cy="737888"/>
            </a:xfrm>
            <a:prstGeom prst="rect">
              <a:avLst/>
            </a:prstGeom>
            <a:noFill/>
            <a:extLst>
              <a:ext uri="{909E8E84-426E-40DD-AFC4-6F175D3DCCD1}">
                <a14:hiddenFill xmlns:a14="http://schemas.microsoft.com/office/drawing/2010/main">
                  <a:solidFill>
                    <a:srgbClr val="FFFFFF"/>
                  </a:solidFill>
                </a14:hiddenFill>
              </a:ext>
            </a:extLst>
          </p:spPr>
        </p:pic>
      </p:grpSp>
      <p:sp>
        <p:nvSpPr>
          <p:cNvPr id="39" name="TextBox 38"/>
          <p:cNvSpPr txBox="1"/>
          <p:nvPr/>
        </p:nvSpPr>
        <p:spPr>
          <a:xfrm>
            <a:off x="1524001" y="1219200"/>
            <a:ext cx="2342107" cy="338554"/>
          </a:xfrm>
          <a:prstGeom prst="rect">
            <a:avLst/>
          </a:prstGeom>
          <a:noFill/>
        </p:spPr>
        <p:txBody>
          <a:bodyPr wrap="none" rtlCol="0">
            <a:spAutoFit/>
          </a:bodyPr>
          <a:lstStyle/>
          <a:p>
            <a:pPr>
              <a:defRPr/>
            </a:pPr>
            <a:r>
              <a:rPr lang="en-US" sz="1600" b="1" kern="0" dirty="0">
                <a:solidFill>
                  <a:prstClr val="black"/>
                </a:solidFill>
                <a:latin typeface="Gill Sans MT" panose="020B0502020104020203" pitchFamily="34" charset="0"/>
              </a:rPr>
              <a:t>HMP2 Cross-Sectional</a:t>
            </a:r>
            <a:endParaRPr lang="en-US" sz="1600" b="1" kern="0" dirty="0">
              <a:solidFill>
                <a:prstClr val="black"/>
              </a:solidFill>
              <a:latin typeface="Gill Sans MT" panose="020B0502020104020203" pitchFamily="34" charset="0"/>
            </a:endParaRPr>
          </a:p>
        </p:txBody>
      </p:sp>
      <p:sp>
        <p:nvSpPr>
          <p:cNvPr id="40" name="TextBox 39"/>
          <p:cNvSpPr txBox="1"/>
          <p:nvPr/>
        </p:nvSpPr>
        <p:spPr>
          <a:xfrm>
            <a:off x="1559322" y="3352800"/>
            <a:ext cx="2038739" cy="338554"/>
          </a:xfrm>
          <a:prstGeom prst="rect">
            <a:avLst/>
          </a:prstGeom>
          <a:noFill/>
        </p:spPr>
        <p:txBody>
          <a:bodyPr wrap="none" rtlCol="0">
            <a:spAutoFit/>
          </a:bodyPr>
          <a:lstStyle/>
          <a:p>
            <a:pPr>
              <a:defRPr/>
            </a:pPr>
            <a:r>
              <a:rPr lang="en-US" sz="1600" b="1" kern="0" dirty="0">
                <a:solidFill>
                  <a:prstClr val="black"/>
                </a:solidFill>
                <a:latin typeface="Gill Sans MT" panose="020B0502020104020203" pitchFamily="34" charset="0"/>
              </a:rPr>
              <a:t>HMP2 Longitudinal</a:t>
            </a:r>
            <a:endParaRPr lang="en-US" sz="2000" b="1" kern="0" dirty="0">
              <a:solidFill>
                <a:prstClr val="black"/>
              </a:solidFill>
              <a:latin typeface="Gill Sans MT" panose="020B0502020104020203" pitchFamily="34" charset="0"/>
            </a:endParaRPr>
          </a:p>
        </p:txBody>
      </p:sp>
      <p:grpSp>
        <p:nvGrpSpPr>
          <p:cNvPr id="58" name="Group 57"/>
          <p:cNvGrpSpPr/>
          <p:nvPr/>
        </p:nvGrpSpPr>
        <p:grpSpPr>
          <a:xfrm>
            <a:off x="3527896" y="3657601"/>
            <a:ext cx="739305" cy="990599"/>
            <a:chOff x="-53505" y="4343400"/>
            <a:chExt cx="739305" cy="990599"/>
          </a:xfrm>
        </p:grpSpPr>
        <p:sp>
          <p:nvSpPr>
            <p:cNvPr id="41" name="TextBox 40"/>
            <p:cNvSpPr txBox="1"/>
            <p:nvPr/>
          </p:nvSpPr>
          <p:spPr>
            <a:xfrm>
              <a:off x="-53505" y="4343400"/>
              <a:ext cx="654346" cy="276999"/>
            </a:xfrm>
            <a:prstGeom prst="rect">
              <a:avLst/>
            </a:prstGeom>
            <a:noFill/>
          </p:spPr>
          <p:txBody>
            <a:bodyPr wrap="none" rtlCol="0">
              <a:spAutoFit/>
            </a:bodyPr>
            <a:lstStyle/>
            <a:p>
              <a:pPr>
                <a:defRPr/>
              </a:pPr>
              <a:r>
                <a:rPr lang="en-US" sz="1200" b="1" kern="0" dirty="0">
                  <a:solidFill>
                    <a:prstClr val="black"/>
                  </a:solidFill>
                  <a:latin typeface="Gill Sans MT" panose="020B0502020104020203" pitchFamily="34" charset="0"/>
                </a:rPr>
                <a:t>Time1</a:t>
              </a:r>
              <a:endParaRPr lang="en-US" sz="1200" b="1" kern="0" dirty="0">
                <a:solidFill>
                  <a:prstClr val="black"/>
                </a:solidFill>
                <a:latin typeface="Gill Sans MT" panose="020B0502020104020203" pitchFamily="34" charset="0"/>
              </a:endParaRPr>
            </a:p>
          </p:txBody>
        </p:sp>
        <p:sp>
          <p:nvSpPr>
            <p:cNvPr id="42" name="TextBox 41"/>
            <p:cNvSpPr txBox="1"/>
            <p:nvPr/>
          </p:nvSpPr>
          <p:spPr>
            <a:xfrm>
              <a:off x="-53505" y="4919246"/>
              <a:ext cx="739305" cy="276999"/>
            </a:xfrm>
            <a:prstGeom prst="rect">
              <a:avLst/>
            </a:prstGeom>
            <a:noFill/>
          </p:spPr>
          <p:txBody>
            <a:bodyPr wrap="none" rtlCol="0">
              <a:spAutoFit/>
            </a:bodyPr>
            <a:lstStyle/>
            <a:p>
              <a:pPr>
                <a:defRPr/>
              </a:pPr>
              <a:r>
                <a:rPr lang="en-US" sz="1200" b="1" kern="0" dirty="0">
                  <a:solidFill>
                    <a:prstClr val="black"/>
                  </a:solidFill>
                  <a:latin typeface="Gill Sans MT" panose="020B0502020104020203" pitchFamily="34" charset="0"/>
                </a:rPr>
                <a:t>Time10</a:t>
              </a:r>
              <a:endParaRPr lang="en-US" sz="1200" b="1" kern="0" dirty="0">
                <a:solidFill>
                  <a:prstClr val="black"/>
                </a:solidFill>
                <a:latin typeface="Gill Sans MT" panose="020B0502020104020203" pitchFamily="34" charset="0"/>
              </a:endParaRPr>
            </a:p>
          </p:txBody>
        </p:sp>
        <p:sp>
          <p:nvSpPr>
            <p:cNvPr id="43" name="TextBox 42"/>
            <p:cNvSpPr txBox="1"/>
            <p:nvPr/>
          </p:nvSpPr>
          <p:spPr>
            <a:xfrm rot="5400000">
              <a:off x="-89792" y="4757296"/>
              <a:ext cx="753296" cy="400110"/>
            </a:xfrm>
            <a:prstGeom prst="rect">
              <a:avLst/>
            </a:prstGeom>
            <a:noFill/>
          </p:spPr>
          <p:txBody>
            <a:bodyPr wrap="square" rtlCol="0">
              <a:spAutoFit/>
            </a:bodyPr>
            <a:lstStyle/>
            <a:p>
              <a:pPr>
                <a:defRPr/>
              </a:pPr>
              <a:r>
                <a:rPr lang="en-US" sz="2000" b="1" kern="0" dirty="0">
                  <a:solidFill>
                    <a:prstClr val="black"/>
                  </a:solidFill>
                  <a:latin typeface="Gill Sans MT" panose="020B0502020104020203" pitchFamily="34" charset="0"/>
                </a:rPr>
                <a:t>…</a:t>
              </a:r>
              <a:endParaRPr lang="en-US" sz="2000" b="1" kern="0" dirty="0">
                <a:solidFill>
                  <a:prstClr val="black"/>
                </a:solidFill>
                <a:latin typeface="Gill Sans MT" panose="020B0502020104020203" pitchFamily="34" charset="0"/>
              </a:endParaRPr>
            </a:p>
          </p:txBody>
        </p:sp>
      </p:grpSp>
      <p:sp>
        <p:nvSpPr>
          <p:cNvPr id="59" name="TextBox 58"/>
          <p:cNvSpPr txBox="1"/>
          <p:nvPr/>
        </p:nvSpPr>
        <p:spPr>
          <a:xfrm>
            <a:off x="1511432" y="4724400"/>
            <a:ext cx="2549096" cy="338554"/>
          </a:xfrm>
          <a:prstGeom prst="rect">
            <a:avLst/>
          </a:prstGeom>
          <a:noFill/>
        </p:spPr>
        <p:txBody>
          <a:bodyPr wrap="none" rtlCol="0">
            <a:spAutoFit/>
          </a:bodyPr>
          <a:lstStyle/>
          <a:p>
            <a:pPr>
              <a:defRPr/>
            </a:pPr>
            <a:r>
              <a:rPr lang="en-US" sz="1600" b="1" kern="0" dirty="0">
                <a:solidFill>
                  <a:prstClr val="black"/>
                </a:solidFill>
                <a:latin typeface="Gill Sans MT" panose="020B0502020104020203" pitchFamily="34" charset="0"/>
              </a:rPr>
              <a:t>NLIBD - Cross-Sectional</a:t>
            </a:r>
            <a:endParaRPr lang="en-US" sz="1600" b="1" kern="0" dirty="0">
              <a:solidFill>
                <a:prstClr val="black"/>
              </a:solidFill>
              <a:latin typeface="Gill Sans MT" panose="020B0502020104020203" pitchFamily="34" charset="0"/>
            </a:endParaRPr>
          </a:p>
        </p:txBody>
      </p:sp>
      <p:sp>
        <p:nvSpPr>
          <p:cNvPr id="61" name="Rectangle 10"/>
          <p:cNvSpPr>
            <a:spLocks/>
          </p:cNvSpPr>
          <p:nvPr/>
        </p:nvSpPr>
        <p:spPr bwMode="auto">
          <a:xfrm>
            <a:off x="2971801" y="5309889"/>
            <a:ext cx="643621"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ctr" eaLnBrk="1" hangingPunct="1">
              <a:defRPr/>
            </a:pPr>
            <a:r>
              <a:rPr lang="en-US" altLang="en-US" sz="1200" b="1" kern="0" dirty="0">
                <a:solidFill>
                  <a:prstClr val="black"/>
                </a:solidFill>
                <a:latin typeface="Gill Sans MT" panose="020B0502020104020203" pitchFamily="34" charset="0"/>
                <a:ea typeface="Arial Rounded MT Bold" pitchFamily="34" charset="0"/>
                <a:cs typeface="Arial Rounded MT Bold" pitchFamily="34" charset="0"/>
                <a:sym typeface="Arial Rounded MT Bold" pitchFamily="34" charset="0"/>
              </a:rPr>
              <a:t>CD - 20</a:t>
            </a:r>
            <a:endParaRPr lang="en-US" altLang="en-US" sz="1200" b="1" kern="0" dirty="0">
              <a:solidFill>
                <a:prstClr val="black"/>
              </a:solidFill>
              <a:latin typeface="Gill Sans MT" panose="020B0502020104020203" pitchFamily="34" charset="0"/>
              <a:ea typeface="Arial Rounded MT Bold" pitchFamily="34" charset="0"/>
              <a:cs typeface="Arial Rounded MT Bold" pitchFamily="34" charset="0"/>
              <a:sym typeface="Arial Rounded MT Bold" pitchFamily="34" charset="0"/>
            </a:endParaRPr>
          </a:p>
        </p:txBody>
      </p:sp>
      <p:sp>
        <p:nvSpPr>
          <p:cNvPr id="62" name="Rectangle 14"/>
          <p:cNvSpPr>
            <a:spLocks/>
          </p:cNvSpPr>
          <p:nvPr/>
        </p:nvSpPr>
        <p:spPr bwMode="auto">
          <a:xfrm>
            <a:off x="2743200" y="6266735"/>
            <a:ext cx="10100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ctr" eaLnBrk="1" hangingPunct="1">
              <a:defRPr/>
            </a:pPr>
            <a:r>
              <a:rPr lang="en-US" altLang="en-US" sz="1200" b="1" kern="0" dirty="0">
                <a:solidFill>
                  <a:prstClr val="black"/>
                </a:solidFill>
                <a:latin typeface="Gill Sans MT" panose="020B0502020104020203" pitchFamily="34" charset="0"/>
                <a:ea typeface="Arial Rounded MT Bold" pitchFamily="34" charset="0"/>
                <a:cs typeface="Arial Rounded MT Bold" pitchFamily="34" charset="0"/>
                <a:sym typeface="Arial Rounded MT Bold" pitchFamily="34" charset="0"/>
              </a:rPr>
              <a:t>Non-IBD</a:t>
            </a:r>
            <a:endParaRPr lang="en-US" altLang="en-US" sz="1100" b="1" kern="0" dirty="0">
              <a:solidFill>
                <a:prstClr val="black"/>
              </a:solidFill>
              <a:latin typeface="Gill Sans MT" panose="020B0502020104020203" pitchFamily="34" charset="0"/>
              <a:ea typeface="Arial Rounded MT Bold" pitchFamily="34" charset="0"/>
              <a:cs typeface="Arial Rounded MT Bold" pitchFamily="34" charset="0"/>
              <a:sym typeface="Arial Rounded MT Bold" pitchFamily="34" charset="0"/>
            </a:endParaRPr>
          </a:p>
          <a:p>
            <a:pPr algn="ctr" eaLnBrk="1" hangingPunct="1">
              <a:defRPr/>
            </a:pPr>
            <a:r>
              <a:rPr lang="en-US" altLang="en-US" sz="1200" b="1" kern="0" dirty="0">
                <a:solidFill>
                  <a:prstClr val="black"/>
                </a:solidFill>
                <a:latin typeface="Gill Sans MT" panose="020B0502020104020203" pitchFamily="34" charset="0"/>
                <a:ea typeface="Arial Rounded MT Bold" pitchFamily="34" charset="0"/>
                <a:cs typeface="Arial Rounded MT Bold" pitchFamily="34" charset="0"/>
                <a:sym typeface="Arial Rounded MT Bold" pitchFamily="34" charset="0"/>
              </a:rPr>
              <a:t> Controls - 22</a:t>
            </a:r>
            <a:endParaRPr lang="en-US" altLang="en-US" sz="1200" b="1" kern="0" dirty="0">
              <a:solidFill>
                <a:prstClr val="black"/>
              </a:solidFill>
              <a:latin typeface="Gill Sans MT" panose="020B0502020104020203" pitchFamily="34" charset="0"/>
              <a:ea typeface="Arial Rounded MT Bold" pitchFamily="34" charset="0"/>
              <a:cs typeface="Arial Rounded MT Bold" pitchFamily="34" charset="0"/>
              <a:sym typeface="Arial Rounded MT Bold" pitchFamily="34" charset="0"/>
            </a:endParaRPr>
          </a:p>
        </p:txBody>
      </p:sp>
      <p:sp>
        <p:nvSpPr>
          <p:cNvPr id="63" name="Rectangle 14"/>
          <p:cNvSpPr>
            <a:spLocks/>
          </p:cNvSpPr>
          <p:nvPr/>
        </p:nvSpPr>
        <p:spPr bwMode="auto">
          <a:xfrm>
            <a:off x="2819400" y="5811023"/>
            <a:ext cx="87162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ctr" eaLnBrk="1" hangingPunct="1">
              <a:defRPr/>
            </a:pPr>
            <a:r>
              <a:rPr lang="en-US" altLang="en-US" sz="1200" b="1" kern="0" dirty="0">
                <a:solidFill>
                  <a:prstClr val="black"/>
                </a:solidFill>
                <a:latin typeface="Gill Sans MT" panose="020B0502020104020203" pitchFamily="34" charset="0"/>
                <a:ea typeface="Arial Rounded MT Bold" pitchFamily="34" charset="0"/>
                <a:cs typeface="Arial Rounded MT Bold" pitchFamily="34" charset="0"/>
                <a:sym typeface="Arial Rounded MT Bold" pitchFamily="34" charset="0"/>
              </a:rPr>
              <a:t>UC- 23</a:t>
            </a:r>
          </a:p>
        </p:txBody>
      </p:sp>
      <p:grpSp>
        <p:nvGrpSpPr>
          <p:cNvPr id="64" name="Group 63"/>
          <p:cNvGrpSpPr/>
          <p:nvPr/>
        </p:nvGrpSpPr>
        <p:grpSpPr>
          <a:xfrm>
            <a:off x="1752601" y="5614690"/>
            <a:ext cx="925555" cy="524613"/>
            <a:chOff x="1326835" y="2514600"/>
            <a:chExt cx="1111565" cy="737888"/>
          </a:xfrm>
        </p:grpSpPr>
        <p:pic>
          <p:nvPicPr>
            <p:cNvPr id="65" name="Picture 2" descr="C:\Alex\Postdoc\Papers\PRISM_Metabolites\pics\200px-Human_body_silhouette.svg.png"/>
            <p:cNvPicPr>
              <a:picLocks noChangeAspect="1" noChangeArrowheads="1"/>
            </p:cNvPicPr>
            <p:nvPr/>
          </p:nvPicPr>
          <p:blipFill>
            <a:blip r:embed="rId3" cstate="print">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1326835" y="2514600"/>
              <a:ext cx="325061" cy="737888"/>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descr="C:\Alex\Postdoc\Papers\PRISM_Metabolites\pics\200px-Human_body_silhouette.svg.png"/>
            <p:cNvPicPr>
              <a:picLocks noChangeAspect="1" noChangeArrowheads="1"/>
            </p:cNvPicPr>
            <p:nvPr/>
          </p:nvPicPr>
          <p:blipFill>
            <a:blip r:embed="rId3" cstate="print">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1587559" y="2514600"/>
              <a:ext cx="325061" cy="737888"/>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C:\Alex\Postdoc\Papers\PRISM_Metabolites\pics\200px-Human_body_silhouette.svg.png"/>
            <p:cNvPicPr>
              <a:picLocks noChangeAspect="1" noChangeArrowheads="1"/>
            </p:cNvPicPr>
            <p:nvPr/>
          </p:nvPicPr>
          <p:blipFill>
            <a:blip r:embed="rId3" cstate="print">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1836420" y="2514600"/>
              <a:ext cx="325061" cy="737888"/>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C:\Alex\Postdoc\Papers\PRISM_Metabolites\pics\200px-Human_body_silhouette.svg.png"/>
            <p:cNvPicPr>
              <a:picLocks noChangeAspect="1" noChangeArrowheads="1"/>
            </p:cNvPicPr>
            <p:nvPr/>
          </p:nvPicPr>
          <p:blipFill>
            <a:blip r:embed="rId3" cstate="print">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2113339" y="2514600"/>
              <a:ext cx="325061" cy="73788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9" name="Group 68"/>
          <p:cNvGrpSpPr/>
          <p:nvPr/>
        </p:nvGrpSpPr>
        <p:grpSpPr>
          <a:xfrm>
            <a:off x="1752601" y="6148090"/>
            <a:ext cx="694976" cy="542925"/>
            <a:chOff x="1326835" y="3376912"/>
            <a:chExt cx="834646" cy="737888"/>
          </a:xfrm>
        </p:grpSpPr>
        <p:pic>
          <p:nvPicPr>
            <p:cNvPr id="70" name="Picture 2" descr="C:\Alex\Postdoc\Papers\PRISM_Metabolites\pics\200px-Human_body_silhouette.svg.png"/>
            <p:cNvPicPr>
              <a:picLocks noChangeAspect="1" noChangeArrowheads="1"/>
            </p:cNvPicPr>
            <p:nvPr/>
          </p:nvPicPr>
          <p:blipFill>
            <a:blip r:embed="rId4" cstate="print">
              <a:duotone>
                <a:prstClr val="black"/>
                <a:srgbClr val="002060">
                  <a:tint val="45000"/>
                  <a:satMod val="400000"/>
                </a:srgbClr>
              </a:duotone>
              <a:extLst>
                <a:ext uri="{BEBA8EAE-BF5A-486C-A8C5-ECC9F3942E4B}">
                  <a14:imgProps xmlns:a14="http://schemas.microsoft.com/office/drawing/2010/main">
                    <a14:imgLayer r:embed="rId5">
                      <a14:imgEffect>
                        <a14:colorTemperature colorTemp="7125"/>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326835" y="3376912"/>
              <a:ext cx="325061" cy="737888"/>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descr="C:\Alex\Postdoc\Papers\PRISM_Metabolites\pics\200px-Human_body_silhouette.svg.png"/>
            <p:cNvPicPr>
              <a:picLocks noChangeAspect="1" noChangeArrowheads="1"/>
            </p:cNvPicPr>
            <p:nvPr/>
          </p:nvPicPr>
          <p:blipFill>
            <a:blip r:embed="rId6" cstate="print">
              <a:duotone>
                <a:prstClr val="black"/>
                <a:srgbClr val="002060">
                  <a:tint val="45000"/>
                  <a:satMod val="400000"/>
                </a:srgbClr>
              </a:duotone>
              <a:extLst>
                <a:ext uri="{28A0092B-C50C-407E-A947-70E740481C1C}">
                  <a14:useLocalDpi xmlns:a14="http://schemas.microsoft.com/office/drawing/2010/main" val="0"/>
                </a:ext>
              </a:extLst>
            </a:blip>
            <a:srcRect/>
            <a:stretch>
              <a:fillRect/>
            </a:stretch>
          </p:blipFill>
          <p:spPr bwMode="auto">
            <a:xfrm>
              <a:off x="1587559" y="3376912"/>
              <a:ext cx="325061" cy="737888"/>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 descr="C:\Alex\Postdoc\Papers\PRISM_Metabolites\pics\200px-Human_body_silhouette.svg.png"/>
            <p:cNvPicPr>
              <a:picLocks noChangeAspect="1" noChangeArrowheads="1"/>
            </p:cNvPicPr>
            <p:nvPr/>
          </p:nvPicPr>
          <p:blipFill>
            <a:blip r:embed="rId6" cstate="print">
              <a:duotone>
                <a:prstClr val="black"/>
                <a:srgbClr val="002060">
                  <a:tint val="45000"/>
                  <a:satMod val="400000"/>
                </a:srgbClr>
              </a:duotone>
              <a:extLst>
                <a:ext uri="{28A0092B-C50C-407E-A947-70E740481C1C}">
                  <a14:useLocalDpi xmlns:a14="http://schemas.microsoft.com/office/drawing/2010/main" val="0"/>
                </a:ext>
              </a:extLst>
            </a:blip>
            <a:srcRect/>
            <a:stretch>
              <a:fillRect/>
            </a:stretch>
          </p:blipFill>
          <p:spPr bwMode="auto">
            <a:xfrm>
              <a:off x="1836420" y="3376912"/>
              <a:ext cx="325061" cy="73788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3" name="Group 72"/>
          <p:cNvGrpSpPr/>
          <p:nvPr/>
        </p:nvGrpSpPr>
        <p:grpSpPr>
          <a:xfrm>
            <a:off x="1784858" y="5105401"/>
            <a:ext cx="1110742" cy="509289"/>
            <a:chOff x="1143000" y="1700512"/>
            <a:chExt cx="1370645" cy="737888"/>
          </a:xfrm>
        </p:grpSpPr>
        <p:pic>
          <p:nvPicPr>
            <p:cNvPr id="74" name="Picture 2" descr="C:\Alex\Postdoc\Papers\PRISM_Metabolites\pics\200px-Human_body_silhouette.svg.png"/>
            <p:cNvPicPr>
              <a:picLocks noChangeAspect="1" noChangeArrowheads="1"/>
            </p:cNvPicPr>
            <p:nvPr/>
          </p:nvPicPr>
          <p:blipFill>
            <a:blip r:embed="rId7"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1143000" y="1700512"/>
              <a:ext cx="325061" cy="737888"/>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 descr="C:\Alex\Postdoc\Papers\PRISM_Metabolites\pics\200px-Human_body_silhouette.svg.png"/>
            <p:cNvPicPr>
              <a:picLocks noChangeAspect="1" noChangeArrowheads="1"/>
            </p:cNvPicPr>
            <p:nvPr/>
          </p:nvPicPr>
          <p:blipFill>
            <a:blip r:embed="rId7"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1403724" y="1700512"/>
              <a:ext cx="325061" cy="737888"/>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 descr="C:\Alex\Postdoc\Papers\PRISM_Metabolites\pics\200px-Human_body_silhouette.svg.png"/>
            <p:cNvPicPr>
              <a:picLocks noChangeAspect="1" noChangeArrowheads="1"/>
            </p:cNvPicPr>
            <p:nvPr/>
          </p:nvPicPr>
          <p:blipFill>
            <a:blip r:embed="rId7"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1652585" y="1700512"/>
              <a:ext cx="325061" cy="737888"/>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 descr="C:\Alex\Postdoc\Papers\PRISM_Metabolites\pics\200px-Human_body_silhouette.svg.png"/>
            <p:cNvPicPr>
              <a:picLocks noChangeAspect="1" noChangeArrowheads="1"/>
            </p:cNvPicPr>
            <p:nvPr/>
          </p:nvPicPr>
          <p:blipFill>
            <a:blip r:embed="rId7"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1929504" y="1700512"/>
              <a:ext cx="325061" cy="737888"/>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2" descr="C:\Alex\Postdoc\Papers\PRISM_Metabolites\pics\200px-Human_body_silhouette.svg.png"/>
            <p:cNvPicPr>
              <a:picLocks noChangeAspect="1" noChangeArrowheads="1"/>
            </p:cNvPicPr>
            <p:nvPr/>
          </p:nvPicPr>
          <p:blipFill>
            <a:blip r:embed="rId7"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2188584" y="1700512"/>
              <a:ext cx="325061" cy="737888"/>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79" name="Straight Connector 78"/>
          <p:cNvCxnSpPr/>
          <p:nvPr/>
        </p:nvCxnSpPr>
        <p:spPr>
          <a:xfrm>
            <a:off x="4277158" y="2322648"/>
            <a:ext cx="548640" cy="0"/>
          </a:xfrm>
          <a:prstGeom prst="line">
            <a:avLst/>
          </a:prstGeom>
          <a:noFill/>
          <a:ln w="9525" cap="flat" cmpd="sng" algn="ctr">
            <a:solidFill>
              <a:srgbClr val="727CA3"/>
            </a:solidFill>
            <a:prstDash val="solid"/>
          </a:ln>
          <a:effectLst/>
        </p:spPr>
      </p:cxnSp>
      <p:sp>
        <p:nvSpPr>
          <p:cNvPr id="80" name="TextBox 79"/>
          <p:cNvSpPr txBox="1"/>
          <p:nvPr/>
        </p:nvSpPr>
        <p:spPr>
          <a:xfrm>
            <a:off x="4339505" y="2017176"/>
            <a:ext cx="524302" cy="338554"/>
          </a:xfrm>
          <a:prstGeom prst="rect">
            <a:avLst/>
          </a:prstGeom>
          <a:noFill/>
        </p:spPr>
        <p:txBody>
          <a:bodyPr wrap="none" rtlCol="0">
            <a:spAutoFit/>
          </a:bodyPr>
          <a:lstStyle/>
          <a:p>
            <a:pPr algn="ctr">
              <a:defRPr/>
            </a:pPr>
            <a:r>
              <a:rPr lang="en-US" sz="1600" b="1" kern="0" dirty="0">
                <a:solidFill>
                  <a:prstClr val="black"/>
                </a:solidFill>
                <a:latin typeface="Gill Sans MT" panose="020B0502020104020203" pitchFamily="34" charset="0"/>
                <a:cs typeface="Times New Roman" panose="02020603050405020304" pitchFamily="18" charset="0"/>
              </a:rPr>
              <a:t>157</a:t>
            </a:r>
            <a:endParaRPr lang="en-US" sz="1600" b="1" kern="0" dirty="0">
              <a:solidFill>
                <a:prstClr val="black"/>
              </a:solidFill>
              <a:latin typeface="Gill Sans MT" panose="020B0502020104020203" pitchFamily="34" charset="0"/>
              <a:cs typeface="Times New Roman" panose="02020603050405020304" pitchFamily="18" charset="0"/>
            </a:endParaRPr>
          </a:p>
        </p:txBody>
      </p:sp>
      <p:cxnSp>
        <p:nvCxnSpPr>
          <p:cNvPr id="81" name="Straight Connector 80"/>
          <p:cNvCxnSpPr/>
          <p:nvPr/>
        </p:nvCxnSpPr>
        <p:spPr>
          <a:xfrm>
            <a:off x="4174113" y="5892641"/>
            <a:ext cx="2560320" cy="0"/>
          </a:xfrm>
          <a:prstGeom prst="line">
            <a:avLst/>
          </a:prstGeom>
          <a:noFill/>
          <a:ln w="9525" cap="flat" cmpd="sng" algn="ctr">
            <a:solidFill>
              <a:srgbClr val="727CA3"/>
            </a:solidFill>
            <a:prstDash val="solid"/>
          </a:ln>
          <a:effectLst/>
        </p:spPr>
      </p:cxnSp>
      <p:sp>
        <p:nvSpPr>
          <p:cNvPr id="82" name="TextBox 81"/>
          <p:cNvSpPr txBox="1"/>
          <p:nvPr/>
        </p:nvSpPr>
        <p:spPr>
          <a:xfrm>
            <a:off x="4352763" y="5605046"/>
            <a:ext cx="412292" cy="338554"/>
          </a:xfrm>
          <a:prstGeom prst="rect">
            <a:avLst/>
          </a:prstGeom>
          <a:noFill/>
        </p:spPr>
        <p:txBody>
          <a:bodyPr wrap="none" rtlCol="0">
            <a:spAutoFit/>
          </a:bodyPr>
          <a:lstStyle/>
          <a:p>
            <a:pPr algn="ctr">
              <a:defRPr/>
            </a:pPr>
            <a:r>
              <a:rPr lang="en-US" sz="1600" b="1" kern="0" dirty="0">
                <a:solidFill>
                  <a:prstClr val="black"/>
                </a:solidFill>
                <a:latin typeface="Gill Sans MT" panose="020B0502020104020203" pitchFamily="34" charset="0"/>
                <a:cs typeface="Times New Roman" panose="02020603050405020304" pitchFamily="18" charset="0"/>
              </a:rPr>
              <a:t>65</a:t>
            </a:r>
            <a:endParaRPr lang="en-US" sz="1600" b="1" kern="0" dirty="0">
              <a:solidFill>
                <a:prstClr val="black"/>
              </a:solidFill>
              <a:latin typeface="Gill Sans MT" panose="020B0502020104020203" pitchFamily="34" charset="0"/>
              <a:cs typeface="Times New Roman" panose="02020603050405020304" pitchFamily="18" charset="0"/>
            </a:endParaRPr>
          </a:p>
        </p:txBody>
      </p:sp>
      <p:cxnSp>
        <p:nvCxnSpPr>
          <p:cNvPr id="83" name="Straight Connector 82"/>
          <p:cNvCxnSpPr/>
          <p:nvPr/>
        </p:nvCxnSpPr>
        <p:spPr>
          <a:xfrm>
            <a:off x="4854498" y="3200400"/>
            <a:ext cx="731520" cy="0"/>
          </a:xfrm>
          <a:prstGeom prst="line">
            <a:avLst/>
          </a:prstGeom>
          <a:noFill/>
          <a:ln w="9525" cap="flat" cmpd="sng" algn="ctr">
            <a:solidFill>
              <a:srgbClr val="727CA3"/>
            </a:solidFill>
            <a:prstDash val="solid"/>
          </a:ln>
          <a:effectLst/>
        </p:spPr>
      </p:cxnSp>
      <p:sp>
        <p:nvSpPr>
          <p:cNvPr id="86" name="TextBox 85"/>
          <p:cNvSpPr txBox="1"/>
          <p:nvPr/>
        </p:nvSpPr>
        <p:spPr>
          <a:xfrm>
            <a:off x="4519102" y="1236077"/>
            <a:ext cx="691215" cy="338554"/>
          </a:xfrm>
          <a:prstGeom prst="rect">
            <a:avLst/>
          </a:prstGeom>
          <a:noFill/>
        </p:spPr>
        <p:txBody>
          <a:bodyPr wrap="none" rtlCol="0">
            <a:spAutoFit/>
          </a:bodyPr>
          <a:lstStyle/>
          <a:p>
            <a:pPr algn="ctr">
              <a:defRPr/>
            </a:pPr>
            <a:r>
              <a:rPr lang="en-US" sz="1600" b="1" kern="0" dirty="0">
                <a:solidFill>
                  <a:prstClr val="black"/>
                </a:solidFill>
                <a:latin typeface="Gill Sans MT" panose="020B0502020104020203" pitchFamily="34" charset="0"/>
                <a:cs typeface="Times New Roman" panose="02020603050405020304" pitchFamily="18" charset="0"/>
              </a:rPr>
              <a:t>Stool</a:t>
            </a:r>
            <a:endParaRPr lang="en-US" sz="1600" b="1" kern="0" dirty="0">
              <a:solidFill>
                <a:prstClr val="black"/>
              </a:solidFill>
              <a:latin typeface="Gill Sans MT" panose="020B0502020104020203" pitchFamily="34" charset="0"/>
              <a:cs typeface="Times New Roman" panose="02020603050405020304" pitchFamily="18" charset="0"/>
            </a:endParaRPr>
          </a:p>
        </p:txBody>
      </p:sp>
      <p:cxnSp>
        <p:nvCxnSpPr>
          <p:cNvPr id="92" name="Straight Connector 91"/>
          <p:cNvCxnSpPr/>
          <p:nvPr/>
        </p:nvCxnSpPr>
        <p:spPr>
          <a:xfrm>
            <a:off x="6728460" y="5607187"/>
            <a:ext cx="0" cy="274320"/>
          </a:xfrm>
          <a:prstGeom prst="line">
            <a:avLst/>
          </a:prstGeom>
          <a:noFill/>
          <a:ln w="9525" cap="flat" cmpd="sng" algn="ctr">
            <a:solidFill>
              <a:srgbClr val="727CA3"/>
            </a:solidFill>
            <a:prstDash val="solid"/>
          </a:ln>
          <a:effectLst/>
        </p:spPr>
      </p:cxnSp>
      <p:cxnSp>
        <p:nvCxnSpPr>
          <p:cNvPr id="97" name="Straight Connector 96"/>
          <p:cNvCxnSpPr/>
          <p:nvPr/>
        </p:nvCxnSpPr>
        <p:spPr>
          <a:xfrm>
            <a:off x="5597727" y="2302308"/>
            <a:ext cx="365760" cy="0"/>
          </a:xfrm>
          <a:prstGeom prst="line">
            <a:avLst/>
          </a:prstGeom>
          <a:noFill/>
          <a:ln w="9525" cap="flat" cmpd="sng" algn="ctr">
            <a:solidFill>
              <a:srgbClr val="727CA3"/>
            </a:solidFill>
            <a:prstDash val="solid"/>
          </a:ln>
          <a:effectLst/>
        </p:spPr>
      </p:cxnSp>
      <p:cxnSp>
        <p:nvCxnSpPr>
          <p:cNvPr id="98" name="Straight Connector 97"/>
          <p:cNvCxnSpPr/>
          <p:nvPr/>
        </p:nvCxnSpPr>
        <p:spPr>
          <a:xfrm>
            <a:off x="5597727" y="4393998"/>
            <a:ext cx="365760" cy="0"/>
          </a:xfrm>
          <a:prstGeom prst="line">
            <a:avLst/>
          </a:prstGeom>
          <a:noFill/>
          <a:ln w="9525" cap="flat" cmpd="sng" algn="ctr">
            <a:solidFill>
              <a:srgbClr val="727CA3"/>
            </a:solidFill>
            <a:prstDash val="solid"/>
          </a:ln>
          <a:effectLst/>
        </p:spPr>
      </p:cxnSp>
      <p:pic>
        <p:nvPicPr>
          <p:cNvPr id="84" name="Picture 2"/>
          <p:cNvPicPr>
            <a:picLocks noChangeAspect="1" noChangeArrowheads="1"/>
          </p:cNvPicPr>
          <p:nvPr/>
        </p:nvPicPr>
        <p:blipFill rotWithShape="1">
          <a:blip r:embed="rId11">
            <a:duotone>
              <a:prstClr val="black"/>
              <a:srgbClr val="DDE9EC">
                <a:lumMod val="50000"/>
                <a:tint val="45000"/>
                <a:satMod val="400000"/>
              </a:srgbClr>
            </a:duotone>
            <a:extLst>
              <a:ext uri="{BEBA8EAE-BF5A-486C-A8C5-ECC9F3942E4B}">
                <a14:imgProps xmlns:a14="http://schemas.microsoft.com/office/drawing/2010/main">
                  <a14:imgLayer r:embed="rId12">
                    <a14:imgEffect>
                      <a14:backgroundRemoval t="16615" b="46429" l="6173" r="30494"/>
                    </a14:imgEffect>
                  </a14:imgLayer>
                </a14:imgProps>
              </a:ext>
              <a:ext uri="{28A0092B-C50C-407E-A947-70E740481C1C}">
                <a14:useLocalDpi xmlns:a14="http://schemas.microsoft.com/office/drawing/2010/main" val="0"/>
              </a:ext>
            </a:extLst>
          </a:blip>
          <a:srcRect l="6913" t="19533" r="69778" b="52729"/>
          <a:stretch/>
        </p:blipFill>
        <p:spPr bwMode="auto">
          <a:xfrm>
            <a:off x="8305800" y="3821668"/>
            <a:ext cx="1504982" cy="1359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5" name="TextBox 84"/>
          <p:cNvSpPr txBox="1"/>
          <p:nvPr/>
        </p:nvSpPr>
        <p:spPr>
          <a:xfrm>
            <a:off x="9448800" y="1548826"/>
            <a:ext cx="1371600" cy="461665"/>
          </a:xfrm>
          <a:prstGeom prst="rect">
            <a:avLst/>
          </a:prstGeom>
          <a:noFill/>
        </p:spPr>
        <p:txBody>
          <a:bodyPr wrap="square" rtlCol="0">
            <a:spAutoFit/>
          </a:bodyPr>
          <a:lstStyle/>
          <a:p>
            <a:pPr algn="ctr">
              <a:defRPr/>
            </a:pPr>
            <a:r>
              <a:rPr lang="en-US" sz="1200" b="1" kern="0" dirty="0">
                <a:solidFill>
                  <a:prstClr val="black"/>
                </a:solidFill>
                <a:latin typeface="Gill Sans MT" panose="020B0502020104020203" pitchFamily="34" charset="0"/>
              </a:rPr>
              <a:t>Taxonomic Profiling</a:t>
            </a:r>
          </a:p>
        </p:txBody>
      </p:sp>
      <p:sp>
        <p:nvSpPr>
          <p:cNvPr id="87" name="TextBox 86"/>
          <p:cNvSpPr txBox="1"/>
          <p:nvPr/>
        </p:nvSpPr>
        <p:spPr>
          <a:xfrm>
            <a:off x="9677401" y="2782670"/>
            <a:ext cx="1089169" cy="461665"/>
          </a:xfrm>
          <a:prstGeom prst="rect">
            <a:avLst/>
          </a:prstGeom>
          <a:noFill/>
        </p:spPr>
        <p:txBody>
          <a:bodyPr wrap="square" rtlCol="0">
            <a:spAutoFit/>
          </a:bodyPr>
          <a:lstStyle/>
          <a:p>
            <a:pPr algn="ctr">
              <a:defRPr/>
            </a:pPr>
            <a:r>
              <a:rPr lang="en-US" sz="1200" b="1" kern="0" dirty="0">
                <a:solidFill>
                  <a:prstClr val="black"/>
                </a:solidFill>
                <a:latin typeface="Gill Sans MT" panose="020B0502020104020203" pitchFamily="34" charset="0"/>
              </a:rPr>
              <a:t>Functional </a:t>
            </a:r>
          </a:p>
          <a:p>
            <a:pPr algn="ctr">
              <a:defRPr/>
            </a:pPr>
            <a:r>
              <a:rPr lang="en-US" sz="1200" b="1" kern="0" dirty="0">
                <a:solidFill>
                  <a:prstClr val="black"/>
                </a:solidFill>
                <a:latin typeface="Gill Sans MT" panose="020B0502020104020203" pitchFamily="34" charset="0"/>
              </a:rPr>
              <a:t>Profiling</a:t>
            </a:r>
          </a:p>
        </p:txBody>
      </p:sp>
      <p:pic>
        <p:nvPicPr>
          <p:cNvPr id="88" name="Picture 87" descr="http://www.nature.com/nbt/journal/v31/n9/images/nbt.2676-F5.jp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t="7378" b="3029"/>
          <a:stretch/>
        </p:blipFill>
        <p:spPr bwMode="auto">
          <a:xfrm>
            <a:off x="8610601" y="1352550"/>
            <a:ext cx="987877" cy="952500"/>
          </a:xfrm>
          <a:prstGeom prst="ellipse">
            <a:avLst/>
          </a:prstGeom>
          <a:noFill/>
          <a:extLst>
            <a:ext uri="{909E8E84-426E-40DD-AFC4-6F175D3DCCD1}">
              <a14:hiddenFill xmlns:a14="http://schemas.microsoft.com/office/drawing/2010/main">
                <a:solidFill>
                  <a:srgbClr val="FFFFFF"/>
                </a:solidFill>
              </a14:hiddenFill>
            </a:ext>
          </a:extLst>
        </p:spPr>
      </p:pic>
      <p:sp>
        <p:nvSpPr>
          <p:cNvPr id="89" name="TextBox 88"/>
          <p:cNvSpPr txBox="1"/>
          <p:nvPr/>
        </p:nvSpPr>
        <p:spPr>
          <a:xfrm>
            <a:off x="9380102" y="4277381"/>
            <a:ext cx="1364098" cy="461665"/>
          </a:xfrm>
          <a:prstGeom prst="rect">
            <a:avLst/>
          </a:prstGeom>
          <a:noFill/>
        </p:spPr>
        <p:txBody>
          <a:bodyPr wrap="square" rtlCol="0">
            <a:spAutoFit/>
          </a:bodyPr>
          <a:lstStyle>
            <a:defPPr>
              <a:defRPr lang="en-US"/>
            </a:defPPr>
            <a:lvl1pPr algn="ctr">
              <a:defRPr sz="1400"/>
            </a:lvl1pPr>
          </a:lstStyle>
          <a:p>
            <a:pPr>
              <a:defRPr/>
            </a:pPr>
            <a:r>
              <a:rPr lang="en-US" sz="1200" b="1" kern="0" dirty="0">
                <a:solidFill>
                  <a:prstClr val="black"/>
                </a:solidFill>
                <a:latin typeface="Gill Sans MT" panose="020B0502020104020203" pitchFamily="34" charset="0"/>
              </a:rPr>
              <a:t>Metabolomic</a:t>
            </a:r>
            <a:endParaRPr lang="en-US" sz="1200" b="1" kern="0" dirty="0">
              <a:solidFill>
                <a:prstClr val="black"/>
              </a:solidFill>
              <a:latin typeface="Gill Sans MT" panose="020B0502020104020203" pitchFamily="34" charset="0"/>
            </a:endParaRPr>
          </a:p>
          <a:p>
            <a:pPr>
              <a:defRPr/>
            </a:pPr>
            <a:r>
              <a:rPr lang="en-US" sz="1200" b="1" kern="0" dirty="0">
                <a:solidFill>
                  <a:prstClr val="black"/>
                </a:solidFill>
                <a:latin typeface="Gill Sans MT" panose="020B0502020104020203" pitchFamily="34" charset="0"/>
              </a:rPr>
              <a:t>Profiling</a:t>
            </a:r>
          </a:p>
        </p:txBody>
      </p:sp>
      <p:pic>
        <p:nvPicPr>
          <p:cNvPr id="90" name="Picture 4" descr="C:\Alex\Postdoc\Papers\PRISM_Metabolites\pics\map01100.gif"/>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2561" t="5903" r="2323" b="2824"/>
          <a:stretch/>
        </p:blipFill>
        <p:spPr bwMode="auto">
          <a:xfrm>
            <a:off x="8748317" y="2590801"/>
            <a:ext cx="884580" cy="982081"/>
          </a:xfrm>
          <a:prstGeom prst="rect">
            <a:avLst/>
          </a:prstGeom>
          <a:noFill/>
          <a:ln>
            <a:solidFill>
              <a:sysClr val="windowText" lastClr="000000"/>
            </a:solidFill>
          </a:ln>
          <a:extLst>
            <a:ext uri="{909E8E84-426E-40DD-AFC4-6F175D3DCCD1}">
              <a14:hiddenFill xmlns:a14="http://schemas.microsoft.com/office/drawing/2010/main">
                <a:solidFill>
                  <a:srgbClr val="FFFFFF"/>
                </a:solidFill>
              </a14:hiddenFill>
            </a:ext>
          </a:extLst>
        </p:spPr>
      </p:pic>
      <p:cxnSp>
        <p:nvCxnSpPr>
          <p:cNvPr id="91" name="Straight Connector 90"/>
          <p:cNvCxnSpPr/>
          <p:nvPr/>
        </p:nvCxnSpPr>
        <p:spPr>
          <a:xfrm flipV="1">
            <a:off x="7371758" y="1916630"/>
            <a:ext cx="1010242" cy="445573"/>
          </a:xfrm>
          <a:prstGeom prst="line">
            <a:avLst/>
          </a:prstGeom>
          <a:noFill/>
          <a:ln w="9525" cap="flat" cmpd="sng" algn="ctr">
            <a:solidFill>
              <a:srgbClr val="727CA3"/>
            </a:solidFill>
            <a:prstDash val="solid"/>
          </a:ln>
          <a:effectLst/>
        </p:spPr>
      </p:cxnSp>
      <p:cxnSp>
        <p:nvCxnSpPr>
          <p:cNvPr id="93" name="Straight Connector 92"/>
          <p:cNvCxnSpPr/>
          <p:nvPr/>
        </p:nvCxnSpPr>
        <p:spPr>
          <a:xfrm>
            <a:off x="7371758" y="2438400"/>
            <a:ext cx="1010242" cy="387772"/>
          </a:xfrm>
          <a:prstGeom prst="line">
            <a:avLst/>
          </a:prstGeom>
          <a:noFill/>
          <a:ln w="9525" cap="flat" cmpd="sng" algn="ctr">
            <a:solidFill>
              <a:srgbClr val="727CA3"/>
            </a:solidFill>
            <a:prstDash val="solid"/>
          </a:ln>
          <a:effectLst/>
        </p:spPr>
      </p:cxnSp>
      <p:cxnSp>
        <p:nvCxnSpPr>
          <p:cNvPr id="94" name="Straight Connector 93"/>
          <p:cNvCxnSpPr/>
          <p:nvPr/>
        </p:nvCxnSpPr>
        <p:spPr>
          <a:xfrm>
            <a:off x="7371758" y="4572000"/>
            <a:ext cx="781642" cy="0"/>
          </a:xfrm>
          <a:prstGeom prst="line">
            <a:avLst/>
          </a:prstGeom>
          <a:noFill/>
          <a:ln w="9525" cap="flat" cmpd="sng" algn="ctr">
            <a:solidFill>
              <a:srgbClr val="727CA3"/>
            </a:solidFill>
            <a:prstDash val="solid"/>
          </a:ln>
          <a:effectLst/>
        </p:spPr>
      </p:cxnSp>
      <p:sp>
        <p:nvSpPr>
          <p:cNvPr id="95" name="Rectangle 94"/>
          <p:cNvSpPr/>
          <p:nvPr/>
        </p:nvSpPr>
        <p:spPr>
          <a:xfrm>
            <a:off x="6782104" y="5486400"/>
            <a:ext cx="3885896" cy="738664"/>
          </a:xfrm>
          <a:prstGeom prst="rect">
            <a:avLst/>
          </a:prstGeom>
        </p:spPr>
        <p:txBody>
          <a:bodyPr wrap="square">
            <a:spAutoFit/>
          </a:bodyPr>
          <a:lstStyle/>
          <a:p>
            <a:pPr eaLnBrk="1" hangingPunct="1"/>
            <a:r>
              <a:rPr lang="en-US" sz="1050" dirty="0">
                <a:solidFill>
                  <a:prstClr val="black"/>
                </a:solidFill>
              </a:rPr>
              <a:t>1. </a:t>
            </a:r>
            <a:r>
              <a:rPr lang="en-US" sz="1050" b="1" dirty="0">
                <a:solidFill>
                  <a:prstClr val="black"/>
                </a:solidFill>
              </a:rPr>
              <a:t>Lipids</a:t>
            </a:r>
            <a:r>
              <a:rPr lang="en-US" sz="1050" dirty="0">
                <a:solidFill>
                  <a:prstClr val="black"/>
                </a:solidFill>
              </a:rPr>
              <a:t> -Positive </a:t>
            </a:r>
            <a:r>
              <a:rPr lang="en-US" sz="1050" dirty="0">
                <a:solidFill>
                  <a:prstClr val="black"/>
                </a:solidFill>
              </a:rPr>
              <a:t>ion </a:t>
            </a:r>
            <a:r>
              <a:rPr lang="en-US" sz="1050" dirty="0">
                <a:solidFill>
                  <a:prstClr val="black"/>
                </a:solidFill>
              </a:rPr>
              <a:t>mode</a:t>
            </a:r>
            <a:endParaRPr lang="en-US" sz="1050" dirty="0">
              <a:solidFill>
                <a:prstClr val="black"/>
              </a:solidFill>
            </a:endParaRPr>
          </a:p>
          <a:p>
            <a:pPr eaLnBrk="1" hangingPunct="1"/>
            <a:r>
              <a:rPr lang="en-US" sz="1050" dirty="0">
                <a:solidFill>
                  <a:prstClr val="black"/>
                </a:solidFill>
              </a:rPr>
              <a:t>2. </a:t>
            </a:r>
            <a:r>
              <a:rPr lang="en-US" sz="1050" b="1" dirty="0" err="1">
                <a:solidFill>
                  <a:prstClr val="black"/>
                </a:solidFill>
              </a:rPr>
              <a:t>HiliC</a:t>
            </a:r>
            <a:r>
              <a:rPr lang="en-US" sz="1050" dirty="0">
                <a:solidFill>
                  <a:prstClr val="black"/>
                </a:solidFill>
              </a:rPr>
              <a:t> - Polar metabolites in positive ion mode</a:t>
            </a:r>
          </a:p>
          <a:p>
            <a:pPr eaLnBrk="1" hangingPunct="1"/>
            <a:r>
              <a:rPr lang="en-US" sz="1050" dirty="0">
                <a:solidFill>
                  <a:prstClr val="black"/>
                </a:solidFill>
              </a:rPr>
              <a:t>3. </a:t>
            </a:r>
            <a:r>
              <a:rPr lang="en-US" sz="1050" b="1" dirty="0">
                <a:solidFill>
                  <a:prstClr val="black"/>
                </a:solidFill>
              </a:rPr>
              <a:t>FFA</a:t>
            </a:r>
            <a:r>
              <a:rPr lang="en-US" sz="1050" dirty="0">
                <a:solidFill>
                  <a:prstClr val="black"/>
                </a:solidFill>
              </a:rPr>
              <a:t> </a:t>
            </a:r>
            <a:r>
              <a:rPr lang="en-US" sz="1050" dirty="0">
                <a:solidFill>
                  <a:prstClr val="black"/>
                </a:solidFill>
              </a:rPr>
              <a:t>- Free fatty acid and bile aids - negative ion </a:t>
            </a:r>
            <a:r>
              <a:rPr lang="en-US" sz="1050" dirty="0">
                <a:solidFill>
                  <a:prstClr val="black"/>
                </a:solidFill>
              </a:rPr>
              <a:t>mode</a:t>
            </a:r>
            <a:endParaRPr lang="en-US" sz="1050" dirty="0">
              <a:solidFill>
                <a:prstClr val="black"/>
              </a:solidFill>
            </a:endParaRPr>
          </a:p>
          <a:p>
            <a:pPr eaLnBrk="1" hangingPunct="1"/>
            <a:r>
              <a:rPr lang="en-US" sz="1050" dirty="0">
                <a:solidFill>
                  <a:prstClr val="black"/>
                </a:solidFill>
              </a:rPr>
              <a:t>4. </a:t>
            </a:r>
            <a:r>
              <a:rPr lang="en-US" sz="1050" b="1" dirty="0">
                <a:solidFill>
                  <a:prstClr val="black"/>
                </a:solidFill>
              </a:rPr>
              <a:t>CMH</a:t>
            </a:r>
            <a:r>
              <a:rPr lang="en-US" sz="1050" dirty="0">
                <a:solidFill>
                  <a:prstClr val="black"/>
                </a:solidFill>
              </a:rPr>
              <a:t> </a:t>
            </a:r>
            <a:r>
              <a:rPr lang="en-US" sz="1050" dirty="0">
                <a:solidFill>
                  <a:prstClr val="black"/>
                </a:solidFill>
              </a:rPr>
              <a:t>- </a:t>
            </a:r>
            <a:r>
              <a:rPr lang="en-US" sz="1050" dirty="0">
                <a:solidFill>
                  <a:prstClr val="black"/>
                </a:solidFill>
              </a:rPr>
              <a:t>Polar metabolites, negative </a:t>
            </a:r>
            <a:r>
              <a:rPr lang="en-US" sz="1050" dirty="0">
                <a:solidFill>
                  <a:prstClr val="black"/>
                </a:solidFill>
              </a:rPr>
              <a:t>ion </a:t>
            </a:r>
            <a:r>
              <a:rPr lang="en-US" sz="1050" dirty="0">
                <a:solidFill>
                  <a:prstClr val="black"/>
                </a:solidFill>
              </a:rPr>
              <a:t>mode </a:t>
            </a:r>
            <a:endParaRPr lang="en-US" sz="1050" dirty="0">
              <a:solidFill>
                <a:prstClr val="black"/>
              </a:solidFill>
            </a:endParaRPr>
          </a:p>
        </p:txBody>
      </p:sp>
      <p:sp>
        <p:nvSpPr>
          <p:cNvPr id="5" name="TextBox 4"/>
          <p:cNvSpPr txBox="1"/>
          <p:nvPr/>
        </p:nvSpPr>
        <p:spPr>
          <a:xfrm>
            <a:off x="7533810" y="1128010"/>
            <a:ext cx="3134191" cy="261610"/>
          </a:xfrm>
          <a:prstGeom prst="rect">
            <a:avLst/>
          </a:prstGeom>
          <a:noFill/>
        </p:spPr>
        <p:txBody>
          <a:bodyPr wrap="none" rtlCol="0">
            <a:spAutoFit/>
          </a:bodyPr>
          <a:lstStyle/>
          <a:p>
            <a:pPr algn="r"/>
            <a:r>
              <a:rPr lang="en-US" sz="1100" b="1" dirty="0">
                <a:solidFill>
                  <a:srgbClr val="FF0000"/>
                </a:solidFill>
              </a:rPr>
              <a:t>http://</a:t>
            </a:r>
            <a:r>
              <a:rPr lang="en-US" sz="1100" b="1" dirty="0" err="1">
                <a:solidFill>
                  <a:srgbClr val="FF0000"/>
                </a:solidFill>
              </a:rPr>
              <a:t>huttenhower.sph.harvard.edu</a:t>
            </a:r>
            <a:r>
              <a:rPr lang="en-US" sz="1100" b="1" dirty="0">
                <a:solidFill>
                  <a:srgbClr val="FF0000"/>
                </a:solidFill>
              </a:rPr>
              <a:t>/metaphlan2</a:t>
            </a:r>
            <a:endParaRPr lang="en-US" sz="1100" b="1" dirty="0">
              <a:solidFill>
                <a:srgbClr val="FF0000"/>
              </a:solidFill>
            </a:endParaRPr>
          </a:p>
        </p:txBody>
      </p:sp>
      <p:sp>
        <p:nvSpPr>
          <p:cNvPr id="96" name="TextBox 95"/>
          <p:cNvSpPr txBox="1"/>
          <p:nvPr/>
        </p:nvSpPr>
        <p:spPr>
          <a:xfrm>
            <a:off x="7682888" y="2329190"/>
            <a:ext cx="2985113" cy="261610"/>
          </a:xfrm>
          <a:prstGeom prst="rect">
            <a:avLst/>
          </a:prstGeom>
          <a:noFill/>
        </p:spPr>
        <p:txBody>
          <a:bodyPr wrap="none" rtlCol="0">
            <a:spAutoFit/>
          </a:bodyPr>
          <a:lstStyle/>
          <a:p>
            <a:pPr algn="r"/>
            <a:r>
              <a:rPr lang="en-US" sz="1100" b="1" dirty="0">
                <a:solidFill>
                  <a:srgbClr val="FF0000"/>
                </a:solidFill>
              </a:rPr>
              <a:t>http://</a:t>
            </a:r>
            <a:r>
              <a:rPr lang="en-US" sz="1100" b="1" dirty="0" err="1">
                <a:solidFill>
                  <a:srgbClr val="FF0000"/>
                </a:solidFill>
              </a:rPr>
              <a:t>huttenhower.sph.harvard.edu</a:t>
            </a:r>
            <a:r>
              <a:rPr lang="en-US" sz="1100" b="1" dirty="0">
                <a:solidFill>
                  <a:srgbClr val="FF0000"/>
                </a:solidFill>
              </a:rPr>
              <a:t>/humann2</a:t>
            </a:r>
            <a:endParaRPr lang="en-US" sz="1100" b="1" dirty="0">
              <a:solidFill>
                <a:srgbClr val="FF0000"/>
              </a:solidFill>
            </a:endParaRPr>
          </a:p>
        </p:txBody>
      </p:sp>
      <p:pic>
        <p:nvPicPr>
          <p:cNvPr id="99" name="Picture 98"/>
          <p:cNvPicPr>
            <a:picLocks noChangeAspect="1"/>
          </p:cNvPicPr>
          <p:nvPr/>
        </p:nvPicPr>
        <p:blipFill rotWithShape="1">
          <a:blip r:embed="rId15"/>
          <a:srcRect t="4292"/>
          <a:stretch/>
        </p:blipFill>
        <p:spPr>
          <a:xfrm>
            <a:off x="11433306" y="120863"/>
            <a:ext cx="597958" cy="763057"/>
          </a:xfrm>
          <a:prstGeom prst="rect">
            <a:avLst/>
          </a:prstGeom>
        </p:spPr>
      </p:pic>
      <p:sp>
        <p:nvSpPr>
          <p:cNvPr id="100" name="TextBox 99"/>
          <p:cNvSpPr txBox="1"/>
          <p:nvPr/>
        </p:nvSpPr>
        <p:spPr>
          <a:xfrm>
            <a:off x="10487026" y="107219"/>
            <a:ext cx="912942" cy="461665"/>
          </a:xfrm>
          <a:prstGeom prst="rect">
            <a:avLst/>
          </a:prstGeom>
          <a:noFill/>
        </p:spPr>
        <p:txBody>
          <a:bodyPr wrap="none" rtlCol="0">
            <a:spAutoFit/>
          </a:bodyPr>
          <a:lstStyle/>
          <a:p>
            <a:pPr algn="ctr"/>
            <a:r>
              <a:rPr lang="en-US" sz="1200" dirty="0">
                <a:solidFill>
                  <a:prstClr val="black"/>
                </a:solidFill>
              </a:rPr>
              <a:t>Alexandra</a:t>
            </a:r>
            <a:br>
              <a:rPr lang="en-US" sz="1200" dirty="0">
                <a:solidFill>
                  <a:prstClr val="black"/>
                </a:solidFill>
              </a:rPr>
            </a:br>
            <a:r>
              <a:rPr lang="en-US" sz="1200" dirty="0" err="1">
                <a:solidFill>
                  <a:prstClr val="black"/>
                </a:solidFill>
              </a:rPr>
              <a:t>Sirota-Madi</a:t>
            </a:r>
            <a:endParaRPr lang="en-US" sz="1200" dirty="0">
              <a:solidFill>
                <a:prstClr val="black"/>
              </a:solidFill>
            </a:endParaRPr>
          </a:p>
        </p:txBody>
      </p:sp>
      <p:sp>
        <p:nvSpPr>
          <p:cNvPr id="101" name="Date Placeholder 2"/>
          <p:cNvSpPr>
            <a:spLocks noGrp="1"/>
          </p:cNvSpPr>
          <p:nvPr>
            <p:ph type="dt" sz="half" idx="10"/>
          </p:nvPr>
        </p:nvSpPr>
        <p:spPr>
          <a:xfrm>
            <a:off x="238539" y="6488870"/>
            <a:ext cx="2743200" cy="365125"/>
          </a:xfrm>
        </p:spPr>
        <p:txBody>
          <a:bodyPr/>
          <a:lstStyle/>
          <a:p>
            <a:fld id="{5809C38A-8B5C-984D-A05C-F7D51DEF0DE3}" type="datetime1">
              <a:rPr lang="en-US" smtClean="0"/>
              <a:t>3/20/17</a:t>
            </a:fld>
            <a:endParaRPr lang="en-US" dirty="0"/>
          </a:p>
        </p:txBody>
      </p:sp>
      <p:sp>
        <p:nvSpPr>
          <p:cNvPr id="102" name="Slide Number Placeholder 3"/>
          <p:cNvSpPr>
            <a:spLocks noGrp="1"/>
          </p:cNvSpPr>
          <p:nvPr>
            <p:ph type="sldNum" sz="quarter" idx="12"/>
          </p:nvPr>
        </p:nvSpPr>
        <p:spPr>
          <a:xfrm>
            <a:off x="9210261" y="6488870"/>
            <a:ext cx="2743200" cy="365125"/>
          </a:xfrm>
        </p:spPr>
        <p:txBody>
          <a:bodyPr/>
          <a:lstStyle/>
          <a:p>
            <a:fld id="{0CED1879-D594-7048-AD12-28363999EDA9}" type="slidenum">
              <a:rPr lang="en-US" smtClean="0"/>
              <a:t>47</a:t>
            </a:fld>
            <a:endParaRPr lang="en-US"/>
          </a:p>
        </p:txBody>
      </p:sp>
    </p:spTree>
    <p:extLst>
      <p:ext uri="{BB962C8B-B14F-4D97-AF65-F5344CB8AC3E}">
        <p14:creationId xmlns:p14="http://schemas.microsoft.com/office/powerpoint/2010/main" val="76494425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Representative </a:t>
            </a:r>
            <a:r>
              <a:rPr lang="en-US" sz="3200" dirty="0" smtClean="0"/>
              <a:t>differentially abundant microbes </a:t>
            </a:r>
            <a:r>
              <a:rPr lang="en-US" sz="3200" dirty="0"/>
              <a:t>and </a:t>
            </a:r>
            <a:r>
              <a:rPr lang="en-US" sz="3200" dirty="0" smtClean="0"/>
              <a:t>metabolites</a:t>
            </a:r>
            <a:endParaRPr lang="en-US" sz="3200" dirty="0"/>
          </a:p>
        </p:txBody>
      </p:sp>
      <p:sp>
        <p:nvSpPr>
          <p:cNvPr id="4" name="Date Placeholder 3"/>
          <p:cNvSpPr>
            <a:spLocks noGrp="1"/>
          </p:cNvSpPr>
          <p:nvPr>
            <p:ph type="dt" sz="half" idx="10"/>
          </p:nvPr>
        </p:nvSpPr>
        <p:spPr/>
        <p:txBody>
          <a:bodyPr/>
          <a:lstStyle/>
          <a:p>
            <a:fld id="{149AB08A-B8FE-2744-A176-508EFC0AA4E9}" type="datetime1">
              <a:rPr lang="en-US" smtClean="0"/>
              <a:t>3/20/17</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46</a:t>
            </a:fld>
            <a:endParaRPr lang="en-US"/>
          </a:p>
        </p:txBody>
      </p:sp>
      <p:pic>
        <p:nvPicPr>
          <p:cNvPr id="6" name="Picture 2" descr="E_features_by_class_metab_bugs.jpg"/>
          <p:cNvPicPr>
            <a:picLocks noChangeAspect="1" noChangeArrowheads="1"/>
          </p:cNvPicPr>
          <p:nvPr/>
        </p:nvPicPr>
        <p:blipFill rotWithShape="1">
          <a:blip r:embed="rId2">
            <a:extLst>
              <a:ext uri="{28A0092B-C50C-407E-A947-70E740481C1C}">
                <a14:useLocalDpi xmlns:a14="http://schemas.microsoft.com/office/drawing/2010/main" val="0"/>
              </a:ext>
            </a:extLst>
          </a:blip>
          <a:srcRect l="46278" t="55465" b="23029"/>
          <a:stretch/>
        </p:blipFill>
        <p:spPr bwMode="auto">
          <a:xfrm>
            <a:off x="5739512" y="862058"/>
            <a:ext cx="5807817" cy="29901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E_features_by_class_metab_bugs.jpg"/>
          <p:cNvPicPr>
            <a:picLocks noChangeAspect="1" noChangeArrowheads="1"/>
          </p:cNvPicPr>
          <p:nvPr/>
        </p:nvPicPr>
        <p:blipFill rotWithShape="1">
          <a:blip r:embed="rId2">
            <a:extLst>
              <a:ext uri="{28A0092B-C50C-407E-A947-70E740481C1C}">
                <a14:useLocalDpi xmlns:a14="http://schemas.microsoft.com/office/drawing/2010/main" val="0"/>
              </a:ext>
            </a:extLst>
          </a:blip>
          <a:srcRect l="46731" t="78895"/>
          <a:stretch/>
        </p:blipFill>
        <p:spPr bwMode="auto">
          <a:xfrm>
            <a:off x="5786071" y="3873958"/>
            <a:ext cx="5758759" cy="29344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E_features_by_class_metab_bugs.jpg"/>
          <p:cNvPicPr>
            <a:picLocks noChangeAspect="1" noChangeArrowheads="1"/>
          </p:cNvPicPr>
          <p:nvPr/>
        </p:nvPicPr>
        <p:blipFill rotWithShape="1">
          <a:blip r:embed="rId2">
            <a:extLst>
              <a:ext uri="{28A0092B-C50C-407E-A947-70E740481C1C}">
                <a14:useLocalDpi xmlns:a14="http://schemas.microsoft.com/office/drawing/2010/main" val="0"/>
              </a:ext>
            </a:extLst>
          </a:blip>
          <a:srcRect l="1410" t="77805" r="53420"/>
          <a:stretch/>
        </p:blipFill>
        <p:spPr bwMode="auto">
          <a:xfrm>
            <a:off x="792480" y="3749039"/>
            <a:ext cx="4883297" cy="308606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E_features_by_class_metab_bugs.jpg"/>
          <p:cNvPicPr>
            <a:picLocks noChangeAspect="1" noChangeArrowheads="1"/>
          </p:cNvPicPr>
          <p:nvPr/>
        </p:nvPicPr>
        <p:blipFill rotWithShape="1">
          <a:blip r:embed="rId2">
            <a:extLst>
              <a:ext uri="{28A0092B-C50C-407E-A947-70E740481C1C}">
                <a14:useLocalDpi xmlns:a14="http://schemas.microsoft.com/office/drawing/2010/main" val="0"/>
              </a:ext>
            </a:extLst>
          </a:blip>
          <a:srcRect l="1410" t="55465" r="53365" b="23029"/>
          <a:stretch/>
        </p:blipFill>
        <p:spPr bwMode="auto">
          <a:xfrm>
            <a:off x="786532" y="862058"/>
            <a:ext cx="4889245" cy="2990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889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Co-variation between </a:t>
            </a:r>
            <a:r>
              <a:rPr lang="en-US" dirty="0" smtClean="0"/>
              <a:t>gut microbes </a:t>
            </a:r>
            <a:r>
              <a:rPr lang="en-US" dirty="0"/>
              <a:t>and </a:t>
            </a:r>
            <a:r>
              <a:rPr lang="en-US" dirty="0" smtClean="0"/>
              <a:t>metabolites</a:t>
            </a:r>
            <a:endParaRPr lang="en-US" dirty="0"/>
          </a:p>
        </p:txBody>
      </p:sp>
      <p:sp>
        <p:nvSpPr>
          <p:cNvPr id="4" name="Date Placeholder 3"/>
          <p:cNvSpPr>
            <a:spLocks noGrp="1"/>
          </p:cNvSpPr>
          <p:nvPr>
            <p:ph type="dt" sz="half" idx="10"/>
          </p:nvPr>
        </p:nvSpPr>
        <p:spPr/>
        <p:txBody>
          <a:bodyPr/>
          <a:lstStyle/>
          <a:p>
            <a:fld id="{149AB08A-B8FE-2744-A176-508EFC0AA4E9}" type="datetime1">
              <a:rPr lang="en-US" smtClean="0"/>
              <a:t>3/20/17</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47</a:t>
            </a:fld>
            <a:endParaRPr lang="en-US"/>
          </a:p>
        </p:txBody>
      </p:sp>
      <p:sp>
        <p:nvSpPr>
          <p:cNvPr id="6" name="TextBox 5"/>
          <p:cNvSpPr txBox="1"/>
          <p:nvPr/>
        </p:nvSpPr>
        <p:spPr>
          <a:xfrm rot="16200000">
            <a:off x="9336610" y="3880383"/>
            <a:ext cx="1207510" cy="461665"/>
          </a:xfrm>
          <a:prstGeom prst="rect">
            <a:avLst/>
          </a:prstGeom>
          <a:noFill/>
        </p:spPr>
        <p:txBody>
          <a:bodyPr wrap="none" rtlCol="0">
            <a:spAutoFit/>
          </a:bodyPr>
          <a:lstStyle/>
          <a:p>
            <a:r>
              <a:rPr lang="en-US" sz="2400" dirty="0">
                <a:solidFill>
                  <a:prstClr val="black"/>
                </a:solidFill>
                <a:latin typeface="Calibri"/>
              </a:rPr>
              <a:t>Bacteria</a:t>
            </a:r>
            <a:endParaRPr lang="en-US" sz="2400" dirty="0">
              <a:solidFill>
                <a:prstClr val="black"/>
              </a:solidFill>
              <a:latin typeface="Calibri"/>
            </a:endParaRPr>
          </a:p>
        </p:txBody>
      </p:sp>
      <p:cxnSp>
        <p:nvCxnSpPr>
          <p:cNvPr id="7" name="Straight Arrow Connector 6"/>
          <p:cNvCxnSpPr/>
          <p:nvPr/>
        </p:nvCxnSpPr>
        <p:spPr>
          <a:xfrm>
            <a:off x="979199" y="2397617"/>
            <a:ext cx="0" cy="266525"/>
          </a:xfrm>
          <a:prstGeom prst="straightConnector1">
            <a:avLst/>
          </a:prstGeom>
          <a:noFill/>
          <a:ln w="19050" cap="flat" cmpd="sng" algn="ctr">
            <a:solidFill>
              <a:sysClr val="windowText" lastClr="000000"/>
            </a:solidFill>
            <a:prstDash val="solid"/>
            <a:headEnd type="arrow" w="med" len="med"/>
            <a:tailEnd type="none" w="med" len="med"/>
          </a:ln>
          <a:effectLst/>
        </p:spPr>
      </p:cxnSp>
      <p:sp>
        <p:nvSpPr>
          <p:cNvPr id="8" name="TextBox 7"/>
          <p:cNvSpPr txBox="1"/>
          <p:nvPr/>
        </p:nvSpPr>
        <p:spPr>
          <a:xfrm>
            <a:off x="975359" y="2378727"/>
            <a:ext cx="1226969" cy="369332"/>
          </a:xfrm>
          <a:prstGeom prst="rect">
            <a:avLst/>
          </a:prstGeom>
          <a:noFill/>
        </p:spPr>
        <p:txBody>
          <a:bodyPr wrap="square" rtlCol="0">
            <a:spAutoFit/>
          </a:bodyPr>
          <a:lstStyle/>
          <a:p>
            <a:pPr>
              <a:defRPr/>
            </a:pPr>
            <a:r>
              <a:rPr lang="en-US" kern="0" dirty="0">
                <a:solidFill>
                  <a:prstClr val="black"/>
                </a:solidFill>
                <a:latin typeface="Gill Sans MT"/>
              </a:rPr>
              <a:t>Up in IBD</a:t>
            </a:r>
            <a:endParaRPr lang="en-US" kern="0" dirty="0">
              <a:solidFill>
                <a:prstClr val="black"/>
              </a:solidFill>
              <a:latin typeface="Gill Sans MT"/>
            </a:endParaRPr>
          </a:p>
        </p:txBody>
      </p:sp>
      <p:cxnSp>
        <p:nvCxnSpPr>
          <p:cNvPr id="9" name="Straight Arrow Connector 8"/>
          <p:cNvCxnSpPr/>
          <p:nvPr/>
        </p:nvCxnSpPr>
        <p:spPr>
          <a:xfrm>
            <a:off x="1035350" y="4870515"/>
            <a:ext cx="0" cy="266525"/>
          </a:xfrm>
          <a:prstGeom prst="straightConnector1">
            <a:avLst/>
          </a:prstGeom>
          <a:noFill/>
          <a:ln w="19050" cap="flat" cmpd="sng" algn="ctr">
            <a:solidFill>
              <a:sysClr val="windowText" lastClr="000000"/>
            </a:solidFill>
            <a:prstDash val="solid"/>
            <a:headEnd type="none" w="med" len="med"/>
            <a:tailEnd type="arrow" w="med" len="med"/>
          </a:ln>
          <a:effectLst/>
        </p:spPr>
      </p:cxnSp>
      <p:grpSp>
        <p:nvGrpSpPr>
          <p:cNvPr id="10" name="Group 9"/>
          <p:cNvGrpSpPr/>
          <p:nvPr/>
        </p:nvGrpSpPr>
        <p:grpSpPr>
          <a:xfrm>
            <a:off x="2015605" y="1468112"/>
            <a:ext cx="9387724" cy="5368558"/>
            <a:chOff x="1066800" y="1822201"/>
            <a:chExt cx="8162258" cy="4667751"/>
          </a:xfrm>
        </p:grpSpPr>
        <p:pic>
          <p:nvPicPr>
            <p:cNvPr id="1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31462"/>
            <a:stretch/>
          </p:blipFill>
          <p:spPr bwMode="auto">
            <a:xfrm>
              <a:off x="1066800" y="1828800"/>
              <a:ext cx="8162258" cy="4661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1066800" y="1822201"/>
              <a:ext cx="228600" cy="3113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solidFill>
                    <a:prstClr val="white"/>
                  </a:solidFill>
                </a:ln>
                <a:solidFill>
                  <a:prstClr val="white"/>
                </a:solidFill>
              </a:endParaRPr>
            </a:p>
          </p:txBody>
        </p:sp>
      </p:grpSp>
      <p:cxnSp>
        <p:nvCxnSpPr>
          <p:cNvPr id="13" name="Straight Arrow Connector 12"/>
          <p:cNvCxnSpPr/>
          <p:nvPr/>
        </p:nvCxnSpPr>
        <p:spPr>
          <a:xfrm>
            <a:off x="2844711" y="1165789"/>
            <a:ext cx="0" cy="266525"/>
          </a:xfrm>
          <a:prstGeom prst="straightConnector1">
            <a:avLst/>
          </a:prstGeom>
          <a:noFill/>
          <a:ln w="19050" cap="flat" cmpd="sng" algn="ctr">
            <a:solidFill>
              <a:sysClr val="windowText" lastClr="000000"/>
            </a:solidFill>
            <a:prstDash val="solid"/>
            <a:headEnd type="arrow" w="med" len="med"/>
            <a:tailEnd type="none" w="med" len="med"/>
          </a:ln>
          <a:effectLst/>
        </p:spPr>
      </p:cxnSp>
      <p:sp>
        <p:nvSpPr>
          <p:cNvPr id="14" name="TextBox 13"/>
          <p:cNvSpPr txBox="1"/>
          <p:nvPr/>
        </p:nvSpPr>
        <p:spPr>
          <a:xfrm>
            <a:off x="1059160" y="4836085"/>
            <a:ext cx="1422184" cy="369332"/>
          </a:xfrm>
          <a:prstGeom prst="rect">
            <a:avLst/>
          </a:prstGeom>
          <a:noFill/>
        </p:spPr>
        <p:txBody>
          <a:bodyPr wrap="none" rtlCol="0">
            <a:spAutoFit/>
          </a:bodyPr>
          <a:lstStyle/>
          <a:p>
            <a:pPr>
              <a:defRPr/>
            </a:pPr>
            <a:r>
              <a:rPr lang="en-US" kern="0" dirty="0">
                <a:solidFill>
                  <a:prstClr val="black"/>
                </a:solidFill>
                <a:latin typeface="Gill Sans MT"/>
              </a:rPr>
              <a:t>Down in IBD</a:t>
            </a:r>
            <a:endParaRPr lang="en-US" kern="0" dirty="0">
              <a:solidFill>
                <a:prstClr val="black"/>
              </a:solidFill>
              <a:latin typeface="Gill Sans MT"/>
            </a:endParaRPr>
          </a:p>
        </p:txBody>
      </p:sp>
      <p:sp>
        <p:nvSpPr>
          <p:cNvPr id="15" name="TextBox 14"/>
          <p:cNvSpPr txBox="1"/>
          <p:nvPr/>
        </p:nvSpPr>
        <p:spPr>
          <a:xfrm>
            <a:off x="2840870" y="1146899"/>
            <a:ext cx="1129140" cy="369332"/>
          </a:xfrm>
          <a:prstGeom prst="rect">
            <a:avLst/>
          </a:prstGeom>
          <a:noFill/>
        </p:spPr>
        <p:txBody>
          <a:bodyPr wrap="square" rtlCol="0">
            <a:spAutoFit/>
          </a:bodyPr>
          <a:lstStyle/>
          <a:p>
            <a:pPr>
              <a:defRPr/>
            </a:pPr>
            <a:r>
              <a:rPr lang="en-US" kern="0" dirty="0">
                <a:solidFill>
                  <a:prstClr val="black"/>
                </a:solidFill>
                <a:latin typeface="Gill Sans MT"/>
              </a:rPr>
              <a:t>Up in IBD</a:t>
            </a:r>
            <a:endParaRPr lang="en-US" kern="0" dirty="0">
              <a:solidFill>
                <a:prstClr val="black"/>
              </a:solidFill>
              <a:latin typeface="Gill Sans MT"/>
            </a:endParaRPr>
          </a:p>
        </p:txBody>
      </p:sp>
      <p:cxnSp>
        <p:nvCxnSpPr>
          <p:cNvPr id="16" name="Straight Arrow Connector 15"/>
          <p:cNvCxnSpPr/>
          <p:nvPr/>
        </p:nvCxnSpPr>
        <p:spPr>
          <a:xfrm>
            <a:off x="5202395" y="1181328"/>
            <a:ext cx="0" cy="266525"/>
          </a:xfrm>
          <a:prstGeom prst="straightConnector1">
            <a:avLst/>
          </a:prstGeom>
          <a:noFill/>
          <a:ln w="19050" cap="flat" cmpd="sng" algn="ctr">
            <a:solidFill>
              <a:sysClr val="windowText" lastClr="000000"/>
            </a:solidFill>
            <a:prstDash val="solid"/>
            <a:headEnd type="none" w="med" len="med"/>
            <a:tailEnd type="arrow" w="med" len="med"/>
          </a:ln>
          <a:effectLst/>
        </p:spPr>
      </p:cxnSp>
      <p:sp>
        <p:nvSpPr>
          <p:cNvPr id="17" name="TextBox 16"/>
          <p:cNvSpPr txBox="1"/>
          <p:nvPr/>
        </p:nvSpPr>
        <p:spPr>
          <a:xfrm>
            <a:off x="5226205" y="1146899"/>
            <a:ext cx="1422184" cy="369332"/>
          </a:xfrm>
          <a:prstGeom prst="rect">
            <a:avLst/>
          </a:prstGeom>
          <a:noFill/>
        </p:spPr>
        <p:txBody>
          <a:bodyPr wrap="none" rtlCol="0">
            <a:spAutoFit/>
          </a:bodyPr>
          <a:lstStyle/>
          <a:p>
            <a:pPr>
              <a:defRPr/>
            </a:pPr>
            <a:r>
              <a:rPr lang="en-US" kern="0" dirty="0">
                <a:solidFill>
                  <a:prstClr val="black"/>
                </a:solidFill>
                <a:latin typeface="Gill Sans MT"/>
              </a:rPr>
              <a:t>Down in IBD</a:t>
            </a:r>
            <a:endParaRPr lang="en-US" kern="0" dirty="0">
              <a:solidFill>
                <a:prstClr val="black"/>
              </a:solidFill>
              <a:latin typeface="Gill Sans MT"/>
            </a:endParaRPr>
          </a:p>
        </p:txBody>
      </p:sp>
      <p:sp>
        <p:nvSpPr>
          <p:cNvPr id="18" name="TextBox 17"/>
          <p:cNvSpPr txBox="1"/>
          <p:nvPr/>
        </p:nvSpPr>
        <p:spPr>
          <a:xfrm>
            <a:off x="10594177" y="3947050"/>
            <a:ext cx="832279" cy="307777"/>
          </a:xfrm>
          <a:prstGeom prst="rect">
            <a:avLst/>
          </a:prstGeom>
          <a:noFill/>
        </p:spPr>
        <p:txBody>
          <a:bodyPr wrap="none" rtlCol="0">
            <a:spAutoFit/>
          </a:bodyPr>
          <a:lstStyle/>
          <a:p>
            <a:pPr algn="ctr"/>
            <a:r>
              <a:rPr lang="en-US" sz="1400" dirty="0">
                <a:solidFill>
                  <a:prstClr val="black"/>
                </a:solidFill>
                <a:latin typeface="Calibri"/>
              </a:rPr>
              <a:t>FDR &lt;0.1</a:t>
            </a:r>
            <a:endParaRPr lang="en-US" sz="1400" dirty="0">
              <a:solidFill>
                <a:prstClr val="black"/>
              </a:solidFill>
              <a:latin typeface="Calibri"/>
            </a:endParaRPr>
          </a:p>
        </p:txBody>
      </p:sp>
      <p:sp>
        <p:nvSpPr>
          <p:cNvPr id="19" name="TextBox 18"/>
          <p:cNvSpPr txBox="1"/>
          <p:nvPr/>
        </p:nvSpPr>
        <p:spPr>
          <a:xfrm>
            <a:off x="8047561" y="975360"/>
            <a:ext cx="2191013" cy="830997"/>
          </a:xfrm>
          <a:prstGeom prst="rect">
            <a:avLst/>
          </a:prstGeom>
          <a:noFill/>
        </p:spPr>
        <p:txBody>
          <a:bodyPr wrap="square" rtlCol="0">
            <a:spAutoFit/>
          </a:bodyPr>
          <a:lstStyle/>
          <a:p>
            <a:pPr algn="ctr" eaLnBrk="1" hangingPunct="1"/>
            <a:r>
              <a:rPr lang="en-US" sz="1600" dirty="0">
                <a:solidFill>
                  <a:prstClr val="black"/>
                </a:solidFill>
              </a:rPr>
              <a:t>Spearman of residuals after regressing disease, medication, and age</a:t>
            </a:r>
            <a:endParaRPr lang="en-US" sz="1600" dirty="0">
              <a:solidFill>
                <a:prstClr val="black"/>
              </a:solidFill>
            </a:endParaRPr>
          </a:p>
        </p:txBody>
      </p:sp>
    </p:spTree>
    <p:extLst>
      <p:ext uri="{BB962C8B-B14F-4D97-AF65-F5344CB8AC3E}">
        <p14:creationId xmlns:p14="http://schemas.microsoft.com/office/powerpoint/2010/main" val="36570927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Microbial </a:t>
            </a:r>
            <a:r>
              <a:rPr lang="en-US" dirty="0" smtClean="0"/>
              <a:t>contributions </a:t>
            </a:r>
            <a:r>
              <a:rPr lang="en-US" dirty="0"/>
              <a:t>to </a:t>
            </a:r>
            <a:r>
              <a:rPr lang="en-US" dirty="0" smtClean="0"/>
              <a:t>bile acid </a:t>
            </a:r>
            <a:r>
              <a:rPr lang="en-US" dirty="0" err="1" smtClean="0"/>
              <a:t>dysbiosis</a:t>
            </a:r>
            <a:endParaRPr lang="en-US" dirty="0"/>
          </a:p>
        </p:txBody>
      </p:sp>
      <p:sp>
        <p:nvSpPr>
          <p:cNvPr id="4" name="Date Placeholder 3"/>
          <p:cNvSpPr>
            <a:spLocks noGrp="1"/>
          </p:cNvSpPr>
          <p:nvPr>
            <p:ph type="dt" sz="half" idx="10"/>
          </p:nvPr>
        </p:nvSpPr>
        <p:spPr/>
        <p:txBody>
          <a:bodyPr/>
          <a:lstStyle/>
          <a:p>
            <a:fld id="{149AB08A-B8FE-2744-A176-508EFC0AA4E9}" type="datetime1">
              <a:rPr lang="en-US" smtClean="0"/>
              <a:t>3/20/17</a:t>
            </a:fld>
            <a:endParaRPr lang="en-US" dirty="0"/>
          </a:p>
        </p:txBody>
      </p:sp>
      <p:sp>
        <p:nvSpPr>
          <p:cNvPr id="5" name="Slide Number Placeholder 4"/>
          <p:cNvSpPr>
            <a:spLocks noGrp="1"/>
          </p:cNvSpPr>
          <p:nvPr>
            <p:ph type="sldNum" sz="quarter" idx="12"/>
          </p:nvPr>
        </p:nvSpPr>
        <p:spPr/>
        <p:txBody>
          <a:bodyPr/>
          <a:lstStyle/>
          <a:p>
            <a:fld id="{0CED1879-D594-7048-AD12-28363999EDA9}" type="slidenum">
              <a:rPr lang="en-US" smtClean="0"/>
              <a:t>48</a:t>
            </a:fld>
            <a:endParaRPr lang="en-US"/>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5983" b="7790"/>
          <a:stretch/>
        </p:blipFill>
        <p:spPr bwMode="auto">
          <a:xfrm>
            <a:off x="749619" y="1316802"/>
            <a:ext cx="10315501" cy="4604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687392" y="3491290"/>
            <a:ext cx="8647233" cy="468886"/>
          </a:xfrm>
          <a:prstGeom prst="rect">
            <a:avLst/>
          </a:prstGeom>
          <a:noFill/>
          <a:ln w="28575">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8" name="Rectangle 7"/>
          <p:cNvSpPr/>
          <p:nvPr/>
        </p:nvSpPr>
        <p:spPr>
          <a:xfrm>
            <a:off x="1687392" y="4186805"/>
            <a:ext cx="8647233" cy="1734880"/>
          </a:xfrm>
          <a:prstGeom prst="rect">
            <a:avLst/>
          </a:prstGeom>
          <a:noFill/>
          <a:ln w="28575">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cxnSp>
        <p:nvCxnSpPr>
          <p:cNvPr id="9" name="Straight Arrow Connector 8"/>
          <p:cNvCxnSpPr/>
          <p:nvPr/>
        </p:nvCxnSpPr>
        <p:spPr>
          <a:xfrm>
            <a:off x="10506566" y="4812908"/>
            <a:ext cx="0" cy="285188"/>
          </a:xfrm>
          <a:prstGeom prst="straightConnector1">
            <a:avLst/>
          </a:prstGeom>
          <a:noFill/>
          <a:ln w="19050" cap="flat" cmpd="sng" algn="ctr">
            <a:solidFill>
              <a:sysClr val="windowText" lastClr="000000"/>
            </a:solidFill>
            <a:prstDash val="solid"/>
            <a:headEnd type="none" w="med" len="med"/>
            <a:tailEnd type="arrow" w="med" len="med"/>
          </a:ln>
          <a:effectLst/>
        </p:spPr>
      </p:cxnSp>
      <p:sp>
        <p:nvSpPr>
          <p:cNvPr id="10" name="TextBox 9"/>
          <p:cNvSpPr txBox="1"/>
          <p:nvPr/>
        </p:nvSpPr>
        <p:spPr>
          <a:xfrm>
            <a:off x="10502457" y="4792695"/>
            <a:ext cx="1451004" cy="369332"/>
          </a:xfrm>
          <a:prstGeom prst="rect">
            <a:avLst/>
          </a:prstGeom>
          <a:noFill/>
        </p:spPr>
        <p:txBody>
          <a:bodyPr wrap="square" rtlCol="0">
            <a:spAutoFit/>
          </a:bodyPr>
          <a:lstStyle/>
          <a:p>
            <a:pPr>
              <a:defRPr/>
            </a:pPr>
            <a:r>
              <a:rPr lang="en-US" kern="0" dirty="0">
                <a:solidFill>
                  <a:prstClr val="black"/>
                </a:solidFill>
                <a:latin typeface="Gill Sans MT"/>
              </a:rPr>
              <a:t>Down in IBD</a:t>
            </a:r>
            <a:endParaRPr lang="en-US" kern="0" dirty="0">
              <a:solidFill>
                <a:prstClr val="black"/>
              </a:solidFill>
              <a:latin typeface="Gill Sans MT"/>
            </a:endParaRPr>
          </a:p>
        </p:txBody>
      </p:sp>
      <p:cxnSp>
        <p:nvCxnSpPr>
          <p:cNvPr id="11" name="Straight Arrow Connector 10"/>
          <p:cNvCxnSpPr/>
          <p:nvPr/>
        </p:nvCxnSpPr>
        <p:spPr>
          <a:xfrm>
            <a:off x="10511915" y="3610430"/>
            <a:ext cx="0" cy="285188"/>
          </a:xfrm>
          <a:prstGeom prst="straightConnector1">
            <a:avLst/>
          </a:prstGeom>
          <a:noFill/>
          <a:ln w="19050" cap="flat" cmpd="sng" algn="ctr">
            <a:solidFill>
              <a:sysClr val="windowText" lastClr="000000"/>
            </a:solidFill>
            <a:prstDash val="solid"/>
            <a:headEnd type="arrow" w="med" len="med"/>
            <a:tailEnd type="none" w="med" len="med"/>
          </a:ln>
          <a:effectLst/>
        </p:spPr>
      </p:cxnSp>
      <p:sp>
        <p:nvSpPr>
          <p:cNvPr id="12" name="TextBox 11"/>
          <p:cNvSpPr txBox="1"/>
          <p:nvPr/>
        </p:nvSpPr>
        <p:spPr>
          <a:xfrm>
            <a:off x="10537393" y="3573590"/>
            <a:ext cx="1119217" cy="369332"/>
          </a:xfrm>
          <a:prstGeom prst="rect">
            <a:avLst/>
          </a:prstGeom>
          <a:noFill/>
        </p:spPr>
        <p:txBody>
          <a:bodyPr wrap="none" rtlCol="0">
            <a:spAutoFit/>
          </a:bodyPr>
          <a:lstStyle/>
          <a:p>
            <a:pPr>
              <a:defRPr/>
            </a:pPr>
            <a:r>
              <a:rPr lang="en-US" kern="0" dirty="0">
                <a:solidFill>
                  <a:prstClr val="black"/>
                </a:solidFill>
                <a:latin typeface="Gill Sans MT"/>
              </a:rPr>
              <a:t>Up in IBD</a:t>
            </a:r>
            <a:endParaRPr lang="en-US" kern="0" dirty="0">
              <a:solidFill>
                <a:prstClr val="black"/>
              </a:solidFill>
              <a:latin typeface="Gill Sans MT"/>
            </a:endParaRPr>
          </a:p>
        </p:txBody>
      </p:sp>
      <p:sp>
        <p:nvSpPr>
          <p:cNvPr id="13" name="Rectangle 12"/>
          <p:cNvSpPr/>
          <p:nvPr/>
        </p:nvSpPr>
        <p:spPr>
          <a:xfrm>
            <a:off x="2062502" y="6296794"/>
            <a:ext cx="8866145" cy="461665"/>
          </a:xfrm>
          <a:prstGeom prst="rect">
            <a:avLst/>
          </a:prstGeom>
        </p:spPr>
        <p:txBody>
          <a:bodyPr wrap="none">
            <a:spAutoFit/>
          </a:bodyPr>
          <a:lstStyle/>
          <a:p>
            <a:r>
              <a:rPr lang="en-US" sz="2400" dirty="0">
                <a:solidFill>
                  <a:prstClr val="black"/>
                </a:solidFill>
                <a:latin typeface="Gill Sans MT"/>
              </a:rPr>
              <a:t>Conjugated </a:t>
            </a:r>
            <a:r>
              <a:rPr lang="en-US" sz="2400" dirty="0">
                <a:solidFill>
                  <a:prstClr val="black"/>
                </a:solidFill>
                <a:latin typeface="Gill Sans MT"/>
              </a:rPr>
              <a:t>bile acid </a:t>
            </a:r>
            <a:r>
              <a:rPr lang="en-US" sz="2400" dirty="0">
                <a:solidFill>
                  <a:prstClr val="black"/>
                </a:solidFill>
                <a:latin typeface="Gill Sans MT"/>
              </a:rPr>
              <a:t>hydrolases </a:t>
            </a:r>
            <a:r>
              <a:rPr lang="en-US" sz="2400" dirty="0">
                <a:solidFill>
                  <a:prstClr val="black"/>
                </a:solidFill>
                <a:latin typeface="Gill Sans MT"/>
              </a:rPr>
              <a:t>produced by the intestinal microbiota</a:t>
            </a:r>
          </a:p>
        </p:txBody>
      </p:sp>
      <p:sp>
        <p:nvSpPr>
          <p:cNvPr id="14" name="TextBox 13"/>
          <p:cNvSpPr txBox="1"/>
          <p:nvPr/>
        </p:nvSpPr>
        <p:spPr>
          <a:xfrm>
            <a:off x="3823023" y="5827908"/>
            <a:ext cx="1181734" cy="461665"/>
          </a:xfrm>
          <a:prstGeom prst="rect">
            <a:avLst/>
          </a:prstGeom>
          <a:noFill/>
        </p:spPr>
        <p:txBody>
          <a:bodyPr wrap="none" rtlCol="0">
            <a:spAutoFit/>
          </a:bodyPr>
          <a:lstStyle/>
          <a:p>
            <a:r>
              <a:rPr lang="en-US" sz="2400" dirty="0">
                <a:solidFill>
                  <a:prstClr val="black"/>
                </a:solidFill>
                <a:latin typeface="Gill Sans MT"/>
              </a:rPr>
              <a:t>Samples</a:t>
            </a:r>
            <a:endParaRPr lang="en-US" sz="2400" dirty="0">
              <a:solidFill>
                <a:prstClr val="black"/>
              </a:solidFill>
              <a:latin typeface="Gill Sans MT"/>
            </a:endParaRPr>
          </a:p>
        </p:txBody>
      </p:sp>
      <p:pic>
        <p:nvPicPr>
          <p:cNvPr id="1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3856" b="40402"/>
          <a:stretch/>
        </p:blipFill>
        <p:spPr bwMode="auto">
          <a:xfrm>
            <a:off x="11232952" y="459538"/>
            <a:ext cx="674080" cy="2976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11279939" y="365761"/>
            <a:ext cx="538930" cy="307777"/>
          </a:xfrm>
          <a:prstGeom prst="rect">
            <a:avLst/>
          </a:prstGeom>
          <a:noFill/>
        </p:spPr>
        <p:txBody>
          <a:bodyPr wrap="none" rtlCol="0">
            <a:spAutoFit/>
          </a:bodyPr>
          <a:lstStyle/>
          <a:p>
            <a:r>
              <a:rPr lang="en-US" sz="1400" dirty="0">
                <a:solidFill>
                  <a:prstClr val="black"/>
                </a:solidFill>
                <a:latin typeface="Gill Sans MT"/>
              </a:rPr>
              <a:t>Log2</a:t>
            </a:r>
            <a:endParaRPr lang="en-US" dirty="0">
              <a:solidFill>
                <a:prstClr val="black"/>
              </a:solidFill>
              <a:latin typeface="Gill Sans MT"/>
            </a:endParaRPr>
          </a:p>
        </p:txBody>
      </p:sp>
      <p:sp>
        <p:nvSpPr>
          <p:cNvPr id="17" name="Rectangle 16"/>
          <p:cNvSpPr/>
          <p:nvPr/>
        </p:nvSpPr>
        <p:spPr>
          <a:xfrm>
            <a:off x="937175" y="912611"/>
            <a:ext cx="105362" cy="1435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solidFill>
                  <a:prstClr val="white"/>
                </a:solidFill>
              </a:ln>
              <a:solidFill>
                <a:prstClr val="white"/>
              </a:solidFill>
            </a:endParaRPr>
          </a:p>
        </p:txBody>
      </p:sp>
      <p:pic>
        <p:nvPicPr>
          <p:cNvPr id="1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1462"/>
          <a:stretch/>
        </p:blipFill>
        <p:spPr bwMode="auto">
          <a:xfrm>
            <a:off x="581787" y="1041008"/>
            <a:ext cx="3918560" cy="2237739"/>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5941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“other” HMP2: HMP1-II</a:t>
            </a:r>
            <a:endParaRPr lang="en-US"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r="14030"/>
          <a:stretch/>
        </p:blipFill>
        <p:spPr>
          <a:xfrm>
            <a:off x="3691487" y="1905000"/>
            <a:ext cx="4809026" cy="3664804"/>
          </a:xfrm>
          <a:prstGeom prst="rect">
            <a:avLst/>
          </a:prstGeom>
        </p:spPr>
      </p:pic>
      <p:sp>
        <p:nvSpPr>
          <p:cNvPr id="8" name="TextBox 7"/>
          <p:cNvSpPr txBox="1"/>
          <p:nvPr/>
        </p:nvSpPr>
        <p:spPr>
          <a:xfrm>
            <a:off x="3776359" y="1113296"/>
            <a:ext cx="4639283" cy="646331"/>
          </a:xfrm>
          <a:prstGeom prst="rect">
            <a:avLst/>
          </a:prstGeom>
          <a:noFill/>
        </p:spPr>
        <p:txBody>
          <a:bodyPr wrap="none" rtlCol="0">
            <a:spAutoFit/>
          </a:bodyPr>
          <a:lstStyle/>
          <a:p>
            <a:pPr marL="342900" indent="-342900" algn="ctr">
              <a:buFont typeface="Arial" charset="0"/>
              <a:buChar char="•"/>
            </a:pPr>
            <a:r>
              <a:rPr lang="en-US" b="1" dirty="0"/>
              <a:t>New metagenomes from the HMP1 cohort</a:t>
            </a:r>
          </a:p>
          <a:p>
            <a:pPr marL="342900" indent="-342900" algn="ctr">
              <a:buFont typeface="Arial" charset="0"/>
              <a:buChar char="•"/>
            </a:pPr>
            <a:r>
              <a:rPr lang="en-US" b="1" dirty="0"/>
              <a:t>Largest human microbiome dataset to date</a:t>
            </a:r>
            <a:endParaRPr lang="en-US" b="1" dirty="0"/>
          </a:p>
        </p:txBody>
      </p:sp>
      <p:sp>
        <p:nvSpPr>
          <p:cNvPr id="9" name="TextBox 8"/>
          <p:cNvSpPr txBox="1"/>
          <p:nvPr/>
        </p:nvSpPr>
        <p:spPr>
          <a:xfrm>
            <a:off x="1681010" y="5638800"/>
            <a:ext cx="4084773" cy="1077218"/>
          </a:xfrm>
          <a:prstGeom prst="rect">
            <a:avLst/>
          </a:prstGeom>
          <a:noFill/>
        </p:spPr>
        <p:txBody>
          <a:bodyPr wrap="none" rtlCol="0">
            <a:spAutoFit/>
          </a:bodyPr>
          <a:lstStyle/>
          <a:p>
            <a:pPr marL="342900" indent="-342900">
              <a:buFont typeface="Arial" charset="0"/>
              <a:buChar char="•"/>
            </a:pPr>
            <a:r>
              <a:rPr lang="en-US" sz="1600" dirty="0"/>
              <a:t>New body sites (9 with &gt;20 metagenomes)</a:t>
            </a:r>
          </a:p>
          <a:p>
            <a:pPr marL="342900" indent="-342900">
              <a:buFont typeface="Arial" charset="0"/>
              <a:buChar char="•"/>
            </a:pPr>
            <a:r>
              <a:rPr lang="en-US" sz="1600" dirty="0"/>
              <a:t>2,285 metagenomes from 264 individuals,</a:t>
            </a:r>
            <a:br>
              <a:rPr lang="en-US" sz="1600" dirty="0"/>
            </a:br>
            <a:r>
              <a:rPr lang="en-US" sz="1600" dirty="0"/>
              <a:t>~100 with three time points</a:t>
            </a:r>
          </a:p>
          <a:p>
            <a:pPr marL="342900" indent="-342900">
              <a:buFont typeface="Arial" charset="0"/>
              <a:buChar char="•"/>
            </a:pPr>
            <a:r>
              <a:rPr lang="en-US" sz="1600" dirty="0"/>
              <a:t>&gt;3x data and 3x subjects sampled</a:t>
            </a:r>
            <a:endParaRPr lang="en-US" sz="1600" dirty="0"/>
          </a:p>
        </p:txBody>
      </p:sp>
      <p:sp>
        <p:nvSpPr>
          <p:cNvPr id="11" name="TextBox 10"/>
          <p:cNvSpPr txBox="1"/>
          <p:nvPr/>
        </p:nvSpPr>
        <p:spPr>
          <a:xfrm>
            <a:off x="6781801" y="5562601"/>
            <a:ext cx="3453189" cy="1323439"/>
          </a:xfrm>
          <a:prstGeom prst="rect">
            <a:avLst/>
          </a:prstGeom>
          <a:noFill/>
        </p:spPr>
        <p:txBody>
          <a:bodyPr wrap="none" rtlCol="0">
            <a:spAutoFit/>
          </a:bodyPr>
          <a:lstStyle/>
          <a:p>
            <a:pPr marL="342900" indent="-342900">
              <a:buFont typeface="Arial" charset="0"/>
              <a:buChar char="•"/>
            </a:pPr>
            <a:r>
              <a:rPr lang="en-US" sz="1600" dirty="0"/>
              <a:t>Strain identification and tracking</a:t>
            </a:r>
          </a:p>
          <a:p>
            <a:pPr marL="342900" indent="-342900">
              <a:buFont typeface="Arial" charset="0"/>
              <a:buChar char="•"/>
            </a:pPr>
            <a:r>
              <a:rPr lang="en-US" sz="1600" dirty="0"/>
              <a:t>Viral and eukaryotic profiling</a:t>
            </a:r>
          </a:p>
          <a:p>
            <a:pPr marL="342900" indent="-342900">
              <a:buFont typeface="Arial" charset="0"/>
              <a:buChar char="•"/>
            </a:pPr>
            <a:r>
              <a:rPr lang="en-US" sz="1600" dirty="0"/>
              <a:t>New assembly and annotation</a:t>
            </a:r>
          </a:p>
          <a:p>
            <a:pPr marL="342900" indent="-342900">
              <a:buFont typeface="Arial" charset="0"/>
              <a:buChar char="•"/>
            </a:pPr>
            <a:r>
              <a:rPr lang="en-US" sz="1600" dirty="0"/>
              <a:t>Species-specific molecular function</a:t>
            </a:r>
          </a:p>
          <a:p>
            <a:pPr marL="342900" indent="-342900">
              <a:buFont typeface="Arial" charset="0"/>
              <a:buChar char="•"/>
            </a:pPr>
            <a:r>
              <a:rPr lang="en-US" sz="1600" dirty="0"/>
              <a:t>Temporal dynamics</a:t>
            </a:r>
            <a:endParaRPr lang="en-US" sz="1600" dirty="0"/>
          </a:p>
        </p:txBody>
      </p:sp>
      <p:sp>
        <p:nvSpPr>
          <p:cNvPr id="10" name="TextBox 9"/>
          <p:cNvSpPr txBox="1"/>
          <p:nvPr/>
        </p:nvSpPr>
        <p:spPr>
          <a:xfrm>
            <a:off x="8659674" y="419708"/>
            <a:ext cx="3529428" cy="369332"/>
          </a:xfrm>
          <a:prstGeom prst="rect">
            <a:avLst/>
          </a:prstGeom>
          <a:noFill/>
        </p:spPr>
        <p:txBody>
          <a:bodyPr wrap="none" rtlCol="0">
            <a:spAutoFit/>
          </a:bodyPr>
          <a:lstStyle/>
          <a:p>
            <a:pPr algn="r"/>
            <a:r>
              <a:rPr lang="en-US" b="1" dirty="0">
                <a:solidFill>
                  <a:srgbClr val="FF0000"/>
                </a:solidFill>
              </a:rPr>
              <a:t>With Owen White, </a:t>
            </a:r>
            <a:r>
              <a:rPr lang="en-US" b="1" dirty="0" err="1">
                <a:solidFill>
                  <a:srgbClr val="FF0000"/>
                </a:solidFill>
              </a:rPr>
              <a:t>Anup</a:t>
            </a:r>
            <a:r>
              <a:rPr lang="en-US" b="1" dirty="0">
                <a:solidFill>
                  <a:srgbClr val="FF0000"/>
                </a:solidFill>
              </a:rPr>
              <a:t> </a:t>
            </a:r>
            <a:r>
              <a:rPr lang="en-US" b="1" dirty="0" err="1">
                <a:solidFill>
                  <a:srgbClr val="FF0000"/>
                </a:solidFill>
              </a:rPr>
              <a:t>Mahurkar</a:t>
            </a:r>
            <a:endParaRPr lang="en-US" b="1" dirty="0">
              <a:solidFill>
                <a:srgbClr val="FF0000"/>
              </a:solidFill>
            </a:endParaRPr>
          </a:p>
        </p:txBody>
      </p:sp>
      <p:sp>
        <p:nvSpPr>
          <p:cNvPr id="12" name="Date Placeholder 3"/>
          <p:cNvSpPr>
            <a:spLocks noGrp="1"/>
          </p:cNvSpPr>
          <p:nvPr>
            <p:ph type="dt" sz="half" idx="10"/>
          </p:nvPr>
        </p:nvSpPr>
        <p:spPr>
          <a:xfrm>
            <a:off x="238539" y="6488870"/>
            <a:ext cx="2743200" cy="365125"/>
          </a:xfrm>
        </p:spPr>
        <p:txBody>
          <a:bodyPr/>
          <a:lstStyle/>
          <a:p>
            <a:fld id="{149AB08A-B8FE-2744-A176-508EFC0AA4E9}" type="datetime1">
              <a:rPr lang="en-US" smtClean="0"/>
              <a:t>3/20/17</a:t>
            </a:fld>
            <a:endParaRPr lang="en-US" dirty="0"/>
          </a:p>
        </p:txBody>
      </p:sp>
      <p:sp>
        <p:nvSpPr>
          <p:cNvPr id="13" name="Slide Number Placeholder 4"/>
          <p:cNvSpPr>
            <a:spLocks noGrp="1"/>
          </p:cNvSpPr>
          <p:nvPr>
            <p:ph type="sldNum" sz="quarter" idx="12"/>
          </p:nvPr>
        </p:nvSpPr>
        <p:spPr>
          <a:xfrm>
            <a:off x="9210261" y="6488870"/>
            <a:ext cx="2743200" cy="365125"/>
          </a:xfrm>
        </p:spPr>
        <p:txBody>
          <a:bodyPr/>
          <a:lstStyle/>
          <a:p>
            <a:fld id="{0CED1879-D594-7048-AD12-28363999EDA9}" type="slidenum">
              <a:rPr lang="en-US" smtClean="0"/>
              <a:t>48</a:t>
            </a:fld>
            <a:endParaRPr lang="en-US"/>
          </a:p>
        </p:txBody>
      </p:sp>
    </p:spTree>
    <p:extLst>
      <p:ext uri="{BB962C8B-B14F-4D97-AF65-F5344CB8AC3E}">
        <p14:creationId xmlns:p14="http://schemas.microsoft.com/office/powerpoint/2010/main" val="194609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Metagenomic methods: 16S </a:t>
            </a:r>
            <a:r>
              <a:rPr lang="en-US" dirty="0" err="1" smtClean="0"/>
              <a:t>rRNA</a:t>
            </a:r>
            <a:r>
              <a:rPr lang="en-US" dirty="0" smtClean="0"/>
              <a:t> amplicons</a:t>
            </a:r>
            <a:endParaRPr lang="en-US" dirty="0"/>
          </a:p>
        </p:txBody>
      </p:sp>
      <p:sp>
        <p:nvSpPr>
          <p:cNvPr id="4" name="Date Placeholder 3"/>
          <p:cNvSpPr>
            <a:spLocks noGrp="1"/>
          </p:cNvSpPr>
          <p:nvPr>
            <p:ph type="dt" sz="half" idx="10"/>
          </p:nvPr>
        </p:nvSpPr>
        <p:spPr/>
        <p:txBody>
          <a:bodyPr/>
          <a:lstStyle/>
          <a:p>
            <a:fld id="{149AB08A-B8FE-2744-A176-508EFC0AA4E9}" type="datetime1">
              <a:rPr lang="en-US" smtClean="0"/>
              <a:t>3/19/17</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5</a:t>
            </a:fld>
            <a:endParaRPr lang="en-US"/>
          </a:p>
        </p:txBody>
      </p:sp>
      <p:pic>
        <p:nvPicPr>
          <p:cNvPr id="6" name="Picture 3" descr="C:\Users\eblis\Documents\My Dropbox\working\ismb_tutorial_12-09-09\02_metagenomics\10_small_subunit.gif"/>
          <p:cNvPicPr>
            <a:picLocks noChangeAspect="1" noChangeArrowheads="1"/>
          </p:cNvPicPr>
          <p:nvPr/>
        </p:nvPicPr>
        <p:blipFill>
          <a:blip r:embed="rId2" cstate="print"/>
          <a:srcRect/>
          <a:stretch>
            <a:fillRect/>
          </a:stretch>
        </p:blipFill>
        <p:spPr bwMode="auto">
          <a:xfrm>
            <a:off x="1610144" y="1447800"/>
            <a:ext cx="2133600" cy="2133600"/>
          </a:xfrm>
          <a:prstGeom prst="rect">
            <a:avLst/>
          </a:prstGeom>
          <a:noFill/>
        </p:spPr>
      </p:pic>
      <p:sp>
        <p:nvSpPr>
          <p:cNvPr id="7" name="TextBox 6"/>
          <p:cNvSpPr txBox="1"/>
          <p:nvPr/>
        </p:nvSpPr>
        <p:spPr>
          <a:xfrm>
            <a:off x="4227448" y="1143000"/>
            <a:ext cx="6019800" cy="1815882"/>
          </a:xfrm>
          <a:prstGeom prst="rect">
            <a:avLst/>
          </a:prstGeom>
          <a:noFill/>
          <a:ln w="38100">
            <a:solidFill>
              <a:schemeClr val="accent1"/>
            </a:solidFill>
          </a:ln>
        </p:spPr>
        <p:txBody>
          <a:bodyPr wrap="square" rtlCol="0">
            <a:spAutoFit/>
          </a:bodyPr>
          <a:lstStyle/>
          <a:p>
            <a:pPr defTabSz="228600">
              <a:buFont typeface="Arial" pitchFamily="34" charset="0"/>
              <a:buChar char="•"/>
            </a:pPr>
            <a:r>
              <a:rPr lang="en-US" sz="2000" dirty="0" smtClean="0"/>
              <a:t>	Structural component of the prokaryotic ribosome</a:t>
            </a:r>
          </a:p>
          <a:p>
            <a:pPr defTabSz="228600">
              <a:buFont typeface="Arial" pitchFamily="34" charset="0"/>
              <a:buChar char="•"/>
            </a:pPr>
            <a:r>
              <a:rPr lang="en-US" sz="2000" dirty="0" smtClean="0"/>
              <a:t>	Used as molecular clock to identify phylogeny:</a:t>
            </a:r>
          </a:p>
          <a:p>
            <a:pPr lvl="1" defTabSz="228600">
              <a:buFont typeface="Arial" pitchFamily="34" charset="0"/>
              <a:buChar char="•"/>
            </a:pPr>
            <a:r>
              <a:rPr lang="en-US" sz="1800" dirty="0" smtClean="0"/>
              <a:t>	Large, good scale for mutations</a:t>
            </a:r>
          </a:p>
          <a:p>
            <a:pPr lvl="1" defTabSz="228600">
              <a:buFont typeface="Arial" pitchFamily="34" charset="0"/>
              <a:buChar char="•"/>
            </a:pPr>
            <a:r>
              <a:rPr lang="en-US" sz="1800" dirty="0" smtClean="0"/>
              <a:t>	Range of mutation rates</a:t>
            </a:r>
          </a:p>
          <a:p>
            <a:pPr lvl="1" defTabSz="228600">
              <a:buFont typeface="Arial" pitchFamily="34" charset="0"/>
              <a:buChar char="•"/>
            </a:pPr>
            <a:r>
              <a:rPr lang="en-US" sz="1800" dirty="0" smtClean="0"/>
              <a:t>	Portions are constant, allowing amplification</a:t>
            </a:r>
          </a:p>
          <a:p>
            <a:pPr defTabSz="228600">
              <a:buFont typeface="Arial" pitchFamily="34" charset="0"/>
              <a:buChar char="•"/>
            </a:pPr>
            <a:r>
              <a:rPr lang="en-US" sz="1800" dirty="0" smtClean="0"/>
              <a:t>	Not single copy!  Researcher beware…</a:t>
            </a:r>
            <a:endParaRPr lang="en-US" sz="1800" dirty="0"/>
          </a:p>
        </p:txBody>
      </p:sp>
      <p:pic>
        <p:nvPicPr>
          <p:cNvPr id="8" name="Picture 6"/>
          <p:cNvPicPr>
            <a:picLocks noChangeAspect="1" noChangeArrowheads="1"/>
          </p:cNvPicPr>
          <p:nvPr/>
        </p:nvPicPr>
        <p:blipFill>
          <a:blip r:embed="rId3" cstate="print"/>
          <a:srcRect/>
          <a:stretch>
            <a:fillRect/>
          </a:stretch>
        </p:blipFill>
        <p:spPr bwMode="auto">
          <a:xfrm>
            <a:off x="1610144" y="3962400"/>
            <a:ext cx="2130061" cy="2819400"/>
          </a:xfrm>
          <a:prstGeom prst="rect">
            <a:avLst/>
          </a:prstGeom>
          <a:noFill/>
          <a:ln w="9525">
            <a:noFill/>
            <a:miter lim="800000"/>
            <a:headEnd/>
            <a:tailEnd/>
          </a:ln>
        </p:spPr>
      </p:pic>
      <p:sp>
        <p:nvSpPr>
          <p:cNvPr id="9" name="Isosceles Triangle 15"/>
          <p:cNvSpPr/>
          <p:nvPr/>
        </p:nvSpPr>
        <p:spPr bwMode="auto">
          <a:xfrm rot="14917073">
            <a:off x="3077803" y="3143369"/>
            <a:ext cx="1176542" cy="1663831"/>
          </a:xfrm>
          <a:prstGeom prst="triangle">
            <a:avLst/>
          </a:prstGeom>
          <a:gradFill>
            <a:gsLst>
              <a:gs pos="0">
                <a:schemeClr val="bg1">
                  <a:alpha val="0"/>
                </a:schemeClr>
              </a:gs>
              <a:gs pos="10000">
                <a:schemeClr val="bg1">
                  <a:alpha val="75000"/>
                </a:schemeClr>
              </a:gs>
              <a:gs pos="100000">
                <a:schemeClr val="tx1">
                  <a:alpha val="50000"/>
                </a:schemeClr>
              </a:gs>
            </a:gsLst>
            <a:lin ang="54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10" name="Isosceles Triangle 16"/>
          <p:cNvSpPr/>
          <p:nvPr/>
        </p:nvSpPr>
        <p:spPr bwMode="auto">
          <a:xfrm rot="15841242">
            <a:off x="3032436" y="5550686"/>
            <a:ext cx="975351" cy="1765474"/>
          </a:xfrm>
          <a:prstGeom prst="triangle">
            <a:avLst/>
          </a:prstGeom>
          <a:gradFill>
            <a:gsLst>
              <a:gs pos="0">
                <a:schemeClr val="bg1">
                  <a:alpha val="0"/>
                </a:schemeClr>
              </a:gs>
              <a:gs pos="10000">
                <a:schemeClr val="bg1">
                  <a:alpha val="75000"/>
                </a:schemeClr>
              </a:gs>
              <a:gs pos="100000">
                <a:schemeClr val="tx1">
                  <a:alpha val="50000"/>
                </a:schemeClr>
              </a:gs>
            </a:gsLst>
            <a:lin ang="54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11" name="TextBox 10"/>
          <p:cNvSpPr txBox="1"/>
          <p:nvPr/>
        </p:nvSpPr>
        <p:spPr>
          <a:xfrm>
            <a:off x="5801144" y="6096000"/>
            <a:ext cx="561372" cy="461665"/>
          </a:xfrm>
          <a:prstGeom prst="rect">
            <a:avLst/>
          </a:prstGeom>
          <a:noFill/>
        </p:spPr>
        <p:txBody>
          <a:bodyPr wrap="none" rtlCol="0">
            <a:spAutoFit/>
          </a:bodyPr>
          <a:lstStyle/>
          <a:p>
            <a:r>
              <a:rPr lang="en-US" dirty="0" smtClean="0"/>
              <a:t>V2</a:t>
            </a:r>
            <a:endParaRPr lang="en-US" dirty="0"/>
          </a:p>
        </p:txBody>
      </p:sp>
      <p:sp>
        <p:nvSpPr>
          <p:cNvPr id="12" name="TextBox 11"/>
          <p:cNvSpPr txBox="1"/>
          <p:nvPr/>
        </p:nvSpPr>
        <p:spPr>
          <a:xfrm>
            <a:off x="5496344" y="3505200"/>
            <a:ext cx="561372" cy="461665"/>
          </a:xfrm>
          <a:prstGeom prst="rect">
            <a:avLst/>
          </a:prstGeom>
          <a:noFill/>
        </p:spPr>
        <p:txBody>
          <a:bodyPr wrap="none" rtlCol="0">
            <a:spAutoFit/>
          </a:bodyPr>
          <a:lstStyle/>
          <a:p>
            <a:r>
              <a:rPr lang="en-US" dirty="0" smtClean="0"/>
              <a:t>V6</a:t>
            </a:r>
            <a:endParaRPr lang="en-US" dirty="0"/>
          </a:p>
        </p:txBody>
      </p:sp>
      <p:sp>
        <p:nvSpPr>
          <p:cNvPr id="13" name="Isosceles Triangle 20"/>
          <p:cNvSpPr/>
          <p:nvPr/>
        </p:nvSpPr>
        <p:spPr bwMode="auto">
          <a:xfrm rot="15586620">
            <a:off x="3171613" y="4217240"/>
            <a:ext cx="1322112" cy="1956717"/>
          </a:xfrm>
          <a:prstGeom prst="triangle">
            <a:avLst/>
          </a:prstGeom>
          <a:gradFill>
            <a:gsLst>
              <a:gs pos="0">
                <a:schemeClr val="bg1">
                  <a:alpha val="0"/>
                </a:schemeClr>
              </a:gs>
              <a:gs pos="10000">
                <a:schemeClr val="bg1">
                  <a:alpha val="75000"/>
                </a:schemeClr>
              </a:gs>
              <a:gs pos="100000">
                <a:schemeClr val="tx1">
                  <a:alpha val="50000"/>
                </a:schemeClr>
              </a:gs>
            </a:gsLst>
            <a:lin ang="54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pic>
        <p:nvPicPr>
          <p:cNvPr id="14" name="Picture 7"/>
          <p:cNvPicPr>
            <a:picLocks noChangeAspect="1" noChangeArrowheads="1"/>
          </p:cNvPicPr>
          <p:nvPr/>
        </p:nvPicPr>
        <p:blipFill>
          <a:blip r:embed="rId4" cstate="print"/>
          <a:srcRect/>
          <a:stretch>
            <a:fillRect/>
          </a:stretch>
        </p:blipFill>
        <p:spPr bwMode="auto">
          <a:xfrm>
            <a:off x="4200944" y="5867400"/>
            <a:ext cx="1602922" cy="965200"/>
          </a:xfrm>
          <a:prstGeom prst="rect">
            <a:avLst/>
          </a:prstGeom>
          <a:noFill/>
          <a:ln w="9525">
            <a:noFill/>
            <a:miter lim="800000"/>
            <a:headEnd/>
            <a:tailEnd/>
          </a:ln>
        </p:spPr>
      </p:pic>
      <p:pic>
        <p:nvPicPr>
          <p:cNvPr id="15" name="Picture 6"/>
          <p:cNvPicPr>
            <a:picLocks noChangeAspect="1" noChangeArrowheads="1"/>
          </p:cNvPicPr>
          <p:nvPr/>
        </p:nvPicPr>
        <p:blipFill>
          <a:blip r:embed="rId5" cstate="print"/>
          <a:srcRect l="46268" t="8663" r="26866" b="73295"/>
          <a:stretch>
            <a:fillRect/>
          </a:stretch>
        </p:blipFill>
        <p:spPr bwMode="auto">
          <a:xfrm>
            <a:off x="4200944" y="3124199"/>
            <a:ext cx="1295400" cy="1151467"/>
          </a:xfrm>
          <a:prstGeom prst="rect">
            <a:avLst/>
          </a:prstGeom>
          <a:noFill/>
          <a:ln w="9525">
            <a:noFill/>
            <a:miter lim="800000"/>
            <a:headEnd/>
            <a:tailEnd/>
          </a:ln>
        </p:spPr>
      </p:pic>
      <p:pic>
        <p:nvPicPr>
          <p:cNvPr id="16" name="Picture 6"/>
          <p:cNvPicPr>
            <a:picLocks noChangeAspect="1" noChangeArrowheads="1"/>
          </p:cNvPicPr>
          <p:nvPr/>
        </p:nvPicPr>
        <p:blipFill>
          <a:blip r:embed="rId3" cstate="print"/>
          <a:srcRect l="39726" t="43467" r="12329" b="27555"/>
          <a:stretch>
            <a:fillRect/>
          </a:stretch>
        </p:blipFill>
        <p:spPr bwMode="auto">
          <a:xfrm>
            <a:off x="4581944" y="4372302"/>
            <a:ext cx="1771650" cy="1417320"/>
          </a:xfrm>
          <a:prstGeom prst="rect">
            <a:avLst/>
          </a:prstGeom>
          <a:noFill/>
          <a:ln w="9525">
            <a:noFill/>
            <a:miter lim="800000"/>
            <a:headEnd/>
            <a:tailEnd/>
          </a:ln>
        </p:spPr>
      </p:pic>
      <p:sp>
        <p:nvSpPr>
          <p:cNvPr id="17" name="Rectangle 16"/>
          <p:cNvSpPr/>
          <p:nvPr/>
        </p:nvSpPr>
        <p:spPr>
          <a:xfrm>
            <a:off x="1617727" y="3839289"/>
            <a:ext cx="1788951" cy="123111"/>
          </a:xfrm>
          <a:prstGeom prst="rect">
            <a:avLst/>
          </a:prstGeom>
        </p:spPr>
        <p:txBody>
          <a:bodyPr wrap="none" lIns="0" tIns="0" rIns="0" bIns="0">
            <a:spAutoFit/>
          </a:bodyPr>
          <a:lstStyle/>
          <a:p>
            <a:r>
              <a:rPr lang="en-US" sz="800" dirty="0" smtClean="0"/>
              <a:t>George Rice, Montana State University</a:t>
            </a:r>
            <a:endParaRPr lang="en-US" sz="800" dirty="0"/>
          </a:p>
        </p:txBody>
      </p:sp>
      <p:pic>
        <p:nvPicPr>
          <p:cNvPr id="18" name="Picture 6"/>
          <p:cNvPicPr>
            <a:picLocks noChangeAspect="1" noChangeArrowheads="1"/>
          </p:cNvPicPr>
          <p:nvPr/>
        </p:nvPicPr>
        <p:blipFill rotWithShape="1">
          <a:blip r:embed="rId5" cstate="print"/>
          <a:srcRect l="78530" t="74114" r="8163" b="3314"/>
          <a:stretch/>
        </p:blipFill>
        <p:spPr bwMode="auto">
          <a:xfrm>
            <a:off x="4084027" y="4404946"/>
            <a:ext cx="496832" cy="1222131"/>
          </a:xfrm>
          <a:prstGeom prst="rect">
            <a:avLst/>
          </a:prstGeom>
          <a:noFill/>
          <a:ln w="9525">
            <a:noFill/>
            <a:miter lim="800000"/>
            <a:headEnd/>
            <a:tailEnd/>
          </a:ln>
        </p:spPr>
      </p:pic>
      <p:pic>
        <p:nvPicPr>
          <p:cNvPr id="19" name="Picture 8"/>
          <p:cNvPicPr>
            <a:picLocks noChangeAspect="1" noChangeArrowheads="1"/>
          </p:cNvPicPr>
          <p:nvPr/>
        </p:nvPicPr>
        <p:blipFill>
          <a:blip r:embed="rId6" cstate="print"/>
          <a:srcRect/>
          <a:stretch>
            <a:fillRect/>
          </a:stretch>
        </p:blipFill>
        <p:spPr bwMode="auto">
          <a:xfrm>
            <a:off x="9637648" y="5410200"/>
            <a:ext cx="982403" cy="1125950"/>
          </a:xfrm>
          <a:prstGeom prst="rect">
            <a:avLst/>
          </a:prstGeom>
          <a:noFill/>
          <a:ln w="9525">
            <a:noFill/>
            <a:miter lim="800000"/>
            <a:headEnd/>
            <a:tailEnd/>
          </a:ln>
        </p:spPr>
      </p:pic>
      <p:grpSp>
        <p:nvGrpSpPr>
          <p:cNvPr id="20" name="Group 19"/>
          <p:cNvGrpSpPr/>
          <p:nvPr/>
        </p:nvGrpSpPr>
        <p:grpSpPr>
          <a:xfrm>
            <a:off x="7046848" y="3048000"/>
            <a:ext cx="1693433" cy="1385888"/>
            <a:chOff x="5257800" y="3048000"/>
            <a:chExt cx="1693433" cy="1385888"/>
          </a:xfrm>
        </p:grpSpPr>
        <p:pic>
          <p:nvPicPr>
            <p:cNvPr id="21" name="Picture 13"/>
            <p:cNvPicPr>
              <a:picLocks noChangeAspect="1" noChangeArrowheads="1"/>
            </p:cNvPicPr>
            <p:nvPr/>
          </p:nvPicPr>
          <p:blipFill>
            <a:blip r:embed="rId7" cstate="print"/>
            <a:srcRect/>
            <a:stretch>
              <a:fillRect/>
            </a:stretch>
          </p:blipFill>
          <p:spPr bwMode="auto">
            <a:xfrm>
              <a:off x="5257800" y="3200400"/>
              <a:ext cx="1693433" cy="1233488"/>
            </a:xfrm>
            <a:prstGeom prst="rect">
              <a:avLst/>
            </a:prstGeom>
            <a:noFill/>
            <a:ln w="9525">
              <a:noFill/>
              <a:miter lim="800000"/>
              <a:headEnd/>
              <a:tailEnd/>
            </a:ln>
          </p:spPr>
        </p:pic>
        <p:sp>
          <p:nvSpPr>
            <p:cNvPr id="22" name="Rectangle 21"/>
            <p:cNvSpPr/>
            <p:nvPr/>
          </p:nvSpPr>
          <p:spPr>
            <a:xfrm>
              <a:off x="5257800" y="3048000"/>
              <a:ext cx="609141" cy="123111"/>
            </a:xfrm>
            <a:prstGeom prst="rect">
              <a:avLst/>
            </a:prstGeom>
          </p:spPr>
          <p:txBody>
            <a:bodyPr wrap="none" lIns="0" tIns="0" rIns="0" bIns="0">
              <a:spAutoFit/>
            </a:bodyPr>
            <a:lstStyle/>
            <a:p>
              <a:r>
                <a:rPr lang="en-US" sz="800" dirty="0" err="1" smtClean="0"/>
                <a:t>Woese</a:t>
              </a:r>
              <a:r>
                <a:rPr lang="en-US" sz="800" dirty="0" smtClean="0"/>
                <a:t>, 1987</a:t>
              </a:r>
              <a:endParaRPr lang="en-US" sz="800" dirty="0"/>
            </a:p>
          </p:txBody>
        </p:sp>
      </p:grpSp>
      <p:grpSp>
        <p:nvGrpSpPr>
          <p:cNvPr id="23" name="Group 22"/>
          <p:cNvGrpSpPr/>
          <p:nvPr/>
        </p:nvGrpSpPr>
        <p:grpSpPr>
          <a:xfrm>
            <a:off x="8875648" y="3429000"/>
            <a:ext cx="1905000" cy="1597152"/>
            <a:chOff x="7086600" y="3429000"/>
            <a:chExt cx="1905000" cy="1597152"/>
          </a:xfrm>
        </p:grpSpPr>
        <p:pic>
          <p:nvPicPr>
            <p:cNvPr id="24" name="Picture 14"/>
            <p:cNvPicPr>
              <a:picLocks noChangeAspect="1" noChangeArrowheads="1"/>
            </p:cNvPicPr>
            <p:nvPr/>
          </p:nvPicPr>
          <p:blipFill>
            <a:blip r:embed="rId8" cstate="print"/>
            <a:srcRect/>
            <a:stretch>
              <a:fillRect/>
            </a:stretch>
          </p:blipFill>
          <p:spPr bwMode="auto">
            <a:xfrm>
              <a:off x="7090610" y="3581400"/>
              <a:ext cx="1900990" cy="1444752"/>
            </a:xfrm>
            <a:prstGeom prst="rect">
              <a:avLst/>
            </a:prstGeom>
            <a:noFill/>
            <a:ln w="9525">
              <a:noFill/>
              <a:miter lim="800000"/>
              <a:headEnd/>
              <a:tailEnd/>
            </a:ln>
          </p:spPr>
        </p:pic>
        <p:sp>
          <p:nvSpPr>
            <p:cNvPr id="25" name="Rectangle 24"/>
            <p:cNvSpPr/>
            <p:nvPr/>
          </p:nvSpPr>
          <p:spPr>
            <a:xfrm>
              <a:off x="7086600" y="3429000"/>
              <a:ext cx="524182" cy="123111"/>
            </a:xfrm>
            <a:prstGeom prst="rect">
              <a:avLst/>
            </a:prstGeom>
          </p:spPr>
          <p:txBody>
            <a:bodyPr wrap="none" lIns="0" tIns="0" rIns="0" bIns="0">
              <a:spAutoFit/>
            </a:bodyPr>
            <a:lstStyle/>
            <a:p>
              <a:r>
                <a:rPr lang="en-US" sz="800" dirty="0" smtClean="0"/>
                <a:t>Pace, 1997</a:t>
              </a:r>
              <a:endParaRPr lang="en-US" sz="800" dirty="0"/>
            </a:p>
          </p:txBody>
        </p:sp>
      </p:grpSp>
      <p:grpSp>
        <p:nvGrpSpPr>
          <p:cNvPr id="26" name="Group 25"/>
          <p:cNvGrpSpPr/>
          <p:nvPr/>
        </p:nvGrpSpPr>
        <p:grpSpPr>
          <a:xfrm>
            <a:off x="7580248" y="5029200"/>
            <a:ext cx="1660585" cy="1752600"/>
            <a:chOff x="5791200" y="5029200"/>
            <a:chExt cx="1660585" cy="1752600"/>
          </a:xfrm>
        </p:grpSpPr>
        <p:pic>
          <p:nvPicPr>
            <p:cNvPr id="27" name="Picture 15"/>
            <p:cNvPicPr>
              <a:picLocks noChangeAspect="1" noChangeArrowheads="1"/>
            </p:cNvPicPr>
            <p:nvPr/>
          </p:nvPicPr>
          <p:blipFill>
            <a:blip r:embed="rId9" cstate="print"/>
            <a:srcRect l="12735" r="17224" b="44792"/>
            <a:stretch>
              <a:fillRect/>
            </a:stretch>
          </p:blipFill>
          <p:spPr bwMode="auto">
            <a:xfrm>
              <a:off x="5791200" y="5181600"/>
              <a:ext cx="1660585" cy="1600200"/>
            </a:xfrm>
            <a:prstGeom prst="rect">
              <a:avLst/>
            </a:prstGeom>
            <a:noFill/>
            <a:ln w="9525">
              <a:noFill/>
              <a:miter lim="800000"/>
              <a:headEnd/>
              <a:tailEnd/>
            </a:ln>
          </p:spPr>
        </p:pic>
        <p:sp>
          <p:nvSpPr>
            <p:cNvPr id="28" name="Rectangle 27"/>
            <p:cNvSpPr/>
            <p:nvPr/>
          </p:nvSpPr>
          <p:spPr>
            <a:xfrm>
              <a:off x="5791200" y="5029200"/>
              <a:ext cx="455253" cy="123111"/>
            </a:xfrm>
            <a:prstGeom prst="rect">
              <a:avLst/>
            </a:prstGeom>
          </p:spPr>
          <p:txBody>
            <a:bodyPr wrap="none" lIns="0" tIns="0" rIns="0" bIns="0">
              <a:spAutoFit/>
            </a:bodyPr>
            <a:lstStyle/>
            <a:p>
              <a:r>
                <a:rPr lang="en-US" sz="800" dirty="0" err="1" smtClean="0"/>
                <a:t>Ley</a:t>
              </a:r>
              <a:r>
                <a:rPr lang="en-US" sz="800" dirty="0" smtClean="0"/>
                <a:t>, 2006</a:t>
              </a:r>
              <a:endParaRPr lang="en-US" sz="800" dirty="0"/>
            </a:p>
          </p:txBody>
        </p:sp>
      </p:grpSp>
    </p:spTree>
    <p:extLst>
      <p:ext uri="{BB962C8B-B14F-4D97-AF65-F5344CB8AC3E}">
        <p14:creationId xmlns:p14="http://schemas.microsoft.com/office/powerpoint/2010/main" val="1532364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fade">
                                      <p:cBhvr>
                                        <p:cTn id="7" dur="500"/>
                                        <p:tgtEl>
                                          <p:spTgt spid="7">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500"/>
                                        <p:tgtEl>
                                          <p:spTgt spid="7">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Effect transition="in" filter="fade">
                                      <p:cBhvr>
                                        <p:cTn id="13" dur="500"/>
                                        <p:tgtEl>
                                          <p:spTgt spid="7">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xEl>
                                              <p:pRg st="2" end="2"/>
                                            </p:txEl>
                                          </p:spTgt>
                                        </p:tgtEl>
                                        <p:attrNameLst>
                                          <p:attrName>style.visibility</p:attrName>
                                        </p:attrNameLst>
                                      </p:cBhvr>
                                      <p:to>
                                        <p:strVal val="visible"/>
                                      </p:to>
                                    </p:set>
                                    <p:animEffect transition="in" filter="fade">
                                      <p:cBhvr>
                                        <p:cTn id="16" dur="500"/>
                                        <p:tgtEl>
                                          <p:spTgt spid="7">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Effect transition="in" filter="fade">
                                      <p:cBhvr>
                                        <p:cTn id="19" dur="500"/>
                                        <p:tgtEl>
                                          <p:spTgt spid="7">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fade">
                                      <p:cBhvr>
                                        <p:cTn id="22" dur="500"/>
                                        <p:tgtEl>
                                          <p:spTgt spid="7">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xEl>
                                              <p:pRg st="5" end="5"/>
                                            </p:txEl>
                                          </p:spTgt>
                                        </p:tgtEl>
                                        <p:attrNameLst>
                                          <p:attrName>style.visibility</p:attrName>
                                        </p:attrNameLst>
                                      </p:cBhvr>
                                      <p:to>
                                        <p:strVal val="visible"/>
                                      </p:to>
                                    </p:set>
                                    <p:animEffect transition="in" filter="fade">
                                      <p:cBhvr>
                                        <p:cTn id="25" dur="500"/>
                                        <p:tgtEl>
                                          <p:spTgt spid="7">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0"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par>
                                <p:cTn id="34" presetID="10" presetClass="entr" presetSubtype="0"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10" presetClass="entr" presetSubtype="0"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500"/>
                                        <p:tgtEl>
                                          <p:spTgt spid="9"/>
                                        </p:tgtEl>
                                      </p:cBhvr>
                                    </p:animEffect>
                                  </p:childTnLst>
                                </p:cTn>
                              </p:par>
                              <p:par>
                                <p:cTn id="49" presetID="10" presetClass="entr" presetSubtype="0"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500"/>
                                        <p:tgtEl>
                                          <p:spTgt spid="12"/>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par>
                                <p:cTn id="58" presetID="10" presetClass="entr" presetSubtype="0" fill="hold" nodeType="with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fade">
                                      <p:cBhvr>
                                        <p:cTn id="65" dur="500"/>
                                        <p:tgtEl>
                                          <p:spTgt spid="20"/>
                                        </p:tgtEl>
                                      </p:cBhvr>
                                    </p:animEffect>
                                  </p:childTnLst>
                                </p:cTn>
                              </p:par>
                            </p:childTnLst>
                          </p:cTn>
                        </p:par>
                        <p:par>
                          <p:cTn id="66" fill="hold">
                            <p:stCondLst>
                              <p:cond delay="500"/>
                            </p:stCondLst>
                            <p:childTnLst>
                              <p:par>
                                <p:cTn id="67" presetID="10" presetClass="entr" presetSubtype="0" fill="hold" nodeType="after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fade">
                                      <p:cBhvr>
                                        <p:cTn id="69" dur="500"/>
                                        <p:tgtEl>
                                          <p:spTgt spid="23"/>
                                        </p:tgtEl>
                                      </p:cBhvr>
                                    </p:animEffect>
                                  </p:childTnLst>
                                </p:cTn>
                              </p:par>
                            </p:childTnLst>
                          </p:cTn>
                        </p:par>
                        <p:par>
                          <p:cTn id="70" fill="hold">
                            <p:stCondLst>
                              <p:cond delay="1000"/>
                            </p:stCondLst>
                            <p:childTnLst>
                              <p:par>
                                <p:cTn id="71" presetID="10" presetClass="entr" presetSubtype="0" fill="hold" nodeType="after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fade">
                                      <p:cBhvr>
                                        <p:cTn id="73" dur="500"/>
                                        <p:tgtEl>
                                          <p:spTgt spid="26"/>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9"/>
                                        </p:tgtEl>
                                        <p:attrNameLst>
                                          <p:attrName>style.visibility</p:attrName>
                                        </p:attrNameLst>
                                      </p:cBhvr>
                                      <p:to>
                                        <p:strVal val="visible"/>
                                      </p:to>
                                    </p:set>
                                    <p:animEffect transition="in" filter="fade">
                                      <p:cBhvr>
                                        <p:cTn id="7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allAtOnce" animBg="1"/>
      <p:bldP spid="9" grpId="0" animBg="1"/>
      <p:bldP spid="10" grpId="0" animBg="1"/>
      <p:bldP spid="11" grpId="0"/>
      <p:bldP spid="12" grpId="0"/>
      <p:bldP spid="13" grpId="0" animBg="1"/>
      <p:bldP spid="1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a:t>Longitudinal body-wide microbiome taxonomic profiling at unprecedented resolution</a:t>
            </a:r>
            <a:endParaRPr lang="en-US" sz="2800" dirty="0"/>
          </a:p>
        </p:txBody>
      </p:sp>
      <p:sp>
        <p:nvSpPr>
          <p:cNvPr id="118" name="TextBox 117"/>
          <p:cNvSpPr txBox="1"/>
          <p:nvPr/>
        </p:nvSpPr>
        <p:spPr>
          <a:xfrm>
            <a:off x="925151" y="1371600"/>
            <a:ext cx="3153428" cy="369332"/>
          </a:xfrm>
          <a:prstGeom prst="rect">
            <a:avLst/>
          </a:prstGeom>
          <a:noFill/>
        </p:spPr>
        <p:txBody>
          <a:bodyPr wrap="none" rtlCol="0">
            <a:spAutoFit/>
          </a:bodyPr>
          <a:lstStyle/>
          <a:p>
            <a:pPr algn="ctr"/>
            <a:r>
              <a:rPr lang="en-US" dirty="0">
                <a:latin typeface="Arial"/>
                <a:ea typeface="ＭＳ Ｐゴシック"/>
              </a:rPr>
              <a:t>~</a:t>
            </a:r>
            <a:r>
              <a:rPr lang="en-US" dirty="0" smtClean="0">
                <a:latin typeface="Arial"/>
                <a:ea typeface="ＭＳ Ｐゴシック"/>
              </a:rPr>
              <a:t>2,400 </a:t>
            </a:r>
            <a:r>
              <a:rPr lang="en-US" dirty="0">
                <a:latin typeface="Arial"/>
                <a:ea typeface="ＭＳ Ｐゴシック"/>
              </a:rPr>
              <a:t>metagenomic profiles</a:t>
            </a:r>
            <a:endParaRPr lang="en-US" dirty="0">
              <a:latin typeface="Arial"/>
              <a:ea typeface="ＭＳ Ｐゴシック"/>
            </a:endParaRPr>
          </a:p>
        </p:txBody>
      </p:sp>
      <p:sp>
        <p:nvSpPr>
          <p:cNvPr id="119" name="TextBox 118"/>
          <p:cNvSpPr txBox="1"/>
          <p:nvPr/>
        </p:nvSpPr>
        <p:spPr>
          <a:xfrm>
            <a:off x="2035281" y="6172200"/>
            <a:ext cx="2377574" cy="369332"/>
          </a:xfrm>
          <a:prstGeom prst="rect">
            <a:avLst/>
          </a:prstGeom>
          <a:noFill/>
        </p:spPr>
        <p:txBody>
          <a:bodyPr wrap="none" rtlCol="0">
            <a:spAutoFit/>
          </a:bodyPr>
          <a:lstStyle/>
          <a:p>
            <a:r>
              <a:rPr lang="en-US" dirty="0">
                <a:latin typeface="Arial"/>
                <a:ea typeface="ＭＳ Ｐゴシック"/>
              </a:rPr>
              <a:t>closer = more similar</a:t>
            </a:r>
            <a:endParaRPr lang="en-US" dirty="0">
              <a:latin typeface="Arial"/>
              <a:ea typeface="ＭＳ Ｐゴシック"/>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881" y="1752600"/>
            <a:ext cx="5719482" cy="4419600"/>
          </a:xfrm>
          <a:prstGeom prst="rect">
            <a:avLst/>
          </a:prstGeom>
        </p:spPr>
      </p:pic>
      <p:pic>
        <p:nvPicPr>
          <p:cNvPr id="3" name="Picture 2"/>
          <p:cNvPicPr>
            <a:picLocks noChangeAspect="1"/>
          </p:cNvPicPr>
          <p:nvPr/>
        </p:nvPicPr>
        <p:blipFill>
          <a:blip r:embed="rId3"/>
          <a:stretch>
            <a:fillRect/>
          </a:stretch>
        </p:blipFill>
        <p:spPr>
          <a:xfrm>
            <a:off x="6316146" y="2198132"/>
            <a:ext cx="5637315" cy="3974068"/>
          </a:xfrm>
          <a:prstGeom prst="rect">
            <a:avLst/>
          </a:prstGeom>
          <a:effectLst>
            <a:outerShdw blurRad="50800" dist="38100" dir="10800000" algn="r" rotWithShape="0">
              <a:prstClr val="black">
                <a:alpha val="40000"/>
              </a:prstClr>
            </a:outerShdw>
          </a:effectLst>
        </p:spPr>
      </p:pic>
      <p:sp>
        <p:nvSpPr>
          <p:cNvPr id="12" name="TextBox 11"/>
          <p:cNvSpPr txBox="1"/>
          <p:nvPr/>
        </p:nvSpPr>
        <p:spPr>
          <a:xfrm>
            <a:off x="11079598" y="1653531"/>
            <a:ext cx="1023037" cy="461665"/>
          </a:xfrm>
          <a:prstGeom prst="rect">
            <a:avLst/>
          </a:prstGeom>
          <a:noFill/>
        </p:spPr>
        <p:txBody>
          <a:bodyPr wrap="none" rtlCol="0">
            <a:spAutoFit/>
          </a:bodyPr>
          <a:lstStyle/>
          <a:p>
            <a:pPr algn="ctr"/>
            <a:r>
              <a:rPr lang="en-US" sz="1200" b="1" dirty="0">
                <a:latin typeface="Arial"/>
                <a:ea typeface="ＭＳ Ｐゴシック"/>
              </a:rPr>
              <a:t>Jason</a:t>
            </a:r>
            <a:br>
              <a:rPr lang="en-US" sz="1200" b="1" dirty="0">
                <a:latin typeface="Arial"/>
                <a:ea typeface="ＭＳ Ｐゴシック"/>
              </a:rPr>
            </a:br>
            <a:r>
              <a:rPr lang="en-US" sz="1200" b="1" dirty="0">
                <a:latin typeface="Arial"/>
                <a:ea typeface="ＭＳ Ｐゴシック"/>
              </a:rPr>
              <a:t>Lloyd-Price</a:t>
            </a:r>
          </a:p>
        </p:txBody>
      </p:sp>
      <p:pic>
        <p:nvPicPr>
          <p:cNvPr id="13" name="Picture 12"/>
          <p:cNvPicPr>
            <a:picLocks noChangeAspect="1"/>
          </p:cNvPicPr>
          <p:nvPr/>
        </p:nvPicPr>
        <p:blipFill>
          <a:blip r:embed="rId4"/>
          <a:stretch>
            <a:fillRect/>
          </a:stretch>
        </p:blipFill>
        <p:spPr>
          <a:xfrm>
            <a:off x="11292788" y="883920"/>
            <a:ext cx="588638" cy="784850"/>
          </a:xfrm>
          <a:prstGeom prst="rect">
            <a:avLst/>
          </a:prstGeom>
        </p:spPr>
      </p:pic>
      <p:sp>
        <p:nvSpPr>
          <p:cNvPr id="15" name="Date Placeholder 3"/>
          <p:cNvSpPr>
            <a:spLocks noGrp="1"/>
          </p:cNvSpPr>
          <p:nvPr>
            <p:ph type="dt" sz="half" idx="10"/>
          </p:nvPr>
        </p:nvSpPr>
        <p:spPr>
          <a:xfrm>
            <a:off x="238539" y="6488870"/>
            <a:ext cx="2743200" cy="365125"/>
          </a:xfrm>
        </p:spPr>
        <p:txBody>
          <a:bodyPr/>
          <a:lstStyle/>
          <a:p>
            <a:fld id="{149AB08A-B8FE-2744-A176-508EFC0AA4E9}" type="datetime1">
              <a:rPr lang="en-US" smtClean="0"/>
              <a:t>3/19/17</a:t>
            </a:fld>
            <a:endParaRPr lang="en-US" dirty="0"/>
          </a:p>
        </p:txBody>
      </p:sp>
      <p:sp>
        <p:nvSpPr>
          <p:cNvPr id="16" name="Slide Number Placeholder 4"/>
          <p:cNvSpPr>
            <a:spLocks noGrp="1"/>
          </p:cNvSpPr>
          <p:nvPr>
            <p:ph type="sldNum" sz="quarter" idx="12"/>
          </p:nvPr>
        </p:nvSpPr>
        <p:spPr>
          <a:xfrm>
            <a:off x="9210261" y="6488870"/>
            <a:ext cx="2743200" cy="365125"/>
          </a:xfrm>
        </p:spPr>
        <p:txBody>
          <a:bodyPr/>
          <a:lstStyle/>
          <a:p>
            <a:fld id="{0CED1879-D594-7048-AD12-28363999EDA9}" type="slidenum">
              <a:rPr lang="en-US" smtClean="0"/>
              <a:t>54</a:t>
            </a:fld>
            <a:endParaRPr lang="en-US"/>
          </a:p>
        </p:txBody>
      </p:sp>
    </p:spTree>
    <p:extLst>
      <p:ext uri="{BB962C8B-B14F-4D97-AF65-F5344CB8AC3E}">
        <p14:creationId xmlns:p14="http://schemas.microsoft.com/office/powerpoint/2010/main" val="186541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err="1"/>
              <a:t>StrainPhlAn</a:t>
            </a:r>
            <a:r>
              <a:rPr lang="en-US" sz="3600" dirty="0"/>
              <a:t>: metagenomic strain identification and tracking</a:t>
            </a:r>
          </a:p>
        </p:txBody>
      </p:sp>
      <p:sp>
        <p:nvSpPr>
          <p:cNvPr id="4" name="Date Placeholder 3"/>
          <p:cNvSpPr>
            <a:spLocks noGrp="1"/>
          </p:cNvSpPr>
          <p:nvPr>
            <p:ph type="dt" sz="half" idx="10"/>
          </p:nvPr>
        </p:nvSpPr>
        <p:spPr/>
        <p:txBody>
          <a:bodyPr/>
          <a:lstStyle/>
          <a:p>
            <a:fld id="{149AB08A-B8FE-2744-A176-508EFC0AA4E9}" type="datetime1">
              <a:rPr lang="en-US" smtClean="0"/>
              <a:t>3/20/17</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51</a:t>
            </a:fld>
            <a:endParaRPr lang="en-US"/>
          </a:p>
        </p:txBody>
      </p:sp>
      <p:pic>
        <p:nvPicPr>
          <p:cNvPr id="6" name="Picture 5"/>
          <p:cNvPicPr/>
          <p:nvPr/>
        </p:nvPicPr>
        <p:blipFill rotWithShape="1">
          <a:blip r:embed="rId2" cstate="print">
            <a:extLst>
              <a:ext uri="{28A0092B-C50C-407E-A947-70E740481C1C}">
                <a14:useLocalDpi xmlns:a14="http://schemas.microsoft.com/office/drawing/2010/main" val="0"/>
              </a:ext>
            </a:extLst>
          </a:blip>
          <a:srcRect b="78172"/>
          <a:stretch/>
        </p:blipFill>
        <p:spPr>
          <a:xfrm>
            <a:off x="1795634" y="958646"/>
            <a:ext cx="8168106" cy="1269597"/>
          </a:xfrm>
          <a:prstGeom prst="rect">
            <a:avLst/>
          </a:prstGeom>
          <a:noFill/>
        </p:spPr>
      </p:pic>
      <p:pic>
        <p:nvPicPr>
          <p:cNvPr id="7" name="Picture 6"/>
          <p:cNvPicPr/>
          <p:nvPr/>
        </p:nvPicPr>
        <p:blipFill rotWithShape="1">
          <a:blip r:embed="rId2" cstate="print">
            <a:extLst>
              <a:ext uri="{28A0092B-C50C-407E-A947-70E740481C1C}">
                <a14:useLocalDpi xmlns:a14="http://schemas.microsoft.com/office/drawing/2010/main" val="0"/>
              </a:ext>
            </a:extLst>
          </a:blip>
          <a:srcRect t="21752" r="43676"/>
          <a:stretch/>
        </p:blipFill>
        <p:spPr>
          <a:xfrm>
            <a:off x="1795635" y="2223797"/>
            <a:ext cx="4600606" cy="4551133"/>
          </a:xfrm>
          <a:prstGeom prst="rect">
            <a:avLst/>
          </a:prstGeom>
          <a:noFill/>
        </p:spPr>
      </p:pic>
      <p:pic>
        <p:nvPicPr>
          <p:cNvPr id="8" name="Picture 7"/>
          <p:cNvPicPr/>
          <p:nvPr/>
        </p:nvPicPr>
        <p:blipFill rotWithShape="1">
          <a:blip r:embed="rId2" cstate="print">
            <a:extLst>
              <a:ext uri="{28A0092B-C50C-407E-A947-70E740481C1C}">
                <a14:useLocalDpi xmlns:a14="http://schemas.microsoft.com/office/drawing/2010/main" val="0"/>
              </a:ext>
            </a:extLst>
          </a:blip>
          <a:srcRect l="56312" t="21752"/>
          <a:stretch/>
        </p:blipFill>
        <p:spPr>
          <a:xfrm>
            <a:off x="6395216" y="2223797"/>
            <a:ext cx="3568524" cy="4551133"/>
          </a:xfrm>
          <a:prstGeom prst="rect">
            <a:avLst/>
          </a:prstGeom>
          <a:noFill/>
        </p:spPr>
      </p:pic>
      <p:sp>
        <p:nvSpPr>
          <p:cNvPr id="9" name="TextBox 8"/>
          <p:cNvSpPr txBox="1"/>
          <p:nvPr/>
        </p:nvSpPr>
        <p:spPr>
          <a:xfrm>
            <a:off x="10224923" y="1799752"/>
            <a:ext cx="577402" cy="430887"/>
          </a:xfrm>
          <a:prstGeom prst="rect">
            <a:avLst/>
          </a:prstGeom>
          <a:noFill/>
        </p:spPr>
        <p:txBody>
          <a:bodyPr wrap="none" rtlCol="0">
            <a:spAutoFit/>
          </a:bodyPr>
          <a:lstStyle/>
          <a:p>
            <a:pPr algn="ctr"/>
            <a:r>
              <a:rPr lang="en-US" sz="1100" b="1" dirty="0"/>
              <a:t>Nicola</a:t>
            </a:r>
            <a:br>
              <a:rPr lang="en-US" sz="1100" b="1" dirty="0"/>
            </a:br>
            <a:r>
              <a:rPr lang="en-US" sz="1100" b="1" dirty="0" err="1"/>
              <a:t>Segata</a:t>
            </a:r>
            <a:endParaRPr lang="en-US" sz="1100" b="1" dirty="0"/>
          </a:p>
        </p:txBody>
      </p:sp>
      <p:pic>
        <p:nvPicPr>
          <p:cNvPr id="10" name="Picture 9" descr="C:\Users\eblis\Documents\My Dropbox\working\berkeley_08-06-10\people_files\nicola-segata.jpg"/>
          <p:cNvPicPr>
            <a:picLocks noChangeAspect="1" noChangeArrowheads="1"/>
          </p:cNvPicPr>
          <p:nvPr/>
        </p:nvPicPr>
        <p:blipFill>
          <a:blip r:embed="rId3" cstate="print"/>
          <a:srcRect/>
          <a:stretch>
            <a:fillRect/>
          </a:stretch>
        </p:blipFill>
        <p:spPr bwMode="auto">
          <a:xfrm>
            <a:off x="10188541" y="1009222"/>
            <a:ext cx="600237" cy="790530"/>
          </a:xfrm>
          <a:prstGeom prst="rect">
            <a:avLst/>
          </a:prstGeom>
          <a:noFill/>
        </p:spPr>
      </p:pic>
    </p:spTree>
    <p:extLst>
      <p:ext uri="{BB962C8B-B14F-4D97-AF65-F5344CB8AC3E}">
        <p14:creationId xmlns:p14="http://schemas.microsoft.com/office/powerpoint/2010/main" val="900272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t>Cosmopolitan vs. niche-adapted human-associated microbial strains</a:t>
            </a:r>
            <a:endParaRPr lang="en-US" sz="3600"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32941" t="3151" r="33726" b="49790"/>
          <a:stretch/>
        </p:blipFill>
        <p:spPr>
          <a:xfrm>
            <a:off x="1669676" y="1565241"/>
            <a:ext cx="5029200" cy="4970031"/>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75941" y="3874434"/>
            <a:ext cx="3774888" cy="2831166"/>
          </a:xfrm>
          <a:prstGeom prst="rect">
            <a:avLst/>
          </a:prstGeom>
          <a:effectLst>
            <a:outerShdw blurRad="50800" dist="38100" dir="10800000" algn="r" rotWithShape="0">
              <a:prstClr val="black">
                <a:alpha val="40000"/>
              </a:prstClr>
            </a:outerShdw>
          </a:effectLst>
        </p:spPr>
      </p:pic>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49650" r="69608"/>
          <a:stretch/>
        </p:blipFill>
        <p:spPr>
          <a:xfrm>
            <a:off x="7839263" y="1117600"/>
            <a:ext cx="2779059" cy="3222812"/>
          </a:xfrm>
          <a:prstGeom prst="rect">
            <a:avLst/>
          </a:prstGeom>
          <a:effectLst>
            <a:outerShdw blurRad="50800" dist="38100" dir="10800000" algn="r" rotWithShape="0">
              <a:prstClr val="black">
                <a:alpha val="40000"/>
              </a:prstClr>
            </a:outerShdw>
          </a:effectLst>
        </p:spPr>
      </p:pic>
      <p:cxnSp>
        <p:nvCxnSpPr>
          <p:cNvPr id="9" name="Straight Connector 8"/>
          <p:cNvCxnSpPr>
            <a:stCxn id="7" idx="1"/>
          </p:cNvCxnSpPr>
          <p:nvPr/>
        </p:nvCxnSpPr>
        <p:spPr bwMode="auto">
          <a:xfrm flipH="1" flipV="1">
            <a:off x="4374777" y="4554071"/>
            <a:ext cx="1101165" cy="735946"/>
          </a:xfrm>
          <a:prstGeom prst="line">
            <a:avLst/>
          </a:prstGeom>
          <a:solidFill>
            <a:schemeClr val="accent1"/>
          </a:solidFill>
          <a:ln w="63500" cap="flat" cmpd="sng" algn="ctr">
            <a:solidFill>
              <a:schemeClr val="accent1"/>
            </a:solidFill>
            <a:prstDash val="solid"/>
            <a:round/>
            <a:headEnd type="none" w="med" len="med"/>
            <a:tailEnd type="none" w="med" len="med"/>
          </a:ln>
          <a:effectLst/>
        </p:spPr>
      </p:cxnSp>
      <p:cxnSp>
        <p:nvCxnSpPr>
          <p:cNvPr id="11" name="Straight Connector 10"/>
          <p:cNvCxnSpPr>
            <a:stCxn id="6" idx="1"/>
          </p:cNvCxnSpPr>
          <p:nvPr/>
        </p:nvCxnSpPr>
        <p:spPr bwMode="auto">
          <a:xfrm flipH="1" flipV="1">
            <a:off x="5844988" y="2223248"/>
            <a:ext cx="1994274" cy="505759"/>
          </a:xfrm>
          <a:prstGeom prst="line">
            <a:avLst/>
          </a:prstGeom>
          <a:solidFill>
            <a:schemeClr val="accent1"/>
          </a:solidFill>
          <a:ln w="63500" cap="flat" cmpd="sng" algn="ctr">
            <a:solidFill>
              <a:schemeClr val="accent1"/>
            </a:solidFill>
            <a:prstDash val="solid"/>
            <a:round/>
            <a:headEnd type="none" w="med" len="med"/>
            <a:tailEnd type="none" w="med" len="med"/>
          </a:ln>
          <a:effectLst/>
        </p:spPr>
      </p:cxnSp>
      <p:pic>
        <p:nvPicPr>
          <p:cNvPr id="10" name="Picture 9"/>
          <p:cNvPicPr>
            <a:picLocks noChangeAspect="1"/>
          </p:cNvPicPr>
          <p:nvPr/>
        </p:nvPicPr>
        <p:blipFill>
          <a:blip r:embed="rId4"/>
          <a:stretch>
            <a:fillRect/>
          </a:stretch>
        </p:blipFill>
        <p:spPr>
          <a:xfrm>
            <a:off x="9958038" y="5237432"/>
            <a:ext cx="595662" cy="804333"/>
          </a:xfrm>
          <a:prstGeom prst="rect">
            <a:avLst/>
          </a:prstGeom>
        </p:spPr>
      </p:pic>
      <p:sp>
        <p:nvSpPr>
          <p:cNvPr id="12" name="TextBox 11"/>
          <p:cNvSpPr txBox="1"/>
          <p:nvPr/>
        </p:nvSpPr>
        <p:spPr>
          <a:xfrm>
            <a:off x="9829780" y="6054234"/>
            <a:ext cx="844910" cy="461665"/>
          </a:xfrm>
          <a:prstGeom prst="rect">
            <a:avLst/>
          </a:prstGeom>
          <a:noFill/>
        </p:spPr>
        <p:txBody>
          <a:bodyPr wrap="none" rtlCol="0">
            <a:spAutoFit/>
          </a:bodyPr>
          <a:lstStyle/>
          <a:p>
            <a:pPr algn="ctr"/>
            <a:r>
              <a:rPr lang="en-US" sz="1200" dirty="0"/>
              <a:t>Ali</a:t>
            </a:r>
            <a:br>
              <a:rPr lang="en-US" sz="1200" dirty="0"/>
            </a:br>
            <a:r>
              <a:rPr lang="en-US" sz="1200" dirty="0" err="1"/>
              <a:t>Rahnavard</a:t>
            </a:r>
            <a:endParaRPr lang="en-US" sz="1200" dirty="0"/>
          </a:p>
        </p:txBody>
      </p:sp>
      <p:sp>
        <p:nvSpPr>
          <p:cNvPr id="13" name="Date Placeholder 3"/>
          <p:cNvSpPr>
            <a:spLocks noGrp="1"/>
          </p:cNvSpPr>
          <p:nvPr>
            <p:ph type="dt" sz="half" idx="10"/>
          </p:nvPr>
        </p:nvSpPr>
        <p:spPr>
          <a:xfrm>
            <a:off x="238539" y="6488870"/>
            <a:ext cx="2743200" cy="365125"/>
          </a:xfrm>
        </p:spPr>
        <p:txBody>
          <a:bodyPr/>
          <a:lstStyle/>
          <a:p>
            <a:fld id="{149AB08A-B8FE-2744-A176-508EFC0AA4E9}" type="datetime1">
              <a:rPr lang="en-US" smtClean="0"/>
              <a:t>3/19/17</a:t>
            </a:fld>
            <a:endParaRPr lang="en-US" dirty="0"/>
          </a:p>
        </p:txBody>
      </p:sp>
      <p:sp>
        <p:nvSpPr>
          <p:cNvPr id="14" name="Slide Number Placeholder 4"/>
          <p:cNvSpPr>
            <a:spLocks noGrp="1"/>
          </p:cNvSpPr>
          <p:nvPr>
            <p:ph type="sldNum" sz="quarter" idx="12"/>
          </p:nvPr>
        </p:nvSpPr>
        <p:spPr>
          <a:xfrm>
            <a:off x="9210261" y="6488870"/>
            <a:ext cx="2743200" cy="365125"/>
          </a:xfrm>
        </p:spPr>
        <p:txBody>
          <a:bodyPr/>
          <a:lstStyle/>
          <a:p>
            <a:fld id="{0CED1879-D594-7048-AD12-28363999EDA9}" type="slidenum">
              <a:rPr lang="en-US" smtClean="0"/>
              <a:t>54</a:t>
            </a:fld>
            <a:endParaRPr lang="en-US"/>
          </a:p>
        </p:txBody>
      </p:sp>
    </p:spTree>
    <p:extLst>
      <p:ext uri="{BB962C8B-B14F-4D97-AF65-F5344CB8AC3E}">
        <p14:creationId xmlns:p14="http://schemas.microsoft.com/office/powerpoint/2010/main" val="2053923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3844" b="23654"/>
          <a:stretch/>
        </p:blipFill>
        <p:spPr bwMode="auto">
          <a:xfrm>
            <a:off x="1578465" y="1600200"/>
            <a:ext cx="8961120" cy="1581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524001" y="0"/>
            <a:ext cx="9144000" cy="838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prstClr val="white"/>
                </a:solidFill>
              </a:rPr>
              <a:t>Strains are personal and stable</a:t>
            </a:r>
            <a:endParaRPr lang="en-US" sz="4000" cap="small" dirty="0">
              <a:solidFill>
                <a:prstClr val="white"/>
              </a:solidFill>
            </a:endParaRPr>
          </a:p>
        </p:txBody>
      </p:sp>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1964" b="58160"/>
          <a:stretch/>
        </p:blipFill>
        <p:spPr bwMode="auto">
          <a:xfrm>
            <a:off x="1578465" y="4671934"/>
            <a:ext cx="8961120" cy="9668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73" b="80476"/>
          <a:stretch/>
        </p:blipFill>
        <p:spPr bwMode="auto">
          <a:xfrm>
            <a:off x="1578465" y="3387778"/>
            <a:ext cx="8961120" cy="9218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Eric Franzo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2659" y="5762937"/>
            <a:ext cx="742950" cy="990601"/>
          </a:xfrm>
          <a:prstGeom prst="round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524000" y="6473562"/>
            <a:ext cx="929100" cy="460639"/>
          </a:xfrm>
          <a:prstGeom prst="rect">
            <a:avLst/>
          </a:prstGeom>
          <a:noFill/>
        </p:spPr>
        <p:txBody>
          <a:bodyPr wrap="none" rtlCol="0">
            <a:spAutoFit/>
          </a:bodyPr>
          <a:lstStyle/>
          <a:p>
            <a:pPr algn="ctr">
              <a:lnSpc>
                <a:spcPts val="1400"/>
              </a:lnSpc>
            </a:pPr>
            <a:r>
              <a:rPr lang="en-US" sz="1600" i="1" dirty="0">
                <a:solidFill>
                  <a:srgbClr val="FFFFFF"/>
                </a:solidFill>
                <a:effectLst>
                  <a:glow rad="127000">
                    <a:prstClr val="black"/>
                  </a:glow>
                </a:effectLst>
                <a:latin typeface="Calibri"/>
                <a:ea typeface=""/>
              </a:rPr>
              <a:t>Eric</a:t>
            </a:r>
            <a:br>
              <a:rPr lang="en-US" sz="1600" i="1" dirty="0">
                <a:solidFill>
                  <a:srgbClr val="FFFFFF"/>
                </a:solidFill>
                <a:effectLst>
                  <a:glow rad="127000">
                    <a:prstClr val="black"/>
                  </a:glow>
                </a:effectLst>
                <a:latin typeface="Calibri"/>
                <a:ea typeface=""/>
              </a:rPr>
            </a:br>
            <a:r>
              <a:rPr lang="en-US" sz="1600" i="1" dirty="0">
                <a:solidFill>
                  <a:srgbClr val="FFFFFF"/>
                </a:solidFill>
                <a:effectLst>
                  <a:glow rad="127000">
                    <a:prstClr val="black"/>
                  </a:glow>
                </a:effectLst>
                <a:latin typeface="Calibri"/>
                <a:ea typeface=""/>
              </a:rPr>
              <a:t>Franzosa</a:t>
            </a:r>
          </a:p>
        </p:txBody>
      </p:sp>
      <p:sp>
        <p:nvSpPr>
          <p:cNvPr id="12" name="TextBox 11"/>
          <p:cNvSpPr txBox="1"/>
          <p:nvPr/>
        </p:nvSpPr>
        <p:spPr>
          <a:xfrm>
            <a:off x="2392963" y="6622733"/>
            <a:ext cx="3134191" cy="276999"/>
          </a:xfrm>
          <a:prstGeom prst="rect">
            <a:avLst/>
          </a:prstGeom>
          <a:noFill/>
        </p:spPr>
        <p:txBody>
          <a:bodyPr wrap="none" rtlCol="0">
            <a:spAutoFit/>
          </a:bodyPr>
          <a:lstStyle/>
          <a:p>
            <a:r>
              <a:rPr lang="en-US" sz="1200" b="1" dirty="0">
                <a:solidFill>
                  <a:srgbClr val="FF0000"/>
                </a:solidFill>
              </a:rPr>
              <a:t>http://</a:t>
            </a:r>
            <a:r>
              <a:rPr lang="en-US" sz="1200" b="1" dirty="0" err="1">
                <a:solidFill>
                  <a:srgbClr val="FF0000"/>
                </a:solidFill>
              </a:rPr>
              <a:t>huttenhower.sph.harvard.edu</a:t>
            </a:r>
            <a:r>
              <a:rPr lang="en-US" sz="1200" b="1" dirty="0">
                <a:solidFill>
                  <a:srgbClr val="FF0000"/>
                </a:solidFill>
              </a:rPr>
              <a:t>/</a:t>
            </a:r>
            <a:r>
              <a:rPr lang="en-US" sz="1200" b="1" dirty="0" err="1">
                <a:solidFill>
                  <a:srgbClr val="FF0000"/>
                </a:solidFill>
              </a:rPr>
              <a:t>idability</a:t>
            </a:r>
            <a:endParaRPr lang="en-US" sz="1200" b="1" dirty="0">
              <a:solidFill>
                <a:srgbClr val="FF0000"/>
              </a:solidFill>
            </a:endParaRPr>
          </a:p>
        </p:txBody>
      </p:sp>
      <p:sp>
        <p:nvSpPr>
          <p:cNvPr id="14" name="Date Placeholder 3"/>
          <p:cNvSpPr>
            <a:spLocks noGrp="1"/>
          </p:cNvSpPr>
          <p:nvPr>
            <p:ph type="dt" sz="half" idx="10"/>
          </p:nvPr>
        </p:nvSpPr>
        <p:spPr>
          <a:xfrm>
            <a:off x="238539" y="6488870"/>
            <a:ext cx="2743200" cy="365125"/>
          </a:xfrm>
        </p:spPr>
        <p:txBody>
          <a:bodyPr/>
          <a:lstStyle/>
          <a:p>
            <a:fld id="{149AB08A-B8FE-2744-A176-508EFC0AA4E9}" type="datetime1">
              <a:rPr lang="en-US" smtClean="0"/>
              <a:t>3/19/17</a:t>
            </a:fld>
            <a:endParaRPr lang="en-US" dirty="0"/>
          </a:p>
        </p:txBody>
      </p:sp>
      <p:sp>
        <p:nvSpPr>
          <p:cNvPr id="15" name="Slide Number Placeholder 4"/>
          <p:cNvSpPr>
            <a:spLocks noGrp="1"/>
          </p:cNvSpPr>
          <p:nvPr>
            <p:ph type="sldNum" sz="quarter" idx="12"/>
          </p:nvPr>
        </p:nvSpPr>
        <p:spPr>
          <a:xfrm>
            <a:off x="9210261" y="6488870"/>
            <a:ext cx="2743200" cy="365125"/>
          </a:xfrm>
        </p:spPr>
        <p:txBody>
          <a:bodyPr/>
          <a:lstStyle/>
          <a:p>
            <a:fld id="{0CED1879-D594-7048-AD12-28363999EDA9}" type="slidenum">
              <a:rPr lang="en-US" smtClean="0"/>
              <a:t>54</a:t>
            </a:fld>
            <a:endParaRPr lang="en-US"/>
          </a:p>
        </p:txBody>
      </p:sp>
    </p:spTree>
    <p:extLst>
      <p:ext uri="{BB962C8B-B14F-4D97-AF65-F5344CB8AC3E}">
        <p14:creationId xmlns:p14="http://schemas.microsoft.com/office/powerpoint/2010/main" val="1645668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What high-impact outcomes can </a:t>
            </a:r>
            <a:r>
              <a:rPr lang="en-US" sz="2800" dirty="0" smtClean="0"/>
              <a:t>we reasonably </a:t>
            </a:r>
            <a:r>
              <a:rPr lang="en-US" sz="2800" dirty="0"/>
              <a:t>expect from the microbiome?</a:t>
            </a:r>
          </a:p>
        </p:txBody>
      </p:sp>
      <p:sp>
        <p:nvSpPr>
          <p:cNvPr id="4" name="Date Placeholder 3"/>
          <p:cNvSpPr>
            <a:spLocks noGrp="1"/>
          </p:cNvSpPr>
          <p:nvPr>
            <p:ph type="dt" sz="half" idx="10"/>
          </p:nvPr>
        </p:nvSpPr>
        <p:spPr/>
        <p:txBody>
          <a:bodyPr/>
          <a:lstStyle/>
          <a:p>
            <a:fld id="{149AB08A-B8FE-2744-A176-508EFC0AA4E9}" type="datetime1">
              <a:rPr lang="en-US" smtClean="0"/>
              <a:t>3/20/17</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54</a:t>
            </a:fld>
            <a:endParaRPr lang="en-US"/>
          </a:p>
        </p:txBody>
      </p:sp>
      <p:pic>
        <p:nvPicPr>
          <p:cNvPr id="6" name="Picture 2" descr="C:\Documents and Settings\CHUTTENH\My Documents\My Dropbox\hg\presentations\presentation_csibd_11-07-12\img\20120818_STD001_0.png"/>
          <p:cNvPicPr>
            <a:picLocks noChangeAspect="1" noChangeArrowheads="1"/>
          </p:cNvPicPr>
          <p:nvPr/>
        </p:nvPicPr>
        <p:blipFill>
          <a:blip r:embed="rId2" cstate="print"/>
          <a:srcRect/>
          <a:stretch>
            <a:fillRect/>
          </a:stretch>
        </p:blipFill>
        <p:spPr bwMode="auto">
          <a:xfrm>
            <a:off x="3841751" y="1121324"/>
            <a:ext cx="4508501" cy="5736677"/>
          </a:xfrm>
          <a:prstGeom prst="rect">
            <a:avLst/>
          </a:prstGeom>
          <a:noFill/>
        </p:spPr>
      </p:pic>
      <p:sp>
        <p:nvSpPr>
          <p:cNvPr id="7" name="Rectangle 6"/>
          <p:cNvSpPr/>
          <p:nvPr/>
        </p:nvSpPr>
        <p:spPr bwMode="auto">
          <a:xfrm>
            <a:off x="3810000" y="1122556"/>
            <a:ext cx="4572000" cy="5735444"/>
          </a:xfrm>
          <a:prstGeom prst="rect">
            <a:avLst/>
          </a:prstGeom>
          <a:solidFill>
            <a:schemeClr val="bg1">
              <a:alpha val="67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grpSp>
        <p:nvGrpSpPr>
          <p:cNvPr id="8" name="Group 16"/>
          <p:cNvGrpSpPr/>
          <p:nvPr/>
        </p:nvGrpSpPr>
        <p:grpSpPr>
          <a:xfrm>
            <a:off x="4905529" y="2619068"/>
            <a:ext cx="1310551" cy="2105333"/>
            <a:chOff x="2086128" y="4702314"/>
            <a:chExt cx="1310551" cy="2105333"/>
          </a:xfrm>
        </p:grpSpPr>
        <p:pic>
          <p:nvPicPr>
            <p:cNvPr id="9" name="Picture 3"/>
            <p:cNvPicPr>
              <a:picLocks noChangeAspect="1" noChangeArrowheads="1"/>
            </p:cNvPicPr>
            <p:nvPr/>
          </p:nvPicPr>
          <p:blipFill>
            <a:blip r:embed="rId3" cstate="print"/>
            <a:srcRect/>
            <a:stretch>
              <a:fillRect/>
            </a:stretch>
          </p:blipFill>
          <p:spPr bwMode="auto">
            <a:xfrm>
              <a:off x="2133601" y="5455040"/>
              <a:ext cx="1219200" cy="1352607"/>
            </a:xfrm>
            <a:prstGeom prst="rect">
              <a:avLst/>
            </a:prstGeom>
            <a:noFill/>
            <a:ln w="9525">
              <a:noFill/>
              <a:miter lim="800000"/>
              <a:headEnd/>
              <a:tailEnd/>
            </a:ln>
            <a:effectLst/>
          </p:spPr>
        </p:pic>
        <p:sp>
          <p:nvSpPr>
            <p:cNvPr id="10" name="TextBox 9"/>
            <p:cNvSpPr txBox="1"/>
            <p:nvPr/>
          </p:nvSpPr>
          <p:spPr>
            <a:xfrm>
              <a:off x="2086128" y="4702314"/>
              <a:ext cx="1310551" cy="707886"/>
            </a:xfrm>
            <a:prstGeom prst="rect">
              <a:avLst/>
            </a:prstGeom>
            <a:noFill/>
          </p:spPr>
          <p:txBody>
            <a:bodyPr wrap="none" rtlCol="0">
              <a:spAutoFit/>
            </a:bodyPr>
            <a:lstStyle/>
            <a:p>
              <a:pPr algn="ctr"/>
              <a:r>
                <a:rPr lang="en-US" sz="2000" dirty="0"/>
                <a:t>Human</a:t>
              </a:r>
              <a:br>
                <a:rPr lang="en-US" sz="2000" dirty="0"/>
              </a:br>
              <a:r>
                <a:rPr lang="en-US" sz="2000" dirty="0"/>
                <a:t>translation</a:t>
              </a:r>
              <a:endParaRPr lang="en-US" sz="2000" dirty="0"/>
            </a:p>
          </p:txBody>
        </p:sp>
      </p:grpSp>
      <p:grpSp>
        <p:nvGrpSpPr>
          <p:cNvPr id="11" name="Group 20"/>
          <p:cNvGrpSpPr/>
          <p:nvPr/>
        </p:nvGrpSpPr>
        <p:grpSpPr>
          <a:xfrm>
            <a:off x="8723416" y="3505200"/>
            <a:ext cx="1551130" cy="2155686"/>
            <a:chOff x="5599216" y="4702314"/>
            <a:chExt cx="1551130" cy="2155686"/>
          </a:xfrm>
        </p:grpSpPr>
        <p:pic>
          <p:nvPicPr>
            <p:cNvPr id="12" name="Picture 2" descr="C:\Documents and Settings\CHUTTENH\My Documents\My Dropbox\working\bauer_10-21-09\ecoli.png"/>
            <p:cNvPicPr>
              <a:picLocks noChangeAspect="1" noChangeArrowheads="1"/>
            </p:cNvPicPr>
            <p:nvPr/>
          </p:nvPicPr>
          <p:blipFill>
            <a:blip r:embed="rId4" cstate="print"/>
            <a:srcRect/>
            <a:stretch>
              <a:fillRect/>
            </a:stretch>
          </p:blipFill>
          <p:spPr bwMode="auto">
            <a:xfrm>
              <a:off x="5943600" y="5400262"/>
              <a:ext cx="838200" cy="1457738"/>
            </a:xfrm>
            <a:prstGeom prst="rect">
              <a:avLst/>
            </a:prstGeom>
            <a:noFill/>
          </p:spPr>
        </p:pic>
        <p:sp>
          <p:nvSpPr>
            <p:cNvPr id="13" name="TextBox 12"/>
            <p:cNvSpPr txBox="1"/>
            <p:nvPr/>
          </p:nvSpPr>
          <p:spPr>
            <a:xfrm>
              <a:off x="5599216" y="4702314"/>
              <a:ext cx="1551130" cy="400110"/>
            </a:xfrm>
            <a:prstGeom prst="rect">
              <a:avLst/>
            </a:prstGeom>
            <a:noFill/>
          </p:spPr>
          <p:txBody>
            <a:bodyPr wrap="none" rtlCol="0">
              <a:spAutoFit/>
            </a:bodyPr>
            <a:lstStyle/>
            <a:p>
              <a:pPr algn="ctr"/>
              <a:r>
                <a:rPr lang="en-US" sz="2000" dirty="0"/>
                <a:t>Microbiology</a:t>
              </a:r>
              <a:endParaRPr lang="en-US" sz="2000" dirty="0"/>
            </a:p>
          </p:txBody>
        </p:sp>
      </p:grpSp>
      <p:grpSp>
        <p:nvGrpSpPr>
          <p:cNvPr id="14" name="Group 41"/>
          <p:cNvGrpSpPr/>
          <p:nvPr/>
        </p:nvGrpSpPr>
        <p:grpSpPr>
          <a:xfrm>
            <a:off x="8686800" y="1042638"/>
            <a:ext cx="1600200" cy="2079486"/>
            <a:chOff x="7391400" y="4702314"/>
            <a:chExt cx="1600200" cy="2079486"/>
          </a:xfrm>
        </p:grpSpPr>
        <p:pic>
          <p:nvPicPr>
            <p:cNvPr id="15" name="Picture 2" descr="C:\Documents and Settings\chuttenh\My Documents\My Dropbox\working\coreforum_09-16-09\microbes.png"/>
            <p:cNvPicPr>
              <a:picLocks noChangeAspect="1" noChangeArrowheads="1"/>
            </p:cNvPicPr>
            <p:nvPr/>
          </p:nvPicPr>
          <p:blipFill>
            <a:blip r:embed="rId5" cstate="print"/>
            <a:srcRect/>
            <a:stretch>
              <a:fillRect/>
            </a:stretch>
          </p:blipFill>
          <p:spPr bwMode="auto">
            <a:xfrm>
              <a:off x="7391400" y="5437801"/>
              <a:ext cx="1600200" cy="1343999"/>
            </a:xfrm>
            <a:prstGeom prst="rect">
              <a:avLst/>
            </a:prstGeom>
            <a:noFill/>
          </p:spPr>
        </p:pic>
        <p:sp>
          <p:nvSpPr>
            <p:cNvPr id="16" name="TextBox 15"/>
            <p:cNvSpPr txBox="1"/>
            <p:nvPr/>
          </p:nvSpPr>
          <p:spPr>
            <a:xfrm>
              <a:off x="7586081" y="4702314"/>
              <a:ext cx="1210838" cy="707886"/>
            </a:xfrm>
            <a:prstGeom prst="rect">
              <a:avLst/>
            </a:prstGeom>
            <a:noFill/>
          </p:spPr>
          <p:txBody>
            <a:bodyPr wrap="none" rtlCol="0">
              <a:spAutoFit/>
            </a:bodyPr>
            <a:lstStyle/>
            <a:p>
              <a:pPr algn="ctr"/>
              <a:r>
                <a:rPr lang="en-US" sz="2000" dirty="0"/>
                <a:t>Microbial</a:t>
              </a:r>
              <a:br>
                <a:rPr lang="en-US" sz="2000" dirty="0"/>
              </a:br>
              <a:r>
                <a:rPr lang="en-US" sz="2000" dirty="0"/>
                <a:t>ecology</a:t>
              </a:r>
              <a:endParaRPr lang="en-US" sz="2000" dirty="0"/>
            </a:p>
          </p:txBody>
        </p:sp>
      </p:grpSp>
      <p:grpSp>
        <p:nvGrpSpPr>
          <p:cNvPr id="17" name="Group 17"/>
          <p:cNvGrpSpPr/>
          <p:nvPr/>
        </p:nvGrpSpPr>
        <p:grpSpPr>
          <a:xfrm>
            <a:off x="6553200" y="3505201"/>
            <a:ext cx="1980906" cy="1913909"/>
            <a:chOff x="3581400" y="4702314"/>
            <a:chExt cx="1980906" cy="1913909"/>
          </a:xfrm>
        </p:grpSpPr>
        <p:sp>
          <p:nvSpPr>
            <p:cNvPr id="18" name="TextBox 17"/>
            <p:cNvSpPr txBox="1"/>
            <p:nvPr/>
          </p:nvSpPr>
          <p:spPr>
            <a:xfrm>
              <a:off x="3581400" y="4702314"/>
              <a:ext cx="1980906" cy="707886"/>
            </a:xfrm>
            <a:prstGeom prst="rect">
              <a:avLst/>
            </a:prstGeom>
            <a:noFill/>
          </p:spPr>
          <p:txBody>
            <a:bodyPr wrap="none" rtlCol="0">
              <a:spAutoFit/>
            </a:bodyPr>
            <a:lstStyle/>
            <a:p>
              <a:pPr algn="ctr"/>
              <a:r>
                <a:rPr lang="en-US" sz="2000" dirty="0"/>
                <a:t>Human</a:t>
              </a:r>
              <a:br>
                <a:rPr lang="en-US" sz="2000" dirty="0"/>
              </a:br>
              <a:r>
                <a:rPr lang="en-US" sz="2000" dirty="0"/>
                <a:t>bio/immunology</a:t>
              </a:r>
              <a:endParaRPr lang="en-US" sz="2000" dirty="0"/>
            </a:p>
          </p:txBody>
        </p:sp>
        <p:pic>
          <p:nvPicPr>
            <p:cNvPr id="19" name="Picture 18" descr="Macrophage.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62400" y="5539570"/>
              <a:ext cx="1257300" cy="1076653"/>
            </a:xfrm>
            <a:prstGeom prst="rect">
              <a:avLst/>
            </a:prstGeom>
          </p:spPr>
        </p:pic>
      </p:grpSp>
      <p:grpSp>
        <p:nvGrpSpPr>
          <p:cNvPr id="20" name="Group 6"/>
          <p:cNvGrpSpPr/>
          <p:nvPr/>
        </p:nvGrpSpPr>
        <p:grpSpPr>
          <a:xfrm>
            <a:off x="6514170" y="3315271"/>
            <a:ext cx="4038600" cy="3505200"/>
            <a:chOff x="-4191000" y="1828800"/>
            <a:chExt cx="4038600" cy="3505200"/>
          </a:xfrm>
        </p:grpSpPr>
        <p:grpSp>
          <p:nvGrpSpPr>
            <p:cNvPr id="21" name="Group 23"/>
            <p:cNvGrpSpPr/>
            <p:nvPr/>
          </p:nvGrpSpPr>
          <p:grpSpPr>
            <a:xfrm>
              <a:off x="-4191000" y="1828800"/>
              <a:ext cx="4038600" cy="3505200"/>
              <a:chOff x="-76200" y="3368480"/>
              <a:chExt cx="4038600" cy="3276600"/>
            </a:xfrm>
          </p:grpSpPr>
          <p:sp>
            <p:nvSpPr>
              <p:cNvPr id="24" name="Rectangle 23"/>
              <p:cNvSpPr/>
              <p:nvPr/>
            </p:nvSpPr>
            <p:spPr bwMode="auto">
              <a:xfrm>
                <a:off x="-76200" y="3368480"/>
                <a:ext cx="4038600" cy="3276600"/>
              </a:xfrm>
              <a:prstGeom prst="rect">
                <a:avLst/>
              </a:prstGeom>
              <a:solidFill>
                <a:schemeClr val="bg1"/>
              </a:solidFill>
              <a:ln w="635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2400" b="1" dirty="0">
                    <a:latin typeface="Arial" charset="0"/>
                    <a:ea typeface="ＭＳ Ｐゴシック" pitchFamily="1" charset="-128"/>
                  </a:rPr>
                  <a:t>Basic biology and molecular mechanism</a:t>
                </a:r>
              </a:p>
              <a:p>
                <a:pPr marL="454025" indent="-454025" algn="just" eaLnBrk="0" fontAlgn="base" hangingPunct="0">
                  <a:spcBef>
                    <a:spcPct val="0"/>
                  </a:spcBef>
                  <a:spcAft>
                    <a:spcPct val="0"/>
                  </a:spcAft>
                </a:pPr>
                <a:endParaRPr lang="en-US" sz="600" dirty="0"/>
              </a:p>
              <a:p>
                <a:pPr marL="454025" indent="-454025" algn="just" eaLnBrk="0" fontAlgn="base" hangingPunct="0">
                  <a:spcBef>
                    <a:spcPct val="0"/>
                  </a:spcBef>
                  <a:spcAft>
                    <a:spcPct val="0"/>
                  </a:spcAft>
                </a:pPr>
                <a:r>
                  <a:rPr lang="en-US" u="sng" dirty="0"/>
                  <a:t>Microbial experiments</a:t>
                </a:r>
              </a:p>
              <a:p>
                <a:pPr marL="450850" indent="-274638" eaLnBrk="0" fontAlgn="base" hangingPunct="0">
                  <a:spcBef>
                    <a:spcPct val="0"/>
                  </a:spcBef>
                  <a:spcAft>
                    <a:spcPct val="0"/>
                  </a:spcAft>
                  <a:buFont typeface="Arial"/>
                  <a:buChar char="•"/>
                </a:pPr>
                <a:r>
                  <a:rPr lang="en-US" sz="1600" dirty="0"/>
                  <a:t>Systematic application </a:t>
                </a:r>
                <a:r>
                  <a:rPr lang="en-US" sz="1600" dirty="0" smtClean="0"/>
                  <a:t>of</a:t>
                </a:r>
                <a:br>
                  <a:rPr lang="en-US" sz="1600" dirty="0" smtClean="0"/>
                </a:br>
                <a:r>
                  <a:rPr lang="en-US" sz="1600" dirty="0" smtClean="0"/>
                  <a:t>computational </a:t>
                </a:r>
                <a:r>
                  <a:rPr lang="en-US" sz="1600" dirty="0"/>
                  <a:t>tools</a:t>
                </a:r>
              </a:p>
              <a:p>
                <a:pPr marL="450850" indent="-274638" eaLnBrk="0" fontAlgn="base" hangingPunct="0">
                  <a:spcBef>
                    <a:spcPct val="0"/>
                  </a:spcBef>
                  <a:spcAft>
                    <a:spcPct val="0"/>
                  </a:spcAft>
                  <a:buFont typeface="Arial"/>
                  <a:buChar char="•"/>
                </a:pPr>
                <a:r>
                  <a:rPr lang="en-US" sz="1600" dirty="0"/>
                  <a:t>Meta-analysis of</a:t>
                </a:r>
                <a:br>
                  <a:rPr lang="en-US" sz="1600" dirty="0"/>
                </a:br>
                <a:r>
                  <a:rPr lang="en-US" sz="1600" dirty="0"/>
                  <a:t>genomes and </a:t>
                </a:r>
                <a:r>
                  <a:rPr lang="en-US" sz="1600" dirty="0" err="1"/>
                  <a:t>metagenomes</a:t>
                </a:r>
                <a:endParaRPr lang="en-US" sz="1600" dirty="0"/>
              </a:p>
              <a:p>
                <a:pPr marL="454025" indent="-454025" algn="just" eaLnBrk="0" fontAlgn="base" hangingPunct="0">
                  <a:spcBef>
                    <a:spcPct val="0"/>
                  </a:spcBef>
                  <a:spcAft>
                    <a:spcPct val="0"/>
                  </a:spcAft>
                </a:pPr>
                <a:r>
                  <a:rPr lang="en-US" u="sng" dirty="0"/>
                  <a:t>Host-microbe-microbiome interactions</a:t>
                </a:r>
              </a:p>
              <a:p>
                <a:pPr marL="450850" indent="-274638">
                  <a:buFont typeface="Arial"/>
                  <a:buChar char="•"/>
                </a:pPr>
                <a:r>
                  <a:rPr lang="en-US" sz="1600" dirty="0"/>
                  <a:t>Immunity in more human tissues</a:t>
                </a:r>
                <a:endParaRPr lang="en-US" sz="1600" dirty="0"/>
              </a:p>
              <a:p>
                <a:pPr marL="450850" indent="-274638">
                  <a:buFont typeface="Arial"/>
                  <a:buChar char="•"/>
                </a:pPr>
                <a:r>
                  <a:rPr lang="en-US" sz="1600" dirty="0"/>
                  <a:t>Non-immune </a:t>
                </a:r>
                <a:r>
                  <a:rPr lang="en-US" sz="1600" dirty="0" smtClean="0"/>
                  <a:t>mechanisms</a:t>
                </a:r>
                <a:br>
                  <a:rPr lang="en-US" sz="1600" dirty="0" smtClean="0"/>
                </a:br>
                <a:r>
                  <a:rPr lang="en-US" sz="1600" dirty="0" smtClean="0"/>
                  <a:t>(</a:t>
                </a:r>
                <a:r>
                  <a:rPr lang="en-US" sz="1600" dirty="0"/>
                  <a:t>metabolites, peptides)</a:t>
                </a:r>
                <a:endParaRPr lang="en-US" sz="1600" dirty="0"/>
              </a:p>
            </p:txBody>
          </p:sp>
          <p:cxnSp>
            <p:nvCxnSpPr>
              <p:cNvPr id="25" name="Straight Connector 24"/>
              <p:cNvCxnSpPr/>
              <p:nvPr/>
            </p:nvCxnSpPr>
            <p:spPr bwMode="auto">
              <a:xfrm>
                <a:off x="114300" y="4145526"/>
                <a:ext cx="3657600" cy="0"/>
              </a:xfrm>
              <a:prstGeom prst="line">
                <a:avLst/>
              </a:prstGeom>
              <a:solidFill>
                <a:schemeClr val="accent1"/>
              </a:solidFill>
              <a:ln w="25400" cap="flat" cmpd="sng" algn="ctr">
                <a:solidFill>
                  <a:schemeClr val="tx1"/>
                </a:solidFill>
                <a:prstDash val="solid"/>
                <a:round/>
                <a:headEnd type="none" w="med" len="med"/>
                <a:tailEnd type="none" w="med" len="med"/>
              </a:ln>
              <a:effectLst/>
            </p:spPr>
          </p:cxnSp>
        </p:grpSp>
        <p:pic>
          <p:nvPicPr>
            <p:cNvPr id="22" name="Picture 2" descr="C:\Documents and Settings\CHUTTENH\My Documents\My Dropbox\working\bauer_10-21-09\ecoli.png"/>
            <p:cNvPicPr>
              <a:picLocks noChangeAspect="1" noChangeArrowheads="1"/>
            </p:cNvPicPr>
            <p:nvPr/>
          </p:nvPicPr>
          <p:blipFill>
            <a:blip r:embed="rId4" cstate="print"/>
            <a:srcRect/>
            <a:stretch>
              <a:fillRect/>
            </a:stretch>
          </p:blipFill>
          <p:spPr bwMode="auto">
            <a:xfrm>
              <a:off x="-990600" y="2819400"/>
              <a:ext cx="569596" cy="990600"/>
            </a:xfrm>
            <a:prstGeom prst="rect">
              <a:avLst/>
            </a:prstGeom>
            <a:noFill/>
          </p:spPr>
        </p:pic>
        <p:pic>
          <p:nvPicPr>
            <p:cNvPr id="23" name="Picture 22" descr="Macrophage.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3000" y="4540031"/>
              <a:ext cx="838200" cy="717769"/>
            </a:xfrm>
            <a:prstGeom prst="rect">
              <a:avLst/>
            </a:prstGeom>
          </p:spPr>
        </p:pic>
      </p:grpSp>
      <p:grpSp>
        <p:nvGrpSpPr>
          <p:cNvPr id="26" name="Group 12"/>
          <p:cNvGrpSpPr/>
          <p:nvPr/>
        </p:nvGrpSpPr>
        <p:grpSpPr>
          <a:xfrm>
            <a:off x="1600200" y="2133600"/>
            <a:ext cx="4756554" cy="3124200"/>
            <a:chOff x="228600" y="3352800"/>
            <a:chExt cx="4756554" cy="3124200"/>
          </a:xfrm>
        </p:grpSpPr>
        <p:sp>
          <p:nvSpPr>
            <p:cNvPr id="27" name="Rectangle 26"/>
            <p:cNvSpPr/>
            <p:nvPr/>
          </p:nvSpPr>
          <p:spPr bwMode="auto">
            <a:xfrm>
              <a:off x="228600" y="3352800"/>
              <a:ext cx="4756554" cy="3124200"/>
            </a:xfrm>
            <a:prstGeom prst="rect">
              <a:avLst/>
            </a:prstGeom>
            <a:solidFill>
              <a:schemeClr val="bg1"/>
            </a:solidFill>
            <a:ln w="635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454025" indent="-454025" algn="ctr" eaLnBrk="0" fontAlgn="base" hangingPunct="0">
                <a:spcBef>
                  <a:spcPct val="0"/>
                </a:spcBef>
                <a:spcAft>
                  <a:spcPct val="0"/>
                </a:spcAft>
              </a:pPr>
              <a:r>
                <a:rPr lang="en-US" sz="2400" b="1" dirty="0">
                  <a:latin typeface="Arial" charset="0"/>
                  <a:ea typeface="ＭＳ Ｐゴシック" pitchFamily="1" charset="-128"/>
                </a:rPr>
                <a:t>Translation</a:t>
              </a:r>
            </a:p>
            <a:p>
              <a:pPr marL="454025" indent="-454025" algn="just" eaLnBrk="0" fontAlgn="base" hangingPunct="0">
                <a:spcBef>
                  <a:spcPct val="0"/>
                </a:spcBef>
                <a:spcAft>
                  <a:spcPct val="0"/>
                </a:spcAft>
              </a:pPr>
              <a:endParaRPr lang="en-US" sz="600" dirty="0"/>
            </a:p>
            <a:p>
              <a:pPr marL="454025" indent="-454025" algn="just" eaLnBrk="0" fontAlgn="base" hangingPunct="0">
                <a:spcBef>
                  <a:spcPct val="0"/>
                </a:spcBef>
                <a:spcAft>
                  <a:spcPct val="0"/>
                </a:spcAft>
              </a:pPr>
              <a:r>
                <a:rPr lang="en-US" u="sng" dirty="0"/>
                <a:t>Risk diagnosis</a:t>
              </a:r>
            </a:p>
            <a:p>
              <a:pPr marL="450850" indent="-274638">
                <a:buFont typeface="Arial"/>
                <a:buChar char="•"/>
              </a:pPr>
              <a:r>
                <a:rPr lang="en-US" sz="1600" dirty="0"/>
                <a:t>Lifetime, onset, activity, and outcome</a:t>
              </a:r>
              <a:endParaRPr lang="en-US" sz="1600" dirty="0"/>
            </a:p>
            <a:p>
              <a:pPr marL="450850" indent="-274638">
                <a:buFont typeface="Arial"/>
                <a:buChar char="•"/>
              </a:pPr>
              <a:r>
                <a:rPr lang="en-US" sz="1600" dirty="0"/>
                <a:t>Prospective </a:t>
              </a:r>
              <a:r>
                <a:rPr lang="en-US" sz="1600" dirty="0" err="1"/>
                <a:t>epi</a:t>
              </a:r>
              <a:r>
                <a:rPr lang="en-US" sz="1600" dirty="0"/>
                <a:t>. study design</a:t>
              </a:r>
            </a:p>
            <a:p>
              <a:pPr marL="450850" indent="-274638">
                <a:buFont typeface="Arial"/>
                <a:buChar char="•"/>
              </a:pPr>
              <a:r>
                <a:rPr lang="en-US" sz="1600" dirty="0"/>
                <a:t>Dense longitudinal measures,</a:t>
              </a:r>
              <a:br>
                <a:rPr lang="en-US" sz="1600" dirty="0"/>
              </a:br>
              <a:r>
                <a:rPr lang="en-US" sz="1600" dirty="0"/>
                <a:t>multiple nested outcomes</a:t>
              </a:r>
            </a:p>
            <a:p>
              <a:pPr marL="454025" indent="-454025" algn="just" eaLnBrk="0" fontAlgn="base" hangingPunct="0">
                <a:spcBef>
                  <a:spcPct val="0"/>
                </a:spcBef>
                <a:spcAft>
                  <a:spcPct val="0"/>
                </a:spcAft>
              </a:pPr>
              <a:r>
                <a:rPr lang="en-US" u="sng" dirty="0"/>
                <a:t>Treatment</a:t>
              </a:r>
            </a:p>
            <a:p>
              <a:pPr marL="450850" indent="-274638">
                <a:buFont typeface="Arial"/>
                <a:buChar char="•"/>
              </a:pPr>
              <a:r>
                <a:rPr lang="en-US" sz="1600" dirty="0"/>
                <a:t>More and simpler model systems</a:t>
              </a:r>
              <a:endParaRPr lang="en-US" sz="1600" dirty="0"/>
            </a:p>
            <a:p>
              <a:pPr marL="450850" indent="-274638">
                <a:buFont typeface="Arial"/>
                <a:buChar char="•"/>
              </a:pPr>
              <a:r>
                <a:rPr lang="en-US" sz="1600" dirty="0"/>
                <a:t>Systematic understanding of current models</a:t>
              </a:r>
              <a:endParaRPr lang="en-US" sz="1600" dirty="0"/>
            </a:p>
            <a:p>
              <a:pPr marL="450850" indent="-274638">
                <a:buFont typeface="Arial"/>
                <a:buChar char="•"/>
              </a:pPr>
              <a:r>
                <a:rPr lang="en-US" sz="1600" dirty="0"/>
                <a:t>More perturbation experiments,</a:t>
              </a:r>
              <a:br>
                <a:rPr lang="en-US" sz="1600" dirty="0"/>
              </a:br>
              <a:r>
                <a:rPr lang="en-US" sz="1600" dirty="0"/>
                <a:t>“knock ins” and “knock outs”</a:t>
              </a:r>
              <a:endParaRPr lang="en-US" dirty="0"/>
            </a:p>
          </p:txBody>
        </p:sp>
        <p:pic>
          <p:nvPicPr>
            <p:cNvPr id="28" name="Picture 3"/>
            <p:cNvPicPr>
              <a:picLocks noChangeAspect="1" noChangeArrowheads="1"/>
            </p:cNvPicPr>
            <p:nvPr/>
          </p:nvPicPr>
          <p:blipFill>
            <a:blip r:embed="rId3" cstate="print"/>
            <a:srcRect/>
            <a:stretch>
              <a:fillRect/>
            </a:stretch>
          </p:blipFill>
          <p:spPr bwMode="auto">
            <a:xfrm>
              <a:off x="3882015" y="4511875"/>
              <a:ext cx="926101" cy="1027436"/>
            </a:xfrm>
            <a:prstGeom prst="rect">
              <a:avLst/>
            </a:prstGeom>
            <a:noFill/>
            <a:ln w="9525">
              <a:noFill/>
              <a:miter lim="800000"/>
              <a:headEnd/>
              <a:tailEnd/>
            </a:ln>
            <a:effectLst/>
          </p:spPr>
        </p:pic>
        <p:cxnSp>
          <p:nvCxnSpPr>
            <p:cNvPr id="29" name="Straight Connector 28"/>
            <p:cNvCxnSpPr/>
            <p:nvPr/>
          </p:nvCxnSpPr>
          <p:spPr bwMode="auto">
            <a:xfrm>
              <a:off x="358578" y="3824890"/>
              <a:ext cx="4496598" cy="0"/>
            </a:xfrm>
            <a:prstGeom prst="line">
              <a:avLst/>
            </a:prstGeom>
            <a:solidFill>
              <a:schemeClr val="accent1"/>
            </a:solidFill>
            <a:ln w="25400" cap="flat" cmpd="sng" algn="ctr">
              <a:solidFill>
                <a:schemeClr val="tx1"/>
              </a:solidFill>
              <a:prstDash val="solid"/>
              <a:round/>
              <a:headEnd type="none" w="med" len="med"/>
              <a:tailEnd type="none" w="med" len="med"/>
            </a:ln>
            <a:effectLst/>
          </p:spPr>
        </p:cxnSp>
      </p:grpSp>
      <p:grpSp>
        <p:nvGrpSpPr>
          <p:cNvPr id="30" name="Group 42"/>
          <p:cNvGrpSpPr/>
          <p:nvPr/>
        </p:nvGrpSpPr>
        <p:grpSpPr>
          <a:xfrm>
            <a:off x="6679094" y="1042638"/>
            <a:ext cx="1612505" cy="2055270"/>
            <a:chOff x="5155093" y="990600"/>
            <a:chExt cx="1612505" cy="2055270"/>
          </a:xfrm>
        </p:grpSpPr>
        <p:sp>
          <p:nvSpPr>
            <p:cNvPr id="31" name="TextBox 30"/>
            <p:cNvSpPr txBox="1"/>
            <p:nvPr/>
          </p:nvSpPr>
          <p:spPr>
            <a:xfrm>
              <a:off x="5155093" y="990600"/>
              <a:ext cx="1598515" cy="707886"/>
            </a:xfrm>
            <a:prstGeom prst="rect">
              <a:avLst/>
            </a:prstGeom>
            <a:noFill/>
          </p:spPr>
          <p:txBody>
            <a:bodyPr wrap="none" rtlCol="0">
              <a:spAutoFit/>
            </a:bodyPr>
            <a:lstStyle/>
            <a:p>
              <a:pPr algn="ctr"/>
              <a:r>
                <a:rPr lang="en-US" sz="2000" dirty="0"/>
                <a:t>Human</a:t>
              </a:r>
              <a:br>
                <a:rPr lang="en-US" sz="2000" dirty="0"/>
              </a:br>
              <a:r>
                <a:rPr lang="en-US" sz="2000" dirty="0"/>
                <a:t>epidemiology</a:t>
              </a:r>
              <a:endParaRPr lang="en-US" sz="2000" dirty="0"/>
            </a:p>
          </p:txBody>
        </p:sp>
        <p:pic>
          <p:nvPicPr>
            <p:cNvPr id="32" name="Picture 31" descr="people.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03265" y="1750470"/>
              <a:ext cx="1564333" cy="1295400"/>
            </a:xfrm>
            <a:prstGeom prst="rect">
              <a:avLst/>
            </a:prstGeom>
          </p:spPr>
        </p:pic>
      </p:grpSp>
      <p:grpSp>
        <p:nvGrpSpPr>
          <p:cNvPr id="33" name="Group 13"/>
          <p:cNvGrpSpPr/>
          <p:nvPr/>
        </p:nvGrpSpPr>
        <p:grpSpPr>
          <a:xfrm>
            <a:off x="6514170" y="990600"/>
            <a:ext cx="4038600" cy="2209800"/>
            <a:chOff x="4953000" y="2362200"/>
            <a:chExt cx="4038600" cy="2209800"/>
          </a:xfrm>
        </p:grpSpPr>
        <p:sp>
          <p:nvSpPr>
            <p:cNvPr id="34" name="Rectangle 33"/>
            <p:cNvSpPr/>
            <p:nvPr/>
          </p:nvSpPr>
          <p:spPr bwMode="auto">
            <a:xfrm>
              <a:off x="4953000" y="2362200"/>
              <a:ext cx="4038600" cy="2209800"/>
            </a:xfrm>
            <a:prstGeom prst="rect">
              <a:avLst/>
            </a:prstGeom>
            <a:solidFill>
              <a:schemeClr val="bg1"/>
            </a:solidFill>
            <a:ln w="635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454025" indent="-454025" algn="ctr" eaLnBrk="0" fontAlgn="base" hangingPunct="0">
                <a:spcBef>
                  <a:spcPct val="0"/>
                </a:spcBef>
                <a:spcAft>
                  <a:spcPct val="0"/>
                </a:spcAft>
              </a:pPr>
              <a:r>
                <a:rPr lang="en-US" sz="2400" b="1" dirty="0">
                  <a:latin typeface="Arial" charset="0"/>
                  <a:ea typeface="ＭＳ Ｐゴシック" pitchFamily="1" charset="-128"/>
                </a:rPr>
                <a:t>Public health and policy</a:t>
              </a:r>
            </a:p>
            <a:p>
              <a:pPr marL="454025" indent="-454025" algn="just" eaLnBrk="0" fontAlgn="base" hangingPunct="0">
                <a:spcBef>
                  <a:spcPct val="0"/>
                </a:spcBef>
                <a:spcAft>
                  <a:spcPct val="0"/>
                </a:spcAft>
              </a:pPr>
              <a:endParaRPr lang="en-US" sz="600" dirty="0"/>
            </a:p>
            <a:p>
              <a:pPr marL="454025" indent="-454025" algn="just" eaLnBrk="0" fontAlgn="base" hangingPunct="0">
                <a:spcBef>
                  <a:spcPct val="0"/>
                </a:spcBef>
                <a:spcAft>
                  <a:spcPct val="0"/>
                </a:spcAft>
              </a:pPr>
              <a:r>
                <a:rPr lang="en-US" u="sng" dirty="0"/>
                <a:t>Health policy</a:t>
              </a:r>
            </a:p>
            <a:p>
              <a:pPr marL="454025" indent="-454025" algn="just" eaLnBrk="0" fontAlgn="base" hangingPunct="0">
                <a:spcBef>
                  <a:spcPct val="0"/>
                </a:spcBef>
                <a:spcAft>
                  <a:spcPct val="0"/>
                </a:spcAft>
              </a:pPr>
              <a:r>
                <a:rPr lang="en-US" dirty="0"/>
                <a:t>	</a:t>
              </a:r>
              <a:r>
                <a:rPr lang="en-US" sz="1600" dirty="0"/>
                <a:t>Early life exposures</a:t>
              </a:r>
            </a:p>
            <a:p>
              <a:pPr marL="454025" indent="-454025" algn="just" eaLnBrk="0" fontAlgn="base" hangingPunct="0">
                <a:spcBef>
                  <a:spcPct val="0"/>
                </a:spcBef>
                <a:spcAft>
                  <a:spcPct val="0"/>
                </a:spcAft>
              </a:pPr>
              <a:r>
                <a:rPr lang="en-US" sz="1600" dirty="0"/>
                <a:t>	</a:t>
              </a:r>
              <a:r>
                <a:rPr lang="en-US" sz="1600" dirty="0" err="1"/>
                <a:t>Pharma</a:t>
              </a:r>
              <a:r>
                <a:rPr lang="en-US" sz="1600" dirty="0"/>
                <a:t>. best practices</a:t>
              </a:r>
            </a:p>
            <a:p>
              <a:pPr marL="454025" indent="-454025" algn="just" eaLnBrk="0" fontAlgn="base" hangingPunct="0">
                <a:spcBef>
                  <a:spcPct val="0"/>
                </a:spcBef>
                <a:spcAft>
                  <a:spcPct val="0"/>
                </a:spcAft>
              </a:pPr>
              <a:r>
                <a:rPr lang="en-US" u="sng" dirty="0"/>
                <a:t>Ethics and privacy</a:t>
              </a:r>
            </a:p>
            <a:p>
              <a:pPr marL="454025" indent="-454025" algn="just" eaLnBrk="0" fontAlgn="base" hangingPunct="0">
                <a:spcBef>
                  <a:spcPct val="0"/>
                </a:spcBef>
                <a:spcAft>
                  <a:spcPct val="0"/>
                </a:spcAft>
              </a:pPr>
              <a:r>
                <a:rPr lang="en-US" dirty="0"/>
                <a:t>	</a:t>
              </a:r>
              <a:r>
                <a:rPr lang="en-US" sz="1600" dirty="0" err="1"/>
                <a:t>Identifiability</a:t>
              </a:r>
              <a:endParaRPr lang="en-US" sz="1600" dirty="0"/>
            </a:p>
            <a:p>
              <a:pPr marL="454025" indent="-454025" algn="just" eaLnBrk="0" fontAlgn="base" hangingPunct="0">
                <a:spcBef>
                  <a:spcPct val="0"/>
                </a:spcBef>
                <a:spcAft>
                  <a:spcPct val="0"/>
                </a:spcAft>
              </a:pPr>
              <a:r>
                <a:rPr lang="en-US" sz="1600" dirty="0"/>
                <a:t>	</a:t>
              </a:r>
              <a:r>
                <a:rPr lang="en-US" sz="1600" dirty="0"/>
                <a:t>Tracking</a:t>
              </a:r>
              <a:endParaRPr lang="en-US" dirty="0"/>
            </a:p>
          </p:txBody>
        </p:sp>
        <p:pic>
          <p:nvPicPr>
            <p:cNvPr id="35" name="Picture 34" descr="people.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53159" y="3352800"/>
              <a:ext cx="1324141" cy="1096501"/>
            </a:xfrm>
            <a:prstGeom prst="rect">
              <a:avLst/>
            </a:prstGeom>
          </p:spPr>
        </p:pic>
        <p:cxnSp>
          <p:nvCxnSpPr>
            <p:cNvPr id="36" name="Straight Connector 35"/>
            <p:cNvCxnSpPr/>
            <p:nvPr/>
          </p:nvCxnSpPr>
          <p:spPr bwMode="auto">
            <a:xfrm>
              <a:off x="5074044" y="2835080"/>
              <a:ext cx="3765156" cy="0"/>
            </a:xfrm>
            <a:prstGeom prst="line">
              <a:avLst/>
            </a:prstGeom>
            <a:solidFill>
              <a:schemeClr val="accent1"/>
            </a:solidFill>
            <a:ln w="25400" cap="flat" cmpd="sng" algn="ctr">
              <a:solidFill>
                <a:schemeClr val="tx1"/>
              </a:solidFill>
              <a:prstDash val="solid"/>
              <a:round/>
              <a:headEnd type="none" w="med" len="med"/>
              <a:tailEnd type="none" w="med" len="med"/>
            </a:ln>
            <a:effectLst/>
          </p:spPr>
        </p:cxnSp>
      </p:grpSp>
    </p:spTree>
    <p:extLst>
      <p:ext uri="{BB962C8B-B14F-4D97-AF65-F5344CB8AC3E}">
        <p14:creationId xmlns:p14="http://schemas.microsoft.com/office/powerpoint/2010/main" val="1071668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Summary</a:t>
            </a:r>
            <a:endParaRPr lang="en-US" dirty="0"/>
          </a:p>
        </p:txBody>
      </p:sp>
      <p:sp>
        <p:nvSpPr>
          <p:cNvPr id="3" name="Content Placeholder 2"/>
          <p:cNvSpPr>
            <a:spLocks noGrp="1"/>
          </p:cNvSpPr>
          <p:nvPr>
            <p:ph idx="1"/>
          </p:nvPr>
        </p:nvSpPr>
        <p:spPr/>
        <p:txBody>
          <a:bodyPr/>
          <a:lstStyle/>
          <a:p>
            <a:r>
              <a:rPr lang="en-US" dirty="0" smtClean="0"/>
              <a:t>Metagenomics: culture-independent study of microbial communities.</a:t>
            </a:r>
          </a:p>
          <a:p>
            <a:pPr lvl="1"/>
            <a:r>
              <a:rPr lang="en-US" dirty="0" smtClean="0"/>
              <a:t>16S </a:t>
            </a:r>
            <a:r>
              <a:rPr lang="en-US" dirty="0" err="1" smtClean="0"/>
              <a:t>rRNA</a:t>
            </a:r>
            <a:r>
              <a:rPr lang="en-US" dirty="0" smtClean="0"/>
              <a:t> gene amplicons, shotgun metagenomics, and additional </a:t>
            </a:r>
            <a:r>
              <a:rPr lang="en-US" dirty="0" err="1" smtClean="0"/>
              <a:t>mol</a:t>
            </a:r>
            <a:r>
              <a:rPr lang="en-US" dirty="0" smtClean="0"/>
              <a:t> / cell assays.</a:t>
            </a:r>
          </a:p>
          <a:p>
            <a:r>
              <a:rPr lang="en-US" dirty="0" smtClean="0"/>
              <a:t>Amplicon data typically provide taxonomic profiles.</a:t>
            </a:r>
          </a:p>
          <a:p>
            <a:pPr lvl="1"/>
            <a:r>
              <a:rPr lang="en-US" dirty="0" smtClean="0"/>
              <a:t>Good for overall community structure and shifts.</a:t>
            </a:r>
          </a:p>
          <a:p>
            <a:r>
              <a:rPr lang="en-US" dirty="0" smtClean="0"/>
              <a:t>Meta’omic data can be taxonomically or functionally profiled, or assembled.</a:t>
            </a:r>
          </a:p>
          <a:p>
            <a:pPr lvl="1"/>
            <a:r>
              <a:rPr lang="en-US" dirty="0" smtClean="0"/>
              <a:t>Reference-based or de novo.</a:t>
            </a:r>
          </a:p>
          <a:p>
            <a:r>
              <a:rPr lang="en-US" dirty="0" smtClean="0"/>
              <a:t>Ecology:</a:t>
            </a:r>
          </a:p>
          <a:p>
            <a:pPr lvl="1"/>
            <a:r>
              <a:rPr lang="en-US" dirty="0" smtClean="0"/>
              <a:t>Qualitative vs. quantitative diversity.</a:t>
            </a:r>
          </a:p>
          <a:p>
            <a:pPr lvl="1"/>
            <a:r>
              <a:rPr lang="en-US" dirty="0" smtClean="0"/>
              <a:t>Taxonomic vs. phylogenetic diversity.</a:t>
            </a:r>
          </a:p>
          <a:p>
            <a:pPr lvl="1"/>
            <a:r>
              <a:rPr lang="en-US" dirty="0" smtClean="0"/>
              <a:t>Alpha- and beta-diversity (and richness).</a:t>
            </a:r>
          </a:p>
          <a:p>
            <a:r>
              <a:rPr lang="en-US" dirty="0" smtClean="0"/>
              <a:t>Human microbiome is one of many microbial community environments,</a:t>
            </a:r>
            <a:br>
              <a:rPr lang="en-US" dirty="0" smtClean="0"/>
            </a:br>
            <a:r>
              <a:rPr lang="en-US" dirty="0" smtClean="0"/>
              <a:t>but it’s particularly relevant in health and disease.</a:t>
            </a:r>
          </a:p>
          <a:p>
            <a:pPr lvl="1"/>
            <a:r>
              <a:rPr lang="en-US" dirty="0" smtClean="0"/>
              <a:t>Lots left to learn!</a:t>
            </a:r>
          </a:p>
        </p:txBody>
      </p:sp>
      <p:sp>
        <p:nvSpPr>
          <p:cNvPr id="4" name="Date Placeholder 3"/>
          <p:cNvSpPr>
            <a:spLocks noGrp="1"/>
          </p:cNvSpPr>
          <p:nvPr>
            <p:ph type="dt" sz="half" idx="10"/>
          </p:nvPr>
        </p:nvSpPr>
        <p:spPr/>
        <p:txBody>
          <a:bodyPr/>
          <a:lstStyle/>
          <a:p>
            <a:fld id="{149AB08A-B8FE-2744-A176-508EFC0AA4E9}" type="datetime1">
              <a:rPr lang="en-US" smtClean="0"/>
              <a:t>3/19/17</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55</a:t>
            </a:fld>
            <a:endParaRPr lang="en-US"/>
          </a:p>
        </p:txBody>
      </p:sp>
    </p:spTree>
    <p:extLst>
      <p:ext uri="{BB962C8B-B14F-4D97-AF65-F5344CB8AC3E}">
        <p14:creationId xmlns:p14="http://schemas.microsoft.com/office/powerpoint/2010/main" val="7163575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Metagenomic methods: shotgun sequencing</a:t>
            </a:r>
            <a:endParaRPr lang="en-US" dirty="0"/>
          </a:p>
        </p:txBody>
      </p:sp>
      <p:sp>
        <p:nvSpPr>
          <p:cNvPr id="4" name="Date Placeholder 3"/>
          <p:cNvSpPr>
            <a:spLocks noGrp="1"/>
          </p:cNvSpPr>
          <p:nvPr>
            <p:ph type="dt" sz="half" idx="10"/>
          </p:nvPr>
        </p:nvSpPr>
        <p:spPr/>
        <p:txBody>
          <a:bodyPr/>
          <a:lstStyle/>
          <a:p>
            <a:fld id="{149AB08A-B8FE-2744-A176-508EFC0AA4E9}" type="datetime1">
              <a:rPr lang="en-US" smtClean="0"/>
              <a:t>3/19/17</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6</a:t>
            </a:fld>
            <a:endParaRPr lang="en-US"/>
          </a:p>
        </p:txBody>
      </p:sp>
      <p:grpSp>
        <p:nvGrpSpPr>
          <p:cNvPr id="6" name="Group 5"/>
          <p:cNvGrpSpPr/>
          <p:nvPr/>
        </p:nvGrpSpPr>
        <p:grpSpPr>
          <a:xfrm>
            <a:off x="1510146" y="1033550"/>
            <a:ext cx="2514600" cy="4065210"/>
            <a:chOff x="533400" y="1295400"/>
            <a:chExt cx="2514600" cy="4065210"/>
          </a:xfrm>
        </p:grpSpPr>
        <p:pic>
          <p:nvPicPr>
            <p:cNvPr id="7" name="Picture 6"/>
            <p:cNvPicPr>
              <a:picLocks noChangeAspect="1" noChangeArrowheads="1"/>
            </p:cNvPicPr>
            <p:nvPr/>
          </p:nvPicPr>
          <p:blipFill>
            <a:blip r:embed="rId2" cstate="print"/>
            <a:srcRect/>
            <a:stretch>
              <a:fillRect/>
            </a:stretch>
          </p:blipFill>
          <p:spPr bwMode="auto">
            <a:xfrm>
              <a:off x="533400" y="1981200"/>
              <a:ext cx="2514600" cy="3379410"/>
            </a:xfrm>
            <a:prstGeom prst="rect">
              <a:avLst/>
            </a:prstGeom>
            <a:noFill/>
            <a:ln w="9525">
              <a:noFill/>
              <a:miter lim="800000"/>
              <a:headEnd/>
              <a:tailEnd/>
            </a:ln>
          </p:spPr>
        </p:pic>
        <p:pic>
          <p:nvPicPr>
            <p:cNvPr id="8" name="Picture 7"/>
            <p:cNvPicPr>
              <a:picLocks noChangeAspect="1" noChangeArrowheads="1"/>
            </p:cNvPicPr>
            <p:nvPr/>
          </p:nvPicPr>
          <p:blipFill>
            <a:blip r:embed="rId3" cstate="print"/>
            <a:srcRect/>
            <a:stretch>
              <a:fillRect/>
            </a:stretch>
          </p:blipFill>
          <p:spPr bwMode="auto">
            <a:xfrm>
              <a:off x="533400" y="1295400"/>
              <a:ext cx="2514600" cy="530164"/>
            </a:xfrm>
            <a:prstGeom prst="rect">
              <a:avLst/>
            </a:prstGeom>
            <a:noFill/>
            <a:ln w="9525">
              <a:noFill/>
              <a:miter lim="800000"/>
              <a:headEnd/>
              <a:tailEnd/>
            </a:ln>
          </p:spPr>
        </p:pic>
      </p:grpSp>
      <p:grpSp>
        <p:nvGrpSpPr>
          <p:cNvPr id="9" name="Group 8"/>
          <p:cNvGrpSpPr/>
          <p:nvPr/>
        </p:nvGrpSpPr>
        <p:grpSpPr>
          <a:xfrm>
            <a:off x="4921133" y="1033550"/>
            <a:ext cx="2514600" cy="4058985"/>
            <a:chOff x="3124200" y="1295400"/>
            <a:chExt cx="2514600" cy="4058985"/>
          </a:xfrm>
        </p:grpSpPr>
        <p:pic>
          <p:nvPicPr>
            <p:cNvPr id="10" name="Picture 4"/>
            <p:cNvPicPr>
              <a:picLocks noChangeAspect="1" noChangeArrowheads="1"/>
            </p:cNvPicPr>
            <p:nvPr/>
          </p:nvPicPr>
          <p:blipFill>
            <a:blip r:embed="rId4" cstate="print"/>
            <a:srcRect/>
            <a:stretch>
              <a:fillRect/>
            </a:stretch>
          </p:blipFill>
          <p:spPr bwMode="auto">
            <a:xfrm>
              <a:off x="3124200" y="2209800"/>
              <a:ext cx="2514600" cy="3144585"/>
            </a:xfrm>
            <a:prstGeom prst="rect">
              <a:avLst/>
            </a:prstGeom>
            <a:noFill/>
            <a:ln w="9525">
              <a:noFill/>
              <a:miter lim="800000"/>
              <a:headEnd/>
              <a:tailEnd/>
            </a:ln>
          </p:spPr>
        </p:pic>
        <p:pic>
          <p:nvPicPr>
            <p:cNvPr id="11" name="Picture 5"/>
            <p:cNvPicPr>
              <a:picLocks noChangeAspect="1" noChangeArrowheads="1"/>
            </p:cNvPicPr>
            <p:nvPr/>
          </p:nvPicPr>
          <p:blipFill>
            <a:blip r:embed="rId5" cstate="print"/>
            <a:srcRect/>
            <a:stretch>
              <a:fillRect/>
            </a:stretch>
          </p:blipFill>
          <p:spPr bwMode="auto">
            <a:xfrm>
              <a:off x="3124200" y="1295400"/>
              <a:ext cx="2514600" cy="854902"/>
            </a:xfrm>
            <a:prstGeom prst="rect">
              <a:avLst/>
            </a:prstGeom>
            <a:noFill/>
            <a:ln w="9525">
              <a:noFill/>
              <a:miter lim="800000"/>
              <a:headEnd/>
              <a:tailEnd/>
            </a:ln>
          </p:spPr>
        </p:pic>
      </p:grpSp>
      <p:grpSp>
        <p:nvGrpSpPr>
          <p:cNvPr id="12" name="Group 11"/>
          <p:cNvGrpSpPr/>
          <p:nvPr/>
        </p:nvGrpSpPr>
        <p:grpSpPr>
          <a:xfrm>
            <a:off x="8232366" y="1033550"/>
            <a:ext cx="2514600" cy="3660029"/>
            <a:chOff x="5715000" y="1295400"/>
            <a:chExt cx="2514600" cy="3660029"/>
          </a:xfrm>
        </p:grpSpPr>
        <p:pic>
          <p:nvPicPr>
            <p:cNvPr id="13" name="Picture 2"/>
            <p:cNvPicPr>
              <a:picLocks noChangeAspect="1" noChangeArrowheads="1"/>
            </p:cNvPicPr>
            <p:nvPr/>
          </p:nvPicPr>
          <p:blipFill>
            <a:blip r:embed="rId6" cstate="print"/>
            <a:srcRect/>
            <a:stretch>
              <a:fillRect/>
            </a:stretch>
          </p:blipFill>
          <p:spPr bwMode="auto">
            <a:xfrm>
              <a:off x="7772400" y="3657600"/>
              <a:ext cx="457200" cy="457200"/>
            </a:xfrm>
            <a:prstGeom prst="rect">
              <a:avLst/>
            </a:prstGeom>
            <a:noFill/>
            <a:ln w="9525">
              <a:noFill/>
              <a:miter lim="800000"/>
              <a:headEnd/>
              <a:tailEnd/>
            </a:ln>
            <a:effectLst/>
          </p:spPr>
        </p:pic>
        <p:pic>
          <p:nvPicPr>
            <p:cNvPr id="14" name="Picture 7"/>
            <p:cNvPicPr>
              <a:picLocks noChangeAspect="1" noChangeArrowheads="1"/>
            </p:cNvPicPr>
            <p:nvPr/>
          </p:nvPicPr>
          <p:blipFill>
            <a:blip r:embed="rId7" cstate="print"/>
            <a:srcRect/>
            <a:stretch>
              <a:fillRect/>
            </a:stretch>
          </p:blipFill>
          <p:spPr bwMode="auto">
            <a:xfrm>
              <a:off x="5715000" y="3657600"/>
              <a:ext cx="1981200" cy="1297829"/>
            </a:xfrm>
            <a:prstGeom prst="rect">
              <a:avLst/>
            </a:prstGeom>
            <a:noFill/>
            <a:ln w="9525">
              <a:noFill/>
              <a:miter lim="800000"/>
              <a:headEnd/>
              <a:tailEnd/>
            </a:ln>
          </p:spPr>
        </p:pic>
        <p:pic>
          <p:nvPicPr>
            <p:cNvPr id="15" name="Picture 8"/>
            <p:cNvPicPr>
              <a:picLocks noChangeAspect="1" noChangeArrowheads="1"/>
            </p:cNvPicPr>
            <p:nvPr/>
          </p:nvPicPr>
          <p:blipFill>
            <a:blip r:embed="rId8" cstate="print"/>
            <a:srcRect/>
            <a:stretch>
              <a:fillRect/>
            </a:stretch>
          </p:blipFill>
          <p:spPr bwMode="auto">
            <a:xfrm>
              <a:off x="5715000" y="1295400"/>
              <a:ext cx="2514600" cy="2318147"/>
            </a:xfrm>
            <a:prstGeom prst="rect">
              <a:avLst/>
            </a:prstGeom>
            <a:noFill/>
            <a:ln w="9525">
              <a:noFill/>
              <a:miter lim="800000"/>
              <a:headEnd/>
              <a:tailEnd/>
            </a:ln>
          </p:spPr>
        </p:pic>
      </p:grpSp>
      <p:grpSp>
        <p:nvGrpSpPr>
          <p:cNvPr id="16" name="Group 15"/>
          <p:cNvGrpSpPr/>
          <p:nvPr/>
        </p:nvGrpSpPr>
        <p:grpSpPr>
          <a:xfrm>
            <a:off x="5073533" y="5410200"/>
            <a:ext cx="5105400" cy="1369559"/>
            <a:chOff x="3810000" y="5410200"/>
            <a:chExt cx="5105400" cy="1369559"/>
          </a:xfrm>
        </p:grpSpPr>
        <p:pic>
          <p:nvPicPr>
            <p:cNvPr id="17" name="Picture 9"/>
            <p:cNvPicPr>
              <a:picLocks noChangeAspect="1" noChangeArrowheads="1"/>
            </p:cNvPicPr>
            <p:nvPr/>
          </p:nvPicPr>
          <p:blipFill>
            <a:blip r:embed="rId9" cstate="print"/>
            <a:srcRect/>
            <a:stretch>
              <a:fillRect/>
            </a:stretch>
          </p:blipFill>
          <p:spPr bwMode="auto">
            <a:xfrm>
              <a:off x="3810000" y="6361684"/>
              <a:ext cx="2514600" cy="418075"/>
            </a:xfrm>
            <a:prstGeom prst="rect">
              <a:avLst/>
            </a:prstGeom>
            <a:noFill/>
            <a:ln w="9525">
              <a:noFill/>
              <a:miter lim="800000"/>
              <a:headEnd/>
              <a:tailEnd/>
            </a:ln>
          </p:spPr>
        </p:pic>
        <p:pic>
          <p:nvPicPr>
            <p:cNvPr id="18" name="Picture 10"/>
            <p:cNvPicPr>
              <a:picLocks noChangeAspect="1" noChangeArrowheads="1"/>
            </p:cNvPicPr>
            <p:nvPr/>
          </p:nvPicPr>
          <p:blipFill>
            <a:blip r:embed="rId10" cstate="print"/>
            <a:srcRect/>
            <a:stretch>
              <a:fillRect/>
            </a:stretch>
          </p:blipFill>
          <p:spPr bwMode="auto">
            <a:xfrm>
              <a:off x="6400800" y="5410200"/>
              <a:ext cx="2514600" cy="1369559"/>
            </a:xfrm>
            <a:prstGeom prst="rect">
              <a:avLst/>
            </a:prstGeom>
            <a:noFill/>
            <a:ln w="9525">
              <a:noFill/>
              <a:miter lim="800000"/>
              <a:headEnd/>
              <a:tailEnd/>
            </a:ln>
          </p:spPr>
        </p:pic>
      </p:grpSp>
      <p:pic>
        <p:nvPicPr>
          <p:cNvPr id="19" name="Picture 11"/>
          <p:cNvPicPr>
            <a:picLocks noChangeAspect="1" noChangeArrowheads="1"/>
          </p:cNvPicPr>
          <p:nvPr/>
        </p:nvPicPr>
        <p:blipFill>
          <a:blip r:embed="rId11" cstate="print"/>
          <a:srcRect/>
          <a:stretch>
            <a:fillRect/>
          </a:stretch>
        </p:blipFill>
        <p:spPr bwMode="auto">
          <a:xfrm>
            <a:off x="2482733" y="5210175"/>
            <a:ext cx="2514600" cy="1571625"/>
          </a:xfrm>
          <a:prstGeom prst="rect">
            <a:avLst/>
          </a:prstGeom>
          <a:noFill/>
          <a:ln w="9525">
            <a:noFill/>
            <a:miter lim="800000"/>
            <a:headEnd/>
            <a:tailEnd/>
          </a:ln>
        </p:spPr>
      </p:pic>
    </p:spTree>
    <p:extLst>
      <p:ext uri="{BB962C8B-B14F-4D97-AF65-F5344CB8AC3E}">
        <p14:creationId xmlns:p14="http://schemas.microsoft.com/office/powerpoint/2010/main" val="2115647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Hello_my_name_is_sticker.svg.png"/>
          <p:cNvPicPr>
            <a:picLocks noChangeAspect="1"/>
          </p:cNvPicPr>
          <p:nvPr/>
        </p:nvPicPr>
        <p:blipFill>
          <a:blip r:embed="rId2" cstate="print">
            <a:alphaModFix amt="33000"/>
            <a:extLst>
              <a:ext uri="{28A0092B-C50C-407E-A947-70E740481C1C}">
                <a14:useLocalDpi xmlns:a14="http://schemas.microsoft.com/office/drawing/2010/main" val="0"/>
              </a:ext>
            </a:extLst>
          </a:blip>
          <a:stretch>
            <a:fillRect/>
          </a:stretch>
        </p:blipFill>
        <p:spPr>
          <a:xfrm>
            <a:off x="4648200" y="3828254"/>
            <a:ext cx="1295400" cy="927506"/>
          </a:xfrm>
          <a:prstGeom prst="rect">
            <a:avLst/>
          </a:prstGeom>
        </p:spPr>
      </p:pic>
      <p:pic>
        <p:nvPicPr>
          <p:cNvPr id="9" name="Picture 8" descr="polaroid.jpg"/>
          <p:cNvPicPr>
            <a:picLocks noChangeAspect="1"/>
          </p:cNvPicPr>
          <p:nvPr/>
        </p:nvPicPr>
        <p:blipFill rotWithShape="1">
          <a:blip r:embed="rId3" cstate="print">
            <a:alphaModFix amt="33000"/>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rcRect r="49440"/>
          <a:stretch/>
        </p:blipFill>
        <p:spPr>
          <a:xfrm>
            <a:off x="7909123" y="3415520"/>
            <a:ext cx="1584947" cy="1887148"/>
          </a:xfrm>
          <a:prstGeom prst="rect">
            <a:avLst/>
          </a:prstGeom>
        </p:spPr>
      </p:pic>
      <p:sp>
        <p:nvSpPr>
          <p:cNvPr id="2" name="Title 1"/>
          <p:cNvSpPr>
            <a:spLocks noGrp="1"/>
          </p:cNvSpPr>
          <p:nvPr>
            <p:ph type="title"/>
          </p:nvPr>
        </p:nvSpPr>
        <p:spPr/>
        <p:txBody>
          <a:bodyPr/>
          <a:lstStyle/>
          <a:p>
            <a:r>
              <a:rPr lang="en-US" sz="4000" dirty="0"/>
              <a:t>Sequencing as a tool for microbial community analysis</a:t>
            </a:r>
            <a:endParaRPr lang="en-US" sz="4000" dirty="0"/>
          </a:p>
        </p:txBody>
      </p:sp>
      <p:sp>
        <p:nvSpPr>
          <p:cNvPr id="4" name="Slide Number Placeholder 3"/>
          <p:cNvSpPr>
            <a:spLocks noGrp="1"/>
          </p:cNvSpPr>
          <p:nvPr>
            <p:ph type="sldNum" sz="quarter" idx="12"/>
          </p:nvPr>
        </p:nvSpPr>
        <p:spPr/>
        <p:txBody>
          <a:bodyPr/>
          <a:lstStyle/>
          <a:p>
            <a:fld id="{C71C242F-20BE-4F6C-ABA6-9DCC8641EF60}" type="slidenum">
              <a:rPr lang="en-US" smtClean="0">
                <a:solidFill>
                  <a:schemeClr val="tx1"/>
                </a:solidFill>
              </a:rPr>
              <a:pPr/>
              <a:t>7</a:t>
            </a:fld>
            <a:endParaRPr lang="en-US">
              <a:solidFill>
                <a:schemeClr val="tx1"/>
              </a:solidFill>
            </a:endParaRPr>
          </a:p>
        </p:txBody>
      </p:sp>
      <p:sp>
        <p:nvSpPr>
          <p:cNvPr id="6" name="TextBox 5"/>
          <p:cNvSpPr txBox="1"/>
          <p:nvPr/>
        </p:nvSpPr>
        <p:spPr>
          <a:xfrm>
            <a:off x="3224012" y="2724090"/>
            <a:ext cx="1296124" cy="400110"/>
          </a:xfrm>
          <a:prstGeom prst="rect">
            <a:avLst/>
          </a:prstGeom>
          <a:noFill/>
        </p:spPr>
        <p:txBody>
          <a:bodyPr wrap="none" rtlCol="0">
            <a:spAutoFit/>
          </a:bodyPr>
          <a:lstStyle/>
          <a:p>
            <a:pPr algn="ctr"/>
            <a:r>
              <a:rPr lang="en-US" sz="2000" b="1" dirty="0" err="1"/>
              <a:t>Amplicons</a:t>
            </a:r>
            <a:endParaRPr lang="en-US" sz="2000" b="1" dirty="0"/>
          </a:p>
        </p:txBody>
      </p:sp>
      <p:sp>
        <p:nvSpPr>
          <p:cNvPr id="7" name="TextBox 6"/>
          <p:cNvSpPr txBox="1"/>
          <p:nvPr/>
        </p:nvSpPr>
        <p:spPr>
          <a:xfrm>
            <a:off x="7834936" y="2647890"/>
            <a:ext cx="1313821" cy="400110"/>
          </a:xfrm>
          <a:prstGeom prst="rect">
            <a:avLst/>
          </a:prstGeom>
          <a:noFill/>
        </p:spPr>
        <p:txBody>
          <a:bodyPr wrap="none" rtlCol="0">
            <a:spAutoFit/>
          </a:bodyPr>
          <a:lstStyle/>
          <a:p>
            <a:pPr algn="ctr"/>
            <a:r>
              <a:rPr lang="en-US" sz="2000" b="1" dirty="0" err="1"/>
              <a:t>Meta’omic</a:t>
            </a:r>
            <a:endParaRPr lang="en-US" sz="2000" b="1" dirty="0"/>
          </a:p>
        </p:txBody>
      </p:sp>
      <p:pic>
        <p:nvPicPr>
          <p:cNvPr id="10" name="Picture 2" descr="C:\Documents and Settings\chuttenh\My Documents\My Dropbox\working\coreforum_09-16-09\microbes.png"/>
          <p:cNvPicPr>
            <a:picLocks noChangeAspect="1" noChangeArrowheads="1"/>
          </p:cNvPicPr>
          <p:nvPr/>
        </p:nvPicPr>
        <p:blipFill>
          <a:blip r:embed="rId5" cstate="print"/>
          <a:srcRect/>
          <a:stretch>
            <a:fillRect/>
          </a:stretch>
        </p:blipFill>
        <p:spPr bwMode="auto">
          <a:xfrm>
            <a:off x="4038600" y="1143001"/>
            <a:ext cx="1600200" cy="1343999"/>
          </a:xfrm>
          <a:prstGeom prst="rect">
            <a:avLst/>
          </a:prstGeom>
          <a:noFill/>
        </p:spPr>
      </p:pic>
      <p:sp>
        <p:nvSpPr>
          <p:cNvPr id="11" name="Down Arrow 10"/>
          <p:cNvSpPr/>
          <p:nvPr/>
        </p:nvSpPr>
        <p:spPr bwMode="auto">
          <a:xfrm rot="16200000" flipH="1">
            <a:off x="5627186" y="1764214"/>
            <a:ext cx="457200" cy="129172"/>
          </a:xfrm>
          <a:prstGeom prst="downArrow">
            <a:avLst/>
          </a:prstGeom>
          <a:solidFill>
            <a:schemeClr val="tx1">
              <a:lumMod val="50000"/>
            </a:schemeClr>
          </a:solidFill>
          <a:ln w="63500" cap="flat" cmpd="sng" algn="ctr">
            <a:solidFill>
              <a:schemeClr val="accent3">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2" name="TextBox 11"/>
          <p:cNvSpPr txBox="1"/>
          <p:nvPr/>
        </p:nvSpPr>
        <p:spPr>
          <a:xfrm>
            <a:off x="6080567" y="1548825"/>
            <a:ext cx="2339936" cy="584775"/>
          </a:xfrm>
          <a:prstGeom prst="rect">
            <a:avLst/>
          </a:prstGeom>
          <a:noFill/>
        </p:spPr>
        <p:txBody>
          <a:bodyPr wrap="none" rtlCol="0">
            <a:spAutoFit/>
          </a:bodyPr>
          <a:lstStyle/>
          <a:p>
            <a:pPr algn="ctr"/>
            <a:r>
              <a:rPr lang="en-US" sz="1600" dirty="0"/>
              <a:t>Lyse cells</a:t>
            </a:r>
          </a:p>
          <a:p>
            <a:pPr algn="ctr"/>
            <a:r>
              <a:rPr lang="en-US" sz="1600" dirty="0"/>
              <a:t>Extract DNA (and/or RNA)</a:t>
            </a:r>
            <a:endParaRPr lang="en-US" sz="1600" dirty="0"/>
          </a:p>
        </p:txBody>
      </p:sp>
      <p:sp>
        <p:nvSpPr>
          <p:cNvPr id="13" name="Down Arrow 12"/>
          <p:cNvSpPr/>
          <p:nvPr/>
        </p:nvSpPr>
        <p:spPr bwMode="auto">
          <a:xfrm rot="18900000" flipH="1">
            <a:off x="7184086" y="2428728"/>
            <a:ext cx="457200" cy="129172"/>
          </a:xfrm>
          <a:prstGeom prst="downArrow">
            <a:avLst/>
          </a:prstGeom>
          <a:solidFill>
            <a:schemeClr val="tx1">
              <a:lumMod val="50000"/>
            </a:schemeClr>
          </a:solidFill>
          <a:ln w="63500" cap="flat" cmpd="sng" algn="ctr">
            <a:solidFill>
              <a:schemeClr val="accent3">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4" name="Down Arrow 13"/>
          <p:cNvSpPr/>
          <p:nvPr/>
        </p:nvSpPr>
        <p:spPr bwMode="auto">
          <a:xfrm rot="2700000" flipH="1">
            <a:off x="4322114" y="2581128"/>
            <a:ext cx="457200" cy="129172"/>
          </a:xfrm>
          <a:prstGeom prst="downArrow">
            <a:avLst/>
          </a:prstGeom>
          <a:solidFill>
            <a:schemeClr val="tx1">
              <a:lumMod val="50000"/>
            </a:schemeClr>
          </a:solidFill>
          <a:ln w="63500" cap="flat" cmpd="sng" algn="ctr">
            <a:solidFill>
              <a:schemeClr val="accent3">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5" name="Down Arrow 14"/>
          <p:cNvSpPr/>
          <p:nvPr/>
        </p:nvSpPr>
        <p:spPr bwMode="auto">
          <a:xfrm flipH="1">
            <a:off x="3962368" y="3135178"/>
            <a:ext cx="457200" cy="129172"/>
          </a:xfrm>
          <a:prstGeom prst="downArrow">
            <a:avLst/>
          </a:prstGeom>
          <a:solidFill>
            <a:schemeClr val="tx1">
              <a:lumMod val="50000"/>
            </a:schemeClr>
          </a:solidFill>
          <a:ln w="63500" cap="flat" cmpd="sng" algn="ctr">
            <a:solidFill>
              <a:schemeClr val="accent3">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6" name="TextBox 15"/>
          <p:cNvSpPr txBox="1"/>
          <p:nvPr/>
        </p:nvSpPr>
        <p:spPr>
          <a:xfrm>
            <a:off x="3562486" y="3276600"/>
            <a:ext cx="2807338" cy="584776"/>
          </a:xfrm>
          <a:prstGeom prst="rect">
            <a:avLst/>
          </a:prstGeom>
          <a:noFill/>
          <a:effectLst/>
        </p:spPr>
        <p:txBody>
          <a:bodyPr wrap="square" rtlCol="0">
            <a:spAutoFit/>
          </a:bodyPr>
          <a:lstStyle/>
          <a:p>
            <a:pPr algn="ctr"/>
            <a:r>
              <a:rPr lang="en-US" sz="1600" dirty="0"/>
              <a:t>PCR to amplify a single</a:t>
            </a:r>
            <a:r>
              <a:rPr lang="en-US" sz="1600" dirty="0"/>
              <a:t> </a:t>
            </a:r>
            <a:r>
              <a:rPr lang="en-US" sz="1600" dirty="0"/>
              <a:t>marker gene, e.g. 16S </a:t>
            </a:r>
            <a:r>
              <a:rPr lang="en-US" sz="1600" dirty="0" err="1"/>
              <a:t>rRNA</a:t>
            </a:r>
            <a:endParaRPr lang="en-US" sz="1600" dirty="0"/>
          </a:p>
        </p:txBody>
      </p:sp>
      <p:pic>
        <p:nvPicPr>
          <p:cNvPr id="17" name="Picture 6"/>
          <p:cNvPicPr>
            <a:picLocks noChangeAspect="1" noChangeArrowheads="1"/>
          </p:cNvPicPr>
          <p:nvPr/>
        </p:nvPicPr>
        <p:blipFill>
          <a:blip r:embed="rId6" cstate="print"/>
          <a:srcRect/>
          <a:stretch>
            <a:fillRect/>
          </a:stretch>
        </p:blipFill>
        <p:spPr bwMode="auto">
          <a:xfrm>
            <a:off x="1524001" y="3200400"/>
            <a:ext cx="2130061" cy="2819400"/>
          </a:xfrm>
          <a:prstGeom prst="rect">
            <a:avLst/>
          </a:prstGeom>
          <a:noFill/>
          <a:ln w="9525">
            <a:noFill/>
            <a:miter lim="800000"/>
            <a:headEnd/>
            <a:tailEnd/>
          </a:ln>
        </p:spPr>
      </p:pic>
      <p:sp>
        <p:nvSpPr>
          <p:cNvPr id="24" name="Rectangle 23"/>
          <p:cNvSpPr/>
          <p:nvPr/>
        </p:nvSpPr>
        <p:spPr>
          <a:xfrm>
            <a:off x="1531584" y="3077290"/>
            <a:ext cx="1615827" cy="123111"/>
          </a:xfrm>
          <a:prstGeom prst="rect">
            <a:avLst/>
          </a:prstGeom>
        </p:spPr>
        <p:txBody>
          <a:bodyPr wrap="none" lIns="0" tIns="0" rIns="0" bIns="0">
            <a:spAutoFit/>
          </a:bodyPr>
          <a:lstStyle/>
          <a:p>
            <a:r>
              <a:rPr lang="en-US" sz="800" dirty="0"/>
              <a:t>George Rice, Montana State University</a:t>
            </a:r>
            <a:endParaRPr lang="en-US" sz="800" dirty="0"/>
          </a:p>
        </p:txBody>
      </p:sp>
      <p:pic>
        <p:nvPicPr>
          <p:cNvPr id="25" name="Picture 6"/>
          <p:cNvPicPr>
            <a:picLocks noChangeAspect="1" noChangeArrowheads="1"/>
          </p:cNvPicPr>
          <p:nvPr/>
        </p:nvPicPr>
        <p:blipFill>
          <a:blip r:embed="rId7" cstate="print"/>
          <a:srcRect l="73470" t="73789" r="8163" b="3084"/>
          <a:stretch>
            <a:fillRect/>
          </a:stretch>
        </p:blipFill>
        <p:spPr bwMode="auto">
          <a:xfrm>
            <a:off x="3657600" y="3886200"/>
            <a:ext cx="685800" cy="1143000"/>
          </a:xfrm>
          <a:prstGeom prst="rect">
            <a:avLst/>
          </a:prstGeom>
          <a:noFill/>
          <a:ln w="9525">
            <a:noFill/>
            <a:miter lim="800000"/>
            <a:headEnd/>
            <a:tailEnd/>
          </a:ln>
        </p:spPr>
      </p:pic>
      <p:sp>
        <p:nvSpPr>
          <p:cNvPr id="31" name="TextBox 30"/>
          <p:cNvSpPr txBox="1"/>
          <p:nvPr/>
        </p:nvSpPr>
        <p:spPr>
          <a:xfrm>
            <a:off x="4446176" y="4114801"/>
            <a:ext cx="1644232" cy="584775"/>
          </a:xfrm>
          <a:prstGeom prst="rect">
            <a:avLst/>
          </a:prstGeom>
          <a:noFill/>
          <a:effectLst>
            <a:outerShdw blurRad="63500" sx="102000" sy="102000" algn="ctr" rotWithShape="0">
              <a:prstClr val="black">
                <a:alpha val="40000"/>
              </a:prstClr>
            </a:outerShdw>
          </a:effectLst>
        </p:spPr>
        <p:txBody>
          <a:bodyPr wrap="none" rtlCol="0">
            <a:spAutoFit/>
          </a:bodyPr>
          <a:lstStyle/>
          <a:p>
            <a:pPr algn="ctr"/>
            <a:r>
              <a:rPr lang="en-US" sz="1600" dirty="0"/>
              <a:t>Classify sequence</a:t>
            </a:r>
            <a:br>
              <a:rPr lang="en-US" sz="1600" dirty="0"/>
            </a:br>
            <a:r>
              <a:rPr lang="en-US" sz="1600" dirty="0">
                <a:latin typeface="Wingdings"/>
                <a:ea typeface="Wingdings"/>
                <a:cs typeface="Wingdings"/>
                <a:sym typeface="Wingdings"/>
              </a:rPr>
              <a:t></a:t>
            </a:r>
            <a:r>
              <a:rPr lang="en-US" sz="1600" dirty="0">
                <a:sym typeface="Wingdings"/>
              </a:rPr>
              <a:t> </a:t>
            </a:r>
            <a:r>
              <a:rPr lang="en-US" sz="1600" dirty="0">
                <a:sym typeface="Wingdings"/>
              </a:rPr>
              <a:t>microbe</a:t>
            </a:r>
            <a:endParaRPr lang="en-US" sz="1600" dirty="0"/>
          </a:p>
        </p:txBody>
      </p:sp>
      <p:sp>
        <p:nvSpPr>
          <p:cNvPr id="32" name="Down Arrow 31"/>
          <p:cNvSpPr/>
          <p:nvPr/>
        </p:nvSpPr>
        <p:spPr bwMode="auto">
          <a:xfrm flipH="1">
            <a:off x="5039692" y="4800600"/>
            <a:ext cx="457200" cy="129172"/>
          </a:xfrm>
          <a:prstGeom prst="downArrow">
            <a:avLst/>
          </a:prstGeom>
          <a:solidFill>
            <a:schemeClr val="tx1">
              <a:lumMod val="50000"/>
            </a:schemeClr>
          </a:solidFill>
          <a:ln w="63500" cap="flat" cmpd="sng" algn="ctr">
            <a:solidFill>
              <a:schemeClr val="accent3">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grpSp>
        <p:nvGrpSpPr>
          <p:cNvPr id="133" name="Group 132"/>
          <p:cNvGrpSpPr/>
          <p:nvPr/>
        </p:nvGrpSpPr>
        <p:grpSpPr>
          <a:xfrm>
            <a:off x="4648200" y="5057002"/>
            <a:ext cx="1140878" cy="1790819"/>
            <a:chOff x="3124200" y="5057001"/>
            <a:chExt cx="1140878" cy="1790819"/>
          </a:xfrm>
        </p:grpSpPr>
        <p:grpSp>
          <p:nvGrpSpPr>
            <p:cNvPr id="33" name="Group 149"/>
            <p:cNvGrpSpPr/>
            <p:nvPr/>
          </p:nvGrpSpPr>
          <p:grpSpPr>
            <a:xfrm>
              <a:off x="3401392" y="5334000"/>
              <a:ext cx="685800" cy="1019600"/>
              <a:chOff x="228600" y="2590800"/>
              <a:chExt cx="2777935" cy="4130040"/>
            </a:xfrm>
          </p:grpSpPr>
          <p:sp>
            <p:nvSpPr>
              <p:cNvPr id="34" name="Rectangle 16"/>
              <p:cNvSpPr/>
              <p:nvPr/>
            </p:nvSpPr>
            <p:spPr bwMode="auto">
              <a:xfrm>
                <a:off x="923084" y="4656834"/>
                <a:ext cx="347242" cy="3472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5" name="Rectangle 28"/>
              <p:cNvSpPr/>
              <p:nvPr/>
            </p:nvSpPr>
            <p:spPr bwMode="auto">
              <a:xfrm>
                <a:off x="1270326" y="4656834"/>
                <a:ext cx="347242" cy="3472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6" name="Rectangle 40"/>
              <p:cNvSpPr/>
              <p:nvPr/>
            </p:nvSpPr>
            <p:spPr bwMode="auto">
              <a:xfrm>
                <a:off x="2312051" y="4656834"/>
                <a:ext cx="347242" cy="347242"/>
              </a:xfrm>
              <a:prstGeom prst="rect">
                <a:avLst/>
              </a:prstGeom>
              <a:solidFill>
                <a:srgbClr val="605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7" name="Rectangle 4"/>
              <p:cNvSpPr/>
              <p:nvPr/>
            </p:nvSpPr>
            <p:spPr bwMode="auto">
              <a:xfrm>
                <a:off x="228600" y="4656834"/>
                <a:ext cx="347242" cy="34724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8" name="Rectangle 52"/>
              <p:cNvSpPr/>
              <p:nvPr/>
            </p:nvSpPr>
            <p:spPr bwMode="auto">
              <a:xfrm>
                <a:off x="575842" y="4656834"/>
                <a:ext cx="347242" cy="34724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9" name="Rectangle 64"/>
              <p:cNvSpPr/>
              <p:nvPr/>
            </p:nvSpPr>
            <p:spPr bwMode="auto">
              <a:xfrm>
                <a:off x="1617568" y="4656834"/>
                <a:ext cx="347242" cy="347242"/>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0" name="Rectangle 76"/>
              <p:cNvSpPr/>
              <p:nvPr/>
            </p:nvSpPr>
            <p:spPr bwMode="auto">
              <a:xfrm>
                <a:off x="1964809" y="4656834"/>
                <a:ext cx="347242" cy="34724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1" name="Rectangle 88"/>
              <p:cNvSpPr/>
              <p:nvPr/>
            </p:nvSpPr>
            <p:spPr bwMode="auto">
              <a:xfrm>
                <a:off x="2659293" y="4656834"/>
                <a:ext cx="347242" cy="347242"/>
              </a:xfrm>
              <a:prstGeom prst="rect">
                <a:avLst/>
              </a:prstGeom>
              <a:solidFill>
                <a:srgbClr val="CCCC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2" name="Rectangle 17"/>
              <p:cNvSpPr/>
              <p:nvPr/>
            </p:nvSpPr>
            <p:spPr bwMode="auto">
              <a:xfrm>
                <a:off x="923084" y="3615109"/>
                <a:ext cx="347242" cy="3472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3" name="Rectangle 29"/>
              <p:cNvSpPr/>
              <p:nvPr/>
            </p:nvSpPr>
            <p:spPr bwMode="auto">
              <a:xfrm>
                <a:off x="1270326" y="3615109"/>
                <a:ext cx="347242" cy="3472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4" name="Rectangle 41"/>
              <p:cNvSpPr/>
              <p:nvPr/>
            </p:nvSpPr>
            <p:spPr bwMode="auto">
              <a:xfrm>
                <a:off x="2312051" y="3615109"/>
                <a:ext cx="347242" cy="34724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5" name="Rectangle 5"/>
              <p:cNvSpPr/>
              <p:nvPr/>
            </p:nvSpPr>
            <p:spPr bwMode="auto">
              <a:xfrm>
                <a:off x="228600" y="3615109"/>
                <a:ext cx="347242" cy="34724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6" name="Rectangle 53"/>
              <p:cNvSpPr/>
              <p:nvPr/>
            </p:nvSpPr>
            <p:spPr bwMode="auto">
              <a:xfrm>
                <a:off x="575842" y="3615109"/>
                <a:ext cx="347242" cy="347242"/>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7" name="Rectangle 65"/>
              <p:cNvSpPr/>
              <p:nvPr/>
            </p:nvSpPr>
            <p:spPr bwMode="auto">
              <a:xfrm>
                <a:off x="1617568" y="3615109"/>
                <a:ext cx="347242" cy="347242"/>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8" name="Rectangle 77"/>
              <p:cNvSpPr/>
              <p:nvPr/>
            </p:nvSpPr>
            <p:spPr bwMode="auto">
              <a:xfrm>
                <a:off x="1964809" y="3615109"/>
                <a:ext cx="347242" cy="347242"/>
              </a:xfrm>
              <a:prstGeom prst="rect">
                <a:avLst/>
              </a:prstGeom>
              <a:solidFill>
                <a:srgbClr val="A29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9" name="Rectangle 89"/>
              <p:cNvSpPr/>
              <p:nvPr/>
            </p:nvSpPr>
            <p:spPr bwMode="auto">
              <a:xfrm>
                <a:off x="2659293" y="3615109"/>
                <a:ext cx="347242" cy="34724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50" name="Rectangle 18"/>
              <p:cNvSpPr/>
              <p:nvPr/>
            </p:nvSpPr>
            <p:spPr bwMode="auto">
              <a:xfrm>
                <a:off x="923084" y="5022773"/>
                <a:ext cx="347242" cy="3472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51" name="Rectangle 30"/>
              <p:cNvSpPr/>
              <p:nvPr/>
            </p:nvSpPr>
            <p:spPr bwMode="auto">
              <a:xfrm>
                <a:off x="1270326" y="5022773"/>
                <a:ext cx="347242" cy="3472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52" name="Rectangle 51"/>
              <p:cNvSpPr/>
              <p:nvPr/>
            </p:nvSpPr>
            <p:spPr bwMode="auto">
              <a:xfrm>
                <a:off x="2312051" y="5022773"/>
                <a:ext cx="347242" cy="34724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53" name="Rectangle 6"/>
              <p:cNvSpPr/>
              <p:nvPr/>
            </p:nvSpPr>
            <p:spPr bwMode="auto">
              <a:xfrm>
                <a:off x="228600" y="5022773"/>
                <a:ext cx="347242" cy="34724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54" name="Rectangle 53"/>
              <p:cNvSpPr/>
              <p:nvPr/>
            </p:nvSpPr>
            <p:spPr bwMode="auto">
              <a:xfrm>
                <a:off x="575842" y="5022773"/>
                <a:ext cx="347242" cy="347242"/>
              </a:xfrm>
              <a:prstGeom prst="rect">
                <a:avLst/>
              </a:prstGeom>
              <a:solidFill>
                <a:srgbClr val="CCCC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55" name="Rectangle 54"/>
              <p:cNvSpPr/>
              <p:nvPr/>
            </p:nvSpPr>
            <p:spPr bwMode="auto">
              <a:xfrm>
                <a:off x="1617568" y="5022773"/>
                <a:ext cx="347242" cy="347242"/>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56" name="Rectangle 55"/>
              <p:cNvSpPr/>
              <p:nvPr/>
            </p:nvSpPr>
            <p:spPr bwMode="auto">
              <a:xfrm>
                <a:off x="1964809" y="5022773"/>
                <a:ext cx="347242" cy="34724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57" name="Rectangle 56"/>
              <p:cNvSpPr/>
              <p:nvPr/>
            </p:nvSpPr>
            <p:spPr bwMode="auto">
              <a:xfrm>
                <a:off x="2659293" y="5022773"/>
                <a:ext cx="347242" cy="347242"/>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58" name="Rectangle 19"/>
              <p:cNvSpPr/>
              <p:nvPr/>
            </p:nvSpPr>
            <p:spPr bwMode="auto">
              <a:xfrm>
                <a:off x="923084" y="6373598"/>
                <a:ext cx="347242" cy="3472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59" name="Rectangle 58"/>
              <p:cNvSpPr/>
              <p:nvPr/>
            </p:nvSpPr>
            <p:spPr bwMode="auto">
              <a:xfrm>
                <a:off x="1270326" y="6373598"/>
                <a:ext cx="347242" cy="3472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60" name="Rectangle 59"/>
              <p:cNvSpPr/>
              <p:nvPr/>
            </p:nvSpPr>
            <p:spPr bwMode="auto">
              <a:xfrm>
                <a:off x="2312051" y="6373598"/>
                <a:ext cx="347242" cy="34724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61" name="Rectangle 7"/>
              <p:cNvSpPr/>
              <p:nvPr/>
            </p:nvSpPr>
            <p:spPr bwMode="auto">
              <a:xfrm>
                <a:off x="228600" y="6373598"/>
                <a:ext cx="347242" cy="34724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62" name="Rectangle 61"/>
              <p:cNvSpPr/>
              <p:nvPr/>
            </p:nvSpPr>
            <p:spPr bwMode="auto">
              <a:xfrm>
                <a:off x="575842" y="6373598"/>
                <a:ext cx="347242" cy="347242"/>
              </a:xfrm>
              <a:prstGeom prst="rect">
                <a:avLst/>
              </a:prstGeom>
              <a:solidFill>
                <a:srgbClr val="A29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63" name="Rectangle 62"/>
              <p:cNvSpPr/>
              <p:nvPr/>
            </p:nvSpPr>
            <p:spPr bwMode="auto">
              <a:xfrm>
                <a:off x="1617568" y="6373598"/>
                <a:ext cx="347242" cy="347242"/>
              </a:xfrm>
              <a:prstGeom prst="rect">
                <a:avLst/>
              </a:prstGeom>
              <a:solidFill>
                <a:srgbClr val="605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64" name="Rectangle 63"/>
              <p:cNvSpPr/>
              <p:nvPr/>
            </p:nvSpPr>
            <p:spPr bwMode="auto">
              <a:xfrm>
                <a:off x="1964809" y="6373598"/>
                <a:ext cx="347242" cy="347242"/>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65" name="Rectangle 64"/>
              <p:cNvSpPr/>
              <p:nvPr/>
            </p:nvSpPr>
            <p:spPr bwMode="auto">
              <a:xfrm>
                <a:off x="2659293" y="6373598"/>
                <a:ext cx="347242" cy="347242"/>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66" name="Rectangle 20"/>
              <p:cNvSpPr/>
              <p:nvPr/>
            </p:nvSpPr>
            <p:spPr bwMode="auto">
              <a:xfrm>
                <a:off x="923084" y="5698560"/>
                <a:ext cx="347242" cy="347242"/>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67" name="Rectangle 66"/>
              <p:cNvSpPr/>
              <p:nvPr/>
            </p:nvSpPr>
            <p:spPr bwMode="auto">
              <a:xfrm>
                <a:off x="1270326" y="5698560"/>
                <a:ext cx="347242" cy="3472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68" name="Rectangle 67"/>
              <p:cNvSpPr/>
              <p:nvPr/>
            </p:nvSpPr>
            <p:spPr bwMode="auto">
              <a:xfrm>
                <a:off x="2312051" y="5698560"/>
                <a:ext cx="347242" cy="347242"/>
              </a:xfrm>
              <a:prstGeom prst="rect">
                <a:avLst/>
              </a:prstGeom>
              <a:solidFill>
                <a:srgbClr val="605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69" name="Rectangle 8"/>
              <p:cNvSpPr/>
              <p:nvPr/>
            </p:nvSpPr>
            <p:spPr bwMode="auto">
              <a:xfrm>
                <a:off x="228600" y="5698560"/>
                <a:ext cx="347242" cy="34724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70" name="Rectangle 69"/>
              <p:cNvSpPr/>
              <p:nvPr/>
            </p:nvSpPr>
            <p:spPr bwMode="auto">
              <a:xfrm>
                <a:off x="575842" y="5698560"/>
                <a:ext cx="347242" cy="34724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71" name="Rectangle 70"/>
              <p:cNvSpPr/>
              <p:nvPr/>
            </p:nvSpPr>
            <p:spPr bwMode="auto">
              <a:xfrm>
                <a:off x="1617568" y="5698560"/>
                <a:ext cx="347242" cy="347242"/>
              </a:xfrm>
              <a:prstGeom prst="rect">
                <a:avLst/>
              </a:prstGeom>
              <a:solidFill>
                <a:srgbClr val="0039A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72" name="Rectangle 71"/>
              <p:cNvSpPr/>
              <p:nvPr/>
            </p:nvSpPr>
            <p:spPr bwMode="auto">
              <a:xfrm>
                <a:off x="1964809" y="5698560"/>
                <a:ext cx="347242" cy="347242"/>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73" name="Rectangle 72"/>
              <p:cNvSpPr/>
              <p:nvPr/>
            </p:nvSpPr>
            <p:spPr bwMode="auto">
              <a:xfrm>
                <a:off x="2659293" y="5698560"/>
                <a:ext cx="347242" cy="347242"/>
              </a:xfrm>
              <a:prstGeom prst="rect">
                <a:avLst/>
              </a:prstGeom>
              <a:solidFill>
                <a:srgbClr val="CCCC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74" name="Rectangle 73"/>
              <p:cNvSpPr/>
              <p:nvPr/>
            </p:nvSpPr>
            <p:spPr bwMode="auto">
              <a:xfrm>
                <a:off x="923084" y="2590800"/>
                <a:ext cx="347242" cy="34724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75" name="Rectangle 74"/>
              <p:cNvSpPr/>
              <p:nvPr/>
            </p:nvSpPr>
            <p:spPr bwMode="auto">
              <a:xfrm>
                <a:off x="1270326" y="2590800"/>
                <a:ext cx="347242" cy="347242"/>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76" name="Rectangle 75"/>
              <p:cNvSpPr/>
              <p:nvPr/>
            </p:nvSpPr>
            <p:spPr bwMode="auto">
              <a:xfrm>
                <a:off x="2312051" y="2590800"/>
                <a:ext cx="347242" cy="3472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77" name="Rectangle 9"/>
              <p:cNvSpPr/>
              <p:nvPr/>
            </p:nvSpPr>
            <p:spPr bwMode="auto">
              <a:xfrm>
                <a:off x="228600" y="2590800"/>
                <a:ext cx="347242" cy="347242"/>
              </a:xfrm>
              <a:prstGeom prst="rect">
                <a:avLst/>
              </a:prstGeom>
              <a:solidFill>
                <a:srgbClr val="A29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78" name="Rectangle 77"/>
              <p:cNvSpPr/>
              <p:nvPr/>
            </p:nvSpPr>
            <p:spPr bwMode="auto">
              <a:xfrm>
                <a:off x="575842" y="2590800"/>
                <a:ext cx="347242" cy="347242"/>
              </a:xfrm>
              <a:prstGeom prst="rect">
                <a:avLst/>
              </a:prstGeom>
              <a:solidFill>
                <a:srgbClr val="A29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79" name="Rectangle 78"/>
              <p:cNvSpPr/>
              <p:nvPr/>
            </p:nvSpPr>
            <p:spPr bwMode="auto">
              <a:xfrm>
                <a:off x="1617568" y="2590800"/>
                <a:ext cx="347242" cy="3472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80" name="Rectangle 79"/>
              <p:cNvSpPr/>
              <p:nvPr/>
            </p:nvSpPr>
            <p:spPr bwMode="auto">
              <a:xfrm>
                <a:off x="1964809" y="2590800"/>
                <a:ext cx="347242" cy="347242"/>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81" name="Rectangle 80"/>
              <p:cNvSpPr/>
              <p:nvPr/>
            </p:nvSpPr>
            <p:spPr bwMode="auto">
              <a:xfrm>
                <a:off x="2659293" y="2590800"/>
                <a:ext cx="347242" cy="347242"/>
              </a:xfrm>
              <a:prstGeom prst="rect">
                <a:avLst/>
              </a:prstGeom>
              <a:solidFill>
                <a:srgbClr val="A29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82" name="Rectangle 81"/>
              <p:cNvSpPr/>
              <p:nvPr/>
            </p:nvSpPr>
            <p:spPr bwMode="auto">
              <a:xfrm>
                <a:off x="923084" y="3265089"/>
                <a:ext cx="347242" cy="347242"/>
              </a:xfrm>
              <a:prstGeom prst="rect">
                <a:avLst/>
              </a:prstGeom>
              <a:solidFill>
                <a:srgbClr val="605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83" name="Rectangle 82"/>
              <p:cNvSpPr/>
              <p:nvPr/>
            </p:nvSpPr>
            <p:spPr bwMode="auto">
              <a:xfrm>
                <a:off x="1270326" y="3265089"/>
                <a:ext cx="347242" cy="34724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84" name="Rectangle 83"/>
              <p:cNvSpPr/>
              <p:nvPr/>
            </p:nvSpPr>
            <p:spPr bwMode="auto">
              <a:xfrm>
                <a:off x="2312051" y="3265089"/>
                <a:ext cx="347242" cy="347242"/>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85" name="Rectangle 10"/>
              <p:cNvSpPr/>
              <p:nvPr/>
            </p:nvSpPr>
            <p:spPr bwMode="auto">
              <a:xfrm>
                <a:off x="228600" y="3265089"/>
                <a:ext cx="347242" cy="347242"/>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86" name="Rectangle 85"/>
              <p:cNvSpPr/>
              <p:nvPr/>
            </p:nvSpPr>
            <p:spPr bwMode="auto">
              <a:xfrm>
                <a:off x="575842" y="3265089"/>
                <a:ext cx="347242" cy="347242"/>
              </a:xfrm>
              <a:prstGeom prst="rect">
                <a:avLst/>
              </a:prstGeom>
              <a:solidFill>
                <a:srgbClr val="CCCC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87" name="Rectangle 86"/>
              <p:cNvSpPr/>
              <p:nvPr/>
            </p:nvSpPr>
            <p:spPr bwMode="auto">
              <a:xfrm>
                <a:off x="1617568" y="3265089"/>
                <a:ext cx="347242" cy="347242"/>
              </a:xfrm>
              <a:prstGeom prst="rect">
                <a:avLst/>
              </a:prstGeom>
              <a:solidFill>
                <a:srgbClr val="A29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88" name="Rectangle 87"/>
              <p:cNvSpPr/>
              <p:nvPr/>
            </p:nvSpPr>
            <p:spPr bwMode="auto">
              <a:xfrm>
                <a:off x="1964809" y="3265089"/>
                <a:ext cx="347242" cy="347242"/>
              </a:xfrm>
              <a:prstGeom prst="rect">
                <a:avLst/>
              </a:prstGeom>
              <a:solidFill>
                <a:srgbClr val="0039A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89" name="Rectangle 88"/>
              <p:cNvSpPr/>
              <p:nvPr/>
            </p:nvSpPr>
            <p:spPr bwMode="auto">
              <a:xfrm>
                <a:off x="2659293" y="3265089"/>
                <a:ext cx="347242" cy="347242"/>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90" name="Rectangle 89"/>
              <p:cNvSpPr/>
              <p:nvPr/>
            </p:nvSpPr>
            <p:spPr bwMode="auto">
              <a:xfrm>
                <a:off x="923084" y="5365957"/>
                <a:ext cx="347242" cy="3472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91" name="Rectangle 90"/>
              <p:cNvSpPr/>
              <p:nvPr/>
            </p:nvSpPr>
            <p:spPr bwMode="auto">
              <a:xfrm>
                <a:off x="1270326" y="5365957"/>
                <a:ext cx="347242" cy="347242"/>
              </a:xfrm>
              <a:prstGeom prst="rect">
                <a:avLst/>
              </a:prstGeom>
              <a:solidFill>
                <a:srgbClr val="A29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92" name="Rectangle 91"/>
              <p:cNvSpPr/>
              <p:nvPr/>
            </p:nvSpPr>
            <p:spPr bwMode="auto">
              <a:xfrm>
                <a:off x="2312051" y="5365957"/>
                <a:ext cx="347242" cy="34724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93" name="Rectangle 11"/>
              <p:cNvSpPr/>
              <p:nvPr/>
            </p:nvSpPr>
            <p:spPr bwMode="auto">
              <a:xfrm>
                <a:off x="228600" y="5365957"/>
                <a:ext cx="347242" cy="347242"/>
              </a:xfrm>
              <a:prstGeom prst="rect">
                <a:avLst/>
              </a:prstGeom>
              <a:solidFill>
                <a:srgbClr val="CCCC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94" name="Rectangle 93"/>
              <p:cNvSpPr/>
              <p:nvPr/>
            </p:nvSpPr>
            <p:spPr bwMode="auto">
              <a:xfrm>
                <a:off x="575842" y="5365957"/>
                <a:ext cx="347242" cy="347242"/>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95" name="Rectangle 94"/>
              <p:cNvSpPr/>
              <p:nvPr/>
            </p:nvSpPr>
            <p:spPr bwMode="auto">
              <a:xfrm>
                <a:off x="1617568" y="5365957"/>
                <a:ext cx="347242" cy="347242"/>
              </a:xfrm>
              <a:prstGeom prst="rect">
                <a:avLst/>
              </a:prstGeom>
              <a:solidFill>
                <a:srgbClr val="A29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96" name="Rectangle 95"/>
              <p:cNvSpPr/>
              <p:nvPr/>
            </p:nvSpPr>
            <p:spPr bwMode="auto">
              <a:xfrm>
                <a:off x="1964809" y="5365957"/>
                <a:ext cx="347242" cy="34724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97" name="Rectangle 96"/>
              <p:cNvSpPr/>
              <p:nvPr/>
            </p:nvSpPr>
            <p:spPr bwMode="auto">
              <a:xfrm>
                <a:off x="2659293" y="5365957"/>
                <a:ext cx="347242" cy="347242"/>
              </a:xfrm>
              <a:prstGeom prst="rect">
                <a:avLst/>
              </a:prstGeom>
              <a:solidFill>
                <a:srgbClr val="605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98" name="Rectangle 97"/>
              <p:cNvSpPr/>
              <p:nvPr/>
            </p:nvSpPr>
            <p:spPr bwMode="auto">
              <a:xfrm>
                <a:off x="923084" y="4290147"/>
                <a:ext cx="347242" cy="347242"/>
              </a:xfrm>
              <a:prstGeom prst="rect">
                <a:avLst/>
              </a:prstGeom>
              <a:solidFill>
                <a:srgbClr val="605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99" name="Rectangle 98"/>
              <p:cNvSpPr/>
              <p:nvPr/>
            </p:nvSpPr>
            <p:spPr bwMode="auto">
              <a:xfrm>
                <a:off x="1270326" y="4290147"/>
                <a:ext cx="347242" cy="347242"/>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00" name="Rectangle 99"/>
              <p:cNvSpPr/>
              <p:nvPr/>
            </p:nvSpPr>
            <p:spPr bwMode="auto">
              <a:xfrm>
                <a:off x="2312051" y="4290147"/>
                <a:ext cx="347242" cy="34724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01" name="Rectangle 12"/>
              <p:cNvSpPr/>
              <p:nvPr/>
            </p:nvSpPr>
            <p:spPr bwMode="auto">
              <a:xfrm>
                <a:off x="228600" y="4290147"/>
                <a:ext cx="347242" cy="347242"/>
              </a:xfrm>
              <a:prstGeom prst="rect">
                <a:avLst/>
              </a:prstGeom>
              <a:solidFill>
                <a:srgbClr val="0039A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02" name="Rectangle 101"/>
              <p:cNvSpPr/>
              <p:nvPr/>
            </p:nvSpPr>
            <p:spPr bwMode="auto">
              <a:xfrm>
                <a:off x="575842" y="4290147"/>
                <a:ext cx="347242" cy="347242"/>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03" name="Rectangle 102"/>
              <p:cNvSpPr/>
              <p:nvPr/>
            </p:nvSpPr>
            <p:spPr bwMode="auto">
              <a:xfrm>
                <a:off x="1617568" y="4290147"/>
                <a:ext cx="347242" cy="347242"/>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04" name="Rectangle 103"/>
              <p:cNvSpPr/>
              <p:nvPr/>
            </p:nvSpPr>
            <p:spPr bwMode="auto">
              <a:xfrm>
                <a:off x="1964809" y="4290147"/>
                <a:ext cx="347242" cy="3472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05" name="Rectangle 104"/>
              <p:cNvSpPr/>
              <p:nvPr/>
            </p:nvSpPr>
            <p:spPr bwMode="auto">
              <a:xfrm>
                <a:off x="2659293" y="4290147"/>
                <a:ext cx="347242" cy="347242"/>
              </a:xfrm>
              <a:prstGeom prst="rect">
                <a:avLst/>
              </a:prstGeom>
              <a:solidFill>
                <a:srgbClr val="0039A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06" name="Rectangle 105"/>
              <p:cNvSpPr/>
              <p:nvPr/>
            </p:nvSpPr>
            <p:spPr bwMode="auto">
              <a:xfrm>
                <a:off x="923084" y="2915069"/>
                <a:ext cx="347242" cy="3472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07" name="Rectangle 106"/>
              <p:cNvSpPr/>
              <p:nvPr/>
            </p:nvSpPr>
            <p:spPr bwMode="auto">
              <a:xfrm>
                <a:off x="1270326" y="2915069"/>
                <a:ext cx="347242" cy="34724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08" name="Rectangle 107"/>
              <p:cNvSpPr/>
              <p:nvPr/>
            </p:nvSpPr>
            <p:spPr bwMode="auto">
              <a:xfrm>
                <a:off x="2312051" y="2915069"/>
                <a:ext cx="347242" cy="347242"/>
              </a:xfrm>
              <a:prstGeom prst="rect">
                <a:avLst/>
              </a:prstGeom>
              <a:solidFill>
                <a:srgbClr val="605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09" name="Rectangle 13"/>
              <p:cNvSpPr/>
              <p:nvPr/>
            </p:nvSpPr>
            <p:spPr bwMode="auto">
              <a:xfrm>
                <a:off x="228600" y="2915069"/>
                <a:ext cx="347242" cy="347242"/>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10" name="Rectangle 109"/>
              <p:cNvSpPr/>
              <p:nvPr/>
            </p:nvSpPr>
            <p:spPr bwMode="auto">
              <a:xfrm>
                <a:off x="575842" y="2915069"/>
                <a:ext cx="347242" cy="347242"/>
              </a:xfrm>
              <a:prstGeom prst="rect">
                <a:avLst/>
              </a:prstGeom>
              <a:solidFill>
                <a:srgbClr val="A29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11" name="Rectangle 110"/>
              <p:cNvSpPr/>
              <p:nvPr/>
            </p:nvSpPr>
            <p:spPr bwMode="auto">
              <a:xfrm>
                <a:off x="1617568" y="2915069"/>
                <a:ext cx="347242" cy="347242"/>
              </a:xfrm>
              <a:prstGeom prst="rect">
                <a:avLst/>
              </a:prstGeom>
              <a:solidFill>
                <a:srgbClr val="CCCC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12" name="Rectangle 111"/>
              <p:cNvSpPr/>
              <p:nvPr/>
            </p:nvSpPr>
            <p:spPr bwMode="auto">
              <a:xfrm>
                <a:off x="1964809" y="2915069"/>
                <a:ext cx="347242" cy="347242"/>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13" name="Rectangle 112"/>
              <p:cNvSpPr/>
              <p:nvPr/>
            </p:nvSpPr>
            <p:spPr bwMode="auto">
              <a:xfrm>
                <a:off x="2659293" y="2915069"/>
                <a:ext cx="347242" cy="347242"/>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14" name="Rectangle 113"/>
              <p:cNvSpPr/>
              <p:nvPr/>
            </p:nvSpPr>
            <p:spPr bwMode="auto">
              <a:xfrm>
                <a:off x="923084" y="6043230"/>
                <a:ext cx="347242" cy="347242"/>
              </a:xfrm>
              <a:prstGeom prst="rect">
                <a:avLst/>
              </a:prstGeom>
              <a:solidFill>
                <a:srgbClr val="CCCC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15" name="Rectangle 114"/>
              <p:cNvSpPr/>
              <p:nvPr/>
            </p:nvSpPr>
            <p:spPr bwMode="auto">
              <a:xfrm>
                <a:off x="1270326" y="6043230"/>
                <a:ext cx="347242" cy="347242"/>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16" name="Rectangle 115"/>
              <p:cNvSpPr/>
              <p:nvPr/>
            </p:nvSpPr>
            <p:spPr bwMode="auto">
              <a:xfrm>
                <a:off x="2312051" y="6043230"/>
                <a:ext cx="347242" cy="347242"/>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17" name="Rectangle 14"/>
              <p:cNvSpPr/>
              <p:nvPr/>
            </p:nvSpPr>
            <p:spPr bwMode="auto">
              <a:xfrm>
                <a:off x="228600" y="6043230"/>
                <a:ext cx="347242" cy="347242"/>
              </a:xfrm>
              <a:prstGeom prst="rect">
                <a:avLst/>
              </a:prstGeom>
              <a:solidFill>
                <a:srgbClr val="A29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18" name="Rectangle 117"/>
              <p:cNvSpPr/>
              <p:nvPr/>
            </p:nvSpPr>
            <p:spPr bwMode="auto">
              <a:xfrm>
                <a:off x="575842" y="6043230"/>
                <a:ext cx="347242" cy="34724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19" name="Rectangle 118"/>
              <p:cNvSpPr/>
              <p:nvPr/>
            </p:nvSpPr>
            <p:spPr bwMode="auto">
              <a:xfrm>
                <a:off x="1617568" y="6043230"/>
                <a:ext cx="347242" cy="34724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20" name="Rectangle 119"/>
              <p:cNvSpPr/>
              <p:nvPr/>
            </p:nvSpPr>
            <p:spPr bwMode="auto">
              <a:xfrm>
                <a:off x="1964809" y="6043230"/>
                <a:ext cx="347242" cy="347242"/>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21" name="Rectangle 120"/>
              <p:cNvSpPr/>
              <p:nvPr/>
            </p:nvSpPr>
            <p:spPr bwMode="auto">
              <a:xfrm>
                <a:off x="2659293" y="6043230"/>
                <a:ext cx="347242" cy="347242"/>
              </a:xfrm>
              <a:prstGeom prst="rect">
                <a:avLst/>
              </a:prstGeom>
              <a:solidFill>
                <a:srgbClr val="CCCC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22" name="Rectangle 121"/>
              <p:cNvSpPr/>
              <p:nvPr/>
            </p:nvSpPr>
            <p:spPr bwMode="auto">
              <a:xfrm>
                <a:off x="923084" y="3974212"/>
                <a:ext cx="347242" cy="347242"/>
              </a:xfrm>
              <a:prstGeom prst="rect">
                <a:avLst/>
              </a:prstGeom>
              <a:solidFill>
                <a:srgbClr val="A29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23" name="Rectangle 122"/>
              <p:cNvSpPr/>
              <p:nvPr/>
            </p:nvSpPr>
            <p:spPr bwMode="auto">
              <a:xfrm>
                <a:off x="1270326" y="3974212"/>
                <a:ext cx="347242" cy="347242"/>
              </a:xfrm>
              <a:prstGeom prst="rect">
                <a:avLst/>
              </a:prstGeom>
              <a:solidFill>
                <a:srgbClr val="CCCC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24" name="Rectangle 123"/>
              <p:cNvSpPr/>
              <p:nvPr/>
            </p:nvSpPr>
            <p:spPr bwMode="auto">
              <a:xfrm>
                <a:off x="2312051" y="3974212"/>
                <a:ext cx="347242" cy="347242"/>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25" name="Rectangle 15"/>
              <p:cNvSpPr/>
              <p:nvPr/>
            </p:nvSpPr>
            <p:spPr bwMode="auto">
              <a:xfrm>
                <a:off x="228600" y="3974212"/>
                <a:ext cx="347242" cy="347242"/>
              </a:xfrm>
              <a:prstGeom prst="rect">
                <a:avLst/>
              </a:prstGeom>
              <a:solidFill>
                <a:srgbClr val="0039A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26" name="Rectangle 125"/>
              <p:cNvSpPr/>
              <p:nvPr/>
            </p:nvSpPr>
            <p:spPr bwMode="auto">
              <a:xfrm>
                <a:off x="575842" y="3974212"/>
                <a:ext cx="347242" cy="3472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27" name="Rectangle 126"/>
              <p:cNvSpPr/>
              <p:nvPr/>
            </p:nvSpPr>
            <p:spPr bwMode="auto">
              <a:xfrm>
                <a:off x="1617568" y="3974212"/>
                <a:ext cx="347242" cy="347242"/>
              </a:xfrm>
              <a:prstGeom prst="rect">
                <a:avLst/>
              </a:prstGeom>
              <a:solidFill>
                <a:srgbClr val="605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28" name="Rectangle 127"/>
              <p:cNvSpPr/>
              <p:nvPr/>
            </p:nvSpPr>
            <p:spPr bwMode="auto">
              <a:xfrm>
                <a:off x="1964809" y="3974212"/>
                <a:ext cx="347242" cy="347242"/>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29" name="Rectangle 128"/>
              <p:cNvSpPr/>
              <p:nvPr/>
            </p:nvSpPr>
            <p:spPr bwMode="auto">
              <a:xfrm>
                <a:off x="2659293" y="3974212"/>
                <a:ext cx="347242" cy="34724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grpSp>
        <p:sp>
          <p:nvSpPr>
            <p:cNvPr id="130" name="TextBox 129"/>
            <p:cNvSpPr txBox="1"/>
            <p:nvPr/>
          </p:nvSpPr>
          <p:spPr>
            <a:xfrm>
              <a:off x="3385860" y="5057001"/>
              <a:ext cx="716863" cy="276999"/>
            </a:xfrm>
            <a:prstGeom prst="rect">
              <a:avLst/>
            </a:prstGeom>
            <a:noFill/>
          </p:spPr>
          <p:txBody>
            <a:bodyPr wrap="none" rtlCol="0">
              <a:spAutoFit/>
            </a:bodyPr>
            <a:lstStyle/>
            <a:p>
              <a:pPr algn="ctr"/>
              <a:r>
                <a:rPr lang="en-US" sz="1200" b="1" dirty="0"/>
                <a:t>Samples</a:t>
              </a:r>
              <a:endParaRPr lang="en-US" sz="1200" b="1" dirty="0"/>
            </a:p>
          </p:txBody>
        </p:sp>
        <p:sp>
          <p:nvSpPr>
            <p:cNvPr id="131" name="TextBox 130"/>
            <p:cNvSpPr txBox="1"/>
            <p:nvPr/>
          </p:nvSpPr>
          <p:spPr>
            <a:xfrm rot="16200000">
              <a:off x="2873138" y="5701830"/>
              <a:ext cx="779123" cy="276999"/>
            </a:xfrm>
            <a:prstGeom prst="rect">
              <a:avLst/>
            </a:prstGeom>
            <a:noFill/>
          </p:spPr>
          <p:txBody>
            <a:bodyPr wrap="none" rtlCol="0">
              <a:spAutoFit/>
            </a:bodyPr>
            <a:lstStyle/>
            <a:p>
              <a:pPr algn="ctr"/>
              <a:r>
                <a:rPr lang="en-US" sz="1200" b="1" dirty="0"/>
                <a:t>Microbes</a:t>
              </a:r>
              <a:endParaRPr lang="en-US" sz="1200" b="1" dirty="0"/>
            </a:p>
          </p:txBody>
        </p:sp>
        <p:sp>
          <p:nvSpPr>
            <p:cNvPr id="132" name="TextBox 131"/>
            <p:cNvSpPr txBox="1"/>
            <p:nvPr/>
          </p:nvSpPr>
          <p:spPr>
            <a:xfrm>
              <a:off x="3223511" y="6324600"/>
              <a:ext cx="1041567" cy="523220"/>
            </a:xfrm>
            <a:prstGeom prst="rect">
              <a:avLst/>
            </a:prstGeom>
            <a:noFill/>
          </p:spPr>
          <p:txBody>
            <a:bodyPr wrap="none" rtlCol="0">
              <a:spAutoFit/>
            </a:bodyPr>
            <a:lstStyle/>
            <a:p>
              <a:pPr algn="ctr"/>
              <a:r>
                <a:rPr lang="en-US" sz="1400" b="1" dirty="0"/>
                <a:t>Taxon</a:t>
              </a:r>
              <a:br>
                <a:rPr lang="en-US" sz="1400" b="1" dirty="0"/>
              </a:br>
              <a:r>
                <a:rPr lang="en-US" sz="1400" b="1" dirty="0"/>
                <a:t>counts / %s</a:t>
              </a:r>
              <a:endParaRPr lang="en-US" sz="1400" b="1" dirty="0"/>
            </a:p>
          </p:txBody>
        </p:sp>
      </p:grpSp>
      <p:pic>
        <p:nvPicPr>
          <p:cNvPr id="134" name="Picture 6"/>
          <p:cNvPicPr>
            <a:picLocks noChangeAspect="1" noChangeArrowheads="1"/>
          </p:cNvPicPr>
          <p:nvPr/>
        </p:nvPicPr>
        <p:blipFill>
          <a:blip r:embed="rId8" cstate="print"/>
          <a:srcRect/>
          <a:stretch>
            <a:fillRect/>
          </a:stretch>
        </p:blipFill>
        <p:spPr bwMode="auto">
          <a:xfrm>
            <a:off x="6553200" y="3505200"/>
            <a:ext cx="1077686" cy="914400"/>
          </a:xfrm>
          <a:prstGeom prst="rect">
            <a:avLst/>
          </a:prstGeom>
          <a:noFill/>
          <a:ln w="9525">
            <a:noFill/>
            <a:miter lim="800000"/>
            <a:headEnd/>
            <a:tailEnd/>
          </a:ln>
          <a:effectLst/>
        </p:spPr>
      </p:pic>
      <p:sp>
        <p:nvSpPr>
          <p:cNvPr id="135" name="Down Arrow 134"/>
          <p:cNvSpPr/>
          <p:nvPr/>
        </p:nvSpPr>
        <p:spPr bwMode="auto">
          <a:xfrm rot="17100000" flipH="1">
            <a:off x="6150914" y="3449541"/>
            <a:ext cx="457200" cy="129172"/>
          </a:xfrm>
          <a:prstGeom prst="downArrow">
            <a:avLst/>
          </a:prstGeom>
          <a:solidFill>
            <a:schemeClr val="tx1">
              <a:lumMod val="50000"/>
            </a:schemeClr>
          </a:solidFill>
          <a:ln w="63500" cap="flat" cmpd="sng" algn="ctr">
            <a:solidFill>
              <a:schemeClr val="accent3">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36" name="Down Arrow 135"/>
          <p:cNvSpPr/>
          <p:nvPr/>
        </p:nvSpPr>
        <p:spPr bwMode="auto">
          <a:xfrm rot="4500000" flipH="1">
            <a:off x="6117286" y="4333728"/>
            <a:ext cx="457200" cy="129172"/>
          </a:xfrm>
          <a:prstGeom prst="downArrow">
            <a:avLst/>
          </a:prstGeom>
          <a:solidFill>
            <a:schemeClr val="tx1">
              <a:lumMod val="50000"/>
            </a:schemeClr>
          </a:solidFill>
          <a:ln w="63500" cap="flat" cmpd="sng" algn="ctr">
            <a:solidFill>
              <a:schemeClr val="accent3">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37" name="Down Arrow 136"/>
          <p:cNvSpPr/>
          <p:nvPr/>
        </p:nvSpPr>
        <p:spPr bwMode="auto">
          <a:xfrm rot="900000" flipH="1">
            <a:off x="7171727" y="3257366"/>
            <a:ext cx="457200" cy="129172"/>
          </a:xfrm>
          <a:prstGeom prst="downArrow">
            <a:avLst/>
          </a:prstGeom>
          <a:solidFill>
            <a:schemeClr val="tx1">
              <a:lumMod val="50000"/>
            </a:schemeClr>
          </a:solidFill>
          <a:ln w="63500" cap="flat" cmpd="sng" algn="ctr">
            <a:solidFill>
              <a:schemeClr val="accent3">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38" name="Down Arrow 137"/>
          <p:cNvSpPr/>
          <p:nvPr/>
        </p:nvSpPr>
        <p:spPr bwMode="auto">
          <a:xfrm rot="16200000" flipH="1">
            <a:off x="7555414" y="4278814"/>
            <a:ext cx="457200" cy="129172"/>
          </a:xfrm>
          <a:prstGeom prst="downArrow">
            <a:avLst/>
          </a:prstGeom>
          <a:solidFill>
            <a:schemeClr val="tx1">
              <a:lumMod val="50000"/>
            </a:schemeClr>
          </a:solidFill>
          <a:ln w="63500" cap="flat" cmpd="sng" algn="ctr">
            <a:solidFill>
              <a:schemeClr val="accent3">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grpSp>
        <p:nvGrpSpPr>
          <p:cNvPr id="139" name="Group 23"/>
          <p:cNvGrpSpPr/>
          <p:nvPr/>
        </p:nvGrpSpPr>
        <p:grpSpPr>
          <a:xfrm>
            <a:off x="8001001" y="3733801"/>
            <a:ext cx="1430555" cy="1213127"/>
            <a:chOff x="3794760" y="2667000"/>
            <a:chExt cx="1430555" cy="1213127"/>
          </a:xfrm>
        </p:grpSpPr>
        <p:pic>
          <p:nvPicPr>
            <p:cNvPr id="140" name="Picture 3" descr="C:\Documents and Settings\eblis\Local Settings\Temporary Internet Files\Content.IE5\1YCVKDZB\MCj04369150000[1].png"/>
            <p:cNvPicPr>
              <a:picLocks noChangeAspect="1" noChangeArrowheads="1"/>
            </p:cNvPicPr>
            <p:nvPr/>
          </p:nvPicPr>
          <p:blipFill>
            <a:blip r:embed="rId9" cstate="print"/>
            <a:srcRect/>
            <a:stretch>
              <a:fillRect/>
            </a:stretch>
          </p:blipFill>
          <p:spPr bwMode="auto">
            <a:xfrm rot="515914">
              <a:off x="4267200" y="3048000"/>
              <a:ext cx="451126" cy="451126"/>
            </a:xfrm>
            <a:prstGeom prst="rect">
              <a:avLst/>
            </a:prstGeom>
            <a:noFill/>
          </p:spPr>
        </p:pic>
        <p:pic>
          <p:nvPicPr>
            <p:cNvPr id="141" name="Picture 3" descr="C:\Documents and Settings\eblis\Local Settings\Temporary Internet Files\Content.IE5\1YCVKDZB\MCj04369150000[1].png"/>
            <p:cNvPicPr>
              <a:picLocks noChangeAspect="1" noChangeArrowheads="1"/>
            </p:cNvPicPr>
            <p:nvPr/>
          </p:nvPicPr>
          <p:blipFill>
            <a:blip r:embed="rId9" cstate="print"/>
            <a:srcRect/>
            <a:stretch>
              <a:fillRect/>
            </a:stretch>
          </p:blipFill>
          <p:spPr bwMode="auto">
            <a:xfrm rot="20338162">
              <a:off x="4419601" y="3429001"/>
              <a:ext cx="451126" cy="451126"/>
            </a:xfrm>
            <a:prstGeom prst="rect">
              <a:avLst/>
            </a:prstGeom>
            <a:noFill/>
          </p:spPr>
        </p:pic>
        <p:pic>
          <p:nvPicPr>
            <p:cNvPr id="142" name="Picture 3" descr="C:\Documents and Settings\eblis\Local Settings\Temporary Internet Files\Content.IE5\1YCVKDZB\MCj04369150000[1].png"/>
            <p:cNvPicPr>
              <a:picLocks noChangeAspect="1" noChangeArrowheads="1"/>
            </p:cNvPicPr>
            <p:nvPr/>
          </p:nvPicPr>
          <p:blipFill>
            <a:blip r:embed="rId9" cstate="print"/>
            <a:srcRect/>
            <a:stretch>
              <a:fillRect/>
            </a:stretch>
          </p:blipFill>
          <p:spPr bwMode="auto">
            <a:xfrm rot="7299671">
              <a:off x="4495800" y="2667000"/>
              <a:ext cx="451126" cy="451126"/>
            </a:xfrm>
            <a:prstGeom prst="rect">
              <a:avLst/>
            </a:prstGeom>
            <a:noFill/>
          </p:spPr>
        </p:pic>
        <p:pic>
          <p:nvPicPr>
            <p:cNvPr id="143" name="Picture 3" descr="C:\Documents and Settings\eblis\Local Settings\Temporary Internet Files\Content.IE5\1YCVKDZB\MCj04369150000[1].png"/>
            <p:cNvPicPr>
              <a:picLocks noChangeAspect="1" noChangeArrowheads="1"/>
            </p:cNvPicPr>
            <p:nvPr/>
          </p:nvPicPr>
          <p:blipFill>
            <a:blip r:embed="rId9" cstate="print"/>
            <a:srcRect/>
            <a:stretch>
              <a:fillRect/>
            </a:stretch>
          </p:blipFill>
          <p:spPr bwMode="auto">
            <a:xfrm rot="1917035">
              <a:off x="4774189" y="3021588"/>
              <a:ext cx="451126" cy="451126"/>
            </a:xfrm>
            <a:prstGeom prst="rect">
              <a:avLst/>
            </a:prstGeom>
            <a:noFill/>
          </p:spPr>
        </p:pic>
        <p:pic>
          <p:nvPicPr>
            <p:cNvPr id="144" name="Picture 3" descr="C:\Documents and Settings\eblis\Local Settings\Temporary Internet Files\Content.IE5\1YCVKDZB\MCj04369150000[1].png"/>
            <p:cNvPicPr>
              <a:picLocks noChangeAspect="1" noChangeArrowheads="1"/>
            </p:cNvPicPr>
            <p:nvPr/>
          </p:nvPicPr>
          <p:blipFill>
            <a:blip r:embed="rId9" cstate="print"/>
            <a:srcRect/>
            <a:stretch>
              <a:fillRect/>
            </a:stretch>
          </p:blipFill>
          <p:spPr bwMode="auto">
            <a:xfrm rot="17335410">
              <a:off x="3794760" y="3261360"/>
              <a:ext cx="451126" cy="451126"/>
            </a:xfrm>
            <a:prstGeom prst="rect">
              <a:avLst/>
            </a:prstGeom>
            <a:noFill/>
          </p:spPr>
        </p:pic>
        <p:pic>
          <p:nvPicPr>
            <p:cNvPr id="145" name="Picture 3" descr="C:\Documents and Settings\eblis\Local Settings\Temporary Internet Files\Content.IE5\1YCVKDZB\MCj04369150000[1].png"/>
            <p:cNvPicPr>
              <a:picLocks noChangeAspect="1" noChangeArrowheads="1"/>
            </p:cNvPicPr>
            <p:nvPr/>
          </p:nvPicPr>
          <p:blipFill>
            <a:blip r:embed="rId9" cstate="print"/>
            <a:srcRect/>
            <a:stretch>
              <a:fillRect/>
            </a:stretch>
          </p:blipFill>
          <p:spPr bwMode="auto">
            <a:xfrm rot="19491645">
              <a:off x="3898718" y="2679518"/>
              <a:ext cx="451126" cy="451126"/>
            </a:xfrm>
            <a:prstGeom prst="rect">
              <a:avLst/>
            </a:prstGeom>
            <a:noFill/>
          </p:spPr>
        </p:pic>
      </p:grpSp>
      <p:sp>
        <p:nvSpPr>
          <p:cNvPr id="146" name="Down Arrow 145"/>
          <p:cNvSpPr/>
          <p:nvPr/>
        </p:nvSpPr>
        <p:spPr bwMode="auto">
          <a:xfrm flipH="1">
            <a:off x="8458200" y="5029200"/>
            <a:ext cx="457200" cy="129172"/>
          </a:xfrm>
          <a:prstGeom prst="downArrow">
            <a:avLst/>
          </a:prstGeom>
          <a:solidFill>
            <a:schemeClr val="tx1">
              <a:lumMod val="50000"/>
            </a:schemeClr>
          </a:solidFill>
          <a:ln w="63500" cap="flat" cmpd="sng" algn="ctr">
            <a:solidFill>
              <a:schemeClr val="accent3">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47" name="TextBox 146"/>
          <p:cNvSpPr txBox="1"/>
          <p:nvPr/>
        </p:nvSpPr>
        <p:spPr>
          <a:xfrm>
            <a:off x="7561665" y="5318321"/>
            <a:ext cx="2285497" cy="1323439"/>
          </a:xfrm>
          <a:prstGeom prst="rect">
            <a:avLst/>
          </a:prstGeom>
          <a:noFill/>
        </p:spPr>
        <p:txBody>
          <a:bodyPr wrap="none" rtlCol="0">
            <a:spAutoFit/>
          </a:bodyPr>
          <a:lstStyle/>
          <a:p>
            <a:pPr algn="ctr"/>
            <a:r>
              <a:rPr lang="en-US" sz="1600" dirty="0"/>
              <a:t>Taxon counts,</a:t>
            </a:r>
            <a:br>
              <a:rPr lang="en-US" sz="1600" dirty="0"/>
            </a:br>
            <a:r>
              <a:rPr lang="en-US" sz="1600" dirty="0"/>
              <a:t>Gene catalog / counts,</a:t>
            </a:r>
            <a:br>
              <a:rPr lang="en-US" sz="1600" dirty="0"/>
            </a:br>
            <a:r>
              <a:rPr lang="en-US" sz="1600" dirty="0"/>
              <a:t>Genomes,</a:t>
            </a:r>
            <a:br>
              <a:rPr lang="en-US" sz="1600" dirty="0"/>
            </a:br>
            <a:r>
              <a:rPr lang="en-US" sz="1600" dirty="0"/>
              <a:t>Pathway reconstructions,</a:t>
            </a:r>
          </a:p>
          <a:p>
            <a:pPr algn="ctr"/>
            <a:r>
              <a:rPr lang="en-US" sz="1600" dirty="0"/>
              <a:t>Genetic variants...</a:t>
            </a:r>
            <a:endParaRPr lang="en-US" sz="1600" dirty="0"/>
          </a:p>
        </p:txBody>
      </p:sp>
      <p:sp>
        <p:nvSpPr>
          <p:cNvPr id="148" name="Freeform 147"/>
          <p:cNvSpPr/>
          <p:nvPr/>
        </p:nvSpPr>
        <p:spPr>
          <a:xfrm>
            <a:off x="1516130" y="1652270"/>
            <a:ext cx="5079565" cy="5205730"/>
          </a:xfrm>
          <a:custGeom>
            <a:avLst/>
            <a:gdLst>
              <a:gd name="connsiteX0" fmla="*/ 3229600 w 5079565"/>
              <a:gd name="connsiteY0" fmla="*/ 799676 h 5205730"/>
              <a:gd name="connsiteX1" fmla="*/ 2774948 w 5079565"/>
              <a:gd name="connsiteY1" fmla="*/ 642877 h 5205730"/>
              <a:gd name="connsiteX2" fmla="*/ 2367328 w 5079565"/>
              <a:gd name="connsiteY2" fmla="*/ 642877 h 5205730"/>
              <a:gd name="connsiteX3" fmla="*/ 2288940 w 5079565"/>
              <a:gd name="connsiteY3" fmla="*/ 109760 h 5205730"/>
              <a:gd name="connsiteX4" fmla="*/ 15678 w 5079565"/>
              <a:gd name="connsiteY4" fmla="*/ 0 h 5205730"/>
              <a:gd name="connsiteX5" fmla="*/ 0 w 5079565"/>
              <a:gd name="connsiteY5" fmla="*/ 5205730 h 5205730"/>
              <a:gd name="connsiteX6" fmla="*/ 4609235 w 5079565"/>
              <a:gd name="connsiteY6" fmla="*/ 5205730 h 5205730"/>
              <a:gd name="connsiteX7" fmla="*/ 5079565 w 5079565"/>
              <a:gd name="connsiteY7" fmla="*/ 3230061 h 5205730"/>
              <a:gd name="connsiteX8" fmla="*/ 5048209 w 5079565"/>
              <a:gd name="connsiteY8" fmla="*/ 1364152 h 5205730"/>
              <a:gd name="connsiteX9" fmla="*/ 3355021 w 5079565"/>
              <a:gd name="connsiteY9" fmla="*/ 909435 h 5205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79565" h="5205730">
                <a:moveTo>
                  <a:pt x="3229600" y="799676"/>
                </a:moveTo>
                <a:lnTo>
                  <a:pt x="2774948" y="642877"/>
                </a:lnTo>
                <a:lnTo>
                  <a:pt x="2367328" y="642877"/>
                </a:lnTo>
                <a:lnTo>
                  <a:pt x="2288940" y="109760"/>
                </a:lnTo>
                <a:lnTo>
                  <a:pt x="15678" y="0"/>
                </a:lnTo>
                <a:lnTo>
                  <a:pt x="0" y="5205730"/>
                </a:lnTo>
                <a:lnTo>
                  <a:pt x="4609235" y="5205730"/>
                </a:lnTo>
                <a:lnTo>
                  <a:pt x="5079565" y="3230061"/>
                </a:lnTo>
                <a:lnTo>
                  <a:pt x="5048209" y="1364152"/>
                </a:lnTo>
                <a:lnTo>
                  <a:pt x="3355021" y="909435"/>
                </a:lnTo>
              </a:path>
            </a:pathLst>
          </a:custGeom>
          <a:solidFill>
            <a:schemeClr val="bg1">
              <a:alpha val="67000"/>
            </a:schemeClr>
          </a:solidFill>
        </p:spPr>
        <p:txBody>
          <a:bodyPr vert="horz" wrap="square" lIns="91440" tIns="45720" rIns="91440" bIns="45720" numCol="1" rtlCol="0" anchor="t" anchorCtr="0" compatLnSpc="1">
            <a:prstTxWarp prst="textNoShape">
              <a:avLst/>
            </a:prstTxWarp>
          </a:bodyPr>
          <a:lstStyle/>
          <a:p>
            <a:endParaRPr lang="en-US"/>
          </a:p>
        </p:txBody>
      </p:sp>
      <p:sp>
        <p:nvSpPr>
          <p:cNvPr id="150" name="Date Placeholder 3"/>
          <p:cNvSpPr>
            <a:spLocks noGrp="1"/>
          </p:cNvSpPr>
          <p:nvPr>
            <p:ph type="dt" sz="half" idx="10"/>
          </p:nvPr>
        </p:nvSpPr>
        <p:spPr>
          <a:xfrm>
            <a:off x="238539" y="6488870"/>
            <a:ext cx="2743200" cy="365125"/>
          </a:xfrm>
        </p:spPr>
        <p:txBody>
          <a:bodyPr/>
          <a:lstStyle/>
          <a:p>
            <a:fld id="{149AB08A-B8FE-2744-A176-508EFC0AA4E9}" type="datetime1">
              <a:rPr lang="en-US" smtClean="0"/>
              <a:t>3/19/17</a:t>
            </a:fld>
            <a:endParaRPr lang="en-US"/>
          </a:p>
        </p:txBody>
      </p:sp>
    </p:spTree>
    <p:extLst>
      <p:ext uri="{BB962C8B-B14F-4D97-AF65-F5344CB8AC3E}">
        <p14:creationId xmlns:p14="http://schemas.microsoft.com/office/powerpoint/2010/main" val="1018688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par>
                                <p:cTn id="28" presetID="10" presetClass="entr" presetSubtype="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0"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35"/>
                                        </p:tgtEl>
                                        <p:attrNameLst>
                                          <p:attrName>style.visibility</p:attrName>
                                        </p:attrNameLst>
                                      </p:cBhvr>
                                      <p:to>
                                        <p:strVal val="visible"/>
                                      </p:to>
                                    </p:set>
                                    <p:animEffect transition="in" filter="fade">
                                      <p:cBhvr>
                                        <p:cTn id="36" dur="500"/>
                                        <p:tgtEl>
                                          <p:spTgt spid="135"/>
                                        </p:tgtEl>
                                      </p:cBhvr>
                                    </p:animEffect>
                                  </p:childTnLst>
                                </p:cTn>
                              </p:par>
                              <p:par>
                                <p:cTn id="37" presetID="10" presetClass="entr" presetSubtype="0" fill="hold" nodeType="withEffect">
                                  <p:stCondLst>
                                    <p:cond delay="0"/>
                                  </p:stCondLst>
                                  <p:childTnLst>
                                    <p:set>
                                      <p:cBhvr>
                                        <p:cTn id="38" dur="1" fill="hold">
                                          <p:stCondLst>
                                            <p:cond delay="0"/>
                                          </p:stCondLst>
                                        </p:cTn>
                                        <p:tgtEl>
                                          <p:spTgt spid="134"/>
                                        </p:tgtEl>
                                        <p:attrNameLst>
                                          <p:attrName>style.visibility</p:attrName>
                                        </p:attrNameLst>
                                      </p:cBhvr>
                                      <p:to>
                                        <p:strVal val="visible"/>
                                      </p:to>
                                    </p:set>
                                    <p:animEffect transition="in" filter="fade">
                                      <p:cBhvr>
                                        <p:cTn id="39" dur="500"/>
                                        <p:tgtEl>
                                          <p:spTgt spid="13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36"/>
                                        </p:tgtEl>
                                        <p:attrNameLst>
                                          <p:attrName>style.visibility</p:attrName>
                                        </p:attrNameLst>
                                      </p:cBhvr>
                                      <p:to>
                                        <p:strVal val="visible"/>
                                      </p:to>
                                    </p:set>
                                    <p:animEffect transition="in" filter="fade">
                                      <p:cBhvr>
                                        <p:cTn id="42" dur="500"/>
                                        <p:tgtEl>
                                          <p:spTgt spid="136"/>
                                        </p:tgtEl>
                                      </p:cBhvr>
                                    </p:animEffect>
                                  </p:childTnLst>
                                </p:cTn>
                              </p:par>
                              <p:par>
                                <p:cTn id="43" presetID="10" presetClass="entr" presetSubtype="0" fill="hold"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500"/>
                                        <p:tgtEl>
                                          <p:spTgt spid="3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fade">
                                      <p:cBhvr>
                                        <p:cTn id="51" dur="500"/>
                                        <p:tgtEl>
                                          <p:spTgt spid="32"/>
                                        </p:tgtEl>
                                      </p:cBhvr>
                                    </p:animEffect>
                                  </p:childTnLst>
                                </p:cTn>
                              </p:par>
                              <p:par>
                                <p:cTn id="52" presetID="10" presetClass="entr" presetSubtype="0" fill="hold" nodeType="withEffect">
                                  <p:stCondLst>
                                    <p:cond delay="0"/>
                                  </p:stCondLst>
                                  <p:childTnLst>
                                    <p:set>
                                      <p:cBhvr>
                                        <p:cTn id="53" dur="1" fill="hold">
                                          <p:stCondLst>
                                            <p:cond delay="0"/>
                                          </p:stCondLst>
                                        </p:cTn>
                                        <p:tgtEl>
                                          <p:spTgt spid="133"/>
                                        </p:tgtEl>
                                        <p:attrNameLst>
                                          <p:attrName>style.visibility</p:attrName>
                                        </p:attrNameLst>
                                      </p:cBhvr>
                                      <p:to>
                                        <p:strVal val="visible"/>
                                      </p:to>
                                    </p:set>
                                    <p:animEffect transition="in" filter="fade">
                                      <p:cBhvr>
                                        <p:cTn id="54" dur="500"/>
                                        <p:tgtEl>
                                          <p:spTgt spid="133"/>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48"/>
                                        </p:tgtEl>
                                        <p:attrNameLst>
                                          <p:attrName>style.visibility</p:attrName>
                                        </p:attrNameLst>
                                      </p:cBhvr>
                                      <p:to>
                                        <p:strVal val="visible"/>
                                      </p:to>
                                    </p:set>
                                    <p:animEffect transition="in" filter="fade">
                                      <p:cBhvr>
                                        <p:cTn id="59" dur="500"/>
                                        <p:tgtEl>
                                          <p:spTgt spid="148"/>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fade">
                                      <p:cBhvr>
                                        <p:cTn id="65" dur="500"/>
                                        <p:tgtEl>
                                          <p:spTgt spid="7"/>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37"/>
                                        </p:tgtEl>
                                        <p:attrNameLst>
                                          <p:attrName>style.visibility</p:attrName>
                                        </p:attrNameLst>
                                      </p:cBhvr>
                                      <p:to>
                                        <p:strVal val="visible"/>
                                      </p:to>
                                    </p:set>
                                    <p:animEffect transition="in" filter="fade">
                                      <p:cBhvr>
                                        <p:cTn id="68" dur="500"/>
                                        <p:tgtEl>
                                          <p:spTgt spid="137"/>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138"/>
                                        </p:tgtEl>
                                        <p:attrNameLst>
                                          <p:attrName>style.visibility</p:attrName>
                                        </p:attrNameLst>
                                      </p:cBhvr>
                                      <p:to>
                                        <p:strVal val="visible"/>
                                      </p:to>
                                    </p:set>
                                    <p:animEffect transition="in" filter="fade">
                                      <p:cBhvr>
                                        <p:cTn id="73" dur="500"/>
                                        <p:tgtEl>
                                          <p:spTgt spid="138"/>
                                        </p:tgtEl>
                                      </p:cBhvr>
                                    </p:animEffect>
                                  </p:childTnLst>
                                </p:cTn>
                              </p:par>
                              <p:par>
                                <p:cTn id="74" presetID="10" presetClass="entr" presetSubtype="0" fill="hold" nodeType="withEffect">
                                  <p:stCondLst>
                                    <p:cond delay="0"/>
                                  </p:stCondLst>
                                  <p:childTnLst>
                                    <p:set>
                                      <p:cBhvr>
                                        <p:cTn id="75" dur="1" fill="hold">
                                          <p:stCondLst>
                                            <p:cond delay="0"/>
                                          </p:stCondLst>
                                        </p:cTn>
                                        <p:tgtEl>
                                          <p:spTgt spid="139"/>
                                        </p:tgtEl>
                                        <p:attrNameLst>
                                          <p:attrName>style.visibility</p:attrName>
                                        </p:attrNameLst>
                                      </p:cBhvr>
                                      <p:to>
                                        <p:strVal val="visible"/>
                                      </p:to>
                                    </p:set>
                                    <p:animEffect transition="in" filter="fade">
                                      <p:cBhvr>
                                        <p:cTn id="76" dur="500"/>
                                        <p:tgtEl>
                                          <p:spTgt spid="139"/>
                                        </p:tgtEl>
                                      </p:cBhvr>
                                    </p:animEffect>
                                  </p:childTnLst>
                                </p:cTn>
                              </p:par>
                              <p:par>
                                <p:cTn id="77" presetID="10" presetClass="entr" presetSubtype="0" fill="hold" nodeType="withEffect">
                                  <p:stCondLst>
                                    <p:cond delay="0"/>
                                  </p:stCondLst>
                                  <p:childTnLst>
                                    <p:set>
                                      <p:cBhvr>
                                        <p:cTn id="78" dur="1" fill="hold">
                                          <p:stCondLst>
                                            <p:cond delay="0"/>
                                          </p:stCondLst>
                                        </p:cTn>
                                        <p:tgtEl>
                                          <p:spTgt spid="9"/>
                                        </p:tgtEl>
                                        <p:attrNameLst>
                                          <p:attrName>style.visibility</p:attrName>
                                        </p:attrNameLst>
                                      </p:cBhvr>
                                      <p:to>
                                        <p:strVal val="visible"/>
                                      </p:to>
                                    </p:set>
                                    <p:animEffect transition="in" filter="fade">
                                      <p:cBhvr>
                                        <p:cTn id="79" dur="500"/>
                                        <p:tgtEl>
                                          <p:spTgt spid="9"/>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46"/>
                                        </p:tgtEl>
                                        <p:attrNameLst>
                                          <p:attrName>style.visibility</p:attrName>
                                        </p:attrNameLst>
                                      </p:cBhvr>
                                      <p:to>
                                        <p:strVal val="visible"/>
                                      </p:to>
                                    </p:set>
                                    <p:animEffect transition="in" filter="fade">
                                      <p:cBhvr>
                                        <p:cTn id="84" dur="500"/>
                                        <p:tgtEl>
                                          <p:spTgt spid="146"/>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147"/>
                                        </p:tgtEl>
                                        <p:attrNameLst>
                                          <p:attrName>style.visibility</p:attrName>
                                        </p:attrNameLst>
                                      </p:cBhvr>
                                      <p:to>
                                        <p:strVal val="visible"/>
                                      </p:to>
                                    </p:set>
                                    <p:animEffect transition="in" filter="fade">
                                      <p:cBhvr>
                                        <p:cTn id="87"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1" grpId="0" animBg="1"/>
      <p:bldP spid="12" grpId="0"/>
      <p:bldP spid="13" grpId="0" animBg="1"/>
      <p:bldP spid="14" grpId="0" animBg="1"/>
      <p:bldP spid="15" grpId="0" animBg="1"/>
      <p:bldP spid="16" grpId="0"/>
      <p:bldP spid="24" grpId="0"/>
      <p:bldP spid="31" grpId="0"/>
      <p:bldP spid="32" grpId="0" animBg="1"/>
      <p:bldP spid="135" grpId="0" animBg="1"/>
      <p:bldP spid="136" grpId="0" animBg="1"/>
      <p:bldP spid="137" grpId="0" animBg="1"/>
      <p:bldP spid="138" grpId="0" animBg="1"/>
      <p:bldP spid="146" grpId="0" animBg="1"/>
      <p:bldP spid="147" grpId="0"/>
      <p:bldP spid="14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to do with your metagenome?</a:t>
            </a:r>
            <a:endParaRPr lang="en-US" dirty="0"/>
          </a:p>
        </p:txBody>
      </p:sp>
      <p:sp>
        <p:nvSpPr>
          <p:cNvPr id="4" name="Date Placeholder 3"/>
          <p:cNvSpPr>
            <a:spLocks noGrp="1"/>
          </p:cNvSpPr>
          <p:nvPr>
            <p:ph type="dt" sz="half" idx="10"/>
          </p:nvPr>
        </p:nvSpPr>
        <p:spPr/>
        <p:txBody>
          <a:bodyPr/>
          <a:lstStyle/>
          <a:p>
            <a:fld id="{149AB08A-B8FE-2744-A176-508EFC0AA4E9}" type="datetime1">
              <a:rPr lang="en-US" smtClean="0"/>
              <a:t>3/19/17</a:t>
            </a:fld>
            <a:endParaRPr lang="en-US" dirty="0"/>
          </a:p>
        </p:txBody>
      </p:sp>
      <p:sp>
        <p:nvSpPr>
          <p:cNvPr id="5" name="Slide Number Placeholder 4"/>
          <p:cNvSpPr>
            <a:spLocks noGrp="1"/>
          </p:cNvSpPr>
          <p:nvPr>
            <p:ph type="sldNum" sz="quarter" idx="12"/>
          </p:nvPr>
        </p:nvSpPr>
        <p:spPr/>
        <p:txBody>
          <a:bodyPr/>
          <a:lstStyle/>
          <a:p>
            <a:fld id="{0CED1879-D594-7048-AD12-28363999EDA9}" type="slidenum">
              <a:rPr lang="en-US" smtClean="0"/>
              <a:t>8</a:t>
            </a:fld>
            <a:endParaRPr lang="en-US"/>
          </a:p>
        </p:txBody>
      </p:sp>
      <p:pic>
        <p:nvPicPr>
          <p:cNvPr id="6" name="Picture 2" descr="C:\Documents and Settings\chuttenh\My Documents\My Dropbox\working\coreforum_09-16-09\microbes.png"/>
          <p:cNvPicPr>
            <a:picLocks noChangeAspect="1" noChangeArrowheads="1"/>
          </p:cNvPicPr>
          <p:nvPr/>
        </p:nvPicPr>
        <p:blipFill>
          <a:blip r:embed="rId2" cstate="print"/>
          <a:srcRect/>
          <a:stretch>
            <a:fillRect/>
          </a:stretch>
        </p:blipFill>
        <p:spPr bwMode="auto">
          <a:xfrm>
            <a:off x="8854439" y="5310451"/>
            <a:ext cx="1600200" cy="1343999"/>
          </a:xfrm>
          <a:prstGeom prst="rect">
            <a:avLst/>
          </a:prstGeom>
          <a:noFill/>
        </p:spPr>
      </p:pic>
      <p:pic>
        <p:nvPicPr>
          <p:cNvPr id="7" name="Picture 3"/>
          <p:cNvPicPr>
            <a:picLocks noChangeAspect="1" noChangeArrowheads="1"/>
          </p:cNvPicPr>
          <p:nvPr/>
        </p:nvPicPr>
        <p:blipFill>
          <a:blip r:embed="rId3" cstate="print"/>
          <a:srcRect/>
          <a:stretch>
            <a:fillRect/>
          </a:stretch>
        </p:blipFill>
        <p:spPr bwMode="auto">
          <a:xfrm>
            <a:off x="1615439" y="1319608"/>
            <a:ext cx="1600200" cy="1323843"/>
          </a:xfrm>
          <a:prstGeom prst="rect">
            <a:avLst/>
          </a:prstGeom>
          <a:noFill/>
          <a:ln w="9525">
            <a:noFill/>
            <a:miter lim="800000"/>
            <a:headEnd/>
            <a:tailEnd/>
          </a:ln>
        </p:spPr>
      </p:pic>
      <p:pic>
        <p:nvPicPr>
          <p:cNvPr id="8" name="Picture 2" descr="C:\Documents and Settings\CHUTTENH\My Documents\My Dropbox\working\bauer_10-21-09\ecoli.png"/>
          <p:cNvPicPr>
            <a:picLocks noChangeAspect="1" noChangeArrowheads="1"/>
          </p:cNvPicPr>
          <p:nvPr/>
        </p:nvPicPr>
        <p:blipFill>
          <a:blip r:embed="rId4" cstate="print"/>
          <a:srcRect/>
          <a:stretch>
            <a:fillRect/>
          </a:stretch>
        </p:blipFill>
        <p:spPr bwMode="auto">
          <a:xfrm>
            <a:off x="7406639" y="4386112"/>
            <a:ext cx="838200" cy="1457738"/>
          </a:xfrm>
          <a:prstGeom prst="rect">
            <a:avLst/>
          </a:prstGeom>
          <a:noFill/>
        </p:spPr>
      </p:pic>
      <p:pic>
        <p:nvPicPr>
          <p:cNvPr id="9" name="Picture 3"/>
          <p:cNvPicPr>
            <a:picLocks noChangeAspect="1" noChangeArrowheads="1"/>
          </p:cNvPicPr>
          <p:nvPr/>
        </p:nvPicPr>
        <p:blipFill>
          <a:blip r:embed="rId5" cstate="print"/>
          <a:srcRect/>
          <a:stretch>
            <a:fillRect/>
          </a:stretch>
        </p:blipFill>
        <p:spPr bwMode="auto">
          <a:xfrm>
            <a:off x="3596640" y="2433844"/>
            <a:ext cx="1219200" cy="1352607"/>
          </a:xfrm>
          <a:prstGeom prst="rect">
            <a:avLst/>
          </a:prstGeom>
          <a:noFill/>
          <a:ln w="9525">
            <a:noFill/>
            <a:miter lim="800000"/>
            <a:headEnd/>
            <a:tailEnd/>
          </a:ln>
          <a:effectLst/>
        </p:spPr>
      </p:pic>
      <p:grpSp>
        <p:nvGrpSpPr>
          <p:cNvPr id="10" name="Group 48"/>
          <p:cNvGrpSpPr/>
          <p:nvPr/>
        </p:nvGrpSpPr>
        <p:grpSpPr>
          <a:xfrm>
            <a:off x="3368039" y="5234251"/>
            <a:ext cx="1752600" cy="1447800"/>
            <a:chOff x="1905000" y="5334000"/>
            <a:chExt cx="1752600" cy="1447800"/>
          </a:xfrm>
        </p:grpSpPr>
        <p:sp>
          <p:nvSpPr>
            <p:cNvPr id="11" name="TextBox 10"/>
            <p:cNvSpPr txBox="1"/>
            <p:nvPr/>
          </p:nvSpPr>
          <p:spPr>
            <a:xfrm>
              <a:off x="1905000" y="5486400"/>
              <a:ext cx="1752600" cy="1077218"/>
            </a:xfrm>
            <a:prstGeom prst="rect">
              <a:avLst/>
            </a:prstGeom>
            <a:noFill/>
          </p:spPr>
          <p:txBody>
            <a:bodyPr wrap="square" rtlCol="0">
              <a:spAutoFit/>
            </a:bodyPr>
            <a:lstStyle/>
            <a:p>
              <a:pPr algn="ctr"/>
              <a:r>
                <a:rPr lang="en-US" sz="1600" dirty="0"/>
                <a:t>Diagnostic or prognostic biomarker for host disease</a:t>
              </a:r>
            </a:p>
          </p:txBody>
        </p:sp>
        <p:sp>
          <p:nvSpPr>
            <p:cNvPr id="12" name="Rectangle 11"/>
            <p:cNvSpPr/>
            <p:nvPr/>
          </p:nvSpPr>
          <p:spPr bwMode="auto">
            <a:xfrm>
              <a:off x="1905000" y="5334000"/>
              <a:ext cx="1752600" cy="1447800"/>
            </a:xfrm>
            <a:prstGeom prst="rect">
              <a:avLst/>
            </a:prstGeom>
            <a:noFill/>
            <a:ln w="635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p>
          </p:txBody>
        </p:sp>
      </p:grpSp>
      <p:grpSp>
        <p:nvGrpSpPr>
          <p:cNvPr id="13" name="Group 49"/>
          <p:cNvGrpSpPr/>
          <p:nvPr/>
        </p:nvGrpSpPr>
        <p:grpSpPr>
          <a:xfrm>
            <a:off x="1539239" y="5234251"/>
            <a:ext cx="1752600" cy="1447800"/>
            <a:chOff x="76200" y="5334000"/>
            <a:chExt cx="1752600" cy="1447800"/>
          </a:xfrm>
        </p:grpSpPr>
        <p:sp>
          <p:nvSpPr>
            <p:cNvPr id="14" name="Rectangle 13"/>
            <p:cNvSpPr/>
            <p:nvPr/>
          </p:nvSpPr>
          <p:spPr bwMode="auto">
            <a:xfrm>
              <a:off x="76200" y="5334000"/>
              <a:ext cx="1752600" cy="1447800"/>
            </a:xfrm>
            <a:prstGeom prst="rect">
              <a:avLst/>
            </a:prstGeom>
            <a:noFill/>
            <a:ln w="635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smtClean="0"/>
            </a:p>
          </p:txBody>
        </p:sp>
        <p:sp>
          <p:nvSpPr>
            <p:cNvPr id="15" name="TextBox 14"/>
            <p:cNvSpPr txBox="1"/>
            <p:nvPr/>
          </p:nvSpPr>
          <p:spPr>
            <a:xfrm>
              <a:off x="76200" y="5486400"/>
              <a:ext cx="1752600" cy="1046440"/>
            </a:xfrm>
            <a:prstGeom prst="rect">
              <a:avLst/>
            </a:prstGeom>
            <a:noFill/>
          </p:spPr>
          <p:txBody>
            <a:bodyPr wrap="square" rtlCol="0">
              <a:spAutoFit/>
            </a:bodyPr>
            <a:lstStyle/>
            <a:p>
              <a:pPr algn="ctr"/>
              <a:r>
                <a:rPr lang="en-US" sz="1550" dirty="0"/>
                <a:t>Public health tool monitoring population health and </a:t>
              </a:r>
              <a:r>
                <a:rPr lang="en-US" sz="1550" dirty="0" smtClean="0"/>
                <a:t>epidemiology</a:t>
              </a:r>
              <a:endParaRPr lang="en-US" sz="1550" dirty="0"/>
            </a:p>
          </p:txBody>
        </p:sp>
      </p:grpSp>
      <p:grpSp>
        <p:nvGrpSpPr>
          <p:cNvPr id="16" name="Group 46"/>
          <p:cNvGrpSpPr/>
          <p:nvPr/>
        </p:nvGrpSpPr>
        <p:grpSpPr>
          <a:xfrm>
            <a:off x="8778239" y="1271850"/>
            <a:ext cx="1752600" cy="1447800"/>
            <a:chOff x="7315200" y="1371600"/>
            <a:chExt cx="1752600" cy="1447800"/>
          </a:xfrm>
        </p:grpSpPr>
        <p:sp>
          <p:nvSpPr>
            <p:cNvPr id="17" name="Rectangle 16"/>
            <p:cNvSpPr/>
            <p:nvPr/>
          </p:nvSpPr>
          <p:spPr bwMode="auto">
            <a:xfrm>
              <a:off x="7315200" y="1371600"/>
              <a:ext cx="1752600" cy="1447800"/>
            </a:xfrm>
            <a:prstGeom prst="rect">
              <a:avLst/>
            </a:prstGeom>
            <a:noFill/>
            <a:ln w="635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p>
          </p:txBody>
        </p:sp>
        <p:sp>
          <p:nvSpPr>
            <p:cNvPr id="18" name="TextBox 17"/>
            <p:cNvSpPr txBox="1"/>
            <p:nvPr/>
          </p:nvSpPr>
          <p:spPr>
            <a:xfrm>
              <a:off x="7315200" y="1524000"/>
              <a:ext cx="1752600" cy="1077218"/>
            </a:xfrm>
            <a:prstGeom prst="rect">
              <a:avLst/>
            </a:prstGeom>
            <a:noFill/>
          </p:spPr>
          <p:txBody>
            <a:bodyPr wrap="square" rtlCol="0">
              <a:spAutoFit/>
            </a:bodyPr>
            <a:lstStyle/>
            <a:p>
              <a:pPr algn="ctr"/>
              <a:r>
                <a:rPr lang="en-US" sz="1600" dirty="0"/>
                <a:t>Comprehensive snapshot of microbial ecology and evolution</a:t>
              </a:r>
            </a:p>
          </p:txBody>
        </p:sp>
      </p:grpSp>
      <p:grpSp>
        <p:nvGrpSpPr>
          <p:cNvPr id="19" name="Group 47"/>
          <p:cNvGrpSpPr/>
          <p:nvPr/>
        </p:nvGrpSpPr>
        <p:grpSpPr>
          <a:xfrm>
            <a:off x="6949439" y="1271850"/>
            <a:ext cx="1752600" cy="1447800"/>
            <a:chOff x="5486400" y="1371600"/>
            <a:chExt cx="1752600" cy="1447800"/>
          </a:xfrm>
        </p:grpSpPr>
        <p:sp>
          <p:nvSpPr>
            <p:cNvPr id="20" name="Rectangle 19"/>
            <p:cNvSpPr/>
            <p:nvPr/>
          </p:nvSpPr>
          <p:spPr bwMode="auto">
            <a:xfrm>
              <a:off x="5486400" y="1371600"/>
              <a:ext cx="1752600" cy="1447800"/>
            </a:xfrm>
            <a:prstGeom prst="rect">
              <a:avLst/>
            </a:prstGeom>
            <a:noFill/>
            <a:ln w="635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p>
          </p:txBody>
        </p:sp>
        <p:sp>
          <p:nvSpPr>
            <p:cNvPr id="21" name="TextBox 20"/>
            <p:cNvSpPr txBox="1"/>
            <p:nvPr/>
          </p:nvSpPr>
          <p:spPr>
            <a:xfrm>
              <a:off x="5486400" y="1524000"/>
              <a:ext cx="1752600" cy="1077218"/>
            </a:xfrm>
            <a:prstGeom prst="rect">
              <a:avLst/>
            </a:prstGeom>
            <a:noFill/>
          </p:spPr>
          <p:txBody>
            <a:bodyPr wrap="square" rtlCol="0">
              <a:spAutoFit/>
            </a:bodyPr>
            <a:lstStyle/>
            <a:p>
              <a:pPr algn="ctr"/>
              <a:r>
                <a:rPr lang="en-US" sz="1600" dirty="0"/>
                <a:t>Reservoir of gene and protein functional information</a:t>
              </a:r>
            </a:p>
          </p:txBody>
        </p:sp>
      </p:grpSp>
    </p:spTree>
    <p:extLst>
      <p:ext uri="{BB962C8B-B14F-4D97-AF65-F5344CB8AC3E}">
        <p14:creationId xmlns:p14="http://schemas.microsoft.com/office/powerpoint/2010/main" val="2086622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par>
                                <p:cTn id="31" presetID="10"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par>
                                <p:cTn id="34" presetID="10" presetClass="entr" presetSubtype="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CHUTTENH\Desktop\mtol400_v2.png"/>
          <p:cNvPicPr>
            <a:picLocks noChangeAspect="1" noChangeArrowheads="1"/>
          </p:cNvPicPr>
          <p:nvPr/>
        </p:nvPicPr>
        <p:blipFill>
          <a:blip r:embed="rId2" cstate="print"/>
          <a:srcRect/>
          <a:stretch>
            <a:fillRect/>
          </a:stretch>
        </p:blipFill>
        <p:spPr bwMode="auto">
          <a:xfrm>
            <a:off x="5823065" y="229235"/>
            <a:ext cx="6023892" cy="6594511"/>
          </a:xfrm>
          <a:prstGeom prst="rect">
            <a:avLst/>
          </a:prstGeom>
          <a:noFill/>
          <a:ln w="63500">
            <a:noFill/>
            <a:miter lim="800000"/>
          </a:ln>
        </p:spPr>
      </p:pic>
      <p:sp>
        <p:nvSpPr>
          <p:cNvPr id="2" name="Title 1"/>
          <p:cNvSpPr>
            <a:spLocks noGrp="1"/>
          </p:cNvSpPr>
          <p:nvPr>
            <p:ph type="title"/>
          </p:nvPr>
        </p:nvSpPr>
        <p:spPr/>
        <p:txBody>
          <a:bodyPr>
            <a:normAutofit fontScale="90000"/>
          </a:bodyPr>
          <a:lstStyle/>
          <a:p>
            <a:r>
              <a:rPr lang="en-US" dirty="0" smtClean="0"/>
              <a:t>Composition-based analyses</a:t>
            </a:r>
            <a:endParaRPr lang="en-US" dirty="0"/>
          </a:p>
        </p:txBody>
      </p:sp>
      <p:pic>
        <p:nvPicPr>
          <p:cNvPr id="1028" name="Picture 4" descr="http://4.bp.blogspot.com/-Je7ITE7mIlM/TsJa9o99fTI/AAAAAAAAAF0/g52Yzni6Znk/s1600/darwin-i-think-tree.jpg"/>
          <p:cNvPicPr>
            <a:picLocks noChangeAspect="1" noChangeArrowheads="1"/>
          </p:cNvPicPr>
          <p:nvPr/>
        </p:nvPicPr>
        <p:blipFill>
          <a:blip r:embed="rId3" cstate="print"/>
          <a:srcRect/>
          <a:stretch>
            <a:fillRect/>
          </a:stretch>
        </p:blipFill>
        <p:spPr bwMode="auto">
          <a:xfrm>
            <a:off x="1246910" y="1748724"/>
            <a:ext cx="3566162" cy="3372571"/>
          </a:xfrm>
          <a:prstGeom prst="rect">
            <a:avLst/>
          </a:prstGeom>
          <a:noFill/>
        </p:spPr>
      </p:pic>
    </p:spTree>
    <p:extLst>
      <p:ext uri="{BB962C8B-B14F-4D97-AF65-F5344CB8AC3E}">
        <p14:creationId xmlns:p14="http://schemas.microsoft.com/office/powerpoint/2010/main" val="960204450"/>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FFF8C93-4448-C545-925D-091692162AF5}" vid="{ED365E16-F116-9949-AA62-F8FD7BE35E2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Template>
  <TotalTime>1488</TotalTime>
  <Words>3316</Words>
  <Application>Microsoft Macintosh PowerPoint</Application>
  <PresentationFormat>Widescreen</PresentationFormat>
  <Paragraphs>750</Paragraphs>
  <Slides>55</Slides>
  <Notes>11</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55</vt:i4>
      </vt:variant>
    </vt:vector>
  </HeadingPairs>
  <TitlesOfParts>
    <vt:vector size="70" baseType="lpstr">
      <vt:lpstr>Arial Rounded MT Bold</vt:lpstr>
      <vt:lpstr>Calibri</vt:lpstr>
      <vt:lpstr>Consolas</vt:lpstr>
      <vt:lpstr>Courier New</vt:lpstr>
      <vt:lpstr>Gill Sans</vt:lpstr>
      <vt:lpstr>Gill Sans MT</vt:lpstr>
      <vt:lpstr>Lucida Grande</vt:lpstr>
      <vt:lpstr>LucidaGrande</vt:lpstr>
      <vt:lpstr>MS PGothic</vt:lpstr>
      <vt:lpstr>ＭＳ Ｐゴシック</vt:lpstr>
      <vt:lpstr>Times New Roman</vt:lpstr>
      <vt:lpstr>Wingdings</vt:lpstr>
      <vt:lpstr>ヒラギノ角ゴ ProN W3</vt:lpstr>
      <vt:lpstr>Arial</vt:lpstr>
      <vt:lpstr>template</vt:lpstr>
      <vt:lpstr>Metagenomics</vt:lpstr>
      <vt:lpstr>What’s metagenomics?</vt:lpstr>
      <vt:lpstr>Early examples: Global Ocean Sampling</vt:lpstr>
      <vt:lpstr>Metagenomic methods: in situ dyes and fluorescence</vt:lpstr>
      <vt:lpstr>Metagenomic methods: 16S rRNA amplicons</vt:lpstr>
      <vt:lpstr>Metagenomic methods: shotgun sequencing</vt:lpstr>
      <vt:lpstr>Sequencing as a tool for microbial community analysis</vt:lpstr>
      <vt:lpstr>What to do with your metagenome?</vt:lpstr>
      <vt:lpstr>Composition-based analyses</vt:lpstr>
      <vt:lpstr>Microbiome composition analyses: phylotypes and binning</vt:lpstr>
      <vt:lpstr>Microbiome composition analyses: OTU clustering</vt:lpstr>
      <vt:lpstr>Microbiome composition analyses: prevalence and abundance</vt:lpstr>
      <vt:lpstr>Microbiome composition analyses: diversity</vt:lpstr>
      <vt:lpstr>Microbiome composition analyses: alpha diversity</vt:lpstr>
      <vt:lpstr>Microbiome composition analyses: beta diversity</vt:lpstr>
      <vt:lpstr>Microbiome composition analyses: ordination</vt:lpstr>
      <vt:lpstr>Meta’omic analyses</vt:lpstr>
      <vt:lpstr>Typical shotgun metagenome and metatranscriptome analyses</vt:lpstr>
      <vt:lpstr>Microbiome meta’omic analyses: assembly</vt:lpstr>
      <vt:lpstr>Microbiome meta’omic analyses: assembly</vt:lpstr>
      <vt:lpstr>Microbiome meta’omic analyses: gene calling</vt:lpstr>
      <vt:lpstr>Microbiome meta’omic analyses: molecular functions and biological roles</vt:lpstr>
      <vt:lpstr>Functional profiling using HUMAnN2</vt:lpstr>
      <vt:lpstr>Functional profiling using ShortBRED</vt:lpstr>
      <vt:lpstr>Functional profiling (from amplicons) using PICRUSt</vt:lpstr>
      <vt:lpstr>Microbial community structure vs. function</vt:lpstr>
      <vt:lpstr>Downstream analyses</vt:lpstr>
      <vt:lpstr>Microbiome downstream analyses: statistical association testing</vt:lpstr>
      <vt:lpstr>Microbiome downstream analyses: statistical association testing</vt:lpstr>
      <vt:lpstr>Gaussian process models of microbial community dynamics</vt:lpstr>
      <vt:lpstr>Gaussian process models of microbial community dynamics</vt:lpstr>
      <vt:lpstr>Temporal dynamics of gut microbial membership</vt:lpstr>
      <vt:lpstr>Microbiome downstream analyses: interaction network reconstruction</vt:lpstr>
      <vt:lpstr>Information loss in compositional measurements</vt:lpstr>
      <vt:lpstr>Microbiome downstream analyses: interaction network reconstruction</vt:lpstr>
      <vt:lpstr>Bringing it all together: The Human Microbiome Project</vt:lpstr>
      <vt:lpstr>PowerPoint Presentation</vt:lpstr>
      <vt:lpstr>What aspects of a human host most influence microbial community composition?</vt:lpstr>
      <vt:lpstr>PowerPoint Presentation</vt:lpstr>
      <vt:lpstr>PowerPoint Presentation</vt:lpstr>
      <vt:lpstr>Inflammatory Bowel Disease: A model for gut microbial dysbiosis</vt:lpstr>
      <vt:lpstr>Taxonomic and functional dysbioses in IBD</vt:lpstr>
      <vt:lpstr>The “HMP2” IBD Multi’omics Data resource</vt:lpstr>
      <vt:lpstr>The IBD Multi’omics DataBase</vt:lpstr>
      <vt:lpstr>Preliminary IBD microbiome multi’omics</vt:lpstr>
      <vt:lpstr>Representative differentially abundant microbes and metabolites</vt:lpstr>
      <vt:lpstr>Co-variation between gut microbes and metabolites</vt:lpstr>
      <vt:lpstr>Microbial contributions to bile acid dysbiosis</vt:lpstr>
      <vt:lpstr>The “other” HMP2: HMP1-II</vt:lpstr>
      <vt:lpstr>Longitudinal body-wide microbiome taxonomic profiling at unprecedented resolution</vt:lpstr>
      <vt:lpstr>StrainPhlAn: metagenomic strain identification and tracking</vt:lpstr>
      <vt:lpstr>Cosmopolitan vs. niche-adapted human-associated microbial strains</vt:lpstr>
      <vt:lpstr>PowerPoint Presentation</vt:lpstr>
      <vt:lpstr>What high-impact outcomes can we reasonably expect from the microbiome?</vt:lpstr>
      <vt:lpstr>Summary</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Genomic Data Manipulation</dc:title>
  <dc:creator>Curtis Huttenhower</dc:creator>
  <cp:lastModifiedBy>Curtis Huttenhower</cp:lastModifiedBy>
  <cp:revision>321</cp:revision>
  <dcterms:created xsi:type="dcterms:W3CDTF">2017-01-05T15:59:06Z</dcterms:created>
  <dcterms:modified xsi:type="dcterms:W3CDTF">2017-03-20T11:13:06Z</dcterms:modified>
</cp:coreProperties>
</file>