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8" r:id="rId11"/>
    <p:sldId id="279" r:id="rId12"/>
    <p:sldId id="280" r:id="rId13"/>
    <p:sldId id="281" r:id="rId14"/>
    <p:sldId id="283" r:id="rId15"/>
    <p:sldId id="285" r:id="rId16"/>
    <p:sldId id="286" r:id="rId17"/>
    <p:sldId id="287" r:id="rId18"/>
    <p:sldId id="288" r:id="rId19"/>
    <p:sldId id="289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25" d="100"/>
          <a:sy n="125" d="100"/>
        </p:scale>
        <p:origin x="151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6393056271852"/>
          <c:y val="6.8152815426792246E-2"/>
          <c:w val="0.81397009905069384"/>
          <c:h val="0.7482739092061395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Sheet2!$B$2:$P$2</c:f>
              <c:numCache>
                <c:formatCode>General</c:formatCode>
                <c:ptCount val="15"/>
                <c:pt idx="0">
                  <c:v>0.15095295298939149</c:v>
                </c:pt>
                <c:pt idx="1">
                  <c:v>0.82174069673247552</c:v>
                </c:pt>
                <c:pt idx="2">
                  <c:v>0.15831603959171081</c:v>
                </c:pt>
                <c:pt idx="3">
                  <c:v>0.89855746964301431</c:v>
                </c:pt>
                <c:pt idx="4">
                  <c:v>0.14974251046529197</c:v>
                </c:pt>
                <c:pt idx="5">
                  <c:v>0.21861617291355673</c:v>
                </c:pt>
                <c:pt idx="6">
                  <c:v>0.28209381602397299</c:v>
                </c:pt>
                <c:pt idx="7">
                  <c:v>0.20235490553759039</c:v>
                </c:pt>
                <c:pt idx="8">
                  <c:v>0.49549255045013452</c:v>
                </c:pt>
                <c:pt idx="9">
                  <c:v>0.36374348842449367</c:v>
                </c:pt>
                <c:pt idx="10">
                  <c:v>0.67685348326800454</c:v>
                </c:pt>
                <c:pt idx="11">
                  <c:v>0.39198747126093636</c:v>
                </c:pt>
                <c:pt idx="12">
                  <c:v>0.39385680310770055</c:v>
                </c:pt>
                <c:pt idx="13">
                  <c:v>0.50807770621827297</c:v>
                </c:pt>
                <c:pt idx="14">
                  <c:v>0.62316791080889145</c:v>
                </c:pt>
              </c:numCache>
            </c:numRef>
          </c:xVal>
          <c:yVal>
            <c:numRef>
              <c:f>Sheet2!$B$991:$P$991</c:f>
              <c:numCache>
                <c:formatCode>General</c:formatCode>
                <c:ptCount val="15"/>
                <c:pt idx="0">
                  <c:v>0.17367614305092316</c:v>
                </c:pt>
                <c:pt idx="1">
                  <c:v>0.90974755948728225</c:v>
                </c:pt>
                <c:pt idx="2">
                  <c:v>0.26774393237392413</c:v>
                </c:pt>
                <c:pt idx="3">
                  <c:v>0.80443855036611445</c:v>
                </c:pt>
                <c:pt idx="4">
                  <c:v>0.18439233322897663</c:v>
                </c:pt>
                <c:pt idx="5">
                  <c:v>0.4067058570087686</c:v>
                </c:pt>
                <c:pt idx="6">
                  <c:v>0.30513966694249739</c:v>
                </c:pt>
                <c:pt idx="7">
                  <c:v>0.18101133149047599</c:v>
                </c:pt>
                <c:pt idx="8">
                  <c:v>0.38540234163589548</c:v>
                </c:pt>
                <c:pt idx="9">
                  <c:v>6.4359913652584866E-2</c:v>
                </c:pt>
                <c:pt idx="10">
                  <c:v>0.97457864886581391</c:v>
                </c:pt>
                <c:pt idx="11">
                  <c:v>0.17959772492176651</c:v>
                </c:pt>
                <c:pt idx="12">
                  <c:v>0.37976153939465906</c:v>
                </c:pt>
                <c:pt idx="13">
                  <c:v>0.20065949980834086</c:v>
                </c:pt>
                <c:pt idx="14">
                  <c:v>0.52258547088449625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075056"/>
        <c:axId val="516060912"/>
      </c:scatterChart>
      <c:valAx>
        <c:axId val="51607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Gene989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60912"/>
        <c:crosses val="autoZero"/>
        <c:crossBetween val="midCat"/>
      </c:valAx>
      <c:valAx>
        <c:axId val="51606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75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2BE0-34AA-42B1-9215-294D75D29AB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Quantitative Methods:</a:t>
            </a:r>
            <a:br>
              <a:rPr lang="en-US" dirty="0" smtClean="0"/>
            </a:br>
            <a:r>
              <a:rPr lang="en-US" dirty="0" smtClean="0"/>
              <a:t>Descriptive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</a:t>
            </a:r>
            <a:r>
              <a:rPr lang="en-US" dirty="0" err="1"/>
              <a:t>Huttenhower</a:t>
            </a:r>
            <a:r>
              <a:rPr lang="en-US" dirty="0"/>
              <a:t> (chuttenh@hsph.harvard.edu)</a:t>
            </a:r>
          </a:p>
          <a:p>
            <a:r>
              <a:rPr lang="en-US" dirty="0" smtClean="0"/>
              <a:t>Jason Lloyd-Price (jasonlp@broadinstitute.org)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</a:t>
            </a:r>
            <a:r>
              <a:rPr lang="en-US" dirty="0" smtClean="0"/>
              <a:t>data: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8" y="1082040"/>
            <a:ext cx="6615918" cy="5406829"/>
          </a:xfrm>
        </p:spPr>
        <p:txBody>
          <a:bodyPr/>
          <a:lstStyle/>
          <a:p>
            <a:r>
              <a:rPr lang="en-US" dirty="0" smtClean="0"/>
              <a:t>Larger means </a:t>
            </a:r>
            <a:r>
              <a:rPr lang="en-US" i="1" dirty="0" smtClean="0"/>
              <a:t>less similar</a:t>
            </a:r>
          </a:p>
          <a:p>
            <a:endParaRPr lang="en-US" b="1" dirty="0" smtClean="0"/>
          </a:p>
          <a:p>
            <a:r>
              <a:rPr lang="en-US" b="1" dirty="0" smtClean="0"/>
              <a:t>Euclidean</a:t>
            </a:r>
            <a:r>
              <a:rPr lang="en-US" dirty="0" smtClean="0"/>
              <a:t> </a:t>
            </a:r>
            <a:r>
              <a:rPr lang="en-US" dirty="0"/>
              <a:t>= e = 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</a:t>
            </a:r>
            <a:r>
              <a:rPr lang="en-US" dirty="0" smtClean="0"/>
              <a:t>x-y)</a:t>
            </a:r>
            <a:r>
              <a:rPr lang="en-US" baseline="30000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Also </a:t>
            </a:r>
            <a:r>
              <a:rPr lang="en-US" dirty="0"/>
              <a:t>the L2 norm</a:t>
            </a:r>
          </a:p>
          <a:p>
            <a:pPr lvl="1"/>
            <a:r>
              <a:rPr lang="en-US" dirty="0"/>
              <a:t>Straight line </a:t>
            </a:r>
            <a:r>
              <a:rPr lang="en-US" dirty="0" smtClean="0"/>
              <a:t>distance; amplifies </a:t>
            </a:r>
            <a:r>
              <a:rPr lang="en-US" dirty="0" smtClean="0"/>
              <a:t>outliers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b="1" dirty="0" smtClean="0"/>
          </a:p>
          <a:p>
            <a:r>
              <a:rPr lang="en-US" b="1" dirty="0" smtClean="0"/>
              <a:t>Manhattan</a:t>
            </a:r>
            <a:r>
              <a:rPr lang="en-US" dirty="0" smtClean="0"/>
              <a:t> </a:t>
            </a:r>
            <a:r>
              <a:rPr lang="en-US" dirty="0"/>
              <a:t>= m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|</a:t>
            </a:r>
            <a:r>
              <a:rPr lang="en-US" dirty="0" smtClean="0"/>
              <a:t>x-y|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the L1 norm</a:t>
            </a:r>
          </a:p>
          <a:p>
            <a:pPr lvl="1"/>
            <a:r>
              <a:rPr lang="en-US" dirty="0"/>
              <a:t>Grid or absolute </a:t>
            </a:r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 descr="https://upload.wikimedia.org/wikipedia/commons/thumb/0/08/Manhattan_distance.svg/283px-Manhattan_dista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848" y="1633320"/>
            <a:ext cx="4304266" cy="430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4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</a:t>
            </a:r>
            <a:r>
              <a:rPr lang="en-US" dirty="0" smtClean="0"/>
              <a:t>data: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11581912" cy="5406829"/>
          </a:xfrm>
        </p:spPr>
        <p:txBody>
          <a:bodyPr/>
          <a:lstStyle/>
          <a:p>
            <a:r>
              <a:rPr lang="en-US" dirty="0" smtClean="0"/>
              <a:t>Larger means </a:t>
            </a:r>
            <a:r>
              <a:rPr lang="en-US" i="1" dirty="0" smtClean="0"/>
              <a:t>more </a:t>
            </a:r>
            <a:r>
              <a:rPr lang="en-US" i="1" dirty="0" smtClean="0"/>
              <a:t>similar</a:t>
            </a:r>
          </a:p>
          <a:p>
            <a:endParaRPr lang="en-US" i="1" dirty="0" smtClean="0"/>
          </a:p>
          <a:p>
            <a:r>
              <a:rPr lang="en-US" b="1" dirty="0"/>
              <a:t>Pearson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y</a:t>
            </a:r>
            <a:r>
              <a:rPr lang="en-US" dirty="0"/>
              <a:t>))/(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 smtClean="0"/>
              <a:t>y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Location </a:t>
            </a:r>
            <a:r>
              <a:rPr lang="en-US" dirty="0"/>
              <a:t>and scale invariant, but assumes normal </a:t>
            </a:r>
            <a:r>
              <a:rPr lang="en-US" dirty="0" smtClean="0"/>
              <a:t>distribution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range [-1, 1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  <a:p>
            <a:r>
              <a:rPr lang="en-US" b="1" dirty="0" smtClean="0"/>
              <a:t>Cosine </a:t>
            </a:r>
            <a:r>
              <a:rPr lang="en-US" dirty="0"/>
              <a:t>= c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</a:t>
            </a:r>
            <a:r>
              <a:rPr lang="en-US" dirty="0" err="1"/>
              <a:t>xy</a:t>
            </a:r>
            <a:r>
              <a:rPr lang="en-US" dirty="0"/>
              <a:t>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uncentered</a:t>
            </a:r>
            <a:r>
              <a:rPr lang="en-US" dirty="0"/>
              <a:t> </a:t>
            </a:r>
            <a:r>
              <a:rPr lang="en-US" dirty="0" smtClean="0"/>
              <a:t>Pearson</a:t>
            </a:r>
            <a:endParaRPr lang="en-US" dirty="0"/>
          </a:p>
          <a:p>
            <a:pPr lvl="1"/>
            <a:r>
              <a:rPr lang="en-US" dirty="0" smtClean="0"/>
              <a:t>Scale </a:t>
            </a:r>
            <a:r>
              <a:rPr lang="en-US" dirty="0"/>
              <a:t>but not location </a:t>
            </a:r>
            <a:r>
              <a:rPr lang="en-US" dirty="0" smtClean="0"/>
              <a:t>invariant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range [-1, 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5588" y="3223261"/>
            <a:ext cx="7326412" cy="307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3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</a:t>
            </a:r>
            <a:r>
              <a:rPr lang="en-US" dirty="0" smtClean="0"/>
              <a:t>data: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7714615" cy="5406829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Spearman </a:t>
            </a:r>
            <a:r>
              <a:rPr lang="en-US" dirty="0"/>
              <a:t>= r = Pearson </a:t>
            </a:r>
            <a:r>
              <a:rPr lang="en-US" dirty="0" smtClean="0"/>
              <a:t>correlation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ranks </a:t>
            </a:r>
            <a:r>
              <a:rPr lang="en-US" dirty="0" smtClean="0"/>
              <a:t>(ties </a:t>
            </a:r>
            <a:r>
              <a:rPr lang="en-US" dirty="0"/>
              <a:t>ranked identically)</a:t>
            </a:r>
          </a:p>
          <a:p>
            <a:pPr lvl="1"/>
            <a:r>
              <a:rPr lang="en-US" dirty="0" smtClean="0"/>
              <a:t>Assesses </a:t>
            </a:r>
            <a:r>
              <a:rPr lang="en-US" dirty="0" smtClean="0"/>
              <a:t>monotonicity</a:t>
            </a:r>
            <a:endParaRPr lang="en-US" dirty="0"/>
          </a:p>
          <a:p>
            <a:pPr lvl="1"/>
            <a:r>
              <a:rPr lang="en-US" dirty="0"/>
              <a:t>Nonparametric measure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similarity of </a:t>
            </a:r>
            <a:r>
              <a:rPr lang="en-US" dirty="0" smtClean="0"/>
              <a:t>trend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/>
              <a:t>and scale </a:t>
            </a:r>
            <a:r>
              <a:rPr lang="en-US" dirty="0" smtClean="0"/>
              <a:t>invariant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range [-1, 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1" y="981801"/>
            <a:ext cx="5705254" cy="540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26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Anscombe's quartet 3.sv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" b="1816"/>
          <a:stretch/>
        </p:blipFill>
        <p:spPr bwMode="auto">
          <a:xfrm>
            <a:off x="5791200" y="1599466"/>
            <a:ext cx="6400800" cy="4371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Beware of summary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Anscombe’s</a:t>
            </a:r>
            <a:r>
              <a:rPr lang="en-US" b="1" dirty="0" smtClean="0"/>
              <a:t> quartet</a:t>
            </a:r>
          </a:p>
          <a:p>
            <a:pPr lvl="1"/>
            <a:r>
              <a:rPr lang="en-US" dirty="0" smtClean="0"/>
              <a:t>Manually constructed in 1973 by</a:t>
            </a:r>
            <a:br>
              <a:rPr lang="en-US" dirty="0" smtClean="0"/>
            </a:br>
            <a:r>
              <a:rPr lang="en-US" dirty="0" smtClean="0"/>
              <a:t>Francis </a:t>
            </a:r>
            <a:r>
              <a:rPr lang="en-US" dirty="0" err="1" smtClean="0"/>
              <a:t>Anscombe</a:t>
            </a:r>
            <a:r>
              <a:rPr lang="en-US" dirty="0" smtClean="0"/>
              <a:t> at Yale</a:t>
            </a:r>
          </a:p>
          <a:p>
            <a:r>
              <a:rPr lang="en-US" dirty="0" smtClean="0"/>
              <a:t>Four pairs of datasets with</a:t>
            </a:r>
          </a:p>
          <a:p>
            <a:pPr lvl="1"/>
            <a:r>
              <a:rPr lang="en-US" dirty="0" smtClean="0"/>
              <a:t>Equal means</a:t>
            </a:r>
          </a:p>
          <a:p>
            <a:pPr lvl="2"/>
            <a:r>
              <a:rPr lang="en-US" dirty="0" smtClean="0"/>
              <a:t>9 for x and 7.5 for y</a:t>
            </a:r>
          </a:p>
          <a:p>
            <a:pPr lvl="1"/>
            <a:r>
              <a:rPr lang="en-US" dirty="0" smtClean="0"/>
              <a:t>Equal standard deviations</a:t>
            </a:r>
          </a:p>
          <a:p>
            <a:pPr lvl="2"/>
            <a:r>
              <a:rPr lang="en-US" dirty="0" smtClean="0"/>
              <a:t>11</a:t>
            </a:r>
            <a:r>
              <a:rPr lang="en-US" dirty="0"/>
              <a:t> </a:t>
            </a:r>
            <a:r>
              <a:rPr lang="en-US" dirty="0" smtClean="0"/>
              <a:t>for x and 4.1 for y</a:t>
            </a:r>
          </a:p>
          <a:p>
            <a:pPr lvl="1"/>
            <a:r>
              <a:rPr lang="en-US" dirty="0" smtClean="0"/>
              <a:t>Identical Pearson correlations (0.816)</a:t>
            </a:r>
          </a:p>
          <a:p>
            <a:endParaRPr lang="en-US" dirty="0" smtClean="0"/>
          </a:p>
          <a:p>
            <a:r>
              <a:rPr lang="en-US" dirty="0" smtClean="0"/>
              <a:t>Yet </a:t>
            </a:r>
            <a:r>
              <a:rPr lang="en-US" i="1" dirty="0" smtClean="0"/>
              <a:t>completely different </a:t>
            </a:r>
            <a:r>
              <a:rPr lang="en-US" dirty="0" smtClean="0"/>
              <a:t>relationships</a:t>
            </a:r>
          </a:p>
          <a:p>
            <a:pPr lvl="1"/>
            <a:r>
              <a:rPr lang="en-US" b="1" dirty="0" smtClean="0"/>
              <a:t>Understand and visualize your data</a:t>
            </a:r>
            <a:br>
              <a:rPr lang="en-US" b="1" dirty="0" smtClean="0"/>
            </a:br>
            <a:r>
              <a:rPr lang="en-US" b="1" dirty="0" smtClean="0"/>
              <a:t>before summarizing them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84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Probability: 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Experiment</a:t>
            </a:r>
            <a:r>
              <a:rPr lang="en-US" dirty="0"/>
              <a:t>: anything that produces a non-deterministic </a:t>
            </a:r>
            <a:r>
              <a:rPr lang="en-US" dirty="0" smtClean="0"/>
              <a:t>result</a:t>
            </a:r>
            <a:endParaRPr lang="en-US" dirty="0"/>
          </a:p>
          <a:p>
            <a:pPr lvl="1"/>
            <a:r>
              <a:rPr lang="en-US" dirty="0" smtClean="0"/>
              <a:t>Coin </a:t>
            </a:r>
            <a:r>
              <a:rPr lang="en-US" dirty="0"/>
              <a:t>flip, die roll, item count, concentration measurement, distance measurement</a:t>
            </a:r>
            <a:r>
              <a:rPr lang="en-US" dirty="0" smtClean="0"/>
              <a:t>...</a:t>
            </a:r>
          </a:p>
          <a:p>
            <a:pPr lvl="1"/>
            <a:endParaRPr lang="en-US" dirty="0"/>
          </a:p>
          <a:p>
            <a:r>
              <a:rPr lang="en-US" b="1" dirty="0"/>
              <a:t>Sample space</a:t>
            </a:r>
            <a:r>
              <a:rPr lang="en-US" dirty="0"/>
              <a:t>: the set of all possible outcomes for a particular experiment, finite or infinite, discrete or continuous</a:t>
            </a:r>
          </a:p>
          <a:p>
            <a:pPr lvl="1"/>
            <a:r>
              <a:rPr lang="en-US" dirty="0" smtClean="0"/>
              <a:t>{</a:t>
            </a:r>
            <a:r>
              <a:rPr lang="en-US" dirty="0"/>
              <a:t>H, T}, {1, 2, 3, 4, 5, 6}, {0, 1, 2, 3, ...}, {0, 0.1, 0.001, 0.02, 3.14159, </a:t>
            </a:r>
            <a:r>
              <a:rPr lang="en-US" dirty="0" smtClean="0"/>
              <a:t>...}</a:t>
            </a:r>
          </a:p>
          <a:p>
            <a:endParaRPr lang="en-US" b="1" dirty="0" smtClean="0"/>
          </a:p>
          <a:p>
            <a:r>
              <a:rPr lang="en-US" b="1" dirty="0" smtClean="0"/>
              <a:t>Event</a:t>
            </a:r>
            <a:r>
              <a:rPr lang="en-US" dirty="0"/>
              <a:t>: any subset of a sample space</a:t>
            </a:r>
          </a:p>
          <a:p>
            <a:pPr lvl="1"/>
            <a:r>
              <a:rPr lang="en-US" dirty="0"/>
              <a:t>{}, {H}, {1, 3, 5}, {0, 1, 2}, [0, 3)</a:t>
            </a:r>
          </a:p>
          <a:p>
            <a:endParaRPr lang="en-US" dirty="0"/>
          </a:p>
          <a:p>
            <a:r>
              <a:rPr lang="en-US" b="1" dirty="0"/>
              <a:t>Probability</a:t>
            </a:r>
            <a:r>
              <a:rPr lang="en-US" dirty="0"/>
              <a:t>: for an event E, the limit of n(E)/n as n </a:t>
            </a:r>
            <a:r>
              <a:rPr lang="en-US"/>
              <a:t>grows </a:t>
            </a:r>
            <a:r>
              <a:rPr lang="en-US" smtClean="0"/>
              <a:t>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Probability: Kolmogorov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definition of "probability" that matches reality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any event E, P(E)≥0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Probability" is a non-negative real number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any sample space S, P(S)=1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"probability" of all outcomes for an experiment must total 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disjoint events 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F={}, 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F)=P(E)+P(F)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two mutually exclusive events that share no outcomes...</a:t>
            </a:r>
          </a:p>
          <a:p>
            <a:pPr lvl="1"/>
            <a:r>
              <a:rPr lang="en-US" dirty="0"/>
              <a:t>The "probability" of either happening equals the summed "probability" of each happening independently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Probability: </a:t>
            </a:r>
            <a:r>
              <a:rPr lang="en-US" dirty="0"/>
              <a:t>Kolmogorov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Kolmogorov axioms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any event E, P(E</a:t>
            </a:r>
            <a:r>
              <a:rPr lang="en-US" dirty="0" smtClean="0"/>
              <a:t>) ≥ 0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any sample space S, P(S)=1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disjoint events </a:t>
            </a:r>
            <a:r>
              <a:rPr lang="en-US" dirty="0" smtClean="0"/>
              <a:t>E</a:t>
            </a:r>
            <a:r>
              <a:rPr lang="en-US" dirty="0" smtClean="0">
                <a:sym typeface="Symbol" panose="05050102010706020507" pitchFamily="18" charset="2"/>
              </a:rPr>
              <a:t>F</a:t>
            </a:r>
            <a:r>
              <a:rPr lang="en-US" dirty="0" smtClean="0"/>
              <a:t> = {}, </a:t>
            </a:r>
            <a:r>
              <a:rPr lang="en-US" dirty="0"/>
              <a:t>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</a:t>
            </a:r>
            <a:r>
              <a:rPr lang="en-US" dirty="0" smtClean="0"/>
              <a:t>) = P(E) + P(F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P({}) = 0</a:t>
            </a:r>
          </a:p>
          <a:p>
            <a:pPr lvl="1"/>
            <a:r>
              <a:rPr lang="en-US" dirty="0" smtClean="0"/>
              <a:t>Every experiment must have some outcome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P(E) ≤ P(F) if E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The probability of more events happening must be at least as great as fewer events</a:t>
            </a:r>
          </a:p>
          <a:p>
            <a:endParaRPr lang="en-US" dirty="0" smtClean="0"/>
          </a:p>
          <a:p>
            <a:r>
              <a:rPr lang="en-US" dirty="0"/>
              <a:t>0 ≤ P(E) ≤ 1 for any event 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an event given that another event has already occurred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probability of event F given that the sample space S has been reduced to E</a:t>
            </a:r>
            <a:r>
              <a:rPr lang="en-US" dirty="0">
                <a:sym typeface="Symbol" panose="05050102010706020507" pitchFamily="18" charset="2"/>
              </a:rPr>
              <a:t></a:t>
            </a:r>
            <a:r>
              <a:rPr lang="en-US" dirty="0"/>
              <a:t>S</a:t>
            </a:r>
          </a:p>
          <a:p>
            <a:endParaRPr lang="en-US" dirty="0" smtClean="0"/>
          </a:p>
          <a:p>
            <a:r>
              <a:rPr lang="en-US" dirty="0" smtClean="0"/>
              <a:t>Denoted P(F|E</a:t>
            </a:r>
            <a:r>
              <a:rPr lang="en-US" dirty="0"/>
              <a:t>) and defined as P(E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F)/P(E)</a:t>
            </a: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rcRect b="5706"/>
          <a:stretch>
            <a:fillRect/>
          </a:stretch>
        </p:blipFill>
        <p:spPr bwMode="auto">
          <a:xfrm>
            <a:off x="2515513" y="3170228"/>
            <a:ext cx="7160973" cy="33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4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Bayes’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P(F|E) = P(E|F)P(F)/P(E)</a:t>
            </a:r>
          </a:p>
          <a:p>
            <a:pPr lvl="1"/>
            <a:r>
              <a:rPr lang="en-US" dirty="0" smtClean="0"/>
              <a:t>True since P(F|E) = P(E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dirty="0" smtClean="0"/>
              <a:t>F)/P(E) and P(E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dirty="0" smtClean="0"/>
              <a:t>F) = P(F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dirty="0" smtClean="0"/>
              <a:t>E) = P(E|F)P(F)</a:t>
            </a:r>
          </a:p>
          <a:p>
            <a:pPr lvl="1"/>
            <a:r>
              <a:rPr lang="en-US" dirty="0" smtClean="0"/>
              <a:t>Provides a means of calculating a conditional probability based on the inverse of its condition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Typically described in terms of </a:t>
            </a:r>
            <a:r>
              <a:rPr lang="en-US" i="1" dirty="0" smtClean="0"/>
              <a:t>prior</a:t>
            </a:r>
            <a:r>
              <a:rPr lang="en-US" dirty="0" smtClean="0"/>
              <a:t>, </a:t>
            </a:r>
            <a:r>
              <a:rPr lang="en-US" i="1" dirty="0" smtClean="0"/>
              <a:t>posterior</a:t>
            </a:r>
            <a:r>
              <a:rPr lang="en-US" dirty="0" smtClean="0"/>
              <a:t>, and </a:t>
            </a:r>
            <a:r>
              <a:rPr lang="en-US" i="1" dirty="0" smtClean="0"/>
              <a:t>support</a:t>
            </a:r>
            <a:endParaRPr lang="en-US" dirty="0" smtClean="0"/>
          </a:p>
          <a:p>
            <a:pPr lvl="1"/>
            <a:r>
              <a:rPr lang="en-US" dirty="0" smtClean="0"/>
              <a:t>P(F) is the </a:t>
            </a:r>
            <a:r>
              <a:rPr lang="en-US" i="1" dirty="0" smtClean="0"/>
              <a:t>prior</a:t>
            </a:r>
            <a:r>
              <a:rPr lang="en-US" dirty="0" smtClean="0"/>
              <a:t> probability of F occurring at all in the first place, "before" anything else</a:t>
            </a:r>
          </a:p>
          <a:p>
            <a:pPr lvl="1"/>
            <a:r>
              <a:rPr lang="en-US" dirty="0" smtClean="0"/>
              <a:t>P(F|E) is the </a:t>
            </a:r>
            <a:r>
              <a:rPr lang="en-US" i="1" dirty="0" smtClean="0"/>
              <a:t>posterior</a:t>
            </a:r>
            <a:r>
              <a:rPr lang="en-US" dirty="0" smtClean="0"/>
              <a:t> probability of F occurring "after" E has occurred</a:t>
            </a:r>
          </a:p>
          <a:p>
            <a:pPr lvl="1"/>
            <a:r>
              <a:rPr lang="en-US" dirty="0" smtClean="0"/>
              <a:t>P(E|F)/P(E) is the </a:t>
            </a:r>
            <a:r>
              <a:rPr lang="en-US" i="1" dirty="0" smtClean="0"/>
              <a:t>support</a:t>
            </a:r>
            <a:r>
              <a:rPr lang="en-US" dirty="0" smtClean="0"/>
              <a:t> E provides for 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Bayes’ theorem: 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card, any card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/>
              <a:t>Probability of drawing a jack given that you've drawn a face card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/>
              <a:t>of drawing a face card given that you've drawn a jack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Pick </a:t>
            </a:r>
            <a:r>
              <a:rPr lang="en-US" dirty="0"/>
              <a:t>three cards: probability of drawing (exactly) a pair of aces given that you've drawn (exactly) a pair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quantitative methods</a:t>
            </a:r>
          </a:p>
          <a:p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smtClean="0"/>
              <a:t>descriptive statistics</a:t>
            </a:r>
          </a:p>
          <a:p>
            <a:endParaRPr lang="en-US" dirty="0" smtClean="0"/>
          </a:p>
          <a:p>
            <a:r>
              <a:rPr lang="en-US" dirty="0" smtClean="0"/>
              <a:t>Comparing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Basics of probability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statistics summarize datasets</a:t>
            </a:r>
          </a:p>
          <a:p>
            <a:pPr lvl="1"/>
            <a:r>
              <a:rPr lang="en-US" dirty="0" smtClean="0"/>
              <a:t>Parametric statistics (mean, standard deviation, z-scores)</a:t>
            </a:r>
          </a:p>
          <a:p>
            <a:pPr lvl="2"/>
            <a:r>
              <a:rPr lang="en-US" dirty="0" smtClean="0"/>
              <a:t>Assumes the data is “well-behaved”</a:t>
            </a:r>
          </a:p>
          <a:p>
            <a:pPr lvl="1"/>
            <a:r>
              <a:rPr lang="en-US" dirty="0" smtClean="0"/>
              <a:t>Nonparametric statistics (median, percentiles, interquartile range)</a:t>
            </a:r>
          </a:p>
          <a:p>
            <a:pPr lvl="2"/>
            <a:r>
              <a:rPr lang="en-US" dirty="0" smtClean="0"/>
              <a:t>Uses rank information – no distribution assumption</a:t>
            </a:r>
          </a:p>
          <a:p>
            <a:r>
              <a:rPr lang="en-US" dirty="0" smtClean="0"/>
              <a:t>Comparing datasets</a:t>
            </a:r>
          </a:p>
          <a:p>
            <a:pPr lvl="1"/>
            <a:r>
              <a:rPr lang="en-US" dirty="0" smtClean="0"/>
              <a:t>Distances (Euclidean, Manhattan)</a:t>
            </a:r>
          </a:p>
          <a:p>
            <a:pPr lvl="1"/>
            <a:r>
              <a:rPr lang="en-US" dirty="0" smtClean="0"/>
              <a:t>Correlations (Pearson, Cosine, Spearman)</a:t>
            </a:r>
          </a:p>
          <a:p>
            <a:r>
              <a:rPr lang="en-US" dirty="0" smtClean="0"/>
              <a:t>Visualize your data!</a:t>
            </a:r>
          </a:p>
          <a:p>
            <a:pPr lvl="1"/>
            <a:r>
              <a:rPr lang="en-US" dirty="0" smtClean="0"/>
              <a:t>Histograms, scatterplots, boxplots, etc.</a:t>
            </a:r>
          </a:p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Thinking in terms of sets of </a:t>
            </a:r>
            <a:r>
              <a:rPr lang="en-US" dirty="0" smtClean="0"/>
              <a:t>outcomes; Kolmogorov axioms</a:t>
            </a:r>
            <a:endParaRPr lang="en-US" dirty="0" smtClean="0"/>
          </a:p>
          <a:p>
            <a:pPr lvl="1"/>
            <a:r>
              <a:rPr lang="en-US" dirty="0" smtClean="0"/>
              <a:t>Conditional probability and Bayes’ theorem</a:t>
            </a:r>
          </a:p>
        </p:txBody>
      </p:sp>
    </p:spTree>
    <p:extLst>
      <p:ext uri="{BB962C8B-B14F-4D97-AF65-F5344CB8AC3E}">
        <p14:creationId xmlns:p14="http://schemas.microsoft.com/office/powerpoint/2010/main" val="660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experiment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5000 x 15 matrix of random values</a:t>
            </a:r>
          </a:p>
          <a:p>
            <a:pPr lvl="1"/>
            <a:r>
              <a:rPr lang="en-US" dirty="0" smtClean="0"/>
              <a:t>Genes and samples</a:t>
            </a:r>
          </a:p>
          <a:p>
            <a:pPr lvl="1"/>
            <a:endParaRPr lang="en-US" dirty="0"/>
          </a:p>
          <a:p>
            <a:r>
              <a:rPr lang="en-US" dirty="0" smtClean="0"/>
              <a:t>Find gene most correlated with Age</a:t>
            </a:r>
          </a:p>
          <a:p>
            <a:endParaRPr lang="en-US" dirty="0"/>
          </a:p>
          <a:p>
            <a:r>
              <a:rPr lang="en-US" dirty="0" smtClean="0"/>
              <a:t>Does this gene truly predict longevity?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77729"/>
              </p:ext>
            </p:extLst>
          </p:nvPr>
        </p:nvGraphicFramePr>
        <p:xfrm>
          <a:off x="6551912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/>
                <a:gridCol w="921921"/>
                <a:gridCol w="921921"/>
                <a:gridCol w="921921"/>
                <a:gridCol w="92192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=RAND()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361418" y="2686872"/>
            <a:ext cx="647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681339" y="4305875"/>
            <a:ext cx="677108" cy="5847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11" name="Filled numb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539969"/>
              </p:ext>
            </p:extLst>
          </p:nvPr>
        </p:nvGraphicFramePr>
        <p:xfrm>
          <a:off x="6551911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/>
                <a:gridCol w="921921"/>
                <a:gridCol w="921921"/>
                <a:gridCol w="921921"/>
                <a:gridCol w="92192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0.150953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0.821741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0.158316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0.898557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0.491848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0.583391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0.922903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0.344042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0.844069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0.314302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0.613934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0.685797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0.512878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0.986288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0.149985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0.659032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0.667529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0.803856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03472"/>
              </p:ext>
            </p:extLst>
          </p:nvPr>
        </p:nvGraphicFramePr>
        <p:xfrm>
          <a:off x="1536440" y="3842760"/>
          <a:ext cx="4471912" cy="301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764" y="5088770"/>
            <a:ext cx="446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Pearson correlation = 0.81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3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Descriptive and 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Descriptive statistics </a:t>
            </a:r>
            <a:r>
              <a:rPr lang="en-US" dirty="0" smtClean="0"/>
              <a:t>summarize information already present in data</a:t>
            </a:r>
          </a:p>
          <a:p>
            <a:pPr lvl="1"/>
            <a:r>
              <a:rPr lang="en-US" dirty="0" smtClean="0"/>
              <a:t>Visualizations </a:t>
            </a:r>
            <a:r>
              <a:rPr lang="en-US" dirty="0" smtClean="0"/>
              <a:t>like boxplots, histograms, etc.</a:t>
            </a:r>
          </a:p>
          <a:p>
            <a:pPr lvl="1"/>
            <a:r>
              <a:rPr lang="en-US" dirty="0" smtClean="0"/>
              <a:t>Summary </a:t>
            </a:r>
            <a:r>
              <a:rPr lang="en-US" dirty="0" smtClean="0"/>
              <a:t>measures like averages, standard deviation, median,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Inferential statistics </a:t>
            </a:r>
            <a:r>
              <a:rPr lang="en-US" dirty="0" smtClean="0"/>
              <a:t>use a sample of data to make predictions about larger populations or about unobserved/future trends</a:t>
            </a:r>
          </a:p>
          <a:p>
            <a:pPr lvl="1"/>
            <a:r>
              <a:rPr lang="en-US" dirty="0" smtClean="0"/>
              <a:t>Any measurements made in the presence of noise or variation</a:t>
            </a:r>
          </a:p>
          <a:p>
            <a:pPr lvl="1"/>
            <a:r>
              <a:rPr lang="en-US" dirty="0" smtClean="0"/>
              <a:t>Generalizations from a sample to a population</a:t>
            </a:r>
          </a:p>
          <a:p>
            <a:pPr lvl="2"/>
            <a:r>
              <a:rPr lang="en-US" dirty="0" smtClean="0"/>
              <a:t>Confidence intervals, hypothesis tests, etc.</a:t>
            </a:r>
          </a:p>
          <a:p>
            <a:pPr lvl="1"/>
            <a:r>
              <a:rPr lang="en-US" dirty="0" smtClean="0"/>
              <a:t>Comparisons made between datasets</a:t>
            </a:r>
          </a:p>
          <a:p>
            <a:pPr lvl="2"/>
            <a:r>
              <a:rPr lang="en-US" dirty="0" smtClean="0"/>
              <a:t>Comparisons, correlations, regress, etc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Categorical, ordinal, and continuous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Categorical values </a:t>
            </a:r>
            <a:r>
              <a:rPr lang="en-US" dirty="0" smtClean="0"/>
              <a:t>take one of a discrete set of </a:t>
            </a:r>
            <a:r>
              <a:rPr lang="en-US" i="1" dirty="0" smtClean="0"/>
              <a:t>unordered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tissue type: blood/skin/lung/GI/etc.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Ordinal values </a:t>
            </a:r>
            <a:r>
              <a:rPr lang="en-US" dirty="0" smtClean="0"/>
              <a:t>take one of a discrete set of </a:t>
            </a:r>
            <a:r>
              <a:rPr lang="en-US" i="1" dirty="0" smtClean="0"/>
              <a:t>ordered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Counts or rank orders</a:t>
            </a:r>
          </a:p>
          <a:p>
            <a:pPr lvl="1"/>
            <a:r>
              <a:rPr lang="en-US" dirty="0" smtClean="0"/>
              <a:t>Rarely </a:t>
            </a:r>
            <a:r>
              <a:rPr lang="en-US" dirty="0" smtClean="0"/>
              <a:t>analyzed differently than continuous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Continuous values </a:t>
            </a:r>
            <a:r>
              <a:rPr lang="en-US" dirty="0" smtClean="0"/>
              <a:t>take one value from an ordered numerical scale</a:t>
            </a:r>
          </a:p>
          <a:p>
            <a:pPr lvl="1"/>
            <a:r>
              <a:rPr lang="en-US" dirty="0" smtClean="0"/>
              <a:t>Times, frequencies, ratios, percentages, abundances,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descriptive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statistic</a:t>
            </a:r>
            <a:r>
              <a:rPr lang="en-US" dirty="0" smtClean="0"/>
              <a:t> is any single value that summarizes an entire dataset</a:t>
            </a:r>
          </a:p>
          <a:p>
            <a:endParaRPr lang="en-US" dirty="0" smtClean="0"/>
          </a:p>
          <a:p>
            <a:r>
              <a:rPr lang="en-US" dirty="0" smtClean="0"/>
              <a:t>Parametric summary statistics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 smtClean="0"/>
              <a:t>used to describe “well-behaved” data that is approximately normally-distributed</a:t>
            </a:r>
          </a:p>
          <a:p>
            <a:pPr lvl="2"/>
            <a:r>
              <a:rPr lang="en-US" dirty="0" smtClean="0"/>
              <a:t>I.e. continuous, symmetric, thin-tailed</a:t>
            </a:r>
          </a:p>
          <a:p>
            <a:pPr lvl="2"/>
            <a:r>
              <a:rPr lang="en-US" dirty="0" smtClean="0"/>
              <a:t>Closeness needed for “approximately” depends on </a:t>
            </a:r>
            <a:r>
              <a:rPr lang="en-US" dirty="0" smtClean="0"/>
              <a:t>application</a:t>
            </a:r>
          </a:p>
          <a:p>
            <a:endParaRPr lang="en-US" dirty="0" smtClean="0"/>
          </a:p>
          <a:p>
            <a:r>
              <a:rPr lang="en-US" b="1" dirty="0" smtClean="0"/>
              <a:t>Average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/>
              <a:t>Mean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x/n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descriptive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Standard deviation </a:t>
            </a:r>
            <a:r>
              <a:rPr lang="en-US" dirty="0"/>
              <a:t>= </a:t>
            </a:r>
            <a:r>
              <a:rPr lang="en-US" dirty="0">
                <a:sym typeface="Symbol" panose="05050102010706020507" pitchFamily="18" charset="2"/>
              </a:rPr>
              <a:t>V</a:t>
            </a:r>
            <a:r>
              <a:rPr lang="en-US" dirty="0"/>
              <a:t>ariance =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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/n-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30000" dirty="0"/>
              <a:t>2</a:t>
            </a:r>
            <a:r>
              <a:rPr lang="en-US" dirty="0"/>
              <a:t>) (population)</a:t>
            </a:r>
          </a:p>
          <a:p>
            <a:pPr lvl="1"/>
            <a:r>
              <a:rPr lang="en-US" dirty="0"/>
              <a:t>Beware the difference between </a:t>
            </a:r>
            <a:r>
              <a:rPr lang="en-US" i="1" dirty="0"/>
              <a:t>population</a:t>
            </a:r>
            <a:r>
              <a:rPr lang="en-US" dirty="0"/>
              <a:t> and </a:t>
            </a:r>
            <a:r>
              <a:rPr lang="en-US" i="1" dirty="0"/>
              <a:t>sample</a:t>
            </a:r>
            <a:r>
              <a:rPr lang="en-US" dirty="0"/>
              <a:t> standard deviation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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/(n-1)) or </a:t>
            </a:r>
            <a:r>
              <a:rPr lang="en-US" dirty="0">
                <a:sym typeface="Symbol" panose="05050102010706020507" pitchFamily="18" charset="2"/>
              </a:rPr>
              <a:t></a:t>
            </a:r>
            <a:r>
              <a:rPr lang="en-US" dirty="0"/>
              <a:t>(n/(n-1))(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/n-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30000" dirty="0"/>
              <a:t>2</a:t>
            </a:r>
            <a:r>
              <a:rPr lang="en-US" dirty="0"/>
              <a:t>) (sample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 smtClean="0"/>
              <a:t>expressed as </a:t>
            </a:r>
            <a:r>
              <a:rPr lang="en-US" b="1" dirty="0" smtClean="0"/>
              <a:t>z-scores </a:t>
            </a:r>
            <a:r>
              <a:rPr lang="en-US" dirty="0" smtClean="0"/>
              <a:t>are relative to a dataset's mean and </a:t>
            </a:r>
            <a:r>
              <a:rPr lang="en-US" dirty="0">
                <a:sym typeface="Symbol" panose="05050102010706020507" pitchFamily="18" charset="2"/>
              </a:rPr>
              <a:t></a:t>
            </a:r>
            <a:endParaRPr lang="en-US" dirty="0" smtClean="0"/>
          </a:p>
          <a:p>
            <a:pPr lvl="1"/>
            <a:r>
              <a:rPr lang="en-US" dirty="0" smtClean="0"/>
              <a:t>z = (</a:t>
            </a:r>
            <a:r>
              <a:rPr lang="en-US" dirty="0"/>
              <a:t>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)/</a:t>
            </a:r>
            <a:r>
              <a:rPr lang="en-US" dirty="0" smtClean="0">
                <a:sym typeface="Symbol" panose="05050102010706020507" pitchFamily="18" charset="2"/>
              </a:rPr>
              <a:t>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File:Standard deviation diagra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93" y="3732114"/>
            <a:ext cx="5890013" cy="29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5600599" y="3936571"/>
            <a:ext cx="1352651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24273" y="3608911"/>
            <a:ext cx="271096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00599" y="3608910"/>
            <a:ext cx="13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2/3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24273" y="3278962"/>
            <a:ext cx="27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95%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50563" y="3285801"/>
            <a:ext cx="404705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1959" y="2955852"/>
            <a:ext cx="403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Nonparametric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describe any data regardless of distribution</a:t>
            </a:r>
          </a:p>
          <a:p>
            <a:endParaRPr lang="en-US" dirty="0" smtClean="0"/>
          </a:p>
          <a:p>
            <a:r>
              <a:rPr lang="en-US" b="1" dirty="0" smtClean="0"/>
              <a:t>Median</a:t>
            </a:r>
            <a:r>
              <a:rPr lang="en-US" dirty="0" smtClean="0"/>
              <a:t> </a:t>
            </a:r>
            <a:r>
              <a:rPr lang="en-US" dirty="0"/>
              <a:t>= m = x[|x|/2] = midpoint of </a:t>
            </a:r>
            <a:r>
              <a:rPr lang="en-US" dirty="0" smtClean="0"/>
              <a:t>dataset</a:t>
            </a:r>
          </a:p>
          <a:p>
            <a:endParaRPr lang="en-US" b="1" dirty="0" smtClean="0"/>
          </a:p>
          <a:p>
            <a:r>
              <a:rPr lang="en-US" b="1" dirty="0" smtClean="0"/>
              <a:t>Percentile </a:t>
            </a:r>
            <a:r>
              <a:rPr lang="en-US" dirty="0"/>
              <a:t>= p(y) = x[</a:t>
            </a:r>
            <a:r>
              <a:rPr lang="en-US" dirty="0" err="1"/>
              <a:t>y|x</a:t>
            </a:r>
            <a:r>
              <a:rPr lang="en-US" dirty="0"/>
              <a:t>|] = data point y% of the way "through" </a:t>
            </a:r>
            <a:r>
              <a:rPr lang="en-US" dirty="0" smtClean="0"/>
              <a:t>dataset</a:t>
            </a:r>
          </a:p>
          <a:p>
            <a:endParaRPr lang="en-US" b="1" dirty="0" smtClean="0"/>
          </a:p>
          <a:p>
            <a:r>
              <a:rPr lang="en-US" b="1" dirty="0" smtClean="0"/>
              <a:t>Quartiles </a:t>
            </a:r>
            <a:r>
              <a:rPr lang="en-US" dirty="0"/>
              <a:t>= 25th, 50th, and 75th percentiles = {p(0.25), p(0.5), p(0.75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quintiles</a:t>
            </a:r>
            <a:r>
              <a:rPr lang="en-US" dirty="0"/>
              <a:t>, deciles, etc.</a:t>
            </a:r>
          </a:p>
          <a:p>
            <a:endParaRPr lang="en-US" b="1" dirty="0" smtClean="0"/>
          </a:p>
          <a:p>
            <a:r>
              <a:rPr lang="en-US" b="1" dirty="0" smtClean="0"/>
              <a:t>Inter-quartile </a:t>
            </a:r>
            <a:r>
              <a:rPr lang="en-US" b="1" dirty="0"/>
              <a:t>range </a:t>
            </a:r>
            <a:r>
              <a:rPr lang="en-US" dirty="0"/>
              <a:t>= </a:t>
            </a:r>
            <a:r>
              <a:rPr lang="en-US" b="1" dirty="0"/>
              <a:t>IQR </a:t>
            </a:r>
            <a:r>
              <a:rPr lang="en-US" dirty="0" smtClean="0"/>
              <a:t>= </a:t>
            </a:r>
            <a:r>
              <a:rPr lang="en-US" dirty="0"/>
              <a:t>p(0.75) - p(0.25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Difference </a:t>
            </a:r>
            <a:r>
              <a:rPr lang="en-US" dirty="0"/>
              <a:t>upper and lower quartiles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Nonparametric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6679712" cy="5406829"/>
          </a:xfrm>
        </p:spPr>
        <p:txBody>
          <a:bodyPr/>
          <a:lstStyle/>
          <a:p>
            <a:r>
              <a:rPr lang="en-US" b="1" dirty="0" smtClean="0"/>
              <a:t>Fences </a:t>
            </a:r>
            <a:r>
              <a:rPr lang="en-US" dirty="0"/>
              <a:t>= bounds on "usual" range of data</a:t>
            </a:r>
          </a:p>
          <a:p>
            <a:endParaRPr lang="en-US" b="1" dirty="0" smtClean="0"/>
          </a:p>
          <a:p>
            <a:r>
              <a:rPr lang="en-US" b="1" dirty="0" smtClean="0"/>
              <a:t>Upper </a:t>
            </a:r>
            <a:r>
              <a:rPr lang="en-US" b="1" dirty="0"/>
              <a:t>fence </a:t>
            </a:r>
            <a:r>
              <a:rPr lang="en-US" dirty="0"/>
              <a:t>lies above the 75th percentile p(0.75), </a:t>
            </a:r>
            <a:r>
              <a:rPr lang="en-US" b="1" dirty="0"/>
              <a:t>lower fence </a:t>
            </a:r>
            <a:r>
              <a:rPr lang="en-US" dirty="0"/>
              <a:t>below 25th percentile p(0.25)</a:t>
            </a:r>
          </a:p>
          <a:p>
            <a:endParaRPr lang="en-US" b="1" dirty="0" smtClean="0"/>
          </a:p>
          <a:p>
            <a:r>
              <a:rPr lang="en-US" b="1" dirty="0" smtClean="0"/>
              <a:t>Inner </a:t>
            </a:r>
            <a:r>
              <a:rPr lang="en-US" b="1" dirty="0"/>
              <a:t>fences </a:t>
            </a:r>
            <a:r>
              <a:rPr lang="en-US" dirty="0"/>
              <a:t>are 1.5 inter-quartile ranges above/below, </a:t>
            </a:r>
            <a:r>
              <a:rPr lang="en-US" b="1" dirty="0"/>
              <a:t>outer fences </a:t>
            </a:r>
            <a:r>
              <a:rPr lang="en-US" dirty="0"/>
              <a:t>3 IQRs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 good way to detect </a:t>
            </a:r>
            <a:r>
              <a:rPr lang="en-US" dirty="0" smtClean="0"/>
              <a:t>outliers</a:t>
            </a:r>
          </a:p>
          <a:p>
            <a:pPr lvl="1"/>
            <a:r>
              <a:rPr lang="en-US" dirty="0" smtClean="0"/>
              <a:t>&lt;LIF </a:t>
            </a:r>
            <a:r>
              <a:rPr lang="en-US" dirty="0"/>
              <a:t>or &gt;UIF is unusual, &lt;LOF or &gt;UOF is extremely unlikely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t="2143" b="2619"/>
          <a:stretch>
            <a:fillRect/>
          </a:stretch>
        </p:blipFill>
        <p:spPr bwMode="auto">
          <a:xfrm>
            <a:off x="6821258" y="883920"/>
            <a:ext cx="5132203" cy="507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69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FF8C93-4448-C545-925D-091692162AF5}" vid="{ED365E16-F116-9949-AA62-F8FD7BE3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276</TotalTime>
  <Words>1347</Words>
  <Application>Microsoft Office PowerPoint</Application>
  <PresentationFormat>Widescreen</PresentationFormat>
  <Paragraphs>279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LucidaGrande</vt:lpstr>
      <vt:lpstr>Symbol</vt:lpstr>
      <vt:lpstr>Wingdings</vt:lpstr>
      <vt:lpstr>template</vt:lpstr>
      <vt:lpstr>Quantitative Methods: Descriptive Statistics</vt:lpstr>
      <vt:lpstr>Topics</vt:lpstr>
      <vt:lpstr>A simple experiment</vt:lpstr>
      <vt:lpstr>Descriptive and inferential statistics</vt:lpstr>
      <vt:lpstr>Categorical, ordinal, and continuous data</vt:lpstr>
      <vt:lpstr>Simple descriptive statistics</vt:lpstr>
      <vt:lpstr>Simple descriptive statistics</vt:lpstr>
      <vt:lpstr>Nonparametric statistics</vt:lpstr>
      <vt:lpstr>Nonparametric statistics</vt:lpstr>
      <vt:lpstr>Comparing data: Distances</vt:lpstr>
      <vt:lpstr>Comparing data: Correlations</vt:lpstr>
      <vt:lpstr>Comparing data: Correlations</vt:lpstr>
      <vt:lpstr>Beware of summary statistics</vt:lpstr>
      <vt:lpstr>Probability: Basic definitions</vt:lpstr>
      <vt:lpstr>Probability: Kolmogorov axioms</vt:lpstr>
      <vt:lpstr>Probability: Kolmogorov axioms</vt:lpstr>
      <vt:lpstr>Conditional Probability</vt:lpstr>
      <vt:lpstr>Bayes’ theorem</vt:lpstr>
      <vt:lpstr>Bayes’ theorem: Poker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26</cp:revision>
  <dcterms:created xsi:type="dcterms:W3CDTF">2017-03-19T23:20:46Z</dcterms:created>
  <dcterms:modified xsi:type="dcterms:W3CDTF">2017-03-22T04:18:40Z</dcterms:modified>
</cp:coreProperties>
</file>