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292" r:id="rId5"/>
    <p:sldId id="294" r:id="rId6"/>
    <p:sldId id="286" r:id="rId7"/>
    <p:sldId id="295" r:id="rId8"/>
    <p:sldId id="293" r:id="rId9"/>
    <p:sldId id="296" r:id="rId10"/>
    <p:sldId id="287" r:id="rId11"/>
    <p:sldId id="288" r:id="rId12"/>
    <p:sldId id="298" r:id="rId13"/>
    <p:sldId id="299" r:id="rId14"/>
    <p:sldId id="300" r:id="rId15"/>
    <p:sldId id="289" r:id="rId16"/>
    <p:sldId id="301" r:id="rId17"/>
    <p:sldId id="258" r:id="rId18"/>
    <p:sldId id="290" r:id="rId19"/>
    <p:sldId id="297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0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66393056271852"/>
          <c:y val="6.8152815426792246E-2"/>
          <c:w val="0.81397009905069384"/>
          <c:h val="0.7482739092061395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Sheet2!$B$2:$P$2</c:f>
              <c:numCache>
                <c:formatCode>General</c:formatCode>
                <c:ptCount val="15"/>
                <c:pt idx="0">
                  <c:v>0.15095295298939149</c:v>
                </c:pt>
                <c:pt idx="1">
                  <c:v>0.82174069673247552</c:v>
                </c:pt>
                <c:pt idx="2">
                  <c:v>0.15831603959171081</c:v>
                </c:pt>
                <c:pt idx="3">
                  <c:v>0.89855746964301431</c:v>
                </c:pt>
                <c:pt idx="4">
                  <c:v>0.14974251046529197</c:v>
                </c:pt>
                <c:pt idx="5">
                  <c:v>0.21861617291355673</c:v>
                </c:pt>
                <c:pt idx="6">
                  <c:v>0.28209381602397299</c:v>
                </c:pt>
                <c:pt idx="7">
                  <c:v>0.20235490553759039</c:v>
                </c:pt>
                <c:pt idx="8">
                  <c:v>0.49549255045013452</c:v>
                </c:pt>
                <c:pt idx="9">
                  <c:v>0.36374348842449367</c:v>
                </c:pt>
                <c:pt idx="10">
                  <c:v>0.67685348326800454</c:v>
                </c:pt>
                <c:pt idx="11">
                  <c:v>0.39198747126093636</c:v>
                </c:pt>
                <c:pt idx="12">
                  <c:v>0.39385680310770055</c:v>
                </c:pt>
                <c:pt idx="13">
                  <c:v>0.50807770621827297</c:v>
                </c:pt>
                <c:pt idx="14">
                  <c:v>0.62316791080889145</c:v>
                </c:pt>
              </c:numCache>
            </c:numRef>
          </c:xVal>
          <c:yVal>
            <c:numRef>
              <c:f>Sheet2!$B$991:$P$991</c:f>
              <c:numCache>
                <c:formatCode>General</c:formatCode>
                <c:ptCount val="15"/>
                <c:pt idx="0">
                  <c:v>0.17367614305092316</c:v>
                </c:pt>
                <c:pt idx="1">
                  <c:v>0.90974755948728225</c:v>
                </c:pt>
                <c:pt idx="2">
                  <c:v>0.26774393237392413</c:v>
                </c:pt>
                <c:pt idx="3">
                  <c:v>0.80443855036611445</c:v>
                </c:pt>
                <c:pt idx="4">
                  <c:v>0.18439233322897663</c:v>
                </c:pt>
                <c:pt idx="5">
                  <c:v>0.4067058570087686</c:v>
                </c:pt>
                <c:pt idx="6">
                  <c:v>0.30513966694249739</c:v>
                </c:pt>
                <c:pt idx="7">
                  <c:v>0.18101133149047599</c:v>
                </c:pt>
                <c:pt idx="8">
                  <c:v>0.38540234163589548</c:v>
                </c:pt>
                <c:pt idx="9">
                  <c:v>6.4359913652584866E-2</c:v>
                </c:pt>
                <c:pt idx="10">
                  <c:v>0.97457864886581391</c:v>
                </c:pt>
                <c:pt idx="11">
                  <c:v>0.17959772492176651</c:v>
                </c:pt>
                <c:pt idx="12">
                  <c:v>0.37976153939465906</c:v>
                </c:pt>
                <c:pt idx="13">
                  <c:v>0.20065949980834086</c:v>
                </c:pt>
                <c:pt idx="14">
                  <c:v>0.52258547088449625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8265344"/>
        <c:axId val="138267648"/>
      </c:scatterChart>
      <c:valAx>
        <c:axId val="138265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Gene989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67648"/>
        <c:crosses val="autoZero"/>
        <c:crossBetween val="midCat"/>
      </c:valAx>
      <c:valAx>
        <c:axId val="13826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653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5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3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539" y="1086678"/>
            <a:ext cx="5781261" cy="54021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86678"/>
            <a:ext cx="5781261" cy="54021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2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9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3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2BE0-34AA-42B1-9215-294D75D29ABA}" type="datetimeFigureOut">
              <a:rPr lang="en-US" smtClean="0"/>
              <a:t>03/27/17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uttenhower.sph.harvard.edu/bst28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Inference and Hypothesis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Curtis </a:t>
            </a:r>
            <a:r>
              <a:rPr lang="en-US" dirty="0" err="1"/>
              <a:t>Huttenhower</a:t>
            </a:r>
            <a:r>
              <a:rPr lang="en-US" dirty="0"/>
              <a:t> (chuttenh@hsph.harvard.edu)</a:t>
            </a:r>
          </a:p>
          <a:p>
            <a:r>
              <a:rPr lang="en-US" dirty="0" smtClean="0"/>
              <a:t>Jason Lloyd-Price (jasonlp@broadinstitute.org)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Nonparametric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statistic is insensitive to the distribution (e.g. by rank transform)</a:t>
            </a:r>
          </a:p>
          <a:p>
            <a:pPr lvl="1"/>
            <a:r>
              <a:rPr lang="en-US" dirty="0" smtClean="0"/>
              <a:t>“Non-parametric t-test”: Mann-Whitney U test</a:t>
            </a:r>
          </a:p>
          <a:p>
            <a:pPr lvl="1"/>
            <a:r>
              <a:rPr lang="en-US" dirty="0"/>
              <a:t>Cost is decreased sensitivity</a:t>
            </a:r>
          </a:p>
          <a:p>
            <a:endParaRPr lang="en-US" dirty="0" smtClean="0"/>
          </a:p>
          <a:p>
            <a:r>
              <a:rPr lang="en-US" dirty="0" smtClean="0"/>
              <a:t>Permutation test</a:t>
            </a:r>
          </a:p>
          <a:p>
            <a:pPr lvl="1"/>
            <a:r>
              <a:rPr lang="en-US" dirty="0" smtClean="0"/>
              <a:t>p-value is calculated by repeated </a:t>
            </a:r>
            <a:r>
              <a:rPr lang="en-US" dirty="0"/>
              <a:t>randomizations of the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Cost is a significant increase in computation time</a:t>
            </a:r>
          </a:p>
          <a:p>
            <a:pPr lvl="1"/>
            <a:r>
              <a:rPr lang="en-US" dirty="0" smtClean="0"/>
              <a:t>Can also be used to test how well your test statistic fits a</a:t>
            </a:r>
            <a:br>
              <a:rPr lang="en-US" dirty="0" smtClean="0"/>
            </a:br>
            <a:r>
              <a:rPr lang="en-US" dirty="0" smtClean="0"/>
              <a:t>specific assumption</a:t>
            </a:r>
          </a:p>
          <a:p>
            <a:pPr lvl="2"/>
            <a:r>
              <a:rPr lang="en-US" dirty="0" smtClean="0"/>
              <a:t>Quantile-Quantile (Q-Q) plot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0238" y="1630695"/>
            <a:ext cx="2850057" cy="249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0238" y="4129943"/>
            <a:ext cx="2850057" cy="249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assess the accuracy of a hypothesis test?</a:t>
            </a:r>
          </a:p>
          <a:p>
            <a:endParaRPr lang="en-US" dirty="0"/>
          </a:p>
          <a:p>
            <a:r>
              <a:rPr lang="en-US" dirty="0" smtClean="0"/>
              <a:t>Compare with data for which the answer is known: Gold standard</a:t>
            </a:r>
          </a:p>
          <a:p>
            <a:pPr lvl="1"/>
            <a:r>
              <a:rPr lang="en-US" u="sng" dirty="0" smtClean="0"/>
              <a:t>Negatives</a:t>
            </a:r>
            <a:r>
              <a:rPr lang="en-US" dirty="0" smtClean="0"/>
              <a:t>: null hypothesis should not be rejected (drawn from 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u="sng" dirty="0"/>
              <a:t>Positives</a:t>
            </a:r>
            <a:r>
              <a:rPr lang="en-US" dirty="0"/>
              <a:t>: null hypothesis expected to be rejected (drawn from H</a:t>
            </a:r>
            <a:r>
              <a:rPr lang="en-US" baseline="-25000" dirty="0"/>
              <a:t>A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Perform the test on the gold standard data. Possible outcomes: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60465"/>
              </p:ext>
            </p:extLst>
          </p:nvPr>
        </p:nvGraphicFramePr>
        <p:xfrm>
          <a:off x="1832436" y="4639332"/>
          <a:ext cx="8248265" cy="111896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40072"/>
                <a:gridCol w="2824091"/>
                <a:gridCol w="3184102"/>
              </a:tblGrid>
              <a:tr h="372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True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False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Not Rejected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effectLst/>
                        </a:rPr>
                        <a:t>True Negative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effectLst/>
                        </a:rPr>
                        <a:t>False Negative (Type II)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2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Rejected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effectLst/>
                        </a:rPr>
                        <a:t>False Positive (Type I)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effectLst/>
                        </a:rPr>
                        <a:t>True Positive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of incorrect call</a:t>
            </a:r>
          </a:p>
          <a:p>
            <a:pPr lvl="1"/>
            <a:r>
              <a:rPr lang="en-US" u="sng" dirty="0" smtClean="0"/>
              <a:t>False positive rate</a:t>
            </a:r>
            <a:r>
              <a:rPr lang="en-US" dirty="0" smtClean="0"/>
              <a:t>: FPR = P(reject H</a:t>
            </a:r>
            <a:r>
              <a:rPr lang="en-US" baseline="-25000" dirty="0" smtClean="0"/>
              <a:t>0</a:t>
            </a:r>
            <a:r>
              <a:rPr lang="en-US" dirty="0" smtClean="0"/>
              <a:t> | 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u="sng" dirty="0" smtClean="0"/>
              <a:t>False negative rate</a:t>
            </a:r>
            <a:r>
              <a:rPr lang="en-US" dirty="0" smtClean="0"/>
              <a:t>: FNR = P(!reject H</a:t>
            </a:r>
            <a:r>
              <a:rPr lang="en-US" baseline="-25000" dirty="0" smtClean="0"/>
              <a:t>0</a:t>
            </a:r>
            <a:r>
              <a:rPr lang="en-US" dirty="0" smtClean="0"/>
              <a:t> | H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endParaRPr lang="en-US" u="sng" dirty="0" smtClean="0"/>
          </a:p>
          <a:p>
            <a:r>
              <a:rPr lang="en-US" u="sng" dirty="0" smtClean="0"/>
              <a:t>Power</a:t>
            </a:r>
            <a:r>
              <a:rPr lang="en-US" dirty="0" smtClean="0"/>
              <a:t>: probability of detecting a true effect</a:t>
            </a:r>
          </a:p>
          <a:p>
            <a:pPr lvl="1"/>
            <a:r>
              <a:rPr lang="en-US" dirty="0" smtClean="0"/>
              <a:t>P(reject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| </a:t>
            </a: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Also called </a:t>
            </a:r>
            <a:r>
              <a:rPr lang="en-US" u="sng" dirty="0" smtClean="0"/>
              <a:t>recall</a:t>
            </a:r>
            <a:r>
              <a:rPr lang="en-US" dirty="0" smtClean="0"/>
              <a:t>, </a:t>
            </a:r>
            <a:r>
              <a:rPr lang="en-US" u="sng" dirty="0" smtClean="0"/>
              <a:t>true positive rate</a:t>
            </a:r>
            <a:r>
              <a:rPr lang="en-US" dirty="0" smtClean="0"/>
              <a:t> (TPR), </a:t>
            </a:r>
            <a:r>
              <a:rPr lang="en-US" u="sng" dirty="0" smtClean="0"/>
              <a:t>sensitivity</a:t>
            </a:r>
            <a:endParaRPr lang="en-US" u="sng" dirty="0"/>
          </a:p>
          <a:p>
            <a:r>
              <a:rPr lang="en-US" u="sng" dirty="0" smtClean="0"/>
              <a:t>Precision</a:t>
            </a:r>
            <a:r>
              <a:rPr lang="en-US" dirty="0" smtClean="0"/>
              <a:t>: probability a detected effect is true</a:t>
            </a:r>
          </a:p>
          <a:p>
            <a:pPr lvl="1"/>
            <a:r>
              <a:rPr lang="en-US" dirty="0"/>
              <a:t>P(H</a:t>
            </a:r>
            <a:r>
              <a:rPr lang="en-US" baseline="-25000" dirty="0"/>
              <a:t>A</a:t>
            </a:r>
            <a:r>
              <a:rPr lang="en-US" dirty="0"/>
              <a:t> | reject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Specificity</a:t>
            </a:r>
            <a:r>
              <a:rPr lang="en-US" dirty="0" smtClean="0"/>
              <a:t>: probability an undetected effect is false</a:t>
            </a:r>
          </a:p>
          <a:p>
            <a:pPr lvl="1"/>
            <a:r>
              <a:rPr lang="en-US" dirty="0" smtClean="0"/>
              <a:t>P(!reject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|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Also </a:t>
            </a:r>
            <a:r>
              <a:rPr lang="en-US" u="sng" dirty="0" smtClean="0"/>
              <a:t>true negative rate</a:t>
            </a:r>
            <a:r>
              <a:rPr lang="en-US" dirty="0" smtClean="0"/>
              <a:t> (TNR)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366530"/>
              </p:ext>
            </p:extLst>
          </p:nvPr>
        </p:nvGraphicFramePr>
        <p:xfrm>
          <a:off x="7334656" y="1100997"/>
          <a:ext cx="4618805" cy="12390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10710"/>
                <a:gridCol w="1179448"/>
                <a:gridCol w="1228647"/>
              </a:tblGrid>
              <a:tr h="413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3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Not Rejected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TN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FN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413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Rejected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FP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TP</a:t>
                      </a:r>
                      <a:endParaRPr lang="en-US" sz="24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Precision/recall plots (PR)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8" y="1082040"/>
            <a:ext cx="5872329" cy="540682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tests have a parameter that adjusts their sensitivity</a:t>
            </a:r>
          </a:p>
          <a:p>
            <a:pPr lvl="1"/>
            <a:r>
              <a:rPr lang="en-US" dirty="0" smtClean="0"/>
              <a:t>E.g. </a:t>
            </a:r>
            <a:r>
              <a:rPr lang="el-GR" dirty="0"/>
              <a:t>α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Precision vs recall</a:t>
            </a:r>
          </a:p>
          <a:p>
            <a:pPr lvl="1"/>
            <a:r>
              <a:rPr lang="en-US" dirty="0" smtClean="0"/>
              <a:t>Upper-right is good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113606"/>
            <a:ext cx="5596901" cy="5343695"/>
          </a:xfrm>
          <a:prstGeom prst="rect">
            <a:avLst/>
          </a:prstGeom>
          <a:noFill/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Receiver Operating Characteristic (ROC)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6206866" cy="540682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Sensitivity/specificity plots</a:t>
            </a:r>
          </a:p>
          <a:p>
            <a:pPr lvl="1"/>
            <a:r>
              <a:rPr lang="en-US" dirty="0" smtClean="0"/>
              <a:t>TPR vs FPR</a:t>
            </a:r>
          </a:p>
          <a:p>
            <a:pPr lvl="1"/>
            <a:r>
              <a:rPr lang="en-US" dirty="0" smtClean="0"/>
              <a:t>Upper left is good</a:t>
            </a:r>
          </a:p>
          <a:p>
            <a:pPr lvl="1"/>
            <a:r>
              <a:rPr lang="en-US" dirty="0" smtClean="0"/>
              <a:t>Well-defined behavior when guessing</a:t>
            </a:r>
          </a:p>
          <a:p>
            <a:pPr lvl="1"/>
            <a:endParaRPr lang="en-US" dirty="0"/>
          </a:p>
          <a:p>
            <a:r>
              <a:rPr lang="en-US" u="sng" dirty="0" smtClean="0"/>
              <a:t>Area Under the Curve</a:t>
            </a:r>
            <a:r>
              <a:rPr lang="en-US" dirty="0" smtClean="0"/>
              <a:t> (AUC)</a:t>
            </a:r>
          </a:p>
          <a:p>
            <a:pPr lvl="1"/>
            <a:r>
              <a:rPr lang="en-US" dirty="0" smtClean="0"/>
              <a:t>Perfect = 1</a:t>
            </a:r>
          </a:p>
          <a:p>
            <a:pPr lvl="1"/>
            <a:r>
              <a:rPr lang="en-US" dirty="0" smtClean="0"/>
              <a:t>Random = 0.5</a:t>
            </a:r>
          </a:p>
          <a:p>
            <a:pPr lvl="1"/>
            <a:r>
              <a:rPr lang="en-US" dirty="0" smtClean="0"/>
              <a:t>Perfectly wrong = 0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036556"/>
            <a:ext cx="5900769" cy="5497796"/>
          </a:xfrm>
          <a:prstGeom prst="rect">
            <a:avLst/>
          </a:prstGeom>
          <a:noFill/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many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under the null hypothesis, p-values follow a uniform distribution in [0, 1]</a:t>
            </a:r>
          </a:p>
          <a:p>
            <a:pPr lvl="1"/>
            <a:r>
              <a:rPr lang="en-US" dirty="0" smtClean="0"/>
              <a:t>Probability of rejecting of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n-US" i="1" dirty="0" smtClean="0"/>
              <a:t>even if there’s no biological effect</a:t>
            </a:r>
          </a:p>
          <a:p>
            <a:endParaRPr lang="en-US" dirty="0" smtClean="0"/>
          </a:p>
          <a:p>
            <a:r>
              <a:rPr lang="en-US" dirty="0" smtClean="0"/>
              <a:t>Consider 20,000 genes measured at once by microarray/RNA-</a:t>
            </a:r>
            <a:r>
              <a:rPr lang="en-US" dirty="0" err="1" smtClean="0"/>
              <a:t>seq</a:t>
            </a:r>
            <a:endParaRPr lang="en-US" dirty="0" smtClean="0"/>
          </a:p>
          <a:p>
            <a:pPr lvl="1"/>
            <a:r>
              <a:rPr lang="en-US" dirty="0" smtClean="0"/>
              <a:t>Test each gene for differences</a:t>
            </a:r>
          </a:p>
          <a:p>
            <a:pPr lvl="1"/>
            <a:r>
              <a:rPr lang="en-US" dirty="0" smtClean="0"/>
              <a:t>How many false positive are expected?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What can we do?</a:t>
            </a:r>
          </a:p>
          <a:p>
            <a:pPr lvl="1"/>
            <a:r>
              <a:rPr lang="en-US" dirty="0" smtClean="0"/>
              <a:t>Can change the test statistic to “maximum difference over the dataset”</a:t>
            </a:r>
          </a:p>
          <a:p>
            <a:pPr lvl="1"/>
            <a:r>
              <a:rPr lang="en-US" dirty="0" smtClean="0"/>
              <a:t>Null hypothesis: “no effect for any of the features”</a:t>
            </a:r>
          </a:p>
          <a:p>
            <a:pPr lvl="1"/>
            <a:r>
              <a:rPr lang="en-US" dirty="0" smtClean="0"/>
              <a:t>Can instead “adjust” the p-value to account for </a:t>
            </a:r>
            <a:r>
              <a:rPr lang="en-US" u="sng" dirty="0" smtClean="0"/>
              <a:t>multiple hypothesis testing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hypothesis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Bonferroni correction</a:t>
            </a:r>
          </a:p>
          <a:p>
            <a:pPr lvl="1"/>
            <a:r>
              <a:rPr lang="en-US" dirty="0" smtClean="0"/>
              <a:t>Multiply p-values by the number of tests</a:t>
            </a:r>
          </a:p>
          <a:p>
            <a:pPr lvl="1"/>
            <a:r>
              <a:rPr lang="en-US" dirty="0" smtClean="0"/>
              <a:t>Very strict/conservative</a:t>
            </a:r>
          </a:p>
          <a:p>
            <a:endParaRPr lang="en-US" dirty="0"/>
          </a:p>
          <a:p>
            <a:r>
              <a:rPr lang="en-US" dirty="0" smtClean="0"/>
              <a:t>Control </a:t>
            </a:r>
            <a:r>
              <a:rPr lang="en-US" u="sng" dirty="0" smtClean="0"/>
              <a:t>False Discovery Rate</a:t>
            </a:r>
            <a:r>
              <a:rPr lang="en-US" dirty="0" smtClean="0"/>
              <a:t> (FDR)</a:t>
            </a:r>
          </a:p>
          <a:p>
            <a:pPr lvl="1"/>
            <a:r>
              <a:rPr lang="en-US" dirty="0" smtClean="0"/>
              <a:t>% of tests expected to “fail” by chance</a:t>
            </a:r>
          </a:p>
          <a:p>
            <a:pPr lvl="1"/>
            <a:r>
              <a:rPr lang="en-US" dirty="0" smtClean="0"/>
              <a:t>FDR q-value = (# tests) * (p-value) / (p-value rank)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experiment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5000 x 15 matrix of random values</a:t>
            </a:r>
          </a:p>
          <a:p>
            <a:pPr lvl="1"/>
            <a:r>
              <a:rPr lang="en-US" dirty="0" smtClean="0"/>
              <a:t>Genes and samples</a:t>
            </a:r>
          </a:p>
          <a:p>
            <a:pPr lvl="1"/>
            <a:endParaRPr lang="en-US" dirty="0"/>
          </a:p>
          <a:p>
            <a:r>
              <a:rPr lang="en-US" dirty="0" smtClean="0"/>
              <a:t>Find gene most correlated with Age</a:t>
            </a:r>
          </a:p>
          <a:p>
            <a:endParaRPr lang="en-US" dirty="0"/>
          </a:p>
          <a:p>
            <a:r>
              <a:rPr lang="en-US" dirty="0" smtClean="0"/>
              <a:t>Does this gene truly predict longevity?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377729"/>
              </p:ext>
            </p:extLst>
          </p:nvPr>
        </p:nvGraphicFramePr>
        <p:xfrm>
          <a:off x="6551912" y="1947136"/>
          <a:ext cx="4609605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921"/>
                <a:gridCol w="921921"/>
                <a:gridCol w="921921"/>
                <a:gridCol w="921921"/>
                <a:gridCol w="92192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Feature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=RAND()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Gene6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361418" y="2686872"/>
            <a:ext cx="647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681339" y="4305875"/>
            <a:ext cx="677108" cy="58477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aphicFrame>
        <p:nvGraphicFramePr>
          <p:cNvPr id="11" name="Filled number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539969"/>
              </p:ext>
            </p:extLst>
          </p:nvPr>
        </p:nvGraphicFramePr>
        <p:xfrm>
          <a:off x="6551911" y="1947136"/>
          <a:ext cx="4609605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921"/>
                <a:gridCol w="921921"/>
                <a:gridCol w="921921"/>
                <a:gridCol w="921921"/>
                <a:gridCol w="92192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Feature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0.150953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0.821741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0.158316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0.898557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0.491848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0.608064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0.583391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0.922903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0.547641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0.344042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0.219748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0.844069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0.314302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0.613934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0.685797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0.512878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0.986288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0.322305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0.149985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0.659032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Gene6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0.667529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0.508563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0.803856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603472"/>
              </p:ext>
            </p:extLst>
          </p:nvPr>
        </p:nvGraphicFramePr>
        <p:xfrm>
          <a:off x="1536440" y="3842760"/>
          <a:ext cx="4471912" cy="301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07941" y="4904929"/>
            <a:ext cx="4462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Pearson correlation = 0.81</a:t>
            </a:r>
          </a:p>
          <a:p>
            <a:r>
              <a:rPr lang="en-US" sz="2800" dirty="0" smtClean="0"/>
              <a:t>p-value = 0.000252</a:t>
            </a:r>
          </a:p>
          <a:p>
            <a:r>
              <a:rPr lang="en-US" sz="2800" dirty="0" smtClean="0"/>
              <a:t>q-value = 1</a:t>
            </a:r>
          </a:p>
        </p:txBody>
      </p:sp>
    </p:spTree>
    <p:extLst>
      <p:ext uri="{BB962C8B-B14F-4D97-AF65-F5344CB8AC3E}">
        <p14:creationId xmlns:p14="http://schemas.microsoft.com/office/powerpoint/2010/main" val="7793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 significance vs biological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Statistically </a:t>
            </a:r>
            <a:r>
              <a:rPr lang="en-US" dirty="0"/>
              <a:t>significant </a:t>
            </a:r>
            <a:r>
              <a:rPr lang="en-US" b="1" dirty="0"/>
              <a:t>⇏</a:t>
            </a:r>
            <a:r>
              <a:rPr lang="en-US" dirty="0"/>
              <a:t> </a:t>
            </a:r>
            <a:r>
              <a:rPr lang="en-US" dirty="0" smtClean="0"/>
              <a:t>biologically </a:t>
            </a:r>
            <a:r>
              <a:rPr lang="en-US" dirty="0"/>
              <a:t>significant</a:t>
            </a:r>
          </a:p>
          <a:p>
            <a:pPr lvl="1"/>
            <a:r>
              <a:rPr lang="en-US" dirty="0" smtClean="0"/>
              <a:t>Something can be statistically significant, but biologically irrelevant</a:t>
            </a:r>
          </a:p>
          <a:p>
            <a:pPr lvl="1"/>
            <a:r>
              <a:rPr lang="en-US" dirty="0" smtClean="0"/>
              <a:t>E.g. when sample size is very large or uncertainty is very low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 statistically significant </a:t>
            </a:r>
            <a:r>
              <a:rPr lang="en-US" b="1" dirty="0"/>
              <a:t>⇏</a:t>
            </a:r>
            <a:r>
              <a:rPr lang="en-US" dirty="0"/>
              <a:t> not biologically significant</a:t>
            </a:r>
          </a:p>
          <a:p>
            <a:pPr lvl="1"/>
            <a:r>
              <a:rPr lang="en-US" dirty="0" smtClean="0"/>
              <a:t>Especially when sample size is small</a:t>
            </a:r>
          </a:p>
          <a:p>
            <a:pPr lvl="1"/>
            <a:r>
              <a:rPr lang="en-US" dirty="0" smtClean="0"/>
              <a:t>“There is no difference </a:t>
            </a:r>
            <a:r>
              <a:rPr lang="en-US" i="1" dirty="0" smtClean="0"/>
              <a:t>at the effect size we’re powered to test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Accepting the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Adult </a:t>
            </a:r>
            <a:r>
              <a:rPr lang="en-US" dirty="0"/>
              <a:t>chickens weigh 6.2 ± 0.8 </a:t>
            </a:r>
            <a:r>
              <a:rPr lang="en-US" dirty="0" err="1"/>
              <a:t>lb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the phone: </a:t>
            </a:r>
            <a:r>
              <a:rPr lang="en-US" i="1" dirty="0"/>
              <a:t>This weighs </a:t>
            </a:r>
            <a:r>
              <a:rPr lang="en-US" i="1" dirty="0" smtClean="0"/>
              <a:t>6.1 </a:t>
            </a:r>
            <a:r>
              <a:rPr lang="en-US" i="1" dirty="0" err="1" smtClean="0"/>
              <a:t>lb</a:t>
            </a:r>
            <a:endParaRPr lang="en-US" i="1" dirty="0" smtClean="0"/>
          </a:p>
          <a:p>
            <a:pPr lvl="1"/>
            <a:r>
              <a:rPr lang="en-US" dirty="0" smtClean="0"/>
              <a:t>⇒ </a:t>
            </a:r>
            <a:r>
              <a:rPr lang="en-US" dirty="0"/>
              <a:t>This is </a:t>
            </a:r>
            <a:r>
              <a:rPr lang="en-US" dirty="0" smtClean="0"/>
              <a:t>a chicken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Equivalent to a high p-value</a:t>
            </a:r>
          </a:p>
          <a:p>
            <a:endParaRPr lang="en-US" dirty="0" smtClean="0"/>
          </a:p>
          <a:p>
            <a:r>
              <a:rPr lang="en-US" dirty="0" smtClean="0"/>
              <a:t>“Guilty” vs “not guilty”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</a:p>
          <a:p>
            <a:endParaRPr lang="en-US" dirty="0"/>
          </a:p>
          <a:p>
            <a:r>
              <a:rPr lang="en-US" dirty="0" smtClean="0"/>
              <a:t>Test statistics and p-values</a:t>
            </a:r>
          </a:p>
          <a:p>
            <a:endParaRPr lang="en-US" dirty="0"/>
          </a:p>
          <a:p>
            <a:r>
              <a:rPr lang="en-US" dirty="0" smtClean="0"/>
              <a:t>Performance evaluation</a:t>
            </a:r>
          </a:p>
          <a:p>
            <a:endParaRPr lang="en-US" dirty="0"/>
          </a:p>
          <a:p>
            <a:r>
              <a:rPr lang="en-US" dirty="0" smtClean="0"/>
              <a:t>Repeated tests and high-dimensional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 smtClean="0"/>
              <a:t>statistics, null hypothesis and distribution, and p-values</a:t>
            </a:r>
          </a:p>
          <a:p>
            <a:endParaRPr lang="en-US" dirty="0"/>
          </a:p>
          <a:p>
            <a:r>
              <a:rPr lang="en-US" dirty="0"/>
              <a:t>Performance </a:t>
            </a:r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False positive/negative rates, power, precision and specificity</a:t>
            </a:r>
          </a:p>
          <a:p>
            <a:pPr lvl="1"/>
            <a:r>
              <a:rPr lang="en-US" dirty="0" smtClean="0"/>
              <a:t>Precision/recall plots</a:t>
            </a:r>
          </a:p>
          <a:p>
            <a:pPr lvl="1"/>
            <a:r>
              <a:rPr lang="en-US" dirty="0" smtClean="0"/>
              <a:t>Receiver-Operator Characteristic (ROC) and the Area Under the Curve (AUC)</a:t>
            </a:r>
            <a:endParaRPr lang="en-US" dirty="0"/>
          </a:p>
          <a:p>
            <a:endParaRPr lang="en-US" dirty="0"/>
          </a:p>
          <a:p>
            <a:r>
              <a:rPr lang="en-US" dirty="0"/>
              <a:t>Repeated </a:t>
            </a:r>
            <a:r>
              <a:rPr lang="en-US" dirty="0" smtClean="0"/>
              <a:t>tests and high-dimensional data</a:t>
            </a:r>
          </a:p>
          <a:p>
            <a:pPr lvl="1"/>
            <a:r>
              <a:rPr lang="en-US" dirty="0" smtClean="0"/>
              <a:t>Bonferroni and FDR corrections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523" y="1082040"/>
            <a:ext cx="10221938" cy="540682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Eric has dark hair</a:t>
            </a:r>
          </a:p>
          <a:p>
            <a:endParaRPr lang="en-US" dirty="0"/>
          </a:p>
          <a:p>
            <a:r>
              <a:rPr lang="en-US" dirty="0" smtClean="0"/>
              <a:t>On the phone: </a:t>
            </a:r>
            <a:r>
              <a:rPr lang="en-US" i="1" dirty="0" smtClean="0"/>
              <a:t>The lecturer for BST 281 has blond hair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⇒ The lecturer is </a:t>
            </a:r>
            <a:r>
              <a:rPr lang="en-US" i="1" dirty="0" smtClean="0"/>
              <a:t>not </a:t>
            </a:r>
            <a:r>
              <a:rPr lang="en-US" dirty="0" smtClean="0"/>
              <a:t>Eric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4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0281" y="1082040"/>
            <a:ext cx="9463180" cy="540682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Adult chickens weigh 6.2 </a:t>
            </a:r>
            <a:r>
              <a:rPr lang="en-US" dirty="0"/>
              <a:t>±</a:t>
            </a:r>
            <a:r>
              <a:rPr lang="en-US" dirty="0" smtClean="0"/>
              <a:t> 0.8 </a:t>
            </a:r>
            <a:r>
              <a:rPr lang="en-US" dirty="0" err="1" smtClean="0"/>
              <a:t>lb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/>
              <a:t>On the phone: </a:t>
            </a:r>
            <a:r>
              <a:rPr lang="en-US" i="1" dirty="0" smtClean="0"/>
              <a:t>This weighs 10 </a:t>
            </a:r>
            <a:r>
              <a:rPr lang="en-US" i="1" dirty="0" err="1" smtClean="0"/>
              <a:t>lb</a:t>
            </a:r>
            <a:endParaRPr lang="en-US" i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⇒ This is probably not a chicken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5821" y="1618366"/>
            <a:ext cx="2701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Test statistic</a:t>
            </a:r>
            <a:r>
              <a:rPr lang="en-US" sz="2400" dirty="0" smtClean="0">
                <a:solidFill>
                  <a:srgbClr val="FF0000"/>
                </a:solidFill>
              </a:rPr>
              <a:t>: weight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64928" y="2080031"/>
            <a:ext cx="2205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Null distribution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7697821" y="2310863"/>
            <a:ext cx="467107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00277" y="2594055"/>
            <a:ext cx="4192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Null hypothesis</a:t>
            </a:r>
            <a:r>
              <a:rPr lang="en-US" sz="2400" dirty="0" smtClean="0">
                <a:solidFill>
                  <a:srgbClr val="FF0000"/>
                </a:solidFill>
              </a:rPr>
              <a:t>: this is a chicken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52156" y="3118196"/>
            <a:ext cx="1709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Observation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12" idx="1"/>
          </p:cNvCxnSpPr>
          <p:nvPr/>
        </p:nvCxnSpPr>
        <p:spPr>
          <a:xfrm flipH="1">
            <a:off x="7585050" y="3349029"/>
            <a:ext cx="46710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29602" y="4934558"/>
            <a:ext cx="110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p-value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V="1">
            <a:off x="4584562" y="4612339"/>
            <a:ext cx="250" cy="3222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8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Null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/>
              <a:t>null hypothesis</a:t>
            </a:r>
            <a:r>
              <a:rPr lang="en-US" dirty="0"/>
              <a:t> is the statement </a:t>
            </a:r>
            <a:r>
              <a:rPr lang="en-US" dirty="0" smtClean="0"/>
              <a:t>tested for possible rejection</a:t>
            </a:r>
            <a:endParaRPr lang="en-US" dirty="0"/>
          </a:p>
          <a:p>
            <a:pPr lvl="1"/>
            <a:r>
              <a:rPr lang="en-US" dirty="0"/>
              <a:t>Usually that </a:t>
            </a:r>
            <a:r>
              <a:rPr lang="en-US" dirty="0" smtClean="0"/>
              <a:t>the results are due to chance</a:t>
            </a:r>
          </a:p>
          <a:p>
            <a:pPr lvl="1"/>
            <a:r>
              <a:rPr lang="en-US" dirty="0" smtClean="0"/>
              <a:t>I.e. there </a:t>
            </a:r>
            <a:r>
              <a:rPr lang="en-US" dirty="0"/>
              <a:t>is no effect/bias/relationship/etc.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There is no bias towards Heads/Tails, “this is a chicken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Denoted H</a:t>
            </a:r>
            <a:r>
              <a:rPr lang="en-US" baseline="-25000" dirty="0" smtClean="0"/>
              <a:t>0</a:t>
            </a:r>
            <a:endParaRPr lang="en-US" baseline="-25000" dirty="0"/>
          </a:p>
          <a:p>
            <a:endParaRPr lang="en-US" u="sng" dirty="0" smtClean="0"/>
          </a:p>
          <a:p>
            <a:r>
              <a:rPr lang="en-US" u="sng" dirty="0" smtClean="0"/>
              <a:t>Alternate </a:t>
            </a:r>
            <a:r>
              <a:rPr lang="en-US" u="sng" dirty="0"/>
              <a:t>hypothesis</a:t>
            </a:r>
            <a:r>
              <a:rPr lang="en-US" dirty="0"/>
              <a:t> is </a:t>
            </a:r>
            <a:r>
              <a:rPr lang="en-US" dirty="0" smtClean="0"/>
              <a:t>everything </a:t>
            </a:r>
            <a:r>
              <a:rPr lang="en-US" dirty="0"/>
              <a:t>else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null distribution</a:t>
            </a:r>
            <a:r>
              <a:rPr lang="en-US" dirty="0"/>
              <a:t> is the distribution of the test statistic if the null hypothesis is true</a:t>
            </a:r>
          </a:p>
          <a:p>
            <a:pPr lvl="1"/>
            <a:r>
              <a:rPr lang="en-US" dirty="0"/>
              <a:t>E.g. binomial distribution, known distribution of chicken </a:t>
            </a:r>
            <a:r>
              <a:rPr lang="en-US" dirty="0" smtClean="0"/>
              <a:t>weights</a:t>
            </a:r>
          </a:p>
          <a:p>
            <a:pPr lvl="1"/>
            <a:r>
              <a:rPr lang="en-US" dirty="0" smtClean="0"/>
              <a:t>For test statistic T: P(T = t | 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p-value</a:t>
            </a:r>
            <a:r>
              <a:rPr lang="en-US" dirty="0" smtClean="0"/>
              <a:t> is the probability of observing an </a:t>
            </a:r>
            <a:r>
              <a:rPr lang="en-US" i="1" dirty="0" smtClean="0"/>
              <a:t>equal or more extreme </a:t>
            </a:r>
            <a:r>
              <a:rPr lang="en-US" dirty="0" smtClean="0"/>
              <a:t>value of the test statistic than observed, assuming the null hypothesis</a:t>
            </a:r>
            <a:endParaRPr lang="en-US" dirty="0"/>
          </a:p>
          <a:p>
            <a:pPr lvl="1"/>
            <a:r>
              <a:rPr lang="en-US" dirty="0" smtClean="0"/>
              <a:t>For test statistic T, this is P(T ≥ t | 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Quantifies “surprise”</a:t>
            </a:r>
          </a:p>
          <a:p>
            <a:pPr lvl="1"/>
            <a:r>
              <a:rPr lang="en-US" dirty="0" smtClean="0"/>
              <a:t>Lower -&gt; observation is more unlikely -&gt; more surprised</a:t>
            </a:r>
          </a:p>
          <a:p>
            <a:endParaRPr lang="en-US" dirty="0" smtClean="0"/>
          </a:p>
          <a:p>
            <a:r>
              <a:rPr lang="en-US" dirty="0" smtClean="0"/>
              <a:t>When the null hypothesis is true, p-values have a uniform distribution</a:t>
            </a:r>
          </a:p>
          <a:p>
            <a:pPr lvl="1"/>
            <a:endParaRPr lang="en-US" dirty="0"/>
          </a:p>
          <a:p>
            <a:r>
              <a:rPr lang="en-US" dirty="0" smtClean="0"/>
              <a:t>p-values &lt; </a:t>
            </a:r>
            <a:r>
              <a:rPr lang="el-GR" dirty="0" smtClean="0"/>
              <a:t>α</a:t>
            </a:r>
            <a:r>
              <a:rPr lang="en-US" dirty="0" smtClean="0"/>
              <a:t> are considered “significant”</a:t>
            </a:r>
          </a:p>
          <a:p>
            <a:pPr lvl="1"/>
            <a:r>
              <a:rPr lang="en-US" dirty="0" smtClean="0"/>
              <a:t>I.e. reject the null hypothesis</a:t>
            </a:r>
          </a:p>
          <a:p>
            <a:pPr lvl="1"/>
            <a:r>
              <a:rPr lang="el-GR" dirty="0" smtClean="0"/>
              <a:t>α</a:t>
            </a:r>
            <a:r>
              <a:rPr lang="en-US" dirty="0"/>
              <a:t> </a:t>
            </a:r>
            <a:r>
              <a:rPr lang="en-US" dirty="0" smtClean="0"/>
              <a:t>is the fraction of tests that will be significant when the null hypothesis is true</a:t>
            </a:r>
          </a:p>
          <a:p>
            <a:pPr lvl="1"/>
            <a:r>
              <a:rPr lang="en-US" dirty="0" smtClean="0"/>
              <a:t>Usually 0.05 or 0.01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the test statistic is normally-distributed under the null</a:t>
            </a:r>
          </a:p>
          <a:p>
            <a:pPr lvl="1"/>
            <a:r>
              <a:rPr lang="en-US" dirty="0" smtClean="0"/>
              <a:t>z = (x - µ) / </a:t>
            </a:r>
            <a:r>
              <a:rPr lang="el-GR" dirty="0" smtClean="0"/>
              <a:t>σ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Chicken example:</a:t>
            </a:r>
          </a:p>
          <a:p>
            <a:pPr lvl="1"/>
            <a:r>
              <a:rPr lang="en-US" dirty="0"/>
              <a:t>Adult chickens weigh 6.2 ± 0.8 </a:t>
            </a:r>
            <a:r>
              <a:rPr lang="en-US" dirty="0" err="1"/>
              <a:t>lb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Observed mass is 10 </a:t>
            </a:r>
            <a:r>
              <a:rPr lang="en-US" dirty="0" err="1" smtClean="0"/>
              <a:t>lb</a:t>
            </a:r>
            <a:endParaRPr lang="en-US" dirty="0" smtClean="0"/>
          </a:p>
          <a:p>
            <a:pPr lvl="1"/>
            <a:r>
              <a:rPr lang="en-US" dirty="0" smtClean="0"/>
              <a:t>z = (10 – 6.2) / 0.8 = 4.75</a:t>
            </a:r>
          </a:p>
          <a:p>
            <a:pPr lvl="1"/>
            <a:r>
              <a:rPr lang="en-US" dirty="0" smtClean="0"/>
              <a:t>P(|z| ≥ 4.75 | This is a chicken) = 2.03 × 10</a:t>
            </a:r>
            <a:r>
              <a:rPr lang="en-US" baseline="30000" dirty="0" smtClean="0"/>
              <a:t>-6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One-tail and two-tail tests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b="7237"/>
          <a:stretch>
            <a:fillRect/>
          </a:stretch>
        </p:blipFill>
        <p:spPr bwMode="auto">
          <a:xfrm>
            <a:off x="7947987" y="1661302"/>
            <a:ext cx="3605433" cy="221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8860" y="3969868"/>
            <a:ext cx="3518373" cy="245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38539" y="1082040"/>
            <a:ext cx="7297155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observations are considered “extreme”?</a:t>
            </a:r>
          </a:p>
          <a:p>
            <a:endParaRPr lang="en-US" dirty="0"/>
          </a:p>
          <a:p>
            <a:r>
              <a:rPr lang="en-US" dirty="0" smtClean="0"/>
              <a:t>One-sided/one-tail tests test whether the test statistic is higher or lower than chance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0 </a:t>
            </a:r>
            <a:r>
              <a:rPr lang="en-US" dirty="0" smtClean="0"/>
              <a:t>: </a:t>
            </a:r>
            <a:r>
              <a:rPr lang="en-US" dirty="0" smtClean="0">
                <a:sym typeface="Symbol" panose="05050102010706020507" pitchFamily="18" charset="2"/>
              </a:rPr>
              <a:t>≥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dirty="0" smtClean="0"/>
              <a:t>H</a:t>
            </a:r>
            <a:r>
              <a:rPr lang="en-US" baseline="-25000" dirty="0" smtClean="0"/>
              <a:t>A </a:t>
            </a:r>
            <a:r>
              <a:rPr lang="en-US" dirty="0" smtClean="0"/>
              <a:t>: </a:t>
            </a:r>
            <a:r>
              <a:rPr lang="en-US" dirty="0" smtClean="0">
                <a:sym typeface="Symbol" panose="05050102010706020507" pitchFamily="18" charset="2"/>
              </a:rPr>
              <a:t>&lt;</a:t>
            </a:r>
            <a:r>
              <a:rPr lang="en-US" baseline="-25000" dirty="0" smtClean="0"/>
              <a:t>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Two-sided/two-tail tests test whether the test statistic is equal to 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0 </a:t>
            </a:r>
            <a:r>
              <a:rPr lang="en-US" dirty="0" smtClean="0"/>
              <a:t>: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/>
              <a:t>=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dirty="0" smtClean="0"/>
              <a:t>H</a:t>
            </a:r>
            <a:r>
              <a:rPr lang="en-US" baseline="-25000" dirty="0" smtClean="0"/>
              <a:t>A </a:t>
            </a:r>
            <a:r>
              <a:rPr lang="en-US" dirty="0" smtClean="0"/>
              <a:t>: </a:t>
            </a:r>
            <a:r>
              <a:rPr lang="en-US" dirty="0" smtClean="0">
                <a:sym typeface="Symbol" panose="05050102010706020507" pitchFamily="18" charset="2"/>
              </a:rPr>
              <a:t></a:t>
            </a:r>
            <a:r>
              <a:rPr lang="en-US" baseline="-25000" dirty="0"/>
              <a:t>0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parametric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population mean + standard deviation are unknown</a:t>
            </a:r>
          </a:p>
          <a:p>
            <a:pPr lvl="1"/>
            <a:r>
              <a:rPr lang="en-US" dirty="0" smtClean="0"/>
              <a:t>Data is still assumed normal</a:t>
            </a:r>
          </a:p>
          <a:p>
            <a:pPr lvl="1"/>
            <a:r>
              <a:rPr lang="en-US" dirty="0" smtClean="0"/>
              <a:t>Null distribution is “</a:t>
            </a:r>
            <a:r>
              <a:rPr lang="en-US" i="1" dirty="0" smtClean="0"/>
              <a:t>Student’s t</a:t>
            </a:r>
            <a:r>
              <a:rPr lang="en-US" dirty="0" smtClean="0"/>
              <a:t>” distribution</a:t>
            </a:r>
          </a:p>
          <a:p>
            <a:pPr lvl="1"/>
            <a:r>
              <a:rPr lang="en-US" dirty="0" smtClean="0"/>
              <a:t>t-test</a:t>
            </a:r>
          </a:p>
          <a:p>
            <a:endParaRPr lang="en-US" dirty="0"/>
          </a:p>
          <a:p>
            <a:r>
              <a:rPr lang="en-US" dirty="0" smtClean="0"/>
              <a:t>Testing Pearson correlations</a:t>
            </a:r>
          </a:p>
          <a:p>
            <a:pPr lvl="1"/>
            <a:r>
              <a:rPr lang="en-US" dirty="0" smtClean="0"/>
              <a:t>Usually </a:t>
            </a:r>
            <a:r>
              <a:rPr lang="en-US" dirty="0"/>
              <a:t>H</a:t>
            </a:r>
            <a:r>
              <a:rPr lang="en-US" baseline="-25000" dirty="0"/>
              <a:t>0 </a:t>
            </a:r>
            <a:r>
              <a:rPr lang="en-US" dirty="0"/>
              <a:t>: </a:t>
            </a:r>
            <a:r>
              <a:rPr lang="en-US" dirty="0" smtClean="0">
                <a:sym typeface="Symbol" panose="05050102010706020507" pitchFamily="18" charset="2"/>
              </a:rPr>
              <a:t></a:t>
            </a:r>
            <a:r>
              <a:rPr lang="en-US" dirty="0" smtClean="0"/>
              <a:t>=0, </a:t>
            </a:r>
            <a:r>
              <a:rPr lang="en-US" dirty="0"/>
              <a:t>H</a:t>
            </a:r>
            <a:r>
              <a:rPr lang="en-US" baseline="-25000" dirty="0"/>
              <a:t>A </a:t>
            </a:r>
            <a:r>
              <a:rPr lang="en-US" dirty="0"/>
              <a:t>: </a:t>
            </a:r>
            <a:r>
              <a:rPr lang="en-US" dirty="0" smtClean="0">
                <a:sym typeface="Symbol" panose="05050102010706020507" pitchFamily="18" charset="2"/>
              </a:rPr>
              <a:t>0</a:t>
            </a:r>
            <a:endParaRPr lang="en-US" dirty="0"/>
          </a:p>
          <a:p>
            <a:pPr lvl="1"/>
            <a:r>
              <a:rPr lang="en-US" dirty="0" smtClean="0"/>
              <a:t>tanh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dirty="0" smtClean="0">
                <a:sym typeface="Symbol" panose="05050102010706020507" pitchFamily="18" charset="2"/>
              </a:rPr>
              <a:t>)  Normal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-&gt; z-test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Often make </a:t>
            </a:r>
            <a:r>
              <a:rPr lang="en-US" i="1" dirty="0" smtClean="0"/>
              <a:t>very strong </a:t>
            </a:r>
            <a:r>
              <a:rPr lang="en-US" dirty="0" smtClean="0"/>
              <a:t>assumptions about the data</a:t>
            </a:r>
          </a:p>
          <a:p>
            <a:pPr lvl="1"/>
            <a:endParaRPr lang="en-US" dirty="0"/>
          </a:p>
        </p:txBody>
      </p:sp>
      <p:pic>
        <p:nvPicPr>
          <p:cNvPr id="1026" name="Picture 2" descr="t distribution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183" y="1954922"/>
            <a:ext cx="5011502" cy="301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03/27/17</a:t>
            </a:fld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3FFF8C93-4448-C545-925D-091692162AF5}" vid="{ED365E16-F116-9949-AA62-F8FD7BE3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1512</TotalTime>
  <Words>1175</Words>
  <Application>Microsoft Office PowerPoint</Application>
  <PresentationFormat>Custom</PresentationFormat>
  <Paragraphs>318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template</vt:lpstr>
      <vt:lpstr>Inference and Hypothesis Testing</vt:lpstr>
      <vt:lpstr>Topics</vt:lpstr>
      <vt:lpstr>Example</vt:lpstr>
      <vt:lpstr>Example</vt:lpstr>
      <vt:lpstr>Null distributions</vt:lpstr>
      <vt:lpstr>p-values</vt:lpstr>
      <vt:lpstr>z-test</vt:lpstr>
      <vt:lpstr>One-tail and two-tail tests</vt:lpstr>
      <vt:lpstr>Simple parametric tests</vt:lpstr>
      <vt:lpstr>Nonparametric tests</vt:lpstr>
      <vt:lpstr>Performance evaluation</vt:lpstr>
      <vt:lpstr>Performance evaluation</vt:lpstr>
      <vt:lpstr>Precision/recall plots (PR)</vt:lpstr>
      <vt:lpstr>Receiver Operating Characteristic (ROC)</vt:lpstr>
      <vt:lpstr>Testing many hypotheses</vt:lpstr>
      <vt:lpstr>Multiple hypothesis correction</vt:lpstr>
      <vt:lpstr>A simple experiment</vt:lpstr>
      <vt:lpstr>Statistical significance vs biological significance</vt:lpstr>
      <vt:lpstr>Accepting the null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Curtis Huttenhower</cp:lastModifiedBy>
  <cp:revision>68</cp:revision>
  <dcterms:created xsi:type="dcterms:W3CDTF">2017-03-19T23:20:46Z</dcterms:created>
  <dcterms:modified xsi:type="dcterms:W3CDTF">2017-03-27T15:49:43Z</dcterms:modified>
</cp:coreProperties>
</file>