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60"/>
  </p:notesMasterIdLst>
  <p:sldIdLst>
    <p:sldId id="362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6" r:id="rId10"/>
    <p:sldId id="386" r:id="rId11"/>
    <p:sldId id="387" r:id="rId12"/>
    <p:sldId id="388" r:id="rId13"/>
    <p:sldId id="389" r:id="rId14"/>
    <p:sldId id="420" r:id="rId15"/>
    <p:sldId id="421" r:id="rId16"/>
    <p:sldId id="422" r:id="rId17"/>
    <p:sldId id="423" r:id="rId18"/>
    <p:sldId id="377" r:id="rId19"/>
    <p:sldId id="378" r:id="rId20"/>
    <p:sldId id="379" r:id="rId21"/>
    <p:sldId id="380" r:id="rId22"/>
    <p:sldId id="381" r:id="rId23"/>
    <p:sldId id="382" r:id="rId24"/>
    <p:sldId id="392" r:id="rId25"/>
    <p:sldId id="383" r:id="rId26"/>
    <p:sldId id="384" r:id="rId27"/>
    <p:sldId id="391" r:id="rId28"/>
    <p:sldId id="385" r:id="rId29"/>
    <p:sldId id="390" r:id="rId30"/>
    <p:sldId id="375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6" r:id="rId53"/>
    <p:sldId id="417" r:id="rId54"/>
    <p:sldId id="418" r:id="rId55"/>
    <p:sldId id="419" r:id="rId56"/>
    <p:sldId id="393" r:id="rId57"/>
    <p:sldId id="394" r:id="rId58"/>
    <p:sldId id="36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83"/>
    <p:restoredTop sz="94633"/>
  </p:normalViewPr>
  <p:slideViewPr>
    <p:cSldViewPr snapToGrid="0" snapToObjects="1">
      <p:cViewPr>
        <p:scale>
          <a:sx n="80" d="100"/>
          <a:sy n="80" d="100"/>
        </p:scale>
        <p:origin x="336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valuation_of_binary_classifiers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32.wmf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33.wm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 expression </a:t>
            </a:r>
            <a:r>
              <a:rPr lang="en-US" dirty="0" smtClean="0"/>
              <a:t>analyses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412155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 elements courtesy </a:t>
            </a:r>
            <a:r>
              <a:rPr lang="en-US" smtClean="0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5716172"/>
            <a:ext cx="4139036" cy="114182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 smtClean="0"/>
              <a:t>Amy </a:t>
            </a:r>
            <a:r>
              <a:rPr lang="en-US" b="1" dirty="0" err="1" smtClean="0"/>
              <a:t>Caudy</a:t>
            </a:r>
            <a:endParaRPr lang="en-US" b="1" dirty="0" smtClean="0"/>
          </a:p>
          <a:p>
            <a:pPr algn="ctr"/>
            <a:r>
              <a:rPr lang="en-US" b="1" dirty="0" smtClean="0"/>
              <a:t>Gavin Sherlock</a:t>
            </a:r>
          </a:p>
          <a:p>
            <a:pPr algn="ctr"/>
            <a:r>
              <a:rPr lang="en-US" b="1" dirty="0" smtClean="0"/>
              <a:t>Matt Hibbs</a:t>
            </a:r>
          </a:p>
          <a:p>
            <a:pPr algn="ctr"/>
            <a:r>
              <a:rPr lang="en-US" b="1" dirty="0" smtClean="0"/>
              <a:t>Florian </a:t>
            </a:r>
            <a:r>
              <a:rPr lang="en-US" b="1" dirty="0" err="1" smtClean="0"/>
              <a:t>Markowetz</a:t>
            </a:r>
            <a:endParaRPr lang="en-US" b="1" dirty="0" smtClean="0"/>
          </a:p>
          <a:p>
            <a:pPr algn="ctr"/>
            <a:r>
              <a:rPr lang="en-US" b="1" dirty="0" smtClean="0"/>
              <a:t>Olga </a:t>
            </a:r>
            <a:r>
              <a:rPr lang="en-US" b="1" dirty="0" err="1" smtClean="0"/>
              <a:t>Troyanskaya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Identifying genes differentially transcribed among labeled sample sets.</a:t>
            </a:r>
          </a:p>
          <a:p>
            <a:r>
              <a:rPr lang="en-US" dirty="0" smtClean="0"/>
              <a:t>Always a fancy t-test!</a:t>
            </a:r>
          </a:p>
          <a:p>
            <a:pPr lvl="1"/>
            <a:r>
              <a:rPr lang="en-US" dirty="0" smtClean="0"/>
              <a:t>Or ANOVA, for &gt;2 classes.</a:t>
            </a:r>
          </a:p>
          <a:p>
            <a:pPr lvl="1"/>
            <a:r>
              <a:rPr lang="en-US" dirty="0" smtClean="0"/>
              <a:t>How fancy depends on your exact null model, covariates, repeated measures.</a:t>
            </a:r>
          </a:p>
          <a:p>
            <a:r>
              <a:rPr lang="en-US" dirty="0" smtClean="0"/>
              <a:t>Wilcoxon = rank-based t-test = simplest.</a:t>
            </a:r>
          </a:p>
          <a:p>
            <a:r>
              <a:rPr lang="en-US" dirty="0" smtClean="0"/>
              <a:t>SAM = Significance Analysis for Microarrays =</a:t>
            </a:r>
            <a:br>
              <a:rPr lang="en-US" dirty="0" smtClean="0"/>
            </a:br>
            <a:r>
              <a:rPr lang="en-US" dirty="0" smtClean="0"/>
              <a:t>moderated (permutation-based) t-test = still pretty simple.</a:t>
            </a:r>
          </a:p>
          <a:p>
            <a:r>
              <a:rPr lang="en-US" dirty="0" err="1" smtClean="0"/>
              <a:t>limma</a:t>
            </a:r>
            <a:r>
              <a:rPr lang="en-US" dirty="0" smtClean="0"/>
              <a:t> = Linear Models for Microarrays = multivariate models.</a:t>
            </a:r>
          </a:p>
          <a:p>
            <a:pPr lvl="1"/>
            <a:r>
              <a:rPr lang="en-US" dirty="0" smtClean="0"/>
              <a:t>With empirical Bayes significance assessment.</a:t>
            </a:r>
          </a:p>
          <a:p>
            <a:pPr lvl="1"/>
            <a:r>
              <a:rPr lang="en-US" dirty="0" smtClean="0"/>
              <a:t>Allows multiple covariates, random effects (somewhat).</a:t>
            </a:r>
          </a:p>
          <a:p>
            <a:r>
              <a:rPr lang="en-US" dirty="0" smtClean="0"/>
              <a:t>These all work for microarrays or RNA-</a:t>
            </a:r>
            <a:r>
              <a:rPr lang="en-US" dirty="0" err="1" smtClean="0"/>
              <a:t>seq</a:t>
            </a:r>
            <a:r>
              <a:rPr lang="en-US" dirty="0" smtClean="0"/>
              <a:t>, but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expression for RNA-</a:t>
            </a:r>
            <a:r>
              <a:rPr lang="en-US" dirty="0" err="1" smtClean="0"/>
              <a:t>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DESeq</a:t>
            </a:r>
            <a:r>
              <a:rPr lang="en-US" sz="3200" dirty="0"/>
              <a:t> = Differential </a:t>
            </a:r>
            <a:r>
              <a:rPr lang="en-US" sz="3200" dirty="0" smtClean="0"/>
              <a:t>Exp. </a:t>
            </a:r>
            <a:r>
              <a:rPr lang="en-US" sz="3200" dirty="0"/>
              <a:t>for </a:t>
            </a:r>
            <a:r>
              <a:rPr lang="en-US" sz="3200" dirty="0" smtClean="0"/>
              <a:t>Seq. </a:t>
            </a:r>
            <a:r>
              <a:rPr lang="en-US" sz="3200" dirty="0"/>
              <a:t>= </a:t>
            </a:r>
            <a:r>
              <a:rPr lang="en-US" sz="3200" dirty="0" smtClean="0"/>
              <a:t>parametric negative </a:t>
            </a:r>
            <a:r>
              <a:rPr lang="en-US" sz="3200" dirty="0"/>
              <a:t>binomial.</a:t>
            </a:r>
          </a:p>
          <a:p>
            <a:pPr lvl="1"/>
            <a:r>
              <a:rPr lang="en-US" sz="2800" dirty="0"/>
              <a:t>Count model specifically for RNA-</a:t>
            </a:r>
            <a:r>
              <a:rPr lang="en-US" sz="2800" dirty="0" err="1"/>
              <a:t>seq</a:t>
            </a:r>
            <a:r>
              <a:rPr lang="en-US" sz="2800" dirty="0"/>
              <a:t> experiments.</a:t>
            </a:r>
          </a:p>
          <a:p>
            <a:pPr lvl="1"/>
            <a:r>
              <a:rPr lang="en-US" sz="2800" dirty="0"/>
              <a:t>Allows multiple covariates, but not random effects.</a:t>
            </a:r>
          </a:p>
          <a:p>
            <a:endParaRPr lang="en-US" sz="1000" dirty="0" smtClean="0"/>
          </a:p>
          <a:p>
            <a:r>
              <a:rPr lang="en-US" sz="3200" dirty="0" err="1" smtClean="0"/>
              <a:t>EdgeR</a:t>
            </a:r>
            <a:r>
              <a:rPr lang="en-US" sz="3200" dirty="0" smtClean="0"/>
              <a:t> = empirical Bayes negative binomial.</a:t>
            </a:r>
          </a:p>
          <a:p>
            <a:pPr lvl="1"/>
            <a:r>
              <a:rPr lang="en-US" sz="2800" dirty="0" smtClean="0"/>
              <a:t>Allows multiple covariates, but not random effects.</a:t>
            </a:r>
          </a:p>
          <a:p>
            <a:endParaRPr lang="en-US" sz="1000" dirty="0" smtClean="0"/>
          </a:p>
          <a:p>
            <a:r>
              <a:rPr lang="en-US" sz="3200" dirty="0" err="1" smtClean="0"/>
              <a:t>Cuffdiff</a:t>
            </a:r>
            <a:r>
              <a:rPr lang="en-US" sz="3200" dirty="0" smtClean="0"/>
              <a:t> = differential exp. in Cufflinks = same idea, isoform aware.</a:t>
            </a:r>
          </a:p>
          <a:p>
            <a:pPr lvl="1"/>
            <a:r>
              <a:rPr lang="en-US" sz="2800" dirty="0" smtClean="0"/>
              <a:t>Ditto.</a:t>
            </a:r>
          </a:p>
          <a:p>
            <a:endParaRPr lang="en-US" sz="1000" dirty="0" smtClean="0"/>
          </a:p>
          <a:p>
            <a:r>
              <a:rPr lang="en-US" sz="3200" dirty="0" smtClean="0"/>
              <a:t>There are not a lot of differences left between these methods.</a:t>
            </a:r>
          </a:p>
          <a:p>
            <a:pPr lvl="1"/>
            <a:r>
              <a:rPr lang="en-US" sz="2800" dirty="0" smtClean="0"/>
              <a:t>Differed more in the exact assumptions made by their earlier models.</a:t>
            </a:r>
          </a:p>
          <a:p>
            <a:pPr lvl="1"/>
            <a:r>
              <a:rPr lang="en-US" sz="2800" dirty="0" smtClean="0"/>
              <a:t>Have since converged.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99" r="52443"/>
          <a:stretch/>
        </p:blipFill>
        <p:spPr>
          <a:xfrm>
            <a:off x="4972840" y="734635"/>
            <a:ext cx="3183812" cy="342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expression outputs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8848"/>
              </p:ext>
            </p:extLst>
          </p:nvPr>
        </p:nvGraphicFramePr>
        <p:xfrm>
          <a:off x="451002" y="3372775"/>
          <a:ext cx="5045456" cy="2494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1364"/>
                <a:gridCol w="1261364"/>
                <a:gridCol w="1261364"/>
                <a:gridCol w="12613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Gene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p-value</a:t>
                      </a:r>
                    </a:p>
                    <a:p>
                      <a:pPr algn="ctr"/>
                      <a:r>
                        <a:rPr lang="en-US" sz="1800" dirty="0" smtClean="0"/>
                        <a:t>(nominal)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q-value</a:t>
                      </a:r>
                    </a:p>
                    <a:p>
                      <a:pPr algn="ctr"/>
                      <a:r>
                        <a:rPr lang="en-US" sz="1800" dirty="0" smtClean="0"/>
                        <a:t>(FDR)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Effect size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mr-IN" sz="1800" dirty="0" smtClean="0"/>
                        <a:t>…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657"/>
          <a:stretch/>
        </p:blipFill>
        <p:spPr>
          <a:xfrm>
            <a:off x="8383773" y="0"/>
            <a:ext cx="3367102" cy="3423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7159" y="4157651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Brian Haas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48" y="3499805"/>
            <a:ext cx="2896527" cy="33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expression </a:t>
            </a:r>
            <a:r>
              <a:rPr lang="en-US" dirty="0" err="1" smtClean="0"/>
              <a:t>gotchas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34" y="1932720"/>
            <a:ext cx="4092138" cy="4738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25712" y="826827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If you cluster only genes that are differential, you will find clusters!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539" y="5404923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If you ordinate only genes that are differential, you will find clusters!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9626" t="28182" r="30434" b="52800"/>
          <a:stretch/>
        </p:blipFill>
        <p:spPr>
          <a:xfrm>
            <a:off x="1116363" y="1823717"/>
            <a:ext cx="3730752" cy="35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789" y="2372360"/>
            <a:ext cx="4906211" cy="4481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Interpreting differential gene 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 set </a:t>
            </a:r>
            <a:r>
              <a:rPr lang="en-US" b="1" dirty="0" smtClean="0"/>
              <a:t>overlap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Given a fixed set of genes that “are” differential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and a reference set of characterized gene sets / pathways to test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which overlaps between “hits” and “pathways” are significant?</a:t>
            </a:r>
          </a:p>
          <a:p>
            <a:r>
              <a:rPr lang="en-US" dirty="0" smtClean="0"/>
              <a:t>Hypergeometric or Fisher’s Exact test:</a:t>
            </a:r>
          </a:p>
          <a:p>
            <a:pPr lvl="1"/>
            <a:r>
              <a:rPr lang="en-US" dirty="0" smtClean="0"/>
              <a:t>Given:</a:t>
            </a:r>
          </a:p>
          <a:p>
            <a:pPr lvl="1"/>
            <a:r>
              <a:rPr lang="en-US" dirty="0" smtClean="0"/>
              <a:t>N = total features (genes) assayed.</a:t>
            </a:r>
          </a:p>
          <a:p>
            <a:pPr lvl="1"/>
            <a:r>
              <a:rPr lang="en-US" dirty="0" smtClean="0"/>
              <a:t>M = total genes in target pathway.</a:t>
            </a:r>
          </a:p>
          <a:p>
            <a:pPr lvl="1"/>
            <a:r>
              <a:rPr lang="en-US" dirty="0" smtClean="0"/>
              <a:t>n = genes in your fixed set.</a:t>
            </a:r>
          </a:p>
          <a:p>
            <a:pPr lvl="1"/>
            <a:r>
              <a:rPr lang="en-US" dirty="0" smtClean="0"/>
              <a:t>x = overlap between fixed set and pathway.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57169" y="5606151"/>
            <a:ext cx="1115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Bethany Crane</a:t>
            </a:r>
            <a:endParaRPr lang="en-US" sz="1200" b="1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36366"/>
              </p:ext>
            </p:extLst>
          </p:nvPr>
        </p:nvGraphicFramePr>
        <p:xfrm>
          <a:off x="2219705" y="5252948"/>
          <a:ext cx="2993980" cy="1540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4" imgW="1727200" imgH="889000" progId="Equation.3">
                  <p:embed/>
                </p:oleObj>
              </mc:Choice>
              <mc:Fallback>
                <p:oleObj name="Equation" r:id="rId4" imgW="17272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705" y="5252948"/>
                        <a:ext cx="2993980" cy="15408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5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Interpreting differential gene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 set </a:t>
            </a:r>
            <a:r>
              <a:rPr lang="en-US" b="1" dirty="0" smtClean="0"/>
              <a:t>enrichment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Given a ranked list of “how” differential each gene is (p-value / t-score / etc.)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mr-IN" dirty="0"/>
              <a:t>…</a:t>
            </a:r>
            <a:r>
              <a:rPr lang="en-US" dirty="0"/>
              <a:t>and a reference set of characterized gene sets / pathways to test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which “pathways’” genes are “surprisingly” high in the ranking?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Kolmogorov-Smirnov test (modified) for uniform</a:t>
            </a:r>
            <a:br>
              <a:rPr lang="en-US" dirty="0" smtClean="0"/>
            </a:br>
            <a:r>
              <a:rPr lang="en-US" dirty="0" smtClean="0"/>
              <a:t>distribution.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547" y="2856669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Interpreting differential gene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 set </a:t>
            </a:r>
            <a:r>
              <a:rPr lang="en-US" b="1" dirty="0" smtClean="0"/>
              <a:t>search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Given a fixed set of genes that “are” differential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and a reference </a:t>
            </a:r>
            <a:r>
              <a:rPr lang="en-US" dirty="0" smtClean="0"/>
              <a:t>network, typically weighted</a:t>
            </a:r>
            <a:r>
              <a:rPr lang="mr-IN" dirty="0" smtClean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which </a:t>
            </a:r>
            <a:r>
              <a:rPr lang="en-US" dirty="0" smtClean="0"/>
              <a:t>subnetwork is “near” the target genes?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Network search problem:</a:t>
            </a:r>
          </a:p>
          <a:p>
            <a:pPr lvl="1"/>
            <a:r>
              <a:rPr lang="en-US" dirty="0" smtClean="0"/>
              <a:t>Given some genes to search for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find them and their “most interesting”</a:t>
            </a:r>
            <a:br>
              <a:rPr lang="en-US" dirty="0" smtClean="0"/>
            </a:br>
            <a:r>
              <a:rPr lang="en-US" dirty="0" smtClean="0"/>
              <a:t>neighborhood within one or more</a:t>
            </a:r>
            <a:br>
              <a:rPr lang="en-US" dirty="0" smtClean="0"/>
            </a:br>
            <a:r>
              <a:rPr lang="en-US" dirty="0" smtClean="0"/>
              <a:t>pre-existing networks.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261" y="3047169"/>
            <a:ext cx="50800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Interpreting differential gene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Gene set overlap:</a:t>
            </a:r>
          </a:p>
          <a:p>
            <a:pPr lvl="1"/>
            <a:r>
              <a:rPr lang="en-US" sz="3600" dirty="0" err="1" smtClean="0"/>
              <a:t>GOrilla</a:t>
            </a:r>
            <a:r>
              <a:rPr lang="en-US" sz="3600" dirty="0" smtClean="0"/>
              <a:t>, DAVID, </a:t>
            </a:r>
            <a:r>
              <a:rPr lang="en-US" sz="3600" dirty="0" err="1" smtClean="0"/>
              <a:t>AmiGO</a:t>
            </a:r>
            <a:r>
              <a:rPr lang="en-US" sz="3600" dirty="0" smtClean="0"/>
              <a:t>, </a:t>
            </a:r>
            <a:r>
              <a:rPr lang="en-US" sz="3600" dirty="0" err="1" smtClean="0"/>
              <a:t>Ontologizer</a:t>
            </a:r>
            <a:r>
              <a:rPr lang="mr-IN" sz="3600" dirty="0" smtClean="0"/>
              <a:t>…</a:t>
            </a:r>
            <a:endParaRPr lang="en-US" sz="3600" dirty="0" smtClean="0"/>
          </a:p>
          <a:p>
            <a:r>
              <a:rPr lang="en-US" sz="4000" dirty="0" smtClean="0"/>
              <a:t>Gene set enrichment:</a:t>
            </a:r>
          </a:p>
          <a:p>
            <a:pPr lvl="1"/>
            <a:r>
              <a:rPr lang="en-US" sz="3600" dirty="0" smtClean="0"/>
              <a:t>GSEA, GSAT, GSA</a:t>
            </a:r>
            <a:r>
              <a:rPr lang="mr-IN" sz="3600" dirty="0" smtClean="0"/>
              <a:t>…</a:t>
            </a:r>
            <a:endParaRPr lang="en-US" sz="3600" dirty="0" smtClean="0"/>
          </a:p>
          <a:p>
            <a:r>
              <a:rPr lang="en-US" sz="4000" dirty="0" smtClean="0"/>
              <a:t>Gene network search:</a:t>
            </a:r>
          </a:p>
          <a:p>
            <a:pPr lvl="1"/>
            <a:r>
              <a:rPr lang="en-US" sz="3600" dirty="0" err="1" smtClean="0"/>
              <a:t>GeneMANIA</a:t>
            </a:r>
            <a:r>
              <a:rPr lang="en-US" sz="3600" dirty="0" smtClean="0"/>
              <a:t>, IMP, STRING,</a:t>
            </a:r>
            <a:br>
              <a:rPr lang="en-US" sz="3600" dirty="0" smtClean="0"/>
            </a:br>
            <a:r>
              <a:rPr lang="en-US" sz="3600" dirty="0" err="1" smtClean="0"/>
              <a:t>iHOP</a:t>
            </a:r>
            <a:r>
              <a:rPr lang="mr-IN" sz="3600" dirty="0" smtClean="0"/>
              <a:t>…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470483"/>
            <a:ext cx="5959629" cy="35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Supervised classification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Given a labeled </a:t>
            </a:r>
            <a:r>
              <a:rPr lang="en-US" sz="3200" b="1" dirty="0" smtClean="0"/>
              <a:t>training set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Of either </a:t>
            </a:r>
            <a:r>
              <a:rPr lang="en-US" sz="3200" b="1" dirty="0" smtClean="0"/>
              <a:t>samples</a:t>
            </a:r>
            <a:r>
              <a:rPr lang="en-US" sz="3200" dirty="0" smtClean="0"/>
              <a:t> (columns = experiments) or</a:t>
            </a:r>
            <a:br>
              <a:rPr lang="en-US" sz="3200" dirty="0" smtClean="0"/>
            </a:br>
            <a:r>
              <a:rPr lang="en-US" sz="3200" b="1" dirty="0" smtClean="0"/>
              <a:t>features</a:t>
            </a:r>
            <a:r>
              <a:rPr lang="en-US" sz="3200" dirty="0" smtClean="0"/>
              <a:t> (rows = genes / transcripts)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Build a </a:t>
            </a:r>
            <a:r>
              <a:rPr lang="en-US" sz="3200" b="1" dirty="0" smtClean="0"/>
              <a:t>classifier</a:t>
            </a:r>
            <a:r>
              <a:rPr lang="en-US" sz="3200" dirty="0" smtClean="0"/>
              <a:t> or </a:t>
            </a:r>
            <a:r>
              <a:rPr lang="en-US" sz="3200" b="1" dirty="0" smtClean="0"/>
              <a:t>machine learner</a:t>
            </a:r>
            <a:r>
              <a:rPr lang="en-US" sz="3200" dirty="0" smtClean="0"/>
              <a:t> or </a:t>
            </a:r>
            <a:r>
              <a:rPr lang="en-US" sz="3200" b="1" dirty="0" smtClean="0"/>
              <a:t>model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That </a:t>
            </a:r>
            <a:r>
              <a:rPr lang="en-US" sz="3200" b="1" dirty="0" smtClean="0"/>
              <a:t>generalizes</a:t>
            </a:r>
            <a:r>
              <a:rPr lang="en-US" sz="3200" dirty="0" smtClean="0"/>
              <a:t> well when </a:t>
            </a:r>
            <a:r>
              <a:rPr lang="en-US" sz="3200" b="1" dirty="0" smtClean="0"/>
              <a:t>predicting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Labels for a new, not previously observed </a:t>
            </a:r>
            <a:r>
              <a:rPr lang="en-US" sz="3200" b="1" dirty="0" smtClean="0"/>
              <a:t>test set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That may require </a:t>
            </a:r>
            <a:r>
              <a:rPr lang="en-US" sz="3200" b="1" dirty="0" smtClean="0"/>
              <a:t>tuning parameters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That still have good </a:t>
            </a:r>
            <a:r>
              <a:rPr lang="en-US" sz="3200" b="1" dirty="0" smtClean="0"/>
              <a:t>evaluation</a:t>
            </a:r>
            <a:r>
              <a:rPr lang="en-US" sz="3200" dirty="0" smtClean="0"/>
              <a:t> performance when generalized to</a:t>
            </a:r>
            <a:r>
              <a:rPr lang="mr-IN" sz="3200" dirty="0" smtClean="0"/>
              <a:t>…</a:t>
            </a:r>
            <a:endParaRPr lang="en-US" sz="3200" dirty="0" smtClean="0"/>
          </a:p>
          <a:p>
            <a:r>
              <a:rPr lang="en-US" sz="3200" dirty="0" smtClean="0"/>
              <a:t>A completely held out </a:t>
            </a:r>
            <a:r>
              <a:rPr lang="en-US" sz="3200" b="1" dirty="0" smtClean="0"/>
              <a:t>validation set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Classifying samples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544902" y="1371601"/>
            <a:ext cx="4981665" cy="4814541"/>
            <a:chOff x="3538078" y="2166557"/>
            <a:chExt cx="4173235" cy="4033232"/>
          </a:xfrm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5814251" y="2992057"/>
              <a:ext cx="371475" cy="341312"/>
            </a:xfrm>
            <a:prstGeom prst="ellipse">
              <a:avLst/>
            </a:prstGeom>
            <a:gradFill rotWithShape="1">
              <a:gsLst>
                <a:gs pos="0">
                  <a:srgbClr val="1BA929"/>
                </a:gs>
                <a:gs pos="100000">
                  <a:srgbClr val="1BA929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6512751" y="3004757"/>
              <a:ext cx="369887" cy="341312"/>
            </a:xfrm>
            <a:prstGeom prst="ellipse">
              <a:avLst/>
            </a:prstGeom>
            <a:gradFill rotWithShape="1">
              <a:gsLst>
                <a:gs pos="0">
                  <a:srgbClr val="1BA929"/>
                </a:gs>
                <a:gs pos="100000">
                  <a:srgbClr val="1BA929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7036626" y="4889118"/>
              <a:ext cx="369888" cy="341313"/>
            </a:xfrm>
            <a:prstGeom prst="ellipse">
              <a:avLst/>
            </a:prstGeom>
            <a:gradFill rotWithShape="1">
              <a:gsLst>
                <a:gs pos="0">
                  <a:srgbClr val="DD2405"/>
                </a:gs>
                <a:gs pos="100000">
                  <a:srgbClr val="DD2405">
                    <a:gamma/>
                    <a:shade val="85882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4937950" y="2289221"/>
              <a:ext cx="371475" cy="341313"/>
            </a:xfrm>
            <a:prstGeom prst="ellipse">
              <a:avLst/>
            </a:prstGeom>
            <a:gradFill rotWithShape="1">
              <a:gsLst>
                <a:gs pos="0">
                  <a:srgbClr val="DD2405"/>
                </a:gs>
                <a:gs pos="100000">
                  <a:srgbClr val="DD2405">
                    <a:gamma/>
                    <a:shade val="85882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6190488" y="3514344"/>
              <a:ext cx="369888" cy="341313"/>
            </a:xfrm>
            <a:prstGeom prst="ellipse">
              <a:avLst/>
            </a:prstGeom>
            <a:gradFill rotWithShape="1">
              <a:gsLst>
                <a:gs pos="0">
                  <a:srgbClr val="1BA929"/>
                </a:gs>
                <a:gs pos="100000">
                  <a:srgbClr val="1BA929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 flipV="1">
              <a:off x="4096576" y="2166557"/>
              <a:ext cx="9525" cy="35242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4107688" y="5690807"/>
              <a:ext cx="36036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 rot="16200000">
              <a:off x="2562352" y="3911521"/>
              <a:ext cx="2338198" cy="386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Myriad Pro" pitchFamily="34" charset="0"/>
                </a:rPr>
                <a:t>Expression of </a:t>
              </a:r>
              <a:r>
                <a:rPr lang="en-US" sz="2400" b="1">
                  <a:latin typeface="Myriad Pro" pitchFamily="34" charset="0"/>
                </a:rPr>
                <a:t>gene 2</a:t>
              </a: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4191826" y="5813044"/>
              <a:ext cx="2338198" cy="38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Myriad Pro" pitchFamily="34" charset="0"/>
                </a:rPr>
                <a:t>Expression of </a:t>
              </a:r>
              <a:r>
                <a:rPr lang="en-US" sz="2400" b="1">
                  <a:latin typeface="Myriad Pro" pitchFamily="34" charset="0"/>
                </a:rPr>
                <a:t>gene 1</a:t>
              </a:r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4816508" y="4718462"/>
              <a:ext cx="371475" cy="341313"/>
            </a:xfrm>
            <a:prstGeom prst="ellipse">
              <a:avLst/>
            </a:prstGeom>
            <a:gradFill rotWithShape="1">
              <a:gsLst>
                <a:gs pos="0">
                  <a:srgbClr val="DD2405"/>
                </a:gs>
                <a:gs pos="100000">
                  <a:srgbClr val="DD2405">
                    <a:gamma/>
                    <a:shade val="85882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786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your gene expression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Supervised analyses</a:t>
            </a:r>
          </a:p>
          <a:p>
            <a:pPr lvl="1"/>
            <a:r>
              <a:rPr lang="en-US" sz="3600" dirty="0" smtClean="0"/>
              <a:t>Differential expression (class comparison)</a:t>
            </a:r>
          </a:p>
          <a:p>
            <a:pPr lvl="1"/>
            <a:r>
              <a:rPr lang="en-US" sz="3600" dirty="0" err="1" smtClean="0"/>
              <a:t>Biomarkery</a:t>
            </a:r>
            <a:r>
              <a:rPr lang="en-US" sz="3600" dirty="0" smtClean="0"/>
              <a:t> discovery (class prediction)</a:t>
            </a:r>
          </a:p>
          <a:p>
            <a:endParaRPr lang="en-US" sz="4000" dirty="0"/>
          </a:p>
          <a:p>
            <a:r>
              <a:rPr lang="en-US" sz="4000" dirty="0" smtClean="0"/>
              <a:t>Unsupervised analyses</a:t>
            </a:r>
          </a:p>
          <a:p>
            <a:pPr lvl="1"/>
            <a:r>
              <a:rPr lang="en-US" sz="3600" dirty="0" smtClean="0"/>
              <a:t>Clustering (class discovery)</a:t>
            </a:r>
          </a:p>
          <a:p>
            <a:pPr lvl="1"/>
            <a:r>
              <a:rPr lang="en-US" sz="3600" dirty="0" smtClean="0"/>
              <a:t>Ordination</a:t>
            </a:r>
          </a:p>
          <a:p>
            <a:pPr lvl="1"/>
            <a:r>
              <a:rPr lang="en-US" sz="3600" dirty="0" err="1" smtClean="0"/>
              <a:t>Coexpression</a:t>
            </a:r>
            <a:r>
              <a:rPr lang="en-US" sz="3600" dirty="0" smtClean="0"/>
              <a:t> (network construction)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Classifying samples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2473325" y="1229738"/>
            <a:ext cx="7245350" cy="4913313"/>
            <a:chOff x="946150" y="1463675"/>
            <a:chExt cx="7245350" cy="4913313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952500" y="1471613"/>
              <a:ext cx="3581400" cy="2414587"/>
              <a:chOff x="624" y="912"/>
              <a:chExt cx="2064" cy="1440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624" y="912"/>
                <a:ext cx="2064" cy="144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960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1248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816" y="1488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91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216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230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240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1776" y="187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1680" y="216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" name="Group 87"/>
            <p:cNvGrpSpPr>
              <a:grpSpLocks/>
            </p:cNvGrpSpPr>
            <p:nvPr/>
          </p:nvGrpSpPr>
          <p:grpSpPr bwMode="auto">
            <a:xfrm>
              <a:off x="4610100" y="1471613"/>
              <a:ext cx="3581400" cy="2414587"/>
              <a:chOff x="624" y="912"/>
              <a:chExt cx="2064" cy="1440"/>
            </a:xfrm>
          </p:grpSpPr>
          <p:sp>
            <p:nvSpPr>
              <p:cNvPr id="27" name="Rectangle 88"/>
              <p:cNvSpPr>
                <a:spLocks noChangeArrowheads="1"/>
              </p:cNvSpPr>
              <p:nvPr/>
            </p:nvSpPr>
            <p:spPr bwMode="auto">
              <a:xfrm>
                <a:off x="624" y="912"/>
                <a:ext cx="2064" cy="144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8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9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91"/>
              <p:cNvSpPr>
                <a:spLocks noChangeArrowheads="1"/>
              </p:cNvSpPr>
              <p:nvPr/>
            </p:nvSpPr>
            <p:spPr bwMode="auto">
              <a:xfrm>
                <a:off x="960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92"/>
              <p:cNvSpPr>
                <a:spLocks noChangeArrowheads="1"/>
              </p:cNvSpPr>
              <p:nvPr/>
            </p:nvSpPr>
            <p:spPr bwMode="auto">
              <a:xfrm>
                <a:off x="1248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93"/>
              <p:cNvSpPr>
                <a:spLocks noChangeArrowheads="1"/>
              </p:cNvSpPr>
              <p:nvPr/>
            </p:nvSpPr>
            <p:spPr bwMode="auto">
              <a:xfrm>
                <a:off x="816" y="1488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94"/>
              <p:cNvSpPr>
                <a:spLocks noChangeArrowheads="1"/>
              </p:cNvSpPr>
              <p:nvPr/>
            </p:nvSpPr>
            <p:spPr bwMode="auto">
              <a:xfrm>
                <a:off x="91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95"/>
              <p:cNvSpPr>
                <a:spLocks noChangeArrowheads="1"/>
              </p:cNvSpPr>
              <p:nvPr/>
            </p:nvSpPr>
            <p:spPr bwMode="auto">
              <a:xfrm>
                <a:off x="216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96"/>
              <p:cNvSpPr>
                <a:spLocks noChangeArrowheads="1"/>
              </p:cNvSpPr>
              <p:nvPr/>
            </p:nvSpPr>
            <p:spPr bwMode="auto">
              <a:xfrm>
                <a:off x="230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97"/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98"/>
              <p:cNvSpPr>
                <a:spLocks noChangeArrowheads="1"/>
              </p:cNvSpPr>
              <p:nvPr/>
            </p:nvSpPr>
            <p:spPr bwMode="auto">
              <a:xfrm>
                <a:off x="240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99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100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101"/>
              <p:cNvSpPr>
                <a:spLocks noChangeArrowheads="1"/>
              </p:cNvSpPr>
              <p:nvPr/>
            </p:nvSpPr>
            <p:spPr bwMode="auto">
              <a:xfrm>
                <a:off x="1776" y="187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102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103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104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105"/>
              <p:cNvSpPr>
                <a:spLocks noChangeArrowheads="1"/>
              </p:cNvSpPr>
              <p:nvPr/>
            </p:nvSpPr>
            <p:spPr bwMode="auto">
              <a:xfrm>
                <a:off x="1680" y="216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106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" name="Group 107"/>
            <p:cNvGrpSpPr>
              <a:grpSpLocks/>
            </p:cNvGrpSpPr>
            <p:nvPr/>
          </p:nvGrpSpPr>
          <p:grpSpPr bwMode="auto">
            <a:xfrm>
              <a:off x="952500" y="3962400"/>
              <a:ext cx="3581400" cy="2414588"/>
              <a:chOff x="624" y="912"/>
              <a:chExt cx="2064" cy="1440"/>
            </a:xfrm>
          </p:grpSpPr>
          <p:sp>
            <p:nvSpPr>
              <p:cNvPr id="47" name="Rectangle 108"/>
              <p:cNvSpPr>
                <a:spLocks noChangeArrowheads="1"/>
              </p:cNvSpPr>
              <p:nvPr/>
            </p:nvSpPr>
            <p:spPr bwMode="auto">
              <a:xfrm>
                <a:off x="624" y="912"/>
                <a:ext cx="2064" cy="144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10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11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111"/>
              <p:cNvSpPr>
                <a:spLocks noChangeArrowheads="1"/>
              </p:cNvSpPr>
              <p:nvPr/>
            </p:nvSpPr>
            <p:spPr bwMode="auto">
              <a:xfrm>
                <a:off x="960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112"/>
              <p:cNvSpPr>
                <a:spLocks noChangeArrowheads="1"/>
              </p:cNvSpPr>
              <p:nvPr/>
            </p:nvSpPr>
            <p:spPr bwMode="auto">
              <a:xfrm>
                <a:off x="1248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113"/>
              <p:cNvSpPr>
                <a:spLocks noChangeArrowheads="1"/>
              </p:cNvSpPr>
              <p:nvPr/>
            </p:nvSpPr>
            <p:spPr bwMode="auto">
              <a:xfrm>
                <a:off x="816" y="1488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114"/>
              <p:cNvSpPr>
                <a:spLocks noChangeArrowheads="1"/>
              </p:cNvSpPr>
              <p:nvPr/>
            </p:nvSpPr>
            <p:spPr bwMode="auto">
              <a:xfrm>
                <a:off x="91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115"/>
              <p:cNvSpPr>
                <a:spLocks noChangeArrowheads="1"/>
              </p:cNvSpPr>
              <p:nvPr/>
            </p:nvSpPr>
            <p:spPr bwMode="auto">
              <a:xfrm>
                <a:off x="216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16"/>
              <p:cNvSpPr>
                <a:spLocks noChangeArrowheads="1"/>
              </p:cNvSpPr>
              <p:nvPr/>
            </p:nvSpPr>
            <p:spPr bwMode="auto">
              <a:xfrm>
                <a:off x="230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117"/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118"/>
              <p:cNvSpPr>
                <a:spLocks noChangeArrowheads="1"/>
              </p:cNvSpPr>
              <p:nvPr/>
            </p:nvSpPr>
            <p:spPr bwMode="auto">
              <a:xfrm>
                <a:off x="240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119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120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121"/>
              <p:cNvSpPr>
                <a:spLocks noChangeArrowheads="1"/>
              </p:cNvSpPr>
              <p:nvPr/>
            </p:nvSpPr>
            <p:spPr bwMode="auto">
              <a:xfrm>
                <a:off x="1776" y="187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122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123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124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125"/>
              <p:cNvSpPr>
                <a:spLocks noChangeArrowheads="1"/>
              </p:cNvSpPr>
              <p:nvPr/>
            </p:nvSpPr>
            <p:spPr bwMode="auto">
              <a:xfrm>
                <a:off x="1680" y="216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126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" name="Group 127"/>
            <p:cNvGrpSpPr>
              <a:grpSpLocks/>
            </p:cNvGrpSpPr>
            <p:nvPr/>
          </p:nvGrpSpPr>
          <p:grpSpPr bwMode="auto">
            <a:xfrm>
              <a:off x="4610100" y="3962400"/>
              <a:ext cx="3581400" cy="2414588"/>
              <a:chOff x="624" y="912"/>
              <a:chExt cx="2064" cy="1440"/>
            </a:xfrm>
          </p:grpSpPr>
          <p:sp>
            <p:nvSpPr>
              <p:cNvPr id="67" name="Rectangle 128"/>
              <p:cNvSpPr>
                <a:spLocks noChangeArrowheads="1"/>
              </p:cNvSpPr>
              <p:nvPr/>
            </p:nvSpPr>
            <p:spPr bwMode="auto">
              <a:xfrm>
                <a:off x="624" y="912"/>
                <a:ext cx="2064" cy="144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12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13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131"/>
              <p:cNvSpPr>
                <a:spLocks noChangeArrowheads="1"/>
              </p:cNvSpPr>
              <p:nvPr/>
            </p:nvSpPr>
            <p:spPr bwMode="auto">
              <a:xfrm>
                <a:off x="960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132"/>
              <p:cNvSpPr>
                <a:spLocks noChangeArrowheads="1"/>
              </p:cNvSpPr>
              <p:nvPr/>
            </p:nvSpPr>
            <p:spPr bwMode="auto">
              <a:xfrm>
                <a:off x="1248" y="134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133"/>
              <p:cNvSpPr>
                <a:spLocks noChangeArrowheads="1"/>
              </p:cNvSpPr>
              <p:nvPr/>
            </p:nvSpPr>
            <p:spPr bwMode="auto">
              <a:xfrm>
                <a:off x="816" y="1488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134"/>
              <p:cNvSpPr>
                <a:spLocks noChangeArrowheads="1"/>
              </p:cNvSpPr>
              <p:nvPr/>
            </p:nvSpPr>
            <p:spPr bwMode="auto">
              <a:xfrm>
                <a:off x="912" y="1152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135"/>
              <p:cNvSpPr>
                <a:spLocks noChangeArrowheads="1"/>
              </p:cNvSpPr>
              <p:nvPr/>
            </p:nvSpPr>
            <p:spPr bwMode="auto">
              <a:xfrm>
                <a:off x="216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136"/>
              <p:cNvSpPr>
                <a:spLocks noChangeArrowheads="1"/>
              </p:cNvSpPr>
              <p:nvPr/>
            </p:nvSpPr>
            <p:spPr bwMode="auto">
              <a:xfrm>
                <a:off x="230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137"/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138"/>
              <p:cNvSpPr>
                <a:spLocks noChangeArrowheads="1"/>
              </p:cNvSpPr>
              <p:nvPr/>
            </p:nvSpPr>
            <p:spPr bwMode="auto">
              <a:xfrm>
                <a:off x="2400" y="192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139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140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141"/>
              <p:cNvSpPr>
                <a:spLocks noChangeArrowheads="1"/>
              </p:cNvSpPr>
              <p:nvPr/>
            </p:nvSpPr>
            <p:spPr bwMode="auto">
              <a:xfrm>
                <a:off x="1776" y="187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142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143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144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145"/>
              <p:cNvSpPr>
                <a:spLocks noChangeArrowheads="1"/>
              </p:cNvSpPr>
              <p:nvPr/>
            </p:nvSpPr>
            <p:spPr bwMode="auto">
              <a:xfrm>
                <a:off x="1680" y="2160"/>
                <a:ext cx="96" cy="96"/>
              </a:xfrm>
              <a:prstGeom prst="ellipse">
                <a:avLst/>
              </a:prstGeom>
              <a:solidFill>
                <a:srgbClr val="DD240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146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96" cy="96"/>
              </a:xfrm>
              <a:prstGeom prst="ellipse">
                <a:avLst/>
              </a:prstGeom>
              <a:solidFill>
                <a:srgbClr val="1BA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" name="Line 148"/>
            <p:cNvSpPr>
              <a:spLocks noChangeShapeType="1"/>
            </p:cNvSpPr>
            <p:nvPr/>
          </p:nvSpPr>
          <p:spPr bwMode="auto">
            <a:xfrm>
              <a:off x="2590800" y="1463675"/>
              <a:ext cx="152400" cy="2438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51"/>
            <p:cNvSpPr>
              <a:spLocks noChangeShapeType="1"/>
            </p:cNvSpPr>
            <p:nvPr/>
          </p:nvSpPr>
          <p:spPr bwMode="auto">
            <a:xfrm flipH="1">
              <a:off x="946150" y="4822825"/>
              <a:ext cx="3578225" cy="7731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52"/>
            <p:cNvSpPr>
              <a:spLocks noChangeShapeType="1"/>
            </p:cNvSpPr>
            <p:nvPr/>
          </p:nvSpPr>
          <p:spPr bwMode="auto">
            <a:xfrm flipH="1">
              <a:off x="4595813" y="1490663"/>
              <a:ext cx="2149475" cy="2200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53"/>
            <p:cNvSpPr>
              <a:spLocks noChangeShapeType="1"/>
            </p:cNvSpPr>
            <p:nvPr/>
          </p:nvSpPr>
          <p:spPr bwMode="auto">
            <a:xfrm flipH="1">
              <a:off x="5041900" y="3986213"/>
              <a:ext cx="2362200" cy="2389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Text Box 154"/>
            <p:cNvSpPr txBox="1">
              <a:spLocks noChangeArrowheads="1"/>
            </p:cNvSpPr>
            <p:nvPr/>
          </p:nvSpPr>
          <p:spPr bwMode="auto">
            <a:xfrm>
              <a:off x="4095750" y="1503363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91" name="Text Box 155"/>
            <p:cNvSpPr txBox="1">
              <a:spLocks noChangeArrowheads="1"/>
            </p:cNvSpPr>
            <p:nvPr/>
          </p:nvSpPr>
          <p:spPr bwMode="auto">
            <a:xfrm>
              <a:off x="7750175" y="1508125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92" name="Text Box 156"/>
            <p:cNvSpPr txBox="1">
              <a:spLocks noChangeArrowheads="1"/>
            </p:cNvSpPr>
            <p:nvPr/>
          </p:nvSpPr>
          <p:spPr bwMode="auto">
            <a:xfrm>
              <a:off x="4114800" y="3995738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93" name="Text Box 157"/>
            <p:cNvSpPr txBox="1">
              <a:spLocks noChangeArrowheads="1"/>
            </p:cNvSpPr>
            <p:nvPr/>
          </p:nvSpPr>
          <p:spPr bwMode="auto">
            <a:xfrm>
              <a:off x="7770813" y="3992563"/>
              <a:ext cx="4048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D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122079" y="126457"/>
            <a:ext cx="336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Which of these options is ”better”?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933688" y="1379451"/>
            <a:ext cx="22331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And what does “better” mean for </a:t>
            </a:r>
            <a:r>
              <a:rPr lang="en-US" sz="2800" b="1" smtClean="0">
                <a:solidFill>
                  <a:schemeClr val="tx2"/>
                </a:solidFill>
              </a:rPr>
              <a:t>a supervised learner?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Classifying samples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flipH="1">
            <a:off x="2302669" y="3160934"/>
            <a:ext cx="7586662" cy="1320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29"/>
          <p:cNvSpPr>
            <a:spLocks noChangeShapeType="1"/>
          </p:cNvSpPr>
          <p:nvPr/>
        </p:nvSpPr>
        <p:spPr bwMode="auto">
          <a:xfrm flipH="1">
            <a:off x="3021806" y="1370234"/>
            <a:ext cx="3432175" cy="40989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31"/>
          <p:cNvSpPr>
            <a:spLocks noChangeShapeType="1"/>
          </p:cNvSpPr>
          <p:nvPr/>
        </p:nvSpPr>
        <p:spPr bwMode="auto">
          <a:xfrm>
            <a:off x="5892006" y="1600422"/>
            <a:ext cx="573088" cy="48656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705894" y="1648047"/>
            <a:ext cx="371475" cy="341312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372769" y="1989359"/>
            <a:ext cx="371475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632994" y="2671984"/>
            <a:ext cx="369887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4744244" y="2671984"/>
            <a:ext cx="369887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077369" y="3183159"/>
            <a:ext cx="369887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3447256" y="1989359"/>
            <a:ext cx="369888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8263731" y="4718272"/>
            <a:ext cx="369888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8819356" y="4035647"/>
            <a:ext cx="369888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7522369" y="5059584"/>
            <a:ext cx="369887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9189244" y="4718272"/>
            <a:ext cx="369887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8447881" y="5400897"/>
            <a:ext cx="371475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892256" y="4035647"/>
            <a:ext cx="371475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6781006" y="4548409"/>
            <a:ext cx="371475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9374981" y="3695922"/>
            <a:ext cx="369888" cy="339725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5484019" y="1819497"/>
            <a:ext cx="371475" cy="341312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8819356" y="3354609"/>
            <a:ext cx="369888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6411119" y="5570759"/>
            <a:ext cx="369887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3447256" y="3865784"/>
            <a:ext cx="369888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 rot="-2880964">
            <a:off x="3079750" y="2477515"/>
            <a:ext cx="5889625" cy="24177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 rot="18701274">
            <a:off x="3737580" y="2986577"/>
            <a:ext cx="45628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FAT PLANE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5156" y="491593"/>
            <a:ext cx="4368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Not a sharp knife, but a</a:t>
            </a:r>
            <a:r>
              <a:rPr lang="mr-IN" sz="3200" dirty="0" smtClean="0"/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600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 smtClean="0"/>
              <a:t>Supervised classifiers: support vector machines (SVMs)</a:t>
            </a:r>
            <a:endParaRPr lang="en-US" sz="3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526094" y="1717895"/>
            <a:ext cx="371475" cy="341312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192969" y="2059207"/>
            <a:ext cx="371475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453194" y="2741832"/>
            <a:ext cx="369887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564444" y="2741832"/>
            <a:ext cx="369887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897569" y="3253007"/>
            <a:ext cx="369887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267456" y="2059207"/>
            <a:ext cx="369888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8083931" y="4788120"/>
            <a:ext cx="369888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8639556" y="4105495"/>
            <a:ext cx="369888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342569" y="5129432"/>
            <a:ext cx="369887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9009444" y="4788120"/>
            <a:ext cx="369887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8268081" y="5470745"/>
            <a:ext cx="371475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7712456" y="4105495"/>
            <a:ext cx="371475" cy="341312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6601206" y="4618257"/>
            <a:ext cx="371475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9195181" y="3765770"/>
            <a:ext cx="369888" cy="339725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304219" y="1889345"/>
            <a:ext cx="371475" cy="341312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8639556" y="3424457"/>
            <a:ext cx="369888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231319" y="5640607"/>
            <a:ext cx="369887" cy="341313"/>
          </a:xfrm>
          <a:prstGeom prst="ellipse">
            <a:avLst/>
          </a:prstGeom>
          <a:gradFill rotWithShape="1">
            <a:gsLst>
              <a:gs pos="0">
                <a:srgbClr val="DD2405"/>
              </a:gs>
              <a:gs pos="100000">
                <a:srgbClr val="DD2405">
                  <a:gamma/>
                  <a:shade val="8588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3267456" y="3935632"/>
            <a:ext cx="369888" cy="341313"/>
          </a:xfrm>
          <a:prstGeom prst="ellipse">
            <a:avLst/>
          </a:prstGeom>
          <a:gradFill rotWithShape="1">
            <a:gsLst>
              <a:gs pos="0">
                <a:srgbClr val="1BA929"/>
              </a:gs>
              <a:gs pos="100000">
                <a:srgbClr val="1BA929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4261231" y="1133695"/>
            <a:ext cx="3922713" cy="43767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2142696" y="5252354"/>
            <a:ext cx="22817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Maximal margin </a:t>
            </a:r>
          </a:p>
          <a:p>
            <a:pPr algn="ctr"/>
            <a:r>
              <a:rPr lang="en-US" dirty="0"/>
              <a:t>separating hyperplane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 flipV="1">
            <a:off x="4896231" y="3035520"/>
            <a:ext cx="881063" cy="727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flipH="1" flipV="1">
            <a:off x="5643944" y="2192557"/>
            <a:ext cx="881062" cy="727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rot="-10800000" flipH="1" flipV="1">
            <a:off x="5739194" y="3937220"/>
            <a:ext cx="881062" cy="727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7222665" y="2068106"/>
            <a:ext cx="20042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Data points </a:t>
            </a:r>
            <a:r>
              <a:rPr lang="en-US" dirty="0"/>
              <a:t>closest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separating</a:t>
            </a:r>
            <a:br>
              <a:rPr lang="en-US" dirty="0" smtClean="0"/>
            </a:br>
            <a:r>
              <a:rPr lang="en-US" dirty="0" smtClean="0"/>
              <a:t>hyperplane</a:t>
            </a:r>
            <a:endParaRPr lang="en-US" dirty="0"/>
          </a:p>
          <a:p>
            <a:pPr algn="ctr"/>
            <a:r>
              <a:rPr lang="en-US" dirty="0">
                <a:solidFill>
                  <a:schemeClr val="tx2"/>
                </a:solidFill>
              </a:rPr>
              <a:t>= </a:t>
            </a:r>
            <a:r>
              <a:rPr lang="en-US" b="1" dirty="0">
                <a:solidFill>
                  <a:schemeClr val="tx2"/>
                </a:solidFill>
              </a:rPr>
              <a:t>support vectors</a:t>
            </a:r>
          </a:p>
        </p:txBody>
      </p:sp>
    </p:spTree>
    <p:extLst>
      <p:ext uri="{BB962C8B-B14F-4D97-AF65-F5344CB8AC3E}">
        <p14:creationId xmlns:p14="http://schemas.microsoft.com/office/powerpoint/2010/main" val="20123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369" y="683784"/>
            <a:ext cx="3239262" cy="2450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032" y="3366003"/>
            <a:ext cx="3110992" cy="330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Supervised classifiers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" y="1115567"/>
            <a:ext cx="3498959" cy="35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360" y="316527"/>
            <a:ext cx="2828036" cy="2891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115" y="3849492"/>
            <a:ext cx="3566862" cy="28219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10261" y="3495715"/>
            <a:ext cx="141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Decision tree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Supervised classifiers: proportional hazards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1743295"/>
            <a:ext cx="57150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2592" y="1474511"/>
            <a:ext cx="44256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Cox regression: biomarker discovery specifically for multiple classes with a survival</a:t>
            </a:r>
            <a:br>
              <a:rPr lang="en-US" sz="2400" dirty="0" smtClean="0"/>
            </a:br>
            <a:r>
              <a:rPr lang="en-US" sz="2400" dirty="0" smtClean="0"/>
              <a:t>(time-to-event) outcome.</a:t>
            </a:r>
          </a:p>
          <a:p>
            <a:pPr algn="ctr"/>
            <a:endParaRPr lang="en-US" sz="2400" dirty="0"/>
          </a:p>
          <a:p>
            <a:pPr marL="285750" indent="-285750" algn="ctr">
              <a:buFont typeface="Arial" charset="0"/>
              <a:buChar char="•"/>
            </a:pPr>
            <a:r>
              <a:rPr lang="en-US" sz="2400" dirty="0" smtClean="0"/>
              <a:t>Identify genes</a:t>
            </a:r>
            <a:br>
              <a:rPr lang="en-US" sz="2400" dirty="0" smtClean="0"/>
            </a:br>
            <a:r>
              <a:rPr lang="en-US" sz="2400" dirty="0" smtClean="0"/>
              <a:t>differential among classes.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2400" dirty="0" smtClean="0"/>
              <a:t>Build a supervised classification model from them.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2400" dirty="0" smtClean="0"/>
              <a:t>Evaluate it by separation between survival curves.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6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Classifier evaluation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14364" y="1194813"/>
            <a:ext cx="3581400" cy="2414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381052" y="1436113"/>
            <a:ext cx="166687" cy="161925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130352" y="1598038"/>
            <a:ext cx="166687" cy="160338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796977" y="1918713"/>
            <a:ext cx="166687" cy="161925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297039" y="1918713"/>
            <a:ext cx="166688" cy="161925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547739" y="2160013"/>
            <a:ext cx="166688" cy="161925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714427" y="1598038"/>
            <a:ext cx="166687" cy="160338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8879777" y="2885501"/>
            <a:ext cx="166687" cy="160337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129014" y="2563238"/>
            <a:ext cx="166688" cy="160338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8546402" y="3045838"/>
            <a:ext cx="166687" cy="161925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9295702" y="2885501"/>
            <a:ext cx="166687" cy="160337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8962327" y="3207763"/>
            <a:ext cx="166687" cy="160338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8713089" y="2563238"/>
            <a:ext cx="166688" cy="160338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8213027" y="2804538"/>
            <a:ext cx="166687" cy="160338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9379839" y="2402901"/>
            <a:ext cx="166688" cy="160337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630414" y="1517076"/>
            <a:ext cx="166688" cy="160337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9129014" y="2240976"/>
            <a:ext cx="166688" cy="161925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8046339" y="3287138"/>
            <a:ext cx="166688" cy="161925"/>
          </a:xfrm>
          <a:prstGeom prst="ellipse">
            <a:avLst/>
          </a:prstGeom>
          <a:solidFill>
            <a:srgbClr val="DD240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714427" y="2482276"/>
            <a:ext cx="166687" cy="161925"/>
          </a:xfrm>
          <a:prstGeom prst="ellipse">
            <a:avLst/>
          </a:prstGeom>
          <a:solidFill>
            <a:srgbClr val="1BA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6646164" y="1218626"/>
            <a:ext cx="2362200" cy="2389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6" name="Group 52"/>
          <p:cNvGrpSpPr>
            <a:grpSpLocks/>
          </p:cNvGrpSpPr>
          <p:nvPr/>
        </p:nvGrpSpPr>
        <p:grpSpPr bwMode="auto">
          <a:xfrm>
            <a:off x="2988564" y="4004688"/>
            <a:ext cx="2970213" cy="1879600"/>
            <a:chOff x="696" y="2624"/>
            <a:chExt cx="1871" cy="1184"/>
          </a:xfrm>
        </p:grpSpPr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261" y="2677"/>
              <a:ext cx="105" cy="102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696" y="3031"/>
              <a:ext cx="105" cy="101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1520" y="2805"/>
              <a:ext cx="105" cy="102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751" y="2713"/>
              <a:ext cx="105" cy="102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1276" y="2736"/>
              <a:ext cx="105" cy="102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009" y="2773"/>
              <a:ext cx="105" cy="101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1988" y="3611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397" y="3459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1408" y="3706"/>
              <a:ext cx="105" cy="102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240" y="3533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271" y="3294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022" y="3433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1208" y="3173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462" y="2874"/>
              <a:ext cx="105" cy="101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1695" y="2624"/>
              <a:ext cx="105" cy="101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1666" y="3498"/>
              <a:ext cx="105" cy="102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748" y="3642"/>
              <a:ext cx="105" cy="102"/>
            </a:xfrm>
            <a:prstGeom prst="ellipse">
              <a:avLst/>
            </a:prstGeom>
            <a:solidFill>
              <a:srgbClr val="DD240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959" y="2816"/>
              <a:ext cx="105" cy="102"/>
            </a:xfrm>
            <a:prstGeom prst="ellipse">
              <a:avLst/>
            </a:prstGeom>
            <a:solidFill>
              <a:srgbClr val="1BA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" name="Group 53"/>
          <p:cNvGrpSpPr>
            <a:grpSpLocks/>
          </p:cNvGrpSpPr>
          <p:nvPr/>
        </p:nvGrpSpPr>
        <p:grpSpPr bwMode="auto">
          <a:xfrm>
            <a:off x="2563114" y="3731638"/>
            <a:ext cx="3581400" cy="2414588"/>
            <a:chOff x="428" y="2452"/>
            <a:chExt cx="2256" cy="1521"/>
          </a:xfrm>
        </p:grpSpPr>
        <p:sp>
          <p:nvSpPr>
            <p:cNvPr id="46" name="Rectangle 26"/>
            <p:cNvSpPr>
              <a:spLocks noChangeArrowheads="1"/>
            </p:cNvSpPr>
            <p:nvPr/>
          </p:nvSpPr>
          <p:spPr bwMode="auto">
            <a:xfrm>
              <a:off x="428" y="2452"/>
              <a:ext cx="2256" cy="152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700" y="2467"/>
              <a:ext cx="1488" cy="15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AutoShape 46"/>
          <p:cNvSpPr>
            <a:spLocks noChangeArrowheads="1"/>
          </p:cNvSpPr>
          <p:nvPr/>
        </p:nvSpPr>
        <p:spPr bwMode="auto">
          <a:xfrm rot="-1289602" flipH="1" flipV="1">
            <a:off x="4744339" y="3017263"/>
            <a:ext cx="2138363" cy="573088"/>
          </a:xfrm>
          <a:prstGeom prst="curvedUpArrow">
            <a:avLst>
              <a:gd name="adj1" fmla="val 74626"/>
              <a:gd name="adj2" fmla="val 149252"/>
              <a:gd name="adj3" fmla="val 4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6309614" y="4130101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7358952" y="5205915"/>
            <a:ext cx="4184650" cy="1061829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itchFamily="34" charset="0"/>
              </a:rPr>
              <a:t>The classifier will usually perform worse than before:</a:t>
            </a:r>
          </a:p>
          <a:p>
            <a:pPr algn="ctr">
              <a:spcBef>
                <a:spcPct val="50000"/>
              </a:spcBef>
            </a:pPr>
            <a:r>
              <a:rPr lang="en-US" b="1" u="sng" dirty="0">
                <a:latin typeface="Myriad Pro" pitchFamily="34" charset="0"/>
              </a:rPr>
              <a:t>Test error &gt; training error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309614" y="3772913"/>
            <a:ext cx="3278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Same classifier (= line)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309614" y="4287263"/>
            <a:ext cx="409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New data from same classes</a:t>
            </a: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2244027" y="1161476"/>
            <a:ext cx="32321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000" b="1" dirty="0">
                <a:solidFill>
                  <a:schemeClr val="tx2"/>
                </a:solidFill>
                <a:latin typeface="Myriad Pro" pitchFamily="34" charset="0"/>
              </a:rPr>
              <a:t>Training error:</a:t>
            </a:r>
            <a:r>
              <a:rPr lang="en-US" sz="2000" dirty="0">
                <a:latin typeface="Myriad Pro" pitchFamily="34" charset="0"/>
              </a:rPr>
              <a:t> how well do we do on the data we trained the classifier on? </a:t>
            </a:r>
          </a:p>
          <a:p>
            <a:pPr algn="ctr">
              <a:spcBef>
                <a:spcPct val="30000"/>
              </a:spcBef>
            </a:pPr>
            <a:r>
              <a:rPr lang="en-US" sz="2000" dirty="0">
                <a:latin typeface="Myriad Pro" pitchFamily="34" charset="0"/>
              </a:rPr>
              <a:t>But how well will we do in the future, on new data?</a:t>
            </a:r>
          </a:p>
          <a:p>
            <a:pPr algn="ctr">
              <a:spcBef>
                <a:spcPct val="30000"/>
              </a:spcBef>
            </a:pPr>
            <a:r>
              <a:rPr lang="en-US" sz="2000" b="1" dirty="0">
                <a:solidFill>
                  <a:schemeClr val="tx2"/>
                </a:solidFill>
                <a:latin typeface="Myriad Pro" pitchFamily="34" charset="0"/>
              </a:rPr>
              <a:t>Test error:</a:t>
            </a:r>
            <a:r>
              <a:rPr lang="en-US" sz="2000" dirty="0">
                <a:latin typeface="Myriad Pro" pitchFamily="34" charset="0"/>
              </a:rPr>
              <a:t> How well does the classifier </a:t>
            </a:r>
            <a:r>
              <a:rPr lang="en-US" sz="2000" dirty="0">
                <a:solidFill>
                  <a:schemeClr val="tx2"/>
                </a:solidFill>
                <a:latin typeface="Myriad Pro" pitchFamily="34" charset="0"/>
              </a:rPr>
              <a:t>generalize</a:t>
            </a:r>
            <a:r>
              <a:rPr lang="en-US" sz="2000" dirty="0">
                <a:latin typeface="Myriad Pro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02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Classifier evaluation: cross-validation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3664331" y="3808759"/>
            <a:ext cx="5151438" cy="2514600"/>
          </a:xfrm>
          <a:prstGeom prst="rect">
            <a:avLst/>
          </a:prstGeom>
          <a:solidFill>
            <a:srgbClr val="E4E4E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704019" y="1259234"/>
            <a:ext cx="50704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 classifier and test it</a:t>
            </a: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411544" y="1195734"/>
            <a:ext cx="28463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Training error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700844" y="2202209"/>
            <a:ext cx="2890837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latin typeface="Myriad Pro" pitchFamily="34" charset="0"/>
              </a:rPr>
              <a:t>Train %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618669" y="2202209"/>
            <a:ext cx="2155825" cy="530225"/>
          </a:xfrm>
          <a:prstGeom prst="rect">
            <a:avLst/>
          </a:prstGeom>
          <a:solidFill>
            <a:srgbClr val="3333CC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E4E4E4"/>
                </a:solidFill>
                <a:latin typeface="Myriad Pro" pitchFamily="34" charset="0"/>
              </a:rPr>
              <a:t>Test %</a:t>
            </a:r>
            <a:endParaRPr lang="en-US" dirty="0">
              <a:solidFill>
                <a:srgbClr val="E4E4E4"/>
              </a:solidFill>
              <a:latin typeface="Myriad Pro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411544" y="2137122"/>
            <a:ext cx="2079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Test error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413131" y="3067397"/>
            <a:ext cx="4646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K-fold Cross-validation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396294" y="3859559"/>
            <a:ext cx="16795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094919" y="3859559"/>
            <a:ext cx="1679575" cy="530225"/>
          </a:xfrm>
          <a:prstGeom prst="rect">
            <a:avLst/>
          </a:prstGeom>
          <a:solidFill>
            <a:srgbClr val="3333CC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E4E4E4"/>
                </a:solidFill>
                <a:latin typeface="Myriad Pro" pitchFamily="34" charset="0"/>
              </a:rPr>
              <a:t>Test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697669" y="3859559"/>
            <a:ext cx="16795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2187956" y="3897659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Step 1.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5396294" y="4802534"/>
            <a:ext cx="1679575" cy="530225"/>
          </a:xfrm>
          <a:prstGeom prst="rect">
            <a:avLst/>
          </a:prstGeom>
          <a:solidFill>
            <a:srgbClr val="3333CC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E4E4E4"/>
                </a:solidFill>
                <a:latin typeface="Myriad Pro" pitchFamily="34" charset="0"/>
              </a:rPr>
              <a:t>Test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094919" y="4802534"/>
            <a:ext cx="16795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3697669" y="4802534"/>
            <a:ext cx="16795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</a:t>
            </a: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2187956" y="4839047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Step 2.</a:t>
            </a: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396294" y="5745509"/>
            <a:ext cx="16795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7094919" y="5745509"/>
            <a:ext cx="1679575" cy="530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Myriad Pro" pitchFamily="34" charset="0"/>
              </a:rPr>
              <a:t>Train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697669" y="5745509"/>
            <a:ext cx="1679575" cy="530225"/>
          </a:xfrm>
          <a:prstGeom prst="rect">
            <a:avLst/>
          </a:prstGeom>
          <a:solidFill>
            <a:srgbClr val="3333CC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E4E4E4"/>
                </a:solidFill>
                <a:latin typeface="Myriad Pro" pitchFamily="34" charset="0"/>
              </a:rPr>
              <a:t>Test</a:t>
            </a:r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2187956" y="5782022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Step 3.</a:t>
            </a: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511556" y="4640609"/>
            <a:ext cx="1010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Here for </a:t>
            </a:r>
          </a:p>
          <a:p>
            <a:pPr algn="ctr"/>
            <a:r>
              <a:rPr lang="en-US" dirty="0"/>
              <a:t>K=3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27410" y="1695088"/>
            <a:ext cx="2900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Also leave-one-out cross-validation (LOOCV), good for </a:t>
            </a:r>
            <a:r>
              <a:rPr lang="en-US" sz="2400" smtClean="0"/>
              <a:t>highly heterogeneous data.</a:t>
            </a:r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9127410" y="4044261"/>
            <a:ext cx="2900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And the bootstrap, which generates training sets by sampling with replacement.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19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Classifier evaluation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83" y="1757680"/>
            <a:ext cx="2794000" cy="279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83" y="1209286"/>
            <a:ext cx="6021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en.wikipedia.org/wiki/Evaluation_of_binary_classifiers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05"/>
          <a:stretch/>
        </p:blipFill>
        <p:spPr>
          <a:xfrm>
            <a:off x="6586067" y="424962"/>
            <a:ext cx="5154829" cy="63415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9332" y="243519"/>
            <a:ext cx="261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Pasolli</a:t>
            </a:r>
            <a:r>
              <a:rPr lang="en-US" dirty="0" smtClean="0"/>
              <a:t> et al, </a:t>
            </a:r>
            <a:r>
              <a:rPr lang="en-US" dirty="0" err="1" smtClean="0"/>
              <a:t>PLoS</a:t>
            </a:r>
            <a:r>
              <a:rPr lang="en-US" dirty="0" smtClean="0"/>
              <a:t> CB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Yet more supervised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Neural networks (“deep learning”).</a:t>
            </a:r>
          </a:p>
          <a:p>
            <a:r>
              <a:rPr lang="en-US" sz="3200" dirty="0" smtClean="0"/>
              <a:t>Bayesian methods.</a:t>
            </a:r>
          </a:p>
          <a:p>
            <a:pPr lvl="1"/>
            <a:r>
              <a:rPr lang="en-US" sz="2800" dirty="0" smtClean="0"/>
              <a:t>Include naïve Bayes models.</a:t>
            </a:r>
          </a:p>
          <a:p>
            <a:r>
              <a:rPr lang="en-US" sz="3200" dirty="0" smtClean="0"/>
              <a:t>Regression (logistic for classification).</a:t>
            </a:r>
          </a:p>
          <a:p>
            <a:r>
              <a:rPr lang="en-US" sz="3200" dirty="0" smtClean="0"/>
              <a:t>Boosting.</a:t>
            </a:r>
          </a:p>
          <a:p>
            <a:pPr lvl="1"/>
            <a:r>
              <a:rPr lang="en-US" sz="2800" dirty="0" smtClean="0"/>
              <a:t>Weighted combinations of weak learners.</a:t>
            </a:r>
          </a:p>
          <a:p>
            <a:r>
              <a:rPr lang="en-US" sz="3200" dirty="0" smtClean="0"/>
              <a:t>Random forests.</a:t>
            </a:r>
          </a:p>
          <a:p>
            <a:pPr lvl="1"/>
            <a:r>
              <a:rPr lang="en-US" sz="2800" dirty="0" smtClean="0"/>
              <a:t>Resampled combinations of decision trees.</a:t>
            </a:r>
          </a:p>
          <a:p>
            <a:r>
              <a:rPr lang="en-US" sz="3200" dirty="0" smtClean="0"/>
              <a:t>Discriminant analysis (e.g. linear = LDA).</a:t>
            </a:r>
          </a:p>
          <a:p>
            <a:r>
              <a:rPr lang="mr-IN" sz="3200" dirty="0" smtClean="0"/>
              <a:t>…</a:t>
            </a:r>
            <a:endParaRPr lang="en-US" sz="3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984" y="838947"/>
            <a:ext cx="5315712" cy="1827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657" y="4754880"/>
            <a:ext cx="4125213" cy="1854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176" y="2909068"/>
            <a:ext cx="4260816" cy="1518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1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thoughts on supervised transcriptomics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Anything you can do to samples, you can do to genes.</a:t>
            </a:r>
          </a:p>
          <a:p>
            <a:pPr lvl="1"/>
            <a:r>
              <a:rPr lang="en-US" dirty="0" smtClean="0"/>
              <a:t>And vice versa - classification, clustering, etc.</a:t>
            </a:r>
          </a:p>
          <a:p>
            <a:endParaRPr lang="en-US" sz="400" dirty="0" smtClean="0"/>
          </a:p>
          <a:p>
            <a:r>
              <a:rPr lang="en-US" dirty="0" smtClean="0"/>
              <a:t>Be very cognizant of the effects of QC and batches.</a:t>
            </a:r>
          </a:p>
          <a:p>
            <a:pPr lvl="1"/>
            <a:r>
              <a:rPr lang="en-US" dirty="0" smtClean="0"/>
              <a:t>Although they’re worse for unsupervised analyses!</a:t>
            </a:r>
          </a:p>
          <a:p>
            <a:endParaRPr lang="en-US" sz="400" dirty="0" smtClean="0"/>
          </a:p>
          <a:p>
            <a:r>
              <a:rPr lang="en-US" dirty="0" smtClean="0"/>
              <a:t>High dimensionality makes many analyses highly variable.</a:t>
            </a:r>
          </a:p>
          <a:p>
            <a:pPr lvl="1"/>
            <a:r>
              <a:rPr lang="en-US" dirty="0" smtClean="0"/>
              <a:t>If 1,000 genes out of 10,000 are equally good, which one does your learner pick?</a:t>
            </a:r>
          </a:p>
          <a:p>
            <a:endParaRPr lang="en-US" sz="400" dirty="0" smtClean="0"/>
          </a:p>
          <a:p>
            <a:r>
              <a:rPr lang="en-US" dirty="0" smtClean="0"/>
              <a:t>A significant p-value (or q-value) is not interesting in isolation.</a:t>
            </a:r>
          </a:p>
          <a:p>
            <a:pPr lvl="1"/>
            <a:r>
              <a:rPr lang="en-US" dirty="0" smtClean="0"/>
              <a:t>If your null model is wrong, it’s meaningless.</a:t>
            </a:r>
          </a:p>
          <a:p>
            <a:pPr lvl="1"/>
            <a:r>
              <a:rPr lang="en-US" dirty="0" smtClean="0"/>
              <a:t>If your effect size is too small, it’s meaningless.</a:t>
            </a:r>
          </a:p>
          <a:p>
            <a:endParaRPr lang="en-US" sz="400" dirty="0" smtClean="0"/>
          </a:p>
          <a:p>
            <a:r>
              <a:rPr lang="en-US" dirty="0" smtClean="0"/>
              <a:t>Your model </a:t>
            </a:r>
            <a:r>
              <a:rPr lang="en-US" b="1" i="1" u="sng" dirty="0" smtClean="0"/>
              <a:t>WILL</a:t>
            </a:r>
            <a:r>
              <a:rPr lang="en-US" dirty="0" smtClean="0"/>
              <a:t> </a:t>
            </a:r>
            <a:r>
              <a:rPr lang="en-US" dirty="0" err="1" smtClean="0"/>
              <a:t>overfit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Past results are never (quite) an indication of future performance.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689" y="89915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Supervised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from examples: classification.</a:t>
            </a:r>
          </a:p>
          <a:p>
            <a:pPr lvl="1"/>
            <a:r>
              <a:rPr lang="en-US" dirty="0" smtClean="0"/>
              <a:t>Given data from healthy and sick people, diagnose the next person walking in.</a:t>
            </a:r>
          </a:p>
          <a:p>
            <a:pPr lvl="1"/>
            <a:r>
              <a:rPr lang="en-US" dirty="0" smtClean="0"/>
              <a:t>Given a list of genes that carry out some biological process, find more.</a:t>
            </a:r>
          </a:p>
          <a:p>
            <a:pPr lvl="1"/>
            <a:r>
              <a:rPr lang="en-US" dirty="0" smtClean="0"/>
              <a:t>Given a subnetwork of interacting genes, add others to the same network.</a:t>
            </a:r>
          </a:p>
          <a:p>
            <a:endParaRPr lang="en-US" dirty="0" smtClean="0"/>
          </a:p>
          <a:p>
            <a:r>
              <a:rPr lang="en-US" dirty="0" smtClean="0"/>
              <a:t>Generalize known structure to new data.</a:t>
            </a:r>
          </a:p>
          <a:p>
            <a:endParaRPr lang="en-US" dirty="0" smtClean="0"/>
          </a:p>
          <a:p>
            <a:r>
              <a:rPr lang="en-US" dirty="0" smtClean="0"/>
              <a:t>Given </a:t>
            </a:r>
            <a:r>
              <a:rPr lang="en-US" b="1" dirty="0" smtClean="0"/>
              <a:t>training data</a:t>
            </a:r>
            <a:r>
              <a:rPr lang="en-US" dirty="0" smtClean="0"/>
              <a:t> with known </a:t>
            </a:r>
            <a:r>
              <a:rPr lang="en-US" b="1" dirty="0" smtClean="0"/>
              <a:t>labels</a:t>
            </a:r>
            <a:r>
              <a:rPr lang="en-US" dirty="0" smtClean="0"/>
              <a:t>, predict new labels.</a:t>
            </a:r>
          </a:p>
          <a:p>
            <a:pPr lvl="1"/>
            <a:r>
              <a:rPr lang="en-US" dirty="0" smtClean="0"/>
              <a:t>Inference problem!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analyses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311" t="51807"/>
          <a:stretch/>
        </p:blipFill>
        <p:spPr>
          <a:xfrm>
            <a:off x="8302752" y="164591"/>
            <a:ext cx="3839812" cy="39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Unsupervised analyses are all about visualization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They show you all the patterns</a:t>
            </a:r>
            <a:br>
              <a:rPr lang="en-US" sz="3200" dirty="0" smtClean="0"/>
            </a:br>
            <a:r>
              <a:rPr lang="en-US" sz="3200" dirty="0" smtClean="0"/>
              <a:t>in your data, even ones you</a:t>
            </a:r>
            <a:br>
              <a:rPr lang="en-US" sz="3200" dirty="0" smtClean="0"/>
            </a:br>
            <a:r>
              <a:rPr lang="en-US" sz="3200" dirty="0" smtClean="0"/>
              <a:t>didn’t know about before!</a:t>
            </a:r>
          </a:p>
          <a:p>
            <a:r>
              <a:rPr lang="en-US" sz="3200" dirty="0" smtClean="0"/>
              <a:t>They show you all the patterns</a:t>
            </a:r>
            <a:br>
              <a:rPr lang="en-US" sz="3200" dirty="0" smtClean="0"/>
            </a:br>
            <a:r>
              <a:rPr lang="en-US" sz="3200" dirty="0" smtClean="0"/>
              <a:t>in your data, even ones that</a:t>
            </a:r>
            <a:br>
              <a:rPr lang="en-US" sz="3200" dirty="0" smtClean="0"/>
            </a:br>
            <a:r>
              <a:rPr lang="en-US" sz="3200" dirty="0" smtClean="0"/>
              <a:t>don’t actually exist!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82413"/>
              </p:ext>
            </p:extLst>
          </p:nvPr>
        </p:nvGraphicFramePr>
        <p:xfrm>
          <a:off x="6042820" y="883920"/>
          <a:ext cx="3337924" cy="29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Worksheet" r:id="rId3" imgW="3810000" imgH="3377184" progId="Excel.Sheet.8">
                  <p:embed/>
                </p:oleObj>
              </mc:Choice>
              <mc:Fallback>
                <p:oleObj name="Worksheet" r:id="rId3" imgW="3810000" imgH="3377184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820" y="883920"/>
                        <a:ext cx="3337924" cy="29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919634" y="5296631"/>
            <a:ext cx="6451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165737"/>
              </p:ext>
            </p:extLst>
          </p:nvPr>
        </p:nvGraphicFramePr>
        <p:xfrm>
          <a:off x="5105787" y="3967566"/>
          <a:ext cx="2713500" cy="288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Worksheet" r:id="rId5" imgW="9195816" imgH="9372600" progId="Excel.Sheet.8">
                  <p:embed/>
                </p:oleObj>
              </mc:Choice>
              <mc:Fallback>
                <p:oleObj name="Worksheet" r:id="rId5" imgW="9195816" imgH="9372600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787" y="3967566"/>
                        <a:ext cx="2713500" cy="28864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samp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52905" y="4004819"/>
            <a:ext cx="1688732" cy="273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r="50412" b="5053"/>
          <a:stretch/>
        </p:blipFill>
        <p:spPr>
          <a:xfrm>
            <a:off x="2327959" y="4275626"/>
            <a:ext cx="2120052" cy="23557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08085" y="1194089"/>
            <a:ext cx="2683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Seeing something in an unsupervised analysis doesn’t make it significant.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Not seeing something in an unsupervised analysis doesn’t make it not significant.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190" y="4688376"/>
            <a:ext cx="207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But they do provide great </a:t>
            </a:r>
            <a:r>
              <a:rPr lang="en-US" smtClean="0"/>
              <a:t>summary visualizations of data (sub) sets.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296" y="1082039"/>
            <a:ext cx="1943100" cy="20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Unsupervised analyses: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subsets of samples (columns) or genes (rows) that are related by some measure.</a:t>
            </a:r>
          </a:p>
          <a:p>
            <a:pPr lvl="1"/>
            <a:r>
              <a:rPr lang="en-US" dirty="0" smtClean="0"/>
              <a:t>May or may not be discrete, separable clusters (communities).</a:t>
            </a:r>
          </a:p>
          <a:p>
            <a:pPr lvl="1"/>
            <a:r>
              <a:rPr lang="en-US" dirty="0" smtClean="0"/>
              <a:t>May or may not involve full-length vectors (</a:t>
            </a:r>
            <a:r>
              <a:rPr lang="en-US" dirty="0" err="1" smtClean="0"/>
              <a:t>biclustering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Given a matrix, reorder at least one (possibly both)</a:t>
            </a:r>
            <a:br>
              <a:rPr lang="en-US" dirty="0" smtClean="0"/>
            </a:br>
            <a:r>
              <a:rPr lang="en-US" dirty="0" smtClean="0"/>
              <a:t>axes so that similar vectors are grouped together.</a:t>
            </a:r>
          </a:p>
          <a:p>
            <a:pPr lvl="1"/>
            <a:r>
              <a:rPr lang="en-US" dirty="0" smtClean="0"/>
              <a:t>This is typically done </a:t>
            </a:r>
            <a:r>
              <a:rPr lang="en-US" i="1" dirty="0" smtClean="0"/>
              <a:t>independently</a:t>
            </a:r>
            <a:r>
              <a:rPr lang="en-US" dirty="0" smtClean="0"/>
              <a:t> for the two axes,</a:t>
            </a:r>
            <a:br>
              <a:rPr lang="en-US" dirty="0" smtClean="0"/>
            </a:br>
            <a:r>
              <a:rPr lang="en-US" dirty="0" smtClean="0"/>
              <a:t>if at all.</a:t>
            </a:r>
          </a:p>
          <a:p>
            <a:endParaRPr lang="en-US" dirty="0"/>
          </a:p>
          <a:p>
            <a:r>
              <a:rPr lang="en-US" dirty="0" smtClean="0"/>
              <a:t>Roughly equivalent to first axis of variation</a:t>
            </a:r>
            <a:br>
              <a:rPr lang="en-US" dirty="0" smtClean="0"/>
            </a:br>
            <a:r>
              <a:rPr lang="en-US" dirty="0" smtClean="0"/>
              <a:t>from a PCA.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030" y="2619213"/>
            <a:ext cx="2366461" cy="1635071"/>
          </a:xfrm>
          <a:prstGeom prst="rect">
            <a:avLst/>
          </a:prstGeom>
        </p:spPr>
      </p:pic>
      <p:pic>
        <p:nvPicPr>
          <p:cNvPr id="19" name="Picture 5" descr="lungunclustnew"/>
          <p:cNvPicPr>
            <a:picLocks noChangeAspect="1" noChangeArrowheads="1"/>
          </p:cNvPicPr>
          <p:nvPr/>
        </p:nvPicPr>
        <p:blipFill>
          <a:blip r:embed="rId4" cstate="print"/>
          <a:srcRect t="16394"/>
          <a:stretch>
            <a:fillRect/>
          </a:stretch>
        </p:blipFill>
        <p:spPr bwMode="auto">
          <a:xfrm>
            <a:off x="7270150" y="4757798"/>
            <a:ext cx="1372892" cy="202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lungclustnew"/>
          <p:cNvPicPr>
            <a:picLocks noChangeAspect="1" noChangeArrowheads="1"/>
          </p:cNvPicPr>
          <p:nvPr/>
        </p:nvPicPr>
        <p:blipFill>
          <a:blip r:embed="rId5" cstate="print"/>
          <a:srcRect t="16394"/>
          <a:stretch>
            <a:fillRect/>
          </a:stretch>
        </p:blipFill>
        <p:spPr bwMode="auto">
          <a:xfrm>
            <a:off x="9513852" y="4757798"/>
            <a:ext cx="1372892" cy="202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8772818" y="5761578"/>
            <a:ext cx="6451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4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Similarity measures:</a:t>
            </a:r>
          </a:p>
          <a:p>
            <a:pPr lvl="1"/>
            <a:r>
              <a:rPr lang="en-US" dirty="0" smtClean="0"/>
              <a:t>How do you define (dis)similar?</a:t>
            </a:r>
          </a:p>
          <a:p>
            <a:endParaRPr lang="en-US" dirty="0"/>
          </a:p>
          <a:p>
            <a:r>
              <a:rPr lang="en-US" dirty="0" smtClean="0"/>
              <a:t>Euclidean distance (L2).</a:t>
            </a:r>
          </a:p>
          <a:p>
            <a:r>
              <a:rPr lang="en-US" dirty="0" smtClean="0"/>
              <a:t>Pearson correlation.</a:t>
            </a:r>
          </a:p>
          <a:p>
            <a:r>
              <a:rPr lang="en-US" dirty="0" smtClean="0"/>
              <a:t>Spearman correlation.</a:t>
            </a:r>
          </a:p>
          <a:p>
            <a:r>
              <a:rPr lang="en-US" dirty="0" smtClean="0"/>
              <a:t>Manhattan distance (L1).</a:t>
            </a:r>
          </a:p>
          <a:p>
            <a:r>
              <a:rPr lang="en-US" dirty="0" smtClean="0"/>
              <a:t>Kendall’s tau.</a:t>
            </a:r>
          </a:p>
          <a:p>
            <a:r>
              <a:rPr lang="en-US" dirty="0" smtClean="0"/>
              <a:t>Mutual information.</a:t>
            </a:r>
          </a:p>
          <a:p>
            <a:r>
              <a:rPr lang="en-US" dirty="0" smtClean="0"/>
              <a:t>Bray-Curtis.</a:t>
            </a:r>
          </a:p>
          <a:p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/>
              <a:t>Algorithms:</a:t>
            </a:r>
          </a:p>
          <a:p>
            <a:pPr lvl="1"/>
            <a:r>
              <a:rPr lang="en-US" dirty="0"/>
              <a:t>How do you group similar features?</a:t>
            </a:r>
          </a:p>
          <a:p>
            <a:endParaRPr lang="en-US" dirty="0"/>
          </a:p>
          <a:p>
            <a:r>
              <a:rPr lang="en-US" dirty="0"/>
              <a:t>Hierarchical.</a:t>
            </a:r>
          </a:p>
          <a:p>
            <a:r>
              <a:rPr lang="en-US" dirty="0"/>
              <a:t>K-means.</a:t>
            </a:r>
          </a:p>
          <a:p>
            <a:pPr lvl="1"/>
            <a:r>
              <a:rPr lang="en-US" dirty="0"/>
              <a:t>K-</a:t>
            </a:r>
            <a:r>
              <a:rPr lang="en-US" dirty="0" err="1"/>
              <a:t>medoids</a:t>
            </a:r>
            <a:r>
              <a:rPr lang="en-US" dirty="0"/>
              <a:t>.</a:t>
            </a:r>
          </a:p>
          <a:p>
            <a:r>
              <a:rPr lang="en-US" dirty="0"/>
              <a:t>WGCNA.</a:t>
            </a:r>
          </a:p>
          <a:p>
            <a:r>
              <a:rPr lang="en-US" dirty="0"/>
              <a:t>Self-organizing maps (SOMs).</a:t>
            </a:r>
          </a:p>
          <a:p>
            <a:r>
              <a:rPr lang="en-US" dirty="0"/>
              <a:t>Mixture models.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Clustering techniques: similarity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</a:t>
            </a:r>
            <a:r>
              <a:rPr lang="en-US" i="1" dirty="0" smtClean="0"/>
              <a:t>interpretation</a:t>
            </a:r>
            <a:r>
              <a:rPr lang="en-US" dirty="0" smtClean="0"/>
              <a:t> of your (dis)similarity score.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174958" y="5454316"/>
            <a:ext cx="3733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4327358" y="4997116"/>
            <a:ext cx="3429000" cy="914400"/>
          </a:xfrm>
          <a:custGeom>
            <a:avLst/>
            <a:gdLst>
              <a:gd name="T0" fmla="*/ 0 w 2160"/>
              <a:gd name="T1" fmla="*/ 288 h 576"/>
              <a:gd name="T2" fmla="*/ 432 w 2160"/>
              <a:gd name="T3" fmla="*/ 0 h 576"/>
              <a:gd name="T4" fmla="*/ 1104 w 2160"/>
              <a:gd name="T5" fmla="*/ 288 h 576"/>
              <a:gd name="T6" fmla="*/ 1728 w 2160"/>
              <a:gd name="T7" fmla="*/ 576 h 576"/>
              <a:gd name="T8" fmla="*/ 2160 w 2160"/>
              <a:gd name="T9" fmla="*/ 288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"/>
              <a:gd name="T16" fmla="*/ 0 h 576"/>
              <a:gd name="T17" fmla="*/ 2160 w 2160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" h="576">
                <a:moveTo>
                  <a:pt x="0" y="288"/>
                </a:moveTo>
                <a:cubicBezTo>
                  <a:pt x="124" y="144"/>
                  <a:pt x="248" y="0"/>
                  <a:pt x="432" y="0"/>
                </a:cubicBezTo>
                <a:cubicBezTo>
                  <a:pt x="616" y="0"/>
                  <a:pt x="888" y="192"/>
                  <a:pt x="1104" y="288"/>
                </a:cubicBezTo>
                <a:cubicBezTo>
                  <a:pt x="1320" y="384"/>
                  <a:pt x="1552" y="576"/>
                  <a:pt x="1728" y="576"/>
                </a:cubicBezTo>
                <a:cubicBezTo>
                  <a:pt x="1904" y="576"/>
                  <a:pt x="2088" y="336"/>
                  <a:pt x="2160" y="288"/>
                </a:cubicBezTo>
              </a:path>
            </a:pathLst>
          </a:custGeom>
          <a:noFill/>
          <a:ln w="539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4327358" y="4463716"/>
            <a:ext cx="3429000" cy="457200"/>
          </a:xfrm>
          <a:custGeom>
            <a:avLst/>
            <a:gdLst>
              <a:gd name="T0" fmla="*/ 0 w 2160"/>
              <a:gd name="T1" fmla="*/ 288 h 576"/>
              <a:gd name="T2" fmla="*/ 432 w 2160"/>
              <a:gd name="T3" fmla="*/ 0 h 576"/>
              <a:gd name="T4" fmla="*/ 1104 w 2160"/>
              <a:gd name="T5" fmla="*/ 288 h 576"/>
              <a:gd name="T6" fmla="*/ 1728 w 2160"/>
              <a:gd name="T7" fmla="*/ 576 h 576"/>
              <a:gd name="T8" fmla="*/ 2160 w 2160"/>
              <a:gd name="T9" fmla="*/ 288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"/>
              <a:gd name="T16" fmla="*/ 0 h 576"/>
              <a:gd name="T17" fmla="*/ 2160 w 2160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" h="576">
                <a:moveTo>
                  <a:pt x="0" y="288"/>
                </a:moveTo>
                <a:cubicBezTo>
                  <a:pt x="124" y="144"/>
                  <a:pt x="248" y="0"/>
                  <a:pt x="432" y="0"/>
                </a:cubicBezTo>
                <a:cubicBezTo>
                  <a:pt x="616" y="0"/>
                  <a:pt x="888" y="192"/>
                  <a:pt x="1104" y="288"/>
                </a:cubicBezTo>
                <a:cubicBezTo>
                  <a:pt x="1320" y="384"/>
                  <a:pt x="1552" y="576"/>
                  <a:pt x="1728" y="576"/>
                </a:cubicBezTo>
                <a:cubicBezTo>
                  <a:pt x="1904" y="576"/>
                  <a:pt x="2088" y="336"/>
                  <a:pt x="2160" y="288"/>
                </a:cubicBezTo>
              </a:path>
            </a:pathLst>
          </a:custGeom>
          <a:noFill/>
          <a:ln w="539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4327358" y="5406691"/>
            <a:ext cx="3429000" cy="1371600"/>
          </a:xfrm>
          <a:custGeom>
            <a:avLst/>
            <a:gdLst>
              <a:gd name="T0" fmla="*/ 0 w 2160"/>
              <a:gd name="T1" fmla="*/ 136 h 864"/>
              <a:gd name="T2" fmla="*/ 480 w 2160"/>
              <a:gd name="T3" fmla="*/ 40 h 864"/>
              <a:gd name="T4" fmla="*/ 1056 w 2160"/>
              <a:gd name="T5" fmla="*/ 136 h 864"/>
              <a:gd name="T6" fmla="*/ 1728 w 2160"/>
              <a:gd name="T7" fmla="*/ 856 h 864"/>
              <a:gd name="T8" fmla="*/ 2160 w 2160"/>
              <a:gd name="T9" fmla="*/ 18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"/>
              <a:gd name="T16" fmla="*/ 0 h 864"/>
              <a:gd name="T17" fmla="*/ 2160 w 2160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" h="864">
                <a:moveTo>
                  <a:pt x="0" y="136"/>
                </a:moveTo>
                <a:cubicBezTo>
                  <a:pt x="152" y="88"/>
                  <a:pt x="304" y="40"/>
                  <a:pt x="480" y="40"/>
                </a:cubicBezTo>
                <a:cubicBezTo>
                  <a:pt x="656" y="40"/>
                  <a:pt x="848" y="0"/>
                  <a:pt x="1056" y="136"/>
                </a:cubicBezTo>
                <a:cubicBezTo>
                  <a:pt x="1264" y="272"/>
                  <a:pt x="1544" y="848"/>
                  <a:pt x="1728" y="856"/>
                </a:cubicBezTo>
                <a:cubicBezTo>
                  <a:pt x="1912" y="864"/>
                  <a:pt x="2036" y="524"/>
                  <a:pt x="2160" y="184"/>
                </a:cubicBezTo>
              </a:path>
            </a:pathLst>
          </a:custGeom>
          <a:noFill/>
          <a:ln w="539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4327358" y="5073316"/>
            <a:ext cx="3429000" cy="914400"/>
          </a:xfrm>
          <a:custGeom>
            <a:avLst/>
            <a:gdLst>
              <a:gd name="T0" fmla="*/ 0 w 2160"/>
              <a:gd name="T1" fmla="*/ 288 h 576"/>
              <a:gd name="T2" fmla="*/ 432 w 2160"/>
              <a:gd name="T3" fmla="*/ 0 h 576"/>
              <a:gd name="T4" fmla="*/ 1104 w 2160"/>
              <a:gd name="T5" fmla="*/ 288 h 576"/>
              <a:gd name="T6" fmla="*/ 1728 w 2160"/>
              <a:gd name="T7" fmla="*/ 576 h 576"/>
              <a:gd name="T8" fmla="*/ 2160 w 2160"/>
              <a:gd name="T9" fmla="*/ 288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"/>
              <a:gd name="T16" fmla="*/ 0 h 576"/>
              <a:gd name="T17" fmla="*/ 2160 w 2160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" h="576">
                <a:moveTo>
                  <a:pt x="0" y="288"/>
                </a:moveTo>
                <a:cubicBezTo>
                  <a:pt x="124" y="144"/>
                  <a:pt x="248" y="0"/>
                  <a:pt x="432" y="0"/>
                </a:cubicBezTo>
                <a:cubicBezTo>
                  <a:pt x="616" y="0"/>
                  <a:pt x="888" y="192"/>
                  <a:pt x="1104" y="288"/>
                </a:cubicBezTo>
                <a:cubicBezTo>
                  <a:pt x="1320" y="384"/>
                  <a:pt x="1552" y="576"/>
                  <a:pt x="1728" y="576"/>
                </a:cubicBezTo>
                <a:cubicBezTo>
                  <a:pt x="1904" y="576"/>
                  <a:pt x="2088" y="336"/>
                  <a:pt x="2160" y="288"/>
                </a:cubicBezTo>
              </a:path>
            </a:pathLst>
          </a:custGeom>
          <a:noFill/>
          <a:ln w="539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648114" y="3372443"/>
            <a:ext cx="2333625" cy="1301750"/>
            <a:chOff x="304800" y="3352800"/>
            <a:chExt cx="2333625" cy="1301798"/>
          </a:xfrm>
        </p:grpSpPr>
        <p:pic>
          <p:nvPicPr>
            <p:cNvPr id="12" name="Picture 20" descr="latex-image-1.pdf"/>
            <p:cNvPicPr>
              <a:picLocks noChangeAspect="1"/>
            </p:cNvPicPr>
            <p:nvPr/>
          </p:nvPicPr>
          <p:blipFill>
            <a:blip r:embed="rId2" cstate="print">
              <a:lum bright="-100000" contrast="-100000"/>
            </a:blip>
            <a:srcRect/>
            <a:stretch>
              <a:fillRect/>
            </a:stretch>
          </p:blipFill>
          <p:spPr bwMode="auto">
            <a:xfrm>
              <a:off x="304800" y="3733800"/>
              <a:ext cx="2333625" cy="92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353882" y="3352800"/>
              <a:ext cx="2160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Euclidean Distance</a:t>
              </a:r>
            </a:p>
          </p:txBody>
        </p:sp>
      </p:grpSp>
      <p:grpSp>
        <p:nvGrpSpPr>
          <p:cNvPr id="14" name="Group 22"/>
          <p:cNvGrpSpPr>
            <a:grpSpLocks/>
          </p:cNvGrpSpPr>
          <p:nvPr/>
        </p:nvGrpSpPr>
        <p:grpSpPr bwMode="auto">
          <a:xfrm>
            <a:off x="4327358" y="2596816"/>
            <a:ext cx="3535363" cy="1143000"/>
            <a:chOff x="5486400" y="3429000"/>
            <a:chExt cx="3535362" cy="1143000"/>
          </a:xfrm>
        </p:grpSpPr>
        <p:sp>
          <p:nvSpPr>
            <p:cNvPr id="15" name="TextBox 23"/>
            <p:cNvSpPr txBox="1">
              <a:spLocks noChangeArrowheads="1"/>
            </p:cNvSpPr>
            <p:nvPr/>
          </p:nvSpPr>
          <p:spPr bwMode="auto">
            <a:xfrm>
              <a:off x="6220613" y="3429000"/>
              <a:ext cx="22375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Pearson Correlation</a:t>
              </a:r>
            </a:p>
          </p:txBody>
        </p:sp>
        <p:pic>
          <p:nvPicPr>
            <p:cNvPr id="16" name="Picture 24" descr="latex-image-1.pdf"/>
            <p:cNvPicPr>
              <a:picLocks noChangeAspect="1"/>
            </p:cNvPicPr>
            <p:nvPr/>
          </p:nvPicPr>
          <p:blipFill>
            <a:blip r:embed="rId3" cstate="print">
              <a:lum bright="-100000" contrast="-100000"/>
            </a:blip>
            <a:srcRect/>
            <a:stretch>
              <a:fillRect/>
            </a:stretch>
          </p:blipFill>
          <p:spPr bwMode="auto">
            <a:xfrm>
              <a:off x="5486400" y="3818191"/>
              <a:ext cx="3535362" cy="753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8024399" y="4304667"/>
            <a:ext cx="4022725" cy="1055687"/>
            <a:chOff x="2057400" y="5345668"/>
            <a:chExt cx="4022725" cy="1055132"/>
          </a:xfrm>
        </p:grpSpPr>
        <p:pic>
          <p:nvPicPr>
            <p:cNvPr id="18" name="Picture 26" descr="latex-image-1.pdf"/>
            <p:cNvPicPr>
              <a:picLocks noChangeAspect="1"/>
            </p:cNvPicPr>
            <p:nvPr/>
          </p:nvPicPr>
          <p:blipFill>
            <a:blip r:embed="rId4" cstate="print">
              <a:lum bright="-100000" contrast="-100000"/>
            </a:blip>
            <a:srcRect/>
            <a:stretch>
              <a:fillRect/>
            </a:stretch>
          </p:blipFill>
          <p:spPr bwMode="auto">
            <a:xfrm>
              <a:off x="2057400" y="5796032"/>
              <a:ext cx="4022725" cy="604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27"/>
            <p:cNvSpPr txBox="1">
              <a:spLocks noChangeArrowheads="1"/>
            </p:cNvSpPr>
            <p:nvPr/>
          </p:nvSpPr>
          <p:spPr bwMode="auto">
            <a:xfrm>
              <a:off x="2814966" y="5345668"/>
              <a:ext cx="2442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Spearman Correlation</a:t>
              </a: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48114" y="3372443"/>
            <a:ext cx="2286000" cy="365125"/>
          </a:xfrm>
          <a:prstGeom prst="rect">
            <a:avLst/>
          </a:prstGeom>
          <a:solidFill>
            <a:srgbClr val="0000FF">
              <a:alpha val="34901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025858" y="2596816"/>
            <a:ext cx="2286000" cy="365125"/>
          </a:xfrm>
          <a:prstGeom prst="rect">
            <a:avLst/>
          </a:prstGeom>
          <a:solidFill>
            <a:schemeClr val="accent1">
              <a:alpha val="3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862599" y="4339592"/>
            <a:ext cx="2286000" cy="366713"/>
          </a:xfrm>
          <a:prstGeom prst="rect">
            <a:avLst/>
          </a:prstGeom>
          <a:solidFill>
            <a:srgbClr val="008000">
              <a:alpha val="34901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/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4268621" y="4920916"/>
            <a:ext cx="3581400" cy="1027113"/>
            <a:chOff x="2761140" y="4953000"/>
            <a:chExt cx="3581400" cy="1026490"/>
          </a:xfrm>
        </p:grpSpPr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2761140" y="5392171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3345377" y="4953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6190140" y="542176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  <p:sp>
          <p:nvSpPr>
            <p:cNvPr id="27" name="Oval 34"/>
            <p:cNvSpPr>
              <a:spLocks noChangeArrowheads="1"/>
            </p:cNvSpPr>
            <p:nvPr/>
          </p:nvSpPr>
          <p:spPr bwMode="auto">
            <a:xfrm>
              <a:off x="3932808" y="5105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  <p:sp>
          <p:nvSpPr>
            <p:cNvPr id="28" name="Oval 35"/>
            <p:cNvSpPr>
              <a:spLocks noChangeArrowheads="1"/>
            </p:cNvSpPr>
            <p:nvPr/>
          </p:nvSpPr>
          <p:spPr bwMode="auto">
            <a:xfrm>
              <a:off x="4524251" y="541547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  <p:sp>
          <p:nvSpPr>
            <p:cNvPr id="29" name="Oval 36"/>
            <p:cNvSpPr>
              <a:spLocks noChangeArrowheads="1"/>
            </p:cNvSpPr>
            <p:nvPr/>
          </p:nvSpPr>
          <p:spPr bwMode="auto">
            <a:xfrm>
              <a:off x="5134992" y="5732945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  <p:sp>
          <p:nvSpPr>
            <p:cNvPr id="30" name="Oval 37"/>
            <p:cNvSpPr>
              <a:spLocks noChangeArrowheads="1"/>
            </p:cNvSpPr>
            <p:nvPr/>
          </p:nvSpPr>
          <p:spPr bwMode="auto">
            <a:xfrm>
              <a:off x="5715000" y="582709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64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Imposes a pair-wise hierarchical structure on all data.</a:t>
            </a:r>
          </a:p>
          <a:p>
            <a:pPr lvl="1"/>
            <a:r>
              <a:rPr lang="en-US" sz="3600" dirty="0" smtClean="0"/>
              <a:t>Simple, flexible, good for visualization.</a:t>
            </a:r>
          </a:p>
          <a:p>
            <a:endParaRPr lang="en-US" sz="4000" dirty="0" smtClean="0"/>
          </a:p>
          <a:p>
            <a:r>
              <a:rPr lang="en-US" sz="4000" dirty="0" smtClean="0"/>
              <a:t>Agglomerative algorithm:</a:t>
            </a:r>
          </a:p>
          <a:p>
            <a:pPr lvl="1"/>
            <a:r>
              <a:rPr lang="en-US" sz="3600" dirty="0" smtClean="0"/>
              <a:t>Calculate all pair-wise similarities.</a:t>
            </a:r>
          </a:p>
          <a:p>
            <a:pPr lvl="1"/>
            <a:r>
              <a:rPr lang="en-US" sz="3600" dirty="0" smtClean="0"/>
              <a:t>Join the closest pair.</a:t>
            </a:r>
          </a:p>
          <a:p>
            <a:pPr lvl="1"/>
            <a:r>
              <a:rPr lang="en-US" sz="3600" dirty="0" smtClean="0"/>
              <a:t>Calculate the new pair’s distance to all other features.</a:t>
            </a:r>
          </a:p>
          <a:p>
            <a:pPr lvl="1"/>
            <a:r>
              <a:rPr lang="en-US" sz="3600" dirty="0" smtClean="0"/>
              <a:t>Rinse and repeat until all features joined.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744788" y="6053138"/>
            <a:ext cx="6702425" cy="804862"/>
            <a:chOff x="1266825" y="6053138"/>
            <a:chExt cx="6702425" cy="804862"/>
          </a:xfrm>
        </p:grpSpPr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1266825" y="60531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6" name="Oval 10"/>
            <p:cNvSpPr>
              <a:spLocks noChangeArrowheads="1"/>
            </p:cNvSpPr>
            <p:nvPr/>
          </p:nvSpPr>
          <p:spPr bwMode="auto">
            <a:xfrm>
              <a:off x="2466975" y="6053138"/>
              <a:ext cx="774700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3665538" y="6053138"/>
              <a:ext cx="776287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4794250" y="6053138"/>
              <a:ext cx="776288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5994400" y="6053138"/>
              <a:ext cx="776288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0" name="Oval 14"/>
            <p:cNvSpPr>
              <a:spLocks noChangeArrowheads="1"/>
            </p:cNvSpPr>
            <p:nvPr/>
          </p:nvSpPr>
          <p:spPr bwMode="auto">
            <a:xfrm>
              <a:off x="7192963" y="60531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3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Hierarchical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746375" y="4403725"/>
            <a:ext cx="6699250" cy="2454275"/>
            <a:chOff x="1270000" y="4403725"/>
            <a:chExt cx="6699250" cy="2454275"/>
          </a:xfrm>
        </p:grpSpPr>
        <p:sp>
          <p:nvSpPr>
            <p:cNvPr id="32" name="Oval 3"/>
            <p:cNvSpPr>
              <a:spLocks noChangeArrowheads="1"/>
            </p:cNvSpPr>
            <p:nvPr/>
          </p:nvSpPr>
          <p:spPr bwMode="auto">
            <a:xfrm>
              <a:off x="1270000" y="52022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3" name="Oval 4"/>
            <p:cNvSpPr>
              <a:spLocks noChangeArrowheads="1"/>
            </p:cNvSpPr>
            <p:nvPr/>
          </p:nvSpPr>
          <p:spPr bwMode="auto">
            <a:xfrm>
              <a:off x="2470150" y="5202238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4" name="Line 9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5" name="Line 10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3665538" y="6053138"/>
              <a:ext cx="776287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4794250" y="6053138"/>
              <a:ext cx="776288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2470150" y="60531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7192963" y="60531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2041525" y="4403725"/>
              <a:ext cx="334963" cy="347663"/>
            </a:xfrm>
            <a:prstGeom prst="ellipse">
              <a:avLst/>
            </a:prstGeom>
            <a:solidFill>
              <a:srgbClr val="FF8B1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2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Hierarchical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2744788" y="4397375"/>
            <a:ext cx="6702425" cy="2460625"/>
            <a:chOff x="1270000" y="4397375"/>
            <a:chExt cx="6702425" cy="2460625"/>
          </a:xfrm>
        </p:grpSpPr>
        <p:sp>
          <p:nvSpPr>
            <p:cNvPr id="40" name="Oval 3"/>
            <p:cNvSpPr>
              <a:spLocks noChangeArrowheads="1"/>
            </p:cNvSpPr>
            <p:nvPr/>
          </p:nvSpPr>
          <p:spPr bwMode="auto">
            <a:xfrm>
              <a:off x="1270000" y="52022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1" name="Oval 4"/>
            <p:cNvSpPr>
              <a:spLocks noChangeArrowheads="1"/>
            </p:cNvSpPr>
            <p:nvPr/>
          </p:nvSpPr>
          <p:spPr bwMode="auto">
            <a:xfrm>
              <a:off x="2470150" y="5202238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5997575" y="52022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3" name="Oval 8"/>
            <p:cNvSpPr>
              <a:spLocks noChangeArrowheads="1"/>
            </p:cNvSpPr>
            <p:nvPr/>
          </p:nvSpPr>
          <p:spPr bwMode="auto">
            <a:xfrm>
              <a:off x="7196138" y="52022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4" name="Line 9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 flipV="1">
              <a:off x="6350000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 flipV="1">
              <a:off x="7548563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 flipH="1">
              <a:off x="6350000" y="4541838"/>
              <a:ext cx="1198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0" name="Oval 18"/>
            <p:cNvSpPr>
              <a:spLocks noChangeArrowheads="1"/>
            </p:cNvSpPr>
            <p:nvPr/>
          </p:nvSpPr>
          <p:spPr bwMode="auto">
            <a:xfrm>
              <a:off x="4794250" y="6053138"/>
              <a:ext cx="776288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1" name="Oval 19"/>
            <p:cNvSpPr>
              <a:spLocks noChangeArrowheads="1"/>
            </p:cNvSpPr>
            <p:nvPr/>
          </p:nvSpPr>
          <p:spPr bwMode="auto">
            <a:xfrm>
              <a:off x="2454275" y="60531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2" name="Line 21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2041525" y="4403725"/>
              <a:ext cx="334963" cy="347663"/>
            </a:xfrm>
            <a:prstGeom prst="ellipse">
              <a:avLst/>
            </a:prstGeom>
            <a:solidFill>
              <a:srgbClr val="FF8B1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6" name="Oval 40"/>
            <p:cNvSpPr>
              <a:spLocks noChangeArrowheads="1"/>
            </p:cNvSpPr>
            <p:nvPr/>
          </p:nvSpPr>
          <p:spPr bwMode="auto">
            <a:xfrm>
              <a:off x="6904038" y="4397375"/>
              <a:ext cx="334962" cy="347663"/>
            </a:xfrm>
            <a:prstGeom prst="ellipse">
              <a:avLst/>
            </a:prstGeom>
            <a:solidFill>
              <a:srgbClr val="15C16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4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Hierarchical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2744788" y="3733800"/>
            <a:ext cx="6702425" cy="3124200"/>
            <a:chOff x="1270000" y="3733800"/>
            <a:chExt cx="6702425" cy="3124200"/>
          </a:xfrm>
        </p:grpSpPr>
        <p:sp>
          <p:nvSpPr>
            <p:cNvPr id="54" name="Oval 3"/>
            <p:cNvSpPr>
              <a:spLocks noChangeArrowheads="1"/>
            </p:cNvSpPr>
            <p:nvPr/>
          </p:nvSpPr>
          <p:spPr bwMode="auto">
            <a:xfrm>
              <a:off x="1270000" y="52022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5" name="Oval 4"/>
            <p:cNvSpPr>
              <a:spLocks noChangeArrowheads="1"/>
            </p:cNvSpPr>
            <p:nvPr/>
          </p:nvSpPr>
          <p:spPr bwMode="auto">
            <a:xfrm>
              <a:off x="2470150" y="5202238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668713" y="52022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5997575" y="52022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auto">
            <a:xfrm>
              <a:off x="7196138" y="52022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2" name="Line 12"/>
            <p:cNvSpPr>
              <a:spLocks noChangeShapeType="1"/>
            </p:cNvSpPr>
            <p:nvPr/>
          </p:nvSpPr>
          <p:spPr bwMode="auto">
            <a:xfrm flipV="1">
              <a:off x="6350000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3" name="Line 13"/>
            <p:cNvSpPr>
              <a:spLocks noChangeShapeType="1"/>
            </p:cNvSpPr>
            <p:nvPr/>
          </p:nvSpPr>
          <p:spPr bwMode="auto">
            <a:xfrm flipV="1">
              <a:off x="7548563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H="1">
              <a:off x="6350000" y="4541838"/>
              <a:ext cx="1198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 flipV="1">
              <a:off x="4021138" y="3883025"/>
              <a:ext cx="0" cy="1171575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 flipV="1">
              <a:off x="2187575" y="3883025"/>
              <a:ext cx="0" cy="658813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7" name="Line 17"/>
            <p:cNvSpPr>
              <a:spLocks noChangeShapeType="1"/>
            </p:cNvSpPr>
            <p:nvPr/>
          </p:nvSpPr>
          <p:spPr bwMode="auto">
            <a:xfrm flipH="1">
              <a:off x="2187575" y="3883025"/>
              <a:ext cx="1833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8" name="Oval 22"/>
            <p:cNvSpPr>
              <a:spLocks noChangeArrowheads="1"/>
            </p:cNvSpPr>
            <p:nvPr/>
          </p:nvSpPr>
          <p:spPr bwMode="auto">
            <a:xfrm>
              <a:off x="2452688" y="6053138"/>
              <a:ext cx="776287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9" name="Line 24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1" name="Line 26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2" name="Line 27"/>
            <p:cNvSpPr>
              <a:spLocks noChangeShapeType="1"/>
            </p:cNvSpPr>
            <p:nvPr/>
          </p:nvSpPr>
          <p:spPr bwMode="auto">
            <a:xfrm flipV="1">
              <a:off x="6350000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 flipV="1">
              <a:off x="7548563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4" name="Line 29"/>
            <p:cNvSpPr>
              <a:spLocks noChangeShapeType="1"/>
            </p:cNvSpPr>
            <p:nvPr/>
          </p:nvSpPr>
          <p:spPr bwMode="auto">
            <a:xfrm flipH="1">
              <a:off x="6350000" y="4541838"/>
              <a:ext cx="1198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5" name="Oval 41"/>
            <p:cNvSpPr>
              <a:spLocks noChangeArrowheads="1"/>
            </p:cNvSpPr>
            <p:nvPr/>
          </p:nvSpPr>
          <p:spPr bwMode="auto">
            <a:xfrm>
              <a:off x="2041525" y="4403725"/>
              <a:ext cx="334963" cy="347663"/>
            </a:xfrm>
            <a:prstGeom prst="ellipse">
              <a:avLst/>
            </a:prstGeom>
            <a:solidFill>
              <a:srgbClr val="FF8B1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6" name="Oval 42"/>
            <p:cNvSpPr>
              <a:spLocks noChangeArrowheads="1"/>
            </p:cNvSpPr>
            <p:nvPr/>
          </p:nvSpPr>
          <p:spPr bwMode="auto">
            <a:xfrm>
              <a:off x="2927350" y="3733800"/>
              <a:ext cx="334963" cy="347663"/>
            </a:xfrm>
            <a:prstGeom prst="ellipse">
              <a:avLst/>
            </a:prstGeom>
            <a:solidFill>
              <a:srgbClr val="FFB4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7" name="Oval 43"/>
            <p:cNvSpPr>
              <a:spLocks noChangeArrowheads="1"/>
            </p:cNvSpPr>
            <p:nvPr/>
          </p:nvSpPr>
          <p:spPr bwMode="auto">
            <a:xfrm>
              <a:off x="6904038" y="4397375"/>
              <a:ext cx="334962" cy="347663"/>
            </a:xfrm>
            <a:prstGeom prst="ellipse">
              <a:avLst/>
            </a:prstGeom>
            <a:solidFill>
              <a:srgbClr val="15C16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60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Unsupervised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Pattern finding: clustering.</a:t>
            </a:r>
          </a:p>
          <a:p>
            <a:pPr lvl="1"/>
            <a:r>
              <a:rPr lang="en-US" dirty="0" smtClean="0"/>
              <a:t>Are there groups of genes that behave similarly under many conditions?</a:t>
            </a:r>
          </a:p>
          <a:p>
            <a:pPr lvl="1"/>
            <a:r>
              <a:rPr lang="en-US" dirty="0" smtClean="0"/>
              <a:t>Are there groups of patients more like each other within a heterogeneous disease?</a:t>
            </a:r>
          </a:p>
          <a:p>
            <a:pPr lvl="1"/>
            <a:r>
              <a:rPr lang="en-US" dirty="0" smtClean="0"/>
              <a:t>What are the major patterns of variation in genes / pathways, across many conditions?</a:t>
            </a:r>
          </a:p>
          <a:p>
            <a:endParaRPr lang="en-US" dirty="0"/>
          </a:p>
          <a:p>
            <a:r>
              <a:rPr lang="en-US" dirty="0" smtClean="0"/>
              <a:t>Exploratory analysis to identify structures of potential interest.</a:t>
            </a:r>
          </a:p>
          <a:p>
            <a:endParaRPr lang="en-US" dirty="0"/>
          </a:p>
          <a:p>
            <a:r>
              <a:rPr lang="en-US" b="1" dirty="0" smtClean="0"/>
              <a:t>No right answer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analyzer beware!</a:t>
            </a:r>
          </a:p>
          <a:p>
            <a:pPr lvl="1"/>
            <a:r>
              <a:rPr lang="en-US" dirty="0"/>
              <a:t>Elements of Statistical Learning: “In supervised learning, the goal is to </a:t>
            </a:r>
            <a:r>
              <a:rPr lang="en-US" dirty="0" smtClean="0"/>
              <a:t>predict the </a:t>
            </a:r>
            <a:r>
              <a:rPr lang="en-US" dirty="0"/>
              <a:t>value of an outcome measure based on a number of input measures</a:t>
            </a:r>
            <a:r>
              <a:rPr lang="en-US" dirty="0" smtClean="0"/>
              <a:t>; in </a:t>
            </a:r>
            <a:r>
              <a:rPr lang="en-US" dirty="0"/>
              <a:t>unsupervised learning, there is no outcome measure, and the goal is </a:t>
            </a:r>
            <a:r>
              <a:rPr lang="en-US" dirty="0" smtClean="0"/>
              <a:t>to describe </a:t>
            </a:r>
            <a:r>
              <a:rPr lang="en-US" dirty="0"/>
              <a:t>the associations and patterns among a set of input measures</a:t>
            </a:r>
            <a:r>
              <a:rPr lang="en-US" dirty="0" smtClean="0"/>
              <a:t>.”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0" y="1394792"/>
            <a:ext cx="11045800" cy="40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5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Hierarchical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744788" y="3730625"/>
            <a:ext cx="6702425" cy="2276475"/>
            <a:chOff x="1270000" y="3730625"/>
            <a:chExt cx="6702425" cy="2276475"/>
          </a:xfrm>
        </p:grpSpPr>
        <p:sp>
          <p:nvSpPr>
            <p:cNvPr id="42" name="Oval 3"/>
            <p:cNvSpPr>
              <a:spLocks noChangeArrowheads="1"/>
            </p:cNvSpPr>
            <p:nvPr/>
          </p:nvSpPr>
          <p:spPr bwMode="auto">
            <a:xfrm>
              <a:off x="1270000" y="52022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3" name="Oval 4"/>
            <p:cNvSpPr>
              <a:spLocks noChangeArrowheads="1"/>
            </p:cNvSpPr>
            <p:nvPr/>
          </p:nvSpPr>
          <p:spPr bwMode="auto">
            <a:xfrm>
              <a:off x="2470150" y="5202238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4" name="Oval 5"/>
            <p:cNvSpPr>
              <a:spLocks noChangeArrowheads="1"/>
            </p:cNvSpPr>
            <p:nvPr/>
          </p:nvSpPr>
          <p:spPr bwMode="auto">
            <a:xfrm>
              <a:off x="3668713" y="52022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4797425" y="52022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6" name="Oval 7"/>
            <p:cNvSpPr>
              <a:spLocks noChangeArrowheads="1"/>
            </p:cNvSpPr>
            <p:nvPr/>
          </p:nvSpPr>
          <p:spPr bwMode="auto">
            <a:xfrm>
              <a:off x="5997575" y="52022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7196138" y="52022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V="1">
              <a:off x="6350000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7548563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H="1">
              <a:off x="6350000" y="4541838"/>
              <a:ext cx="1198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V="1">
              <a:off x="4021138" y="3883025"/>
              <a:ext cx="0" cy="1171575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 flipV="1">
              <a:off x="2187575" y="3883025"/>
              <a:ext cx="0" cy="658813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H="1">
              <a:off x="2187575" y="3883025"/>
              <a:ext cx="1833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grpSp>
          <p:nvGrpSpPr>
            <p:cNvPr id="57" name="Group 18"/>
            <p:cNvGrpSpPr>
              <a:grpSpLocks/>
            </p:cNvGrpSpPr>
            <p:nvPr/>
          </p:nvGrpSpPr>
          <p:grpSpPr bwMode="auto">
            <a:xfrm flipH="1">
              <a:off x="5221288" y="3883025"/>
              <a:ext cx="1833562" cy="1171575"/>
              <a:chOff x="1584" y="2640"/>
              <a:chExt cx="1248" cy="768"/>
            </a:xfrm>
          </p:grpSpPr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 flipV="1">
                <a:off x="2832" y="2640"/>
                <a:ext cx="0" cy="768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 flipV="1">
                <a:off x="1584" y="2640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 flipH="1">
                <a:off x="1584" y="2640"/>
                <a:ext cx="1248" cy="0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</p:grpSp>
        <p:sp>
          <p:nvSpPr>
            <p:cNvPr id="61" name="Line 28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2" name="Line 29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3" name="Line 30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4" name="Line 31"/>
            <p:cNvSpPr>
              <a:spLocks noChangeShapeType="1"/>
            </p:cNvSpPr>
            <p:nvPr/>
          </p:nvSpPr>
          <p:spPr bwMode="auto">
            <a:xfrm flipV="1">
              <a:off x="6350000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5" name="Line 32"/>
            <p:cNvSpPr>
              <a:spLocks noChangeShapeType="1"/>
            </p:cNvSpPr>
            <p:nvPr/>
          </p:nvSpPr>
          <p:spPr bwMode="auto">
            <a:xfrm flipV="1">
              <a:off x="7548563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6" name="Line 33"/>
            <p:cNvSpPr>
              <a:spLocks noChangeShapeType="1"/>
            </p:cNvSpPr>
            <p:nvPr/>
          </p:nvSpPr>
          <p:spPr bwMode="auto">
            <a:xfrm flipH="1">
              <a:off x="6350000" y="4541838"/>
              <a:ext cx="1198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7" name="Line 34"/>
            <p:cNvSpPr>
              <a:spLocks noChangeShapeType="1"/>
            </p:cNvSpPr>
            <p:nvPr/>
          </p:nvSpPr>
          <p:spPr bwMode="auto">
            <a:xfrm flipV="1">
              <a:off x="4021138" y="3883025"/>
              <a:ext cx="0" cy="1171575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8" name="Line 35"/>
            <p:cNvSpPr>
              <a:spLocks noChangeShapeType="1"/>
            </p:cNvSpPr>
            <p:nvPr/>
          </p:nvSpPr>
          <p:spPr bwMode="auto">
            <a:xfrm flipV="1">
              <a:off x="2187575" y="3883025"/>
              <a:ext cx="0" cy="658813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9" name="Line 36"/>
            <p:cNvSpPr>
              <a:spLocks noChangeShapeType="1"/>
            </p:cNvSpPr>
            <p:nvPr/>
          </p:nvSpPr>
          <p:spPr bwMode="auto">
            <a:xfrm flipH="1">
              <a:off x="2187575" y="3883025"/>
              <a:ext cx="1833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grpSp>
          <p:nvGrpSpPr>
            <p:cNvPr id="70" name="Group 37"/>
            <p:cNvGrpSpPr>
              <a:grpSpLocks/>
            </p:cNvGrpSpPr>
            <p:nvPr/>
          </p:nvGrpSpPr>
          <p:grpSpPr bwMode="auto">
            <a:xfrm flipH="1">
              <a:off x="5221288" y="3883025"/>
              <a:ext cx="1833562" cy="1171575"/>
              <a:chOff x="1584" y="2640"/>
              <a:chExt cx="1248" cy="768"/>
            </a:xfrm>
          </p:grpSpPr>
          <p:sp>
            <p:nvSpPr>
              <p:cNvPr id="71" name="Line 38"/>
              <p:cNvSpPr>
                <a:spLocks noChangeShapeType="1"/>
              </p:cNvSpPr>
              <p:nvPr/>
            </p:nvSpPr>
            <p:spPr bwMode="auto">
              <a:xfrm flipV="1">
                <a:off x="2832" y="2640"/>
                <a:ext cx="0" cy="768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  <p:sp>
            <p:nvSpPr>
              <p:cNvPr id="72" name="Line 39"/>
              <p:cNvSpPr>
                <a:spLocks noChangeShapeType="1"/>
              </p:cNvSpPr>
              <p:nvPr/>
            </p:nvSpPr>
            <p:spPr bwMode="auto">
              <a:xfrm flipV="1">
                <a:off x="1584" y="2640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  <p:sp>
            <p:nvSpPr>
              <p:cNvPr id="73" name="Line 40"/>
              <p:cNvSpPr>
                <a:spLocks noChangeShapeType="1"/>
              </p:cNvSpPr>
              <p:nvPr/>
            </p:nvSpPr>
            <p:spPr bwMode="auto">
              <a:xfrm flipH="1">
                <a:off x="1584" y="2640"/>
                <a:ext cx="1248" cy="0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</p:grpSp>
        <p:sp>
          <p:nvSpPr>
            <p:cNvPr id="74" name="Oval 45"/>
            <p:cNvSpPr>
              <a:spLocks noChangeArrowheads="1"/>
            </p:cNvSpPr>
            <p:nvPr/>
          </p:nvSpPr>
          <p:spPr bwMode="auto">
            <a:xfrm>
              <a:off x="2041525" y="4403725"/>
              <a:ext cx="334963" cy="347663"/>
            </a:xfrm>
            <a:prstGeom prst="ellipse">
              <a:avLst/>
            </a:prstGeom>
            <a:solidFill>
              <a:srgbClr val="FF8B1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5" name="Oval 46"/>
            <p:cNvSpPr>
              <a:spLocks noChangeArrowheads="1"/>
            </p:cNvSpPr>
            <p:nvPr/>
          </p:nvSpPr>
          <p:spPr bwMode="auto">
            <a:xfrm>
              <a:off x="2927350" y="3733800"/>
              <a:ext cx="334963" cy="347663"/>
            </a:xfrm>
            <a:prstGeom prst="ellipse">
              <a:avLst/>
            </a:prstGeom>
            <a:solidFill>
              <a:srgbClr val="FFB4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6" name="Oval 47"/>
            <p:cNvSpPr>
              <a:spLocks noChangeArrowheads="1"/>
            </p:cNvSpPr>
            <p:nvPr/>
          </p:nvSpPr>
          <p:spPr bwMode="auto">
            <a:xfrm>
              <a:off x="6904038" y="4397375"/>
              <a:ext cx="334962" cy="347663"/>
            </a:xfrm>
            <a:prstGeom prst="ellipse">
              <a:avLst/>
            </a:prstGeom>
            <a:solidFill>
              <a:srgbClr val="15C16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7" name="Oval 48"/>
            <p:cNvSpPr>
              <a:spLocks noChangeArrowheads="1"/>
            </p:cNvSpPr>
            <p:nvPr/>
          </p:nvSpPr>
          <p:spPr bwMode="auto">
            <a:xfrm>
              <a:off x="5913438" y="3730625"/>
              <a:ext cx="334962" cy="347663"/>
            </a:xfrm>
            <a:prstGeom prst="ellipse">
              <a:avLst/>
            </a:prstGeom>
            <a:solidFill>
              <a:srgbClr val="16DE99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12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Hierarchical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744788" y="2198688"/>
            <a:ext cx="6702425" cy="3808412"/>
            <a:chOff x="1270000" y="2198688"/>
            <a:chExt cx="6702425" cy="3808412"/>
          </a:xfrm>
        </p:grpSpPr>
        <p:sp>
          <p:nvSpPr>
            <p:cNvPr id="34" name="Oval 3"/>
            <p:cNvSpPr>
              <a:spLocks noChangeArrowheads="1"/>
            </p:cNvSpPr>
            <p:nvPr/>
          </p:nvSpPr>
          <p:spPr bwMode="auto">
            <a:xfrm>
              <a:off x="1270000" y="52022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5" name="Oval 4"/>
            <p:cNvSpPr>
              <a:spLocks noChangeArrowheads="1"/>
            </p:cNvSpPr>
            <p:nvPr/>
          </p:nvSpPr>
          <p:spPr bwMode="auto">
            <a:xfrm>
              <a:off x="2470150" y="5202238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668713" y="52022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4797425" y="52022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8" name="Oval 7"/>
            <p:cNvSpPr>
              <a:spLocks noChangeArrowheads="1"/>
            </p:cNvSpPr>
            <p:nvPr/>
          </p:nvSpPr>
          <p:spPr bwMode="auto">
            <a:xfrm>
              <a:off x="5997575" y="52022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9" name="Oval 8"/>
            <p:cNvSpPr>
              <a:spLocks noChangeArrowheads="1"/>
            </p:cNvSpPr>
            <p:nvPr/>
          </p:nvSpPr>
          <p:spPr bwMode="auto">
            <a:xfrm>
              <a:off x="7196138" y="52022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/>
          </p:nvSpPr>
          <p:spPr bwMode="auto">
            <a:xfrm flipV="1">
              <a:off x="162242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1" name="Line 10"/>
            <p:cNvSpPr>
              <a:spLocks noChangeShapeType="1"/>
            </p:cNvSpPr>
            <p:nvPr/>
          </p:nvSpPr>
          <p:spPr bwMode="auto">
            <a:xfrm flipV="1">
              <a:off x="2822575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flipH="1">
              <a:off x="1622425" y="4541838"/>
              <a:ext cx="1200150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3" name="Line 12"/>
            <p:cNvSpPr>
              <a:spLocks noChangeShapeType="1"/>
            </p:cNvSpPr>
            <p:nvPr/>
          </p:nvSpPr>
          <p:spPr bwMode="auto">
            <a:xfrm flipV="1">
              <a:off x="6350000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4" name="Line 13"/>
            <p:cNvSpPr>
              <a:spLocks noChangeShapeType="1"/>
            </p:cNvSpPr>
            <p:nvPr/>
          </p:nvSpPr>
          <p:spPr bwMode="auto">
            <a:xfrm flipV="1">
              <a:off x="7548563" y="4541838"/>
              <a:ext cx="0" cy="5127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 flipH="1">
              <a:off x="6350000" y="4541838"/>
              <a:ext cx="1198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 flipV="1">
              <a:off x="4021138" y="3883025"/>
              <a:ext cx="0" cy="1171575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 flipV="1">
              <a:off x="2187575" y="3883025"/>
              <a:ext cx="0" cy="658813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2187575" y="3883025"/>
              <a:ext cx="1833563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grpSp>
          <p:nvGrpSpPr>
            <p:cNvPr id="49" name="Group 18"/>
            <p:cNvGrpSpPr>
              <a:grpSpLocks/>
            </p:cNvGrpSpPr>
            <p:nvPr/>
          </p:nvGrpSpPr>
          <p:grpSpPr bwMode="auto">
            <a:xfrm flipH="1">
              <a:off x="5221288" y="3883025"/>
              <a:ext cx="1833562" cy="1171575"/>
              <a:chOff x="1584" y="2640"/>
              <a:chExt cx="1248" cy="768"/>
            </a:xfrm>
          </p:grpSpPr>
          <p:sp>
            <p:nvSpPr>
              <p:cNvPr id="50" name="Line 19"/>
              <p:cNvSpPr>
                <a:spLocks noChangeShapeType="1"/>
              </p:cNvSpPr>
              <p:nvPr/>
            </p:nvSpPr>
            <p:spPr bwMode="auto">
              <a:xfrm flipV="1">
                <a:off x="2832" y="2640"/>
                <a:ext cx="0" cy="768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 flipV="1">
                <a:off x="1584" y="2640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  <p:sp>
            <p:nvSpPr>
              <p:cNvPr id="52" name="Line 21"/>
              <p:cNvSpPr>
                <a:spLocks noChangeShapeType="1"/>
              </p:cNvSpPr>
              <p:nvPr/>
            </p:nvSpPr>
            <p:spPr bwMode="auto">
              <a:xfrm flipH="1">
                <a:off x="1584" y="2640"/>
                <a:ext cx="1248" cy="0"/>
              </a:xfrm>
              <a:prstGeom prst="line">
                <a:avLst/>
              </a:prstGeom>
              <a:noFill/>
              <a:ln w="38100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/>
                </a:endParaRPr>
              </a:p>
            </p:txBody>
          </p:sp>
        </p:grp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 flipV="1">
              <a:off x="6067425" y="3003550"/>
              <a:ext cx="0" cy="879475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 flipV="1">
              <a:off x="3103563" y="3003550"/>
              <a:ext cx="0" cy="879475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5" name="Line 24"/>
            <p:cNvSpPr>
              <a:spLocks noChangeShapeType="1"/>
            </p:cNvSpPr>
            <p:nvPr/>
          </p:nvSpPr>
          <p:spPr bwMode="auto">
            <a:xfrm flipH="1">
              <a:off x="3103563" y="3003550"/>
              <a:ext cx="2963862" cy="0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6" name="Line 25"/>
            <p:cNvSpPr>
              <a:spLocks noChangeShapeType="1"/>
            </p:cNvSpPr>
            <p:nvPr/>
          </p:nvSpPr>
          <p:spPr bwMode="auto">
            <a:xfrm flipV="1">
              <a:off x="4586288" y="2198688"/>
              <a:ext cx="0" cy="804862"/>
            </a:xfrm>
            <a:prstGeom prst="line">
              <a:avLst/>
            </a:prstGeom>
            <a:noFill/>
            <a:ln w="38100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041525" y="4403725"/>
              <a:ext cx="334963" cy="347663"/>
            </a:xfrm>
            <a:prstGeom prst="ellipse">
              <a:avLst/>
            </a:prstGeom>
            <a:solidFill>
              <a:srgbClr val="FF8B1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927350" y="3733800"/>
              <a:ext cx="334963" cy="347663"/>
            </a:xfrm>
            <a:prstGeom prst="ellipse">
              <a:avLst/>
            </a:prstGeom>
            <a:solidFill>
              <a:srgbClr val="FFB4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9" name="Oval 34"/>
            <p:cNvSpPr>
              <a:spLocks noChangeArrowheads="1"/>
            </p:cNvSpPr>
            <p:nvPr/>
          </p:nvSpPr>
          <p:spPr bwMode="auto">
            <a:xfrm>
              <a:off x="6904038" y="4397375"/>
              <a:ext cx="334962" cy="347663"/>
            </a:xfrm>
            <a:prstGeom prst="ellipse">
              <a:avLst/>
            </a:prstGeom>
            <a:solidFill>
              <a:srgbClr val="15C164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0" name="Oval 35"/>
            <p:cNvSpPr>
              <a:spLocks noChangeArrowheads="1"/>
            </p:cNvSpPr>
            <p:nvPr/>
          </p:nvSpPr>
          <p:spPr bwMode="auto">
            <a:xfrm>
              <a:off x="5913438" y="3730625"/>
              <a:ext cx="334962" cy="347663"/>
            </a:xfrm>
            <a:prstGeom prst="ellipse">
              <a:avLst/>
            </a:prstGeom>
            <a:solidFill>
              <a:srgbClr val="16DE99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1" name="Oval 36"/>
            <p:cNvSpPr>
              <a:spLocks noChangeArrowheads="1"/>
            </p:cNvSpPr>
            <p:nvPr/>
          </p:nvSpPr>
          <p:spPr bwMode="auto">
            <a:xfrm>
              <a:off x="4408488" y="2835275"/>
              <a:ext cx="334962" cy="347663"/>
            </a:xfrm>
            <a:prstGeom prst="ellipse">
              <a:avLst/>
            </a:prstGeom>
            <a:solidFill>
              <a:srgbClr val="73DE5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3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clustering: linkage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775284" y="1868906"/>
            <a:ext cx="0" cy="388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775284" y="5747169"/>
            <a:ext cx="4935538" cy="7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19809" y="4224756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35609" y="4747044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607134" y="5094706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570872" y="5207419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708859" y="4361281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637672" y="2014956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866272" y="2746794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037597" y="2521369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586872" y="3343694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413959" y="3105569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978609" y="4635919"/>
            <a:ext cx="44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+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680534" y="2635669"/>
            <a:ext cx="44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+</a:t>
            </a:r>
            <a:endParaRPr lang="en-US" sz="3600" smtClean="0">
              <a:solidFill>
                <a:srgbClr val="CC1528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4866022" y="3621506"/>
            <a:ext cx="1871662" cy="1008063"/>
          </a:xfrm>
          <a:prstGeom prst="line">
            <a:avLst/>
          </a:prstGeom>
          <a:noFill/>
          <a:ln w="2540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911809" y="1838744"/>
            <a:ext cx="3062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Nearest Neighbor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7575884" y="3958056"/>
            <a:ext cx="30638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This method produces long chains which form straggly clusters.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93166" y="1284131"/>
            <a:ext cx="2506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Single linkage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599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clustering: linkage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2598821" y="1917920"/>
            <a:ext cx="0" cy="388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2598821" y="5796183"/>
            <a:ext cx="4935538" cy="7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43346" y="4273770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59146" y="4796058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30671" y="5143720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94409" y="525643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32396" y="4410295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461209" y="2063970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89809" y="2795808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861134" y="257038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410409" y="3392708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237496" y="315458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502484" y="2681508"/>
            <a:ext cx="44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+</a:t>
            </a:r>
            <a:endParaRPr lang="en-US" sz="3200" smtClean="0">
              <a:solidFill>
                <a:srgbClr val="009999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794209" y="4681758"/>
            <a:ext cx="44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+</a:t>
            </a:r>
            <a:endParaRPr lang="en-US" sz="3200" smtClean="0">
              <a:solidFill>
                <a:srgbClr val="009999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rot="21598507" flipV="1">
            <a:off x="2819484" y="3449858"/>
            <a:ext cx="4572000" cy="1600200"/>
          </a:xfrm>
          <a:prstGeom prst="line">
            <a:avLst/>
          </a:prstGeom>
          <a:noFill/>
          <a:ln w="571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659146" y="1857307"/>
            <a:ext cx="3216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Furthest </a:t>
            </a:r>
            <a:r>
              <a:rPr lang="en-US" sz="32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Neighbor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459746" y="3121245"/>
            <a:ext cx="2746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This method tends to produce very tight clusters of similar patterns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80260" y="1284131"/>
            <a:ext cx="3132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Complete linkage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356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clustering: linkage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2582779" y="1564105"/>
            <a:ext cx="0" cy="388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2582779" y="5442368"/>
            <a:ext cx="4935538" cy="7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27304" y="3919955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43104" y="444224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14629" y="4789905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78367" y="4902618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16354" y="4056480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445167" y="1710155"/>
            <a:ext cx="327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73767" y="244199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845092" y="2216568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394367" y="3038893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221454" y="2800768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767054" y="4324768"/>
            <a:ext cx="44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smtClean="0">
                <a:solidFill>
                  <a:srgbClr val="CC1528"/>
                </a:solidFill>
                <a:latin typeface="Times" charset="0"/>
                <a:ea typeface="ＭＳ Ｐゴシック" pitchFamily="34" charset="-128"/>
              </a:rPr>
              <a:t>+</a:t>
            </a:r>
            <a:endParaRPr lang="en-US" sz="32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467392" y="2322930"/>
            <a:ext cx="44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+</a:t>
            </a:r>
            <a:endParaRPr lang="en-US" sz="32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519904" y="2630905"/>
            <a:ext cx="2759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The red and blue ‘+’ signs mark the centroids of the two clusters.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2811379" y="1978443"/>
            <a:ext cx="3792538" cy="2709862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2811379" y="2495968"/>
            <a:ext cx="3182938" cy="2217737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2811379" y="2715043"/>
            <a:ext cx="4021138" cy="1998662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2811379" y="3308768"/>
            <a:ext cx="3733800" cy="1404937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2811379" y="3070643"/>
            <a:ext cx="4572000" cy="1643062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5546642" y="3316705"/>
            <a:ext cx="1006475" cy="1862138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4673517" y="3316705"/>
            <a:ext cx="1879600" cy="1008063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3573379" y="3316705"/>
            <a:ext cx="2971800" cy="1752600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3387642" y="3316705"/>
            <a:ext cx="3165475" cy="881063"/>
          </a:xfrm>
          <a:prstGeom prst="line">
            <a:avLst/>
          </a:prstGeom>
          <a:noFill/>
          <a:ln w="19050">
            <a:solidFill>
              <a:srgbClr val="42FF1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2658979" y="1792705"/>
            <a:ext cx="2073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Average (only shown for two cases)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15554" y="1284131"/>
            <a:ext cx="2861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Average linkage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169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clustering: linkage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848137" y="2907214"/>
            <a:ext cx="32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9999"/>
                </a:solidFill>
                <a:latin typeface="Times" charset="0"/>
                <a:ea typeface="ＭＳ Ｐゴシック" pitchFamily="34" charset="-128"/>
              </a:rPr>
              <a:t>•</a:t>
            </a: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757149" y="2029326"/>
            <a:ext cx="4965700" cy="3917950"/>
            <a:chOff x="768" y="1440"/>
            <a:chExt cx="3128" cy="2468"/>
          </a:xfrm>
        </p:grpSpPr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768" y="1440"/>
              <a:ext cx="0" cy="24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 flipV="1">
              <a:off x="768" y="3883"/>
              <a:ext cx="3109" cy="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174" y="2924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CC1528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806" y="3253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CC1528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292" y="3472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CC1528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529" y="3543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CC1528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986" y="3010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CC1528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201" y="1532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009999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823" y="1851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009999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169" y="2369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009999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690" y="2219"/>
              <a:ext cx="20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smtClean="0">
                  <a:solidFill>
                    <a:srgbClr val="009999"/>
                  </a:solidFill>
                  <a:latin typeface="Times" charset="0"/>
                  <a:ea typeface="ＭＳ Ｐゴシック" pitchFamily="34" charset="-128"/>
                </a:rPr>
                <a:t>•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503" y="3178"/>
              <a:ext cx="27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600" smtClean="0">
                  <a:solidFill>
                    <a:srgbClr val="CC1528"/>
                  </a:solidFill>
                  <a:latin typeface="Times" charset="0"/>
                  <a:ea typeface="ＭＳ Ｐゴシック" pitchFamily="34" charset="-128"/>
                </a:rPr>
                <a:t>+</a:t>
              </a:r>
              <a:endParaRPr lang="en-US" sz="32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3220" y="1912"/>
              <a:ext cx="27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600" smtClean="0">
                  <a:solidFill>
                    <a:srgbClr val="009999"/>
                  </a:solidFill>
                  <a:latin typeface="Times" charset="0"/>
                  <a:ea typeface="ＭＳ Ｐゴシック" pitchFamily="34" charset="-128"/>
                </a:rPr>
                <a:t>+</a:t>
              </a:r>
              <a:endParaRPr lang="en-US" sz="32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V="1">
              <a:off x="1632" y="2128"/>
              <a:ext cx="1728" cy="128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endParaRPr>
            </a:p>
          </p:txBody>
        </p:sp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694274" y="3096126"/>
            <a:ext cx="2759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0000"/>
                </a:solidFill>
                <a:latin typeface="Times" charset="0"/>
                <a:ea typeface="ＭＳ Ｐゴシック" pitchFamily="34" charset="-128"/>
              </a:rPr>
              <a:t>The red and blue ‘+’ signs mark the centroids of the two clusters.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2930187" y="2376989"/>
            <a:ext cx="25442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Centroid</a:t>
            </a:r>
          </a:p>
          <a:p>
            <a:pPr algn="ctr" eaLnBrk="0" hangingPunct="0"/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(or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medoid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sz="36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68267" y="1284131"/>
            <a:ext cx="2956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Centroid linkage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617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Hierarchical clustering: 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Simple! And fast!</a:t>
            </a:r>
          </a:p>
          <a:p>
            <a:endParaRPr lang="en-US" sz="500" dirty="0" smtClean="0"/>
          </a:p>
          <a:p>
            <a:r>
              <a:rPr lang="en-US" dirty="0" smtClean="0"/>
              <a:t>Clusters everything, whether it should be or not.</a:t>
            </a:r>
          </a:p>
          <a:p>
            <a:pPr lvl="1"/>
            <a:r>
              <a:rPr lang="en-US" dirty="0" smtClean="0"/>
              <a:t>Can be hard to identify discrete, separable clusters.</a:t>
            </a:r>
          </a:p>
          <a:p>
            <a:endParaRPr lang="en-US" sz="500" dirty="0" smtClean="0"/>
          </a:p>
          <a:p>
            <a:r>
              <a:rPr lang="en-US" dirty="0" smtClean="0"/>
              <a:t>Within-cluster order not easily defined.</a:t>
            </a:r>
          </a:p>
          <a:p>
            <a:pPr lvl="1"/>
            <a:r>
              <a:rPr lang="en-US" dirty="0" smtClean="0"/>
              <a:t>That is, ((AB)C) vs. (C(AB)).</a:t>
            </a:r>
          </a:p>
          <a:p>
            <a:endParaRPr lang="en-US" sz="500" dirty="0" smtClean="0"/>
          </a:p>
          <a:p>
            <a:r>
              <a:rPr lang="en-US" dirty="0" smtClean="0"/>
              <a:t>Highly dependent on (dis)similarity measure.</a:t>
            </a:r>
          </a:p>
          <a:p>
            <a:pPr lvl="1"/>
            <a:r>
              <a:rPr lang="en-US" dirty="0" smtClean="0"/>
              <a:t>Although that’s true for any unsupervised analysis.</a:t>
            </a:r>
          </a:p>
          <a:p>
            <a:endParaRPr lang="en-US" sz="500" dirty="0" smtClean="0"/>
          </a:p>
          <a:p>
            <a:r>
              <a:rPr lang="en-US" dirty="0" smtClean="0"/>
              <a:t>Only really sensitive to largest patterns in the dataset.</a:t>
            </a:r>
          </a:p>
          <a:p>
            <a:pPr lvl="1"/>
            <a:r>
              <a:rPr lang="en-US" dirty="0" smtClean="0"/>
              <a:t>Genes assigned based on variation across all samples.</a:t>
            </a:r>
          </a:p>
          <a:p>
            <a:pPr lvl="1"/>
            <a:r>
              <a:rPr lang="en-US" dirty="0" smtClean="0"/>
              <a:t>Thus weighted by the number of columns supporting a pattern.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K-means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Groups features into a pre-defined number of non-overlapping partitions.</a:t>
            </a:r>
          </a:p>
          <a:p>
            <a:endParaRPr lang="en-US" sz="1600" dirty="0"/>
          </a:p>
          <a:p>
            <a:r>
              <a:rPr lang="en-US" sz="3600" dirty="0" smtClean="0"/>
              <a:t>K-means algorithm:</a:t>
            </a:r>
          </a:p>
          <a:p>
            <a:pPr lvl="1"/>
            <a:r>
              <a:rPr lang="en-US" sz="3200" dirty="0" smtClean="0"/>
              <a:t>Input k, the number of clusters.</a:t>
            </a:r>
          </a:p>
          <a:p>
            <a:pPr lvl="1"/>
            <a:r>
              <a:rPr lang="en-US" sz="3200" dirty="0" smtClean="0"/>
              <a:t>Randomly initialize each with a seed (typically a random feature).</a:t>
            </a:r>
          </a:p>
          <a:p>
            <a:pPr lvl="1"/>
            <a:r>
              <a:rPr lang="en-US" sz="3200" dirty="0"/>
              <a:t>Calculate a </a:t>
            </a:r>
            <a:r>
              <a:rPr lang="en-US" sz="3200" dirty="0" smtClean="0"/>
              <a:t>representative for each cluster.</a:t>
            </a:r>
          </a:p>
          <a:p>
            <a:pPr lvl="2"/>
            <a:r>
              <a:rPr lang="en-US" sz="2800" dirty="0"/>
              <a:t>Using one of the linkage methods described </a:t>
            </a:r>
            <a:r>
              <a:rPr lang="en-US" sz="2800" dirty="0" smtClean="0"/>
              <a:t>above</a:t>
            </a:r>
            <a:r>
              <a:rPr lang="en-US" sz="2800" dirty="0"/>
              <a:t>.</a:t>
            </a:r>
            <a:endParaRPr lang="en-US" sz="2800" dirty="0" smtClean="0"/>
          </a:p>
          <a:p>
            <a:pPr lvl="1"/>
            <a:r>
              <a:rPr lang="en-US" sz="3200" dirty="0" smtClean="0"/>
              <a:t>Assign each feature to the most similar cluster.</a:t>
            </a:r>
          </a:p>
          <a:p>
            <a:pPr lvl="1"/>
            <a:r>
              <a:rPr lang="en-US" sz="3200" dirty="0" smtClean="0"/>
              <a:t>Rinse and repeat until convergence.</a:t>
            </a:r>
          </a:p>
          <a:p>
            <a:pPr lvl="2"/>
            <a:r>
              <a:rPr lang="en-US" sz="2800" dirty="0" smtClean="0"/>
              <a:t>No, or very little, change in cluster assignments between iterations.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K-means clustering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259013" y="1117600"/>
            <a:ext cx="7673975" cy="5130800"/>
            <a:chOff x="838200" y="1117600"/>
            <a:chExt cx="7673975" cy="5130800"/>
          </a:xfrm>
        </p:grpSpPr>
        <p:sp>
          <p:nvSpPr>
            <p:cNvPr id="22" name="Oval 3"/>
            <p:cNvSpPr>
              <a:spLocks noChangeArrowheads="1"/>
            </p:cNvSpPr>
            <p:nvPr/>
          </p:nvSpPr>
          <p:spPr bwMode="auto">
            <a:xfrm>
              <a:off x="1270000" y="54435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3" name="Oval 4"/>
            <p:cNvSpPr>
              <a:spLocks noChangeArrowheads="1"/>
            </p:cNvSpPr>
            <p:nvPr/>
          </p:nvSpPr>
          <p:spPr bwMode="auto">
            <a:xfrm>
              <a:off x="6027738" y="4432300"/>
              <a:ext cx="774700" cy="804863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6026150" y="5443538"/>
              <a:ext cx="776288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4797425" y="54435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6" name="Oval 7"/>
            <p:cNvSpPr>
              <a:spLocks noChangeArrowheads="1"/>
            </p:cNvSpPr>
            <p:nvPr/>
          </p:nvSpPr>
          <p:spPr bwMode="auto">
            <a:xfrm>
              <a:off x="3697288" y="5443538"/>
              <a:ext cx="776287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7196138" y="54435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1270000" y="4432300"/>
              <a:ext cx="776288" cy="8048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29" name="Oval 10"/>
            <p:cNvSpPr>
              <a:spLocks noChangeArrowheads="1"/>
            </p:cNvSpPr>
            <p:nvPr/>
          </p:nvSpPr>
          <p:spPr bwMode="auto">
            <a:xfrm>
              <a:off x="2498725" y="4432300"/>
              <a:ext cx="774700" cy="8048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3697288" y="4432300"/>
              <a:ext cx="776287" cy="80486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4797425" y="4432300"/>
              <a:ext cx="776288" cy="804863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2497138" y="5443538"/>
              <a:ext cx="776287" cy="804862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7224713" y="4432300"/>
              <a:ext cx="776287" cy="8048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4" name="Rectangle 15"/>
            <p:cNvSpPr>
              <a:spLocks noChangeArrowheads="1"/>
            </p:cNvSpPr>
            <p:nvPr/>
          </p:nvSpPr>
          <p:spPr bwMode="auto">
            <a:xfrm>
              <a:off x="838200" y="1371600"/>
              <a:ext cx="3635375" cy="2743200"/>
            </a:xfrm>
            <a:prstGeom prst="rect">
              <a:avLst/>
            </a:prstGeom>
            <a:noFill/>
            <a:ln w="25400">
              <a:solidFill>
                <a:srgbClr val="35353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5" name="Rectangle 16"/>
            <p:cNvSpPr>
              <a:spLocks noChangeArrowheads="1"/>
            </p:cNvSpPr>
            <p:nvPr/>
          </p:nvSpPr>
          <p:spPr bwMode="auto">
            <a:xfrm>
              <a:off x="4876800" y="1371600"/>
              <a:ext cx="3635375" cy="2743200"/>
            </a:xfrm>
            <a:prstGeom prst="rect">
              <a:avLst/>
            </a:prstGeom>
            <a:noFill/>
            <a:ln w="25400">
              <a:solidFill>
                <a:srgbClr val="35353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6477000" y="1117600"/>
              <a:ext cx="533400" cy="4826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2438400" y="1130300"/>
              <a:ext cx="533400" cy="4826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K-means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681706" y="4432300"/>
            <a:ext cx="776288" cy="8048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3910431" y="4432300"/>
            <a:ext cx="774700" cy="804863"/>
          </a:xfrm>
          <a:prstGeom prst="ellipse">
            <a:avLst/>
          </a:prstGeom>
          <a:solidFill>
            <a:srgbClr val="FF660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grpSp>
        <p:nvGrpSpPr>
          <p:cNvPr id="72" name="Group 32"/>
          <p:cNvGrpSpPr>
            <a:grpSpLocks/>
          </p:cNvGrpSpPr>
          <p:nvPr/>
        </p:nvGrpSpPr>
        <p:grpSpPr bwMode="auto">
          <a:xfrm>
            <a:off x="2681706" y="4432300"/>
            <a:ext cx="6731000" cy="1816100"/>
            <a:chOff x="1270000" y="4432300"/>
            <a:chExt cx="6731000" cy="1816100"/>
          </a:xfrm>
        </p:grpSpPr>
        <p:sp>
          <p:nvSpPr>
            <p:cNvPr id="73" name="Oval 3"/>
            <p:cNvSpPr>
              <a:spLocks noChangeArrowheads="1"/>
            </p:cNvSpPr>
            <p:nvPr/>
          </p:nvSpPr>
          <p:spPr bwMode="auto">
            <a:xfrm>
              <a:off x="1270000" y="54435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4" name="Oval 4"/>
            <p:cNvSpPr>
              <a:spLocks noChangeArrowheads="1"/>
            </p:cNvSpPr>
            <p:nvPr/>
          </p:nvSpPr>
          <p:spPr bwMode="auto">
            <a:xfrm>
              <a:off x="6027738" y="4432300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5" name="Oval 5"/>
            <p:cNvSpPr>
              <a:spLocks noChangeArrowheads="1"/>
            </p:cNvSpPr>
            <p:nvPr/>
          </p:nvSpPr>
          <p:spPr bwMode="auto">
            <a:xfrm>
              <a:off x="6026151" y="54435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6" name="Oval 6"/>
            <p:cNvSpPr>
              <a:spLocks noChangeArrowheads="1"/>
            </p:cNvSpPr>
            <p:nvPr/>
          </p:nvSpPr>
          <p:spPr bwMode="auto">
            <a:xfrm>
              <a:off x="4797425" y="54435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7" name="Oval 7"/>
            <p:cNvSpPr>
              <a:spLocks noChangeArrowheads="1"/>
            </p:cNvSpPr>
            <p:nvPr/>
          </p:nvSpPr>
          <p:spPr bwMode="auto">
            <a:xfrm>
              <a:off x="3697288" y="54435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8" name="Oval 8"/>
            <p:cNvSpPr>
              <a:spLocks noChangeArrowheads="1"/>
            </p:cNvSpPr>
            <p:nvPr/>
          </p:nvSpPr>
          <p:spPr bwMode="auto">
            <a:xfrm>
              <a:off x="7196138" y="54435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79" name="Oval 11"/>
            <p:cNvSpPr>
              <a:spLocks noChangeArrowheads="1"/>
            </p:cNvSpPr>
            <p:nvPr/>
          </p:nvSpPr>
          <p:spPr bwMode="auto">
            <a:xfrm>
              <a:off x="3697288" y="4432300"/>
              <a:ext cx="776287" cy="80486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80" name="Oval 12"/>
            <p:cNvSpPr>
              <a:spLocks noChangeArrowheads="1"/>
            </p:cNvSpPr>
            <p:nvPr/>
          </p:nvSpPr>
          <p:spPr bwMode="auto">
            <a:xfrm>
              <a:off x="4797425" y="4432300"/>
              <a:ext cx="776288" cy="804862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81" name="Oval 13"/>
            <p:cNvSpPr>
              <a:spLocks noChangeArrowheads="1"/>
            </p:cNvSpPr>
            <p:nvPr/>
          </p:nvSpPr>
          <p:spPr bwMode="auto">
            <a:xfrm>
              <a:off x="2497137" y="5443538"/>
              <a:ext cx="776288" cy="804862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82" name="Oval 14"/>
            <p:cNvSpPr>
              <a:spLocks noChangeArrowheads="1"/>
            </p:cNvSpPr>
            <p:nvPr/>
          </p:nvSpPr>
          <p:spPr bwMode="auto">
            <a:xfrm>
              <a:off x="7224713" y="4432300"/>
              <a:ext cx="776287" cy="8048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  <p:sp>
        <p:nvSpPr>
          <p:cNvPr id="83" name="Rectangle 15"/>
          <p:cNvSpPr>
            <a:spLocks noChangeArrowheads="1"/>
          </p:cNvSpPr>
          <p:nvPr/>
        </p:nvSpPr>
        <p:spPr bwMode="auto">
          <a:xfrm>
            <a:off x="2249906" y="1371600"/>
            <a:ext cx="3635375" cy="2743200"/>
          </a:xfrm>
          <a:prstGeom prst="rect">
            <a:avLst/>
          </a:prstGeom>
          <a:noFill/>
          <a:ln w="2540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84" name="Rectangle 16"/>
          <p:cNvSpPr>
            <a:spLocks noChangeArrowheads="1"/>
          </p:cNvSpPr>
          <p:nvPr/>
        </p:nvSpPr>
        <p:spPr bwMode="auto">
          <a:xfrm>
            <a:off x="6288506" y="1371600"/>
            <a:ext cx="3635375" cy="2743200"/>
          </a:xfrm>
          <a:prstGeom prst="rect">
            <a:avLst/>
          </a:prstGeom>
          <a:noFill/>
          <a:ln w="2540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85" name="Oval 17"/>
          <p:cNvSpPr>
            <a:spLocks noChangeArrowheads="1"/>
          </p:cNvSpPr>
          <p:nvPr/>
        </p:nvSpPr>
        <p:spPr bwMode="auto">
          <a:xfrm>
            <a:off x="7888706" y="1117600"/>
            <a:ext cx="533400" cy="482600"/>
          </a:xfrm>
          <a:prstGeom prst="ellipse">
            <a:avLst/>
          </a:prstGeom>
          <a:solidFill>
            <a:srgbClr val="4CD89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86" name="Oval 18"/>
          <p:cNvSpPr>
            <a:spLocks noChangeArrowheads="1"/>
          </p:cNvSpPr>
          <p:nvPr/>
        </p:nvSpPr>
        <p:spPr bwMode="auto">
          <a:xfrm>
            <a:off x="3850106" y="1130300"/>
            <a:ext cx="533400" cy="4826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2616619" y="1785938"/>
            <a:ext cx="776287" cy="8048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6440906" y="1676400"/>
            <a:ext cx="774700" cy="804863"/>
          </a:xfrm>
          <a:prstGeom prst="ellipse">
            <a:avLst/>
          </a:prstGeom>
          <a:solidFill>
            <a:srgbClr val="FF660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grpSp>
        <p:nvGrpSpPr>
          <p:cNvPr id="89" name="Group 33"/>
          <p:cNvGrpSpPr>
            <a:grpSpLocks/>
          </p:cNvGrpSpPr>
          <p:nvPr/>
        </p:nvGrpSpPr>
        <p:grpSpPr bwMode="auto">
          <a:xfrm>
            <a:off x="3150019" y="1676400"/>
            <a:ext cx="6643687" cy="2252663"/>
            <a:chOff x="1738312" y="1676400"/>
            <a:chExt cx="6643688" cy="2252662"/>
          </a:xfrm>
        </p:grpSpPr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6019800" y="1676400"/>
              <a:ext cx="776287" cy="80486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2347912" y="1785938"/>
              <a:ext cx="776288" cy="804862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7010400" y="1676400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3505200" y="1785938"/>
              <a:ext cx="776287" cy="8048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5091112" y="30051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738312" y="2895600"/>
              <a:ext cx="776288" cy="804862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5943600" y="2590800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2728912" y="2895600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7605713" y="24717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6781800" y="3124200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  <p:sp>
        <p:nvSpPr>
          <p:cNvPr id="100" name="Oval 99"/>
          <p:cNvSpPr>
            <a:spLocks noChangeArrowheads="1"/>
          </p:cNvSpPr>
          <p:nvPr/>
        </p:nvSpPr>
        <p:spPr bwMode="auto">
          <a:xfrm>
            <a:off x="3850106" y="1131888"/>
            <a:ext cx="533400" cy="482600"/>
          </a:xfrm>
          <a:prstGeom prst="ellipse">
            <a:avLst/>
          </a:prstGeom>
          <a:solidFill>
            <a:srgbClr val="A512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101" name="Oval 100"/>
          <p:cNvSpPr>
            <a:spLocks noChangeArrowheads="1"/>
          </p:cNvSpPr>
          <p:nvPr/>
        </p:nvSpPr>
        <p:spPr bwMode="auto">
          <a:xfrm>
            <a:off x="7888706" y="1119188"/>
            <a:ext cx="533400" cy="482600"/>
          </a:xfrm>
          <a:prstGeom prst="ellipse">
            <a:avLst/>
          </a:prstGeom>
          <a:solidFill>
            <a:srgbClr val="BAD81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975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87" grpId="0" animBg="1"/>
      <p:bldP spid="88" grpId="0" animBg="1"/>
      <p:bldP spid="100" grpId="0" animBg="1"/>
      <p:bldP spid="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unsupervised example: clustering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820863" y="3952240"/>
            <a:ext cx="8550275" cy="2746375"/>
            <a:chOff x="1687703" y="3275584"/>
            <a:chExt cx="8550275" cy="2746375"/>
          </a:xfrm>
        </p:grpSpPr>
        <p:pic>
          <p:nvPicPr>
            <p:cNvPr id="6" name="Picture 4" descr="do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45066" y="4742434"/>
              <a:ext cx="1525587" cy="1279525"/>
            </a:xfrm>
            <a:prstGeom prst="rect">
              <a:avLst/>
            </a:prstGeom>
            <a:noFill/>
          </p:spPr>
        </p:pic>
        <p:pic>
          <p:nvPicPr>
            <p:cNvPr id="7" name="Picture 5" descr="dog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50291" y="4599559"/>
              <a:ext cx="1422400" cy="1422400"/>
            </a:xfrm>
            <a:prstGeom prst="rect">
              <a:avLst/>
            </a:prstGeom>
            <a:noFill/>
          </p:spPr>
        </p:pic>
        <p:pic>
          <p:nvPicPr>
            <p:cNvPr id="8" name="Picture 6" descr="ca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4341" y="4704334"/>
              <a:ext cx="1398587" cy="1317625"/>
            </a:xfrm>
            <a:prstGeom prst="rect">
              <a:avLst/>
            </a:prstGeom>
            <a:noFill/>
          </p:spPr>
        </p:pic>
        <p:pic>
          <p:nvPicPr>
            <p:cNvPr id="9" name="Picture 7" descr="cat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04478" y="4701159"/>
              <a:ext cx="1333500" cy="1320800"/>
            </a:xfrm>
            <a:prstGeom prst="rect">
              <a:avLst/>
            </a:prstGeom>
            <a:noFill/>
          </p:spPr>
        </p:pic>
        <p:pic>
          <p:nvPicPr>
            <p:cNvPr id="10" name="Picture 8" descr="cat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87703" y="4828159"/>
              <a:ext cx="1587500" cy="1193800"/>
            </a:xfrm>
            <a:prstGeom prst="rect">
              <a:avLst/>
            </a:prstGeom>
            <a:noFill/>
          </p:spPr>
        </p:pic>
        <p:cxnSp>
          <p:nvCxnSpPr>
            <p:cNvPr id="12" name="AutoShape 19"/>
            <p:cNvCxnSpPr>
              <a:cxnSpLocks noChangeShapeType="1"/>
            </p:cNvCxnSpPr>
            <p:nvPr/>
          </p:nvCxnSpPr>
          <p:spPr bwMode="auto">
            <a:xfrm rot="5400000" flipV="1">
              <a:off x="8665560" y="3795490"/>
              <a:ext cx="101600" cy="1709737"/>
            </a:xfrm>
            <a:prstGeom prst="bentConnector3">
              <a:avLst>
                <a:gd name="adj1" fmla="val -456255"/>
              </a:avLst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</p:spPr>
        </p:cxnSp>
        <p:cxnSp>
          <p:nvCxnSpPr>
            <p:cNvPr id="13" name="AutoShape 20"/>
            <p:cNvCxnSpPr>
              <a:cxnSpLocks noChangeShapeType="1"/>
            </p:cNvCxnSpPr>
            <p:nvPr/>
          </p:nvCxnSpPr>
          <p:spPr bwMode="auto">
            <a:xfrm rot="16200000">
              <a:off x="5067491" y="3845496"/>
              <a:ext cx="38100" cy="1755775"/>
            </a:xfrm>
            <a:prstGeom prst="bentConnector3">
              <a:avLst>
                <a:gd name="adj1" fmla="val 1058333"/>
              </a:avLst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</p:spPr>
        </p:cxnSp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2481453" y="4004247"/>
              <a:ext cx="2632075" cy="823912"/>
              <a:chOff x="630" y="2891"/>
              <a:chExt cx="1658" cy="519"/>
            </a:xfrm>
          </p:grpSpPr>
          <p:cxnSp>
            <p:nvCxnSpPr>
              <p:cNvPr id="15" name="AutoShape 24"/>
              <p:cNvCxnSpPr>
                <a:cxnSpLocks noChangeShapeType="1"/>
              </p:cNvCxnSpPr>
              <p:nvPr/>
            </p:nvCxnSpPr>
            <p:spPr bwMode="auto">
              <a:xfrm rot="16200000">
                <a:off x="1199" y="2322"/>
                <a:ext cx="519" cy="1658"/>
              </a:xfrm>
              <a:prstGeom prst="bentConnector2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</p:cxn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2278" y="2901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32"/>
            <p:cNvGrpSpPr>
              <a:grpSpLocks/>
            </p:cNvGrpSpPr>
            <p:nvPr/>
          </p:nvGrpSpPr>
          <p:grpSpPr bwMode="auto">
            <a:xfrm>
              <a:off x="4003866" y="3275584"/>
              <a:ext cx="4691062" cy="846138"/>
              <a:chOff x="1589" y="2432"/>
              <a:chExt cx="2955" cy="533"/>
            </a:xfrm>
          </p:grpSpPr>
          <p:sp>
            <p:nvSpPr>
              <p:cNvPr id="18" name="Line 26"/>
              <p:cNvSpPr>
                <a:spLocks noChangeShapeType="1"/>
              </p:cNvSpPr>
              <p:nvPr/>
            </p:nvSpPr>
            <p:spPr bwMode="auto">
              <a:xfrm>
                <a:off x="1589" y="2683"/>
                <a:ext cx="2955" cy="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7"/>
              <p:cNvSpPr>
                <a:spLocks noChangeShapeType="1"/>
              </p:cNvSpPr>
              <p:nvPr/>
            </p:nvSpPr>
            <p:spPr bwMode="auto">
              <a:xfrm>
                <a:off x="1599" y="2682"/>
                <a:ext cx="0" cy="20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8"/>
              <p:cNvSpPr>
                <a:spLocks noChangeShapeType="1"/>
              </p:cNvSpPr>
              <p:nvPr/>
            </p:nvSpPr>
            <p:spPr bwMode="auto">
              <a:xfrm>
                <a:off x="4531" y="2683"/>
                <a:ext cx="0" cy="282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9"/>
              <p:cNvSpPr>
                <a:spLocks noChangeShapeType="1"/>
              </p:cNvSpPr>
              <p:nvPr/>
            </p:nvSpPr>
            <p:spPr bwMode="auto">
              <a:xfrm>
                <a:off x="2928" y="2432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12637"/>
          <a:stretch/>
        </p:blipFill>
        <p:spPr>
          <a:xfrm>
            <a:off x="5162653" y="927262"/>
            <a:ext cx="2195878" cy="289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K-means clustering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2681705" y="4432300"/>
            <a:ext cx="776288" cy="8048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3910430" y="4432300"/>
            <a:ext cx="774700" cy="804863"/>
          </a:xfrm>
          <a:prstGeom prst="ellipse">
            <a:avLst/>
          </a:prstGeom>
          <a:solidFill>
            <a:srgbClr val="FF660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2681705" y="4432300"/>
            <a:ext cx="6731000" cy="1816100"/>
            <a:chOff x="1270000" y="4432300"/>
            <a:chExt cx="6731000" cy="1816100"/>
          </a:xfrm>
        </p:grpSpPr>
        <p:sp>
          <p:nvSpPr>
            <p:cNvPr id="41" name="Oval 3"/>
            <p:cNvSpPr>
              <a:spLocks noChangeArrowheads="1"/>
            </p:cNvSpPr>
            <p:nvPr/>
          </p:nvSpPr>
          <p:spPr bwMode="auto">
            <a:xfrm>
              <a:off x="1270000" y="54435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6027738" y="4432300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6026151" y="54435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4" name="Oval 6"/>
            <p:cNvSpPr>
              <a:spLocks noChangeArrowheads="1"/>
            </p:cNvSpPr>
            <p:nvPr/>
          </p:nvSpPr>
          <p:spPr bwMode="auto">
            <a:xfrm>
              <a:off x="4797425" y="5443538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3697288" y="54435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7196138" y="5443538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7" name="Oval 11"/>
            <p:cNvSpPr>
              <a:spLocks noChangeArrowheads="1"/>
            </p:cNvSpPr>
            <p:nvPr/>
          </p:nvSpPr>
          <p:spPr bwMode="auto">
            <a:xfrm>
              <a:off x="3697288" y="4432300"/>
              <a:ext cx="776287" cy="80486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8" name="Oval 12"/>
            <p:cNvSpPr>
              <a:spLocks noChangeArrowheads="1"/>
            </p:cNvSpPr>
            <p:nvPr/>
          </p:nvSpPr>
          <p:spPr bwMode="auto">
            <a:xfrm>
              <a:off x="4797425" y="4432300"/>
              <a:ext cx="776288" cy="804862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49" name="Oval 13"/>
            <p:cNvSpPr>
              <a:spLocks noChangeArrowheads="1"/>
            </p:cNvSpPr>
            <p:nvPr/>
          </p:nvSpPr>
          <p:spPr bwMode="auto">
            <a:xfrm>
              <a:off x="2497137" y="5443538"/>
              <a:ext cx="776288" cy="804862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0" name="Oval 14"/>
            <p:cNvSpPr>
              <a:spLocks noChangeArrowheads="1"/>
            </p:cNvSpPr>
            <p:nvPr/>
          </p:nvSpPr>
          <p:spPr bwMode="auto">
            <a:xfrm>
              <a:off x="7224713" y="4432300"/>
              <a:ext cx="776287" cy="8048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2249905" y="1371600"/>
            <a:ext cx="3635375" cy="2743200"/>
          </a:xfrm>
          <a:prstGeom prst="rect">
            <a:avLst/>
          </a:prstGeom>
          <a:noFill/>
          <a:ln w="2540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6288505" y="1371600"/>
            <a:ext cx="3635375" cy="2743200"/>
          </a:xfrm>
          <a:prstGeom prst="rect">
            <a:avLst/>
          </a:prstGeom>
          <a:noFill/>
          <a:ln w="2540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7888705" y="1117600"/>
            <a:ext cx="533400" cy="482600"/>
          </a:xfrm>
          <a:prstGeom prst="ellipse">
            <a:avLst/>
          </a:prstGeom>
          <a:solidFill>
            <a:srgbClr val="D8390E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54" name="Oval 18"/>
          <p:cNvSpPr>
            <a:spLocks noChangeArrowheads="1"/>
          </p:cNvSpPr>
          <p:nvPr/>
        </p:nvSpPr>
        <p:spPr bwMode="auto">
          <a:xfrm>
            <a:off x="3850105" y="1130300"/>
            <a:ext cx="533400" cy="482600"/>
          </a:xfrm>
          <a:prstGeom prst="ellipse">
            <a:avLst/>
          </a:prstGeom>
          <a:solidFill>
            <a:srgbClr val="0EDCC8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2616618" y="1785938"/>
            <a:ext cx="776287" cy="8048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6440905" y="1676400"/>
            <a:ext cx="774700" cy="804863"/>
          </a:xfrm>
          <a:prstGeom prst="ellipse">
            <a:avLst/>
          </a:prstGeom>
          <a:solidFill>
            <a:srgbClr val="FF660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3073818" y="1676400"/>
            <a:ext cx="6796087" cy="2133600"/>
            <a:chOff x="1585913" y="1676400"/>
            <a:chExt cx="6796087" cy="2133600"/>
          </a:xfrm>
        </p:grpSpPr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6019800" y="1676400"/>
              <a:ext cx="776287" cy="80486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2043112" y="1862138"/>
              <a:ext cx="776288" cy="804862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7010400" y="1676400"/>
              <a:ext cx="774700" cy="804862"/>
            </a:xfrm>
            <a:prstGeom prst="ellipse">
              <a:avLst/>
            </a:prstGeom>
            <a:solidFill>
              <a:srgbClr val="DE6F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6005513" y="2624138"/>
              <a:ext cx="776287" cy="8048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5091112" y="3005138"/>
              <a:ext cx="776288" cy="804862"/>
            </a:xfrm>
            <a:prstGeom prst="ellipse">
              <a:avLst/>
            </a:prstGeom>
            <a:solidFill>
              <a:srgbClr val="ED9637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6829425" y="3005138"/>
              <a:ext cx="776288" cy="804862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3117056" y="1862138"/>
              <a:ext cx="776288" cy="804862"/>
            </a:xfrm>
            <a:prstGeom prst="ellipse">
              <a:avLst/>
            </a:prstGeom>
            <a:solidFill>
              <a:srgbClr val="4CD89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2728912" y="2895600"/>
              <a:ext cx="776288" cy="80486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7605713" y="2471738"/>
              <a:ext cx="776287" cy="804862"/>
            </a:xfrm>
            <a:prstGeom prst="ellipse">
              <a:avLst/>
            </a:prstGeom>
            <a:solidFill>
              <a:srgbClr val="F0E500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1585913" y="2874169"/>
              <a:ext cx="776287" cy="804862"/>
            </a:xfrm>
            <a:prstGeom prst="ellipse">
              <a:avLst/>
            </a:prstGeom>
            <a:solidFill>
              <a:srgbClr val="468A4B"/>
            </a:solidFill>
            <a:ln w="9525">
              <a:solidFill>
                <a:srgbClr val="35353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3850105" y="1117600"/>
            <a:ext cx="533400" cy="482600"/>
          </a:xfrm>
          <a:prstGeom prst="ellipse">
            <a:avLst/>
          </a:prstGeom>
          <a:solidFill>
            <a:srgbClr val="A512FF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7888705" y="1106488"/>
            <a:ext cx="533400" cy="482600"/>
          </a:xfrm>
          <a:prstGeom prst="ellipse">
            <a:avLst/>
          </a:prstGeom>
          <a:solidFill>
            <a:srgbClr val="BAD810"/>
          </a:solidFill>
          <a:ln w="952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874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55" grpId="0" animBg="1"/>
      <p:bldP spid="56" grpId="0" animBg="1"/>
      <p:bldP spid="68" grpId="0" animBg="1"/>
      <p:bldP spid="6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K-means clustering: 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Simple! And fast!</a:t>
            </a:r>
          </a:p>
          <a:p>
            <a:endParaRPr lang="en-US" sz="500" dirty="0" smtClean="0"/>
          </a:p>
          <a:p>
            <a:r>
              <a:rPr lang="en-US" dirty="0" smtClean="0"/>
              <a:t>You’ll get k clusters, whether they exist or not.</a:t>
            </a:r>
          </a:p>
          <a:p>
            <a:endParaRPr lang="en-US" sz="500" dirty="0" smtClean="0"/>
          </a:p>
          <a:p>
            <a:r>
              <a:rPr lang="en-US" dirty="0" smtClean="0"/>
              <a:t>Must set k ahead of time.</a:t>
            </a:r>
          </a:p>
          <a:p>
            <a:pPr lvl="1"/>
            <a:r>
              <a:rPr lang="en-US" dirty="0" smtClean="0"/>
              <a:t>Although there are systematic ways of evaluating this.</a:t>
            </a:r>
          </a:p>
          <a:p>
            <a:endParaRPr lang="en-US" sz="500" dirty="0" smtClean="0"/>
          </a:p>
          <a:p>
            <a:r>
              <a:rPr lang="en-US" dirty="0" smtClean="0"/>
              <a:t>Each feature belongs to exactly one cluster.</a:t>
            </a:r>
          </a:p>
          <a:p>
            <a:endParaRPr lang="en-US" sz="500" dirty="0" smtClean="0"/>
          </a:p>
          <a:p>
            <a:r>
              <a:rPr lang="en-US" dirty="0" smtClean="0"/>
              <a:t>Highly </a:t>
            </a:r>
            <a:r>
              <a:rPr lang="en-US" dirty="0"/>
              <a:t>dependent on (dis)similarity measure.</a:t>
            </a:r>
          </a:p>
          <a:p>
            <a:pPr lvl="1"/>
            <a:r>
              <a:rPr lang="en-US" dirty="0"/>
              <a:t>Although that’s true for any unsupervised analysis.</a:t>
            </a:r>
          </a:p>
          <a:p>
            <a:endParaRPr lang="en-US" sz="500" dirty="0"/>
          </a:p>
          <a:p>
            <a:r>
              <a:rPr lang="en-US" dirty="0"/>
              <a:t>Only really sensitive to largest patterns in the dataset.</a:t>
            </a:r>
          </a:p>
          <a:p>
            <a:pPr lvl="1"/>
            <a:r>
              <a:rPr lang="en-US" dirty="0"/>
              <a:t>Genes assigned based on variation across all samples.</a:t>
            </a:r>
          </a:p>
          <a:p>
            <a:pPr lvl="1"/>
            <a:r>
              <a:rPr lang="en-US" dirty="0"/>
              <a:t>Thus weighted by the number of columns supporting a pattern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clustering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Fuzzy clustering / mixture modeling.</a:t>
            </a:r>
          </a:p>
          <a:p>
            <a:pPr lvl="1"/>
            <a:r>
              <a:rPr lang="en-US" dirty="0" smtClean="0"/>
              <a:t>Features can belong to multiple clusters, optionally probabilistically.</a:t>
            </a:r>
          </a:p>
          <a:p>
            <a:endParaRPr lang="en-US" sz="500" dirty="0" smtClean="0"/>
          </a:p>
          <a:p>
            <a:r>
              <a:rPr lang="en-US" dirty="0" smtClean="0"/>
              <a:t>Partial clustering.</a:t>
            </a:r>
          </a:p>
          <a:p>
            <a:pPr lvl="1"/>
            <a:r>
              <a:rPr lang="en-US" dirty="0" smtClean="0"/>
              <a:t>One “</a:t>
            </a:r>
            <a:r>
              <a:rPr lang="en-US" dirty="0" err="1" smtClean="0"/>
              <a:t>unclustered</a:t>
            </a:r>
            <a:r>
              <a:rPr lang="en-US" dirty="0" smtClean="0"/>
              <a:t>” cluster is special.</a:t>
            </a:r>
          </a:p>
          <a:p>
            <a:endParaRPr lang="en-US" sz="500" dirty="0" smtClean="0"/>
          </a:p>
          <a:p>
            <a:r>
              <a:rPr lang="en-US" dirty="0" smtClean="0"/>
              <a:t>Clustering with resampling / bootstrapping / jackknifing / etc.</a:t>
            </a:r>
          </a:p>
          <a:p>
            <a:pPr lvl="1"/>
            <a:r>
              <a:rPr lang="en-US" dirty="0" smtClean="0"/>
              <a:t>Assigns some measure of confidence to cluster splits.</a:t>
            </a:r>
          </a:p>
          <a:p>
            <a:endParaRPr lang="en-US" sz="500" dirty="0" smtClean="0"/>
          </a:p>
          <a:p>
            <a:r>
              <a:rPr lang="en-US" dirty="0" smtClean="0"/>
              <a:t>Spring models.</a:t>
            </a:r>
          </a:p>
          <a:p>
            <a:pPr lvl="1"/>
            <a:r>
              <a:rPr lang="en-US" dirty="0" smtClean="0"/>
              <a:t>Not dissimilar to NMDS/t-SNE/PCA/dimensionality reduction.</a:t>
            </a:r>
          </a:p>
          <a:p>
            <a:endParaRPr lang="en-US" sz="500" dirty="0" smtClean="0"/>
          </a:p>
          <a:p>
            <a:r>
              <a:rPr lang="en-US" dirty="0" smtClean="0"/>
              <a:t>Network clustering.</a:t>
            </a:r>
          </a:p>
          <a:p>
            <a:pPr lvl="1"/>
            <a:r>
              <a:rPr lang="en-US" dirty="0" smtClean="0"/>
              <a:t>Community discovery / dense subnetworks.</a:t>
            </a:r>
          </a:p>
          <a:p>
            <a:pPr lvl="1"/>
            <a:r>
              <a:rPr lang="en-US" dirty="0" smtClean="0"/>
              <a:t>Equivalent to block model of pairwise (dis)similarity matrix.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189" y="84855"/>
            <a:ext cx="3252777" cy="6628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 quality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u="sng" dirty="0" smtClean="0"/>
              <a:t>VERY HARD!</a:t>
            </a:r>
          </a:p>
          <a:p>
            <a:pPr lvl="1"/>
            <a:r>
              <a:rPr lang="en-US" sz="2000" dirty="0" smtClean="0"/>
              <a:t>Easy to get wildly different answers from different quality</a:t>
            </a:r>
            <a:br>
              <a:rPr lang="en-US" sz="2000" dirty="0" smtClean="0"/>
            </a:br>
            <a:r>
              <a:rPr lang="en-US" sz="2000" dirty="0" smtClean="0"/>
              <a:t>measures / </a:t>
            </a:r>
            <a:r>
              <a:rPr lang="en-US" sz="2000" dirty="0" err="1" smtClean="0"/>
              <a:t>clusterings</a:t>
            </a:r>
            <a:r>
              <a:rPr lang="en-US" sz="2000" dirty="0" smtClean="0"/>
              <a:t>.</a:t>
            </a:r>
          </a:p>
          <a:p>
            <a:r>
              <a:rPr lang="en-US" sz="2400" dirty="0" smtClean="0"/>
              <a:t>Figure of merit.</a:t>
            </a:r>
          </a:p>
          <a:p>
            <a:pPr lvl="1"/>
            <a:r>
              <a:rPr lang="en-US" sz="2000" dirty="0" smtClean="0"/>
              <a:t>Remove one sample at a time; what’s its probability of being</a:t>
            </a:r>
            <a:br>
              <a:rPr lang="en-US" sz="2000" dirty="0" smtClean="0"/>
            </a:br>
            <a:r>
              <a:rPr lang="en-US" sz="2000" dirty="0" smtClean="0"/>
              <a:t>re-classified to its same, original cluster?</a:t>
            </a:r>
          </a:p>
          <a:p>
            <a:r>
              <a:rPr lang="en-US" sz="2400" dirty="0"/>
              <a:t>Prediction strength.</a:t>
            </a:r>
          </a:p>
          <a:p>
            <a:pPr lvl="1"/>
            <a:r>
              <a:rPr lang="en-US" sz="2000" dirty="0"/>
              <a:t>In a bootstrap / cross-validation, what is the probability </a:t>
            </a:r>
            <a:r>
              <a:rPr lang="en-US" sz="2000" dirty="0" smtClean="0"/>
              <a:t>that</a:t>
            </a:r>
            <a:br>
              <a:rPr lang="en-US" sz="2000" dirty="0" smtClean="0"/>
            </a:br>
            <a:r>
              <a:rPr lang="en-US" sz="2000" dirty="0" smtClean="0"/>
              <a:t>each </a:t>
            </a:r>
            <a:r>
              <a:rPr lang="en-US" sz="2000" dirty="0"/>
              <a:t>pair of </a:t>
            </a:r>
            <a:r>
              <a:rPr lang="en-US" sz="2000" dirty="0" smtClean="0"/>
              <a:t>samples falls in the same cluster?</a:t>
            </a:r>
            <a:endParaRPr lang="en-US" sz="2000" dirty="0"/>
          </a:p>
          <a:p>
            <a:r>
              <a:rPr lang="en-US" sz="2400" dirty="0" smtClean="0"/>
              <a:t>Silhouette width.</a:t>
            </a:r>
          </a:p>
          <a:p>
            <a:pPr lvl="1"/>
            <a:r>
              <a:rPr lang="en-US" sz="2000" dirty="0" smtClean="0"/>
              <a:t>(average distance between features within a cluster) /</a:t>
            </a:r>
            <a:br>
              <a:rPr lang="en-US" sz="2000" dirty="0" smtClean="0"/>
            </a:br>
            <a:r>
              <a:rPr lang="en-US" sz="2000" dirty="0" smtClean="0"/>
              <a:t>(avg. between clusters)</a:t>
            </a:r>
          </a:p>
          <a:p>
            <a:r>
              <a:rPr lang="en-US" sz="2400" dirty="0" err="1" smtClean="0"/>
              <a:t>Cophenetic</a:t>
            </a:r>
            <a:r>
              <a:rPr lang="en-US" sz="2400" dirty="0" smtClean="0"/>
              <a:t> correlation.</a:t>
            </a:r>
          </a:p>
          <a:p>
            <a:pPr lvl="1"/>
            <a:r>
              <a:rPr lang="en-US" sz="2000" dirty="0" smtClean="0"/>
              <a:t>How closely do pairwise distances in the clustered tree / groups mimic</a:t>
            </a:r>
            <a:br>
              <a:rPr lang="en-US" sz="2000" dirty="0" smtClean="0"/>
            </a:br>
            <a:r>
              <a:rPr lang="en-US" sz="2000" dirty="0" smtClean="0"/>
              <a:t>those in the original high-dimensional space?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Ordination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77516" y="1159628"/>
            <a:ext cx="5562600" cy="2205037"/>
            <a:chOff x="2263666" y="3967726"/>
            <a:chExt cx="5562600" cy="220606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63666" y="3967726"/>
              <a:ext cx="1150883" cy="22060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989990" y="3967726"/>
              <a:ext cx="1150883" cy="22060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332687" y="3967726"/>
              <a:ext cx="1150883" cy="10550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  <a:sym typeface="Symbol" pitchFamily="-65" charset="2"/>
                </a:rPr>
                <a:t>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675383" y="3967726"/>
              <a:ext cx="1150883" cy="10550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V</a:t>
              </a:r>
              <a:r>
                <a:rPr lang="en-US" baseline="30000">
                  <a:solidFill>
                    <a:schemeClr val="bg1"/>
                  </a:solidFill>
                </a:rPr>
                <a:t>t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492473" y="4543220"/>
              <a:ext cx="361649" cy="457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316" y="656390"/>
            <a:ext cx="41148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85441" y="3312278"/>
            <a:ext cx="1363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Original</a:t>
            </a:r>
          </a:p>
          <a:p>
            <a:pPr algn="ctr"/>
            <a:r>
              <a:rPr lang="en-US"/>
              <a:t>Data matrix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872916" y="3364665"/>
            <a:ext cx="2049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“Eigen-conditions”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614070" y="2185153"/>
            <a:ext cx="12102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“Eigen-” </a:t>
            </a:r>
            <a:r>
              <a:rPr lang="en-US" dirty="0" smtClean="0"/>
              <a:t>or singular values</a:t>
            </a:r>
            <a:endParaRPr lang="en-US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733591" y="2221665"/>
            <a:ext cx="163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“Eigen-genes”</a:t>
            </a:r>
          </a:p>
        </p:txBody>
      </p:sp>
      <p:pic>
        <p:nvPicPr>
          <p:cNvPr id="17" name="Picture 16" descr="maaslin_eigenge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53" y="312872"/>
            <a:ext cx="4147981" cy="620161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TextBox 17"/>
          <p:cNvSpPr txBox="1"/>
          <p:nvPr/>
        </p:nvSpPr>
        <p:spPr>
          <a:xfrm>
            <a:off x="10746330" y="671096"/>
            <a:ext cx="136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Loading vectors, indicating how much each feature contributes to each pattern.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271" y="4173923"/>
            <a:ext cx="3218766" cy="24027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8491" y="4539276"/>
            <a:ext cx="1807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Scree plot</a:t>
            </a:r>
            <a:r>
              <a:rPr lang="en-US" smtClean="0"/>
              <a:t>, indicating the percent variance captured by each pattern.</a:t>
            </a:r>
            <a:endParaRPr lang="en-US" dirty="0"/>
          </a:p>
        </p:txBody>
      </p:sp>
      <p:cxnSp>
        <p:nvCxnSpPr>
          <p:cNvPr id="22" name="Straight Connector 21"/>
          <p:cNvCxnSpPr>
            <a:stCxn id="15" idx="2"/>
            <a:endCxn id="19" idx="0"/>
          </p:cNvCxnSpPr>
          <p:nvPr/>
        </p:nvCxnSpPr>
        <p:spPr>
          <a:xfrm flipH="1">
            <a:off x="4135654" y="3108483"/>
            <a:ext cx="83558" cy="106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flipH="1">
            <a:off x="5953557" y="495717"/>
            <a:ext cx="770021" cy="84943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Ordination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814011" y="1191128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671011" y="2105528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347411" y="13435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728411" y="15721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576011" y="1953128"/>
            <a:ext cx="152400" cy="152400"/>
          </a:xfrm>
          <a:prstGeom prst="ellipse">
            <a:avLst/>
          </a:prstGeom>
          <a:solidFill>
            <a:srgbClr val="ED963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499811" y="2334128"/>
            <a:ext cx="152400" cy="152400"/>
          </a:xfrm>
          <a:prstGeom prst="ellipse">
            <a:avLst/>
          </a:prstGeom>
          <a:solidFill>
            <a:srgbClr val="ED963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042611" y="18007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3966411" y="22579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880811" y="11149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3433011" y="24865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3509211" y="17245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3128211" y="23341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3280611" y="28675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823411" y="27913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3509211" y="21055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3814011" y="2867528"/>
            <a:ext cx="152400" cy="152400"/>
          </a:xfrm>
          <a:prstGeom prst="ellipse">
            <a:avLst/>
          </a:prstGeom>
          <a:solidFill>
            <a:srgbClr val="ED963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151"/>
          <p:cNvGrpSpPr>
            <a:grpSpLocks/>
          </p:cNvGrpSpPr>
          <p:nvPr/>
        </p:nvGrpSpPr>
        <p:grpSpPr bwMode="auto">
          <a:xfrm>
            <a:off x="4804611" y="1038728"/>
            <a:ext cx="4648200" cy="2646948"/>
            <a:chOff x="3505200" y="1295400"/>
            <a:chExt cx="4648200" cy="2646948"/>
          </a:xfrm>
        </p:grpSpPr>
        <p:pic>
          <p:nvPicPr>
            <p:cNvPr id="23" name="Picture 59" descr="latex-image-1.pdf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523248"/>
              <a:ext cx="218440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Line 4"/>
            <p:cNvSpPr>
              <a:spLocks noChangeShapeType="1"/>
            </p:cNvSpPr>
            <p:nvPr/>
          </p:nvSpPr>
          <p:spPr bwMode="auto">
            <a:xfrm>
              <a:off x="6781800" y="1447800"/>
              <a:ext cx="0" cy="1905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5638800" y="23622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7315200" y="1600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7"/>
            <p:cNvSpPr>
              <a:spLocks noChangeArrowheads="1"/>
            </p:cNvSpPr>
            <p:nvPr/>
          </p:nvSpPr>
          <p:spPr bwMode="auto">
            <a:xfrm>
              <a:off x="7696200" y="1828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7543800" y="220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7467600" y="2590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0"/>
            <p:cNvSpPr>
              <a:spLocks noChangeArrowheads="1"/>
            </p:cNvSpPr>
            <p:nvPr/>
          </p:nvSpPr>
          <p:spPr bwMode="auto">
            <a:xfrm>
              <a:off x="7010400" y="2057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11"/>
            <p:cNvSpPr>
              <a:spLocks noChangeArrowheads="1"/>
            </p:cNvSpPr>
            <p:nvPr/>
          </p:nvSpPr>
          <p:spPr bwMode="auto">
            <a:xfrm>
              <a:off x="6934200" y="25146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7848600" y="13716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13"/>
            <p:cNvSpPr>
              <a:spLocks noChangeArrowheads="1"/>
            </p:cNvSpPr>
            <p:nvPr/>
          </p:nvSpPr>
          <p:spPr bwMode="auto">
            <a:xfrm>
              <a:off x="6400800" y="2743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6477000" y="1981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6096000" y="2590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6"/>
            <p:cNvSpPr>
              <a:spLocks noChangeArrowheads="1"/>
            </p:cNvSpPr>
            <p:nvPr/>
          </p:nvSpPr>
          <p:spPr bwMode="auto">
            <a:xfrm>
              <a:off x="6248400" y="3124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7"/>
            <p:cNvSpPr>
              <a:spLocks noChangeArrowheads="1"/>
            </p:cNvSpPr>
            <p:nvPr/>
          </p:nvSpPr>
          <p:spPr bwMode="auto">
            <a:xfrm>
              <a:off x="5791200" y="3048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8"/>
            <p:cNvSpPr>
              <a:spLocks noChangeArrowheads="1"/>
            </p:cNvSpPr>
            <p:nvPr/>
          </p:nvSpPr>
          <p:spPr bwMode="auto">
            <a:xfrm>
              <a:off x="6477000" y="2362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6781800" y="3124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0" name="Straight Connector 94"/>
            <p:cNvCxnSpPr>
              <a:cxnSpLocks noChangeShapeType="1"/>
            </p:cNvCxnSpPr>
            <p:nvPr/>
          </p:nvCxnSpPr>
          <p:spPr bwMode="auto">
            <a:xfrm flipV="1">
              <a:off x="5562600" y="1295400"/>
              <a:ext cx="2590800" cy="20574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1" name="Straight Connector 96"/>
            <p:cNvCxnSpPr>
              <a:cxnSpLocks noChangeShapeType="1"/>
            </p:cNvCxnSpPr>
            <p:nvPr/>
          </p:nvCxnSpPr>
          <p:spPr bwMode="auto">
            <a:xfrm rot="16200000" flipH="1">
              <a:off x="6324600" y="2057400"/>
              <a:ext cx="1066800" cy="7620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2" name="Straight Arrow Connector 141"/>
            <p:cNvCxnSpPr>
              <a:cxnSpLocks noChangeShapeType="1"/>
            </p:cNvCxnSpPr>
            <p:nvPr/>
          </p:nvCxnSpPr>
          <p:spPr bwMode="auto">
            <a:xfrm>
              <a:off x="4114800" y="2362200"/>
              <a:ext cx="1219200" cy="15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sp>
          <p:nvSpPr>
            <p:cNvPr id="43" name="TextBox 144"/>
            <p:cNvSpPr txBox="1">
              <a:spLocks noChangeArrowheads="1"/>
            </p:cNvSpPr>
            <p:nvPr/>
          </p:nvSpPr>
          <p:spPr bwMode="auto">
            <a:xfrm>
              <a:off x="4343400" y="1905000"/>
              <a:ext cx="6591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PCA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694178" y="3875522"/>
            <a:ext cx="8633378" cy="2732247"/>
            <a:chOff x="394767" y="4132194"/>
            <a:chExt cx="8633378" cy="2732247"/>
          </a:xfrm>
        </p:grpSpPr>
        <p:sp>
          <p:nvSpPr>
            <p:cNvPr id="45" name="AutoShape 12"/>
            <p:cNvSpPr>
              <a:spLocks noChangeArrowheads="1"/>
            </p:cNvSpPr>
            <p:nvPr/>
          </p:nvSpPr>
          <p:spPr bwMode="auto">
            <a:xfrm>
              <a:off x="4572000" y="53340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355097" y="5714580"/>
              <a:ext cx="3673048" cy="1149861"/>
            </a:xfrm>
            <a:custGeom>
              <a:avLst/>
              <a:gdLst>
                <a:gd name="connsiteX0" fmla="*/ 0 w 3673048"/>
                <a:gd name="connsiteY0" fmla="*/ 669345 h 1149861"/>
                <a:gd name="connsiteX1" fmla="*/ 154474 w 3673048"/>
                <a:gd name="connsiteY1" fmla="*/ 68707 h 1149861"/>
                <a:gd name="connsiteX2" fmla="*/ 480586 w 3673048"/>
                <a:gd name="connsiteY2" fmla="*/ 1149855 h 1149861"/>
                <a:gd name="connsiteX3" fmla="*/ 841025 w 3673048"/>
                <a:gd name="connsiteY3" fmla="*/ 51546 h 1149861"/>
                <a:gd name="connsiteX4" fmla="*/ 1252956 w 3673048"/>
                <a:gd name="connsiteY4" fmla="*/ 1046889 h 1149861"/>
                <a:gd name="connsiteX5" fmla="*/ 1699214 w 3673048"/>
                <a:gd name="connsiteY5" fmla="*/ 51546 h 1149861"/>
                <a:gd name="connsiteX6" fmla="*/ 2317109 w 3673048"/>
                <a:gd name="connsiteY6" fmla="*/ 995406 h 1149861"/>
                <a:gd name="connsiteX7" fmla="*/ 2660385 w 3673048"/>
                <a:gd name="connsiteY7" fmla="*/ 62 h 1149861"/>
                <a:gd name="connsiteX8" fmla="*/ 3209626 w 3673048"/>
                <a:gd name="connsiteY8" fmla="*/ 943922 h 1149861"/>
                <a:gd name="connsiteX9" fmla="*/ 3673048 w 3673048"/>
                <a:gd name="connsiteY9" fmla="*/ 411929 h 114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73048" h="1149861">
                  <a:moveTo>
                    <a:pt x="0" y="669345"/>
                  </a:moveTo>
                  <a:cubicBezTo>
                    <a:pt x="37188" y="328983"/>
                    <a:pt x="74376" y="-11378"/>
                    <a:pt x="154474" y="68707"/>
                  </a:cubicBezTo>
                  <a:cubicBezTo>
                    <a:pt x="234572" y="148792"/>
                    <a:pt x="366161" y="1152715"/>
                    <a:pt x="480586" y="1149855"/>
                  </a:cubicBezTo>
                  <a:cubicBezTo>
                    <a:pt x="595011" y="1146995"/>
                    <a:pt x="712297" y="68707"/>
                    <a:pt x="841025" y="51546"/>
                  </a:cubicBezTo>
                  <a:cubicBezTo>
                    <a:pt x="969753" y="34385"/>
                    <a:pt x="1109925" y="1046889"/>
                    <a:pt x="1252956" y="1046889"/>
                  </a:cubicBezTo>
                  <a:cubicBezTo>
                    <a:pt x="1395987" y="1046889"/>
                    <a:pt x="1521855" y="60126"/>
                    <a:pt x="1699214" y="51546"/>
                  </a:cubicBezTo>
                  <a:cubicBezTo>
                    <a:pt x="1876573" y="42966"/>
                    <a:pt x="2156914" y="1003987"/>
                    <a:pt x="2317109" y="995406"/>
                  </a:cubicBezTo>
                  <a:cubicBezTo>
                    <a:pt x="2477304" y="986825"/>
                    <a:pt x="2511632" y="8643"/>
                    <a:pt x="2660385" y="62"/>
                  </a:cubicBezTo>
                  <a:cubicBezTo>
                    <a:pt x="2809138" y="-8519"/>
                    <a:pt x="3040849" y="875277"/>
                    <a:pt x="3209626" y="943922"/>
                  </a:cubicBezTo>
                  <a:cubicBezTo>
                    <a:pt x="3378403" y="1012567"/>
                    <a:pt x="3673048" y="411929"/>
                    <a:pt x="3673048" y="411929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94767" y="4132194"/>
              <a:ext cx="3947668" cy="2424381"/>
            </a:xfrm>
            <a:custGeom>
              <a:avLst/>
              <a:gdLst>
                <a:gd name="connsiteX0" fmla="*/ 0 w 3947668"/>
                <a:gd name="connsiteY0" fmla="*/ 1393677 h 2424381"/>
                <a:gd name="connsiteX1" fmla="*/ 205965 w 3947668"/>
                <a:gd name="connsiteY1" fmla="*/ 724394 h 2424381"/>
                <a:gd name="connsiteX2" fmla="*/ 360439 w 3947668"/>
                <a:gd name="connsiteY2" fmla="*/ 1153421 h 2424381"/>
                <a:gd name="connsiteX3" fmla="*/ 652223 w 3947668"/>
                <a:gd name="connsiteY3" fmla="*/ 261045 h 2424381"/>
                <a:gd name="connsiteX4" fmla="*/ 875352 w 3947668"/>
                <a:gd name="connsiteY4" fmla="*/ 1101938 h 2424381"/>
                <a:gd name="connsiteX5" fmla="*/ 1235791 w 3947668"/>
                <a:gd name="connsiteY5" fmla="*/ 621428 h 2424381"/>
                <a:gd name="connsiteX6" fmla="*/ 1287283 w 3947668"/>
                <a:gd name="connsiteY6" fmla="*/ 1805543 h 2424381"/>
                <a:gd name="connsiteX7" fmla="*/ 1630558 w 3947668"/>
                <a:gd name="connsiteY7" fmla="*/ 1376515 h 2424381"/>
                <a:gd name="connsiteX8" fmla="*/ 1905179 w 3947668"/>
                <a:gd name="connsiteY8" fmla="*/ 2423342 h 2424381"/>
                <a:gd name="connsiteX9" fmla="*/ 2145471 w 3947668"/>
                <a:gd name="connsiteY9" fmla="*/ 1582448 h 2424381"/>
                <a:gd name="connsiteX10" fmla="*/ 2437256 w 3947668"/>
                <a:gd name="connsiteY10" fmla="*/ 2131603 h 2424381"/>
                <a:gd name="connsiteX11" fmla="*/ 2591729 w 3947668"/>
                <a:gd name="connsiteY11" fmla="*/ 844522 h 2424381"/>
                <a:gd name="connsiteX12" fmla="*/ 2814859 w 3947668"/>
                <a:gd name="connsiteY12" fmla="*/ 1256388 h 2424381"/>
                <a:gd name="connsiteX13" fmla="*/ 3106643 w 3947668"/>
                <a:gd name="connsiteY13" fmla="*/ 3628 h 2424381"/>
                <a:gd name="connsiteX14" fmla="*/ 3449918 w 3947668"/>
                <a:gd name="connsiteY14" fmla="*/ 861683 h 2424381"/>
                <a:gd name="connsiteX15" fmla="*/ 3844685 w 3947668"/>
                <a:gd name="connsiteY15" fmla="*/ 449817 h 2424381"/>
                <a:gd name="connsiteX16" fmla="*/ 3947668 w 3947668"/>
                <a:gd name="connsiteY16" fmla="*/ 1668254 h 24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7668" h="2424381">
                  <a:moveTo>
                    <a:pt x="0" y="1393677"/>
                  </a:moveTo>
                  <a:cubicBezTo>
                    <a:pt x="72946" y="1079057"/>
                    <a:pt x="145892" y="764437"/>
                    <a:pt x="205965" y="724394"/>
                  </a:cubicBezTo>
                  <a:cubicBezTo>
                    <a:pt x="266038" y="684351"/>
                    <a:pt x="286063" y="1230646"/>
                    <a:pt x="360439" y="1153421"/>
                  </a:cubicBezTo>
                  <a:cubicBezTo>
                    <a:pt x="434815" y="1076196"/>
                    <a:pt x="566404" y="269625"/>
                    <a:pt x="652223" y="261045"/>
                  </a:cubicBezTo>
                  <a:cubicBezTo>
                    <a:pt x="738042" y="252464"/>
                    <a:pt x="778091" y="1041874"/>
                    <a:pt x="875352" y="1101938"/>
                  </a:cubicBezTo>
                  <a:cubicBezTo>
                    <a:pt x="972613" y="1162002"/>
                    <a:pt x="1167136" y="504160"/>
                    <a:pt x="1235791" y="621428"/>
                  </a:cubicBezTo>
                  <a:cubicBezTo>
                    <a:pt x="1304446" y="738695"/>
                    <a:pt x="1221489" y="1679695"/>
                    <a:pt x="1287283" y="1805543"/>
                  </a:cubicBezTo>
                  <a:cubicBezTo>
                    <a:pt x="1353078" y="1931391"/>
                    <a:pt x="1527575" y="1273549"/>
                    <a:pt x="1630558" y="1376515"/>
                  </a:cubicBezTo>
                  <a:cubicBezTo>
                    <a:pt x="1733541" y="1479481"/>
                    <a:pt x="1819360" y="2389020"/>
                    <a:pt x="1905179" y="2423342"/>
                  </a:cubicBezTo>
                  <a:cubicBezTo>
                    <a:pt x="1990998" y="2457664"/>
                    <a:pt x="2056792" y="1631071"/>
                    <a:pt x="2145471" y="1582448"/>
                  </a:cubicBezTo>
                  <a:cubicBezTo>
                    <a:pt x="2234150" y="1533825"/>
                    <a:pt x="2362880" y="2254591"/>
                    <a:pt x="2437256" y="2131603"/>
                  </a:cubicBezTo>
                  <a:cubicBezTo>
                    <a:pt x="2511632" y="2008615"/>
                    <a:pt x="2528795" y="990391"/>
                    <a:pt x="2591729" y="844522"/>
                  </a:cubicBezTo>
                  <a:cubicBezTo>
                    <a:pt x="2654663" y="698653"/>
                    <a:pt x="2729040" y="1396537"/>
                    <a:pt x="2814859" y="1256388"/>
                  </a:cubicBezTo>
                  <a:cubicBezTo>
                    <a:pt x="2900678" y="1116239"/>
                    <a:pt x="3000800" y="69412"/>
                    <a:pt x="3106643" y="3628"/>
                  </a:cubicBezTo>
                  <a:cubicBezTo>
                    <a:pt x="3212486" y="-62156"/>
                    <a:pt x="3326911" y="787318"/>
                    <a:pt x="3449918" y="861683"/>
                  </a:cubicBezTo>
                  <a:cubicBezTo>
                    <a:pt x="3572925" y="936048"/>
                    <a:pt x="3761727" y="315389"/>
                    <a:pt x="3844685" y="449817"/>
                  </a:cubicBezTo>
                  <a:cubicBezTo>
                    <a:pt x="3927643" y="584245"/>
                    <a:pt x="3947668" y="1668254"/>
                    <a:pt x="3947668" y="1668254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5423752" y="4166512"/>
              <a:ext cx="3604393" cy="1273686"/>
            </a:xfrm>
            <a:custGeom>
              <a:avLst/>
              <a:gdLst>
                <a:gd name="connsiteX0" fmla="*/ 0 w 3604393"/>
                <a:gd name="connsiteY0" fmla="*/ 930331 h 1273686"/>
                <a:gd name="connsiteX1" fmla="*/ 823861 w 3604393"/>
                <a:gd name="connsiteY1" fmla="*/ 89438 h 1273686"/>
                <a:gd name="connsiteX2" fmla="*/ 1819360 w 3604393"/>
                <a:gd name="connsiteY2" fmla="*/ 1273553 h 1273686"/>
                <a:gd name="connsiteX3" fmla="*/ 2917842 w 3604393"/>
                <a:gd name="connsiteY3" fmla="*/ 3633 h 1273686"/>
                <a:gd name="connsiteX4" fmla="*/ 3604393 w 3604393"/>
                <a:gd name="connsiteY4" fmla="*/ 861687 h 127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4393" h="1273686">
                  <a:moveTo>
                    <a:pt x="0" y="930331"/>
                  </a:moveTo>
                  <a:cubicBezTo>
                    <a:pt x="260317" y="481282"/>
                    <a:pt x="520634" y="32234"/>
                    <a:pt x="823861" y="89438"/>
                  </a:cubicBezTo>
                  <a:cubicBezTo>
                    <a:pt x="1127088" y="146642"/>
                    <a:pt x="1470363" y="1287854"/>
                    <a:pt x="1819360" y="1273553"/>
                  </a:cubicBezTo>
                  <a:cubicBezTo>
                    <a:pt x="2168357" y="1259252"/>
                    <a:pt x="2620337" y="72277"/>
                    <a:pt x="2917842" y="3633"/>
                  </a:cubicBezTo>
                  <a:cubicBezTo>
                    <a:pt x="3215347" y="-65011"/>
                    <a:pt x="3604393" y="861687"/>
                    <a:pt x="3604393" y="861687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06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fun transcriptomics environment: MeV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371344" y="886968"/>
            <a:ext cx="2133600" cy="695504"/>
            <a:chOff x="1333500" y="1752600"/>
            <a:chExt cx="2133600" cy="695504"/>
          </a:xfrm>
        </p:grpSpPr>
        <p:pic>
          <p:nvPicPr>
            <p:cNvPr id="9" name="Picture 8" descr="C:\Users\eblis\Documents\My Dropbox\archive\logos\mev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3500" y="1752600"/>
              <a:ext cx="2133600" cy="490206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485900" y="2232660"/>
              <a:ext cx="18288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mev.tm4.org</a:t>
              </a:r>
              <a:endParaRPr lang="en-US" sz="1400" dirty="0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1744" y="1676400"/>
            <a:ext cx="32272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t="11250" r="2956" b="3333"/>
          <a:stretch>
            <a:fillRect/>
          </a:stretch>
        </p:blipFill>
        <p:spPr bwMode="auto">
          <a:xfrm>
            <a:off x="5190744" y="1143000"/>
            <a:ext cx="544514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5822" y="3442253"/>
            <a:ext cx="5486400" cy="333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5822" y="3438144"/>
            <a:ext cx="5486400" cy="333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1544" y="4648200"/>
            <a:ext cx="25590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0744" y="1143000"/>
            <a:ext cx="5486400" cy="33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fun transcriptomics environment: MeV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980" y="1143000"/>
            <a:ext cx="5486400" cy="33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532" y="4495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980" y="1143000"/>
            <a:ext cx="5486400" cy="33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632" y="3429000"/>
            <a:ext cx="5486400" cy="33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5012" y="1889760"/>
            <a:ext cx="195072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1108" y="3429000"/>
            <a:ext cx="5483134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1108" y="3429000"/>
            <a:ext cx="5483134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7539" y="1889760"/>
            <a:ext cx="1535533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61108" y="3429000"/>
            <a:ext cx="5483134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/>
          <a:srcRect l="16786" t="55238" r="16607" b="36905"/>
          <a:stretch>
            <a:fillRect/>
          </a:stretch>
        </p:blipFill>
        <p:spPr bwMode="auto">
          <a:xfrm>
            <a:off x="1655012" y="1672335"/>
            <a:ext cx="1947672" cy="17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9" cstate="print"/>
          <a:srcRect l="17227" t="61869" r="30554" b="31068"/>
          <a:stretch>
            <a:fillRect/>
          </a:stretch>
        </p:blipFill>
        <p:spPr bwMode="auto">
          <a:xfrm>
            <a:off x="3758132" y="1676400"/>
            <a:ext cx="1348191" cy="17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371344" y="886968"/>
            <a:ext cx="2133600" cy="695504"/>
            <a:chOff x="1333500" y="1752600"/>
            <a:chExt cx="2133600" cy="695504"/>
          </a:xfrm>
        </p:grpSpPr>
        <p:pic>
          <p:nvPicPr>
            <p:cNvPr id="18" name="Picture 17" descr="C:\Users\eblis\Documents\My Dropbox\archive\logos\mev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33500" y="1752600"/>
              <a:ext cx="2133600" cy="490206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485900" y="2232660"/>
              <a:ext cx="18288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mev.tm4.org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90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Supervised transcriptomics: class comparison and prediction.</a:t>
            </a:r>
          </a:p>
          <a:p>
            <a:pPr lvl="1"/>
            <a:r>
              <a:rPr lang="en-US" sz="2800" dirty="0" smtClean="0"/>
              <a:t>Differential expression: fancy t-tests.</a:t>
            </a:r>
          </a:p>
          <a:p>
            <a:pPr lvl="2"/>
            <a:r>
              <a:rPr lang="en-US" sz="2400" dirty="0" smtClean="0"/>
              <a:t>Interpreting gene lists by overlap or enrichment with characterized sets / pathways.</a:t>
            </a:r>
          </a:p>
          <a:p>
            <a:pPr lvl="1"/>
            <a:r>
              <a:rPr lang="en-US" sz="2800" dirty="0" smtClean="0"/>
              <a:t>Gene function prediction or sample phenotype prediction.</a:t>
            </a:r>
          </a:p>
          <a:p>
            <a:pPr lvl="2"/>
            <a:r>
              <a:rPr lang="en-US" sz="2400" dirty="0" smtClean="0"/>
              <a:t>Supervised machine learning: SVMs, </a:t>
            </a:r>
            <a:r>
              <a:rPr lang="en-US" sz="2400" dirty="0" err="1" smtClean="0"/>
              <a:t>kNN</a:t>
            </a:r>
            <a:r>
              <a:rPr lang="en-US" sz="2400" dirty="0" smtClean="0"/>
              <a:t>, decision trees, etc. etc. etc.</a:t>
            </a:r>
          </a:p>
          <a:p>
            <a:pPr lvl="2"/>
            <a:r>
              <a:rPr lang="en-US" sz="2400" dirty="0" smtClean="0"/>
              <a:t>Evaluation by cross-validation etc. </a:t>
            </a:r>
            <a:r>
              <a:rPr lang="mr-IN" sz="2400" dirty="0" smtClean="0"/>
              <a:t>–</a:t>
            </a:r>
            <a:r>
              <a:rPr lang="en-US" sz="2400" dirty="0" smtClean="0"/>
              <a:t> beware overfitting!</a:t>
            </a:r>
          </a:p>
          <a:p>
            <a:r>
              <a:rPr lang="en-US" sz="3200" dirty="0" smtClean="0"/>
              <a:t>Unsupervised transcriptomics: class discovery.</a:t>
            </a:r>
          </a:p>
          <a:p>
            <a:pPr lvl="1"/>
            <a:r>
              <a:rPr lang="en-US" sz="2800" dirty="0" smtClean="0"/>
              <a:t>Hierarchical clustering.</a:t>
            </a:r>
          </a:p>
          <a:p>
            <a:pPr lvl="1"/>
            <a:r>
              <a:rPr lang="en-US" sz="2800" dirty="0" smtClean="0"/>
              <a:t>K-means clustering.</a:t>
            </a:r>
          </a:p>
          <a:p>
            <a:pPr lvl="1"/>
            <a:r>
              <a:rPr lang="en-US" sz="2800" dirty="0" smtClean="0"/>
              <a:t>Linkage methods and (dis)similarity scores.</a:t>
            </a:r>
          </a:p>
          <a:p>
            <a:pPr lvl="1"/>
            <a:r>
              <a:rPr lang="en-US" sz="2800" dirty="0" smtClean="0"/>
              <a:t>Cluster quality evaluation.</a:t>
            </a:r>
          </a:p>
          <a:p>
            <a:pPr lvl="1"/>
            <a:r>
              <a:rPr lang="en-US" sz="2800" dirty="0" smtClean="0"/>
              <a:t>Ordination.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supervised example: classification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b="12637"/>
          <a:stretch/>
        </p:blipFill>
        <p:spPr>
          <a:xfrm>
            <a:off x="5162653" y="927262"/>
            <a:ext cx="2195878" cy="28904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57375" y="4056063"/>
            <a:ext cx="8477250" cy="2773362"/>
            <a:chOff x="276225" y="4056063"/>
            <a:chExt cx="8477250" cy="2773362"/>
          </a:xfrm>
        </p:grpSpPr>
        <p:pic>
          <p:nvPicPr>
            <p:cNvPr id="24" name="Picture 17" descr="do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27888" y="5203825"/>
              <a:ext cx="1525587" cy="1279525"/>
            </a:xfrm>
            <a:prstGeom prst="rect">
              <a:avLst/>
            </a:prstGeom>
            <a:noFill/>
          </p:spPr>
        </p:pic>
        <p:pic>
          <p:nvPicPr>
            <p:cNvPr id="25" name="Picture 19" descr="dog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1350" y="5060950"/>
              <a:ext cx="1422400" cy="1422400"/>
            </a:xfrm>
            <a:prstGeom prst="rect">
              <a:avLst/>
            </a:prstGeom>
            <a:noFill/>
          </p:spPr>
        </p:pic>
        <p:pic>
          <p:nvPicPr>
            <p:cNvPr id="26" name="Picture 20" descr="ca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73438" y="5165725"/>
              <a:ext cx="1398587" cy="1317625"/>
            </a:xfrm>
            <a:prstGeom prst="rect">
              <a:avLst/>
            </a:prstGeom>
            <a:noFill/>
          </p:spPr>
        </p:pic>
        <p:pic>
          <p:nvPicPr>
            <p:cNvPr id="27" name="Picture 21" descr="ca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46275" y="5162550"/>
              <a:ext cx="1333500" cy="1320800"/>
            </a:xfrm>
            <a:prstGeom prst="rect">
              <a:avLst/>
            </a:prstGeom>
            <a:noFill/>
          </p:spPr>
        </p:pic>
        <p:pic>
          <p:nvPicPr>
            <p:cNvPr id="28" name="Picture 22" descr="cat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6225" y="5289550"/>
              <a:ext cx="1587500" cy="1193800"/>
            </a:xfrm>
            <a:prstGeom prst="rect">
              <a:avLst/>
            </a:prstGeom>
            <a:noFill/>
          </p:spPr>
        </p:pic>
        <p:sp>
          <p:nvSpPr>
            <p:cNvPr id="29" name="AutoShape 27"/>
            <p:cNvSpPr>
              <a:spLocks/>
            </p:cNvSpPr>
            <p:nvPr/>
          </p:nvSpPr>
          <p:spPr bwMode="auto">
            <a:xfrm rot="16200000">
              <a:off x="2440781" y="2516982"/>
              <a:ext cx="231775" cy="4427538"/>
            </a:xfrm>
            <a:prstGeom prst="rightBrace">
              <a:avLst>
                <a:gd name="adj1" fmla="val 159190"/>
                <a:gd name="adj2" fmla="val 49671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8"/>
            <p:cNvSpPr>
              <a:spLocks/>
            </p:cNvSpPr>
            <p:nvPr/>
          </p:nvSpPr>
          <p:spPr bwMode="auto">
            <a:xfrm rot="16200000">
              <a:off x="7112000" y="3227388"/>
              <a:ext cx="231775" cy="3006725"/>
            </a:xfrm>
            <a:prstGeom prst="rightBrace">
              <a:avLst>
                <a:gd name="adj1" fmla="val 108105"/>
                <a:gd name="adj2" fmla="val 49671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549400" y="4056063"/>
              <a:ext cx="19970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</a:rPr>
                <a:t>Class 1:</a:t>
              </a:r>
              <a:r>
                <a:rPr lang="en-US"/>
                <a:t> cats</a:t>
              </a: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6162675" y="4056063"/>
              <a:ext cx="21002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</a:rPr>
                <a:t>Class 2:</a:t>
              </a:r>
              <a:r>
                <a:rPr lang="en-US"/>
                <a:t> dogs</a:t>
              </a: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5213350" y="4090988"/>
              <a:ext cx="17463" cy="2738437"/>
            </a:xfrm>
            <a:prstGeom prst="line">
              <a:avLst/>
            </a:prstGeom>
            <a:noFill/>
            <a:ln w="127000">
              <a:solidFill>
                <a:srgbClr val="DD271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62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biological example: expression matrix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84" y="2248896"/>
            <a:ext cx="2095113" cy="2455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8521" y="186611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Conditions →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84690" y="318855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← Genes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6027" r="2496"/>
          <a:stretch/>
        </p:blipFill>
        <p:spPr>
          <a:xfrm>
            <a:off x="6382312" y="907719"/>
            <a:ext cx="2084832" cy="221653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542005" y="3805645"/>
            <a:ext cx="4158737" cy="2915771"/>
            <a:chOff x="7041621" y="3970237"/>
            <a:chExt cx="4158737" cy="29157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40755"/>
            <a:stretch/>
          </p:blipFill>
          <p:spPr>
            <a:xfrm flipH="1">
              <a:off x="7189518" y="4369681"/>
              <a:ext cx="1241249" cy="24556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41621" y="397023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Cases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5278" y="3970237"/>
              <a:ext cx="967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Controls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43915" y="3970237"/>
              <a:ext cx="245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New, unlabeled samples</a:t>
              </a:r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r="61574"/>
            <a:stretch/>
          </p:blipFill>
          <p:spPr>
            <a:xfrm>
              <a:off x="9564225" y="4430372"/>
              <a:ext cx="805071" cy="245563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7754112" y="4297680"/>
              <a:ext cx="0" cy="2588328"/>
            </a:xfrm>
            <a:prstGeom prst="line">
              <a:avLst/>
            </a:prstGeom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ight Arrow 23"/>
          <p:cNvSpPr/>
          <p:nvPr/>
        </p:nvSpPr>
        <p:spPr>
          <a:xfrm rot="2700000">
            <a:off x="4192677" y="4343908"/>
            <a:ext cx="1391314" cy="721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8900000" flipV="1">
            <a:off x="4192677" y="2236181"/>
            <a:ext cx="1391314" cy="721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98142" y="1295483"/>
            <a:ext cx="2515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Unsupervised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55866" y="5134864"/>
            <a:ext cx="205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Supervised</a:t>
            </a:r>
            <a:endParaRPr lang="en-US" sz="3200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8467144" y="1736149"/>
            <a:ext cx="184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Given </a:t>
            </a:r>
            <a:r>
              <a:rPr lang="en-US" i="1" smtClean="0"/>
              <a:t>n</a:t>
            </a:r>
            <a:r>
              <a:rPr lang="en-US" smtClean="0"/>
              <a:t> </a:t>
            </a:r>
            <a:r>
              <a:rPr lang="en-US" dirty="0" smtClean="0"/>
              <a:t>samples, what groups exist within them?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979208" y="4669559"/>
            <a:ext cx="2376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Given </a:t>
            </a:r>
            <a:r>
              <a:rPr lang="en-US" i="1" dirty="0" smtClean="0"/>
              <a:t>n</a:t>
            </a:r>
            <a:r>
              <a:rPr lang="en-US" dirty="0" smtClean="0"/>
              <a:t> samples in </a:t>
            </a:r>
            <a:r>
              <a:rPr lang="en-US" i="1" dirty="0" smtClean="0"/>
              <a:t>k</a:t>
            </a:r>
            <a:r>
              <a:rPr lang="en-US" dirty="0" smtClean="0"/>
              <a:t> (in </a:t>
            </a:r>
            <a:r>
              <a:rPr lang="en-US" smtClean="0"/>
              <a:t>this case two) labeled </a:t>
            </a:r>
            <a:r>
              <a:rPr lang="en-US" dirty="0" smtClean="0"/>
              <a:t>groups and </a:t>
            </a:r>
            <a:r>
              <a:rPr lang="en-US" i="1" dirty="0" smtClean="0"/>
              <a:t>m</a:t>
            </a:r>
            <a:r>
              <a:rPr lang="en-US" dirty="0" smtClean="0"/>
              <a:t> unlabeled, what labels should they have?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765485" y="2858073"/>
            <a:ext cx="184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Clustering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47975" y="6352084"/>
            <a:ext cx="184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Classification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33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analyses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715" y="184150"/>
            <a:ext cx="5570896" cy="35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supervised transcriptomic analyses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a bunch of gene expression profiles (columns in a matrix)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They all come from two (or more) different conditions of interest. Which genes are </a:t>
            </a:r>
            <a:r>
              <a:rPr lang="en-US" b="1" dirty="0" smtClean="0"/>
              <a:t>differentially expressed</a:t>
            </a:r>
            <a:r>
              <a:rPr lang="en-US" dirty="0" smtClean="0"/>
              <a:t> among these conditions?</a:t>
            </a:r>
          </a:p>
          <a:p>
            <a:pPr lvl="1"/>
            <a:r>
              <a:rPr lang="en-US" dirty="0" smtClean="0"/>
              <a:t>I know some of the conditions are particularly interesting. Which other conditions (in this matrix or others) are have </a:t>
            </a:r>
            <a:r>
              <a:rPr lang="en-US" b="1" dirty="0" smtClean="0"/>
              <a:t>similar</a:t>
            </a:r>
            <a:r>
              <a:rPr lang="en-US" dirty="0" smtClean="0"/>
              <a:t> expression profiles?</a:t>
            </a:r>
          </a:p>
          <a:p>
            <a:endParaRPr lang="en-US" dirty="0" smtClean="0"/>
          </a:p>
          <a:p>
            <a:r>
              <a:rPr lang="en-US" dirty="0" smtClean="0"/>
              <a:t>I have a bunch of genes across expression conditions (rows in a matrix)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I know which ones are involved in a pathway of interest. Which other genes are predicted to have the same </a:t>
            </a:r>
            <a:r>
              <a:rPr lang="en-US" b="1" dirty="0" smtClean="0"/>
              <a:t>function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 know some of the regulatory targets of my favorite transcription factor. Which other genes are predicted to have the same </a:t>
            </a:r>
            <a:r>
              <a:rPr lang="en-US" b="1" dirty="0" smtClean="0"/>
              <a:t>regulatory patterns</a:t>
            </a:r>
            <a:r>
              <a:rPr lang="en-US" dirty="0" smtClean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3746</TotalTime>
  <Words>2366</Words>
  <Application>Microsoft Macintosh PowerPoint</Application>
  <PresentationFormat>Widescreen</PresentationFormat>
  <Paragraphs>593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Calibri</vt:lpstr>
      <vt:lpstr>LucidaGrande</vt:lpstr>
      <vt:lpstr>Mangal</vt:lpstr>
      <vt:lpstr>ＭＳ Ｐゴシック</vt:lpstr>
      <vt:lpstr>Myriad Pro</vt:lpstr>
      <vt:lpstr>Symbol</vt:lpstr>
      <vt:lpstr>Times</vt:lpstr>
      <vt:lpstr>Wingdings</vt:lpstr>
      <vt:lpstr>Arial</vt:lpstr>
      <vt:lpstr>template</vt:lpstr>
      <vt:lpstr>Worksheet</vt:lpstr>
      <vt:lpstr>Equation</vt:lpstr>
      <vt:lpstr>Gene expression analyses</vt:lpstr>
      <vt:lpstr>What to do with your gene expression data?</vt:lpstr>
      <vt:lpstr>Supervised analyses</vt:lpstr>
      <vt:lpstr>Unsupervised analyses</vt:lpstr>
      <vt:lpstr>An unsupervised example: clustering</vt:lpstr>
      <vt:lpstr>A supervised example: classification</vt:lpstr>
      <vt:lpstr>A biological example: expression matrix analysis</vt:lpstr>
      <vt:lpstr>Supervised analyses</vt:lpstr>
      <vt:lpstr>Typical supervised transcriptomic analyses</vt:lpstr>
      <vt:lpstr>Differential expression</vt:lpstr>
      <vt:lpstr>Differential expression for RNA-seq</vt:lpstr>
      <vt:lpstr>Differential expression outputs</vt:lpstr>
      <vt:lpstr>Differential expression gotchas</vt:lpstr>
      <vt:lpstr>Interpreting differential gene lists</vt:lpstr>
      <vt:lpstr>Interpreting differential gene lists</vt:lpstr>
      <vt:lpstr>Interpreting differential gene lists</vt:lpstr>
      <vt:lpstr>Interpreting differential gene lists</vt:lpstr>
      <vt:lpstr>Supervised classification terminology</vt:lpstr>
      <vt:lpstr>Classifying samples</vt:lpstr>
      <vt:lpstr>Classifying samples</vt:lpstr>
      <vt:lpstr>Classifying samples</vt:lpstr>
      <vt:lpstr>Supervised classifiers: support vector machines (SVMs)</vt:lpstr>
      <vt:lpstr>Supervised classifiers</vt:lpstr>
      <vt:lpstr>Supervised classifiers: proportional hazards</vt:lpstr>
      <vt:lpstr>Classifier evaluation</vt:lpstr>
      <vt:lpstr>Classifier evaluation: cross-validation</vt:lpstr>
      <vt:lpstr>Classifier evaluation</vt:lpstr>
      <vt:lpstr>Yet more supervised classifiers</vt:lpstr>
      <vt:lpstr>Deep thoughts on supervised transcriptomics</vt:lpstr>
      <vt:lpstr>Unsupervised analyses</vt:lpstr>
      <vt:lpstr>Unsupervised analyses are all about visualization</vt:lpstr>
      <vt:lpstr>Unsupervised analyses: clustering</vt:lpstr>
      <vt:lpstr>Clustering techniques</vt:lpstr>
      <vt:lpstr>Clustering techniques: similarity measures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clustering: linkage</vt:lpstr>
      <vt:lpstr>Hierarchical clustering: linkage</vt:lpstr>
      <vt:lpstr>Hierarchical clustering: linkage</vt:lpstr>
      <vt:lpstr>Hierarchical clustering: linkage</vt:lpstr>
      <vt:lpstr>Hierarchical clustering: pros and cons</vt:lpstr>
      <vt:lpstr>K-means clustering</vt:lpstr>
      <vt:lpstr>K-means clustering</vt:lpstr>
      <vt:lpstr>K-means clustering</vt:lpstr>
      <vt:lpstr>K-means clustering</vt:lpstr>
      <vt:lpstr>K-means clustering: pros and cons</vt:lpstr>
      <vt:lpstr>Other clustering algorithms</vt:lpstr>
      <vt:lpstr>Cluster quality evaluation</vt:lpstr>
      <vt:lpstr>Ordination</vt:lpstr>
      <vt:lpstr>Ordination</vt:lpstr>
      <vt:lpstr>A fun transcriptomics environment: MeV</vt:lpstr>
      <vt:lpstr>A fun transcriptomics environment: MeV</vt:lpstr>
      <vt:lpstr>Summary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551</cp:revision>
  <dcterms:created xsi:type="dcterms:W3CDTF">2017-01-05T15:59:06Z</dcterms:created>
  <dcterms:modified xsi:type="dcterms:W3CDTF">2017-04-05T03:36:48Z</dcterms:modified>
</cp:coreProperties>
</file>