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0" r:id="rId1"/>
  </p:sldMasterIdLst>
  <p:notesMasterIdLst>
    <p:notesMasterId r:id="rId72"/>
  </p:notesMasterIdLst>
  <p:sldIdLst>
    <p:sldId id="362" r:id="rId2"/>
    <p:sldId id="368" r:id="rId3"/>
    <p:sldId id="369" r:id="rId4"/>
    <p:sldId id="370" r:id="rId5"/>
    <p:sldId id="371" r:id="rId6"/>
    <p:sldId id="372" r:id="rId7"/>
    <p:sldId id="373" r:id="rId8"/>
    <p:sldId id="374" r:id="rId9"/>
    <p:sldId id="375" r:id="rId10"/>
    <p:sldId id="376" r:id="rId11"/>
    <p:sldId id="377" r:id="rId12"/>
    <p:sldId id="378" r:id="rId13"/>
    <p:sldId id="379" r:id="rId14"/>
    <p:sldId id="380" r:id="rId15"/>
    <p:sldId id="381" r:id="rId16"/>
    <p:sldId id="382" r:id="rId17"/>
    <p:sldId id="383" r:id="rId18"/>
    <p:sldId id="384" r:id="rId19"/>
    <p:sldId id="385" r:id="rId20"/>
    <p:sldId id="386" r:id="rId21"/>
    <p:sldId id="387" r:id="rId22"/>
    <p:sldId id="388" r:id="rId23"/>
    <p:sldId id="389" r:id="rId24"/>
    <p:sldId id="390" r:id="rId25"/>
    <p:sldId id="391" r:id="rId26"/>
    <p:sldId id="392" r:id="rId27"/>
    <p:sldId id="393" r:id="rId28"/>
    <p:sldId id="395" r:id="rId29"/>
    <p:sldId id="394" r:id="rId30"/>
    <p:sldId id="396" r:id="rId31"/>
    <p:sldId id="397" r:id="rId32"/>
    <p:sldId id="398" r:id="rId33"/>
    <p:sldId id="399" r:id="rId34"/>
    <p:sldId id="400" r:id="rId35"/>
    <p:sldId id="401" r:id="rId36"/>
    <p:sldId id="402" r:id="rId37"/>
    <p:sldId id="403" r:id="rId38"/>
    <p:sldId id="404" r:id="rId39"/>
    <p:sldId id="405" r:id="rId40"/>
    <p:sldId id="406" r:id="rId41"/>
    <p:sldId id="407" r:id="rId42"/>
    <p:sldId id="408" r:id="rId43"/>
    <p:sldId id="409" r:id="rId44"/>
    <p:sldId id="410" r:id="rId45"/>
    <p:sldId id="411" r:id="rId46"/>
    <p:sldId id="412" r:id="rId47"/>
    <p:sldId id="413" r:id="rId48"/>
    <p:sldId id="414" r:id="rId49"/>
    <p:sldId id="415" r:id="rId50"/>
    <p:sldId id="416" r:id="rId51"/>
    <p:sldId id="417" r:id="rId52"/>
    <p:sldId id="418" r:id="rId53"/>
    <p:sldId id="419" r:id="rId54"/>
    <p:sldId id="420" r:id="rId55"/>
    <p:sldId id="421" r:id="rId56"/>
    <p:sldId id="422" r:id="rId57"/>
    <p:sldId id="423" r:id="rId58"/>
    <p:sldId id="424" r:id="rId59"/>
    <p:sldId id="425" r:id="rId60"/>
    <p:sldId id="426" r:id="rId61"/>
    <p:sldId id="427" r:id="rId62"/>
    <p:sldId id="428" r:id="rId63"/>
    <p:sldId id="429" r:id="rId64"/>
    <p:sldId id="430" r:id="rId65"/>
    <p:sldId id="431" r:id="rId66"/>
    <p:sldId id="432" r:id="rId67"/>
    <p:sldId id="433" r:id="rId68"/>
    <p:sldId id="434" r:id="rId69"/>
    <p:sldId id="435" r:id="rId70"/>
    <p:sldId id="367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94"/>
    <p:restoredTop sz="94633"/>
  </p:normalViewPr>
  <p:slideViewPr>
    <p:cSldViewPr snapToGrid="0" snapToObjects="1">
      <p:cViewPr varScale="1">
        <p:scale>
          <a:sx n="77" d="100"/>
          <a:sy n="77" d="100"/>
        </p:scale>
        <p:origin x="208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4/9/17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41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24699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4977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539" y="1086678"/>
            <a:ext cx="5781261" cy="54021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86678"/>
            <a:ext cx="5781261" cy="54021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4/9/17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4/9/17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4/9/17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4/9/17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4/9/17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8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huttenhower.sph.harvard.edu/bst281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wmf"/><Relationship Id="rId3" Type="http://schemas.openxmlformats.org/officeDocument/2006/relationships/image" Target="../media/image51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png"/><Relationship Id="rId12" Type="http://schemas.openxmlformats.org/officeDocument/2006/relationships/image" Target="../media/image75.png"/><Relationship Id="rId13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4.png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4.tiff"/><Relationship Id="rId1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jpe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0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gif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9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Transcriptional regulation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Curtis Huttenhower (</a:t>
            </a:r>
            <a:r>
              <a:rPr lang="en-US" dirty="0" err="1" smtClean="0"/>
              <a:t>chuttenh@hsph.harvard.edu</a:t>
            </a:r>
            <a:r>
              <a:rPr lang="en-US" dirty="0" smtClean="0"/>
              <a:t>)</a:t>
            </a:r>
          </a:p>
          <a:p>
            <a:r>
              <a:rPr lang="en-US" dirty="0" smtClean="0"/>
              <a:t>Eric </a:t>
            </a:r>
            <a:r>
              <a:rPr lang="en-US" dirty="0" err="1" smtClean="0"/>
              <a:t>Franzosa</a:t>
            </a:r>
            <a:r>
              <a:rPr lang="en-US" dirty="0" smtClean="0"/>
              <a:t> (</a:t>
            </a:r>
            <a:r>
              <a:rPr lang="en-US" dirty="0" err="1" smtClean="0"/>
              <a:t>franzosa@hsph.harvard.edu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http://huttenhower.sph.harvard.edu/bst281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37680" y="5909457"/>
            <a:ext cx="2716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Slide elements courtesy </a:t>
            </a:r>
            <a:r>
              <a:rPr lang="en-US" smtClean="0"/>
              <a:t>of: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26482" y="6224336"/>
            <a:ext cx="4139036" cy="633663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algn="ctr"/>
            <a:r>
              <a:rPr lang="en-US" b="1" dirty="0" smtClean="0"/>
              <a:t>Doug </a:t>
            </a:r>
            <a:r>
              <a:rPr lang="en-US" b="1" dirty="0" err="1" smtClean="0"/>
              <a:t>Brutlag</a:t>
            </a:r>
            <a:endParaRPr lang="en-US" b="1" dirty="0" smtClean="0"/>
          </a:p>
          <a:p>
            <a:pPr algn="ctr"/>
            <a:r>
              <a:rPr lang="en-US" b="1" dirty="0" err="1"/>
              <a:t>Yechiam</a:t>
            </a:r>
            <a:r>
              <a:rPr lang="en-US" b="1" dirty="0"/>
              <a:t> </a:t>
            </a:r>
            <a:r>
              <a:rPr lang="en-US" b="1" dirty="0" smtClean="0"/>
              <a:t>Yemini</a:t>
            </a:r>
          </a:p>
          <a:p>
            <a:pPr algn="ctr"/>
            <a:r>
              <a:rPr lang="en-US" b="1" dirty="0" err="1"/>
              <a:t>Shaojie</a:t>
            </a:r>
            <a:r>
              <a:rPr lang="en-US" b="1" dirty="0"/>
              <a:t> </a:t>
            </a:r>
            <a:r>
              <a:rPr lang="en-US" b="1" dirty="0" smtClean="0"/>
              <a:t>Zhang</a:t>
            </a:r>
          </a:p>
          <a:p>
            <a:pPr algn="ctr"/>
            <a:r>
              <a:rPr lang="en-US" b="1" dirty="0" smtClean="0"/>
              <a:t>Florian </a:t>
            </a:r>
            <a:r>
              <a:rPr lang="en-US" b="1" dirty="0" err="1" smtClean="0"/>
              <a:t>Markowetz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5438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coexpressed</a:t>
            </a:r>
            <a:r>
              <a:rPr lang="en-US" dirty="0" smtClean="0"/>
              <a:t> modules to motifs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2866" r="8421"/>
          <a:stretch/>
        </p:blipFill>
        <p:spPr bwMode="auto">
          <a:xfrm>
            <a:off x="1909011" y="882316"/>
            <a:ext cx="8373979" cy="597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018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 human beings solve the problem?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474" t="33450" r="4737" b="20468"/>
          <a:stretch/>
        </p:blipFill>
        <p:spPr bwMode="auto">
          <a:xfrm>
            <a:off x="1716505" y="1684422"/>
            <a:ext cx="8583586" cy="391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6177" y="313082"/>
            <a:ext cx="997284" cy="224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human beings solve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0183" t="34667" r="4181" b="23878"/>
          <a:stretch/>
        </p:blipFill>
        <p:spPr bwMode="auto">
          <a:xfrm>
            <a:off x="1716505" y="1774094"/>
            <a:ext cx="8583586" cy="352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74001"/>
          <a:stretch/>
        </p:blipFill>
        <p:spPr>
          <a:xfrm>
            <a:off x="4156366" y="2157778"/>
            <a:ext cx="1197030" cy="70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61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human beings solve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091" t="34424" r="4727" b="16122"/>
          <a:stretch/>
        </p:blipFill>
        <p:spPr bwMode="auto">
          <a:xfrm>
            <a:off x="1862051" y="1774094"/>
            <a:ext cx="8438041" cy="410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611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An aside: representing sequence motifs</a:t>
            </a:r>
            <a:endParaRPr lang="en-US" sz="4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3145" y="1004094"/>
            <a:ext cx="5745711" cy="342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62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Consensus sequences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motif represents a common pattern among a group of sequences.</a:t>
            </a:r>
          </a:p>
          <a:p>
            <a:pPr lvl="1"/>
            <a:r>
              <a:rPr lang="en-US" dirty="0" smtClean="0"/>
              <a:t>How to summarize a group of sequences?</a:t>
            </a:r>
          </a:p>
          <a:p>
            <a:r>
              <a:rPr lang="en-US" dirty="0" smtClean="0"/>
              <a:t>Often useful to start with a count matrix of bases by positions.</a:t>
            </a:r>
          </a:p>
          <a:p>
            <a:r>
              <a:rPr lang="en-US" dirty="0" smtClean="0"/>
              <a:t>A consensus sequence is then the most frequent base at each position.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9818" t="31757"/>
          <a:stretch/>
        </p:blipFill>
        <p:spPr bwMode="auto">
          <a:xfrm>
            <a:off x="4591396" y="3025005"/>
            <a:ext cx="3009208" cy="383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995" t="54302" r="63291" b="13455"/>
          <a:stretch/>
        </p:blipFill>
        <p:spPr bwMode="auto">
          <a:xfrm>
            <a:off x="4591396" y="3404369"/>
            <a:ext cx="1268716" cy="183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432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Ambiguous consensus sequences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Degenerate</a:t>
            </a:r>
            <a:r>
              <a:rPr lang="en-US" dirty="0" smtClean="0"/>
              <a:t> consensus sequences match &gt;1 base / position.</a:t>
            </a:r>
          </a:p>
          <a:p>
            <a:endParaRPr lang="en-US" u="sng" dirty="0" smtClean="0"/>
          </a:p>
          <a:p>
            <a:endParaRPr lang="en-US" u="sng" dirty="0"/>
          </a:p>
          <a:p>
            <a:endParaRPr lang="en-US" u="sng" dirty="0" smtClean="0"/>
          </a:p>
          <a:p>
            <a:endParaRPr lang="en-US" u="sng" dirty="0" smtClean="0"/>
          </a:p>
          <a:p>
            <a:endParaRPr lang="en-US" u="sng" dirty="0"/>
          </a:p>
          <a:p>
            <a:endParaRPr lang="en-US" u="sng" dirty="0" smtClean="0"/>
          </a:p>
          <a:p>
            <a:endParaRPr lang="en-US" dirty="0" smtClean="0"/>
          </a:p>
          <a:p>
            <a:r>
              <a:rPr lang="en-US" dirty="0" smtClean="0"/>
              <a:t>For example:</a:t>
            </a:r>
          </a:p>
          <a:p>
            <a:pPr lvl="1"/>
            <a:r>
              <a:rPr lang="en-US" dirty="0" smtClean="0"/>
              <a:t>CRCAAAW = C, A-or-G, CAAA, A-or-T</a:t>
            </a:r>
            <a:endParaRPr lang="en-US" dirty="0"/>
          </a:p>
          <a:p>
            <a:r>
              <a:rPr lang="en-US" dirty="0" smtClean="0"/>
              <a:t>Can be extended to allow full-on regular expressions.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1636" t="49455" r="9273" b="9818"/>
          <a:stretch/>
        </p:blipFill>
        <p:spPr bwMode="auto">
          <a:xfrm>
            <a:off x="2391887" y="1662544"/>
            <a:ext cx="7408226" cy="327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333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Position weight matrices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Sum-normalizing the position count matrix yields probabilities.</a:t>
            </a:r>
          </a:p>
          <a:p>
            <a:pPr lvl="1"/>
            <a:r>
              <a:rPr lang="en-US" u="sng" dirty="0" smtClean="0"/>
              <a:t>Position weight matrix</a:t>
            </a:r>
            <a:r>
              <a:rPr lang="en-US" dirty="0" smtClean="0"/>
              <a:t>, PWM.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t="48242"/>
          <a:stretch/>
        </p:blipFill>
        <p:spPr bwMode="auto">
          <a:xfrm>
            <a:off x="671761" y="2194561"/>
            <a:ext cx="10848479" cy="421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709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Position specific scoring matrices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 rotWithShape="1">
          <a:blip r:embed="rId2" cstate="print"/>
          <a:srcRect t="12889"/>
          <a:stretch/>
        </p:blipFill>
        <p:spPr bwMode="auto">
          <a:xfrm>
            <a:off x="1524000" y="883920"/>
            <a:ext cx="9144000" cy="597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877992" y="2277687"/>
            <a:ext cx="1153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Why?</a:t>
            </a:r>
            <a:endParaRPr lang="en-US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7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Motif sequence logos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 rotWithShape="1">
          <a:blip r:embed="rId2" cstate="print"/>
          <a:srcRect t="12889"/>
          <a:stretch/>
        </p:blipFill>
        <p:spPr bwMode="auto">
          <a:xfrm>
            <a:off x="1524000" y="883920"/>
            <a:ext cx="9144000" cy="597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499026" y="1193512"/>
            <a:ext cx="316650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Distance (in bits) from background.</a:t>
            </a:r>
          </a:p>
          <a:p>
            <a:pPr algn="ctr"/>
            <a:r>
              <a:rPr lang="en-US" sz="2400" b="1" dirty="0" smtClean="0"/>
              <a:t>Min = 0, max = 2.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06632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Final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Sign up for a </a:t>
            </a:r>
            <a:r>
              <a:rPr lang="en-US" sz="2400" dirty="0" smtClean="0"/>
              <a:t>final project slot by </a:t>
            </a:r>
            <a:r>
              <a:rPr lang="en-US" sz="2400" b="1" u="sng" dirty="0"/>
              <a:t>end of day </a:t>
            </a:r>
            <a:r>
              <a:rPr lang="en-US" sz="2400" b="1" u="sng" dirty="0" smtClean="0"/>
              <a:t>next Monday!</a:t>
            </a:r>
            <a:endParaRPr lang="en-US" sz="100" dirty="0"/>
          </a:p>
          <a:p>
            <a:pPr lvl="1"/>
            <a:r>
              <a:rPr lang="en-US" sz="2000" dirty="0" smtClean="0"/>
              <a:t>Leave time to iterate </a:t>
            </a:r>
            <a:r>
              <a:rPr lang="mr-IN" sz="2000" dirty="0" smtClean="0"/>
              <a:t>–</a:t>
            </a:r>
            <a:r>
              <a:rPr lang="en-US" sz="2000" dirty="0" smtClean="0"/>
              <a:t> rare that first proposed project is accepted without revision.</a:t>
            </a:r>
          </a:p>
          <a:p>
            <a:r>
              <a:rPr lang="en-US" sz="2400" dirty="0" smtClean="0"/>
              <a:t>Email </a:t>
            </a:r>
            <a:r>
              <a:rPr lang="en-US" sz="2400" dirty="0"/>
              <a:t>instructional team with:</a:t>
            </a:r>
          </a:p>
          <a:p>
            <a:pPr lvl="1"/>
            <a:r>
              <a:rPr lang="en-US" sz="2000" dirty="0"/>
              <a:t>Group members (2-5, names + </a:t>
            </a:r>
            <a:r>
              <a:rPr lang="en-US" sz="2000" dirty="0" err="1"/>
              <a:t>CCed</a:t>
            </a:r>
            <a:r>
              <a:rPr lang="en-US" sz="2000" dirty="0" smtClean="0"/>
              <a:t>) </a:t>
            </a:r>
            <a:r>
              <a:rPr lang="mr-IN" sz="2000" dirty="0" smtClean="0"/>
              <a:t>–</a:t>
            </a:r>
            <a:r>
              <a:rPr lang="en-US" sz="2000" dirty="0" smtClean="0"/>
              <a:t> can, but doesn’t have to be, same as midterm.</a:t>
            </a:r>
          </a:p>
          <a:p>
            <a:pPr lvl="1"/>
            <a:r>
              <a:rPr lang="en-US" sz="2000" u="sng" dirty="0" smtClean="0"/>
              <a:t>1-2 paragraph summary of proposed project.</a:t>
            </a:r>
            <a:endParaRPr lang="en-US" sz="2000" u="sng" dirty="0"/>
          </a:p>
          <a:p>
            <a:pPr lvl="1"/>
            <a:r>
              <a:rPr lang="en-US" sz="2000" dirty="0" smtClean="0"/>
              <a:t>Date </a:t>
            </a:r>
            <a:r>
              <a:rPr lang="en-US" sz="2000" dirty="0"/>
              <a:t>of presentation </a:t>
            </a:r>
            <a:r>
              <a:rPr lang="en-US" sz="2000" dirty="0" smtClean="0"/>
              <a:t>(April 26, May 1, 3, 8).</a:t>
            </a:r>
            <a:endParaRPr lang="en-US" sz="2000" dirty="0"/>
          </a:p>
          <a:p>
            <a:pPr lvl="2"/>
            <a:r>
              <a:rPr lang="en-US" sz="1800" dirty="0" smtClean="0"/>
              <a:t>~3 </a:t>
            </a:r>
            <a:r>
              <a:rPr lang="en-US" sz="1800" dirty="0"/>
              <a:t>presentations / </a:t>
            </a:r>
            <a:r>
              <a:rPr lang="en-US" sz="1800" dirty="0" smtClean="0"/>
              <a:t>day; first </a:t>
            </a:r>
            <a:r>
              <a:rPr lang="en-US" sz="1800" dirty="0"/>
              <a:t>come, first served.</a:t>
            </a:r>
          </a:p>
          <a:p>
            <a:r>
              <a:rPr lang="en-US" sz="2400" dirty="0" smtClean="0"/>
              <a:t>Any </a:t>
            </a:r>
            <a:r>
              <a:rPr lang="en-US" sz="2400" dirty="0"/>
              <a:t>analysis project incorporating quantitative biomolecular data analysis.</a:t>
            </a:r>
          </a:p>
          <a:p>
            <a:pPr lvl="1"/>
            <a:r>
              <a:rPr lang="en-US" sz="2000" dirty="0"/>
              <a:t>Scope must be appropriate for number of people and time </a:t>
            </a:r>
            <a:r>
              <a:rPr lang="mr-IN" sz="2000" dirty="0"/>
              <a:t>–</a:t>
            </a:r>
            <a:r>
              <a:rPr lang="en-US" sz="2000" dirty="0"/>
              <a:t> not too much, too little.</a:t>
            </a:r>
          </a:p>
          <a:p>
            <a:pPr lvl="1"/>
            <a:r>
              <a:rPr lang="en-US" sz="2000" dirty="0"/>
              <a:t>Can be drawn from current research.</a:t>
            </a:r>
          </a:p>
          <a:p>
            <a:pPr lvl="1"/>
            <a:r>
              <a:rPr lang="en-US" sz="2000" dirty="0"/>
              <a:t>Will submit </a:t>
            </a:r>
            <a:r>
              <a:rPr lang="en-US" sz="2000" u="sng" dirty="0"/>
              <a:t>group</a:t>
            </a:r>
            <a:r>
              <a:rPr lang="en-US" sz="2000" dirty="0"/>
              <a:t> presentation and </a:t>
            </a:r>
            <a:r>
              <a:rPr lang="en-US" sz="2000" dirty="0" err="1" smtClean="0"/>
              <a:t>code+data</a:t>
            </a:r>
            <a:r>
              <a:rPr lang="en-US" sz="2000" dirty="0" smtClean="0"/>
              <a:t> package, </a:t>
            </a:r>
            <a:r>
              <a:rPr lang="en-US" sz="2000" u="sng" dirty="0"/>
              <a:t>individual</a:t>
            </a:r>
            <a:r>
              <a:rPr lang="en-US" sz="2000" dirty="0"/>
              <a:t> 2-4 page </a:t>
            </a:r>
            <a:r>
              <a:rPr lang="en-US" sz="2000" dirty="0" err="1"/>
              <a:t>writeup</a:t>
            </a:r>
            <a:r>
              <a:rPr lang="en-US" sz="2000" dirty="0" smtClean="0"/>
              <a:t>.</a:t>
            </a:r>
          </a:p>
          <a:p>
            <a:pPr lvl="2"/>
            <a:r>
              <a:rPr lang="en-US" sz="1800" dirty="0" smtClean="0"/>
              <a:t>Must include 1-2 figures and appropriate references; aim for 2 pages + citations (and overflow).</a:t>
            </a:r>
            <a:endParaRPr lang="en-US" sz="1800" dirty="0"/>
          </a:p>
          <a:p>
            <a:r>
              <a:rPr lang="en-US" sz="2400" dirty="0" smtClean="0"/>
              <a:t>30 </a:t>
            </a:r>
            <a:r>
              <a:rPr lang="en-US" sz="2400" dirty="0"/>
              <a:t>minute presentation + 5 minutes questions.</a:t>
            </a:r>
          </a:p>
          <a:p>
            <a:pPr lvl="1"/>
            <a:r>
              <a:rPr lang="en-US" sz="2000" dirty="0"/>
              <a:t>All group members must present.</a:t>
            </a:r>
          </a:p>
          <a:p>
            <a:pPr lvl="1"/>
            <a:r>
              <a:rPr lang="en-US" sz="2000" dirty="0" smtClean="0"/>
              <a:t>Background/motivation, data, methods, results</a:t>
            </a:r>
            <a:r>
              <a:rPr lang="en-US" sz="2000" dirty="0"/>
              <a:t>, </a:t>
            </a:r>
            <a:r>
              <a:rPr lang="en-US" sz="2000" dirty="0" smtClean="0"/>
              <a:t>discussion, questions/next steps.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6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PSSMs make it easy to locate motifs in sequences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t="12889"/>
          <a:stretch/>
        </p:blipFill>
        <p:spPr bwMode="auto">
          <a:xfrm>
            <a:off x="1524000" y="883920"/>
            <a:ext cx="9144000" cy="597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023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Modeling motifs (MSAs) as graphs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16182" t="30788" r="11818" b="16364"/>
          <a:stretch/>
        </p:blipFill>
        <p:spPr bwMode="auto">
          <a:xfrm>
            <a:off x="1369643" y="1064028"/>
            <a:ext cx="9452714" cy="520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330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Modeling motifs </a:t>
            </a:r>
            <a:r>
              <a:rPr lang="en-US" smtClean="0"/>
              <a:t>(MSAs) as </a:t>
            </a:r>
            <a:r>
              <a:rPr lang="en-US" dirty="0" smtClean="0"/>
              <a:t>graphs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289713" y="913646"/>
            <a:ext cx="849312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US" sz="1500" b="1" dirty="0" smtClean="0">
                <a:latin typeface="Arial" charset="0"/>
              </a:rPr>
              <a:t>Gray </a:t>
            </a:r>
            <a:r>
              <a:rPr lang="en-US" sz="1500" b="1" dirty="0">
                <a:latin typeface="Arial" charset="0"/>
              </a:rPr>
              <a:t>edges represent a Hamming distance of one, green </a:t>
            </a:r>
            <a:r>
              <a:rPr lang="en-US" sz="1500" b="1" dirty="0" smtClean="0">
                <a:latin typeface="Arial" charset="0"/>
              </a:rPr>
              <a:t>exact </a:t>
            </a:r>
            <a:r>
              <a:rPr lang="en-US" sz="1500" b="1" dirty="0">
                <a:latin typeface="Arial" charset="0"/>
              </a:rPr>
              <a:t>matches. </a:t>
            </a:r>
            <a:r>
              <a:rPr lang="en-US" sz="1500" b="1" dirty="0" smtClean="0">
                <a:latin typeface="Arial" charset="0"/>
              </a:rPr>
              <a:t>Thickness represents weight of </a:t>
            </a:r>
            <a:r>
              <a:rPr lang="en-US" sz="1500" b="1" dirty="0">
                <a:latin typeface="Arial" charset="0"/>
              </a:rPr>
              <a:t>each </a:t>
            </a:r>
            <a:r>
              <a:rPr lang="en-US" sz="1500" b="1" dirty="0" smtClean="0">
                <a:latin typeface="Arial" charset="0"/>
              </a:rPr>
              <a:t>match = Hamming </a:t>
            </a:r>
            <a:r>
              <a:rPr lang="en-US" sz="1500" b="1" dirty="0">
                <a:latin typeface="Arial" charset="0"/>
              </a:rPr>
              <a:t>distance of </a:t>
            </a:r>
            <a:r>
              <a:rPr lang="en-US" sz="1500" b="1" dirty="0" smtClean="0">
                <a:latin typeface="Arial" charset="0"/>
              </a:rPr>
              <a:t>candidate-motif.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793" y="6366507"/>
            <a:ext cx="2534400" cy="50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60" y="1375753"/>
            <a:ext cx="540000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945473" y="6533564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sz="1100" b="1" dirty="0" err="1">
                <a:latin typeface="Arial" charset="0"/>
              </a:rPr>
              <a:t>Naughton</a:t>
            </a:r>
            <a:r>
              <a:rPr lang="en-GB" sz="1100" b="1" dirty="0">
                <a:latin typeface="Arial" charset="0"/>
              </a:rPr>
              <a:t> B T et al. </a:t>
            </a:r>
            <a:r>
              <a:rPr lang="en-GB" sz="1100" b="1" dirty="0" err="1">
                <a:latin typeface="Arial" charset="0"/>
              </a:rPr>
              <a:t>Nucl</a:t>
            </a:r>
            <a:r>
              <a:rPr lang="en-GB" sz="1100" b="1" dirty="0">
                <a:latin typeface="Arial" charset="0"/>
              </a:rPr>
              <a:t>. Acids Res. 2006;34:5730-5739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47093" y="4728553"/>
            <a:ext cx="3560760" cy="169533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US" sz="1400" b="1" dirty="0"/>
              <a:t>Even though for both candidates, the average Hamming distance to the motif is the same, the high scoring candidate is an exact match to a cluster of three k-</a:t>
            </a:r>
            <a:r>
              <a:rPr lang="en-US" sz="1400" b="1" dirty="0" err="1"/>
              <a:t>mers</a:t>
            </a:r>
            <a:r>
              <a:rPr lang="en-US" sz="1400" b="1" dirty="0"/>
              <a:t>, which contributes the majority of its score, whereas the low scoring candidate is two mutations away from each of the clusters of three k-</a:t>
            </a:r>
            <a:r>
              <a:rPr lang="en-US" sz="1400" b="1" dirty="0" err="1"/>
              <a:t>mers</a:t>
            </a:r>
            <a:endParaRPr lang="en-GB" sz="1400" b="1" dirty="0"/>
          </a:p>
        </p:txBody>
      </p:sp>
      <p:pic>
        <p:nvPicPr>
          <p:cNvPr id="12" name="Picture 5" descr="C:\Users\CHUTTENH\Desktop\mml-math-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73" y="1522605"/>
            <a:ext cx="3397872" cy="54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03637" y="2064826"/>
            <a:ext cx="37182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/>
              <a:t>N</a:t>
            </a:r>
            <a:r>
              <a:rPr lang="en-US" sz="1200" b="1" dirty="0"/>
              <a:t> is the total number of unique </a:t>
            </a:r>
            <a:r>
              <a:rPr lang="en-US" sz="1200" b="1" i="1" dirty="0" smtClean="0"/>
              <a:t>k</a:t>
            </a:r>
            <a:r>
              <a:rPr lang="en-US" sz="1200" b="1" dirty="0" smtClean="0"/>
              <a:t>-</a:t>
            </a:r>
            <a:r>
              <a:rPr lang="en-US" sz="1200" b="1" dirty="0" err="1" smtClean="0"/>
              <a:t>mers</a:t>
            </a: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1200" b="1" i="1" dirty="0" smtClean="0"/>
              <a:t>d</a:t>
            </a:r>
            <a:r>
              <a:rPr lang="en-US" sz="1200" b="1" dirty="0"/>
              <a:t> is the Hamming </a:t>
            </a:r>
            <a:r>
              <a:rPr lang="en-US" sz="1200" b="1" dirty="0" smtClean="0"/>
              <a:t>distance,</a:t>
            </a:r>
            <a:br>
              <a:rPr lang="en-US" sz="1200" b="1" dirty="0" smtClean="0"/>
            </a:br>
            <a:r>
              <a:rPr lang="en-US" sz="1200" b="1" i="1" dirty="0" err="1" smtClean="0"/>
              <a:t>n</a:t>
            </a:r>
            <a:r>
              <a:rPr lang="en-US" sz="1200" b="1" i="1" baseline="-25000" dirty="0" err="1" smtClean="0"/>
              <a:t>i</a:t>
            </a:r>
            <a:r>
              <a:rPr lang="en-US" sz="1200" b="1" dirty="0"/>
              <a:t> is the number of </a:t>
            </a:r>
            <a:r>
              <a:rPr lang="en-US" sz="1200" b="1" i="1" dirty="0"/>
              <a:t>k</a:t>
            </a:r>
            <a:r>
              <a:rPr lang="en-US" sz="1200" b="1" dirty="0"/>
              <a:t>-</a:t>
            </a:r>
            <a:r>
              <a:rPr lang="en-US" sz="1200" b="1" dirty="0" err="1"/>
              <a:t>mers</a:t>
            </a:r>
            <a:r>
              <a:rPr lang="en-US" sz="1200" b="1" dirty="0"/>
              <a:t> in identity group </a:t>
            </a:r>
            <a:r>
              <a:rPr lang="en-US" sz="1200" b="1" i="1" dirty="0" err="1" smtClean="0"/>
              <a:t>i</a:t>
            </a:r>
            <a:r>
              <a:rPr lang="en-US" sz="1200" b="1" dirty="0" smtClean="0"/>
              <a:t>,</a:t>
            </a:r>
            <a:br>
              <a:rPr lang="en-US" sz="1200" b="1" dirty="0" smtClean="0"/>
            </a:br>
            <a:r>
              <a:rPr lang="el-GR" sz="1200" dirty="0"/>
              <a:t>Θ</a:t>
            </a:r>
            <a:r>
              <a:rPr lang="en-US" sz="1200" i="1" baseline="-25000" dirty="0"/>
              <a:t>SS</a:t>
            </a:r>
            <a:r>
              <a:rPr lang="en-US" sz="1200" b="1" dirty="0" smtClean="0"/>
              <a:t> = perfect match score,</a:t>
            </a:r>
            <a:br>
              <a:rPr lang="en-US" sz="1200" b="1" dirty="0" smtClean="0"/>
            </a:br>
            <a:r>
              <a:rPr lang="el-GR" sz="1200" dirty="0"/>
              <a:t>Θ</a:t>
            </a:r>
            <a:r>
              <a:rPr lang="en-US" sz="1200" baseline="-25000" dirty="0"/>
              <a:t>NS(</a:t>
            </a:r>
            <a:r>
              <a:rPr lang="en-US" sz="1200" i="1" baseline="-25000" dirty="0"/>
              <a:t>b1,b2</a:t>
            </a:r>
            <a:r>
              <a:rPr lang="en-US" sz="1200" baseline="-25000" dirty="0"/>
              <a:t>)</a:t>
            </a:r>
            <a:r>
              <a:rPr lang="en-US" sz="1200" b="1" dirty="0" smtClean="0"/>
              <a:t> = nucleotide substitution matrix,</a:t>
            </a:r>
            <a:br>
              <a:rPr lang="en-US" sz="1200" b="1" dirty="0" smtClean="0"/>
            </a:br>
            <a:r>
              <a:rPr lang="el-GR" sz="1200" dirty="0"/>
              <a:t>Θ</a:t>
            </a:r>
            <a:r>
              <a:rPr lang="en-US" sz="1200" i="1" baseline="-25000" dirty="0"/>
              <a:t>IK</a:t>
            </a:r>
            <a:r>
              <a:rPr lang="en-US" sz="1200" b="1" dirty="0" smtClean="0"/>
              <a:t> = score of </a:t>
            </a:r>
            <a:r>
              <a:rPr lang="en-US" sz="1200" b="1" i="1" dirty="0" err="1" smtClean="0"/>
              <a:t>j</a:t>
            </a:r>
            <a:r>
              <a:rPr lang="en-US" sz="1200" b="1" dirty="0" err="1" smtClean="0"/>
              <a:t>th</a:t>
            </a:r>
            <a:r>
              <a:rPr lang="en-US" sz="1200" b="1" dirty="0" smtClean="0"/>
              <a:t> motif copy in group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8968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Modeling motifs (MSAs) as HMMs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986720"/>
            <a:ext cx="6273800" cy="5499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3420" y="6555057"/>
            <a:ext cx="38651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Bioinformatics Sequence and Genome Analysis, David W. Mount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89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business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7904" y="1439397"/>
            <a:ext cx="40957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Documents and Settings\eblis\My Documents\research\coalesce\writeup\data\data_results\yeast\interesting\1612_big.jpg"/>
          <p:cNvPicPr>
            <a:picLocks noChangeAspect="1" noChangeArrowheads="1"/>
          </p:cNvPicPr>
          <p:nvPr/>
        </p:nvPicPr>
        <p:blipFill>
          <a:blip r:embed="rId3" cstate="print">
            <a:lum bright="25000" contrast="50000"/>
          </a:blip>
          <a:srcRect/>
          <a:stretch>
            <a:fillRect/>
          </a:stretch>
        </p:blipFill>
        <p:spPr bwMode="auto">
          <a:xfrm>
            <a:off x="7768549" y="505949"/>
            <a:ext cx="2075107" cy="52578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806488" y="124947"/>
            <a:ext cx="1999226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en-US" dirty="0"/>
              <a:t>~2,200 conditions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04019" y="4544547"/>
            <a:ext cx="1588856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en-US" dirty="0"/>
              <a:t>~6,000 genes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7755029" y="489281"/>
            <a:ext cx="116682" cy="140492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914210"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5320" y="886947"/>
            <a:ext cx="1543973" cy="64631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en-US" dirty="0"/>
              <a:t>100 genes</a:t>
            </a:r>
          </a:p>
          <a:p>
            <a:pPr algn="ctr"/>
            <a:r>
              <a:rPr lang="en-US" dirty="0"/>
              <a:t>80 conditions</a:t>
            </a:r>
          </a:p>
        </p:txBody>
      </p:sp>
      <p:pic>
        <p:nvPicPr>
          <p:cNvPr id="14" name="Picture 3" descr="C:\Documents and Settings\eblis\My Documents\research\coalesce\writeup\data\data_results\yeast\interesting\1612_big.jpg"/>
          <p:cNvPicPr>
            <a:picLocks noChangeAspect="1" noChangeArrowheads="1"/>
          </p:cNvPicPr>
          <p:nvPr/>
        </p:nvPicPr>
        <p:blipFill rotWithShape="1">
          <a:blip r:embed="rId3" cstate="print">
            <a:lum bright="25000" contrast="50000"/>
          </a:blip>
          <a:srcRect r="92827" b="95867"/>
          <a:stretch/>
        </p:blipFill>
        <p:spPr bwMode="auto">
          <a:xfrm>
            <a:off x="8867456" y="1439397"/>
            <a:ext cx="2661660" cy="38861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 bwMode="auto">
          <a:xfrm>
            <a:off x="8858200" y="1455467"/>
            <a:ext cx="1283327" cy="1803122"/>
          </a:xfrm>
          <a:prstGeom prst="rect">
            <a:avLst/>
          </a:prstGeom>
          <a:noFill/>
          <a:ln w="1270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914210" eaLnBrk="0" hangingPunct="0"/>
            <a:endParaRPr lang="en-US" sz="240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69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Identifying enriched regulatory sequence motifs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 rotWithShape="1">
          <a:blip r:embed="rId2" cstate="print"/>
          <a:srcRect t="15273"/>
          <a:stretch/>
        </p:blipFill>
        <p:spPr bwMode="auto">
          <a:xfrm>
            <a:off x="1524000" y="1047404"/>
            <a:ext cx="9144000" cy="581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68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Probabilistic mechanisms for sequence model fitting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an instance of model fitting by parameter optimization.</a:t>
            </a:r>
          </a:p>
          <a:p>
            <a:endParaRPr lang="en-US" dirty="0" smtClean="0"/>
          </a:p>
          <a:p>
            <a:r>
              <a:rPr lang="en-US" dirty="0" smtClean="0"/>
              <a:t>Two efficient, globally optimum algorithms under the right circumstances:</a:t>
            </a:r>
          </a:p>
          <a:p>
            <a:pPr lvl="1"/>
            <a:r>
              <a:rPr lang="en-US" dirty="0" smtClean="0"/>
              <a:t>Gibbs sampling: randomly sample from parameters, proportionally to their likelihood.</a:t>
            </a:r>
          </a:p>
          <a:p>
            <a:pPr lvl="1"/>
            <a:r>
              <a:rPr lang="en-US" dirty="0" smtClean="0"/>
              <a:t>Expectation Maximization: iterate between optimizing one parameter vs. another.</a:t>
            </a:r>
          </a:p>
          <a:p>
            <a:endParaRPr lang="en-US" dirty="0" smtClean="0"/>
          </a:p>
          <a:p>
            <a:r>
              <a:rPr lang="en-US" dirty="0" smtClean="0"/>
              <a:t>Lots more to solve this kind of problem, depending on specifics:</a:t>
            </a:r>
          </a:p>
          <a:p>
            <a:pPr lvl="1"/>
            <a:r>
              <a:rPr lang="en-US" dirty="0" smtClean="0"/>
              <a:t>Markov Chain Monte Carlo (MCMC) sampling.</a:t>
            </a:r>
          </a:p>
          <a:p>
            <a:pPr lvl="1"/>
            <a:r>
              <a:rPr lang="en-US" dirty="0" smtClean="0"/>
              <a:t>Gradient a/de-scent.</a:t>
            </a:r>
          </a:p>
          <a:p>
            <a:pPr lvl="1"/>
            <a:r>
              <a:rPr lang="en-US" dirty="0" smtClean="0"/>
              <a:t>Genetic algorithms.</a:t>
            </a:r>
          </a:p>
          <a:p>
            <a:pPr lvl="1"/>
            <a:r>
              <a:rPr lang="en-US" dirty="0" smtClean="0"/>
              <a:t>Simulated annealing.</a:t>
            </a:r>
          </a:p>
          <a:p>
            <a:pPr lvl="1"/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Gibbs sampling for enriched motif identification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909" t="19878" r="20000" b="33334"/>
          <a:stretch/>
        </p:blipFill>
        <p:spPr bwMode="auto">
          <a:xfrm>
            <a:off x="598517" y="1350519"/>
            <a:ext cx="8385006" cy="372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91899" y="1064028"/>
            <a:ext cx="1878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First in Science 1993 - been around a long time!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4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rrowheads="1"/>
          </p:cNvPicPr>
          <p:nvPr/>
        </p:nvPicPr>
        <p:blipFill rotWithShape="1">
          <a:blip r:embed="rId2" cstate="print"/>
          <a:srcRect l="1090" t="14303" r="1818" b="918"/>
          <a:stretch/>
        </p:blipFill>
        <p:spPr bwMode="auto">
          <a:xfrm>
            <a:off x="615142" y="1396538"/>
            <a:ext cx="8212974" cy="537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Gibbs sampling for enriched motif identification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0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Gibbs sampling for enriched motif identification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 rotWithShape="1">
          <a:blip r:embed="rId2" cstate="print"/>
          <a:srcRect l="727" t="18424" r="15273" b="9333"/>
          <a:stretch/>
        </p:blipFill>
        <p:spPr bwMode="auto">
          <a:xfrm>
            <a:off x="1119206" y="1130915"/>
            <a:ext cx="8872693" cy="572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176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Transcriptional regulation (and friends)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Transcriptional factor binding sites.</a:t>
            </a:r>
          </a:p>
          <a:p>
            <a:pPr lvl="1"/>
            <a:r>
              <a:rPr lang="en-US" dirty="0" smtClean="0"/>
              <a:t>Discovery from sequence.</a:t>
            </a:r>
          </a:p>
          <a:p>
            <a:pPr lvl="1"/>
            <a:r>
              <a:rPr lang="en-US" dirty="0" smtClean="0"/>
              <a:t>Chromatin immunoprecipitation: </a:t>
            </a:r>
            <a:r>
              <a:rPr lang="en-US" dirty="0" err="1" smtClean="0"/>
              <a:t>ChIP</a:t>
            </a:r>
            <a:r>
              <a:rPr lang="en-US" dirty="0" smtClean="0"/>
              <a:t>-*.</a:t>
            </a:r>
          </a:p>
          <a:p>
            <a:endParaRPr lang="en-US" dirty="0" smtClean="0"/>
          </a:p>
          <a:p>
            <a:r>
              <a:rPr lang="en-US" dirty="0" smtClean="0"/>
              <a:t>miRNAs.</a:t>
            </a:r>
          </a:p>
          <a:p>
            <a:pPr lvl="1"/>
            <a:r>
              <a:rPr lang="en-US" dirty="0" smtClean="0"/>
              <a:t>Post-transcriptional regulation of transcripts.</a:t>
            </a:r>
          </a:p>
          <a:p>
            <a:endParaRPr lang="en-US" dirty="0"/>
          </a:p>
          <a:p>
            <a:r>
              <a:rPr lang="en-US" dirty="0" smtClean="0"/>
              <a:t>Incorporating gene expression assays.</a:t>
            </a:r>
          </a:p>
          <a:p>
            <a:endParaRPr lang="en-US" dirty="0"/>
          </a:p>
          <a:p>
            <a:r>
              <a:rPr lang="en-US" dirty="0" smtClean="0"/>
              <a:t>Incorporating regulatory network models.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9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2609" t="20605" r="3092" b="4577"/>
          <a:stretch/>
        </p:blipFill>
        <p:spPr bwMode="auto">
          <a:xfrm>
            <a:off x="4904509" y="2513254"/>
            <a:ext cx="7287491" cy="433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Gibbs sampling for enriched motif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the algorithm in summary is:</a:t>
            </a:r>
          </a:p>
          <a:p>
            <a:r>
              <a:rPr lang="en-US" dirty="0" smtClean="0"/>
              <a:t>Seed a potential motif with random subsequences from potential regulators.</a:t>
            </a:r>
          </a:p>
          <a:p>
            <a:r>
              <a:rPr lang="en-US" dirty="0" smtClean="0"/>
              <a:t>Iteratively select a subsequence at random.</a:t>
            </a:r>
          </a:p>
          <a:p>
            <a:pPr lvl="1"/>
            <a:r>
              <a:rPr lang="en-US" dirty="0" smtClean="0"/>
              <a:t>Rebuild the motif without</a:t>
            </a:r>
            <a:br>
              <a:rPr lang="en-US" dirty="0" smtClean="0"/>
            </a:br>
            <a:r>
              <a:rPr lang="en-US" dirty="0" smtClean="0"/>
              <a:t>that subsequence.</a:t>
            </a:r>
          </a:p>
          <a:p>
            <a:pPr lvl="1"/>
            <a:r>
              <a:rPr lang="en-US" dirty="0" smtClean="0"/>
              <a:t>Scan the whole subsequence</a:t>
            </a:r>
            <a:br>
              <a:rPr lang="en-US" dirty="0" smtClean="0"/>
            </a:br>
            <a:r>
              <a:rPr lang="en-US" dirty="0" smtClean="0"/>
              <a:t>with the rebuilt motif.</a:t>
            </a:r>
          </a:p>
          <a:p>
            <a:pPr lvl="1"/>
            <a:r>
              <a:rPr lang="en-US" dirty="0" smtClean="0"/>
              <a:t>Re-add the “best hit” location</a:t>
            </a:r>
            <a:br>
              <a:rPr lang="en-US" dirty="0" smtClean="0"/>
            </a:br>
            <a:r>
              <a:rPr lang="en-US" dirty="0" smtClean="0"/>
              <a:t>to the developing motif.</a:t>
            </a:r>
          </a:p>
          <a:p>
            <a:r>
              <a:rPr lang="en-US" dirty="0" smtClean="0"/>
              <a:t>Repeat until convergence</a:t>
            </a:r>
            <a:br>
              <a:rPr lang="en-US" dirty="0" smtClean="0"/>
            </a:br>
            <a:r>
              <a:rPr lang="en-US" dirty="0" smtClean="0"/>
              <a:t>(no more changes).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3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727" t="14788" r="2182" b="7637"/>
          <a:stretch/>
        </p:blipFill>
        <p:spPr bwMode="auto">
          <a:xfrm>
            <a:off x="947648" y="1026322"/>
            <a:ext cx="9443258" cy="565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Expectation Maximization (EM) for </a:t>
            </a:r>
            <a:r>
              <a:rPr lang="en-US" sz="3200" dirty="0"/>
              <a:t>enriched motif identification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9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Expectation Maximization (EM) for enriched motif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the algorithm in summary is:</a:t>
            </a:r>
          </a:p>
          <a:p>
            <a:r>
              <a:rPr lang="en-US" dirty="0"/>
              <a:t>Seed a potential motif with random subsequences from potential regulators.</a:t>
            </a:r>
          </a:p>
          <a:p>
            <a:r>
              <a:rPr lang="en-US" dirty="0" smtClean="0"/>
              <a:t>Iteratively:</a:t>
            </a:r>
          </a:p>
          <a:p>
            <a:pPr lvl="1"/>
            <a:r>
              <a:rPr lang="en-US" dirty="0" smtClean="0"/>
              <a:t>Build a motif from the currently selected locations.</a:t>
            </a:r>
          </a:p>
          <a:p>
            <a:pPr lvl="1"/>
            <a:r>
              <a:rPr lang="en-US" dirty="0" smtClean="0"/>
              <a:t>Rescan every subsequence and retain the best hit location within each.</a:t>
            </a:r>
          </a:p>
          <a:p>
            <a:r>
              <a:rPr lang="en-US" dirty="0" smtClean="0"/>
              <a:t>Repeat until convergence (no more changes).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32688"/>
          <a:stretch/>
        </p:blipFill>
        <p:spPr>
          <a:xfrm>
            <a:off x="2276302" y="3926316"/>
            <a:ext cx="7639397" cy="2931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55904" y="5392157"/>
            <a:ext cx="1878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one’s “only” been around since 1995.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ChIP</a:t>
            </a:r>
            <a:r>
              <a:rPr lang="en-US" dirty="0" smtClean="0"/>
              <a:t>-((chip)|(</a:t>
            </a:r>
            <a:r>
              <a:rPr lang="en-US" dirty="0" err="1" smtClean="0"/>
              <a:t>seq</a:t>
            </a:r>
            <a:r>
              <a:rPr lang="en-US" dirty="0" smtClean="0"/>
              <a:t>))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598" y="342116"/>
            <a:ext cx="10516804" cy="454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972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High-throughput chromatin immunoprecipitation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 rotWithShape="1">
          <a:blip r:embed="rId2" cstate="print"/>
          <a:srcRect l="19455" t="23273" r="7455" b="14666"/>
          <a:stretch/>
        </p:blipFill>
        <p:spPr bwMode="auto">
          <a:xfrm>
            <a:off x="1697302" y="969359"/>
            <a:ext cx="8797396" cy="560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668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Motif discovery from </a:t>
            </a:r>
            <a:r>
              <a:rPr lang="en-US" dirty="0" err="1" smtClean="0"/>
              <a:t>ChIP</a:t>
            </a:r>
            <a:r>
              <a:rPr lang="en-US" dirty="0" smtClean="0"/>
              <a:t>-*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Unlike regulatory region screening, </a:t>
            </a:r>
            <a:r>
              <a:rPr lang="en-US" dirty="0" err="1" smtClean="0"/>
              <a:t>ChIP</a:t>
            </a:r>
            <a:r>
              <a:rPr lang="en-US" dirty="0" smtClean="0"/>
              <a:t> experiments yield short, local, highly enriched sequences.</a:t>
            </a:r>
          </a:p>
          <a:p>
            <a:pPr lvl="1"/>
            <a:r>
              <a:rPr lang="en-US" dirty="0" smtClean="0"/>
              <a:t>Although still by no means noise-free; functional vs. nonspecific binding.</a:t>
            </a:r>
          </a:p>
          <a:p>
            <a:endParaRPr lang="en-US" dirty="0" smtClean="0"/>
          </a:p>
          <a:p>
            <a:r>
              <a:rPr lang="en-US" dirty="0" smtClean="0"/>
              <a:t>Design an algorithm that more efficiently, specifically identifies one or a few motifs highly enriched in </a:t>
            </a:r>
            <a:r>
              <a:rPr lang="en-US" dirty="0" err="1" smtClean="0"/>
              <a:t>ChIP</a:t>
            </a:r>
            <a:r>
              <a:rPr lang="en-US" dirty="0" smtClean="0"/>
              <a:t>-bound subsequences?</a:t>
            </a:r>
          </a:p>
          <a:p>
            <a:pPr lvl="1"/>
            <a:r>
              <a:rPr lang="en-US" dirty="0" smtClean="0"/>
              <a:t>As opposed to many motifs weakly/</a:t>
            </a:r>
            <a:r>
              <a:rPr lang="en-US" dirty="0" err="1" smtClean="0"/>
              <a:t>combinatorially</a:t>
            </a:r>
            <a:r>
              <a:rPr lang="en-US" dirty="0" smtClean="0"/>
              <a:t> enriched in regulatory regions?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MDscan</a:t>
            </a:r>
            <a:r>
              <a:rPr lang="en-US" dirty="0" smtClean="0"/>
              <a:t> for motif identification in </a:t>
            </a:r>
            <a:r>
              <a:rPr lang="en-US" dirty="0" err="1" smtClean="0"/>
              <a:t>ChIP</a:t>
            </a:r>
            <a:r>
              <a:rPr lang="en-US" dirty="0" smtClean="0"/>
              <a:t> sequences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1433" y="881148"/>
            <a:ext cx="7969135" cy="597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046721" y="1379913"/>
            <a:ext cx="159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Liu </a:t>
            </a:r>
            <a:r>
              <a:rPr lang="en-US" dirty="0" err="1" smtClean="0"/>
              <a:t>NatBT</a:t>
            </a:r>
            <a:r>
              <a:rPr lang="en-US" dirty="0" smtClean="0"/>
              <a:t>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1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MDscan</a:t>
            </a:r>
            <a:r>
              <a:rPr lang="en-US" dirty="0"/>
              <a:t> for motif identification in </a:t>
            </a:r>
            <a:r>
              <a:rPr lang="en-US" dirty="0" err="1"/>
              <a:t>ChIP</a:t>
            </a:r>
            <a:r>
              <a:rPr lang="en-US" dirty="0"/>
              <a:t> sequences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204" y="885304"/>
            <a:ext cx="7963593" cy="597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168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MDscan</a:t>
            </a:r>
            <a:r>
              <a:rPr lang="en-US" dirty="0"/>
              <a:t> for motif identification in </a:t>
            </a:r>
            <a:r>
              <a:rPr lang="en-US" dirty="0" err="1"/>
              <a:t>ChIP</a:t>
            </a:r>
            <a:r>
              <a:rPr lang="en-US" dirty="0"/>
              <a:t> sequences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204" y="885304"/>
            <a:ext cx="7963593" cy="597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8283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MDscan</a:t>
            </a:r>
            <a:r>
              <a:rPr lang="en-US" dirty="0"/>
              <a:t> for motif identification in </a:t>
            </a:r>
            <a:r>
              <a:rPr lang="en-US" dirty="0" err="1"/>
              <a:t>ChIP</a:t>
            </a:r>
            <a:r>
              <a:rPr lang="en-US" dirty="0"/>
              <a:t> sequences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204" y="885304"/>
            <a:ext cx="7963593" cy="597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149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Identifying transcriptional regulatory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Transcriptional regulation is hard!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Hundreds of cooperating factors, dozens of mechanisms.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Cis-regulation: “inline” upstream of transcript, but still multiple </a:t>
            </a:r>
            <a:r>
              <a:rPr lang="en-US" dirty="0" err="1" smtClean="0"/>
              <a:t>kilobases</a:t>
            </a:r>
            <a:r>
              <a:rPr lang="en-US" dirty="0" smtClean="0"/>
              <a:t>.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Trans-regulation: distant, often very (10s-100s </a:t>
            </a:r>
            <a:r>
              <a:rPr lang="en-US" dirty="0" err="1" smtClean="0"/>
              <a:t>knt</a:t>
            </a:r>
            <a:r>
              <a:rPr lang="en-US" dirty="0" smtClean="0"/>
              <a:t>).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Many-to-many relationships between TFs and genes.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1228" r="3574"/>
          <a:stretch/>
        </p:blipFill>
        <p:spPr bwMode="auto">
          <a:xfrm>
            <a:off x="1687386" y="3465093"/>
            <a:ext cx="8817229" cy="334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156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MDscan</a:t>
            </a:r>
            <a:r>
              <a:rPr lang="en-US" dirty="0"/>
              <a:t> for motif identification in </a:t>
            </a:r>
            <a:r>
              <a:rPr lang="en-US" dirty="0" err="1"/>
              <a:t>ChIP</a:t>
            </a:r>
            <a:r>
              <a:rPr lang="en-US" dirty="0"/>
              <a:t> sequences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204" y="885304"/>
            <a:ext cx="7963593" cy="597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953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MDscan</a:t>
            </a:r>
            <a:r>
              <a:rPr lang="en-US" dirty="0"/>
              <a:t> for motif identification in </a:t>
            </a:r>
            <a:r>
              <a:rPr lang="en-US" dirty="0" err="1"/>
              <a:t>ChIP</a:t>
            </a:r>
            <a:r>
              <a:rPr lang="en-US" dirty="0"/>
              <a:t> sequences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204" y="885304"/>
            <a:ext cx="7963593" cy="597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48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Integrating multiple data types for </a:t>
            </a:r>
            <a:r>
              <a:rPr lang="en-US" dirty="0" err="1" smtClean="0"/>
              <a:t>ChIP</a:t>
            </a:r>
            <a:r>
              <a:rPr lang="en-US" dirty="0" smtClean="0"/>
              <a:t>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Early groundbreaking study in yeast regulatory network discovery by combining </a:t>
            </a:r>
            <a:r>
              <a:rPr lang="en-US" dirty="0" err="1" smtClean="0"/>
              <a:t>ChIP</a:t>
            </a:r>
            <a:r>
              <a:rPr lang="en-US" dirty="0" smtClean="0"/>
              <a:t>(-chip, at the time) with </a:t>
            </a:r>
            <a:r>
              <a:rPr lang="en-US" u="sng" dirty="0" smtClean="0"/>
              <a:t>conservation</a:t>
            </a:r>
            <a:r>
              <a:rPr lang="en-US" dirty="0" smtClean="0"/>
              <a:t> and </a:t>
            </a:r>
            <a:r>
              <a:rPr lang="en-US" u="sng" dirty="0" smtClean="0"/>
              <a:t>structure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903" t="18667" r="4034" b="16363"/>
          <a:stretch/>
        </p:blipFill>
        <p:spPr bwMode="auto">
          <a:xfrm>
            <a:off x="2466192" y="2111432"/>
            <a:ext cx="7259616" cy="458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443991" y="5596342"/>
            <a:ext cx="2509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Harbison Nature 2004</a:t>
            </a:r>
          </a:p>
          <a:p>
            <a:pPr algn="ctr"/>
            <a:r>
              <a:rPr lang="en-US" dirty="0" err="1" smtClean="0"/>
              <a:t>McIsaac</a:t>
            </a:r>
            <a:r>
              <a:rPr lang="en-US" dirty="0" smtClean="0"/>
              <a:t> </a:t>
            </a:r>
            <a:r>
              <a:rPr lang="en-US" dirty="0" err="1" smtClean="0"/>
              <a:t>BMCBioinf</a:t>
            </a:r>
            <a:r>
              <a:rPr lang="en-US" dirty="0" smtClean="0"/>
              <a:t>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07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Integrating multiple data types for </a:t>
            </a:r>
            <a:r>
              <a:rPr lang="en-US" dirty="0" err="1"/>
              <a:t>ChIP</a:t>
            </a:r>
            <a:r>
              <a:rPr lang="en-US" dirty="0"/>
              <a:t> analysis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27" t="32970" r="3307" b="21455"/>
          <a:stretch/>
        </p:blipFill>
        <p:spPr bwMode="auto">
          <a:xfrm>
            <a:off x="166019" y="1379913"/>
            <a:ext cx="11859963" cy="422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175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properties of the resulting yeast </a:t>
            </a:r>
            <a:r>
              <a:rPr lang="en-US" dirty="0" err="1" smtClean="0"/>
              <a:t>regulome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136" y="1021649"/>
            <a:ext cx="4371890" cy="5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6961" y="1277744"/>
            <a:ext cx="6616690" cy="479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602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miRNAs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45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t="5339" b="2219"/>
          <a:stretch>
            <a:fillRect/>
          </a:stretch>
        </p:blipFill>
        <p:spPr bwMode="auto">
          <a:xfrm>
            <a:off x="5689696" y="468893"/>
            <a:ext cx="5199973" cy="571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b="8968"/>
          <a:stretch>
            <a:fillRect/>
          </a:stretch>
        </p:blipFill>
        <p:spPr bwMode="auto">
          <a:xfrm>
            <a:off x="1568573" y="1837984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9155" y="1835399"/>
            <a:ext cx="1828800" cy="227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821828" y="1533184"/>
            <a:ext cx="1322245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en-US" dirty="0" smtClean="0"/>
              <a:t>Andrew Fire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18929" y="1497893"/>
            <a:ext cx="1249212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en-US" dirty="0" smtClean="0"/>
              <a:t>Craig Mello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81564" y="4123986"/>
            <a:ext cx="697586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dirty="0" smtClean="0"/>
              <a:t>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40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miRNA biology in one slide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46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3814" t="12889"/>
          <a:stretch/>
        </p:blipFill>
        <p:spPr bwMode="auto">
          <a:xfrm>
            <a:off x="2154143" y="883920"/>
            <a:ext cx="7883715" cy="597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149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miRNA biology in </a:t>
            </a:r>
            <a:r>
              <a:rPr lang="en-US" strike="sngStrike" dirty="0" smtClean="0"/>
              <a:t>one</a:t>
            </a:r>
            <a:r>
              <a:rPr lang="en-US" dirty="0" smtClean="0"/>
              <a:t> two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7994" t="1212" r="28934" b="3757"/>
          <a:stretch/>
        </p:blipFill>
        <p:spPr bwMode="auto">
          <a:xfrm>
            <a:off x="3870960" y="883920"/>
            <a:ext cx="4450081" cy="597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044931" y="5752407"/>
            <a:ext cx="2050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Filipowicz</a:t>
            </a:r>
            <a:r>
              <a:rPr lang="en-US" sz="1400" dirty="0" smtClean="0"/>
              <a:t> </a:t>
            </a:r>
            <a:r>
              <a:rPr lang="en-US" sz="1400" dirty="0" err="1" smtClean="0"/>
              <a:t>CurrOpSB</a:t>
            </a:r>
            <a:r>
              <a:rPr lang="en-US" sz="1400" dirty="0" smtClean="0"/>
              <a:t> 2005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9064909" y="1161168"/>
            <a:ext cx="26560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RISC loading → degradation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Ribonucleoprotein complex </a:t>
            </a:r>
            <a:r>
              <a:rPr lang="en-US" sz="2400" dirty="0"/>
              <a:t>→ </a:t>
            </a:r>
            <a:r>
              <a:rPr lang="en-US" sz="2400" dirty="0" smtClean="0"/>
              <a:t>translation inhibition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874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miRNA genes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635" t="21575" r="2035" b="26304"/>
          <a:stretch/>
        </p:blipFill>
        <p:spPr bwMode="auto">
          <a:xfrm>
            <a:off x="214844" y="1197035"/>
            <a:ext cx="11762312" cy="477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575611" y="5783875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Zhao </a:t>
            </a:r>
            <a:r>
              <a:rPr lang="en-US" dirty="0" err="1" smtClean="0"/>
              <a:t>TiBS</a:t>
            </a:r>
            <a:r>
              <a:rPr lang="en-US" dirty="0" smtClean="0"/>
              <a:t> 2007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2139" y="2362200"/>
            <a:ext cx="10647723" cy="2554545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/>
              <a:t>Leads to two related problems in </a:t>
            </a:r>
            <a:r>
              <a:rPr lang="en-US" sz="3600" dirty="0" err="1" smtClean="0"/>
              <a:t>miRNA</a:t>
            </a:r>
            <a:r>
              <a:rPr lang="en-US" sz="3600" dirty="0" smtClean="0"/>
              <a:t> bioinformatics:</a:t>
            </a:r>
          </a:p>
          <a:p>
            <a:pPr marL="285750" indent="-285750">
              <a:buFont typeface="Arial" charset="0"/>
              <a:buChar char="•"/>
            </a:pPr>
            <a:endParaRPr lang="en-US" sz="36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4400" dirty="0" smtClean="0"/>
              <a:t>Given a genome, find </a:t>
            </a:r>
            <a:r>
              <a:rPr lang="en-US" sz="4400" dirty="0" err="1" smtClean="0"/>
              <a:t>miRNA</a:t>
            </a:r>
            <a:r>
              <a:rPr lang="en-US" sz="4400" dirty="0" smtClean="0"/>
              <a:t> genes.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4400" dirty="0" smtClean="0"/>
              <a:t>Given an </a:t>
            </a:r>
            <a:r>
              <a:rPr lang="en-US" sz="4400" dirty="0" err="1" smtClean="0"/>
              <a:t>miRNA</a:t>
            </a:r>
            <a:r>
              <a:rPr lang="en-US" sz="4400" dirty="0" smtClean="0"/>
              <a:t> gene, find its targets.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7911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miRNA genes: </a:t>
            </a:r>
            <a:r>
              <a:rPr lang="en-US" dirty="0" err="1" smtClean="0"/>
              <a:t>MiRscan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Scan genomes to find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en-US" dirty="0" smtClean="0"/>
              <a:t>Open reading frames with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en-US" dirty="0" smtClean="0"/>
              <a:t>Short structures that fold to RNA hairpins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en-US" dirty="0" smtClean="0"/>
              <a:t>That are conserved across (closely related) species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en-US" dirty="0" smtClean="0"/>
              <a:t>Weighting additional features based on training set.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8331" y="243272"/>
            <a:ext cx="3359727" cy="624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9521" y="3323365"/>
            <a:ext cx="4633874" cy="336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9661284" y="640326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Lim Science 2003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Complicated due to underlying molecular mechanisms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23509" t="26198" r="8772" b="14152"/>
          <a:stretch/>
        </p:blipFill>
        <p:spPr bwMode="auto">
          <a:xfrm>
            <a:off x="1692089" y="1020028"/>
            <a:ext cx="8807823" cy="581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973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miRNA </a:t>
            </a:r>
            <a:r>
              <a:rPr lang="en-US" dirty="0" smtClean="0"/>
              <a:t>genes: </a:t>
            </a:r>
            <a:r>
              <a:rPr lang="en-US" dirty="0" err="1"/>
              <a:t>MiRscan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3920"/>
            <a:ext cx="10806211" cy="501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9793330" y="5723004"/>
            <a:ext cx="23986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All predictions (&gt;35k)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Training set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Experimentally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verified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miRNA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miRNA target motifs are mostly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en-US" dirty="0" smtClean="0"/>
              <a:t>Located in 3’ untranslated regions (UTRs).</a:t>
            </a:r>
          </a:p>
          <a:p>
            <a:pPr lvl="1"/>
            <a:r>
              <a:rPr lang="en-US" dirty="0" smtClean="0"/>
              <a:t>Generally have very high complementarity to a short (7-8nt) seed.</a:t>
            </a:r>
          </a:p>
          <a:p>
            <a:pPr lvl="2"/>
            <a:r>
              <a:rPr lang="en-US" dirty="0" smtClean="0"/>
              <a:t>Often perfect in plants, less so in other organisms.</a:t>
            </a:r>
          </a:p>
          <a:p>
            <a:pPr lvl="1"/>
            <a:r>
              <a:rPr lang="en-US" dirty="0" smtClean="0"/>
              <a:t>Have structural complementarity to the rest of the miRNA (~20-25nt).</a:t>
            </a:r>
          </a:p>
          <a:p>
            <a:pPr lvl="2"/>
            <a:r>
              <a:rPr lang="en-US" dirty="0" smtClean="0"/>
              <a:t>Which can include mismatches, gaps, structural “bulges”, etc.</a:t>
            </a:r>
          </a:p>
          <a:p>
            <a:endParaRPr lang="en-US" dirty="0"/>
          </a:p>
          <a:p>
            <a:r>
              <a:rPr lang="en-US" dirty="0" smtClean="0"/>
              <a:t>These are:</a:t>
            </a:r>
          </a:p>
          <a:p>
            <a:pPr lvl="1"/>
            <a:r>
              <a:rPr lang="en-US" dirty="0" smtClean="0"/>
              <a:t>Small numbers.</a:t>
            </a:r>
          </a:p>
          <a:p>
            <a:pPr lvl="1"/>
            <a:r>
              <a:rPr lang="en-US" dirty="0" smtClean="0"/>
              <a:t>Loose rules.</a:t>
            </a:r>
          </a:p>
          <a:p>
            <a:pPr lvl="1"/>
            <a:r>
              <a:rPr lang="en-US" dirty="0" smtClean="0"/>
              <a:t>Many variants.</a:t>
            </a:r>
          </a:p>
          <a:p>
            <a:pPr lvl="1"/>
            <a:r>
              <a:rPr lang="en-US" dirty="0" smtClean="0"/>
              <a:t>“Mostly” - lots of exceptions.</a:t>
            </a:r>
          </a:p>
          <a:p>
            <a:r>
              <a:rPr lang="en-US" dirty="0" smtClean="0"/>
              <a:t>Easy to find lots of false positives!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4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miRNA targets: RNA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Strategy #1 incorporates detailed RNA secondary structural modeling.</a:t>
            </a:r>
          </a:p>
          <a:p>
            <a:pPr lvl="1"/>
            <a:r>
              <a:rPr lang="en-US" dirty="0" smtClean="0"/>
              <a:t>Target must be accessible in broader molecule, not self-binding, etc.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5101" y="2044377"/>
            <a:ext cx="5381798" cy="458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8543155" y="6502323"/>
            <a:ext cx="133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Robins 2005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1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miRNA targets: </a:t>
            </a:r>
            <a:r>
              <a:rPr lang="en-US" dirty="0" smtClean="0"/>
              <a:t>conservation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Streategy</a:t>
            </a:r>
            <a:r>
              <a:rPr lang="en-US" dirty="0" smtClean="0"/>
              <a:t> #2: miRNA binding targets are also evolutionarily conserved.</a:t>
            </a:r>
          </a:p>
          <a:p>
            <a:pPr lvl="1"/>
            <a:r>
              <a:rPr lang="en-US" dirty="0" smtClean="0"/>
              <a:t>And often appear in sequence clusters.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r="4250"/>
          <a:stretch/>
        </p:blipFill>
        <p:spPr bwMode="auto">
          <a:xfrm>
            <a:off x="278752" y="2276729"/>
            <a:ext cx="11634496" cy="4007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9566775" y="6338907"/>
            <a:ext cx="2030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Stark </a:t>
            </a:r>
            <a:r>
              <a:rPr lang="en-US" dirty="0" err="1" smtClean="0"/>
              <a:t>PLoS</a:t>
            </a:r>
            <a:r>
              <a:rPr lang="en-US" dirty="0" smtClean="0"/>
              <a:t> Bio 2003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11439" y="1928144"/>
            <a:ext cx="2182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Conserved sites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9563" y="2826327"/>
            <a:ext cx="1566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miRNA targets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1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miRNA targets: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target finders now use a combination of these properties.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7389" y="1949224"/>
            <a:ext cx="7172247" cy="490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660712" y="1583576"/>
            <a:ext cx="3531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miRanda</a:t>
            </a:r>
            <a:r>
              <a:rPr lang="en-US" b="1" dirty="0" smtClean="0"/>
              <a:t>:</a:t>
            </a:r>
            <a:r>
              <a:rPr lang="en-US" dirty="0" smtClean="0"/>
              <a:t> Enright Genome Bio 2003</a:t>
            </a:r>
          </a:p>
          <a:p>
            <a:pPr algn="ctr"/>
            <a:r>
              <a:rPr lang="en-US" b="1" dirty="0" err="1" smtClean="0"/>
              <a:t>TargetScan</a:t>
            </a:r>
            <a:r>
              <a:rPr lang="en-US" b="1" dirty="0" smtClean="0"/>
              <a:t>:</a:t>
            </a:r>
            <a:r>
              <a:rPr lang="en-US" dirty="0" smtClean="0"/>
              <a:t> Lewis Cell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02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8825" b="5466"/>
          <a:stretch>
            <a:fillRect/>
          </a:stretch>
        </p:blipFill>
        <p:spPr bwMode="auto">
          <a:xfrm>
            <a:off x="984874" y="780403"/>
            <a:ext cx="9523987" cy="584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miRNA targets</a:t>
            </a:r>
            <a:r>
              <a:rPr lang="en-US" dirty="0" smtClean="0"/>
              <a:t>: it’s still hard!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84874" y="6378797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Liu 2010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728364" y="3299883"/>
            <a:ext cx="3541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Positives generally true, but lots of </a:t>
            </a:r>
            <a:r>
              <a:rPr lang="en-US" sz="2400" smtClean="0"/>
              <a:t>false negatives.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175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Regulatory circuit and network reconstruction</a:t>
            </a:r>
            <a:endParaRPr lang="en-US" sz="4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56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r="237" b="1461"/>
          <a:stretch>
            <a:fillRect/>
          </a:stretch>
        </p:blipFill>
        <p:spPr bwMode="auto">
          <a:xfrm>
            <a:off x="2937043" y="118352"/>
            <a:ext cx="6317914" cy="513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332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Probabilistic models for regulatory circuits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57</a:t>
            </a:fld>
            <a:endParaRPr lang="en-US"/>
          </a:p>
        </p:txBody>
      </p:sp>
      <p:pic>
        <p:nvPicPr>
          <p:cNvPr id="8" name="Picture 3"/>
          <p:cNvPicPr>
            <a:picLocks noChangeArrowheads="1"/>
          </p:cNvPicPr>
          <p:nvPr/>
        </p:nvPicPr>
        <p:blipFill rotWithShape="1">
          <a:blip r:embed="rId2" cstate="print"/>
          <a:srcRect l="3819" t="20121" r="3272" b="19515"/>
          <a:stretch/>
        </p:blipFill>
        <p:spPr bwMode="auto">
          <a:xfrm>
            <a:off x="717666" y="1147156"/>
            <a:ext cx="10756668" cy="524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973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Probabilistic models for regulatory circuits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17091" t="20363" r="17636" b="28243"/>
          <a:stretch/>
        </p:blipFill>
        <p:spPr bwMode="auto">
          <a:xfrm>
            <a:off x="1432560" y="1080654"/>
            <a:ext cx="9326881" cy="550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966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Probabilistic models for regulatory circuits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12726" t="19878" r="12001" b="31152"/>
          <a:stretch/>
        </p:blipFill>
        <p:spPr bwMode="auto">
          <a:xfrm>
            <a:off x="848612" y="1130529"/>
            <a:ext cx="10494777" cy="512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370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gap between biology and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32807" t="18479" r="18947" b="4796"/>
          <a:stretch/>
        </p:blipFill>
        <p:spPr bwMode="auto">
          <a:xfrm>
            <a:off x="3609474" y="884650"/>
            <a:ext cx="4973053" cy="593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105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Bayesian networks for single cell regulatory networks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3164" y="979302"/>
            <a:ext cx="4265673" cy="58264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771157" y="6637330"/>
            <a:ext cx="2420248" cy="1684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defTabSz="414554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</a:tabLst>
            </a:pPr>
            <a:r>
              <a:rPr lang="en-GB" sz="1100" b="1" dirty="0">
                <a:solidFill>
                  <a:srgbClr val="000000"/>
                </a:solidFill>
              </a:rPr>
              <a:t>K Sachs et al. Science 2005;308:523-529</a:t>
            </a:r>
          </a:p>
        </p:txBody>
      </p:sp>
    </p:spTree>
    <p:extLst>
      <p:ext uri="{BB962C8B-B14F-4D97-AF65-F5344CB8AC3E}">
        <p14:creationId xmlns:p14="http://schemas.microsoft.com/office/powerpoint/2010/main" val="124429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“Module networks” representing regulatory circuits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586" y="744050"/>
            <a:ext cx="5580726" cy="509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7869" y="2626973"/>
            <a:ext cx="5476699" cy="415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958409"/>
            <a:ext cx="1195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Segal 2003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Biophysical dynamical systems of regulatory circuits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8" descr="E:\Pravas\June\03.06.09\nrg\images\nrg2591-f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6193" y="907220"/>
            <a:ext cx="7999615" cy="58597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79171" y="6234545"/>
            <a:ext cx="1195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Segal 2009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2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Avoiding the genome-wide network trap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2573" y="900328"/>
            <a:ext cx="2290737" cy="2180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312" y="5051860"/>
            <a:ext cx="2995891" cy="17608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842573" y="3117485"/>
            <a:ext cx="5335936" cy="24646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tabLst>
                <a:tab pos="0" algn="l"/>
                <a:tab pos="414252" algn="l"/>
                <a:tab pos="828503" algn="l"/>
                <a:tab pos="1242755" algn="l"/>
                <a:tab pos="1658594" algn="l"/>
                <a:tab pos="2072845" algn="l"/>
                <a:tab pos="2487097" algn="l"/>
                <a:tab pos="2901348" algn="l"/>
                <a:tab pos="3317187" algn="l"/>
                <a:tab pos="3731439" algn="l"/>
                <a:tab pos="4145690" algn="l"/>
                <a:tab pos="4561529" algn="l"/>
                <a:tab pos="4975781" algn="l"/>
                <a:tab pos="5390032" algn="l"/>
                <a:tab pos="5804284" algn="l"/>
                <a:tab pos="6220123" algn="l"/>
                <a:tab pos="6634374" algn="l"/>
                <a:tab pos="7048626" algn="l"/>
                <a:tab pos="7462877" algn="l"/>
                <a:tab pos="7878716" algn="l"/>
                <a:tab pos="8292969" algn="l"/>
              </a:tabLst>
            </a:pPr>
            <a:r>
              <a:rPr lang="en-GB" sz="2000" dirty="0">
                <a:solidFill>
                  <a:srgbClr val="000090"/>
                </a:solidFill>
              </a:rPr>
              <a:t>Clockwise from top left: </a:t>
            </a:r>
          </a:p>
          <a:p>
            <a:pPr marL="390445" lvl="1">
              <a:buSzPct val="47000"/>
              <a:buBlip>
                <a:blip r:embed="rId4"/>
              </a:buBlip>
              <a:tabLst>
                <a:tab pos="0" algn="l"/>
                <a:tab pos="414252" algn="l"/>
                <a:tab pos="828503" algn="l"/>
                <a:tab pos="1242755" algn="l"/>
                <a:tab pos="1658594" algn="l"/>
                <a:tab pos="2072845" algn="l"/>
                <a:tab pos="2487097" algn="l"/>
                <a:tab pos="2901348" algn="l"/>
                <a:tab pos="3317187" algn="l"/>
                <a:tab pos="3731439" algn="l"/>
                <a:tab pos="4145690" algn="l"/>
                <a:tab pos="4561529" algn="l"/>
                <a:tab pos="4975781" algn="l"/>
                <a:tab pos="5390032" algn="l"/>
                <a:tab pos="5804284" algn="l"/>
                <a:tab pos="6220123" algn="l"/>
                <a:tab pos="6634374" algn="l"/>
                <a:tab pos="7048626" algn="l"/>
                <a:tab pos="7462877" algn="l"/>
                <a:tab pos="7878716" algn="l"/>
                <a:tab pos="8292969" algn="l"/>
              </a:tabLst>
            </a:pPr>
            <a:r>
              <a:rPr lang="en-GB" sz="2000" dirty="0">
                <a:solidFill>
                  <a:srgbClr val="000090"/>
                </a:solidFill>
              </a:rPr>
              <a:t>simulated E.coli 1 network;</a:t>
            </a:r>
          </a:p>
          <a:p>
            <a:pPr marL="390445" lvl="1">
              <a:buSzPct val="47000"/>
              <a:buBlip>
                <a:blip r:embed="rId4"/>
              </a:buBlip>
              <a:tabLst>
                <a:tab pos="0" algn="l"/>
                <a:tab pos="414252" algn="l"/>
                <a:tab pos="828503" algn="l"/>
                <a:tab pos="1242755" algn="l"/>
                <a:tab pos="1658594" algn="l"/>
                <a:tab pos="2072845" algn="l"/>
                <a:tab pos="2487097" algn="l"/>
                <a:tab pos="2901348" algn="l"/>
                <a:tab pos="3317187" algn="l"/>
                <a:tab pos="3731439" algn="l"/>
                <a:tab pos="4145690" algn="l"/>
                <a:tab pos="4561529" algn="l"/>
                <a:tab pos="4975781" algn="l"/>
                <a:tab pos="5390032" algn="l"/>
                <a:tab pos="5804284" algn="l"/>
                <a:tab pos="6220123" algn="l"/>
                <a:tab pos="6634374" algn="l"/>
                <a:tab pos="7048626" algn="l"/>
                <a:tab pos="7462877" algn="l"/>
                <a:tab pos="7878716" algn="l"/>
                <a:tab pos="8292969" algn="l"/>
              </a:tabLst>
            </a:pPr>
            <a:r>
              <a:rPr lang="en-GB" sz="2000" dirty="0">
                <a:solidFill>
                  <a:srgbClr val="000090"/>
                </a:solidFill>
              </a:rPr>
              <a:t>E.coli 1 inferred correlations above 50%;</a:t>
            </a:r>
          </a:p>
          <a:p>
            <a:pPr marL="390445" lvl="1">
              <a:buSzPct val="47000"/>
              <a:buBlip>
                <a:blip r:embed="rId4"/>
              </a:buBlip>
              <a:tabLst>
                <a:tab pos="0" algn="l"/>
                <a:tab pos="414252" algn="l"/>
                <a:tab pos="828503" algn="l"/>
                <a:tab pos="1242755" algn="l"/>
                <a:tab pos="1658594" algn="l"/>
                <a:tab pos="2072845" algn="l"/>
                <a:tab pos="2487097" algn="l"/>
                <a:tab pos="2901348" algn="l"/>
                <a:tab pos="3317187" algn="l"/>
                <a:tab pos="3731439" algn="l"/>
                <a:tab pos="4145690" algn="l"/>
                <a:tab pos="4561529" algn="l"/>
                <a:tab pos="4975781" algn="l"/>
                <a:tab pos="5390032" algn="l"/>
                <a:tab pos="5804284" algn="l"/>
                <a:tab pos="6220123" algn="l"/>
                <a:tab pos="6634374" algn="l"/>
                <a:tab pos="7048626" algn="l"/>
                <a:tab pos="7462877" algn="l"/>
                <a:tab pos="7878716" algn="l"/>
                <a:tab pos="8292969" algn="l"/>
              </a:tabLst>
            </a:pPr>
            <a:r>
              <a:rPr lang="en-GB" sz="2000" dirty="0">
                <a:solidFill>
                  <a:srgbClr val="000090"/>
                </a:solidFill>
              </a:rPr>
              <a:t>simulated E.coli 2 network;</a:t>
            </a:r>
          </a:p>
          <a:p>
            <a:pPr marL="390445" lvl="1">
              <a:buSzPct val="47000"/>
              <a:buBlip>
                <a:blip r:embed="rId4"/>
              </a:buBlip>
              <a:tabLst>
                <a:tab pos="0" algn="l"/>
                <a:tab pos="414252" algn="l"/>
                <a:tab pos="828503" algn="l"/>
                <a:tab pos="1242755" algn="l"/>
                <a:tab pos="1658594" algn="l"/>
                <a:tab pos="2072845" algn="l"/>
                <a:tab pos="2487097" algn="l"/>
                <a:tab pos="2901348" algn="l"/>
                <a:tab pos="3317187" algn="l"/>
                <a:tab pos="3731439" algn="l"/>
                <a:tab pos="4145690" algn="l"/>
                <a:tab pos="4561529" algn="l"/>
                <a:tab pos="4975781" algn="l"/>
                <a:tab pos="5390032" algn="l"/>
                <a:tab pos="5804284" algn="l"/>
                <a:tab pos="6220123" algn="l"/>
                <a:tab pos="6634374" algn="l"/>
                <a:tab pos="7048626" algn="l"/>
                <a:tab pos="7462877" algn="l"/>
                <a:tab pos="7878716" algn="l"/>
                <a:tab pos="8292969" algn="l"/>
              </a:tabLst>
            </a:pPr>
            <a:r>
              <a:rPr lang="en-GB" sz="2000" dirty="0">
                <a:solidFill>
                  <a:srgbClr val="000090"/>
                </a:solidFill>
              </a:rPr>
              <a:t>E.coli 2 inferred correlations above 50%;</a:t>
            </a:r>
          </a:p>
          <a:p>
            <a:pPr>
              <a:tabLst>
                <a:tab pos="0" algn="l"/>
                <a:tab pos="414252" algn="l"/>
                <a:tab pos="828503" algn="l"/>
                <a:tab pos="1242755" algn="l"/>
                <a:tab pos="1658594" algn="l"/>
                <a:tab pos="2072845" algn="l"/>
                <a:tab pos="2487097" algn="l"/>
                <a:tab pos="2901348" algn="l"/>
                <a:tab pos="3317187" algn="l"/>
                <a:tab pos="3731439" algn="l"/>
                <a:tab pos="4145690" algn="l"/>
                <a:tab pos="4561529" algn="l"/>
                <a:tab pos="4975781" algn="l"/>
                <a:tab pos="5390032" algn="l"/>
                <a:tab pos="5804284" algn="l"/>
                <a:tab pos="6220123" algn="l"/>
                <a:tab pos="6634374" algn="l"/>
                <a:tab pos="7048626" algn="l"/>
                <a:tab pos="7462877" algn="l"/>
                <a:tab pos="7878716" algn="l"/>
                <a:tab pos="8292969" algn="l"/>
              </a:tabLst>
            </a:pPr>
            <a:endParaRPr lang="en-GB" sz="2000" dirty="0">
              <a:solidFill>
                <a:srgbClr val="000090"/>
              </a:solidFill>
            </a:endParaRPr>
          </a:p>
          <a:p>
            <a:pPr>
              <a:tabLst>
                <a:tab pos="0" algn="l"/>
                <a:tab pos="414252" algn="l"/>
                <a:tab pos="828503" algn="l"/>
                <a:tab pos="1242755" algn="l"/>
                <a:tab pos="1658594" algn="l"/>
                <a:tab pos="2072845" algn="l"/>
                <a:tab pos="2487097" algn="l"/>
                <a:tab pos="2901348" algn="l"/>
                <a:tab pos="3317187" algn="l"/>
                <a:tab pos="3731439" algn="l"/>
                <a:tab pos="4145690" algn="l"/>
                <a:tab pos="4561529" algn="l"/>
                <a:tab pos="4975781" algn="l"/>
                <a:tab pos="5390032" algn="l"/>
                <a:tab pos="5804284" algn="l"/>
                <a:tab pos="6220123" algn="l"/>
                <a:tab pos="6634374" algn="l"/>
                <a:tab pos="7048626" algn="l"/>
                <a:tab pos="7462877" algn="l"/>
                <a:tab pos="7878716" algn="l"/>
                <a:tab pos="8292969" algn="l"/>
              </a:tabLst>
            </a:pPr>
            <a:r>
              <a:rPr lang="en-GB" sz="2000" dirty="0">
                <a:solidFill>
                  <a:srgbClr val="000090"/>
                </a:solidFill>
              </a:rPr>
              <a:t>inferred networks made using 2 bins for each gene.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6112" y="783377"/>
            <a:ext cx="2944657" cy="223680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3535" y="2438335"/>
            <a:ext cx="2092540" cy="22233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5210" y="1852612"/>
            <a:ext cx="3699697" cy="29931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44412" y="2663292"/>
            <a:ext cx="5763923" cy="41265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97012" y="1093482"/>
            <a:ext cx="4012499" cy="30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87010" y="1710757"/>
            <a:ext cx="3106451" cy="21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026010" y="5649976"/>
            <a:ext cx="1261996" cy="120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06412" y="1801726"/>
            <a:ext cx="3649811" cy="485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0610" y="2524862"/>
            <a:ext cx="3883064" cy="263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093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 smtClean="0"/>
              <a:t>Local regulatory network reconstruction: the </a:t>
            </a:r>
            <a:r>
              <a:rPr lang="en-US" sz="3800" dirty="0" err="1" smtClean="0"/>
              <a:t>Inferelator</a:t>
            </a:r>
            <a:endParaRPr lang="en-US" sz="3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9419" y="1331470"/>
            <a:ext cx="4267200" cy="536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820" y="1472046"/>
            <a:ext cx="414464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b="75588"/>
          <a:stretch>
            <a:fillRect/>
          </a:stretch>
        </p:blipFill>
        <p:spPr bwMode="auto">
          <a:xfrm>
            <a:off x="5941868" y="5576030"/>
            <a:ext cx="4781550" cy="111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846620" y="900548"/>
            <a:ext cx="4833334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dirty="0" smtClean="0"/>
              <a:t>Expression = Sum(</a:t>
            </a:r>
            <a:r>
              <a:rPr lang="en-US" dirty="0" err="1" smtClean="0"/>
              <a:t>TFBSs</a:t>
            </a:r>
            <a:r>
              <a:rPr lang="en-US" dirty="0" smtClean="0"/>
              <a:t> * Expression(</a:t>
            </a:r>
            <a:r>
              <a:rPr lang="en-US" dirty="0" err="1" smtClean="0"/>
              <a:t>TFs</a:t>
            </a:r>
            <a:r>
              <a:rPr lang="en-US" dirty="0" smtClean="0"/>
              <a:t>))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8389" y="5868785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 smtClean="0"/>
              <a:t>Bonneau</a:t>
            </a:r>
            <a:r>
              <a:rPr lang="en-US" dirty="0" smtClean="0"/>
              <a:t>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03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Local regulatory network reconstruction: </a:t>
            </a:r>
            <a:r>
              <a:rPr lang="en-US" dirty="0" smtClean="0"/>
              <a:t>FIRE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4992" r="46875" b="6209"/>
          <a:stretch>
            <a:fillRect/>
          </a:stretch>
        </p:blipFill>
        <p:spPr bwMode="auto">
          <a:xfrm>
            <a:off x="1729047" y="1447800"/>
            <a:ext cx="2768252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54167" b="68416"/>
          <a:stretch>
            <a:fillRect/>
          </a:stretch>
        </p:blipFill>
        <p:spPr bwMode="auto">
          <a:xfrm>
            <a:off x="1729047" y="5469190"/>
            <a:ext cx="2971800" cy="138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 b="51480"/>
          <a:stretch>
            <a:fillRect/>
          </a:stretch>
        </p:blipFill>
        <p:spPr bwMode="auto">
          <a:xfrm>
            <a:off x="4729144" y="4191002"/>
            <a:ext cx="6143903" cy="26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44047" y="914400"/>
            <a:ext cx="3429000" cy="414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047404" y="1113906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Beer 2004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6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and resources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66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9156" y="121164"/>
            <a:ext cx="6295505" cy="505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141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Transcription factors and miRNAs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67</a:t>
            </a:fld>
            <a:endParaRPr lang="en-US"/>
          </a:p>
        </p:txBody>
      </p:sp>
      <p:grpSp>
        <p:nvGrpSpPr>
          <p:cNvPr id="8" name="Group 24"/>
          <p:cNvGrpSpPr/>
          <p:nvPr/>
        </p:nvGrpSpPr>
        <p:grpSpPr>
          <a:xfrm>
            <a:off x="4136726" y="1112523"/>
            <a:ext cx="3724342" cy="1129843"/>
            <a:chOff x="1295399" y="1828801"/>
            <a:chExt cx="3724342" cy="1129843"/>
          </a:xfrm>
        </p:grpSpPr>
        <p:pic>
          <p:nvPicPr>
            <p:cNvPr id="9" name="Picture 3" descr="C:\Users\eblis\Documents\My Dropbox\archive\logos\transfac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5399" y="1828801"/>
              <a:ext cx="3724342" cy="914400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1900270" y="27432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www.biobase-international.com</a:t>
              </a:r>
            </a:p>
          </p:txBody>
        </p:sp>
      </p:grpSp>
      <p:grpSp>
        <p:nvGrpSpPr>
          <p:cNvPr id="11" name="Group 23"/>
          <p:cNvGrpSpPr/>
          <p:nvPr/>
        </p:nvGrpSpPr>
        <p:grpSpPr>
          <a:xfrm>
            <a:off x="1662542" y="1112523"/>
            <a:ext cx="2514600" cy="1129843"/>
            <a:chOff x="5562600" y="1295401"/>
            <a:chExt cx="2514600" cy="1129843"/>
          </a:xfrm>
        </p:grpSpPr>
        <p:pic>
          <p:nvPicPr>
            <p:cNvPr id="12" name="Picture 4" descr="C:\Users\eblis\Documents\My Dropbox\archive\logos\jaspar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69082" y="1295401"/>
              <a:ext cx="1301637" cy="914400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3" name="Rectangle 12"/>
            <p:cNvSpPr/>
            <p:nvPr/>
          </p:nvSpPr>
          <p:spPr>
            <a:xfrm>
              <a:off x="5562600" y="22098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jaspar.genereg.net</a:t>
              </a:r>
            </a:p>
          </p:txBody>
        </p:sp>
      </p:grpSp>
      <p:grpSp>
        <p:nvGrpSpPr>
          <p:cNvPr id="14" name="Group 20"/>
          <p:cNvGrpSpPr/>
          <p:nvPr/>
        </p:nvGrpSpPr>
        <p:grpSpPr>
          <a:xfrm>
            <a:off x="26328" y="2377442"/>
            <a:ext cx="3069237" cy="901244"/>
            <a:chOff x="609600" y="3124200"/>
            <a:chExt cx="3069237" cy="901244"/>
          </a:xfrm>
        </p:grpSpPr>
        <p:pic>
          <p:nvPicPr>
            <p:cNvPr id="15" name="Picture 6" descr="C:\Users\eblis\Documents\My Dropbox\archive\logos\redfly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" y="3124200"/>
              <a:ext cx="3069237" cy="685800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886918" y="38100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redfly.ccr.buffalo.edu</a:t>
              </a:r>
            </a:p>
          </p:txBody>
        </p:sp>
      </p:grpSp>
      <p:grpSp>
        <p:nvGrpSpPr>
          <p:cNvPr id="17" name="Group 21"/>
          <p:cNvGrpSpPr/>
          <p:nvPr/>
        </p:nvGrpSpPr>
        <p:grpSpPr>
          <a:xfrm>
            <a:off x="5744098" y="2344190"/>
            <a:ext cx="2514600" cy="901244"/>
            <a:chOff x="5372100" y="3200400"/>
            <a:chExt cx="2514600" cy="901244"/>
          </a:xfrm>
        </p:grpSpPr>
        <p:pic>
          <p:nvPicPr>
            <p:cNvPr id="18" name="Picture 7" descr="C:\Users\eblis\Documents\My Dropbox\archive\logos\regulondb.jpg"/>
            <p:cNvPicPr>
              <a:picLocks noChangeAspect="1" noChangeArrowheads="1"/>
            </p:cNvPicPr>
            <p:nvPr/>
          </p:nvPicPr>
          <p:blipFill>
            <a:blip r:embed="rId5" cstate="print"/>
            <a:srcRect l="1706" t="11009" r="4096" b="17431"/>
            <a:stretch>
              <a:fillRect/>
            </a:stretch>
          </p:blipFill>
          <p:spPr bwMode="auto">
            <a:xfrm>
              <a:off x="5416061" y="3200400"/>
              <a:ext cx="2426678" cy="685800"/>
            </a:xfrm>
            <a:prstGeom prst="rect">
              <a:avLst/>
            </a:prstGeom>
            <a:noFill/>
          </p:spPr>
        </p:pic>
        <p:sp>
          <p:nvSpPr>
            <p:cNvPr id="19" name="Rectangle 18"/>
            <p:cNvSpPr/>
            <p:nvPr/>
          </p:nvSpPr>
          <p:spPr>
            <a:xfrm>
              <a:off x="5372100" y="38862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regulondb.ccg.unam.mx</a:t>
              </a:r>
            </a:p>
          </p:txBody>
        </p:sp>
      </p:grpSp>
      <p:grpSp>
        <p:nvGrpSpPr>
          <p:cNvPr id="20" name="Group 25"/>
          <p:cNvGrpSpPr/>
          <p:nvPr/>
        </p:nvGrpSpPr>
        <p:grpSpPr>
          <a:xfrm>
            <a:off x="6722917" y="4846320"/>
            <a:ext cx="2514600" cy="1129844"/>
            <a:chOff x="3200400" y="4648200"/>
            <a:chExt cx="2514600" cy="1129844"/>
          </a:xfrm>
        </p:grpSpPr>
        <p:pic>
          <p:nvPicPr>
            <p:cNvPr id="21" name="Picture 8" descr="C:\Users\eblis\Documents\My Dropbox\archive\logos\mirbas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16295" y="4648200"/>
              <a:ext cx="1482811" cy="914400"/>
            </a:xfrm>
            <a:prstGeom prst="rect">
              <a:avLst/>
            </a:prstGeom>
            <a:noFill/>
          </p:spPr>
        </p:pic>
        <p:sp>
          <p:nvSpPr>
            <p:cNvPr id="22" name="Rectangle 21"/>
            <p:cNvSpPr/>
            <p:nvPr/>
          </p:nvSpPr>
          <p:spPr>
            <a:xfrm>
              <a:off x="3200400" y="55626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www.mirbase.org</a:t>
              </a:r>
            </a:p>
          </p:txBody>
        </p:sp>
      </p:grpSp>
      <p:grpSp>
        <p:nvGrpSpPr>
          <p:cNvPr id="23" name="Group 26"/>
          <p:cNvGrpSpPr/>
          <p:nvPr/>
        </p:nvGrpSpPr>
        <p:grpSpPr>
          <a:xfrm>
            <a:off x="3769822" y="5455920"/>
            <a:ext cx="3033345" cy="1129844"/>
            <a:chOff x="152401" y="4953000"/>
            <a:chExt cx="3033345" cy="1129844"/>
          </a:xfrm>
        </p:grpSpPr>
        <p:pic>
          <p:nvPicPr>
            <p:cNvPr id="24" name="Picture 9" descr="C:\Users\eblis\Documents\My Dropbox\archive\logos\targetscan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2401" y="4953000"/>
              <a:ext cx="3033345" cy="914400"/>
            </a:xfrm>
            <a:prstGeom prst="rect">
              <a:avLst/>
            </a:prstGeom>
            <a:noFill/>
          </p:spPr>
        </p:pic>
        <p:sp>
          <p:nvSpPr>
            <p:cNvPr id="25" name="Rectangle 24"/>
            <p:cNvSpPr/>
            <p:nvPr/>
          </p:nvSpPr>
          <p:spPr>
            <a:xfrm>
              <a:off x="411773" y="58674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www.targetscan.org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9112143" y="6370322"/>
            <a:ext cx="25146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 err="1" smtClean="0"/>
              <a:t>mirdb.org</a:t>
            </a:r>
            <a:endParaRPr lang="en-US" sz="1400" dirty="0"/>
          </a:p>
        </p:txBody>
      </p:sp>
      <p:grpSp>
        <p:nvGrpSpPr>
          <p:cNvPr id="29" name="Group 36"/>
          <p:cNvGrpSpPr/>
          <p:nvPr/>
        </p:nvGrpSpPr>
        <p:grpSpPr>
          <a:xfrm>
            <a:off x="3181700" y="2560320"/>
            <a:ext cx="2514600" cy="1129844"/>
            <a:chOff x="5181600" y="2895600"/>
            <a:chExt cx="2514600" cy="1129844"/>
          </a:xfrm>
        </p:grpSpPr>
        <p:pic>
          <p:nvPicPr>
            <p:cNvPr id="30" name="Picture 11" descr="C:\Users\eblis\Documents\My Dropbox\archive\logos\oreganno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33555" y="2895600"/>
              <a:ext cx="2410691" cy="914400"/>
            </a:xfrm>
            <a:prstGeom prst="rect">
              <a:avLst/>
            </a:prstGeom>
            <a:noFill/>
          </p:spPr>
        </p:pic>
        <p:sp>
          <p:nvSpPr>
            <p:cNvPr id="31" name="Rectangle 30"/>
            <p:cNvSpPr/>
            <p:nvPr/>
          </p:nvSpPr>
          <p:spPr>
            <a:xfrm>
              <a:off x="5181600" y="38100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www.oreganno.org</a:t>
              </a:r>
            </a:p>
          </p:txBody>
        </p:sp>
      </p:grpSp>
      <p:grpSp>
        <p:nvGrpSpPr>
          <p:cNvPr id="32" name="Group 35"/>
          <p:cNvGrpSpPr/>
          <p:nvPr/>
        </p:nvGrpSpPr>
        <p:grpSpPr>
          <a:xfrm>
            <a:off x="2784765" y="3855722"/>
            <a:ext cx="3108960" cy="672644"/>
            <a:chOff x="1371600" y="2895600"/>
            <a:chExt cx="3108960" cy="672644"/>
          </a:xfrm>
        </p:grpSpPr>
        <p:pic>
          <p:nvPicPr>
            <p:cNvPr id="33" name="Picture 12" descr="C:\Users\eblis\Documents\My Dropbox\archive\logos\cisred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71600" y="2895600"/>
              <a:ext cx="3108960" cy="457200"/>
            </a:xfrm>
            <a:prstGeom prst="rect">
              <a:avLst/>
            </a:prstGeom>
            <a:noFill/>
          </p:spPr>
        </p:pic>
        <p:sp>
          <p:nvSpPr>
            <p:cNvPr id="34" name="Rectangle 33"/>
            <p:cNvSpPr/>
            <p:nvPr/>
          </p:nvSpPr>
          <p:spPr>
            <a:xfrm>
              <a:off x="1668780" y="33528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www.cisred.org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3568" y="4963177"/>
            <a:ext cx="2290048" cy="136649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83124" y="5760720"/>
            <a:ext cx="359405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mtClean="0"/>
              <a:t>zmf.umm.uni-heidelberg.de</a:t>
            </a:r>
            <a:r>
              <a:rPr lang="en-US" sz="1400" dirty="0" smtClean="0"/>
              <a:t>/apps/</a:t>
            </a:r>
            <a:r>
              <a:rPr lang="en-US" sz="1400" dirty="0" err="1" smtClean="0"/>
              <a:t>zmf</a:t>
            </a:r>
            <a:r>
              <a:rPr lang="en-US" sz="1400" dirty="0" smtClean="0"/>
              <a:t>/mirwalk2</a:t>
            </a:r>
            <a:r>
              <a:rPr lang="en-US" sz="1400" dirty="0"/>
              <a:t>/</a:t>
            </a:r>
            <a:endParaRPr lang="en-US" sz="14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/>
          <a:srcRect r="82818"/>
          <a:stretch/>
        </p:blipFill>
        <p:spPr>
          <a:xfrm>
            <a:off x="852284" y="4903401"/>
            <a:ext cx="2094807" cy="7987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4461" y="3363986"/>
            <a:ext cx="4480503" cy="116161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561365" y="4451736"/>
            <a:ext cx="56306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smtClean="0"/>
              <a:t>www.abcam.com</a:t>
            </a:r>
            <a:r>
              <a:rPr lang="en-US" sz="1400" b="1" dirty="0" smtClean="0"/>
              <a:t>/kits/</a:t>
            </a:r>
            <a:r>
              <a:rPr lang="en-US" sz="1400" b="1" dirty="0" err="1" smtClean="0"/>
              <a:t>microrna</a:t>
            </a:r>
            <a:r>
              <a:rPr lang="en-US" sz="1400" b="1" dirty="0" smtClean="0"/>
              <a:t>-database-and-target-predictor-resources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282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Motif discovery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68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491" t="14080" r="22473" b="5920"/>
          <a:stretch>
            <a:fillRect/>
          </a:stretch>
        </p:blipFill>
        <p:spPr bwMode="auto">
          <a:xfrm>
            <a:off x="1622368" y="1729050"/>
            <a:ext cx="388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1491" t="15000" r="20982" b="25000"/>
          <a:stretch>
            <a:fillRect/>
          </a:stretch>
        </p:blipFill>
        <p:spPr bwMode="auto">
          <a:xfrm>
            <a:off x="6727768" y="3786450"/>
            <a:ext cx="3886200" cy="269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1491" t="15000" r="9055" b="21667"/>
          <a:stretch>
            <a:fillRect/>
          </a:stretch>
        </p:blipFill>
        <p:spPr bwMode="auto">
          <a:xfrm>
            <a:off x="6727768" y="1028013"/>
            <a:ext cx="3886200" cy="246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 t="15000" r="4583" b="3333"/>
          <a:stretch>
            <a:fillRect/>
          </a:stretch>
        </p:blipFill>
        <p:spPr bwMode="auto">
          <a:xfrm>
            <a:off x="2155768" y="3710250"/>
            <a:ext cx="3886200" cy="297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7" descr="C:\Users\eblis\Documents\My Dropbox\archive\logos\biomart.gif"/>
          <p:cNvPicPr>
            <a:picLocks noChangeAspect="1" noChangeArrowheads="1"/>
          </p:cNvPicPr>
          <p:nvPr/>
        </p:nvPicPr>
        <p:blipFill>
          <a:blip r:embed="rId6" cstate="print"/>
          <a:srcRect r="40741"/>
          <a:stretch>
            <a:fillRect/>
          </a:stretch>
        </p:blipFill>
        <p:spPr bwMode="auto">
          <a:xfrm>
            <a:off x="2384369" y="1043250"/>
            <a:ext cx="1075765" cy="4572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851416" y="1500450"/>
            <a:ext cx="16002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</a:rPr>
              <a:t>meme.sdsc.edu</a:t>
            </a:r>
          </a:p>
        </p:txBody>
      </p:sp>
      <p:pic>
        <p:nvPicPr>
          <p:cNvPr id="12" name="Picture 8" descr="C:\Users\eblis\Documents\My Dropbox\archive\logos\meme.png"/>
          <p:cNvPicPr>
            <a:picLocks noChangeAspect="1" noChangeArrowheads="1"/>
          </p:cNvPicPr>
          <p:nvPr/>
        </p:nvPicPr>
        <p:blipFill>
          <a:blip r:embed="rId7" cstate="print"/>
          <a:srcRect r="14305"/>
          <a:stretch>
            <a:fillRect/>
          </a:stretch>
        </p:blipFill>
        <p:spPr bwMode="auto">
          <a:xfrm>
            <a:off x="3794461" y="1043250"/>
            <a:ext cx="1714110" cy="457200"/>
          </a:xfrm>
          <a:prstGeom prst="rect">
            <a:avLst/>
          </a:prstGeom>
          <a:noFill/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8" cstate="print"/>
          <a:srcRect t="15000" r="4583" b="33220"/>
          <a:stretch>
            <a:fillRect/>
          </a:stretch>
        </p:blipFill>
        <p:spPr bwMode="auto">
          <a:xfrm>
            <a:off x="6194368" y="1111690"/>
            <a:ext cx="3886200" cy="188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9" cstate="print"/>
          <a:srcRect t="15000" r="18001" b="6667"/>
          <a:stretch>
            <a:fillRect/>
          </a:stretch>
        </p:blipFill>
        <p:spPr bwMode="auto">
          <a:xfrm>
            <a:off x="6194368" y="3056318"/>
            <a:ext cx="3886200" cy="332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892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Regulatory data and tools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204" y="885304"/>
            <a:ext cx="7963593" cy="597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79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used in regulatory network analyses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Sequence </a:t>
            </a:r>
            <a:r>
              <a:rPr lang="en-US" b="1" dirty="0" smtClean="0"/>
              <a:t>motifs.</a:t>
            </a:r>
            <a:endParaRPr lang="en-US" b="1" dirty="0"/>
          </a:p>
          <a:p>
            <a:pPr lvl="1"/>
            <a:r>
              <a:rPr lang="en-US" b="1" dirty="0"/>
              <a:t>Seq. location or </a:t>
            </a:r>
            <a:r>
              <a:rPr lang="en-US" b="1" dirty="0" smtClean="0"/>
              <a:t>co-occurrence.</a:t>
            </a:r>
            <a:endParaRPr lang="en-US" b="1" dirty="0"/>
          </a:p>
          <a:p>
            <a:r>
              <a:rPr lang="en-US" b="1" dirty="0"/>
              <a:t>Physical binding (</a:t>
            </a:r>
            <a:r>
              <a:rPr lang="en-US" b="1" dirty="0" err="1"/>
              <a:t>ChIP</a:t>
            </a:r>
            <a:r>
              <a:rPr lang="en-US" b="1" dirty="0" smtClean="0"/>
              <a:t>).</a:t>
            </a:r>
            <a:endParaRPr lang="en-US" b="1" dirty="0"/>
          </a:p>
          <a:p>
            <a:r>
              <a:rPr lang="en-US" b="1" dirty="0" smtClean="0"/>
              <a:t>Conservation.</a:t>
            </a:r>
            <a:endParaRPr lang="en-US" b="1" dirty="0"/>
          </a:p>
          <a:p>
            <a:r>
              <a:rPr lang="en-US" b="1" dirty="0" err="1" smtClean="0"/>
              <a:t>Coexpression</a:t>
            </a:r>
            <a:r>
              <a:rPr lang="en-US" b="1" dirty="0" smtClean="0"/>
              <a:t>.</a:t>
            </a:r>
          </a:p>
          <a:p>
            <a:pPr lvl="1"/>
            <a:r>
              <a:rPr lang="en-US" dirty="0" smtClean="0"/>
              <a:t>Particularly during perturbation </a:t>
            </a:r>
            <a:r>
              <a:rPr lang="en-US" dirty="0"/>
              <a:t>or </a:t>
            </a:r>
            <a:r>
              <a:rPr lang="en-US" dirty="0" smtClean="0"/>
              <a:t>mutation/knockout.</a:t>
            </a:r>
            <a:endParaRPr lang="en-US" dirty="0"/>
          </a:p>
          <a:p>
            <a:r>
              <a:rPr lang="en-US" dirty="0"/>
              <a:t>Chromatin structure.</a:t>
            </a:r>
          </a:p>
          <a:p>
            <a:pPr lvl="1"/>
            <a:r>
              <a:rPr lang="en-US" dirty="0"/>
              <a:t>*-C.</a:t>
            </a:r>
          </a:p>
          <a:p>
            <a:r>
              <a:rPr lang="en-US" dirty="0" smtClean="0"/>
              <a:t>Protein-protein </a:t>
            </a:r>
            <a:r>
              <a:rPr lang="en-US" dirty="0"/>
              <a:t>interaction </a:t>
            </a:r>
            <a:r>
              <a:rPr lang="en-US" dirty="0" smtClean="0"/>
              <a:t>networks.</a:t>
            </a:r>
            <a:endParaRPr lang="en-US" dirty="0"/>
          </a:p>
          <a:p>
            <a:r>
              <a:rPr lang="en-US" dirty="0"/>
              <a:t>Protein </a:t>
            </a:r>
            <a:r>
              <a:rPr lang="en-US" dirty="0" smtClean="0"/>
              <a:t>structure.</a:t>
            </a:r>
          </a:p>
          <a:p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982290"/>
            <a:ext cx="11714922" cy="5406829"/>
          </a:xfrm>
        </p:spPr>
        <p:txBody>
          <a:bodyPr/>
          <a:lstStyle/>
          <a:p>
            <a:r>
              <a:rPr lang="en-US" sz="2400" dirty="0" smtClean="0"/>
              <a:t>Start planning for the final project </a:t>
            </a:r>
            <a:r>
              <a:rPr lang="mr-IN" sz="2400" dirty="0" smtClean="0"/>
              <a:t>–</a:t>
            </a:r>
            <a:r>
              <a:rPr lang="en-US" sz="2400" dirty="0" smtClean="0"/>
              <a:t> sign up by next Monday.</a:t>
            </a:r>
          </a:p>
          <a:p>
            <a:pPr lvl="1"/>
            <a:r>
              <a:rPr lang="en-US" sz="2000" dirty="0" smtClean="0"/>
              <a:t>Don’t forget to leave time for iteration!</a:t>
            </a:r>
          </a:p>
          <a:p>
            <a:r>
              <a:rPr lang="en-US" sz="2400" dirty="0" smtClean="0"/>
              <a:t>Regulatory motif discovery from primary sequence is hard</a:t>
            </a:r>
            <a:r>
              <a:rPr lang="en-US" sz="2400" dirty="0" smtClean="0"/>
              <a:t>.</a:t>
            </a:r>
          </a:p>
          <a:p>
            <a:pPr lvl="1"/>
            <a:r>
              <a:rPr lang="en-US" sz="2000" dirty="0" smtClean="0"/>
              <a:t>Look for enriched binding sites upstream of transcribed targets.</a:t>
            </a:r>
          </a:p>
          <a:p>
            <a:r>
              <a:rPr lang="en-US" sz="2400" dirty="0" smtClean="0"/>
              <a:t>Enrichment can be determined by different statistical optimization strategies.</a:t>
            </a:r>
          </a:p>
          <a:p>
            <a:pPr lvl="1"/>
            <a:r>
              <a:rPr lang="en-US" sz="2000" dirty="0" smtClean="0"/>
              <a:t>Gibbs sampling, Expectation Maximization, others.</a:t>
            </a:r>
          </a:p>
          <a:p>
            <a:r>
              <a:rPr lang="en-US" sz="2400" dirty="0" smtClean="0"/>
              <a:t>Motifs themselves can be represented by several data models.</a:t>
            </a:r>
          </a:p>
          <a:p>
            <a:pPr lvl="1"/>
            <a:r>
              <a:rPr lang="en-US" sz="2000" dirty="0" smtClean="0"/>
              <a:t>Consensus sequences, degenerate patterns, position weight matrices, PSSMs, graphs</a:t>
            </a:r>
            <a:r>
              <a:rPr lang="mr-IN" sz="2000" dirty="0" smtClean="0"/>
              <a:t>…</a:t>
            </a:r>
            <a:endParaRPr lang="en-US" sz="2000" dirty="0" smtClean="0"/>
          </a:p>
          <a:p>
            <a:r>
              <a:rPr lang="en-US" sz="2400" dirty="0" smtClean="0"/>
              <a:t>Chromatin immunoprecipitation provides regulatory binding evidence.</a:t>
            </a:r>
          </a:p>
          <a:p>
            <a:pPr lvl="1"/>
            <a:r>
              <a:rPr lang="en-US" sz="2000" dirty="0" smtClean="0"/>
              <a:t>Works best when integrated with multiple data types: expression, conservation, etc.</a:t>
            </a:r>
          </a:p>
          <a:p>
            <a:r>
              <a:rPr lang="en-US" sz="2400" dirty="0" smtClean="0"/>
              <a:t>miRNAs represent another level of post-transcriptional regulation.</a:t>
            </a:r>
          </a:p>
          <a:p>
            <a:pPr lvl="1"/>
            <a:r>
              <a:rPr lang="en-US" sz="2000" dirty="0" smtClean="0"/>
              <a:t>Find miRNA genes as conserved, structurally favorable ORFs.</a:t>
            </a:r>
          </a:p>
          <a:p>
            <a:pPr lvl="1"/>
            <a:r>
              <a:rPr lang="en-US" sz="2000" dirty="0" smtClean="0"/>
              <a:t>Find miRNA targets by complementarity, </a:t>
            </a:r>
            <a:r>
              <a:rPr lang="en-US" sz="2000" dirty="0" err="1" smtClean="0"/>
              <a:t>coexpression</a:t>
            </a:r>
            <a:r>
              <a:rPr lang="en-US" sz="2000" dirty="0" smtClean="0"/>
              <a:t>, conservation.</a:t>
            </a:r>
          </a:p>
          <a:p>
            <a:r>
              <a:rPr lang="en-US" sz="2400" dirty="0" smtClean="0"/>
              <a:t>Finally, regulatory circuit / network reconstruction can use many different models.</a:t>
            </a:r>
          </a:p>
          <a:p>
            <a:pPr lvl="1"/>
            <a:r>
              <a:rPr lang="en-US" sz="2000" dirty="0" smtClean="0"/>
              <a:t>Bayes nets, linear models, dynamical systems; beware the hairball!</a:t>
            </a: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Regulatory elements from primary sequence</a:t>
            </a:r>
            <a:endParaRPr lang="en-US" sz="4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b="17629"/>
          <a:stretch>
            <a:fillRect/>
          </a:stretch>
        </p:blipFill>
        <p:spPr bwMode="auto">
          <a:xfrm>
            <a:off x="3926182" y="105603"/>
            <a:ext cx="4339636" cy="50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422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Suppose biology precisely fit the expected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473" t="28304" r="5264" b="15322"/>
          <a:stretch/>
        </p:blipFill>
        <p:spPr bwMode="auto">
          <a:xfrm>
            <a:off x="944389" y="946485"/>
            <a:ext cx="10303223" cy="578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278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CAD4168-4D43-264D-83B9-4AEF44CD9354}" vid="{EEADB94A-34CF-B34C-9AB9-867A5C09D9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5156</TotalTime>
  <Words>1836</Words>
  <Application>Microsoft Macintosh PowerPoint</Application>
  <PresentationFormat>Widescreen</PresentationFormat>
  <Paragraphs>412</Paragraphs>
  <Slides>70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Calibri</vt:lpstr>
      <vt:lpstr>LucidaGrande</vt:lpstr>
      <vt:lpstr>Mangal</vt:lpstr>
      <vt:lpstr>ＭＳ Ｐゴシック</vt:lpstr>
      <vt:lpstr>msgothic</vt:lpstr>
      <vt:lpstr>Wingdings</vt:lpstr>
      <vt:lpstr>Arial</vt:lpstr>
      <vt:lpstr>template</vt:lpstr>
      <vt:lpstr>Transcriptional regulation</vt:lpstr>
      <vt:lpstr>Final project</vt:lpstr>
      <vt:lpstr>Transcriptional regulation (and friends)</vt:lpstr>
      <vt:lpstr>Identifying transcriptional regulatory elements</vt:lpstr>
      <vt:lpstr>Complicated due to underlying molecular mechanisms</vt:lpstr>
      <vt:lpstr>The gap between biology and model</vt:lpstr>
      <vt:lpstr>Data used in regulatory network analyses</vt:lpstr>
      <vt:lpstr>Regulatory elements from primary sequence</vt:lpstr>
      <vt:lpstr>Suppose biology precisely fit the expected model</vt:lpstr>
      <vt:lpstr>From coexpressed modules to motifs</vt:lpstr>
      <vt:lpstr>Can human beings solve the problem?</vt:lpstr>
      <vt:lpstr>Can human beings solve the problem?</vt:lpstr>
      <vt:lpstr>Can human beings solve the problem?</vt:lpstr>
      <vt:lpstr>An aside: representing sequence motifs</vt:lpstr>
      <vt:lpstr>Consensus sequences</vt:lpstr>
      <vt:lpstr>Ambiguous consensus sequences</vt:lpstr>
      <vt:lpstr>Position weight matrices</vt:lpstr>
      <vt:lpstr>Position specific scoring matrices</vt:lpstr>
      <vt:lpstr>Motif sequence logos</vt:lpstr>
      <vt:lpstr>PSSMs make it easy to locate motifs in sequences</vt:lpstr>
      <vt:lpstr>Modeling motifs (MSAs) as graphs</vt:lpstr>
      <vt:lpstr>Modeling motifs (MSAs) as graphs</vt:lpstr>
      <vt:lpstr>Modeling motifs (MSAs) as HMMs</vt:lpstr>
      <vt:lpstr>Back to business…</vt:lpstr>
      <vt:lpstr>Identifying enriched regulatory sequence motifs</vt:lpstr>
      <vt:lpstr>Probabilistic mechanisms for sequence model fitting</vt:lpstr>
      <vt:lpstr>Gibbs sampling for enriched motif identification</vt:lpstr>
      <vt:lpstr>Gibbs sampling for enriched motif identification</vt:lpstr>
      <vt:lpstr>Gibbs sampling for enriched motif identification</vt:lpstr>
      <vt:lpstr>Gibbs sampling for enriched motif identification</vt:lpstr>
      <vt:lpstr>Expectation Maximization (EM) for enriched motif identification</vt:lpstr>
      <vt:lpstr>Expectation Maximization (EM) for enriched motif identification</vt:lpstr>
      <vt:lpstr>ChIP-((chip)|(seq))</vt:lpstr>
      <vt:lpstr>High-throughput chromatin immunoprecipitation</vt:lpstr>
      <vt:lpstr>Motif discovery from ChIP-* experiments</vt:lpstr>
      <vt:lpstr>MDscan for motif identification in ChIP sequences</vt:lpstr>
      <vt:lpstr>MDscan for motif identification in ChIP sequences</vt:lpstr>
      <vt:lpstr>MDscan for motif identification in ChIP sequences</vt:lpstr>
      <vt:lpstr>MDscan for motif identification in ChIP sequences</vt:lpstr>
      <vt:lpstr>MDscan for motif identification in ChIP sequences</vt:lpstr>
      <vt:lpstr>MDscan for motif identification in ChIP sequences</vt:lpstr>
      <vt:lpstr>Integrating multiple data types for ChIP analysis</vt:lpstr>
      <vt:lpstr>Integrating multiple data types for ChIP analysis</vt:lpstr>
      <vt:lpstr>Global properties of the resulting yeast regulome</vt:lpstr>
      <vt:lpstr>miRNAs</vt:lpstr>
      <vt:lpstr>miRNA biology in one slide</vt:lpstr>
      <vt:lpstr>miRNA biology in one two slides</vt:lpstr>
      <vt:lpstr>miRNA genes</vt:lpstr>
      <vt:lpstr>Finding miRNA genes: MiRscan</vt:lpstr>
      <vt:lpstr>Finding miRNA genes: MiRscan</vt:lpstr>
      <vt:lpstr>Finding miRNA targets</vt:lpstr>
      <vt:lpstr>Finding miRNA targets: RNA structure</vt:lpstr>
      <vt:lpstr>Finding miRNA targets: conservation</vt:lpstr>
      <vt:lpstr>Finding miRNA targets: integration</vt:lpstr>
      <vt:lpstr>Finding miRNA targets: it’s still hard!</vt:lpstr>
      <vt:lpstr>Regulatory circuit and network reconstruction</vt:lpstr>
      <vt:lpstr>Probabilistic models for regulatory circuits</vt:lpstr>
      <vt:lpstr>Probabilistic models for regulatory circuits</vt:lpstr>
      <vt:lpstr>Probabilistic models for regulatory circuits</vt:lpstr>
      <vt:lpstr>Bayesian networks for single cell regulatory networks</vt:lpstr>
      <vt:lpstr>“Module networks” representing regulatory circuits</vt:lpstr>
      <vt:lpstr>Biophysical dynamical systems of regulatory circuits</vt:lpstr>
      <vt:lpstr>Avoiding the genome-wide network trap</vt:lpstr>
      <vt:lpstr>Local regulatory network reconstruction: the Inferelator</vt:lpstr>
      <vt:lpstr>Local regulatory network reconstruction: FIRE</vt:lpstr>
      <vt:lpstr>Tools and resources</vt:lpstr>
      <vt:lpstr>Transcription factors and miRNAs</vt:lpstr>
      <vt:lpstr>Motif discovery</vt:lpstr>
      <vt:lpstr>Regulatory data and tools</vt:lpstr>
      <vt:lpstr>Summary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Curtis Huttenhower</cp:lastModifiedBy>
  <cp:revision>682</cp:revision>
  <dcterms:created xsi:type="dcterms:W3CDTF">2017-01-05T15:59:06Z</dcterms:created>
  <dcterms:modified xsi:type="dcterms:W3CDTF">2017-04-10T18:08:10Z</dcterms:modified>
</cp:coreProperties>
</file>