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4" r:id="rId1"/>
    <p:sldMasterId id="2147483756" r:id="rId2"/>
    <p:sldMasterId id="2147483768" r:id="rId3"/>
  </p:sldMasterIdLst>
  <p:notesMasterIdLst>
    <p:notesMasterId r:id="rId81"/>
  </p:notesMasterIdLst>
  <p:sldIdLst>
    <p:sldId id="256" r:id="rId4"/>
    <p:sldId id="400" r:id="rId5"/>
    <p:sldId id="401" r:id="rId6"/>
    <p:sldId id="315" r:id="rId7"/>
    <p:sldId id="316" r:id="rId8"/>
    <p:sldId id="317" r:id="rId9"/>
    <p:sldId id="402" r:id="rId10"/>
    <p:sldId id="320" r:id="rId11"/>
    <p:sldId id="321" r:id="rId12"/>
    <p:sldId id="391" r:id="rId13"/>
    <p:sldId id="392" r:id="rId14"/>
    <p:sldId id="393" r:id="rId15"/>
    <p:sldId id="325" r:id="rId16"/>
    <p:sldId id="326" r:id="rId17"/>
    <p:sldId id="394" r:id="rId18"/>
    <p:sldId id="328" r:id="rId19"/>
    <p:sldId id="327" r:id="rId20"/>
    <p:sldId id="403" r:id="rId21"/>
    <p:sldId id="333" r:id="rId22"/>
    <p:sldId id="334" r:id="rId23"/>
    <p:sldId id="335" r:id="rId24"/>
    <p:sldId id="360" r:id="rId25"/>
    <p:sldId id="336" r:id="rId26"/>
    <p:sldId id="337" r:id="rId27"/>
    <p:sldId id="339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47" r:id="rId36"/>
    <p:sldId id="348" r:id="rId37"/>
    <p:sldId id="349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57" r:id="rId46"/>
    <p:sldId id="358" r:id="rId47"/>
    <p:sldId id="359" r:id="rId48"/>
    <p:sldId id="361" r:id="rId49"/>
    <p:sldId id="407" r:id="rId50"/>
    <p:sldId id="395" r:id="rId51"/>
    <p:sldId id="396" r:id="rId52"/>
    <p:sldId id="404" r:id="rId53"/>
    <p:sldId id="363" r:id="rId54"/>
    <p:sldId id="364" r:id="rId55"/>
    <p:sldId id="365" r:id="rId56"/>
    <p:sldId id="366" r:id="rId57"/>
    <p:sldId id="368" r:id="rId58"/>
    <p:sldId id="367" r:id="rId59"/>
    <p:sldId id="369" r:id="rId60"/>
    <p:sldId id="370" r:id="rId61"/>
    <p:sldId id="371" r:id="rId62"/>
    <p:sldId id="372" r:id="rId63"/>
    <p:sldId id="373" r:id="rId64"/>
    <p:sldId id="374" r:id="rId65"/>
    <p:sldId id="375" r:id="rId66"/>
    <p:sldId id="376" r:id="rId67"/>
    <p:sldId id="405" r:id="rId68"/>
    <p:sldId id="379" r:id="rId69"/>
    <p:sldId id="380" r:id="rId70"/>
    <p:sldId id="381" r:id="rId71"/>
    <p:sldId id="382" r:id="rId72"/>
    <p:sldId id="384" r:id="rId73"/>
    <p:sldId id="385" r:id="rId74"/>
    <p:sldId id="386" r:id="rId75"/>
    <p:sldId id="387" r:id="rId76"/>
    <p:sldId id="389" r:id="rId77"/>
    <p:sldId id="388" r:id="rId78"/>
    <p:sldId id="390" r:id="rId79"/>
    <p:sldId id="406" r:id="rId8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0"/>
    <p:restoredTop sz="94633"/>
  </p:normalViewPr>
  <p:slideViewPr>
    <p:cSldViewPr snapToObjects="1">
      <p:cViewPr varScale="1">
        <p:scale>
          <a:sx n="103" d="100"/>
          <a:sy n="103" d="100"/>
        </p:scale>
        <p:origin x="-114" y="-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25392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presProps" Target="presProps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78786-9B84-E947-8820-7E1CB9ABDCEA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335D2-6E04-3648-AD61-524203FBD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1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60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C2458-D089-4042-B745-EB148F3F831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C2458-D089-4042-B745-EB148F3F831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C2458-D089-4042-B745-EB148F3F831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C2458-D089-4042-B745-EB148F3F831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C2458-D089-4042-B745-EB148F3F831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C2458-D089-4042-B745-EB148F3F831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C2458-D089-4042-B745-EB148F3F831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C2458-D089-4042-B745-EB148F3F831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C2458-D089-4042-B745-EB148F3F831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C2458-D089-4042-B745-EB148F3F831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C2458-D089-4042-B745-EB148F3F831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C2458-D089-4042-B745-EB148F3F831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C2458-D089-4042-B745-EB148F3F831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C2458-D089-4042-B745-EB148F3F831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C2458-D089-4042-B745-EB148F3F831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C2458-D089-4042-B745-EB148F3F831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5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C2458-D089-4042-B745-EB148F3F831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C2458-D089-4042-B745-EB148F3F831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C2458-D089-4042-B745-EB148F3F831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3011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5268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BB3A-3F6B-224C-8852-F550807EB424}" type="datetime1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77F8-AF0A-A442-A0AC-1287626547B1}" type="datetime1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363E-93AC-7F40-AA29-9E7536968F8A}" type="datetime1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3011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5268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BB3A-3F6B-224C-8852-F550807EB4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39821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5010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F284-50AE-D34D-8E2A-B571963D35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14215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BC8F-0DFA-CF43-AF75-D35C7DAE1A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29314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3AC8-E917-7240-97EB-64EFC1A06C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5946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70307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18538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444D-7AD3-6F44-824C-A4C041676D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429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A9C7-1789-DC4D-89FD-19B71522CE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86919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77F8-AF0A-A442-A0AC-1287626547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45538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363E-93AC-7F40-AA29-9E7536968F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85887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3011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5268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BB3A-3F6B-224C-8852-F550807EB4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01606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71278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F284-50AE-D34D-8E2A-B571963D35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77527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BC8F-0DFA-CF43-AF75-D35C7DAE1A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127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3AC8-E917-7240-97EB-64EFC1A06C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842429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49313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1957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F284-50AE-D34D-8E2A-B571963D35AB}" type="datetime1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444D-7AD3-6F44-824C-A4C041676D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92086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A9C7-1789-DC4D-89FD-19B71522CE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75669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77F8-AF0A-A442-A0AC-1287626547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7039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363E-93AC-7F40-AA29-9E7536968F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98600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BC8F-0DFA-CF43-AF75-D35C7DAE1A67}" type="datetime1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3AC8-E917-7240-97EB-64EFC1A06C96}" type="datetime1">
              <a:rPr lang="en-US" smtClean="0"/>
              <a:t>4/17/2017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4/17/2017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/>
              <a:t>4/17/2017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444D-7AD3-6F44-824C-A4C041676D98}" type="datetime1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A9C7-1789-DC4D-89FD-19B71522CE86}" type="datetime1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8539" y="229235"/>
            <a:ext cx="11714922" cy="654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539" y="1082040"/>
            <a:ext cx="11714922" cy="5406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8539" y="648887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6A2B9-2614-974A-BEFA-2B7A71A547EB}" type="datetime1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888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0261" y="648887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6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LucidaGrande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LucidaGrande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8539" y="229235"/>
            <a:ext cx="11714922" cy="654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539" y="1082040"/>
            <a:ext cx="11714922" cy="5406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8539" y="648887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6A2B9-2614-974A-BEFA-2B7A71A547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888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0261" y="648887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9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LucidaGrande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LucidaGrande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8539" y="229235"/>
            <a:ext cx="11714922" cy="654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539" y="1082040"/>
            <a:ext cx="11714922" cy="5406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8539" y="648887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6A2B9-2614-974A-BEFA-2B7A71A547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888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0261" y="648887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79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LucidaGrande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LucidaGrande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uttenhower.sph.harvard.edu/bst28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gi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Comparative Genomics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Curtis Huttenhower (</a:t>
            </a:r>
            <a:r>
              <a:rPr lang="en-US" dirty="0" err="1" smtClean="0"/>
              <a:t>chuttenh@hsph.harvard.edu</a:t>
            </a:r>
            <a:r>
              <a:rPr lang="en-US" dirty="0" smtClean="0"/>
              <a:t>)</a:t>
            </a:r>
          </a:p>
          <a:p>
            <a:r>
              <a:rPr lang="en-US" dirty="0" smtClean="0"/>
              <a:t>Eric </a:t>
            </a:r>
            <a:r>
              <a:rPr lang="en-US" dirty="0" err="1" smtClean="0"/>
              <a:t>Franzosa</a:t>
            </a:r>
            <a:r>
              <a:rPr lang="en-US" dirty="0" smtClean="0"/>
              <a:t> (</a:t>
            </a:r>
            <a:r>
              <a:rPr lang="en-US" dirty="0" err="1" smtClean="0"/>
              <a:t>franzosa@hsph.harvard.edu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http://huttenhower.sph.harvard.edu/bst281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12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Signs of selection in genome evolution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4/17/2017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10</a:t>
            </a:fld>
            <a:endParaRPr lang="en-US"/>
          </a:p>
        </p:txBody>
      </p:sp>
      <p:grpSp>
        <p:nvGrpSpPr>
          <p:cNvPr id="152" name="Group 151"/>
          <p:cNvGrpSpPr/>
          <p:nvPr/>
        </p:nvGrpSpPr>
        <p:grpSpPr>
          <a:xfrm>
            <a:off x="2118311" y="3500700"/>
            <a:ext cx="7848600" cy="1592997"/>
            <a:chOff x="609600" y="3276600"/>
            <a:chExt cx="7848600" cy="1592997"/>
          </a:xfrm>
        </p:grpSpPr>
        <p:grpSp>
          <p:nvGrpSpPr>
            <p:cNvPr id="153" name="Group 152"/>
            <p:cNvGrpSpPr/>
            <p:nvPr/>
          </p:nvGrpSpPr>
          <p:grpSpPr>
            <a:xfrm>
              <a:off x="609600" y="3276600"/>
              <a:ext cx="3200400" cy="228600"/>
              <a:chOff x="2895600" y="1143000"/>
              <a:chExt cx="3429000" cy="228600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2895600" y="1219200"/>
                <a:ext cx="3429000" cy="76200"/>
              </a:xfrm>
              <a:prstGeom prst="rect">
                <a:avLst/>
              </a:prstGeom>
              <a:solidFill>
                <a:srgbClr val="9BBB59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8" name="Pentagon 187"/>
              <p:cNvSpPr/>
              <p:nvPr/>
            </p:nvSpPr>
            <p:spPr>
              <a:xfrm>
                <a:off x="4800600" y="1143000"/>
                <a:ext cx="1219200" cy="228600"/>
              </a:xfrm>
              <a:prstGeom prst="homePlat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1905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3352800" y="1143000"/>
                <a:ext cx="685800" cy="228600"/>
              </a:xfrm>
              <a:prstGeom prst="rect">
                <a:avLst/>
              </a:prstGeom>
              <a:solidFill>
                <a:srgbClr val="C0504D">
                  <a:lumMod val="40000"/>
                  <a:lumOff val="60000"/>
                </a:srgbClr>
              </a:solidFill>
              <a:ln w="1905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154" name="Straight Arrow Connector 153"/>
            <p:cNvCxnSpPr/>
            <p:nvPr/>
          </p:nvCxnSpPr>
          <p:spPr>
            <a:xfrm rot="5400000" flipH="1" flipV="1">
              <a:off x="496094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55" name="Straight Arrow Connector 154"/>
            <p:cNvCxnSpPr/>
            <p:nvPr/>
          </p:nvCxnSpPr>
          <p:spPr>
            <a:xfrm rot="5400000" flipH="1" flipV="1">
              <a:off x="573088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56" name="Straight Arrow Connector 155"/>
            <p:cNvCxnSpPr/>
            <p:nvPr/>
          </p:nvCxnSpPr>
          <p:spPr>
            <a:xfrm rot="5400000" flipH="1" flipV="1">
              <a:off x="725488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57" name="Straight Arrow Connector 156"/>
            <p:cNvCxnSpPr/>
            <p:nvPr/>
          </p:nvCxnSpPr>
          <p:spPr>
            <a:xfrm rot="5400000" flipH="1" flipV="1">
              <a:off x="877888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58" name="Straight Arrow Connector 157"/>
            <p:cNvCxnSpPr/>
            <p:nvPr/>
          </p:nvCxnSpPr>
          <p:spPr>
            <a:xfrm rot="5400000" flipH="1" flipV="1">
              <a:off x="1792288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59" name="Straight Arrow Connector 158"/>
            <p:cNvCxnSpPr/>
            <p:nvPr/>
          </p:nvCxnSpPr>
          <p:spPr>
            <a:xfrm rot="5400000" flipH="1" flipV="1">
              <a:off x="1944688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60" name="Straight Arrow Connector 159"/>
            <p:cNvCxnSpPr/>
            <p:nvPr/>
          </p:nvCxnSpPr>
          <p:spPr>
            <a:xfrm rot="5400000" flipH="1" flipV="1">
              <a:off x="2020888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61" name="Straight Arrow Connector 160"/>
            <p:cNvCxnSpPr/>
            <p:nvPr/>
          </p:nvCxnSpPr>
          <p:spPr>
            <a:xfrm rot="5400000" flipH="1" flipV="1">
              <a:off x="2097088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62" name="Straight Arrow Connector 161"/>
            <p:cNvCxnSpPr/>
            <p:nvPr/>
          </p:nvCxnSpPr>
          <p:spPr>
            <a:xfrm rot="5400000" flipH="1" flipV="1">
              <a:off x="2324100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63" name="Straight Arrow Connector 162"/>
            <p:cNvCxnSpPr/>
            <p:nvPr/>
          </p:nvCxnSpPr>
          <p:spPr>
            <a:xfrm rot="5400000" flipH="1" flipV="1">
              <a:off x="3390107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64" name="Straight Arrow Connector 163"/>
            <p:cNvCxnSpPr/>
            <p:nvPr/>
          </p:nvCxnSpPr>
          <p:spPr>
            <a:xfrm rot="5400000" flipH="1" flipV="1">
              <a:off x="3617118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65" name="Straight Arrow Connector 164"/>
            <p:cNvCxnSpPr/>
            <p:nvPr/>
          </p:nvCxnSpPr>
          <p:spPr>
            <a:xfrm rot="5400000" flipH="1" flipV="1">
              <a:off x="3694906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grpSp>
          <p:nvGrpSpPr>
            <p:cNvPr id="166" name="Group 165"/>
            <p:cNvGrpSpPr/>
            <p:nvPr/>
          </p:nvGrpSpPr>
          <p:grpSpPr>
            <a:xfrm>
              <a:off x="5257800" y="3276600"/>
              <a:ext cx="3200400" cy="228600"/>
              <a:chOff x="2895600" y="1143000"/>
              <a:chExt cx="3429000" cy="2286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2895600" y="1219200"/>
                <a:ext cx="3429000" cy="76200"/>
              </a:xfrm>
              <a:prstGeom prst="rect">
                <a:avLst/>
              </a:prstGeom>
              <a:solidFill>
                <a:srgbClr val="8064A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5" name="Pentagon 184"/>
              <p:cNvSpPr/>
              <p:nvPr/>
            </p:nvSpPr>
            <p:spPr>
              <a:xfrm>
                <a:off x="4800600" y="1143000"/>
                <a:ext cx="1219200" cy="228600"/>
              </a:xfrm>
              <a:prstGeom prst="homePlat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19050" cap="flat" cmpd="sng" algn="ctr">
                <a:solidFill>
                  <a:srgbClr val="8064A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3352800" y="1143000"/>
                <a:ext cx="685800" cy="228600"/>
              </a:xfrm>
              <a:prstGeom prst="rect">
                <a:avLst/>
              </a:prstGeom>
              <a:solidFill>
                <a:srgbClr val="C0504D">
                  <a:lumMod val="40000"/>
                  <a:lumOff val="60000"/>
                </a:srgbClr>
              </a:solidFill>
              <a:ln w="19050" cap="flat" cmpd="sng" algn="ctr">
                <a:solidFill>
                  <a:srgbClr val="8064A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167" name="Straight Arrow Connector 166"/>
            <p:cNvCxnSpPr/>
            <p:nvPr/>
          </p:nvCxnSpPr>
          <p:spPr>
            <a:xfrm rot="5400000" flipH="1" flipV="1">
              <a:off x="6669088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68" name="Straight Arrow Connector 167"/>
            <p:cNvCxnSpPr/>
            <p:nvPr/>
          </p:nvCxnSpPr>
          <p:spPr>
            <a:xfrm rot="5400000" flipH="1" flipV="1">
              <a:off x="6746082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69" name="Straight Arrow Connector 168"/>
            <p:cNvCxnSpPr/>
            <p:nvPr/>
          </p:nvCxnSpPr>
          <p:spPr>
            <a:xfrm rot="5400000" flipH="1" flipV="1">
              <a:off x="7050882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70" name="Straight Arrow Connector 169"/>
            <p:cNvCxnSpPr/>
            <p:nvPr/>
          </p:nvCxnSpPr>
          <p:spPr>
            <a:xfrm rot="5400000" flipH="1" flipV="1">
              <a:off x="7965282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71" name="Straight Arrow Connector 170"/>
            <p:cNvCxnSpPr/>
            <p:nvPr/>
          </p:nvCxnSpPr>
          <p:spPr>
            <a:xfrm rot="5400000" flipH="1" flipV="1">
              <a:off x="8117682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72" name="Straight Arrow Connector 171"/>
            <p:cNvCxnSpPr/>
            <p:nvPr/>
          </p:nvCxnSpPr>
          <p:spPr>
            <a:xfrm rot="5400000" flipH="1" flipV="1">
              <a:off x="8193882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73" name="Straight Arrow Connector 172"/>
            <p:cNvCxnSpPr/>
            <p:nvPr/>
          </p:nvCxnSpPr>
          <p:spPr>
            <a:xfrm rot="5400000" flipH="1" flipV="1">
              <a:off x="8270082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74" name="Straight Arrow Connector 173"/>
            <p:cNvCxnSpPr/>
            <p:nvPr/>
          </p:nvCxnSpPr>
          <p:spPr>
            <a:xfrm rot="5400000" flipH="1" flipV="1">
              <a:off x="5145088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75" name="Straight Arrow Connector 174"/>
            <p:cNvCxnSpPr/>
            <p:nvPr/>
          </p:nvCxnSpPr>
          <p:spPr>
            <a:xfrm rot="5400000" flipH="1" flipV="1">
              <a:off x="5299076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76" name="Straight Arrow Connector 175"/>
            <p:cNvCxnSpPr/>
            <p:nvPr/>
          </p:nvCxnSpPr>
          <p:spPr>
            <a:xfrm rot="5400000" flipH="1" flipV="1">
              <a:off x="5448300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77" name="Straight Arrow Connector 176"/>
            <p:cNvCxnSpPr/>
            <p:nvPr/>
          </p:nvCxnSpPr>
          <p:spPr>
            <a:xfrm rot="5400000" flipH="1" flipV="1">
              <a:off x="5526088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78" name="Straight Arrow Connector 177"/>
            <p:cNvCxnSpPr/>
            <p:nvPr/>
          </p:nvCxnSpPr>
          <p:spPr>
            <a:xfrm rot="5400000" flipH="1" flipV="1">
              <a:off x="5675313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79" name="Straight Arrow Connector 178"/>
            <p:cNvCxnSpPr/>
            <p:nvPr/>
          </p:nvCxnSpPr>
          <p:spPr>
            <a:xfrm rot="5400000" flipH="1" flipV="1">
              <a:off x="6134101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80" name="Straight Arrow Connector 179"/>
            <p:cNvCxnSpPr/>
            <p:nvPr/>
          </p:nvCxnSpPr>
          <p:spPr>
            <a:xfrm rot="5400000" flipH="1" flipV="1">
              <a:off x="6210301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81" name="Straight Arrow Connector 180"/>
            <p:cNvCxnSpPr/>
            <p:nvPr/>
          </p:nvCxnSpPr>
          <p:spPr>
            <a:xfrm rot="5400000" flipH="1" flipV="1">
              <a:off x="6437312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82" name="Straight Arrow Connector 181"/>
            <p:cNvCxnSpPr/>
            <p:nvPr/>
          </p:nvCxnSpPr>
          <p:spPr>
            <a:xfrm rot="5400000" flipH="1" flipV="1">
              <a:off x="6515100" y="38473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sp>
          <p:nvSpPr>
            <p:cNvPr id="183" name="Rectangle 182"/>
            <p:cNvSpPr/>
            <p:nvPr/>
          </p:nvSpPr>
          <p:spPr>
            <a:xfrm>
              <a:off x="1674176" y="4038600"/>
              <a:ext cx="560627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Selection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(bad mutations aren’t reproduced as much)</a:t>
              </a:r>
            </a:p>
          </p:txBody>
        </p:sp>
      </p:grpSp>
      <p:sp>
        <p:nvSpPr>
          <p:cNvPr id="190" name="Rectangle 189"/>
          <p:cNvSpPr/>
          <p:nvPr/>
        </p:nvSpPr>
        <p:spPr>
          <a:xfrm>
            <a:off x="6496014" y="977348"/>
            <a:ext cx="644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gene</a:t>
            </a:r>
          </a:p>
        </p:txBody>
      </p:sp>
      <p:sp>
        <p:nvSpPr>
          <p:cNvPr id="191" name="Rectangle 190"/>
          <p:cNvSpPr/>
          <p:nvPr/>
        </p:nvSpPr>
        <p:spPr>
          <a:xfrm>
            <a:off x="4866263" y="993476"/>
            <a:ext cx="506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???</a:t>
            </a:r>
          </a:p>
        </p:txBody>
      </p:sp>
      <p:grpSp>
        <p:nvGrpSpPr>
          <p:cNvPr id="192" name="Group 191"/>
          <p:cNvGrpSpPr/>
          <p:nvPr/>
        </p:nvGrpSpPr>
        <p:grpSpPr>
          <a:xfrm>
            <a:off x="2117517" y="1062300"/>
            <a:ext cx="7848600" cy="2209800"/>
            <a:chOff x="608806" y="838200"/>
            <a:chExt cx="7848600" cy="2209800"/>
          </a:xfrm>
        </p:grpSpPr>
        <p:grpSp>
          <p:nvGrpSpPr>
            <p:cNvPr id="193" name="Group 192"/>
            <p:cNvGrpSpPr/>
            <p:nvPr/>
          </p:nvGrpSpPr>
          <p:grpSpPr>
            <a:xfrm>
              <a:off x="2819400" y="838200"/>
              <a:ext cx="3429000" cy="228600"/>
              <a:chOff x="2895600" y="1143000"/>
              <a:chExt cx="3429000" cy="228600"/>
            </a:xfrm>
          </p:grpSpPr>
          <p:sp>
            <p:nvSpPr>
              <p:cNvPr id="254" name="Rectangle 253"/>
              <p:cNvSpPr/>
              <p:nvPr/>
            </p:nvSpPr>
            <p:spPr>
              <a:xfrm>
                <a:off x="2895600" y="1219200"/>
                <a:ext cx="3429000" cy="76200"/>
              </a:xfrm>
              <a:prstGeom prst="rect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5" name="Pentagon 254"/>
              <p:cNvSpPr/>
              <p:nvPr/>
            </p:nvSpPr>
            <p:spPr>
              <a:xfrm>
                <a:off x="4800600" y="1143000"/>
                <a:ext cx="1219200" cy="228600"/>
              </a:xfrm>
              <a:prstGeom prst="homePlat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6" name="Rectangle 255"/>
              <p:cNvSpPr/>
              <p:nvPr/>
            </p:nvSpPr>
            <p:spPr>
              <a:xfrm>
                <a:off x="3352800" y="1143000"/>
                <a:ext cx="685800" cy="228600"/>
              </a:xfrm>
              <a:prstGeom prst="rect">
                <a:avLst/>
              </a:prstGeom>
              <a:solidFill>
                <a:srgbClr val="C0504D">
                  <a:lumMod val="40000"/>
                  <a:lumOff val="6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94" name="Group 193"/>
            <p:cNvGrpSpPr/>
            <p:nvPr/>
          </p:nvGrpSpPr>
          <p:grpSpPr>
            <a:xfrm>
              <a:off x="608806" y="1905000"/>
              <a:ext cx="3200400" cy="228600"/>
              <a:chOff x="2895600" y="1143000"/>
              <a:chExt cx="3429000" cy="228600"/>
            </a:xfrm>
          </p:grpSpPr>
          <p:sp>
            <p:nvSpPr>
              <p:cNvPr id="251" name="Rectangle 250"/>
              <p:cNvSpPr/>
              <p:nvPr/>
            </p:nvSpPr>
            <p:spPr>
              <a:xfrm>
                <a:off x="2895600" y="1219200"/>
                <a:ext cx="3429000" cy="76200"/>
              </a:xfrm>
              <a:prstGeom prst="rect">
                <a:avLst/>
              </a:prstGeom>
              <a:solidFill>
                <a:srgbClr val="9BBB59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2" name="Pentagon 251"/>
              <p:cNvSpPr/>
              <p:nvPr/>
            </p:nvSpPr>
            <p:spPr>
              <a:xfrm>
                <a:off x="4800600" y="1143000"/>
                <a:ext cx="1219200" cy="228600"/>
              </a:xfrm>
              <a:prstGeom prst="homePlat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1905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3352800" y="1143000"/>
                <a:ext cx="685800" cy="228600"/>
              </a:xfrm>
              <a:prstGeom prst="rect">
                <a:avLst/>
              </a:prstGeom>
              <a:solidFill>
                <a:srgbClr val="C0504D">
                  <a:lumMod val="40000"/>
                  <a:lumOff val="60000"/>
                </a:srgbClr>
              </a:solidFill>
              <a:ln w="1905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195" name="Straight Arrow Connector 194"/>
            <p:cNvCxnSpPr/>
            <p:nvPr/>
          </p:nvCxnSpPr>
          <p:spPr>
            <a:xfrm rot="5400000" flipH="1" flipV="1">
              <a:off x="495300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96" name="Straight Arrow Connector 195"/>
            <p:cNvCxnSpPr/>
            <p:nvPr/>
          </p:nvCxnSpPr>
          <p:spPr>
            <a:xfrm rot="5400000" flipH="1" flipV="1">
              <a:off x="572294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97" name="Straight Arrow Connector 196"/>
            <p:cNvCxnSpPr/>
            <p:nvPr/>
          </p:nvCxnSpPr>
          <p:spPr>
            <a:xfrm rot="5400000" flipH="1" flipV="1">
              <a:off x="724694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98" name="Straight Arrow Connector 197"/>
            <p:cNvCxnSpPr/>
            <p:nvPr/>
          </p:nvCxnSpPr>
          <p:spPr>
            <a:xfrm rot="5400000" flipH="1" flipV="1">
              <a:off x="877094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199" name="Straight Arrow Connector 198"/>
            <p:cNvCxnSpPr/>
            <p:nvPr/>
          </p:nvCxnSpPr>
          <p:spPr>
            <a:xfrm rot="5400000" flipH="1" flipV="1">
              <a:off x="1104106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00" name="Straight Arrow Connector 199"/>
            <p:cNvCxnSpPr/>
            <p:nvPr/>
          </p:nvCxnSpPr>
          <p:spPr>
            <a:xfrm rot="5400000" flipH="1" flipV="1">
              <a:off x="1181894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01" name="Straight Arrow Connector 200"/>
            <p:cNvCxnSpPr/>
            <p:nvPr/>
          </p:nvCxnSpPr>
          <p:spPr>
            <a:xfrm rot="5400000" flipH="1" flipV="1">
              <a:off x="1408906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02" name="Straight Arrow Connector 201"/>
            <p:cNvCxnSpPr/>
            <p:nvPr/>
          </p:nvCxnSpPr>
          <p:spPr>
            <a:xfrm rot="5400000" flipH="1" flipV="1">
              <a:off x="1561306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03" name="Straight Arrow Connector 202"/>
            <p:cNvCxnSpPr/>
            <p:nvPr/>
          </p:nvCxnSpPr>
          <p:spPr>
            <a:xfrm rot="5400000" flipH="1" flipV="1">
              <a:off x="1791494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04" name="Straight Arrow Connector 203"/>
            <p:cNvCxnSpPr/>
            <p:nvPr/>
          </p:nvCxnSpPr>
          <p:spPr>
            <a:xfrm rot="5400000" flipH="1" flipV="1">
              <a:off x="1943894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05" name="Straight Arrow Connector 204"/>
            <p:cNvCxnSpPr/>
            <p:nvPr/>
          </p:nvCxnSpPr>
          <p:spPr>
            <a:xfrm rot="5400000" flipH="1" flipV="1">
              <a:off x="2020094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06" name="Straight Arrow Connector 205"/>
            <p:cNvCxnSpPr/>
            <p:nvPr/>
          </p:nvCxnSpPr>
          <p:spPr>
            <a:xfrm rot="5400000" flipH="1" flipV="1">
              <a:off x="2096294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07" name="Straight Arrow Connector 206"/>
            <p:cNvCxnSpPr/>
            <p:nvPr/>
          </p:nvCxnSpPr>
          <p:spPr>
            <a:xfrm rot="5400000" flipH="1" flipV="1">
              <a:off x="2323306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08" name="Straight Arrow Connector 207"/>
            <p:cNvCxnSpPr/>
            <p:nvPr/>
          </p:nvCxnSpPr>
          <p:spPr>
            <a:xfrm rot="5400000" flipH="1" flipV="1">
              <a:off x="2477294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09" name="Straight Arrow Connector 208"/>
            <p:cNvCxnSpPr/>
            <p:nvPr/>
          </p:nvCxnSpPr>
          <p:spPr>
            <a:xfrm rot="5400000" flipH="1" flipV="1">
              <a:off x="2626518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10" name="Straight Arrow Connector 209"/>
            <p:cNvCxnSpPr/>
            <p:nvPr/>
          </p:nvCxnSpPr>
          <p:spPr>
            <a:xfrm rot="5400000" flipH="1" flipV="1">
              <a:off x="2704306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11" name="Straight Arrow Connector 210"/>
            <p:cNvCxnSpPr/>
            <p:nvPr/>
          </p:nvCxnSpPr>
          <p:spPr>
            <a:xfrm rot="5400000" flipH="1" flipV="1">
              <a:off x="2931318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12" name="Straight Arrow Connector 211"/>
            <p:cNvCxnSpPr/>
            <p:nvPr/>
          </p:nvCxnSpPr>
          <p:spPr>
            <a:xfrm rot="5400000" flipH="1" flipV="1">
              <a:off x="3083718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13" name="Straight Arrow Connector 212"/>
            <p:cNvCxnSpPr/>
            <p:nvPr/>
          </p:nvCxnSpPr>
          <p:spPr>
            <a:xfrm rot="5400000" flipH="1" flipV="1">
              <a:off x="3313906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14" name="Straight Arrow Connector 213"/>
            <p:cNvCxnSpPr/>
            <p:nvPr/>
          </p:nvCxnSpPr>
          <p:spPr>
            <a:xfrm rot="5400000" flipH="1" flipV="1">
              <a:off x="3466306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15" name="Straight Arrow Connector 214"/>
            <p:cNvCxnSpPr/>
            <p:nvPr/>
          </p:nvCxnSpPr>
          <p:spPr>
            <a:xfrm rot="5400000" flipH="1" flipV="1">
              <a:off x="3542506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16" name="Straight Arrow Connector 215"/>
            <p:cNvCxnSpPr/>
            <p:nvPr/>
          </p:nvCxnSpPr>
          <p:spPr>
            <a:xfrm rot="5400000" flipH="1" flipV="1">
              <a:off x="3389313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17" name="Straight Arrow Connector 216"/>
            <p:cNvCxnSpPr/>
            <p:nvPr/>
          </p:nvCxnSpPr>
          <p:spPr>
            <a:xfrm rot="5400000" flipH="1" flipV="1">
              <a:off x="3616324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18" name="Straight Arrow Connector 217"/>
            <p:cNvCxnSpPr/>
            <p:nvPr/>
          </p:nvCxnSpPr>
          <p:spPr>
            <a:xfrm rot="5400000" flipH="1" flipV="1">
              <a:off x="3694112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grpSp>
          <p:nvGrpSpPr>
            <p:cNvPr id="219" name="Group 218"/>
            <p:cNvGrpSpPr/>
            <p:nvPr/>
          </p:nvGrpSpPr>
          <p:grpSpPr>
            <a:xfrm>
              <a:off x="5257006" y="1905000"/>
              <a:ext cx="3200400" cy="228600"/>
              <a:chOff x="2895600" y="1143000"/>
              <a:chExt cx="3429000" cy="228600"/>
            </a:xfrm>
          </p:grpSpPr>
          <p:sp>
            <p:nvSpPr>
              <p:cNvPr id="248" name="Rectangle 247"/>
              <p:cNvSpPr/>
              <p:nvPr/>
            </p:nvSpPr>
            <p:spPr>
              <a:xfrm>
                <a:off x="2895600" y="1219200"/>
                <a:ext cx="3429000" cy="76200"/>
              </a:xfrm>
              <a:prstGeom prst="rect">
                <a:avLst/>
              </a:prstGeom>
              <a:solidFill>
                <a:srgbClr val="8064A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9" name="Pentagon 248"/>
              <p:cNvSpPr/>
              <p:nvPr/>
            </p:nvSpPr>
            <p:spPr>
              <a:xfrm>
                <a:off x="4800600" y="1143000"/>
                <a:ext cx="1219200" cy="228600"/>
              </a:xfrm>
              <a:prstGeom prst="homePlat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19050" cap="flat" cmpd="sng" algn="ctr">
                <a:solidFill>
                  <a:srgbClr val="8064A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3352800" y="1143000"/>
                <a:ext cx="685800" cy="228600"/>
              </a:xfrm>
              <a:prstGeom prst="rect">
                <a:avLst/>
              </a:prstGeom>
              <a:solidFill>
                <a:srgbClr val="C0504D">
                  <a:lumMod val="40000"/>
                  <a:lumOff val="60000"/>
                </a:srgbClr>
              </a:solidFill>
              <a:ln w="19050" cap="flat" cmpd="sng" algn="ctr">
                <a:solidFill>
                  <a:srgbClr val="8064A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220" name="Straight Arrow Connector 219"/>
            <p:cNvCxnSpPr/>
            <p:nvPr/>
          </p:nvCxnSpPr>
          <p:spPr>
            <a:xfrm rot="5400000" flipH="1" flipV="1">
              <a:off x="6668294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21" name="Straight Arrow Connector 220"/>
            <p:cNvCxnSpPr/>
            <p:nvPr/>
          </p:nvCxnSpPr>
          <p:spPr>
            <a:xfrm rot="5400000" flipH="1" flipV="1">
              <a:off x="6745288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22" name="Straight Arrow Connector 221"/>
            <p:cNvCxnSpPr/>
            <p:nvPr/>
          </p:nvCxnSpPr>
          <p:spPr>
            <a:xfrm rot="5400000" flipH="1" flipV="1">
              <a:off x="6897688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23" name="Straight Arrow Connector 222"/>
            <p:cNvCxnSpPr/>
            <p:nvPr/>
          </p:nvCxnSpPr>
          <p:spPr>
            <a:xfrm rot="5400000" flipH="1" flipV="1">
              <a:off x="7050088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24" name="Straight Arrow Connector 223"/>
            <p:cNvCxnSpPr/>
            <p:nvPr/>
          </p:nvCxnSpPr>
          <p:spPr>
            <a:xfrm rot="5400000" flipH="1" flipV="1">
              <a:off x="7277100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25" name="Straight Arrow Connector 224"/>
            <p:cNvCxnSpPr/>
            <p:nvPr/>
          </p:nvCxnSpPr>
          <p:spPr>
            <a:xfrm rot="5400000" flipH="1" flipV="1">
              <a:off x="7354888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26" name="Straight Arrow Connector 225"/>
            <p:cNvCxnSpPr/>
            <p:nvPr/>
          </p:nvCxnSpPr>
          <p:spPr>
            <a:xfrm rot="5400000" flipH="1" flipV="1">
              <a:off x="7581900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27" name="Straight Arrow Connector 226"/>
            <p:cNvCxnSpPr/>
            <p:nvPr/>
          </p:nvCxnSpPr>
          <p:spPr>
            <a:xfrm rot="5400000" flipH="1" flipV="1">
              <a:off x="7734300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28" name="Straight Arrow Connector 227"/>
            <p:cNvCxnSpPr/>
            <p:nvPr/>
          </p:nvCxnSpPr>
          <p:spPr>
            <a:xfrm rot="5400000" flipH="1" flipV="1">
              <a:off x="7964488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29" name="Straight Arrow Connector 228"/>
            <p:cNvCxnSpPr/>
            <p:nvPr/>
          </p:nvCxnSpPr>
          <p:spPr>
            <a:xfrm rot="5400000" flipH="1" flipV="1">
              <a:off x="8116888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30" name="Straight Arrow Connector 229"/>
            <p:cNvCxnSpPr/>
            <p:nvPr/>
          </p:nvCxnSpPr>
          <p:spPr>
            <a:xfrm rot="5400000" flipH="1" flipV="1">
              <a:off x="8193088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31" name="Straight Arrow Connector 230"/>
            <p:cNvCxnSpPr/>
            <p:nvPr/>
          </p:nvCxnSpPr>
          <p:spPr>
            <a:xfrm rot="5400000" flipH="1" flipV="1">
              <a:off x="8269288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32" name="Straight Arrow Connector 231"/>
            <p:cNvCxnSpPr/>
            <p:nvPr/>
          </p:nvCxnSpPr>
          <p:spPr>
            <a:xfrm rot="5400000" flipH="1" flipV="1">
              <a:off x="5144294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33" name="Straight Arrow Connector 232"/>
            <p:cNvCxnSpPr/>
            <p:nvPr/>
          </p:nvCxnSpPr>
          <p:spPr>
            <a:xfrm rot="5400000" flipH="1" flipV="1">
              <a:off x="5298282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34" name="Straight Arrow Connector 233"/>
            <p:cNvCxnSpPr/>
            <p:nvPr/>
          </p:nvCxnSpPr>
          <p:spPr>
            <a:xfrm rot="5400000" flipH="1" flipV="1">
              <a:off x="5447506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35" name="Straight Arrow Connector 234"/>
            <p:cNvCxnSpPr/>
            <p:nvPr/>
          </p:nvCxnSpPr>
          <p:spPr>
            <a:xfrm rot="5400000" flipH="1" flipV="1">
              <a:off x="5525294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36" name="Straight Arrow Connector 235"/>
            <p:cNvCxnSpPr/>
            <p:nvPr/>
          </p:nvCxnSpPr>
          <p:spPr>
            <a:xfrm rot="5400000" flipH="1" flipV="1">
              <a:off x="5752306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37" name="Straight Arrow Connector 236"/>
            <p:cNvCxnSpPr/>
            <p:nvPr/>
          </p:nvCxnSpPr>
          <p:spPr>
            <a:xfrm rot="5400000" flipH="1" flipV="1">
              <a:off x="5674519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38" name="Straight Arrow Connector 237"/>
            <p:cNvCxnSpPr/>
            <p:nvPr/>
          </p:nvCxnSpPr>
          <p:spPr>
            <a:xfrm rot="5400000" flipH="1" flipV="1">
              <a:off x="5904707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39" name="Straight Arrow Connector 238"/>
            <p:cNvCxnSpPr/>
            <p:nvPr/>
          </p:nvCxnSpPr>
          <p:spPr>
            <a:xfrm rot="5400000" flipH="1" flipV="1">
              <a:off x="6057107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40" name="Straight Arrow Connector 239"/>
            <p:cNvCxnSpPr/>
            <p:nvPr/>
          </p:nvCxnSpPr>
          <p:spPr>
            <a:xfrm rot="5400000" flipH="1" flipV="1">
              <a:off x="6133307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41" name="Straight Arrow Connector 240"/>
            <p:cNvCxnSpPr/>
            <p:nvPr/>
          </p:nvCxnSpPr>
          <p:spPr>
            <a:xfrm rot="5400000" flipH="1" flipV="1">
              <a:off x="6209507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42" name="Straight Arrow Connector 241"/>
            <p:cNvCxnSpPr/>
            <p:nvPr/>
          </p:nvCxnSpPr>
          <p:spPr>
            <a:xfrm rot="5400000" flipH="1" flipV="1">
              <a:off x="6436518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43" name="Straight Arrow Connector 242"/>
            <p:cNvCxnSpPr/>
            <p:nvPr/>
          </p:nvCxnSpPr>
          <p:spPr>
            <a:xfrm rot="5400000" flipH="1" flipV="1">
              <a:off x="6514306" y="2475706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sp>
          <p:nvSpPr>
            <p:cNvPr id="244" name="Rectangle 243"/>
            <p:cNvSpPr/>
            <p:nvPr/>
          </p:nvSpPr>
          <p:spPr>
            <a:xfrm>
              <a:off x="3276600" y="1066800"/>
              <a:ext cx="24341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ancestral genome</a:t>
              </a:r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3826399" y="2586335"/>
              <a:ext cx="13345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mutation</a:t>
              </a:r>
            </a:p>
          </p:txBody>
        </p:sp>
        <p:sp>
          <p:nvSpPr>
            <p:cNvPr id="246" name="Arc 245"/>
            <p:cNvSpPr/>
            <p:nvPr/>
          </p:nvSpPr>
          <p:spPr>
            <a:xfrm flipH="1">
              <a:off x="1295400" y="944880"/>
              <a:ext cx="2590800" cy="1569720"/>
            </a:xfrm>
            <a:prstGeom prst="arc">
              <a:avLst>
                <a:gd name="adj1" fmla="val 16170912"/>
                <a:gd name="adj2" fmla="val 0"/>
              </a:avLst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7" name="Arc 246"/>
            <p:cNvSpPr/>
            <p:nvPr/>
          </p:nvSpPr>
          <p:spPr>
            <a:xfrm>
              <a:off x="5105400" y="950976"/>
              <a:ext cx="2590800" cy="1569720"/>
            </a:xfrm>
            <a:prstGeom prst="arc">
              <a:avLst>
                <a:gd name="adj1" fmla="val 16170912"/>
                <a:gd name="adj2" fmla="val 0"/>
              </a:avLst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1766935" y="5253300"/>
            <a:ext cx="8809576" cy="1376065"/>
            <a:chOff x="258224" y="5029200"/>
            <a:chExt cx="8809576" cy="1376065"/>
          </a:xfrm>
        </p:grpSpPr>
        <p:grpSp>
          <p:nvGrpSpPr>
            <p:cNvPr id="258" name="Group 257"/>
            <p:cNvGrpSpPr/>
            <p:nvPr/>
          </p:nvGrpSpPr>
          <p:grpSpPr>
            <a:xfrm>
              <a:off x="2823369" y="5145732"/>
              <a:ext cx="3200400" cy="228600"/>
              <a:chOff x="2895600" y="1143000"/>
              <a:chExt cx="3429000" cy="228600"/>
            </a:xfrm>
          </p:grpSpPr>
          <p:sp>
            <p:nvSpPr>
              <p:cNvPr id="295" name="Rectangle 294"/>
              <p:cNvSpPr/>
              <p:nvPr/>
            </p:nvSpPr>
            <p:spPr>
              <a:xfrm>
                <a:off x="2895600" y="1219200"/>
                <a:ext cx="3429000" cy="76200"/>
              </a:xfrm>
              <a:prstGeom prst="rect">
                <a:avLst/>
              </a:prstGeom>
              <a:solidFill>
                <a:srgbClr val="9BBB59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6" name="Pentagon 295"/>
              <p:cNvSpPr/>
              <p:nvPr/>
            </p:nvSpPr>
            <p:spPr>
              <a:xfrm>
                <a:off x="4800600" y="1143000"/>
                <a:ext cx="1219200" cy="228600"/>
              </a:xfrm>
              <a:prstGeom prst="homePlat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7" name="Rectangle 296"/>
              <p:cNvSpPr/>
              <p:nvPr/>
            </p:nvSpPr>
            <p:spPr>
              <a:xfrm>
                <a:off x="3352800" y="1143000"/>
                <a:ext cx="685800" cy="228600"/>
              </a:xfrm>
              <a:prstGeom prst="rect">
                <a:avLst/>
              </a:prstGeom>
              <a:solidFill>
                <a:srgbClr val="C0504D">
                  <a:lumMod val="40000"/>
                  <a:lumOff val="60000"/>
                </a:srgbClr>
              </a:solidFill>
              <a:ln w="2540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9" name="Group 258"/>
            <p:cNvGrpSpPr/>
            <p:nvPr/>
          </p:nvGrpSpPr>
          <p:grpSpPr>
            <a:xfrm>
              <a:off x="2823369" y="5526732"/>
              <a:ext cx="3200400" cy="228600"/>
              <a:chOff x="2895600" y="1143000"/>
              <a:chExt cx="3429000" cy="228600"/>
            </a:xfrm>
          </p:grpSpPr>
          <p:sp>
            <p:nvSpPr>
              <p:cNvPr id="292" name="Rectangle 291"/>
              <p:cNvSpPr/>
              <p:nvPr/>
            </p:nvSpPr>
            <p:spPr>
              <a:xfrm>
                <a:off x="2895600" y="1219200"/>
                <a:ext cx="3429000" cy="76200"/>
              </a:xfrm>
              <a:prstGeom prst="rect">
                <a:avLst/>
              </a:prstGeom>
              <a:solidFill>
                <a:srgbClr val="8064A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3" name="Pentagon 292"/>
              <p:cNvSpPr/>
              <p:nvPr/>
            </p:nvSpPr>
            <p:spPr>
              <a:xfrm>
                <a:off x="4800600" y="1143000"/>
                <a:ext cx="1219200" cy="228600"/>
              </a:xfrm>
              <a:prstGeom prst="homePlate">
                <a:avLst/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rgbClr val="8064A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4" name="Rectangle 293"/>
              <p:cNvSpPr/>
              <p:nvPr/>
            </p:nvSpPr>
            <p:spPr>
              <a:xfrm>
                <a:off x="3352800" y="1143000"/>
                <a:ext cx="685800" cy="228600"/>
              </a:xfrm>
              <a:prstGeom prst="rect">
                <a:avLst/>
              </a:prstGeom>
              <a:solidFill>
                <a:srgbClr val="C0504D">
                  <a:lumMod val="40000"/>
                  <a:lumOff val="60000"/>
                </a:srgbClr>
              </a:solidFill>
              <a:ln w="25400" cap="flat" cmpd="sng" algn="ctr">
                <a:solidFill>
                  <a:srgbClr val="8064A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0" name="Group 259"/>
            <p:cNvGrpSpPr/>
            <p:nvPr/>
          </p:nvGrpSpPr>
          <p:grpSpPr>
            <a:xfrm>
              <a:off x="258224" y="5029200"/>
              <a:ext cx="2484976" cy="842665"/>
              <a:chOff x="258224" y="5329535"/>
              <a:chExt cx="2484976" cy="842665"/>
            </a:xfrm>
          </p:grpSpPr>
          <p:sp>
            <p:nvSpPr>
              <p:cNvPr id="290" name="Rectangle 289"/>
              <p:cNvSpPr/>
              <p:nvPr/>
            </p:nvSpPr>
            <p:spPr>
              <a:xfrm>
                <a:off x="258224" y="5329535"/>
                <a:ext cx="24849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modern genome 1</a:t>
                </a:r>
              </a:p>
            </p:txBody>
          </p:sp>
          <p:sp>
            <p:nvSpPr>
              <p:cNvPr id="291" name="Rectangle 290"/>
              <p:cNvSpPr/>
              <p:nvPr/>
            </p:nvSpPr>
            <p:spPr>
              <a:xfrm>
                <a:off x="258224" y="5710535"/>
                <a:ext cx="24849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modern genome 2</a:t>
                </a:r>
              </a:p>
            </p:txBody>
          </p:sp>
        </p:grpSp>
        <p:sp>
          <p:nvSpPr>
            <p:cNvPr id="261" name="Rectangle 260"/>
            <p:cNvSpPr/>
            <p:nvPr/>
          </p:nvSpPr>
          <p:spPr>
            <a:xfrm>
              <a:off x="6324600" y="5081200"/>
              <a:ext cx="2743200" cy="110799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comparison reveals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constrained elements</a:t>
              </a:r>
              <a:b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</a:b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e.g. genes</a:t>
              </a:r>
            </a:p>
          </p:txBody>
        </p:sp>
        <p:cxnSp>
          <p:nvCxnSpPr>
            <p:cNvPr id="262" name="Straight Arrow Connector 261"/>
            <p:cNvCxnSpPr/>
            <p:nvPr/>
          </p:nvCxnSpPr>
          <p:spPr>
            <a:xfrm rot="5400000" flipH="1" flipV="1">
              <a:off x="2705894" y="59853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63" name="Straight Arrow Connector 262"/>
            <p:cNvCxnSpPr/>
            <p:nvPr/>
          </p:nvCxnSpPr>
          <p:spPr>
            <a:xfrm rot="5400000" flipH="1" flipV="1">
              <a:off x="2782888" y="59853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64" name="Straight Arrow Connector 263"/>
            <p:cNvCxnSpPr/>
            <p:nvPr/>
          </p:nvCxnSpPr>
          <p:spPr>
            <a:xfrm rot="5400000" flipH="1" flipV="1">
              <a:off x="2935288" y="59853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65" name="Straight Arrow Connector 264"/>
            <p:cNvCxnSpPr/>
            <p:nvPr/>
          </p:nvCxnSpPr>
          <p:spPr>
            <a:xfrm rot="5400000" flipH="1" flipV="1">
              <a:off x="3087688" y="59853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66" name="Straight Arrow Connector 265"/>
            <p:cNvCxnSpPr/>
            <p:nvPr/>
          </p:nvCxnSpPr>
          <p:spPr>
            <a:xfrm rot="5400000" flipH="1" flipV="1">
              <a:off x="4002088" y="59853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67" name="Straight Arrow Connector 266"/>
            <p:cNvCxnSpPr/>
            <p:nvPr/>
          </p:nvCxnSpPr>
          <p:spPr>
            <a:xfrm rot="5400000" flipH="1" flipV="1">
              <a:off x="4154488" y="59853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68" name="Straight Arrow Connector 267"/>
            <p:cNvCxnSpPr/>
            <p:nvPr/>
          </p:nvCxnSpPr>
          <p:spPr>
            <a:xfrm rot="5400000" flipH="1" flipV="1">
              <a:off x="4230688" y="59853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69" name="Straight Arrow Connector 268"/>
            <p:cNvCxnSpPr/>
            <p:nvPr/>
          </p:nvCxnSpPr>
          <p:spPr>
            <a:xfrm rot="5400000" flipH="1" flipV="1">
              <a:off x="4306888" y="59853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70" name="Straight Arrow Connector 269"/>
            <p:cNvCxnSpPr/>
            <p:nvPr/>
          </p:nvCxnSpPr>
          <p:spPr>
            <a:xfrm rot="5400000" flipH="1" flipV="1">
              <a:off x="4533900" y="59853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71" name="Straight Arrow Connector 270"/>
            <p:cNvCxnSpPr/>
            <p:nvPr/>
          </p:nvCxnSpPr>
          <p:spPr>
            <a:xfrm rot="5400000" flipH="1" flipV="1">
              <a:off x="5599907" y="59853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72" name="Straight Arrow Connector 271"/>
            <p:cNvCxnSpPr/>
            <p:nvPr/>
          </p:nvCxnSpPr>
          <p:spPr>
            <a:xfrm rot="5400000" flipH="1" flipV="1">
              <a:off x="5826918" y="59853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73" name="Straight Arrow Connector 272"/>
            <p:cNvCxnSpPr/>
            <p:nvPr/>
          </p:nvCxnSpPr>
          <p:spPr>
            <a:xfrm rot="5400000" flipH="1" flipV="1">
              <a:off x="5904706" y="59853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74" name="Straight Arrow Connector 273"/>
            <p:cNvCxnSpPr/>
            <p:nvPr/>
          </p:nvCxnSpPr>
          <p:spPr>
            <a:xfrm rot="5400000" flipH="1" flipV="1">
              <a:off x="4229894" y="62901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75" name="Straight Arrow Connector 274"/>
            <p:cNvCxnSpPr/>
            <p:nvPr/>
          </p:nvCxnSpPr>
          <p:spPr>
            <a:xfrm rot="5400000" flipH="1" flipV="1">
              <a:off x="4306888" y="62901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76" name="Straight Arrow Connector 275"/>
            <p:cNvCxnSpPr/>
            <p:nvPr/>
          </p:nvCxnSpPr>
          <p:spPr>
            <a:xfrm rot="5400000" flipH="1" flipV="1">
              <a:off x="4611688" y="62901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77" name="Straight Arrow Connector 276"/>
            <p:cNvCxnSpPr/>
            <p:nvPr/>
          </p:nvCxnSpPr>
          <p:spPr>
            <a:xfrm rot="5400000" flipH="1" flipV="1">
              <a:off x="5526088" y="62901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78" name="Straight Arrow Connector 277"/>
            <p:cNvCxnSpPr/>
            <p:nvPr/>
          </p:nvCxnSpPr>
          <p:spPr>
            <a:xfrm rot="5400000" flipH="1" flipV="1">
              <a:off x="5678488" y="62901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79" name="Straight Arrow Connector 278"/>
            <p:cNvCxnSpPr/>
            <p:nvPr/>
          </p:nvCxnSpPr>
          <p:spPr>
            <a:xfrm rot="5400000" flipH="1" flipV="1">
              <a:off x="5754688" y="62901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80" name="Straight Arrow Connector 279"/>
            <p:cNvCxnSpPr/>
            <p:nvPr/>
          </p:nvCxnSpPr>
          <p:spPr>
            <a:xfrm rot="5400000" flipH="1" flipV="1">
              <a:off x="5830888" y="62901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81" name="Straight Arrow Connector 280"/>
            <p:cNvCxnSpPr/>
            <p:nvPr/>
          </p:nvCxnSpPr>
          <p:spPr>
            <a:xfrm rot="5400000" flipH="1" flipV="1">
              <a:off x="2705894" y="62901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82" name="Straight Arrow Connector 281"/>
            <p:cNvCxnSpPr/>
            <p:nvPr/>
          </p:nvCxnSpPr>
          <p:spPr>
            <a:xfrm rot="5400000" flipH="1" flipV="1">
              <a:off x="2859882" y="62901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83" name="Straight Arrow Connector 282"/>
            <p:cNvCxnSpPr/>
            <p:nvPr/>
          </p:nvCxnSpPr>
          <p:spPr>
            <a:xfrm rot="5400000" flipH="1" flipV="1">
              <a:off x="3009106" y="62901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84" name="Straight Arrow Connector 283"/>
            <p:cNvCxnSpPr/>
            <p:nvPr/>
          </p:nvCxnSpPr>
          <p:spPr>
            <a:xfrm rot="5400000" flipH="1" flipV="1">
              <a:off x="3086894" y="62901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85" name="Straight Arrow Connector 284"/>
            <p:cNvCxnSpPr/>
            <p:nvPr/>
          </p:nvCxnSpPr>
          <p:spPr>
            <a:xfrm rot="5400000" flipH="1" flipV="1">
              <a:off x="3236119" y="62901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86" name="Straight Arrow Connector 285"/>
            <p:cNvCxnSpPr/>
            <p:nvPr/>
          </p:nvCxnSpPr>
          <p:spPr>
            <a:xfrm rot="5400000" flipH="1" flipV="1">
              <a:off x="3694907" y="62901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87" name="Straight Arrow Connector 286"/>
            <p:cNvCxnSpPr/>
            <p:nvPr/>
          </p:nvCxnSpPr>
          <p:spPr>
            <a:xfrm rot="5400000" flipH="1" flipV="1">
              <a:off x="3771107" y="62901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88" name="Straight Arrow Connector 287"/>
            <p:cNvCxnSpPr/>
            <p:nvPr/>
          </p:nvCxnSpPr>
          <p:spPr>
            <a:xfrm rot="5400000" flipH="1" flipV="1">
              <a:off x="3998118" y="62901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289" name="Straight Arrow Connector 288"/>
            <p:cNvCxnSpPr/>
            <p:nvPr/>
          </p:nvCxnSpPr>
          <p:spPr>
            <a:xfrm rot="5400000" flipH="1" flipV="1">
              <a:off x="4075906" y="6290171"/>
              <a:ext cx="2286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42033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Signs of selection in genome evolution: </a:t>
            </a:r>
            <a:r>
              <a:rPr lang="en-US" dirty="0" smtClean="0"/>
              <a:t>ENCODE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4/17/2017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11</a:t>
            </a:fld>
            <a:endParaRPr lang="en-US"/>
          </a:p>
        </p:txBody>
      </p:sp>
      <p:pic>
        <p:nvPicPr>
          <p:cNvPr id="9" name="Picture 3" descr="GR300072f6_4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968024"/>
            <a:ext cx="6477000" cy="5478463"/>
          </a:xfrm>
          <a:prstGeom prst="rect">
            <a:avLst/>
          </a:prstGeom>
          <a:noFill/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657512" y="6519446"/>
            <a:ext cx="4876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</a:rPr>
              <a:t>Ovcharenko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</a:rPr>
              <a:t>, I. 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</a:rPr>
              <a:t>et al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</a:rPr>
              <a:t>. 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</a:rPr>
              <a:t>Genome Res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</a:rPr>
              <a:t>. 2005 Jan;15(1):184-94</a:t>
            </a:r>
          </a:p>
        </p:txBody>
      </p:sp>
    </p:spTree>
    <p:extLst>
      <p:ext uri="{BB962C8B-B14F-4D97-AF65-F5344CB8AC3E}">
        <p14:creationId xmlns:p14="http://schemas.microsoft.com/office/powerpoint/2010/main" val="2516818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UCSC Genome Browser: Conservation tracks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4/17/2017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 descr="http://bivi.co/sites/default/files/GenomeBrows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876" y="1097268"/>
            <a:ext cx="7378249" cy="544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06876" y="5074902"/>
            <a:ext cx="7621001" cy="5486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67585" y="883920"/>
            <a:ext cx="640073" cy="58368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44635" y="868708"/>
            <a:ext cx="182878" cy="58368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50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sequence differences arise: </a:t>
            </a:r>
            <a:r>
              <a:rPr lang="en-US" dirty="0" smtClean="0"/>
              <a:t>Proteins (</a:t>
            </a:r>
            <a:r>
              <a:rPr lang="en-US" i="1" dirty="0" smtClean="0"/>
              <a:t>Review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4/17/2017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969" y="1124720"/>
            <a:ext cx="7523548" cy="491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57" y="1412755"/>
            <a:ext cx="3762181" cy="3209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0514" y="4753961"/>
            <a:ext cx="32259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Degeneracy in the genetic code causes protein sequence similarity to “decay” more slowly than DNA sequence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1483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Normalized rate of protein evolution: the </a:t>
            </a:r>
            <a:r>
              <a:rPr lang="en-US" dirty="0" err="1" smtClean="0">
                <a:solidFill>
                  <a:srgbClr val="FF0000"/>
                </a:solidFill>
              </a:rPr>
              <a:t>dN</a:t>
            </a:r>
            <a:r>
              <a:rPr lang="en-US" dirty="0" smtClean="0"/>
              <a:t>/</a:t>
            </a:r>
            <a:r>
              <a:rPr lang="en-US" dirty="0" err="1" smtClean="0">
                <a:solidFill>
                  <a:srgbClr val="00B0F0"/>
                </a:solidFill>
              </a:rPr>
              <a:t>dS</a:t>
            </a:r>
            <a:r>
              <a:rPr lang="en-US" dirty="0" smtClean="0"/>
              <a:t> ratio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4/17/2017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14</a:t>
            </a:fld>
            <a:endParaRPr lang="en-US" dirty="0"/>
          </a:p>
        </p:txBody>
      </p:sp>
      <p:sp>
        <p:nvSpPr>
          <p:cNvPr id="213" name="Rectangle 212"/>
          <p:cNvSpPr/>
          <p:nvPr/>
        </p:nvSpPr>
        <p:spPr>
          <a:xfrm>
            <a:off x="4873757" y="1051586"/>
            <a:ext cx="1879453" cy="49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6956704" y="1051586"/>
            <a:ext cx="1879453" cy="49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2765704" y="1051586"/>
            <a:ext cx="1879453" cy="4953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1896610" y="6213482"/>
            <a:ext cx="8398781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Non-synonymous (changes amino acid)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vs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lang="en-US" sz="2400" b="1" i="1" kern="0" dirty="0">
                <a:solidFill>
                  <a:srgbClr val="00B0F0"/>
                </a:solidFill>
              </a:rPr>
              <a:t>S</a:t>
            </a:r>
            <a:r>
              <a:rPr kumimoji="0" 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ynonymous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 (silent)</a:t>
            </a:r>
          </a:p>
        </p:txBody>
      </p:sp>
      <p:sp>
        <p:nvSpPr>
          <p:cNvPr id="217" name="Pentagon 216"/>
          <p:cNvSpPr/>
          <p:nvPr/>
        </p:nvSpPr>
        <p:spPr>
          <a:xfrm>
            <a:off x="2968757" y="1356388"/>
            <a:ext cx="1524000" cy="376535"/>
          </a:xfrm>
          <a:prstGeom prst="homePlate">
            <a:avLst/>
          </a:prstGeom>
          <a:solidFill>
            <a:srgbClr val="9BBB59">
              <a:lumMod val="50000"/>
            </a:srgbClr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CDS 1</a:t>
            </a:r>
          </a:p>
        </p:txBody>
      </p:sp>
      <p:sp>
        <p:nvSpPr>
          <p:cNvPr id="218" name="Pentagon 217"/>
          <p:cNvSpPr/>
          <p:nvPr/>
        </p:nvSpPr>
        <p:spPr>
          <a:xfrm>
            <a:off x="5078196" y="1356387"/>
            <a:ext cx="1524000" cy="376535"/>
          </a:xfrm>
          <a:prstGeom prst="homePlate">
            <a:avLst/>
          </a:prstGeom>
          <a:solidFill>
            <a:srgbClr val="9BBB59">
              <a:lumMod val="75000"/>
            </a:srgbClr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CDS 2</a:t>
            </a:r>
          </a:p>
        </p:txBody>
      </p:sp>
      <p:sp>
        <p:nvSpPr>
          <p:cNvPr id="219" name="Pentagon 218"/>
          <p:cNvSpPr/>
          <p:nvPr/>
        </p:nvSpPr>
        <p:spPr>
          <a:xfrm>
            <a:off x="7137185" y="1356386"/>
            <a:ext cx="1524000" cy="376535"/>
          </a:xfrm>
          <a:prstGeom prst="homePlate">
            <a:avLst/>
          </a:prstGeom>
          <a:solidFill>
            <a:srgbClr val="9BBB59">
              <a:lumMod val="60000"/>
              <a:lumOff val="40000"/>
            </a:srgbClr>
          </a:solidFill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CDS 3</a:t>
            </a:r>
          </a:p>
        </p:txBody>
      </p:sp>
      <p:sp>
        <p:nvSpPr>
          <p:cNvPr id="272" name="Rectangle 271"/>
          <p:cNvSpPr/>
          <p:nvPr/>
        </p:nvSpPr>
        <p:spPr>
          <a:xfrm>
            <a:off x="381155" y="4312052"/>
            <a:ext cx="2377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evolutionary rate</a:t>
            </a:r>
          </a:p>
        </p:txBody>
      </p:sp>
      <p:sp>
        <p:nvSpPr>
          <p:cNvPr id="273" name="Rectangle 272"/>
          <p:cNvSpPr/>
          <p:nvPr/>
        </p:nvSpPr>
        <p:spPr>
          <a:xfrm>
            <a:off x="3295125" y="4316517"/>
            <a:ext cx="785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LOW</a:t>
            </a:r>
          </a:p>
        </p:txBody>
      </p:sp>
      <p:sp>
        <p:nvSpPr>
          <p:cNvPr id="274" name="Rectangle 273"/>
          <p:cNvSpPr/>
          <p:nvPr/>
        </p:nvSpPr>
        <p:spPr>
          <a:xfrm>
            <a:off x="5155841" y="4316517"/>
            <a:ext cx="135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MEDIUM</a:t>
            </a:r>
          </a:p>
        </p:txBody>
      </p:sp>
      <p:sp>
        <p:nvSpPr>
          <p:cNvPr id="275" name="Rectangle 274"/>
          <p:cNvSpPr/>
          <p:nvPr/>
        </p:nvSpPr>
        <p:spPr>
          <a:xfrm>
            <a:off x="7453921" y="4316517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HIGH</a:t>
            </a:r>
          </a:p>
        </p:txBody>
      </p:sp>
      <p:sp>
        <p:nvSpPr>
          <p:cNvPr id="276" name="Rectangle 275"/>
          <p:cNvSpPr/>
          <p:nvPr/>
        </p:nvSpPr>
        <p:spPr>
          <a:xfrm>
            <a:off x="61026" y="5314321"/>
            <a:ext cx="2679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selective constraint</a:t>
            </a:r>
          </a:p>
        </p:txBody>
      </p:sp>
      <p:sp>
        <p:nvSpPr>
          <p:cNvPr id="277" name="Rectangle 276"/>
          <p:cNvSpPr/>
          <p:nvPr/>
        </p:nvSpPr>
        <p:spPr>
          <a:xfrm>
            <a:off x="3263065" y="5314321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HIGH</a:t>
            </a:r>
          </a:p>
        </p:txBody>
      </p:sp>
      <p:sp>
        <p:nvSpPr>
          <p:cNvPr id="278" name="Rectangle 277"/>
          <p:cNvSpPr/>
          <p:nvPr/>
        </p:nvSpPr>
        <p:spPr>
          <a:xfrm>
            <a:off x="5155841" y="5314321"/>
            <a:ext cx="135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MEDIUM</a:t>
            </a:r>
          </a:p>
        </p:txBody>
      </p:sp>
      <p:sp>
        <p:nvSpPr>
          <p:cNvPr id="279" name="Rectangle 278"/>
          <p:cNvSpPr/>
          <p:nvPr/>
        </p:nvSpPr>
        <p:spPr>
          <a:xfrm>
            <a:off x="7482551" y="5314321"/>
            <a:ext cx="792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LOW</a:t>
            </a:r>
          </a:p>
        </p:txBody>
      </p:sp>
      <p:sp>
        <p:nvSpPr>
          <p:cNvPr id="283" name="Rectangle 282"/>
          <p:cNvSpPr/>
          <p:nvPr/>
        </p:nvSpPr>
        <p:spPr>
          <a:xfrm>
            <a:off x="8930609" y="1874537"/>
            <a:ext cx="30228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Rates of </a:t>
            </a:r>
            <a:r>
              <a:rPr lang="en-US" sz="2400" b="1" kern="0" dirty="0">
                <a:solidFill>
                  <a:srgbClr val="FF0000"/>
                </a:solidFill>
              </a:rPr>
              <a:t>N</a:t>
            </a:r>
            <a:r>
              <a:rPr lang="en-US" sz="2400" kern="0" dirty="0">
                <a:solidFill>
                  <a:prstClr val="black"/>
                </a:solidFill>
              </a:rPr>
              <a:t>/</a:t>
            </a:r>
            <a:r>
              <a:rPr lang="en-US" sz="2400" b="1" kern="0" dirty="0">
                <a:solidFill>
                  <a:srgbClr val="00B0F0"/>
                </a:solidFill>
              </a:rPr>
              <a:t>S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mutation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similar, varies by locus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84" name="Rectangle 283"/>
          <p:cNvSpPr/>
          <p:nvPr/>
        </p:nvSpPr>
        <p:spPr>
          <a:xfrm>
            <a:off x="8930609" y="2788927"/>
            <a:ext cx="30228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kern="0" dirty="0">
                <a:solidFill>
                  <a:srgbClr val="00B0F0"/>
                </a:solidFill>
              </a:rPr>
              <a:t>S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fixation rate (</a:t>
            </a:r>
            <a:r>
              <a:rPr lang="en-US" sz="2400" b="1" dirty="0" err="1" smtClean="0">
                <a:solidFill>
                  <a:srgbClr val="00B0F0"/>
                </a:solidFill>
              </a:rPr>
              <a:t>dS</a:t>
            </a:r>
            <a:r>
              <a:rPr lang="en-US" sz="2400" dirty="0" smtClean="0"/>
              <a:t>)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varies with 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mutation rate and drift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85" name="Rectangle 284"/>
          <p:cNvSpPr/>
          <p:nvPr/>
        </p:nvSpPr>
        <p:spPr>
          <a:xfrm>
            <a:off x="8930609" y="4053876"/>
            <a:ext cx="31089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kern="0" dirty="0" smtClean="0">
                <a:solidFill>
                  <a:srgbClr val="FF0000"/>
                </a:solidFill>
              </a:rPr>
              <a:t>N</a:t>
            </a:r>
            <a:r>
              <a:rPr lang="en-US" sz="2400" b="1" kern="0" dirty="0" smtClean="0">
                <a:solidFill>
                  <a:srgbClr val="00B0F0"/>
                </a:solidFill>
              </a:rPr>
              <a:t> </a:t>
            </a:r>
            <a:r>
              <a:rPr lang="en-US" sz="2400" kern="0" dirty="0" smtClean="0">
                <a:solidFill>
                  <a:prstClr val="black"/>
                </a:solidFill>
              </a:rPr>
              <a:t>fixation rate (</a:t>
            </a:r>
            <a:r>
              <a:rPr lang="en-US" sz="2400" b="1" dirty="0" err="1">
                <a:solidFill>
                  <a:srgbClr val="FF0000"/>
                </a:solidFill>
              </a:rPr>
              <a:t>dN</a:t>
            </a:r>
            <a:r>
              <a:rPr lang="en-US" sz="2400" kern="0" dirty="0" smtClean="0">
                <a:solidFill>
                  <a:prstClr val="black"/>
                </a:solidFill>
              </a:rPr>
              <a:t>)</a:t>
            </a:r>
          </a:p>
          <a:p>
            <a:pPr lvl="0"/>
            <a:r>
              <a:rPr lang="en-US" sz="2400" kern="0" dirty="0" smtClean="0">
                <a:solidFill>
                  <a:prstClr val="black"/>
                </a:solidFill>
              </a:rPr>
              <a:t>varies with mutation rate, drift, and </a:t>
            </a:r>
            <a:r>
              <a:rPr lang="en-US" sz="2400" u="sng" kern="0" dirty="0" smtClean="0">
                <a:solidFill>
                  <a:prstClr val="black"/>
                </a:solidFill>
              </a:rPr>
              <a:t>fitness</a:t>
            </a:r>
            <a:endParaRPr kumimoji="0" lang="en-US" sz="2400" i="0" u="sng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86" name="Rectangle 285"/>
          <p:cNvSpPr/>
          <p:nvPr/>
        </p:nvSpPr>
        <p:spPr>
          <a:xfrm>
            <a:off x="8930609" y="5341173"/>
            <a:ext cx="31089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Ratio (</a:t>
            </a:r>
            <a:r>
              <a:rPr lang="en-US" sz="2400" b="1" dirty="0" err="1" smtClean="0">
                <a:solidFill>
                  <a:srgbClr val="FF0000"/>
                </a:solidFill>
              </a:rPr>
              <a:t>dN</a:t>
            </a:r>
            <a:r>
              <a:rPr lang="en-US" sz="2400" dirty="0" smtClean="0"/>
              <a:t>/</a:t>
            </a:r>
            <a:r>
              <a:rPr lang="en-US" sz="2400" b="1" dirty="0" err="1" smtClean="0">
                <a:solidFill>
                  <a:srgbClr val="00B0F0"/>
                </a:solidFill>
              </a:rPr>
              <a:t>dS</a:t>
            </a:r>
            <a:r>
              <a:rPr lang="en-US" sz="2400" dirty="0" smtClean="0"/>
              <a:t>) isolates fitness effect</a:t>
            </a:r>
            <a:endParaRPr kumimoji="0" lang="en-US" sz="2400" i="0" u="sng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353" name="Group 352"/>
          <p:cNvGrpSpPr/>
          <p:nvPr/>
        </p:nvGrpSpPr>
        <p:grpSpPr>
          <a:xfrm>
            <a:off x="1193585" y="2011661"/>
            <a:ext cx="7462707" cy="716325"/>
            <a:chOff x="1193585" y="2011661"/>
            <a:chExt cx="7462707" cy="716325"/>
          </a:xfrm>
        </p:grpSpPr>
        <p:sp>
          <p:nvSpPr>
            <p:cNvPr id="220" name="Rectangle 219"/>
            <p:cNvSpPr/>
            <p:nvPr/>
          </p:nvSpPr>
          <p:spPr>
            <a:xfrm>
              <a:off x="1193585" y="2026052"/>
              <a:ext cx="154954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*mutation</a:t>
              </a:r>
            </a:p>
          </p:txBody>
        </p:sp>
        <p:cxnSp>
          <p:nvCxnSpPr>
            <p:cNvPr id="221" name="Straight Arrow Connector 220"/>
            <p:cNvCxnSpPr/>
            <p:nvPr/>
          </p:nvCxnSpPr>
          <p:spPr>
            <a:xfrm rot="5400000" flipH="1" flipV="1">
              <a:off x="2855251" y="2125199"/>
              <a:ext cx="228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cxnSp>
          <p:nvCxnSpPr>
            <p:cNvPr id="222" name="Straight Arrow Connector 221"/>
            <p:cNvCxnSpPr/>
            <p:nvPr/>
          </p:nvCxnSpPr>
          <p:spPr>
            <a:xfrm rot="5400000" flipH="1" flipV="1">
              <a:off x="2991390" y="2125199"/>
              <a:ext cx="228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tailEnd type="triangle"/>
            </a:ln>
            <a:effectLst/>
          </p:spPr>
        </p:cxnSp>
        <p:cxnSp>
          <p:nvCxnSpPr>
            <p:cNvPr id="223" name="Straight Arrow Connector 222"/>
            <p:cNvCxnSpPr/>
            <p:nvPr/>
          </p:nvCxnSpPr>
          <p:spPr>
            <a:xfrm rot="5400000" flipH="1" flipV="1">
              <a:off x="3127529" y="2125199"/>
              <a:ext cx="228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cxnSp>
          <p:nvCxnSpPr>
            <p:cNvPr id="224" name="Straight Arrow Connector 223"/>
            <p:cNvCxnSpPr/>
            <p:nvPr/>
          </p:nvCxnSpPr>
          <p:spPr>
            <a:xfrm rot="5400000" flipH="1" flipV="1">
              <a:off x="3263668" y="2125199"/>
              <a:ext cx="228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tailEnd type="triangle"/>
            </a:ln>
            <a:effectLst/>
          </p:spPr>
        </p:cxnSp>
        <p:cxnSp>
          <p:nvCxnSpPr>
            <p:cNvPr id="225" name="Straight Arrow Connector 224"/>
            <p:cNvCxnSpPr/>
            <p:nvPr/>
          </p:nvCxnSpPr>
          <p:spPr>
            <a:xfrm rot="5400000" flipH="1" flipV="1">
              <a:off x="3399807" y="2125199"/>
              <a:ext cx="228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cxnSp>
          <p:nvCxnSpPr>
            <p:cNvPr id="226" name="Straight Arrow Connector 225"/>
            <p:cNvCxnSpPr/>
            <p:nvPr/>
          </p:nvCxnSpPr>
          <p:spPr>
            <a:xfrm rot="5400000" flipH="1" flipV="1">
              <a:off x="3535946" y="2125199"/>
              <a:ext cx="228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tailEnd type="triangle"/>
            </a:ln>
            <a:effectLst/>
          </p:spPr>
        </p:cxnSp>
        <p:cxnSp>
          <p:nvCxnSpPr>
            <p:cNvPr id="227" name="Straight Arrow Connector 226"/>
            <p:cNvCxnSpPr/>
            <p:nvPr/>
          </p:nvCxnSpPr>
          <p:spPr>
            <a:xfrm rot="5400000" flipH="1" flipV="1">
              <a:off x="3672085" y="2125199"/>
              <a:ext cx="228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cxnSp>
          <p:nvCxnSpPr>
            <p:cNvPr id="228" name="Straight Arrow Connector 227"/>
            <p:cNvCxnSpPr/>
            <p:nvPr/>
          </p:nvCxnSpPr>
          <p:spPr>
            <a:xfrm rot="5400000" flipH="1" flipV="1">
              <a:off x="3808224" y="2125199"/>
              <a:ext cx="228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tailEnd type="triangle"/>
            </a:ln>
            <a:effectLst/>
          </p:spPr>
        </p:cxnSp>
        <p:cxnSp>
          <p:nvCxnSpPr>
            <p:cNvPr id="229" name="Straight Arrow Connector 228"/>
            <p:cNvCxnSpPr/>
            <p:nvPr/>
          </p:nvCxnSpPr>
          <p:spPr>
            <a:xfrm rot="5400000" flipH="1" flipV="1">
              <a:off x="3944363" y="2125199"/>
              <a:ext cx="228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cxnSp>
          <p:nvCxnSpPr>
            <p:cNvPr id="230" name="Straight Arrow Connector 229"/>
            <p:cNvCxnSpPr/>
            <p:nvPr/>
          </p:nvCxnSpPr>
          <p:spPr>
            <a:xfrm rot="5400000" flipH="1" flipV="1">
              <a:off x="4080502" y="2125199"/>
              <a:ext cx="228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tailEnd type="triangle"/>
            </a:ln>
            <a:effectLst/>
          </p:spPr>
        </p:cxnSp>
        <p:sp>
          <p:nvSpPr>
            <p:cNvPr id="264" name="TextBox 263"/>
            <p:cNvSpPr txBox="1"/>
            <p:nvPr/>
          </p:nvSpPr>
          <p:spPr>
            <a:xfrm>
              <a:off x="3349757" y="2204766"/>
              <a:ext cx="7318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0" dirty="0" smtClean="0">
                  <a:solidFill>
                    <a:srgbClr val="FF0000"/>
                  </a:solidFill>
                </a:rPr>
                <a:t>6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:</a:t>
              </a:r>
              <a:r>
                <a:rPr lang="en-US" sz="2800" b="1" kern="0" dirty="0">
                  <a:solidFill>
                    <a:srgbClr val="00B0F0"/>
                  </a:solidFill>
                </a:rPr>
                <a:t>6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endParaRPr>
            </a:p>
          </p:txBody>
        </p:sp>
        <p:cxnSp>
          <p:nvCxnSpPr>
            <p:cNvPr id="287" name="Straight Arrow Connector 286"/>
            <p:cNvCxnSpPr/>
            <p:nvPr/>
          </p:nvCxnSpPr>
          <p:spPr>
            <a:xfrm rot="5400000" flipH="1" flipV="1">
              <a:off x="4216641" y="2125199"/>
              <a:ext cx="228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cxnSp>
          <p:nvCxnSpPr>
            <p:cNvPr id="288" name="Straight Arrow Connector 287"/>
            <p:cNvCxnSpPr/>
            <p:nvPr/>
          </p:nvCxnSpPr>
          <p:spPr>
            <a:xfrm rot="5400000" flipH="1" flipV="1">
              <a:off x="4352777" y="2125199"/>
              <a:ext cx="228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tailEnd type="triangle"/>
            </a:ln>
            <a:effectLst/>
          </p:spPr>
        </p:cxnSp>
        <p:cxnSp>
          <p:nvCxnSpPr>
            <p:cNvPr id="301" name="Straight Arrow Connector 300"/>
            <p:cNvCxnSpPr/>
            <p:nvPr/>
          </p:nvCxnSpPr>
          <p:spPr>
            <a:xfrm rot="5400000" flipH="1" flipV="1">
              <a:off x="4940575" y="2125167"/>
              <a:ext cx="228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cxnSp>
          <p:nvCxnSpPr>
            <p:cNvPr id="302" name="Straight Arrow Connector 301"/>
            <p:cNvCxnSpPr/>
            <p:nvPr/>
          </p:nvCxnSpPr>
          <p:spPr>
            <a:xfrm rot="5400000" flipH="1" flipV="1">
              <a:off x="5076714" y="2125167"/>
              <a:ext cx="228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tailEnd type="triangle"/>
            </a:ln>
            <a:effectLst/>
          </p:spPr>
        </p:cxnSp>
        <p:cxnSp>
          <p:nvCxnSpPr>
            <p:cNvPr id="305" name="Straight Arrow Connector 304"/>
            <p:cNvCxnSpPr/>
            <p:nvPr/>
          </p:nvCxnSpPr>
          <p:spPr>
            <a:xfrm rot="5400000" flipH="1" flipV="1">
              <a:off x="5485131" y="2125167"/>
              <a:ext cx="228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cxnSp>
          <p:nvCxnSpPr>
            <p:cNvPr id="306" name="Straight Arrow Connector 305"/>
            <p:cNvCxnSpPr/>
            <p:nvPr/>
          </p:nvCxnSpPr>
          <p:spPr>
            <a:xfrm rot="5400000" flipH="1" flipV="1">
              <a:off x="5621270" y="2125167"/>
              <a:ext cx="228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tailEnd type="triangle"/>
            </a:ln>
            <a:effectLst/>
          </p:spPr>
        </p:cxnSp>
        <p:cxnSp>
          <p:nvCxnSpPr>
            <p:cNvPr id="307" name="Straight Arrow Connector 306"/>
            <p:cNvCxnSpPr/>
            <p:nvPr/>
          </p:nvCxnSpPr>
          <p:spPr>
            <a:xfrm rot="5400000" flipH="1" flipV="1">
              <a:off x="5757409" y="2125167"/>
              <a:ext cx="228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cxnSp>
          <p:nvCxnSpPr>
            <p:cNvPr id="308" name="Straight Arrow Connector 307"/>
            <p:cNvCxnSpPr/>
            <p:nvPr/>
          </p:nvCxnSpPr>
          <p:spPr>
            <a:xfrm rot="5400000" flipH="1" flipV="1">
              <a:off x="5893548" y="2125167"/>
              <a:ext cx="228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tailEnd type="triangle"/>
            </a:ln>
            <a:effectLst/>
          </p:spPr>
        </p:cxnSp>
        <p:sp>
          <p:nvSpPr>
            <p:cNvPr id="311" name="TextBox 310"/>
            <p:cNvSpPr txBox="1"/>
            <p:nvPr/>
          </p:nvSpPr>
          <p:spPr>
            <a:xfrm>
              <a:off x="5435081" y="2204734"/>
              <a:ext cx="7318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0" noProof="0" dirty="0" smtClean="0">
                  <a:solidFill>
                    <a:srgbClr val="FF0000"/>
                  </a:solidFill>
                </a:rPr>
                <a:t>4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:</a:t>
              </a:r>
              <a:r>
                <a:rPr lang="en-US" sz="2800" b="1" kern="0" noProof="0" dirty="0">
                  <a:solidFill>
                    <a:srgbClr val="00B0F0"/>
                  </a:solidFill>
                </a:rPr>
                <a:t>4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endParaRPr>
            </a:p>
          </p:txBody>
        </p:sp>
        <p:cxnSp>
          <p:nvCxnSpPr>
            <p:cNvPr id="313" name="Straight Arrow Connector 312"/>
            <p:cNvCxnSpPr/>
            <p:nvPr/>
          </p:nvCxnSpPr>
          <p:spPr>
            <a:xfrm rot="5400000" flipH="1" flipV="1">
              <a:off x="6301965" y="2125167"/>
              <a:ext cx="228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cxnSp>
          <p:nvCxnSpPr>
            <p:cNvPr id="314" name="Straight Arrow Connector 313"/>
            <p:cNvCxnSpPr/>
            <p:nvPr/>
          </p:nvCxnSpPr>
          <p:spPr>
            <a:xfrm rot="5400000" flipH="1" flipV="1">
              <a:off x="6438101" y="2125167"/>
              <a:ext cx="228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tailEnd type="triangle"/>
            </a:ln>
            <a:effectLst/>
          </p:spPr>
        </p:cxnSp>
        <p:cxnSp>
          <p:nvCxnSpPr>
            <p:cNvPr id="328" name="Straight Arrow Connector 327"/>
            <p:cNvCxnSpPr/>
            <p:nvPr/>
          </p:nvCxnSpPr>
          <p:spPr>
            <a:xfrm rot="5400000" flipH="1" flipV="1">
              <a:off x="7179811" y="2125167"/>
              <a:ext cx="228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tailEnd type="triangle"/>
            </a:ln>
            <a:effectLst/>
          </p:spPr>
        </p:cxnSp>
        <p:cxnSp>
          <p:nvCxnSpPr>
            <p:cNvPr id="331" name="Straight Arrow Connector 330"/>
            <p:cNvCxnSpPr/>
            <p:nvPr/>
          </p:nvCxnSpPr>
          <p:spPr>
            <a:xfrm rot="5400000" flipH="1" flipV="1">
              <a:off x="7588228" y="2125167"/>
              <a:ext cx="228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sp>
          <p:nvSpPr>
            <p:cNvPr id="337" name="TextBox 336"/>
            <p:cNvSpPr txBox="1"/>
            <p:nvPr/>
          </p:nvSpPr>
          <p:spPr>
            <a:xfrm>
              <a:off x="7538178" y="2204734"/>
              <a:ext cx="7318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0" noProof="0" dirty="0" smtClean="0">
                  <a:solidFill>
                    <a:srgbClr val="FF0000"/>
                  </a:solidFill>
                </a:rPr>
                <a:t>2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:</a:t>
              </a:r>
              <a:r>
                <a:rPr lang="en-US" sz="2800" b="1" kern="0" noProof="0" dirty="0">
                  <a:solidFill>
                    <a:srgbClr val="00B0F0"/>
                  </a:solidFill>
                </a:rPr>
                <a:t>2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endParaRPr>
            </a:p>
          </p:txBody>
        </p:sp>
        <p:cxnSp>
          <p:nvCxnSpPr>
            <p:cNvPr id="339" name="Straight Arrow Connector 338"/>
            <p:cNvCxnSpPr/>
            <p:nvPr/>
          </p:nvCxnSpPr>
          <p:spPr>
            <a:xfrm rot="5400000" flipH="1" flipV="1">
              <a:off x="8405062" y="2125167"/>
              <a:ext cx="228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cxnSp>
          <p:nvCxnSpPr>
            <p:cNvPr id="340" name="Straight Arrow Connector 339"/>
            <p:cNvCxnSpPr/>
            <p:nvPr/>
          </p:nvCxnSpPr>
          <p:spPr>
            <a:xfrm rot="5400000" flipH="1" flipV="1">
              <a:off x="8541198" y="2125167"/>
              <a:ext cx="228600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354" name="Group 353"/>
          <p:cNvGrpSpPr/>
          <p:nvPr/>
        </p:nvGrpSpPr>
        <p:grpSpPr>
          <a:xfrm>
            <a:off x="1041185" y="3108929"/>
            <a:ext cx="7214786" cy="685859"/>
            <a:chOff x="1041185" y="3108929"/>
            <a:chExt cx="7214786" cy="685859"/>
          </a:xfrm>
        </p:grpSpPr>
        <p:sp>
          <p:nvSpPr>
            <p:cNvPr id="251" name="Rectangle 250"/>
            <p:cNvSpPr/>
            <p:nvPr/>
          </p:nvSpPr>
          <p:spPr>
            <a:xfrm>
              <a:off x="1041185" y="3169052"/>
              <a:ext cx="169645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fixation</a:t>
              </a:r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3335689" y="3271568"/>
              <a:ext cx="7318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1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:</a:t>
              </a:r>
              <a:r>
                <a:rPr lang="en-US" sz="2800" b="1" kern="0" noProof="0" dirty="0">
                  <a:solidFill>
                    <a:srgbClr val="00B0F0"/>
                  </a:solidFill>
                </a:rPr>
                <a:t>3</a:t>
              </a:r>
              <a:endParaRPr lang="en-US" sz="2800" b="1" kern="0" dirty="0">
                <a:solidFill>
                  <a:srgbClr val="00B0F0"/>
                </a:solidFill>
              </a:endParaRPr>
            </a:p>
          </p:txBody>
        </p:sp>
        <p:cxnSp>
          <p:nvCxnSpPr>
            <p:cNvPr id="290" name="Straight Arrow Connector 289"/>
            <p:cNvCxnSpPr/>
            <p:nvPr/>
          </p:nvCxnSpPr>
          <p:spPr>
            <a:xfrm rot="5400000" flipH="1" flipV="1">
              <a:off x="2989215" y="3222539"/>
              <a:ext cx="228600" cy="1444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tailEnd type="triangle"/>
            </a:ln>
            <a:effectLst/>
          </p:spPr>
        </p:cxnSp>
        <p:cxnSp>
          <p:nvCxnSpPr>
            <p:cNvPr id="291" name="Straight Arrow Connector 290"/>
            <p:cNvCxnSpPr/>
            <p:nvPr/>
          </p:nvCxnSpPr>
          <p:spPr>
            <a:xfrm rot="5400000" flipH="1" flipV="1">
              <a:off x="3125354" y="3222539"/>
              <a:ext cx="228600" cy="1444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cxnSp>
          <p:nvCxnSpPr>
            <p:cNvPr id="294" name="Straight Arrow Connector 293"/>
            <p:cNvCxnSpPr/>
            <p:nvPr/>
          </p:nvCxnSpPr>
          <p:spPr>
            <a:xfrm rot="5400000" flipH="1" flipV="1">
              <a:off x="3533771" y="3222539"/>
              <a:ext cx="228600" cy="1444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tailEnd type="triangle"/>
            </a:ln>
            <a:effectLst/>
          </p:spPr>
        </p:cxnSp>
        <p:cxnSp>
          <p:nvCxnSpPr>
            <p:cNvPr id="296" name="Straight Arrow Connector 295"/>
            <p:cNvCxnSpPr/>
            <p:nvPr/>
          </p:nvCxnSpPr>
          <p:spPr>
            <a:xfrm rot="5400000" flipH="1" flipV="1">
              <a:off x="3806049" y="3222539"/>
              <a:ext cx="228600" cy="1444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tailEnd type="triangle"/>
            </a:ln>
            <a:effectLst/>
          </p:spPr>
        </p:cxnSp>
        <p:sp>
          <p:nvSpPr>
            <p:cNvPr id="312" name="TextBox 311"/>
            <p:cNvSpPr txBox="1"/>
            <p:nvPr/>
          </p:nvSpPr>
          <p:spPr>
            <a:xfrm>
              <a:off x="5421013" y="3271536"/>
              <a:ext cx="7318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1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:</a:t>
              </a:r>
              <a:r>
                <a:rPr lang="en-US" sz="2800" b="1" kern="0" noProof="0" dirty="0">
                  <a:solidFill>
                    <a:srgbClr val="00B0F0"/>
                  </a:solidFill>
                </a:rPr>
                <a:t>2</a:t>
              </a:r>
              <a:endParaRPr lang="en-US" sz="2800" b="1" kern="0" dirty="0">
                <a:solidFill>
                  <a:srgbClr val="00B0F0"/>
                </a:solidFill>
              </a:endParaRPr>
            </a:p>
          </p:txBody>
        </p:sp>
        <p:cxnSp>
          <p:nvCxnSpPr>
            <p:cNvPr id="319" name="Straight Arrow Connector 318"/>
            <p:cNvCxnSpPr/>
            <p:nvPr/>
          </p:nvCxnSpPr>
          <p:spPr>
            <a:xfrm rot="5400000" flipH="1" flipV="1">
              <a:off x="5482956" y="3222507"/>
              <a:ext cx="228600" cy="1444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  <p:cxnSp>
          <p:nvCxnSpPr>
            <p:cNvPr id="320" name="Straight Arrow Connector 319"/>
            <p:cNvCxnSpPr/>
            <p:nvPr/>
          </p:nvCxnSpPr>
          <p:spPr>
            <a:xfrm rot="5400000" flipH="1" flipV="1">
              <a:off x="5619095" y="3222507"/>
              <a:ext cx="228600" cy="1444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tailEnd type="triangle"/>
            </a:ln>
            <a:effectLst/>
          </p:spPr>
        </p:cxnSp>
        <p:cxnSp>
          <p:nvCxnSpPr>
            <p:cNvPr id="326" name="Straight Arrow Connector 325"/>
            <p:cNvCxnSpPr/>
            <p:nvPr/>
          </p:nvCxnSpPr>
          <p:spPr>
            <a:xfrm rot="5400000" flipH="1" flipV="1">
              <a:off x="6435926" y="3222507"/>
              <a:ext cx="228600" cy="1444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tailEnd type="triangle"/>
            </a:ln>
            <a:effectLst/>
          </p:spPr>
        </p:cxnSp>
        <p:sp>
          <p:nvSpPr>
            <p:cNvPr id="338" name="TextBox 337"/>
            <p:cNvSpPr txBox="1"/>
            <p:nvPr/>
          </p:nvSpPr>
          <p:spPr>
            <a:xfrm>
              <a:off x="7524110" y="3271536"/>
              <a:ext cx="7318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1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:</a:t>
              </a:r>
              <a:r>
                <a:rPr lang="en-US" sz="2800" b="1" kern="0" noProof="0" dirty="0">
                  <a:solidFill>
                    <a:srgbClr val="00B0F0"/>
                  </a:solidFill>
                </a:rPr>
                <a:t>1</a:t>
              </a:r>
              <a:endParaRPr lang="en-US" sz="2800" b="1" kern="0" dirty="0">
                <a:solidFill>
                  <a:srgbClr val="00B0F0"/>
                </a:solidFill>
              </a:endParaRPr>
            </a:p>
          </p:txBody>
        </p:sp>
        <p:cxnSp>
          <p:nvCxnSpPr>
            <p:cNvPr id="342" name="Straight Arrow Connector 341"/>
            <p:cNvCxnSpPr/>
            <p:nvPr/>
          </p:nvCxnSpPr>
          <p:spPr>
            <a:xfrm rot="5400000" flipH="1" flipV="1">
              <a:off x="7177636" y="3222507"/>
              <a:ext cx="228600" cy="1444"/>
            </a:xfrm>
            <a:prstGeom prst="straightConnector1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tailEnd type="triangle"/>
            </a:ln>
            <a:effectLst/>
          </p:spPr>
        </p:cxnSp>
        <p:cxnSp>
          <p:nvCxnSpPr>
            <p:cNvPr id="345" name="Straight Arrow Connector 344"/>
            <p:cNvCxnSpPr/>
            <p:nvPr/>
          </p:nvCxnSpPr>
          <p:spPr>
            <a:xfrm rot="5400000" flipH="1" flipV="1">
              <a:off x="7586053" y="3222507"/>
              <a:ext cx="228600" cy="1444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82962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0"/>
      <p:bldP spid="273" grpId="0"/>
      <p:bldP spid="274" grpId="0"/>
      <p:bldP spid="275" grpId="0"/>
      <p:bldP spid="276" grpId="0"/>
      <p:bldP spid="277" grpId="0"/>
      <p:bldP spid="278" grpId="0"/>
      <p:bldP spid="279" grpId="0"/>
      <p:bldP spid="283" grpId="0"/>
      <p:bldP spid="284" grpId="0"/>
      <p:bldP spid="285" grpId="0"/>
      <p:bldP spid="2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dN</a:t>
            </a:r>
            <a:r>
              <a:rPr lang="en-US" dirty="0" smtClean="0"/>
              <a:t>/</a:t>
            </a:r>
            <a:r>
              <a:rPr lang="en-US" dirty="0" err="1" smtClean="0"/>
              <a:t>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4/17/2017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15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"/>
          <a:stretch/>
        </p:blipFill>
        <p:spPr bwMode="auto">
          <a:xfrm>
            <a:off x="2621318" y="320074"/>
            <a:ext cx="9291572" cy="622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177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Global determinants of protein evolutionary </a:t>
            </a:r>
            <a:r>
              <a:rPr lang="en-US" dirty="0" smtClean="0"/>
              <a:t>rate (ER)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4/17/2017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16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286000" y="960147"/>
            <a:ext cx="7620000" cy="5705679"/>
            <a:chOff x="1767804" y="1106564"/>
            <a:chExt cx="7620000" cy="5705679"/>
          </a:xfrm>
        </p:grpSpPr>
        <p:pic>
          <p:nvPicPr>
            <p:cNvPr id="6" name="Pictur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0204" y="1106564"/>
              <a:ext cx="3200400" cy="2212848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1767804" y="3332869"/>
              <a:ext cx="35052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/>
                <a:t>ER </a:t>
              </a:r>
              <a:r>
                <a:rPr lang="en-US" sz="2200" b="1" dirty="0" smtClean="0">
                  <a:sym typeface="Symbol"/>
                </a:rPr>
                <a:t></a:t>
              </a:r>
              <a:r>
                <a:rPr lang="en-US" sz="2200" dirty="0" smtClean="0"/>
                <a:t> </a:t>
              </a:r>
              <a:r>
                <a:rPr lang="en-US" sz="2200" dirty="0" smtClean="0">
                  <a:solidFill>
                    <a:schemeClr val="bg1">
                      <a:lumMod val="65000"/>
                    </a:schemeClr>
                  </a:solidFill>
                </a:rPr>
                <a:t>(</a:t>
              </a:r>
              <a:r>
                <a:rPr lang="en-US" sz="2200" dirty="0" smtClean="0"/>
                <a:t>fitness effect</a:t>
              </a: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</a:rPr>
                <a:t>)</a:t>
              </a:r>
              <a:r>
                <a:rPr lang="en-US" sz="2200" b="1" baseline="30000" dirty="0" smtClean="0"/>
                <a:t>-1</a:t>
              </a:r>
              <a:endParaRPr lang="en-US" sz="2200" b="1" dirty="0" smtClean="0"/>
            </a:p>
            <a:p>
              <a:pPr algn="ctr"/>
              <a:r>
                <a:rPr lang="en-US" sz="1200" dirty="0" smtClean="0"/>
                <a:t>Hirsh </a:t>
              </a:r>
              <a:r>
                <a:rPr lang="en-US" sz="1200" i="1" dirty="0" smtClean="0"/>
                <a:t>et al</a:t>
              </a:r>
              <a:r>
                <a:rPr lang="en-US" sz="1200" dirty="0" smtClean="0"/>
                <a:t>., </a:t>
              </a:r>
              <a:r>
                <a:rPr lang="en-US" sz="1200" b="1" dirty="0" smtClean="0"/>
                <a:t>Nature</a:t>
              </a:r>
              <a:r>
                <a:rPr lang="en-US" sz="1200" dirty="0" smtClean="0"/>
                <a:t>, 2001</a:t>
              </a:r>
            </a:p>
          </p:txBody>
        </p:sp>
        <p:pic>
          <p:nvPicPr>
            <p:cNvPr id="8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0204" y="3961759"/>
              <a:ext cx="3200400" cy="2212848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1920204" y="6196690"/>
              <a:ext cx="32004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/>
                <a:t>ER </a:t>
              </a:r>
              <a:r>
                <a:rPr lang="en-US" sz="2200" b="1" dirty="0" smtClean="0">
                  <a:sym typeface="Symbol"/>
                </a:rPr>
                <a:t></a:t>
              </a:r>
              <a:r>
                <a:rPr lang="en-US" sz="2200" dirty="0" smtClean="0"/>
                <a:t> </a:t>
              </a: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</a:rPr>
                <a:t>(</a:t>
              </a:r>
              <a:r>
                <a:rPr lang="en-US" sz="2200" dirty="0" smtClean="0"/>
                <a:t>expression</a:t>
              </a: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</a:rPr>
                <a:t>)</a:t>
              </a:r>
              <a:r>
                <a:rPr lang="en-US" sz="2200" b="1" baseline="30000" dirty="0" smtClean="0"/>
                <a:t>-1</a:t>
              </a:r>
              <a:endParaRPr lang="en-US" sz="2200" b="1" dirty="0" smtClean="0"/>
            </a:p>
            <a:p>
              <a:pPr algn="ctr"/>
              <a:r>
                <a:rPr lang="en-US" sz="1200" dirty="0" smtClean="0"/>
                <a:t>Pal </a:t>
              </a:r>
              <a:r>
                <a:rPr lang="en-US" sz="1200" i="1" dirty="0" smtClean="0"/>
                <a:t>et al</a:t>
              </a:r>
              <a:r>
                <a:rPr lang="en-US" sz="1200" dirty="0" smtClean="0"/>
                <a:t>., </a:t>
              </a:r>
              <a:r>
                <a:rPr lang="en-US" sz="1200" b="1" dirty="0" smtClean="0"/>
                <a:t>Genetics</a:t>
              </a:r>
              <a:r>
                <a:rPr lang="en-US" sz="1200" dirty="0" smtClean="0"/>
                <a:t>, 2001</a:t>
              </a:r>
              <a:endParaRPr lang="en-US" sz="1200" dirty="0"/>
            </a:p>
          </p:txBody>
        </p:sp>
        <p:pic>
          <p:nvPicPr>
            <p:cNvPr id="10" name="Picture 1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20704" y="1106564"/>
              <a:ext cx="3200400" cy="2212848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5773217" y="3332869"/>
              <a:ext cx="349537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/>
                <a:t>ER </a:t>
              </a:r>
              <a:r>
                <a:rPr lang="en-US" sz="2200" b="1" dirty="0" smtClean="0">
                  <a:sym typeface="Symbol"/>
                </a:rPr>
                <a:t></a:t>
              </a:r>
              <a:r>
                <a:rPr lang="en-US" sz="2200" dirty="0" smtClean="0"/>
                <a:t> contact density</a:t>
              </a:r>
              <a:endParaRPr lang="en-US" sz="2200" b="1" dirty="0" smtClean="0"/>
            </a:p>
            <a:p>
              <a:pPr algn="ctr"/>
              <a:r>
                <a:rPr lang="en-US" sz="1200" dirty="0" smtClean="0"/>
                <a:t>Bloom </a:t>
              </a:r>
              <a:r>
                <a:rPr lang="en-US" sz="1200" i="1" dirty="0" smtClean="0"/>
                <a:t>et al</a:t>
              </a:r>
              <a:r>
                <a:rPr lang="en-US" sz="1200" dirty="0" smtClean="0"/>
                <a:t>., </a:t>
              </a:r>
              <a:r>
                <a:rPr lang="en-US" sz="1200" b="1" dirty="0" smtClean="0"/>
                <a:t>Mol </a:t>
              </a:r>
              <a:r>
                <a:rPr lang="en-US" sz="1200" b="1" dirty="0" err="1" smtClean="0"/>
                <a:t>Biol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Evol</a:t>
              </a:r>
              <a:r>
                <a:rPr lang="en-US" sz="1200" dirty="0" smtClean="0"/>
                <a:t>, 2006</a:t>
              </a:r>
              <a:endParaRPr lang="en-US" sz="1200" dirty="0"/>
            </a:p>
          </p:txBody>
        </p:sp>
        <p:pic>
          <p:nvPicPr>
            <p:cNvPr id="12" name="Picture 4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20704" y="3961759"/>
              <a:ext cx="3200400" cy="2212848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5654005" y="6196690"/>
              <a:ext cx="373379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ym typeface="Symbol"/>
                </a:rPr>
                <a:t>ER </a:t>
              </a:r>
              <a:r>
                <a:rPr lang="en-US" sz="2200" b="1" dirty="0" smtClean="0">
                  <a:sym typeface="Symbol"/>
                </a:rPr>
                <a:t></a:t>
              </a:r>
              <a:r>
                <a:rPr lang="en-US" sz="2200" dirty="0" smtClean="0"/>
                <a:t> </a:t>
              </a: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</a:rPr>
                <a:t>(</a:t>
              </a:r>
              <a:r>
                <a:rPr lang="en-US" sz="2200" dirty="0" smtClean="0"/>
                <a:t># of </a:t>
              </a:r>
              <a:r>
                <a:rPr lang="en-US" sz="2200" dirty="0" err="1" smtClean="0"/>
                <a:t>interactors</a:t>
              </a:r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</a:rPr>
                <a:t>)</a:t>
              </a:r>
              <a:r>
                <a:rPr lang="en-US" sz="2200" b="1" baseline="30000" dirty="0" smtClean="0"/>
                <a:t>-1</a:t>
              </a:r>
              <a:endParaRPr lang="en-US" sz="2200" b="1" dirty="0" smtClean="0"/>
            </a:p>
            <a:p>
              <a:pPr algn="ctr"/>
              <a:r>
                <a:rPr lang="en-US" sz="1200" dirty="0" smtClean="0"/>
                <a:t>Fraser </a:t>
              </a:r>
              <a:r>
                <a:rPr lang="en-US" sz="1200" i="1" dirty="0" smtClean="0"/>
                <a:t>et al</a:t>
              </a:r>
              <a:r>
                <a:rPr lang="en-US" sz="1200" dirty="0" smtClean="0"/>
                <a:t>., </a:t>
              </a:r>
              <a:r>
                <a:rPr lang="en-US" sz="1200" b="1" dirty="0" smtClean="0"/>
                <a:t>Science</a:t>
              </a:r>
              <a:r>
                <a:rPr lang="en-US" sz="1200" dirty="0" smtClean="0"/>
                <a:t>, 2002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8362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Structure-evolution relationships: </a:t>
            </a:r>
            <a:r>
              <a:rPr lang="en-US" sz="3600" dirty="0" err="1" smtClean="0"/>
              <a:t>dN</a:t>
            </a:r>
            <a:r>
              <a:rPr lang="en-US" sz="3600" dirty="0" smtClean="0"/>
              <a:t>/</a:t>
            </a:r>
            <a:r>
              <a:rPr lang="en-US" sz="3600" dirty="0" err="1" smtClean="0"/>
              <a:t>dS</a:t>
            </a:r>
            <a:r>
              <a:rPr lang="en-US" sz="3600" dirty="0" smtClean="0"/>
              <a:t> at individual sites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4/17/2017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17</a:t>
            </a:fld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91" y="1291461"/>
            <a:ext cx="2590800" cy="207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91" y="1451133"/>
            <a:ext cx="5643732" cy="444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91" y="3458955"/>
            <a:ext cx="2388296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30291" y="4041883"/>
            <a:ext cx="251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Interfaces and active sites break the rules!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53791" y="6159033"/>
            <a:ext cx="10284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 smtClean="0"/>
              <a:t>dN</a:t>
            </a:r>
            <a:r>
              <a:rPr lang="en-US" sz="2800" i="1" dirty="0" smtClean="0"/>
              <a:t>/</a:t>
            </a:r>
            <a:r>
              <a:rPr lang="en-US" sz="2800" i="1" dirty="0" err="1" smtClean="0"/>
              <a:t>dS</a:t>
            </a:r>
            <a:r>
              <a:rPr lang="en-US" sz="2800" i="1" dirty="0" smtClean="0"/>
              <a:t> &gt; 1 at a site is a sign of positive selection (adaptation in action)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078752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Introduction to molecular evolution</a:t>
            </a:r>
          </a:p>
          <a:p>
            <a:r>
              <a:rPr lang="en-US" sz="3200" dirty="0" smtClean="0"/>
              <a:t>Detecting </a:t>
            </a:r>
            <a:r>
              <a:rPr lang="en-US" sz="3200" dirty="0" smtClean="0"/>
              <a:t>sequence conservation and evolutionary constraint</a:t>
            </a:r>
          </a:p>
          <a:p>
            <a:r>
              <a:rPr lang="en-US" sz="3200" b="1" dirty="0" smtClean="0"/>
              <a:t>Constructing phylogenetic trees</a:t>
            </a:r>
          </a:p>
          <a:p>
            <a:r>
              <a:rPr lang="en-US" sz="3200" dirty="0" smtClean="0"/>
              <a:t>Multiple sequence alignment</a:t>
            </a:r>
          </a:p>
          <a:p>
            <a:r>
              <a:rPr lang="en-US" sz="3200" dirty="0" smtClean="0"/>
              <a:t>Other topics in comparative genomics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4/17/2017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27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would we build a tree like this?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879" y="1234429"/>
            <a:ext cx="6286155" cy="502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912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Introduction to molecular </a:t>
            </a:r>
            <a:r>
              <a:rPr lang="en-US" sz="3200" dirty="0" smtClean="0"/>
              <a:t>evolution</a:t>
            </a:r>
          </a:p>
          <a:p>
            <a:r>
              <a:rPr lang="en-US" sz="3200" dirty="0" smtClean="0"/>
              <a:t>Detecting sequence conservation and evolutionary constraint</a:t>
            </a:r>
          </a:p>
          <a:p>
            <a:r>
              <a:rPr lang="en-US" sz="3200" dirty="0" smtClean="0"/>
              <a:t>Constructing phylogenetic trees</a:t>
            </a:r>
          </a:p>
          <a:p>
            <a:r>
              <a:rPr lang="en-US" sz="3200" dirty="0" smtClean="0"/>
              <a:t>Multiple sequence alignment</a:t>
            </a:r>
          </a:p>
          <a:p>
            <a:r>
              <a:rPr lang="en-US" sz="3200" dirty="0" smtClean="0"/>
              <a:t>Other topics in comparative genomics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4/17/2017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68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would we build a tree like this?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9" y="1081881"/>
            <a:ext cx="3733800" cy="298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48" y="3826347"/>
            <a:ext cx="5410200" cy="289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52340" y="1256424"/>
            <a:ext cx="4464908" cy="8925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2600" dirty="0" smtClean="0">
                <a:cs typeface="Courier New" pitchFamily="49" charset="0"/>
              </a:rPr>
              <a:t>In the old days, we built trees by comparing phenotypes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252340" y="2377576"/>
            <a:ext cx="4464908" cy="8925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2600" dirty="0" smtClean="0">
                <a:cs typeface="Courier New" pitchFamily="49" charset="0"/>
              </a:rPr>
              <a:t>Can you guess some problems with this approach?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8995" y="4207347"/>
            <a:ext cx="3144253" cy="20928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2600" dirty="0" smtClean="0">
                <a:cs typeface="Courier New" pitchFamily="49" charset="0"/>
              </a:rPr>
              <a:t>Today trees are built based on genotype information, e.g. mitochondrial DNA sequences</a:t>
            </a:r>
          </a:p>
        </p:txBody>
      </p:sp>
      <p:pic>
        <p:nvPicPr>
          <p:cNvPr id="2050" name="Picture 2" descr="http://media.mnn.com/assets/images/2016/02/analogouswings-batbir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243" y="4022861"/>
            <a:ext cx="2232260" cy="246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atentdocs.typepad.com/.a/6a00d83451ca1469e2017d3d54db8b970c-450w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048" y="1325903"/>
            <a:ext cx="3042036" cy="173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049022" y="3329515"/>
            <a:ext cx="29763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Convergent Evolution/</a:t>
            </a:r>
          </a:p>
          <a:p>
            <a:pPr algn="ctr"/>
            <a:r>
              <a:rPr lang="en-US" sz="2400" dirty="0" smtClean="0"/>
              <a:t>Biomimicry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2335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would we build a tree like this?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04" y="1081709"/>
            <a:ext cx="3733800" cy="298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4739704" y="115820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A</a:t>
            </a:r>
            <a:endParaRPr lang="en-US" sz="24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739704" y="171065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B</a:t>
            </a:r>
            <a:endParaRPr lang="en-US" sz="24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739704" y="226310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C</a:t>
            </a:r>
            <a:endParaRPr lang="en-US" sz="24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739704" y="281555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D</a:t>
            </a:r>
            <a:endParaRPr lang="en-US" sz="24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739704" y="336800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E</a:t>
            </a:r>
            <a:endParaRPr lang="en-US" sz="24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6" name="Right Arrow 65"/>
          <p:cNvSpPr/>
          <p:nvPr/>
        </p:nvSpPr>
        <p:spPr>
          <a:xfrm>
            <a:off x="3520504" y="1273619"/>
            <a:ext cx="1143000" cy="230833"/>
          </a:xfrm>
          <a:prstGeom prst="rightArrow">
            <a:avLst>
              <a:gd name="adj1" fmla="val 50000"/>
              <a:gd name="adj2" fmla="val 81273"/>
            </a:avLst>
          </a:prstGeom>
          <a:gradFill flip="none" rotWithShape="1">
            <a:gsLst>
              <a:gs pos="0">
                <a:sysClr val="window" lastClr="FFFFFF"/>
              </a:gs>
              <a:gs pos="100000">
                <a:srgbClr val="1F497D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ight Arrow 66"/>
          <p:cNvSpPr/>
          <p:nvPr/>
        </p:nvSpPr>
        <p:spPr>
          <a:xfrm>
            <a:off x="3977704" y="1826292"/>
            <a:ext cx="685800" cy="230833"/>
          </a:xfrm>
          <a:prstGeom prst="rightArrow">
            <a:avLst>
              <a:gd name="adj1" fmla="val 50000"/>
              <a:gd name="adj2" fmla="val 81273"/>
            </a:avLst>
          </a:prstGeom>
          <a:gradFill flip="none" rotWithShape="1">
            <a:gsLst>
              <a:gs pos="0">
                <a:sysClr val="window" lastClr="FFFFFF"/>
              </a:gs>
              <a:gs pos="100000">
                <a:srgbClr val="1F497D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Right Arrow 67"/>
          <p:cNvSpPr/>
          <p:nvPr/>
        </p:nvSpPr>
        <p:spPr>
          <a:xfrm>
            <a:off x="4130104" y="2378965"/>
            <a:ext cx="533400" cy="230833"/>
          </a:xfrm>
          <a:prstGeom prst="rightArrow">
            <a:avLst>
              <a:gd name="adj1" fmla="val 50000"/>
              <a:gd name="adj2" fmla="val 81273"/>
            </a:avLst>
          </a:prstGeom>
          <a:gradFill flip="none" rotWithShape="1">
            <a:gsLst>
              <a:gs pos="0">
                <a:sysClr val="window" lastClr="FFFFFF"/>
              </a:gs>
              <a:gs pos="100000">
                <a:srgbClr val="1F497D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Right Arrow 68"/>
          <p:cNvSpPr/>
          <p:nvPr/>
        </p:nvSpPr>
        <p:spPr>
          <a:xfrm>
            <a:off x="3977704" y="2931638"/>
            <a:ext cx="685800" cy="230833"/>
          </a:xfrm>
          <a:prstGeom prst="rightArrow">
            <a:avLst>
              <a:gd name="adj1" fmla="val 50000"/>
              <a:gd name="adj2" fmla="val 81273"/>
            </a:avLst>
          </a:prstGeom>
          <a:gradFill flip="none" rotWithShape="1">
            <a:gsLst>
              <a:gs pos="0">
                <a:sysClr val="window" lastClr="FFFFFF"/>
              </a:gs>
              <a:gs pos="100000">
                <a:srgbClr val="1F497D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ight Arrow 69"/>
          <p:cNvSpPr/>
          <p:nvPr/>
        </p:nvSpPr>
        <p:spPr>
          <a:xfrm>
            <a:off x="3520504" y="3484309"/>
            <a:ext cx="1143000" cy="230833"/>
          </a:xfrm>
          <a:prstGeom prst="rightArrow">
            <a:avLst>
              <a:gd name="adj1" fmla="val 50000"/>
              <a:gd name="adj2" fmla="val 81273"/>
            </a:avLst>
          </a:prstGeom>
          <a:gradFill flip="none" rotWithShape="1">
            <a:gsLst>
              <a:gs pos="0">
                <a:sysClr val="window" lastClr="FFFFFF"/>
              </a:gs>
              <a:gs pos="100000">
                <a:srgbClr val="1F497D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120704" y="1166223"/>
            <a:ext cx="3914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CGGG</a:t>
            </a:r>
            <a:r>
              <a:rPr lang="en-US" sz="24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G-GG</a:t>
            </a:r>
            <a:r>
              <a:rPr lang="en-US" sz="24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TGCGACTATTC</a:t>
            </a:r>
            <a:r>
              <a:rPr lang="en-US" sz="24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--</a:t>
            </a:r>
            <a:r>
              <a:rPr lang="en-US" sz="24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endParaRPr lang="en-US" sz="24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120704" y="1718673"/>
            <a:ext cx="3914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GGACTATGCGACTA</a:t>
            </a:r>
            <a:r>
              <a:rPr lang="en-US" sz="24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TCTGA</a:t>
            </a:r>
            <a:endParaRPr lang="en-US" sz="24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120704" y="2271123"/>
            <a:ext cx="3914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GGACTATGC</a:t>
            </a:r>
            <a:r>
              <a:rPr lang="en-US" sz="24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ACTA</a:t>
            </a:r>
            <a:r>
              <a:rPr lang="en-US" sz="24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TCTGA</a:t>
            </a:r>
            <a:endParaRPr lang="en-US" sz="24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120704" y="2823573"/>
            <a:ext cx="3914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GGACTATGC</a:t>
            </a:r>
            <a:r>
              <a:rPr lang="en-US" sz="24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ACTA</a:t>
            </a:r>
            <a:r>
              <a:rPr lang="en-US" sz="24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TCTGA</a:t>
            </a:r>
            <a:endParaRPr lang="en-US" sz="24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120704" y="3376023"/>
            <a:ext cx="3914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TGGGACTATGCGACTATTCTGA</a:t>
            </a:r>
            <a:endParaRPr lang="en-US" sz="24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7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49" b="27078"/>
          <a:stretch/>
        </p:blipFill>
        <p:spPr bwMode="auto">
          <a:xfrm>
            <a:off x="5626290" y="4047710"/>
            <a:ext cx="2895600" cy="249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Rectangle 76"/>
          <p:cNvSpPr/>
          <p:nvPr/>
        </p:nvSpPr>
        <p:spPr>
          <a:xfrm>
            <a:off x="1432611" y="4662321"/>
            <a:ext cx="3944353" cy="1692771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urier New" pitchFamily="49" charset="0"/>
              </a:rPr>
              <a:t>Use the alignment techniques from before to compare each pair of sequences…</a:t>
            </a:r>
          </a:p>
        </p:txBody>
      </p:sp>
    </p:spTree>
    <p:extLst>
      <p:ext uri="{BB962C8B-B14F-4D97-AF65-F5344CB8AC3E}">
        <p14:creationId xmlns:p14="http://schemas.microsoft.com/office/powerpoint/2010/main" val="2615531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for building phylogenetic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Distance-based</a:t>
            </a:r>
          </a:p>
          <a:p>
            <a:pPr lvl="1"/>
            <a:r>
              <a:rPr lang="en-US" b="1" dirty="0" smtClean="0"/>
              <a:t>Examples:</a:t>
            </a:r>
            <a:r>
              <a:rPr lang="en-US" dirty="0" smtClean="0"/>
              <a:t> </a:t>
            </a:r>
            <a:r>
              <a:rPr lang="en-US" u="sng" dirty="0" smtClean="0"/>
              <a:t>UPGMA</a:t>
            </a:r>
            <a:r>
              <a:rPr lang="en-US" dirty="0" smtClean="0"/>
              <a:t>, </a:t>
            </a:r>
            <a:r>
              <a:rPr lang="en-US" u="sng" dirty="0" smtClean="0"/>
              <a:t>Neighbor-Joining</a:t>
            </a:r>
          </a:p>
          <a:p>
            <a:pPr lvl="1"/>
            <a:r>
              <a:rPr lang="en-US" b="1" dirty="0" smtClean="0"/>
              <a:t>Pros:</a:t>
            </a:r>
            <a:r>
              <a:rPr lang="en-US" dirty="0" smtClean="0"/>
              <a:t> Very fast, identify tree topology directly</a:t>
            </a:r>
          </a:p>
          <a:p>
            <a:pPr lvl="1"/>
            <a:r>
              <a:rPr lang="en-US" b="1" dirty="0" smtClean="0"/>
              <a:t>Cons:</a:t>
            </a:r>
            <a:r>
              <a:rPr lang="en-US" dirty="0" smtClean="0"/>
              <a:t> Require (possibly wrong) simplifying assumptions</a:t>
            </a:r>
          </a:p>
          <a:p>
            <a:r>
              <a:rPr lang="en-US" dirty="0" smtClean="0"/>
              <a:t>Multiple-Sequence Alignment (MSA) Based</a:t>
            </a:r>
          </a:p>
          <a:p>
            <a:pPr lvl="1"/>
            <a:r>
              <a:rPr lang="en-US" b="1" dirty="0" smtClean="0"/>
              <a:t>Examples: </a:t>
            </a:r>
            <a:r>
              <a:rPr lang="en-US" u="sng" dirty="0" smtClean="0"/>
              <a:t>Maximum Parsimony</a:t>
            </a:r>
            <a:r>
              <a:rPr lang="en-US" dirty="0" smtClean="0"/>
              <a:t>, </a:t>
            </a:r>
            <a:r>
              <a:rPr lang="en-US" u="sng" dirty="0" smtClean="0"/>
              <a:t>Maximum Likelihood</a:t>
            </a:r>
          </a:p>
          <a:p>
            <a:pPr lvl="1"/>
            <a:r>
              <a:rPr lang="en-US" b="1" dirty="0" smtClean="0"/>
              <a:t>Pros: </a:t>
            </a:r>
            <a:r>
              <a:rPr lang="en-US" dirty="0" smtClean="0"/>
              <a:t>Fewer assumptions, more accurate</a:t>
            </a:r>
          </a:p>
          <a:p>
            <a:pPr lvl="1"/>
            <a:r>
              <a:rPr lang="en-US" b="1" dirty="0" smtClean="0"/>
              <a:t>Cons:</a:t>
            </a:r>
            <a:r>
              <a:rPr lang="en-US" dirty="0" smtClean="0"/>
              <a:t> Much slower, must sample possible tree topologies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4/17/2017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446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sequence similarity to distance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235419"/>
              </p:ext>
            </p:extLst>
          </p:nvPr>
        </p:nvGraphicFramePr>
        <p:xfrm>
          <a:off x="534049" y="1096156"/>
          <a:ext cx="6506310" cy="1554480"/>
        </p:xfrm>
        <a:graphic>
          <a:graphicData uri="http://schemas.openxmlformats.org/drawingml/2006/table">
            <a:tbl>
              <a:tblPr firstRow="1" bandRow="1"/>
              <a:tblGrid>
                <a:gridCol w="650631"/>
                <a:gridCol w="650631"/>
                <a:gridCol w="650631"/>
                <a:gridCol w="650631"/>
                <a:gridCol w="650631"/>
                <a:gridCol w="650631"/>
                <a:gridCol w="650631"/>
                <a:gridCol w="650631"/>
                <a:gridCol w="650631"/>
                <a:gridCol w="650631"/>
              </a:tblGrid>
              <a:tr h="518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2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2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2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2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-</a:t>
                      </a:r>
                      <a:endParaRPr lang="en-US" sz="2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+1</a:t>
                      </a:r>
                      <a:endParaRPr lang="en-US" sz="28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+1</a:t>
                      </a:r>
                      <a:endParaRPr lang="en-US" sz="28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8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+1</a:t>
                      </a:r>
                      <a:endParaRPr lang="en-US" sz="28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8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-1</a:t>
                      </a:r>
                      <a:endParaRPr lang="en-US" sz="28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8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632511" y="2732849"/>
            <a:ext cx="630938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Alignments usually focus on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</a:rPr>
              <a:t>similarity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</a:p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trees usually focus on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distance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96041"/>
              </p:ext>
            </p:extLst>
          </p:nvPr>
        </p:nvGraphicFramePr>
        <p:xfrm>
          <a:off x="534049" y="3839356"/>
          <a:ext cx="6506310" cy="518160"/>
        </p:xfrm>
        <a:graphic>
          <a:graphicData uri="http://schemas.openxmlformats.org/drawingml/2006/table">
            <a:tbl>
              <a:tblPr firstRow="1" bandRow="1"/>
              <a:tblGrid>
                <a:gridCol w="650631"/>
                <a:gridCol w="650631"/>
                <a:gridCol w="650631"/>
                <a:gridCol w="650631"/>
                <a:gridCol w="650631"/>
                <a:gridCol w="650631"/>
                <a:gridCol w="650631"/>
                <a:gridCol w="650631"/>
                <a:gridCol w="650631"/>
                <a:gridCol w="650631"/>
              </a:tblGrid>
              <a:tr h="518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tx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800" b="1" dirty="0">
                        <a:solidFill>
                          <a:schemeClr val="tx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smtClean="0">
                          <a:solidFill>
                            <a:schemeClr val="tx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800" b="1" dirty="0">
                        <a:solidFill>
                          <a:schemeClr val="tx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smtClean="0">
                          <a:solidFill>
                            <a:schemeClr val="tx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+1</a:t>
                      </a:r>
                      <a:endParaRPr lang="en-US" sz="2800" b="1" dirty="0">
                        <a:solidFill>
                          <a:schemeClr val="tx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smtClean="0">
                          <a:solidFill>
                            <a:schemeClr val="tx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800" b="1" dirty="0">
                        <a:solidFill>
                          <a:schemeClr val="tx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tx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+1</a:t>
                      </a:r>
                      <a:endParaRPr lang="en-US" sz="2800" b="1" dirty="0">
                        <a:solidFill>
                          <a:schemeClr val="tx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smtClean="0">
                          <a:solidFill>
                            <a:schemeClr val="tx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800" b="1" dirty="0">
                        <a:solidFill>
                          <a:schemeClr val="tx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smtClean="0">
                          <a:solidFill>
                            <a:schemeClr val="tx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+2</a:t>
                      </a:r>
                      <a:endParaRPr lang="en-US" sz="2800" b="1" dirty="0">
                        <a:solidFill>
                          <a:schemeClr val="tx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smtClean="0">
                          <a:solidFill>
                            <a:schemeClr val="tx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+1</a:t>
                      </a:r>
                      <a:endParaRPr lang="en-US" sz="2800" b="1" dirty="0">
                        <a:solidFill>
                          <a:schemeClr val="tx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smtClean="0">
                          <a:solidFill>
                            <a:schemeClr val="tx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800" b="1" dirty="0">
                        <a:solidFill>
                          <a:schemeClr val="tx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tx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US" sz="2800" b="1" dirty="0">
                        <a:solidFill>
                          <a:schemeClr val="tx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4" name="Picture 2" descr="https://upload.wikimedia.org/wikipedia/commons/4/4f/Jukes_and_Cantor_%281969%29_JC69_Pij_Pi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5" r="10048"/>
          <a:stretch/>
        </p:blipFill>
        <p:spPr bwMode="auto">
          <a:xfrm>
            <a:off x="8107658" y="3100523"/>
            <a:ext cx="3604457" cy="352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293" y="510511"/>
            <a:ext cx="2854640" cy="244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2"/>
          <p:cNvSpPr txBox="1">
            <a:spLocks noChangeArrowheads="1"/>
          </p:cNvSpPr>
          <p:nvPr/>
        </p:nvSpPr>
        <p:spPr bwMode="auto">
          <a:xfrm>
            <a:off x="426782" y="4526268"/>
            <a:ext cx="722368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Raw distance adjusted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by evolutionary models...</a:t>
            </a:r>
          </a:p>
          <a:p>
            <a:pPr marL="182880" marR="0" lvl="0" indent="-18288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Account for multiple hits</a:t>
            </a:r>
            <a:r>
              <a:rPr kumimoji="0" lang="en-US" sz="2800" b="0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per site</a:t>
            </a:r>
          </a:p>
          <a:p>
            <a:pPr marL="182880" marR="0" lvl="0" indent="-18288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i="1" kern="0" baseline="0" dirty="0" smtClean="0">
                <a:solidFill>
                  <a:prstClr val="black"/>
                </a:solidFill>
              </a:rPr>
              <a:t>Account</a:t>
            </a:r>
            <a:r>
              <a:rPr lang="en-US" sz="2800" i="1" kern="0" dirty="0" smtClean="0">
                <a:solidFill>
                  <a:prstClr val="black"/>
                </a:solidFill>
              </a:rPr>
              <a:t> for approach to randomness</a:t>
            </a:r>
          </a:p>
          <a:p>
            <a:pPr marL="182880" marR="0" lvl="0" indent="-18288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Account</a:t>
            </a:r>
            <a:r>
              <a:rPr kumimoji="0" lang="en-US" sz="2800" b="0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for non-equivalent changes</a:t>
            </a:r>
            <a:endParaRPr kumimoji="0" lang="en-US" sz="2800" b="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11812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a tree from distances: UPGMA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752600" y="1011869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nweighted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air </a:t>
            </a:r>
            <a:r>
              <a:rPr kumimoji="0" 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roup </a:t>
            </a:r>
            <a:r>
              <a:rPr kumimoji="0" 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ethod with </a:t>
            </a:r>
            <a:r>
              <a:rPr kumimoji="0" lang="en-US" sz="28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rithmetic mean</a:t>
            </a:r>
          </a:p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</a:rPr>
              <a:t>(Most complicated name, most straightforward method)</a:t>
            </a:r>
          </a:p>
        </p:txBody>
      </p:sp>
    </p:spTree>
    <p:extLst>
      <p:ext uri="{BB962C8B-B14F-4D97-AF65-F5344CB8AC3E}">
        <p14:creationId xmlns:p14="http://schemas.microsoft.com/office/powerpoint/2010/main" val="3639805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14"/>
          <a:stretch/>
        </p:blipFill>
        <p:spPr bwMode="auto">
          <a:xfrm>
            <a:off x="9347200" y="5844358"/>
            <a:ext cx="965200" cy="79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5676214"/>
            <a:ext cx="990600" cy="1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4"/>
          <a:stretch/>
        </p:blipFill>
        <p:spPr bwMode="auto">
          <a:xfrm>
            <a:off x="10668000" y="5771300"/>
            <a:ext cx="685800" cy="94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5735228"/>
            <a:ext cx="876300" cy="10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23"/>
          <a:stretch/>
        </p:blipFill>
        <p:spPr bwMode="auto">
          <a:xfrm>
            <a:off x="7010401" y="5883475"/>
            <a:ext cx="1104900" cy="72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599420"/>
              </p:ext>
            </p:extLst>
          </p:nvPr>
        </p:nvGraphicFramePr>
        <p:xfrm>
          <a:off x="518173" y="1051556"/>
          <a:ext cx="438912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d</a:t>
                      </a:r>
                      <a:endParaRPr lang="en-US" sz="2400" b="1" i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A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B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C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D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E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A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  <a:endParaRPr 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B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  <a:endParaRPr 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C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  <a:endParaRPr 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D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E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  <a:endParaRPr 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5810733" y="1203957"/>
            <a:ext cx="60960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cs typeface="Courier New" pitchFamily="49" charset="0"/>
              </a:rPr>
              <a:t>Start with distance table, </a:t>
            </a:r>
            <a:r>
              <a:rPr lang="en-US" sz="2400" b="1" dirty="0">
                <a:latin typeface="Times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cs typeface="Courier New" pitchFamily="49" charset="0"/>
              </a:rPr>
              <a:t>, </a:t>
            </a:r>
            <a:r>
              <a:rPr lang="en-US" sz="2400" dirty="0">
                <a:cs typeface="Courier New" pitchFamily="49" charset="0"/>
              </a:rPr>
              <a:t>and each species as a “leaf” node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7239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8382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9525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10668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a tree from distances: UPGMA</a:t>
            </a:r>
          </a:p>
        </p:txBody>
      </p:sp>
    </p:spTree>
    <p:extLst>
      <p:ext uri="{BB962C8B-B14F-4D97-AF65-F5344CB8AC3E}">
        <p14:creationId xmlns:p14="http://schemas.microsoft.com/office/powerpoint/2010/main" val="3305659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5384800" y="1127757"/>
            <a:ext cx="6521933" cy="20928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indent="-514350" algn="ctr"/>
            <a:r>
              <a:rPr lang="en-US" sz="2600" dirty="0" smtClean="0">
                <a:latin typeface="Calibri"/>
              </a:rPr>
              <a:t>Find the two closest nodes </a:t>
            </a:r>
            <a:r>
              <a:rPr lang="en-US" sz="2600" b="1" dirty="0" err="1" smtClean="0">
                <a:latin typeface="Times" pitchFamily="18" charset="0"/>
                <a:cs typeface="Times New Roman" pitchFamily="18" charset="0"/>
              </a:rPr>
              <a:t>i</a:t>
            </a:r>
            <a:r>
              <a:rPr lang="en-US" sz="2600" dirty="0" smtClean="0">
                <a:latin typeface="Cambria" pitchFamily="18" charset="0"/>
              </a:rPr>
              <a:t> </a:t>
            </a:r>
            <a:r>
              <a:rPr lang="en-US" sz="2600" dirty="0" smtClean="0">
                <a:latin typeface="Calibri"/>
              </a:rPr>
              <a:t>and </a:t>
            </a:r>
            <a:r>
              <a:rPr lang="en-US" sz="2600" b="1" dirty="0" smtClean="0">
                <a:latin typeface="Times" pitchFamily="18" charset="0"/>
                <a:cs typeface="Times New Roman" pitchFamily="18" charset="0"/>
              </a:rPr>
              <a:t>j</a:t>
            </a:r>
            <a:r>
              <a:rPr lang="en-US" sz="2600" dirty="0" smtClean="0">
                <a:latin typeface="Calibri"/>
              </a:rPr>
              <a:t>, separated by distance </a:t>
            </a:r>
            <a:r>
              <a:rPr lang="en-US" sz="2600" b="1" dirty="0" smtClean="0">
                <a:latin typeface="Times" pitchFamily="18" charset="0"/>
                <a:cs typeface="Times New Roman" pitchFamily="18" charset="0"/>
              </a:rPr>
              <a:t>d</a:t>
            </a:r>
            <a:r>
              <a:rPr lang="en-US" sz="2600" dirty="0" smtClean="0">
                <a:latin typeface="Times" pitchFamily="18" charset="0"/>
                <a:cs typeface="Times New Roman" pitchFamily="18" charset="0"/>
              </a:rPr>
              <a:t>(</a:t>
            </a:r>
            <a:r>
              <a:rPr lang="en-US" sz="2600" b="1" dirty="0" err="1" smtClean="0">
                <a:latin typeface="Times" pitchFamily="18" charset="0"/>
                <a:cs typeface="Times New Roman" pitchFamily="18" charset="0"/>
              </a:rPr>
              <a:t>i</a:t>
            </a:r>
            <a:r>
              <a:rPr lang="en-US" sz="2600" dirty="0" smtClean="0">
                <a:latin typeface="Times" pitchFamily="18" charset="0"/>
                <a:cs typeface="Times New Roman" pitchFamily="18" charset="0"/>
              </a:rPr>
              <a:t>, </a:t>
            </a:r>
            <a:r>
              <a:rPr lang="en-US" sz="2600" b="1" dirty="0" smtClean="0">
                <a:latin typeface="Times" pitchFamily="18" charset="0"/>
                <a:cs typeface="Times New Roman" pitchFamily="18" charset="0"/>
              </a:rPr>
              <a:t>j</a:t>
            </a:r>
            <a:r>
              <a:rPr lang="en-US" sz="2600" dirty="0" smtClean="0">
                <a:latin typeface="Times" pitchFamily="18" charset="0"/>
                <a:cs typeface="Times New Roman" pitchFamily="18" charset="0"/>
              </a:rPr>
              <a:t>)</a:t>
            </a:r>
            <a:r>
              <a:rPr lang="en-US" sz="2600" dirty="0" smtClean="0">
                <a:latin typeface="Calibri"/>
              </a:rPr>
              <a:t>.</a:t>
            </a:r>
          </a:p>
          <a:p>
            <a:pPr lvl="0" indent="-514350" algn="ctr"/>
            <a:endParaRPr lang="en-US" sz="2600" dirty="0" smtClean="0">
              <a:latin typeface="Calibri"/>
            </a:endParaRPr>
          </a:p>
          <a:p>
            <a:pPr lvl="0" indent="-514350" algn="ctr"/>
            <a:r>
              <a:rPr lang="en-US" sz="2600" dirty="0" smtClean="0">
                <a:latin typeface="Calibri"/>
              </a:rPr>
              <a:t>Hang the two nodes from a new node, </a:t>
            </a:r>
            <a:r>
              <a:rPr lang="en-US" sz="2600" b="1" dirty="0" smtClean="0">
                <a:latin typeface="Times" pitchFamily="18" charset="0"/>
                <a:cs typeface="Times New Roman" pitchFamily="18" charset="0"/>
              </a:rPr>
              <a:t>k</a:t>
            </a:r>
            <a:r>
              <a:rPr lang="en-US" sz="2600" dirty="0" smtClean="0">
                <a:latin typeface="Calibri"/>
              </a:rPr>
              <a:t>, at height </a:t>
            </a:r>
            <a:r>
              <a:rPr lang="en-US" sz="2600" b="1" dirty="0" smtClean="0">
                <a:latin typeface="Times" pitchFamily="18" charset="0"/>
                <a:cs typeface="Times New Roman" pitchFamily="18" charset="0"/>
              </a:rPr>
              <a:t>d</a:t>
            </a:r>
            <a:r>
              <a:rPr lang="en-US" sz="2600" dirty="0" smtClean="0">
                <a:latin typeface="Times" pitchFamily="18" charset="0"/>
                <a:cs typeface="Times New Roman" pitchFamily="18" charset="0"/>
              </a:rPr>
              <a:t>(</a:t>
            </a:r>
            <a:r>
              <a:rPr lang="en-US" sz="2600" b="1" dirty="0" err="1" smtClean="0">
                <a:latin typeface="Times" pitchFamily="18" charset="0"/>
                <a:cs typeface="Times New Roman" pitchFamily="18" charset="0"/>
              </a:rPr>
              <a:t>i</a:t>
            </a:r>
            <a:r>
              <a:rPr lang="en-US" sz="2600" dirty="0" smtClean="0">
                <a:latin typeface="Times" pitchFamily="18" charset="0"/>
                <a:cs typeface="Times New Roman" pitchFamily="18" charset="0"/>
              </a:rPr>
              <a:t>, </a:t>
            </a:r>
            <a:r>
              <a:rPr lang="en-US" sz="2600" b="1" dirty="0" smtClean="0">
                <a:latin typeface="Times" pitchFamily="18" charset="0"/>
                <a:cs typeface="Times New Roman" pitchFamily="18" charset="0"/>
              </a:rPr>
              <a:t>j</a:t>
            </a:r>
            <a:r>
              <a:rPr lang="en-US" sz="2600" dirty="0" smtClean="0">
                <a:latin typeface="Times" pitchFamily="18" charset="0"/>
                <a:cs typeface="Times New Roman" pitchFamily="18" charset="0"/>
              </a:rPr>
              <a:t>)/2</a:t>
            </a:r>
            <a:r>
              <a:rPr lang="en-US" sz="2600" dirty="0" smtClean="0">
                <a:latin typeface="Calibri"/>
              </a:rPr>
              <a:t>.</a:t>
            </a:r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650955"/>
              </p:ext>
            </p:extLst>
          </p:nvPr>
        </p:nvGraphicFramePr>
        <p:xfrm>
          <a:off x="518173" y="1051556"/>
          <a:ext cx="438912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d</a:t>
                      </a:r>
                      <a:endParaRPr lang="en-US" sz="2400" b="1" i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A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B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C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D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E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A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  <a:endParaRPr 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+mj-lt"/>
                          <a:cs typeface="Courier New" pitchFamily="49" charset="0"/>
                        </a:rPr>
                        <a:t>4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B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  <a:endParaRPr 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C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  <a:endParaRPr 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D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E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  <a:endParaRPr 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45" name="Straight Connector 44"/>
          <p:cNvCxnSpPr/>
          <p:nvPr/>
        </p:nvCxnSpPr>
        <p:spPr>
          <a:xfrm rot="5400000">
            <a:off x="9296400" y="5067300"/>
            <a:ext cx="10668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9829800" y="4533900"/>
            <a:ext cx="11430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6200000" flipH="1">
            <a:off x="10439400" y="5067300"/>
            <a:ext cx="10668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6096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51" name="Oval 50"/>
          <p:cNvSpPr/>
          <p:nvPr/>
        </p:nvSpPr>
        <p:spPr>
          <a:xfrm>
            <a:off x="7239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</a:t>
            </a:r>
            <a:endParaRPr lang="en-US" b="1" dirty="0"/>
          </a:p>
        </p:txBody>
      </p:sp>
      <p:sp>
        <p:nvSpPr>
          <p:cNvPr id="52" name="Oval 51"/>
          <p:cNvSpPr/>
          <p:nvPr/>
        </p:nvSpPr>
        <p:spPr>
          <a:xfrm>
            <a:off x="8382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53" name="Oval 52"/>
          <p:cNvSpPr/>
          <p:nvPr/>
        </p:nvSpPr>
        <p:spPr>
          <a:xfrm>
            <a:off x="9525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54" name="Oval 53"/>
          <p:cNvSpPr/>
          <p:nvPr/>
        </p:nvSpPr>
        <p:spPr>
          <a:xfrm>
            <a:off x="10668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55" name="Oval 54"/>
          <p:cNvSpPr/>
          <p:nvPr/>
        </p:nvSpPr>
        <p:spPr>
          <a:xfrm>
            <a:off x="10096500" y="43053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</a:t>
            </a:r>
            <a:endParaRPr lang="en-US" b="1" dirty="0"/>
          </a:p>
        </p:txBody>
      </p:sp>
      <p:sp>
        <p:nvSpPr>
          <p:cNvPr id="56" name="Rectangle 55"/>
          <p:cNvSpPr/>
          <p:nvPr/>
        </p:nvSpPr>
        <p:spPr>
          <a:xfrm>
            <a:off x="9323088" y="4876801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526302" y="4876801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a tree from distances: UPGMA</a:t>
            </a:r>
          </a:p>
        </p:txBody>
      </p:sp>
    </p:spTree>
    <p:extLst>
      <p:ext uri="{BB962C8B-B14F-4D97-AF65-F5344CB8AC3E}">
        <p14:creationId xmlns:p14="http://schemas.microsoft.com/office/powerpoint/2010/main" val="2849169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589647"/>
              </p:ext>
            </p:extLst>
          </p:nvPr>
        </p:nvGraphicFramePr>
        <p:xfrm>
          <a:off x="558800" y="1051551"/>
          <a:ext cx="5080005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5715"/>
                <a:gridCol w="725715"/>
                <a:gridCol w="725715"/>
                <a:gridCol w="725715"/>
                <a:gridCol w="725715"/>
                <a:gridCol w="725715"/>
                <a:gridCol w="725715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d</a:t>
                      </a:r>
                      <a:endParaRPr lang="en-US" sz="2400" b="1" i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A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B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C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D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E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F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A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  <a:endParaRPr 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+mj-lt"/>
                          <a:cs typeface="Courier New" pitchFamily="49" charset="0"/>
                        </a:rPr>
                        <a:t>4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+mj-lt"/>
                          <a:cs typeface="Courier New" pitchFamily="49" charset="0"/>
                        </a:rPr>
                        <a:t>-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B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  <a:endParaRPr 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C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  <a:endParaRPr 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+mj-lt"/>
                          <a:cs typeface="Courier New" pitchFamily="49" charset="0"/>
                        </a:rPr>
                        <a:t>-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D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+mj-lt"/>
                          <a:cs typeface="Courier New" pitchFamily="49" charset="0"/>
                        </a:rPr>
                        <a:t>6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E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  <a:endParaRPr 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F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Courier New" pitchFamily="49" charset="0"/>
                        </a:rPr>
                        <a:t>0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8" name="Rectangle 47"/>
          <p:cNvSpPr/>
          <p:nvPr/>
        </p:nvSpPr>
        <p:spPr>
          <a:xfrm>
            <a:off x="203200" y="6172201"/>
            <a:ext cx="11785600" cy="4924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600" dirty="0" smtClean="0">
                <a:cs typeface="Courier New" pitchFamily="49" charset="0"/>
              </a:rPr>
              <a:t>This is the “arithmetic mean” in the UPGM</a:t>
            </a:r>
            <a:r>
              <a:rPr lang="en-US" sz="2600" u="sng" dirty="0" smtClean="0">
                <a:cs typeface="Courier New" pitchFamily="49" charset="0"/>
              </a:rPr>
              <a:t>A</a:t>
            </a:r>
            <a:r>
              <a:rPr lang="en-US" sz="2600" dirty="0" smtClean="0">
                <a:cs typeface="Courier New" pitchFamily="49" charset="0"/>
              </a:rPr>
              <a:t> acronym</a:t>
            </a:r>
            <a:endParaRPr lang="en-US" sz="2400" b="1" u="sng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096000" y="1318251"/>
            <a:ext cx="5691227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indent="-514350" algn="ctr"/>
            <a:r>
              <a:rPr lang="en-US" sz="2400" dirty="0" smtClean="0">
                <a:latin typeface="Calibri"/>
              </a:rPr>
              <a:t>Add the new node </a:t>
            </a:r>
            <a:r>
              <a:rPr lang="en-US" sz="2400" b="1" dirty="0" smtClean="0">
                <a:latin typeface="Times" pitchFamily="18" charset="0"/>
                <a:cs typeface="Times New Roman" pitchFamily="18" charset="0"/>
              </a:rPr>
              <a:t>k </a:t>
            </a:r>
            <a:r>
              <a:rPr lang="en-US" sz="2400" dirty="0" smtClean="0">
                <a:latin typeface="Calibri"/>
              </a:rPr>
              <a:t>to the distance table; its distance to each other node </a:t>
            </a:r>
            <a:r>
              <a:rPr lang="en-US" sz="2400" b="1" dirty="0">
                <a:latin typeface="Times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Calibri"/>
              </a:rPr>
              <a:t> is the average of </a:t>
            </a:r>
            <a:r>
              <a:rPr lang="en-US" sz="2400" b="1" dirty="0" err="1">
                <a:latin typeface="Times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Calibri"/>
              </a:rPr>
              <a:t> and </a:t>
            </a:r>
            <a:r>
              <a:rPr lang="en-US" sz="2400" b="1" dirty="0">
                <a:latin typeface="Times" pitchFamily="18" charset="0"/>
                <a:cs typeface="Times New Roman" pitchFamily="18" charset="0"/>
              </a:rPr>
              <a:t>j</a:t>
            </a:r>
            <a:r>
              <a:rPr lang="en-US" sz="2400" dirty="0" smtClean="0">
                <a:latin typeface="Calibri"/>
              </a:rPr>
              <a:t>’s distances to </a:t>
            </a:r>
            <a:r>
              <a:rPr lang="en-US" sz="2400" b="1" dirty="0">
                <a:latin typeface="Times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Calibri"/>
              </a:rPr>
              <a:t>.</a:t>
            </a:r>
          </a:p>
        </p:txBody>
      </p:sp>
      <p:graphicFrame>
        <p:nvGraphicFramePr>
          <p:cNvPr id="4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744969"/>
              </p:ext>
            </p:extLst>
          </p:nvPr>
        </p:nvGraphicFramePr>
        <p:xfrm>
          <a:off x="6743700" y="2857500"/>
          <a:ext cx="43942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2" name="Equation" r:id="rId4" imgW="1473120" imgH="393480" progId="Equation.3">
                  <p:embed/>
                </p:oleObj>
              </mc:Choice>
              <mc:Fallback>
                <p:oleObj name="Equation" r:id="rId4" imgW="1473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2857500"/>
                        <a:ext cx="4394200" cy="87630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Straight Connector 45"/>
          <p:cNvCxnSpPr/>
          <p:nvPr/>
        </p:nvCxnSpPr>
        <p:spPr>
          <a:xfrm rot="5400000">
            <a:off x="9296400" y="5067300"/>
            <a:ext cx="10668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9829800" y="4533900"/>
            <a:ext cx="11430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H="1">
            <a:off x="10439400" y="5067300"/>
            <a:ext cx="10668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6096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52" name="Oval 51"/>
          <p:cNvSpPr/>
          <p:nvPr/>
        </p:nvSpPr>
        <p:spPr>
          <a:xfrm>
            <a:off x="7239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</a:t>
            </a:r>
            <a:endParaRPr lang="en-US" b="1" dirty="0"/>
          </a:p>
        </p:txBody>
      </p:sp>
      <p:sp>
        <p:nvSpPr>
          <p:cNvPr id="53" name="Oval 52"/>
          <p:cNvSpPr/>
          <p:nvPr/>
        </p:nvSpPr>
        <p:spPr>
          <a:xfrm>
            <a:off x="8382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54" name="Oval 53"/>
          <p:cNvSpPr/>
          <p:nvPr/>
        </p:nvSpPr>
        <p:spPr>
          <a:xfrm>
            <a:off x="9525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55" name="Oval 54"/>
          <p:cNvSpPr/>
          <p:nvPr/>
        </p:nvSpPr>
        <p:spPr>
          <a:xfrm>
            <a:off x="10668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56" name="Oval 55"/>
          <p:cNvSpPr/>
          <p:nvPr/>
        </p:nvSpPr>
        <p:spPr>
          <a:xfrm>
            <a:off x="10096500" y="43053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</a:t>
            </a:r>
            <a:endParaRPr lang="en-US" b="1" dirty="0"/>
          </a:p>
        </p:txBody>
      </p:sp>
      <p:sp>
        <p:nvSpPr>
          <p:cNvPr id="57" name="Rectangle 56"/>
          <p:cNvSpPr/>
          <p:nvPr/>
        </p:nvSpPr>
        <p:spPr>
          <a:xfrm>
            <a:off x="9323088" y="4876801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0526302" y="4876801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a tree from distances: UPGMA</a:t>
            </a:r>
          </a:p>
        </p:txBody>
      </p:sp>
    </p:spTree>
    <p:extLst>
      <p:ext uri="{BB962C8B-B14F-4D97-AF65-F5344CB8AC3E}">
        <p14:creationId xmlns:p14="http://schemas.microsoft.com/office/powerpoint/2010/main" val="1987840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6096000" y="1290226"/>
            <a:ext cx="5691227" cy="8617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indent="-514350" algn="ctr"/>
            <a:r>
              <a:rPr lang="en-US" sz="2400" dirty="0" smtClean="0">
                <a:latin typeface="Calibri"/>
              </a:rPr>
              <a:t>Delete </a:t>
            </a:r>
            <a:r>
              <a:rPr lang="en-US" sz="2400" b="1" dirty="0" err="1" smtClean="0">
                <a:latin typeface="Times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Calibri"/>
              </a:rPr>
              <a:t> and </a:t>
            </a:r>
            <a:r>
              <a:rPr lang="en-US" sz="2400" b="1" dirty="0" smtClean="0">
                <a:latin typeface="Times" pitchFamily="18" charset="0"/>
                <a:cs typeface="Times New Roman" pitchFamily="18" charset="0"/>
              </a:rPr>
              <a:t>j</a:t>
            </a:r>
            <a:r>
              <a:rPr lang="en-US" sz="2400" dirty="0" smtClean="0">
                <a:latin typeface="Calibri"/>
              </a:rPr>
              <a:t> from</a:t>
            </a:r>
            <a:br>
              <a:rPr lang="en-US" sz="2400" dirty="0" smtClean="0">
                <a:latin typeface="Calibri"/>
              </a:rPr>
            </a:br>
            <a:r>
              <a:rPr lang="en-US" sz="2400" dirty="0" smtClean="0">
                <a:latin typeface="Calibri"/>
              </a:rPr>
              <a:t>the distance table.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609410"/>
              </p:ext>
            </p:extLst>
          </p:nvPr>
        </p:nvGraphicFramePr>
        <p:xfrm>
          <a:off x="547206" y="1051561"/>
          <a:ext cx="3628575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5715"/>
                <a:gridCol w="725715"/>
                <a:gridCol w="725715"/>
                <a:gridCol w="725715"/>
                <a:gridCol w="725715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d</a:t>
                      </a:r>
                      <a:endParaRPr lang="en-US" sz="2400" b="1" i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B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D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E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F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B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  <a:endParaRPr 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D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E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  <a:endParaRPr 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F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Courier New" pitchFamily="49" charset="0"/>
                        </a:rPr>
                        <a:t>0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49" name="Straight Connector 48"/>
          <p:cNvCxnSpPr/>
          <p:nvPr/>
        </p:nvCxnSpPr>
        <p:spPr>
          <a:xfrm rot="5400000">
            <a:off x="9296400" y="5067300"/>
            <a:ext cx="10668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9829800" y="4533900"/>
            <a:ext cx="11430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6200000" flipH="1">
            <a:off x="10439400" y="5067300"/>
            <a:ext cx="10668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6096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53" name="Oval 52"/>
          <p:cNvSpPr/>
          <p:nvPr/>
        </p:nvSpPr>
        <p:spPr>
          <a:xfrm>
            <a:off x="7239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</a:t>
            </a:r>
            <a:endParaRPr lang="en-US" b="1" dirty="0"/>
          </a:p>
        </p:txBody>
      </p:sp>
      <p:sp>
        <p:nvSpPr>
          <p:cNvPr id="54" name="Oval 53"/>
          <p:cNvSpPr/>
          <p:nvPr/>
        </p:nvSpPr>
        <p:spPr>
          <a:xfrm>
            <a:off x="8382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55" name="Oval 54"/>
          <p:cNvSpPr/>
          <p:nvPr/>
        </p:nvSpPr>
        <p:spPr>
          <a:xfrm>
            <a:off x="9525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56" name="Oval 55"/>
          <p:cNvSpPr/>
          <p:nvPr/>
        </p:nvSpPr>
        <p:spPr>
          <a:xfrm>
            <a:off x="10668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57" name="Oval 56"/>
          <p:cNvSpPr/>
          <p:nvPr/>
        </p:nvSpPr>
        <p:spPr>
          <a:xfrm>
            <a:off x="10096500" y="43053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</a:t>
            </a:r>
            <a:endParaRPr lang="en-US" b="1" dirty="0"/>
          </a:p>
        </p:txBody>
      </p:sp>
      <p:sp>
        <p:nvSpPr>
          <p:cNvPr id="58" name="Rectangle 57"/>
          <p:cNvSpPr/>
          <p:nvPr/>
        </p:nvSpPr>
        <p:spPr>
          <a:xfrm>
            <a:off x="9323088" y="4876801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0526302" y="4876801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a tree from distances: UPGMA</a:t>
            </a:r>
          </a:p>
        </p:txBody>
      </p:sp>
    </p:spTree>
    <p:extLst>
      <p:ext uri="{BB962C8B-B14F-4D97-AF65-F5344CB8AC3E}">
        <p14:creationId xmlns:p14="http://schemas.microsoft.com/office/powerpoint/2010/main" val="1136480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 rot="5400000">
            <a:off x="9296400" y="5067300"/>
            <a:ext cx="10668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829800" y="4533900"/>
            <a:ext cx="11430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10439400" y="5067300"/>
            <a:ext cx="10668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5867400" y="5067300"/>
            <a:ext cx="10668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400800" y="4533900"/>
            <a:ext cx="11430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7010400" y="5067300"/>
            <a:ext cx="10668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6096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7239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8382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9525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10668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6667500" y="43053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</a:t>
            </a:r>
            <a:endParaRPr lang="en-US" b="1" dirty="0"/>
          </a:p>
        </p:txBody>
      </p:sp>
      <p:sp>
        <p:nvSpPr>
          <p:cNvPr id="17" name="Oval 16"/>
          <p:cNvSpPr/>
          <p:nvPr/>
        </p:nvSpPr>
        <p:spPr>
          <a:xfrm>
            <a:off x="10096500" y="43053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</a:t>
            </a:r>
            <a:endParaRPr lang="en-US" b="1" dirty="0"/>
          </a:p>
        </p:txBody>
      </p:sp>
      <p:sp>
        <p:nvSpPr>
          <p:cNvPr id="34" name="Rectangle 33"/>
          <p:cNvSpPr/>
          <p:nvPr/>
        </p:nvSpPr>
        <p:spPr>
          <a:xfrm>
            <a:off x="5872235" y="4872336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87886" y="4876801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323088" y="4876801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526302" y="4876801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975590"/>
              </p:ext>
            </p:extLst>
          </p:nvPr>
        </p:nvGraphicFramePr>
        <p:xfrm>
          <a:off x="538495" y="1051556"/>
          <a:ext cx="4368798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8133"/>
                <a:gridCol w="728133"/>
                <a:gridCol w="728133"/>
                <a:gridCol w="728133"/>
                <a:gridCol w="728133"/>
                <a:gridCol w="728133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d</a:t>
                      </a:r>
                      <a:endParaRPr lang="en-US" sz="2400" b="1" i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B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D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E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F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G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B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  <a:endParaRPr 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+mj-lt"/>
                          <a:cs typeface="Courier New" pitchFamily="49" charset="0"/>
                        </a:rPr>
                        <a:t>4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-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D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E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  <a:endParaRPr 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-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F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Courier New" pitchFamily="49" charset="0"/>
                        </a:rPr>
                        <a:t>0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G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Courier New" pitchFamily="49" charset="0"/>
                        </a:rPr>
                        <a:t>0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4" name="Rectangle 43"/>
          <p:cNvSpPr/>
          <p:nvPr/>
        </p:nvSpPr>
        <p:spPr>
          <a:xfrm>
            <a:off x="203200" y="6172201"/>
            <a:ext cx="11785600" cy="4924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600" dirty="0" smtClean="0">
                <a:cs typeface="Courier New" pitchFamily="49" charset="0"/>
              </a:rPr>
              <a:t>Rinse and repeat.</a:t>
            </a:r>
            <a:endParaRPr lang="en-US" sz="2400" b="1" u="sng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a tree from distances: UPGMA</a:t>
            </a:r>
          </a:p>
        </p:txBody>
      </p:sp>
    </p:spTree>
    <p:extLst>
      <p:ext uri="{BB962C8B-B14F-4D97-AF65-F5344CB8AC3E}">
        <p14:creationId xmlns:p14="http://schemas.microsoft.com/office/powerpoint/2010/main" val="1609496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Introduction to molecular evolution</a:t>
            </a:r>
          </a:p>
          <a:p>
            <a:r>
              <a:rPr lang="en-US" sz="3200" dirty="0" smtClean="0"/>
              <a:t>Detecting </a:t>
            </a:r>
            <a:r>
              <a:rPr lang="en-US" sz="3200" dirty="0" smtClean="0"/>
              <a:t>sequence conservation and evolutionary constraint</a:t>
            </a:r>
          </a:p>
          <a:p>
            <a:r>
              <a:rPr lang="en-US" sz="3200" dirty="0" smtClean="0"/>
              <a:t>Constructing phylogenetic trees</a:t>
            </a:r>
          </a:p>
          <a:p>
            <a:r>
              <a:rPr lang="en-US" sz="3200" dirty="0" smtClean="0"/>
              <a:t>Multiple sequence alignment</a:t>
            </a:r>
          </a:p>
          <a:p>
            <a:r>
              <a:rPr lang="en-US" sz="3200" dirty="0" smtClean="0"/>
              <a:t>Other topics in comparative genomics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4/17/2017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8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 rot="5400000">
            <a:off x="9296400" y="5067300"/>
            <a:ext cx="10668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829800" y="4533900"/>
            <a:ext cx="11430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10439400" y="5067300"/>
            <a:ext cx="10668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5867400" y="5067300"/>
            <a:ext cx="10668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400800" y="4533900"/>
            <a:ext cx="11430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7010400" y="5067300"/>
            <a:ext cx="10668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6096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7239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8382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9525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10668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6667500" y="43053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</a:t>
            </a:r>
            <a:endParaRPr lang="en-US" b="1" dirty="0"/>
          </a:p>
        </p:txBody>
      </p:sp>
      <p:sp>
        <p:nvSpPr>
          <p:cNvPr id="17" name="Oval 16"/>
          <p:cNvSpPr/>
          <p:nvPr/>
        </p:nvSpPr>
        <p:spPr>
          <a:xfrm>
            <a:off x="10096500" y="43053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</a:t>
            </a:r>
            <a:endParaRPr lang="en-US" b="1" dirty="0"/>
          </a:p>
        </p:txBody>
      </p:sp>
      <p:sp>
        <p:nvSpPr>
          <p:cNvPr id="34" name="Rectangle 33"/>
          <p:cNvSpPr/>
          <p:nvPr/>
        </p:nvSpPr>
        <p:spPr>
          <a:xfrm>
            <a:off x="5872235" y="4872336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87886" y="4876801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323088" y="4876801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526302" y="4876801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858498"/>
              </p:ext>
            </p:extLst>
          </p:nvPr>
        </p:nvGraphicFramePr>
        <p:xfrm>
          <a:off x="531737" y="1051566"/>
          <a:ext cx="2912532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8133"/>
                <a:gridCol w="728133"/>
                <a:gridCol w="728133"/>
                <a:gridCol w="728133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d</a:t>
                      </a:r>
                      <a:endParaRPr lang="en-US" sz="2400" b="1" i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D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F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G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D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+mj-lt"/>
                          <a:cs typeface="Courier New" pitchFamily="49" charset="0"/>
                        </a:rPr>
                        <a:t>4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F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Courier New" pitchFamily="49" charset="0"/>
                        </a:rPr>
                        <a:t>0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G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Courier New" pitchFamily="49" charset="0"/>
                        </a:rPr>
                        <a:t>0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4" name="Rectangle 43"/>
          <p:cNvSpPr/>
          <p:nvPr/>
        </p:nvSpPr>
        <p:spPr>
          <a:xfrm>
            <a:off x="203200" y="6172201"/>
            <a:ext cx="11785600" cy="4924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600" dirty="0" smtClean="0">
                <a:cs typeface="Courier New" pitchFamily="49" charset="0"/>
              </a:rPr>
              <a:t>Rinse and repeat.</a:t>
            </a:r>
            <a:endParaRPr lang="en-US" sz="2400" b="1" u="sng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a tree from distances: UPGMA</a:t>
            </a:r>
          </a:p>
        </p:txBody>
      </p:sp>
    </p:spTree>
    <p:extLst>
      <p:ext uri="{BB962C8B-B14F-4D97-AF65-F5344CB8AC3E}">
        <p14:creationId xmlns:p14="http://schemas.microsoft.com/office/powerpoint/2010/main" val="3824170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118087"/>
              </p:ext>
            </p:extLst>
          </p:nvPr>
        </p:nvGraphicFramePr>
        <p:xfrm>
          <a:off x="518181" y="1051561"/>
          <a:ext cx="365760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d</a:t>
                      </a:r>
                      <a:endParaRPr lang="en-US" sz="2400" b="1" i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D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F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G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H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D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+mj-lt"/>
                          <a:cs typeface="Courier New" pitchFamily="49" charset="0"/>
                        </a:rPr>
                        <a:t>4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-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F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Courier New" pitchFamily="49" charset="0"/>
                        </a:rPr>
                        <a:t>0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-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G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Courier New" pitchFamily="49" charset="0"/>
                        </a:rPr>
                        <a:t>0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urier New" pitchFamily="49" charset="0"/>
                        </a:rPr>
                        <a:t>8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H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Courier New" pitchFamily="49" charset="0"/>
                        </a:rPr>
                        <a:t>0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4" name="Rectangle 43"/>
          <p:cNvSpPr/>
          <p:nvPr/>
        </p:nvSpPr>
        <p:spPr>
          <a:xfrm>
            <a:off x="203200" y="6172201"/>
            <a:ext cx="11785600" cy="4924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600" dirty="0" smtClean="0">
                <a:cs typeface="Courier New" pitchFamily="49" charset="0"/>
              </a:rPr>
              <a:t>Rinse and repeat.</a:t>
            </a:r>
            <a:endParaRPr lang="en-US" sz="2400" b="1" u="sng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7877178" y="4791074"/>
            <a:ext cx="1619249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686802" y="3981449"/>
            <a:ext cx="17145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52" idx="0"/>
          </p:cNvCxnSpPr>
          <p:nvPr/>
        </p:nvCxnSpPr>
        <p:spPr>
          <a:xfrm>
            <a:off x="10401304" y="3981460"/>
            <a:ext cx="0" cy="323848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9296400" y="5067300"/>
            <a:ext cx="10668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829800" y="4533900"/>
            <a:ext cx="11430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10439400" y="5067300"/>
            <a:ext cx="10668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5867400" y="5067300"/>
            <a:ext cx="10668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400800" y="4533900"/>
            <a:ext cx="11430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 flipH="1">
            <a:off x="7010400" y="5067300"/>
            <a:ext cx="10668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6096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43" name="Oval 42"/>
          <p:cNvSpPr/>
          <p:nvPr/>
        </p:nvSpPr>
        <p:spPr>
          <a:xfrm>
            <a:off x="7239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</a:t>
            </a:r>
            <a:endParaRPr lang="en-US" b="1" dirty="0"/>
          </a:p>
        </p:txBody>
      </p:sp>
      <p:sp>
        <p:nvSpPr>
          <p:cNvPr id="45" name="Oval 44"/>
          <p:cNvSpPr/>
          <p:nvPr/>
        </p:nvSpPr>
        <p:spPr>
          <a:xfrm>
            <a:off x="8382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47" name="Oval 46"/>
          <p:cNvSpPr/>
          <p:nvPr/>
        </p:nvSpPr>
        <p:spPr>
          <a:xfrm>
            <a:off x="9525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48" name="Oval 47"/>
          <p:cNvSpPr/>
          <p:nvPr/>
        </p:nvSpPr>
        <p:spPr>
          <a:xfrm>
            <a:off x="10668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49" name="Oval 48"/>
          <p:cNvSpPr/>
          <p:nvPr/>
        </p:nvSpPr>
        <p:spPr>
          <a:xfrm>
            <a:off x="6667500" y="43053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</a:t>
            </a:r>
            <a:endParaRPr lang="en-US" b="1" dirty="0"/>
          </a:p>
        </p:txBody>
      </p:sp>
      <p:sp>
        <p:nvSpPr>
          <p:cNvPr id="51" name="Oval 50"/>
          <p:cNvSpPr/>
          <p:nvPr/>
        </p:nvSpPr>
        <p:spPr>
          <a:xfrm>
            <a:off x="9245600" y="375285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</a:t>
            </a:r>
            <a:endParaRPr lang="en-US" b="1" dirty="0"/>
          </a:p>
        </p:txBody>
      </p:sp>
      <p:sp>
        <p:nvSpPr>
          <p:cNvPr id="52" name="Oval 51"/>
          <p:cNvSpPr/>
          <p:nvPr/>
        </p:nvSpPr>
        <p:spPr>
          <a:xfrm>
            <a:off x="10096500" y="43053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</a:t>
            </a:r>
            <a:endParaRPr lang="en-US" b="1" dirty="0"/>
          </a:p>
        </p:txBody>
      </p:sp>
      <p:sp>
        <p:nvSpPr>
          <p:cNvPr id="53" name="Rectangle 52"/>
          <p:cNvSpPr/>
          <p:nvPr/>
        </p:nvSpPr>
        <p:spPr>
          <a:xfrm>
            <a:off x="5872235" y="4872336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087886" y="4876801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9323088" y="4876801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0526302" y="4876801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205486" y="4419601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3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0627902" y="3886201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a tree from distances: UPGMA</a:t>
            </a:r>
          </a:p>
        </p:txBody>
      </p:sp>
    </p:spTree>
    <p:extLst>
      <p:ext uri="{BB962C8B-B14F-4D97-AF65-F5344CB8AC3E}">
        <p14:creationId xmlns:p14="http://schemas.microsoft.com/office/powerpoint/2010/main" val="2336905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168057"/>
              </p:ext>
            </p:extLst>
          </p:nvPr>
        </p:nvGraphicFramePr>
        <p:xfrm>
          <a:off x="518197" y="1051571"/>
          <a:ext cx="219456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731520"/>
                <a:gridCol w="73152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d</a:t>
                      </a:r>
                      <a:endParaRPr lang="en-US" sz="2400" b="1" i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G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H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G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Courier New" pitchFamily="49" charset="0"/>
                        </a:rPr>
                        <a:t>0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Courier New" pitchFamily="49" charset="0"/>
                        </a:rPr>
                        <a:t>8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H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Courier New" pitchFamily="49" charset="0"/>
                        </a:rPr>
                        <a:t>0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4" name="Rectangle 43"/>
          <p:cNvSpPr/>
          <p:nvPr/>
        </p:nvSpPr>
        <p:spPr>
          <a:xfrm>
            <a:off x="203200" y="6172201"/>
            <a:ext cx="11785600" cy="4924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600" dirty="0" smtClean="0">
                <a:cs typeface="Courier New" pitchFamily="49" charset="0"/>
              </a:rPr>
              <a:t>Rinse and repeat.</a:t>
            </a:r>
            <a:endParaRPr lang="en-US" sz="2400" b="1" u="sng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7877178" y="4791074"/>
            <a:ext cx="1619249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686802" y="3981449"/>
            <a:ext cx="17145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52" idx="0"/>
          </p:cNvCxnSpPr>
          <p:nvPr/>
        </p:nvCxnSpPr>
        <p:spPr>
          <a:xfrm>
            <a:off x="10401304" y="3981460"/>
            <a:ext cx="0" cy="323848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9296400" y="5067300"/>
            <a:ext cx="10668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829800" y="4533900"/>
            <a:ext cx="11430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10439400" y="5067300"/>
            <a:ext cx="10668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5867400" y="5067300"/>
            <a:ext cx="10668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400800" y="4533900"/>
            <a:ext cx="11430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 flipH="1">
            <a:off x="7010400" y="5067300"/>
            <a:ext cx="1066800" cy="0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6096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43" name="Oval 42"/>
          <p:cNvSpPr/>
          <p:nvPr/>
        </p:nvSpPr>
        <p:spPr>
          <a:xfrm>
            <a:off x="7239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</a:t>
            </a:r>
            <a:endParaRPr lang="en-US" b="1" dirty="0"/>
          </a:p>
        </p:txBody>
      </p:sp>
      <p:sp>
        <p:nvSpPr>
          <p:cNvPr id="45" name="Oval 44"/>
          <p:cNvSpPr/>
          <p:nvPr/>
        </p:nvSpPr>
        <p:spPr>
          <a:xfrm>
            <a:off x="8382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47" name="Oval 46"/>
          <p:cNvSpPr/>
          <p:nvPr/>
        </p:nvSpPr>
        <p:spPr>
          <a:xfrm>
            <a:off x="9525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48" name="Oval 47"/>
          <p:cNvSpPr/>
          <p:nvPr/>
        </p:nvSpPr>
        <p:spPr>
          <a:xfrm>
            <a:off x="10668000" y="54102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49" name="Oval 48"/>
          <p:cNvSpPr/>
          <p:nvPr/>
        </p:nvSpPr>
        <p:spPr>
          <a:xfrm>
            <a:off x="6667500" y="43053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</a:t>
            </a:r>
            <a:endParaRPr lang="en-US" b="1" dirty="0"/>
          </a:p>
        </p:txBody>
      </p:sp>
      <p:sp>
        <p:nvSpPr>
          <p:cNvPr id="51" name="Oval 50"/>
          <p:cNvSpPr/>
          <p:nvPr/>
        </p:nvSpPr>
        <p:spPr>
          <a:xfrm>
            <a:off x="9245600" y="375285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</a:t>
            </a:r>
            <a:endParaRPr lang="en-US" b="1" dirty="0"/>
          </a:p>
        </p:txBody>
      </p:sp>
      <p:sp>
        <p:nvSpPr>
          <p:cNvPr id="52" name="Oval 51"/>
          <p:cNvSpPr/>
          <p:nvPr/>
        </p:nvSpPr>
        <p:spPr>
          <a:xfrm>
            <a:off x="10096500" y="4305300"/>
            <a:ext cx="6096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</a:t>
            </a:r>
            <a:endParaRPr lang="en-US" b="1" dirty="0"/>
          </a:p>
        </p:txBody>
      </p:sp>
      <p:sp>
        <p:nvSpPr>
          <p:cNvPr id="53" name="Rectangle 52"/>
          <p:cNvSpPr/>
          <p:nvPr/>
        </p:nvSpPr>
        <p:spPr>
          <a:xfrm>
            <a:off x="5872235" y="4872336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087886" y="4876801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9323088" y="4876801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0526302" y="4876801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205486" y="4419601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3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0627902" y="3886201"/>
            <a:ext cx="36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a tree from distances: UPGMA</a:t>
            </a:r>
          </a:p>
        </p:txBody>
      </p:sp>
    </p:spTree>
    <p:extLst>
      <p:ext uri="{BB962C8B-B14F-4D97-AF65-F5344CB8AC3E}">
        <p14:creationId xmlns:p14="http://schemas.microsoft.com/office/powerpoint/2010/main" val="3773647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872235" y="2856458"/>
            <a:ext cx="5405366" cy="3010942"/>
            <a:chOff x="4404176" y="3313658"/>
            <a:chExt cx="4054024" cy="3010942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5229225" y="3886207"/>
              <a:ext cx="1" cy="1065744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29225" y="3886207"/>
              <a:ext cx="1928813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endCxn id="16" idx="0"/>
            </p:cNvCxnSpPr>
            <p:nvPr/>
          </p:nvCxnSpPr>
          <p:spPr>
            <a:xfrm>
              <a:off x="7158038" y="3886200"/>
              <a:ext cx="4764" cy="323849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5705477" y="5248274"/>
              <a:ext cx="1619249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515101" y="4438649"/>
              <a:ext cx="1285875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endCxn id="17" idx="0"/>
            </p:cNvCxnSpPr>
            <p:nvPr/>
          </p:nvCxnSpPr>
          <p:spPr>
            <a:xfrm>
              <a:off x="7800978" y="4438660"/>
              <a:ext cx="0" cy="323848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6838950" y="5524500"/>
              <a:ext cx="1066800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372350" y="4991100"/>
              <a:ext cx="857250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7696200" y="5524500"/>
              <a:ext cx="1066800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4267200" y="5524500"/>
              <a:ext cx="1066800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800600" y="4991100"/>
              <a:ext cx="857250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5124450" y="5524500"/>
              <a:ext cx="1066800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4572000" y="5867400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B</a:t>
              </a:r>
              <a:endParaRPr lang="en-US" b="1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5429250" y="5867400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E</a:t>
              </a:r>
              <a:endParaRPr lang="en-US" b="1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6286500" y="5867400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D</a:t>
              </a:r>
              <a:endParaRPr lang="en-US" b="1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7143750" y="5867400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8001000" y="5867400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C</a:t>
              </a:r>
              <a:endParaRPr lang="en-US" b="1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5000625" y="4762500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G</a:t>
              </a:r>
              <a:endParaRPr lang="en-US" b="1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5857875" y="3657600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I</a:t>
              </a:r>
              <a:endParaRPr lang="en-US" b="1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6934200" y="4210050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7572375" y="4762500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F</a:t>
              </a:r>
              <a:endParaRPr lang="en-US" b="1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404176" y="5329535"/>
              <a:ext cx="2767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2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315914" y="5334000"/>
              <a:ext cx="2767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2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992315" y="5334000"/>
              <a:ext cx="2767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2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894727" y="5334000"/>
              <a:ext cx="2767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2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154115" y="4876800"/>
              <a:ext cx="2767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3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970927" y="4343400"/>
              <a:ext cx="2767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1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361327" y="3810000"/>
              <a:ext cx="2767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1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858714" y="4186535"/>
              <a:ext cx="2767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2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6073949" y="3313658"/>
              <a:ext cx="0" cy="419098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/>
          <p:cNvSpPr/>
          <p:nvPr/>
        </p:nvSpPr>
        <p:spPr>
          <a:xfrm>
            <a:off x="203200" y="6172201"/>
            <a:ext cx="11785600" cy="4924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600" dirty="0" smtClean="0">
                <a:cs typeface="Courier New" pitchFamily="49" charset="0"/>
              </a:rPr>
              <a:t>Rinse and repeat.</a:t>
            </a:r>
            <a:endParaRPr lang="en-US" sz="2400" b="1" u="sng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132640"/>
              </p:ext>
            </p:extLst>
          </p:nvPr>
        </p:nvGraphicFramePr>
        <p:xfrm>
          <a:off x="497869" y="1051566"/>
          <a:ext cx="29464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600"/>
                <a:gridCol w="736600"/>
                <a:gridCol w="736600"/>
                <a:gridCol w="7366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d</a:t>
                      </a:r>
                      <a:endParaRPr lang="en-US" sz="2400" b="1" i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G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H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I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G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Courier New" pitchFamily="49" charset="0"/>
                        </a:rPr>
                        <a:t>0</a:t>
                      </a: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Courier New" pitchFamily="49" charset="0"/>
                        </a:rPr>
                        <a:t>8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urier New" pitchFamily="49" charset="0"/>
                        </a:rPr>
                        <a:t>-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H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Courier New" pitchFamily="49" charset="0"/>
                        </a:rPr>
                        <a:t>0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urier New" pitchFamily="49" charset="0"/>
                        </a:rPr>
                        <a:t>-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I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+mn-ea"/>
                          <a:cs typeface="Courier New" pitchFamily="49" charset="0"/>
                        </a:rPr>
                        <a:t>0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a tree from distances: UPGMA</a:t>
            </a:r>
          </a:p>
        </p:txBody>
      </p:sp>
    </p:spTree>
    <p:extLst>
      <p:ext uri="{BB962C8B-B14F-4D97-AF65-F5344CB8AC3E}">
        <p14:creationId xmlns:p14="http://schemas.microsoft.com/office/powerpoint/2010/main" val="1575973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872235" y="2856458"/>
            <a:ext cx="5405366" cy="3010942"/>
            <a:chOff x="4404176" y="3313658"/>
            <a:chExt cx="4054024" cy="3010942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5229225" y="3886207"/>
              <a:ext cx="1" cy="1065744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29225" y="3886207"/>
              <a:ext cx="1928813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endCxn id="16" idx="0"/>
            </p:cNvCxnSpPr>
            <p:nvPr/>
          </p:nvCxnSpPr>
          <p:spPr>
            <a:xfrm>
              <a:off x="7158038" y="3886200"/>
              <a:ext cx="4764" cy="323849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5705477" y="5248274"/>
              <a:ext cx="1619249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515101" y="4438649"/>
              <a:ext cx="1285875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endCxn id="17" idx="0"/>
            </p:cNvCxnSpPr>
            <p:nvPr/>
          </p:nvCxnSpPr>
          <p:spPr>
            <a:xfrm>
              <a:off x="7800978" y="4438660"/>
              <a:ext cx="0" cy="323848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6838950" y="5524500"/>
              <a:ext cx="1066800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372350" y="4991100"/>
              <a:ext cx="857250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7696200" y="5524500"/>
              <a:ext cx="1066800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4267200" y="5524500"/>
              <a:ext cx="1066800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800600" y="4991100"/>
              <a:ext cx="857250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5124450" y="5524500"/>
              <a:ext cx="1066800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4572000" y="5867400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B</a:t>
              </a:r>
              <a:endParaRPr lang="en-US" b="1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5429250" y="5867400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E</a:t>
              </a:r>
              <a:endParaRPr lang="en-US" b="1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6286500" y="5867400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D</a:t>
              </a:r>
              <a:endParaRPr lang="en-US" b="1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7143750" y="5867400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8001000" y="5867400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C</a:t>
              </a:r>
              <a:endParaRPr lang="en-US" b="1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5000625" y="4762500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G</a:t>
              </a:r>
              <a:endParaRPr lang="en-US" b="1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5857875" y="3657600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I</a:t>
              </a:r>
              <a:endParaRPr lang="en-US" b="1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6934200" y="4210050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7572375" y="4762500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F</a:t>
              </a:r>
              <a:endParaRPr lang="en-US" b="1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404176" y="5329535"/>
              <a:ext cx="2767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2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315914" y="5334000"/>
              <a:ext cx="2767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2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992315" y="5334000"/>
              <a:ext cx="2767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2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894727" y="5334000"/>
              <a:ext cx="2767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2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154115" y="4876800"/>
              <a:ext cx="2767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3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970927" y="4343400"/>
              <a:ext cx="2767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1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361327" y="3810000"/>
              <a:ext cx="2767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1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858714" y="4186535"/>
              <a:ext cx="2767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smtClean="0">
                  <a:latin typeface="Courier New" pitchFamily="49" charset="0"/>
                  <a:cs typeface="Courier New" pitchFamily="49" charset="0"/>
                </a:rPr>
                <a:t>2</a:t>
              </a:r>
              <a:endParaRPr lang="en-US" sz="2400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6073949" y="3313658"/>
              <a:ext cx="0" cy="419098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/>
          <p:cNvSpPr/>
          <p:nvPr/>
        </p:nvSpPr>
        <p:spPr>
          <a:xfrm>
            <a:off x="203200" y="6172201"/>
            <a:ext cx="11785600" cy="4924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600" dirty="0" smtClean="0">
                <a:cs typeface="Courier New" pitchFamily="49" charset="0"/>
              </a:rPr>
              <a:t>Distances in the tree reflect the original distances.</a:t>
            </a:r>
            <a:endParaRPr lang="en-US" sz="2400" b="1" u="sng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373993"/>
              </p:ext>
            </p:extLst>
          </p:nvPr>
        </p:nvGraphicFramePr>
        <p:xfrm>
          <a:off x="518173" y="1051556"/>
          <a:ext cx="438912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d</a:t>
                      </a:r>
                      <a:endParaRPr lang="en-US" sz="2400" b="1" i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A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B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C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D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E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A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  <a:endParaRPr 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B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  <a:endParaRPr 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C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  <a:endParaRPr 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D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  <a:cs typeface="Courier New" pitchFamily="49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j-lt"/>
                        </a:rPr>
                        <a:t>E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400" b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cs typeface="Courier New" pitchFamily="49" charset="0"/>
                        </a:rPr>
                        <a:t>0</a:t>
                      </a:r>
                      <a:endParaRPr lang="en-US" sz="24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j-lt"/>
                        <a:cs typeface="Courier New" pitchFamily="49" charset="0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a tree from distances: UPGMA</a:t>
            </a:r>
          </a:p>
        </p:txBody>
      </p:sp>
    </p:spTree>
    <p:extLst>
      <p:ext uri="{BB962C8B-B14F-4D97-AF65-F5344CB8AC3E}">
        <p14:creationId xmlns:p14="http://schemas.microsoft.com/office/powerpoint/2010/main" val="264934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2"/>
          <p:cNvSpPr txBox="1">
            <a:spLocks noChangeArrowheads="1"/>
          </p:cNvSpPr>
          <p:nvPr/>
        </p:nvSpPr>
        <p:spPr bwMode="auto">
          <a:xfrm>
            <a:off x="304800" y="971257"/>
            <a:ext cx="113792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-514350" algn="ctr"/>
            <a:r>
              <a:rPr lang="en-US" sz="2800" dirty="0" smtClean="0">
                <a:solidFill>
                  <a:prstClr val="black"/>
                </a:solidFill>
              </a:rPr>
              <a:t>Assumes a </a:t>
            </a:r>
            <a:r>
              <a:rPr lang="en-US" sz="2800" i="1" dirty="0" smtClean="0">
                <a:solidFill>
                  <a:prstClr val="black"/>
                </a:solidFill>
              </a:rPr>
              <a:t>molecular clock</a:t>
            </a:r>
            <a:r>
              <a:rPr lang="en-US" sz="2800" dirty="0" smtClean="0">
                <a:solidFill>
                  <a:prstClr val="black"/>
                </a:solidFill>
              </a:rPr>
              <a:t>, i.e.</a:t>
            </a:r>
          </a:p>
          <a:p>
            <a:pPr lvl="0" indent="-514350" algn="ctr"/>
            <a:r>
              <a:rPr lang="en-US" sz="2800" dirty="0" smtClean="0">
                <a:solidFill>
                  <a:srgbClr val="C00000"/>
                </a:solidFill>
              </a:rPr>
              <a:t>Distance between taxa is directly proportional </a:t>
            </a:r>
          </a:p>
          <a:p>
            <a:pPr lvl="0" indent="-514350" algn="ctr"/>
            <a:r>
              <a:rPr lang="en-US" sz="2800" dirty="0" smtClean="0">
                <a:solidFill>
                  <a:srgbClr val="C00000"/>
                </a:solidFill>
              </a:rPr>
              <a:t>to the time since their divergence.  </a:t>
            </a:r>
          </a:p>
          <a:p>
            <a:pPr lvl="0" indent="-514350" algn="ctr"/>
            <a:endParaRPr lang="en-US" sz="1200" dirty="0" smtClean="0">
              <a:solidFill>
                <a:prstClr val="black"/>
              </a:solidFill>
            </a:endParaRPr>
          </a:p>
          <a:p>
            <a:pPr lvl="0" indent="-514350" algn="ctr"/>
            <a:r>
              <a:rPr lang="en-US" sz="2800" dirty="0" smtClean="0">
                <a:solidFill>
                  <a:prstClr val="black"/>
                </a:solidFill>
              </a:rPr>
              <a:t>This is often not the case.  </a:t>
            </a:r>
            <a:r>
              <a:rPr lang="en-US" sz="2800" i="1" dirty="0" smtClean="0">
                <a:solidFill>
                  <a:schemeClr val="accent1"/>
                </a:solidFill>
              </a:rPr>
              <a:t>Why?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801897" y="3246122"/>
            <a:ext cx="3657600" cy="2895600"/>
            <a:chOff x="1295400" y="3028890"/>
            <a:chExt cx="2743200" cy="2895600"/>
          </a:xfrm>
        </p:grpSpPr>
        <p:cxnSp>
          <p:nvCxnSpPr>
            <p:cNvPr id="49" name="Straight Connector 48"/>
            <p:cNvCxnSpPr/>
            <p:nvPr/>
          </p:nvCxnSpPr>
          <p:spPr>
            <a:xfrm rot="5400000">
              <a:off x="381000" y="4552890"/>
              <a:ext cx="2286000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524000" y="3409890"/>
              <a:ext cx="762000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1752600" y="3943290"/>
              <a:ext cx="1066800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/>
            <p:cNvSpPr/>
            <p:nvPr/>
          </p:nvSpPr>
          <p:spPr>
            <a:xfrm>
              <a:off x="1295400" y="5467290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60" name="Oval 59"/>
            <p:cNvSpPr/>
            <p:nvPr/>
          </p:nvSpPr>
          <p:spPr>
            <a:xfrm>
              <a:off x="2057400" y="4324290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B</a:t>
              </a:r>
              <a:endParaRPr lang="en-US" b="1" dirty="0"/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>
              <a:off x="2514600" y="3943290"/>
              <a:ext cx="1066800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3048000" y="3409890"/>
              <a:ext cx="762000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2705100" y="4514790"/>
              <a:ext cx="2209800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2819400" y="4095690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C</a:t>
              </a:r>
              <a:endParaRPr lang="en-US" b="1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3581400" y="5238690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D</a:t>
              </a:r>
              <a:endParaRPr lang="en-US" b="1" dirty="0"/>
            </a:p>
          </p:txBody>
        </p:sp>
        <p:grpSp>
          <p:nvGrpSpPr>
            <p:cNvPr id="71" name="Group 32"/>
            <p:cNvGrpSpPr/>
            <p:nvPr/>
          </p:nvGrpSpPr>
          <p:grpSpPr>
            <a:xfrm>
              <a:off x="1905000" y="3028890"/>
              <a:ext cx="1524000" cy="381000"/>
              <a:chOff x="4572000" y="5105400"/>
              <a:chExt cx="762000" cy="1066800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 rot="5400000">
                <a:off x="4038600" y="5638800"/>
                <a:ext cx="1066800" cy="0"/>
              </a:xfrm>
              <a:prstGeom prst="line">
                <a:avLst/>
              </a:prstGeom>
              <a:ln w="349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4572000" y="5105400"/>
                <a:ext cx="762000" cy="0"/>
              </a:xfrm>
              <a:prstGeom prst="line">
                <a:avLst/>
              </a:prstGeom>
              <a:ln w="349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4800600" y="5638800"/>
                <a:ext cx="1066800" cy="0"/>
              </a:xfrm>
              <a:prstGeom prst="line">
                <a:avLst/>
              </a:prstGeom>
              <a:ln w="349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7" name="Rectangle 76"/>
          <p:cNvSpPr/>
          <p:nvPr/>
        </p:nvSpPr>
        <p:spPr>
          <a:xfrm>
            <a:off x="1865453" y="6161221"/>
            <a:ext cx="3546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chemeClr val="accent1"/>
                </a:solidFill>
                <a:latin typeface="Calibri"/>
              </a:rPr>
              <a:t>A perfectly reasonable tree</a:t>
            </a:r>
            <a:endParaRPr lang="en-US" sz="2400" i="1" dirty="0">
              <a:solidFill>
                <a:schemeClr val="accent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7004613" y="3398522"/>
            <a:ext cx="3657600" cy="2514600"/>
            <a:chOff x="5105400" y="3181290"/>
            <a:chExt cx="2743200" cy="2514600"/>
          </a:xfrm>
        </p:grpSpPr>
        <p:grpSp>
          <p:nvGrpSpPr>
            <p:cNvPr id="82" name="Group 32"/>
            <p:cNvGrpSpPr/>
            <p:nvPr/>
          </p:nvGrpSpPr>
          <p:grpSpPr>
            <a:xfrm>
              <a:off x="5334000" y="4248090"/>
              <a:ext cx="762000" cy="1066800"/>
              <a:chOff x="4572000" y="5105400"/>
              <a:chExt cx="762000" cy="10668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rot="5400000">
                <a:off x="4038600" y="5638800"/>
                <a:ext cx="1066800" cy="0"/>
              </a:xfrm>
              <a:prstGeom prst="line">
                <a:avLst/>
              </a:prstGeom>
              <a:ln w="349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4572000" y="5105400"/>
                <a:ext cx="762000" cy="0"/>
              </a:xfrm>
              <a:prstGeom prst="line">
                <a:avLst/>
              </a:prstGeom>
              <a:ln w="349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6200000" flipH="1">
                <a:off x="4800600" y="5638800"/>
                <a:ext cx="1066800" cy="0"/>
              </a:xfrm>
              <a:prstGeom prst="line">
                <a:avLst/>
              </a:prstGeom>
              <a:ln w="3492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7" name="Straight Connector 86"/>
            <p:cNvCxnSpPr/>
            <p:nvPr/>
          </p:nvCxnSpPr>
          <p:spPr>
            <a:xfrm rot="5400000">
              <a:off x="5448300" y="3981390"/>
              <a:ext cx="533400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5715000" y="3714690"/>
              <a:ext cx="1143000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981700" y="4590990"/>
              <a:ext cx="1752600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>
              <a:off x="5981700" y="3447990"/>
              <a:ext cx="533400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6248400" y="3181290"/>
              <a:ext cx="1371600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6477000" y="4324290"/>
              <a:ext cx="2286000" cy="0"/>
            </a:xfrm>
            <a:prstGeom prst="line">
              <a:avLst/>
            </a:prstGeom>
            <a:ln w="349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5105400" y="5238690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B</a:t>
              </a:r>
              <a:endParaRPr lang="en-US" b="1" dirty="0"/>
            </a:p>
          </p:txBody>
        </p:sp>
        <p:sp>
          <p:nvSpPr>
            <p:cNvPr id="79" name="Oval 78"/>
            <p:cNvSpPr/>
            <p:nvPr/>
          </p:nvSpPr>
          <p:spPr>
            <a:xfrm>
              <a:off x="5867400" y="5238690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C</a:t>
              </a:r>
              <a:endParaRPr lang="en-US" b="1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6629400" y="5238690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D</a:t>
              </a:r>
              <a:endParaRPr lang="en-US" b="1" dirty="0"/>
            </a:p>
          </p:txBody>
        </p:sp>
        <p:sp>
          <p:nvSpPr>
            <p:cNvPr id="81" name="Oval 80"/>
            <p:cNvSpPr/>
            <p:nvPr/>
          </p:nvSpPr>
          <p:spPr>
            <a:xfrm>
              <a:off x="7391400" y="5238690"/>
              <a:ext cx="45720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A</a:t>
              </a:r>
              <a:endParaRPr lang="en-US" b="1" dirty="0"/>
            </a:p>
          </p:txBody>
        </p:sp>
      </p:grpSp>
      <p:sp>
        <p:nvSpPr>
          <p:cNvPr id="97" name="Rectangle 96"/>
          <p:cNvSpPr/>
          <p:nvPr/>
        </p:nvSpPr>
        <p:spPr>
          <a:xfrm>
            <a:off x="7509574" y="6161221"/>
            <a:ext cx="2884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chemeClr val="accent1"/>
                </a:solidFill>
                <a:latin typeface="Calibri"/>
              </a:rPr>
              <a:t>UPGMA gets it wrong</a:t>
            </a:r>
            <a:endParaRPr lang="en-US" sz="2400" i="1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Problems with </a:t>
            </a:r>
            <a:r>
              <a:rPr lang="en-US" dirty="0" smtClean="0"/>
              <a:t>UPGMA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290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9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2"/>
          <p:cNvSpPr txBox="1">
            <a:spLocks noChangeArrowheads="1"/>
          </p:cNvSpPr>
          <p:nvPr/>
        </p:nvSpPr>
        <p:spPr bwMode="auto">
          <a:xfrm>
            <a:off x="304800" y="1103294"/>
            <a:ext cx="11582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-514350" algn="ctr"/>
            <a:r>
              <a:rPr lang="en-US" sz="2800" dirty="0" smtClean="0">
                <a:solidFill>
                  <a:prstClr val="black"/>
                </a:solidFill>
              </a:rPr>
              <a:t>Neighbor-joining (NJ) still assumes that distances are additive, </a:t>
            </a:r>
          </a:p>
          <a:p>
            <a:pPr lvl="0" indent="-514350" algn="ctr"/>
            <a:r>
              <a:rPr lang="en-US" sz="2800" dirty="0" smtClean="0">
                <a:solidFill>
                  <a:prstClr val="black"/>
                </a:solidFill>
              </a:rPr>
              <a:t>but does not assume a molecular clock</a:t>
            </a:r>
            <a:endParaRPr lang="en-US" sz="2800" i="1" dirty="0" smtClean="0">
              <a:solidFill>
                <a:srgbClr val="C00000"/>
              </a:solidFill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04800" y="4669429"/>
            <a:ext cx="11582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lvl="0" indent="-514350" algn="ctr">
              <a:defRPr sz="2800">
                <a:solidFill>
                  <a:prstClr val="black"/>
                </a:solidFill>
              </a:defRPr>
            </a:lvl1pPr>
          </a:lstStyle>
          <a:p>
            <a:r>
              <a:rPr lang="en-US" dirty="0" smtClean="0"/>
              <a:t>The idea: </a:t>
            </a:r>
            <a:r>
              <a:rPr lang="en-US" dirty="0" smtClean="0"/>
              <a:t>Iteratively pull out pairs </a:t>
            </a:r>
            <a:r>
              <a:rPr lang="en-US" dirty="0"/>
              <a:t>of nodes that keep the total branch length </a:t>
            </a:r>
            <a:r>
              <a:rPr lang="en-US" dirty="0" smtClean="0"/>
              <a:t>of the tree as </a:t>
            </a:r>
            <a:r>
              <a:rPr lang="en-US" dirty="0"/>
              <a:t>small as possible </a:t>
            </a:r>
            <a:r>
              <a:rPr lang="en-US" dirty="0" smtClean="0"/>
              <a:t>(but not </a:t>
            </a:r>
            <a:r>
              <a:rPr lang="en-US" dirty="0"/>
              <a:t>necessarily the closest nodes).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354272" y="2200548"/>
            <a:ext cx="2656118" cy="2152710"/>
            <a:chOff x="2091098" y="2331732"/>
            <a:chExt cx="2656118" cy="2152710"/>
          </a:xfrm>
        </p:grpSpPr>
        <p:sp>
          <p:nvSpPr>
            <p:cNvPr id="6" name="Rectangle 5"/>
            <p:cNvSpPr/>
            <p:nvPr/>
          </p:nvSpPr>
          <p:spPr>
            <a:xfrm>
              <a:off x="3307893" y="2331732"/>
              <a:ext cx="34015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Calibri"/>
                </a:rPr>
                <a:t>A</a:t>
              </a:r>
              <a:endParaRPr lang="en-US" sz="20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418280" y="3017532"/>
              <a:ext cx="32893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Calibri"/>
                </a:rPr>
                <a:t>B</a:t>
              </a:r>
              <a:endParaRPr lang="en-US" sz="20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992903" y="4084332"/>
              <a:ext cx="3209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Calibri"/>
                </a:rPr>
                <a:t>C</a:t>
              </a:r>
              <a:endParaRPr lang="en-US" sz="20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5400000">
              <a:off x="3065517" y="3139449"/>
              <a:ext cx="762000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9720000">
              <a:off x="3429537" y="3363869"/>
              <a:ext cx="1016000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V="1">
              <a:off x="3434629" y="3530090"/>
              <a:ext cx="616470" cy="597189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1880000" flipH="1">
              <a:off x="2413537" y="3363868"/>
              <a:ext cx="1016000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7560000" flipH="1">
              <a:off x="2839322" y="3828686"/>
              <a:ext cx="762000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2640505" y="4084332"/>
              <a:ext cx="34656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Calibri"/>
                </a:rPr>
                <a:t>D</a:t>
              </a:r>
              <a:endParaRPr lang="en-US" sz="20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091098" y="2998422"/>
              <a:ext cx="3097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Calibri"/>
                </a:rPr>
                <a:t>E</a:t>
              </a:r>
              <a:endParaRPr lang="en-US" sz="20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830460" y="2200551"/>
            <a:ext cx="3957026" cy="2286000"/>
            <a:chOff x="6751606" y="2331735"/>
            <a:chExt cx="3957026" cy="2286000"/>
          </a:xfrm>
        </p:grpSpPr>
        <p:cxnSp>
          <p:nvCxnSpPr>
            <p:cNvPr id="10" name="Straight Connector 9"/>
            <p:cNvCxnSpPr/>
            <p:nvPr/>
          </p:nvCxnSpPr>
          <p:spPr>
            <a:xfrm rot="16200000" flipH="1">
              <a:off x="7594600" y="2839735"/>
              <a:ext cx="762000" cy="50800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7387122" y="2331735"/>
              <a:ext cx="3097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Calibri"/>
                </a:rPr>
                <a:t>E</a:t>
              </a:r>
              <a:endParaRPr lang="en-US" sz="20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5400000">
              <a:off x="9723925" y="2941335"/>
              <a:ext cx="457200" cy="60960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>
              <a:off x="7112000" y="3398535"/>
              <a:ext cx="1117600" cy="7620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9723925" y="3398535"/>
              <a:ext cx="457200" cy="60960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10368474" y="2769825"/>
              <a:ext cx="34015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Calibri"/>
                </a:rPr>
                <a:t>A</a:t>
              </a:r>
              <a:endParaRPr lang="en-US" sz="20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51606" y="3169935"/>
              <a:ext cx="34656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Calibri"/>
                </a:rPr>
                <a:t>D</a:t>
              </a:r>
              <a:endParaRPr lang="en-US" sz="20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378092" y="3760425"/>
              <a:ext cx="3209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Calibri"/>
                </a:rPr>
                <a:t>C</a:t>
              </a:r>
              <a:endParaRPr lang="en-US" sz="20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229600" y="3474735"/>
              <a:ext cx="1422400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8201525" y="3455625"/>
              <a:ext cx="3064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Calibri"/>
                </a:rPr>
                <a:t>y</a:t>
              </a:r>
              <a:endParaRPr lang="en-US" sz="20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375184" y="3455625"/>
              <a:ext cx="3032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Calibri"/>
                </a:rPr>
                <a:t>x</a:t>
              </a:r>
              <a:endParaRPr lang="en-US" sz="20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5400000" flipH="1" flipV="1">
              <a:off x="7594600" y="3601735"/>
              <a:ext cx="762000" cy="50800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7449060" y="4217625"/>
              <a:ext cx="32893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Calibri"/>
                </a:rPr>
                <a:t>B</a:t>
              </a:r>
              <a:endParaRPr lang="en-US" sz="20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0" name="Right Arrow 29"/>
          <p:cNvSpPr/>
          <p:nvPr/>
        </p:nvSpPr>
        <p:spPr>
          <a:xfrm>
            <a:off x="7193268" y="3114951"/>
            <a:ext cx="459103" cy="5334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233174" y="229235"/>
            <a:ext cx="11714922" cy="6546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Neighbor-joining is a better distance-based method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21" y="2367544"/>
            <a:ext cx="3183684" cy="211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2"/>
          <p:cNvSpPr txBox="1">
            <a:spLocks noChangeArrowheads="1"/>
          </p:cNvSpPr>
          <p:nvPr/>
        </p:nvSpPr>
        <p:spPr bwMode="auto">
          <a:xfrm>
            <a:off x="301044" y="5623536"/>
            <a:ext cx="11582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lvl="0" indent="-514350" algn="ctr">
              <a:defRPr sz="2800">
                <a:solidFill>
                  <a:prstClr val="black"/>
                </a:solidFill>
              </a:defRPr>
            </a:lvl1pPr>
          </a:lstStyle>
          <a:p>
            <a:r>
              <a:rPr lang="en-US" dirty="0" smtClean="0"/>
              <a:t>Note that the length of the x-y branch above was previously duplicated across</a:t>
            </a:r>
          </a:p>
          <a:p>
            <a:r>
              <a:rPr lang="en-US" dirty="0" smtClean="0"/>
              <a:t>distances A-B, A-D, A-E, C-B, C-D, and C-E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99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 animBg="1"/>
      <p:bldP spid="3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2349" y="2740741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3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2926926" y="3153668"/>
            <a:ext cx="332501" cy="504151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744009" y="3516577"/>
            <a:ext cx="924276" cy="55417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420577" y="3059344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2012" y="3350326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4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0578" y="3779762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2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18558" y="3558095"/>
            <a:ext cx="306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y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89473" y="3558095"/>
            <a:ext cx="303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x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1181138" y="3639015"/>
            <a:ext cx="554168" cy="420125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87385" y="4126158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5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16200000" flipH="1">
            <a:off x="5157430" y="3084847"/>
            <a:ext cx="554168" cy="420125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918641" y="2740741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3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6903218" y="3153668"/>
            <a:ext cx="332501" cy="504151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396869" y="3059344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08304" y="3350326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4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96870" y="3779762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2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94850" y="3558095"/>
            <a:ext cx="306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y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65765" y="3558095"/>
            <a:ext cx="303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x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5400000" flipH="1" flipV="1">
            <a:off x="5157430" y="3639015"/>
            <a:ext cx="554168" cy="420125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963677" y="4126158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5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16200000" flipH="1">
            <a:off x="9119830" y="3084847"/>
            <a:ext cx="554168" cy="420125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8881041" y="2740741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3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10865618" y="3153668"/>
            <a:ext cx="332501" cy="504151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>
            <a:off x="8682701" y="3516577"/>
            <a:ext cx="924276" cy="55417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1359269" y="3059344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370704" y="3350326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4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359270" y="3779762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2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557250" y="3558095"/>
            <a:ext cx="306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y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528165" y="3558095"/>
            <a:ext cx="303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x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926077" y="4126158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5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757768"/>
              </p:ext>
            </p:extLst>
          </p:nvPr>
        </p:nvGraphicFramePr>
        <p:xfrm>
          <a:off x="1183267" y="4975826"/>
          <a:ext cx="930180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4" name="Equation" r:id="rId3" imgW="3568680" imgH="482400" progId="Equation.3">
                  <p:embed/>
                </p:oleObj>
              </mc:Choice>
              <mc:Fallback>
                <p:oleObj name="Equation" r:id="rId3" imgW="35686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3267" y="4975826"/>
                        <a:ext cx="9301805" cy="1066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/>
          <p:nvPr/>
        </p:nvSpPr>
        <p:spPr>
          <a:xfrm>
            <a:off x="932887" y="868708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3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10800000">
            <a:off x="734547" y="1644544"/>
            <a:ext cx="924276" cy="55417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H="1">
            <a:off x="2917464" y="1614136"/>
            <a:ext cx="332501" cy="504151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411115" y="1187311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22550" y="1478293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4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411116" y="1907729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2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609096" y="1686062"/>
            <a:ext cx="306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y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580011" y="1686062"/>
            <a:ext cx="303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x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rot="5400000" flipH="1" flipV="1">
            <a:off x="1171676" y="1766982"/>
            <a:ext cx="554168" cy="420125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977923" y="2254125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5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16200000" flipH="1">
            <a:off x="5147968" y="1212814"/>
            <a:ext cx="554168" cy="420125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4909179" y="868708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3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rot="16200000" flipH="1">
            <a:off x="6893756" y="1614136"/>
            <a:ext cx="332501" cy="504151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387407" y="1187311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398842" y="1478293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4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387408" y="1907729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2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585388" y="1686062"/>
            <a:ext cx="306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y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556303" y="1686062"/>
            <a:ext cx="303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x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rot="5400000" flipH="1" flipV="1">
            <a:off x="5147968" y="1766982"/>
            <a:ext cx="554168" cy="420125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954215" y="2254125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5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rot="16200000" flipH="1">
            <a:off x="9110368" y="1212814"/>
            <a:ext cx="554168" cy="420125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8871579" y="868708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3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rot="10800000">
            <a:off x="8673239" y="1644544"/>
            <a:ext cx="924276" cy="55417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6200000" flipH="1">
            <a:off x="10856156" y="1614136"/>
            <a:ext cx="332501" cy="504151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11349807" y="1187311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361242" y="1478293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4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1349808" y="1907729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2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547788" y="1686062"/>
            <a:ext cx="306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y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0518703" y="1686062"/>
            <a:ext cx="303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x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916615" y="2254125"/>
            <a:ext cx="31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5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rot="16200000" flipH="1">
            <a:off x="1181138" y="3084847"/>
            <a:ext cx="554168" cy="420125"/>
          </a:xfrm>
          <a:prstGeom prst="line">
            <a:avLst/>
          </a:prstGeom>
          <a:ln w="76200" cap="rnd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6200000" flipH="1">
            <a:off x="2926926" y="3486169"/>
            <a:ext cx="332501" cy="504151"/>
          </a:xfrm>
          <a:prstGeom prst="line">
            <a:avLst/>
          </a:prstGeom>
          <a:ln w="7620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668285" y="3571993"/>
            <a:ext cx="1176351" cy="0"/>
          </a:xfrm>
          <a:prstGeom prst="line">
            <a:avLst/>
          </a:prstGeom>
          <a:ln w="762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>
            <a:off x="4720301" y="3516577"/>
            <a:ext cx="924276" cy="55417"/>
          </a:xfrm>
          <a:prstGeom prst="line">
            <a:avLst/>
          </a:prstGeom>
          <a:ln w="76200" cap="rnd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6200000" flipH="1">
            <a:off x="6903218" y="3486169"/>
            <a:ext cx="332501" cy="504151"/>
          </a:xfrm>
          <a:prstGeom prst="line">
            <a:avLst/>
          </a:prstGeom>
          <a:ln w="7620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644577" y="3571993"/>
            <a:ext cx="1176351" cy="0"/>
          </a:xfrm>
          <a:prstGeom prst="line">
            <a:avLst/>
          </a:prstGeom>
          <a:ln w="762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6200000" flipH="1">
            <a:off x="10865618" y="3486169"/>
            <a:ext cx="332501" cy="504151"/>
          </a:xfrm>
          <a:prstGeom prst="line">
            <a:avLst/>
          </a:prstGeom>
          <a:ln w="7620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9606977" y="3571993"/>
            <a:ext cx="1176351" cy="0"/>
          </a:xfrm>
          <a:prstGeom prst="line">
            <a:avLst/>
          </a:prstGeom>
          <a:ln w="762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 flipH="1" flipV="1">
            <a:off x="9119830" y="3639015"/>
            <a:ext cx="554168" cy="420125"/>
          </a:xfrm>
          <a:prstGeom prst="line">
            <a:avLst/>
          </a:prstGeom>
          <a:ln w="76200" cap="rnd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16200000" flipH="1">
            <a:off x="1171676" y="1212814"/>
            <a:ext cx="554168" cy="420125"/>
          </a:xfrm>
          <a:prstGeom prst="line">
            <a:avLst/>
          </a:prstGeom>
          <a:ln w="76200" cap="rnd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2917464" y="1281635"/>
            <a:ext cx="332501" cy="504151"/>
          </a:xfrm>
          <a:prstGeom prst="line">
            <a:avLst/>
          </a:prstGeom>
          <a:ln w="7620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658823" y="1699960"/>
            <a:ext cx="1176351" cy="0"/>
          </a:xfrm>
          <a:prstGeom prst="line">
            <a:avLst/>
          </a:prstGeom>
          <a:ln w="76200" cap="rnd"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>
            <a:off x="6893756" y="1281635"/>
            <a:ext cx="332501" cy="504151"/>
          </a:xfrm>
          <a:prstGeom prst="line">
            <a:avLst/>
          </a:prstGeom>
          <a:ln w="7620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10800000">
            <a:off x="4710839" y="1644544"/>
            <a:ext cx="924276" cy="55417"/>
          </a:xfrm>
          <a:prstGeom prst="line">
            <a:avLst/>
          </a:prstGeom>
          <a:ln w="76200" cap="rnd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635115" y="1699960"/>
            <a:ext cx="1176351" cy="0"/>
          </a:xfrm>
          <a:prstGeom prst="line">
            <a:avLst/>
          </a:prstGeom>
          <a:ln w="762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>
            <a:off x="10856156" y="1281635"/>
            <a:ext cx="332501" cy="504151"/>
          </a:xfrm>
          <a:prstGeom prst="line">
            <a:avLst/>
          </a:prstGeom>
          <a:ln w="76200" cap="rnd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9597515" y="1699960"/>
            <a:ext cx="1176351" cy="0"/>
          </a:xfrm>
          <a:prstGeom prst="line">
            <a:avLst/>
          </a:prstGeom>
          <a:ln w="762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 flipH="1" flipV="1">
            <a:off x="9110368" y="1766982"/>
            <a:ext cx="554168" cy="420125"/>
          </a:xfrm>
          <a:prstGeom prst="line">
            <a:avLst/>
          </a:prstGeom>
          <a:ln w="76200" cap="rnd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ight Brace 82"/>
          <p:cNvSpPr/>
          <p:nvPr/>
        </p:nvSpPr>
        <p:spPr>
          <a:xfrm rot="5400000">
            <a:off x="4635572" y="5168450"/>
            <a:ext cx="495300" cy="2243651"/>
          </a:xfrm>
          <a:prstGeom prst="rightBrace">
            <a:avLst/>
          </a:prstGeom>
          <a:ln w="38100">
            <a:gradFill>
              <a:gsLst>
                <a:gs pos="0">
                  <a:srgbClr val="00B050"/>
                </a:gs>
                <a:gs pos="50000">
                  <a:srgbClr val="C00000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ight Brace 83"/>
          <p:cNvSpPr/>
          <p:nvPr/>
        </p:nvSpPr>
        <p:spPr>
          <a:xfrm rot="5400000">
            <a:off x="6928319" y="5527434"/>
            <a:ext cx="495300" cy="1525683"/>
          </a:xfrm>
          <a:prstGeom prst="righ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ight Brace 84"/>
          <p:cNvSpPr/>
          <p:nvPr/>
        </p:nvSpPr>
        <p:spPr>
          <a:xfrm rot="5400000">
            <a:off x="8970449" y="5437688"/>
            <a:ext cx="495300" cy="1705175"/>
          </a:xfrm>
          <a:prstGeom prst="rightBrac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ight Brace 85"/>
          <p:cNvSpPr/>
          <p:nvPr/>
        </p:nvSpPr>
        <p:spPr>
          <a:xfrm rot="16200000">
            <a:off x="6683618" y="1535418"/>
            <a:ext cx="495300" cy="6461716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itle 1"/>
          <p:cNvSpPr>
            <a:spLocks noGrp="1"/>
          </p:cNvSpPr>
          <p:nvPr>
            <p:ph type="title"/>
          </p:nvPr>
        </p:nvSpPr>
        <p:spPr>
          <a:xfrm>
            <a:off x="233174" y="229235"/>
            <a:ext cx="11714922" cy="6546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Nifty (if tedious) NJ arithmetic...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62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Neighbor-joining trees are unrooted by default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1" y="1143025"/>
            <a:ext cx="4297633" cy="5468738"/>
          </a:xfrm>
          <a:prstGeom prst="rect">
            <a:avLst/>
          </a:prstGeom>
        </p:spPr>
      </p:pic>
      <p:pic>
        <p:nvPicPr>
          <p:cNvPr id="8" name="Picture 2" descr="http://2.bp.blogspot.com/-5BtA_Djkejw/T8_Mev5CM3I/AAAAAAAAOV4/jR4HO3g_g_s/s1600/phylo_outgroup-rootin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9" b="236"/>
          <a:stretch/>
        </p:blipFill>
        <p:spPr bwMode="auto">
          <a:xfrm>
            <a:off x="5000873" y="1600220"/>
            <a:ext cx="6672906" cy="420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881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04800" y="3611878"/>
            <a:ext cx="115824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514350" algn="ctr"/>
            <a:r>
              <a:rPr lang="en-US" sz="2600" dirty="0" smtClean="0">
                <a:solidFill>
                  <a:prstClr val="black"/>
                </a:solidFill>
              </a:rPr>
              <a:t>Maximum parsimony (MP) looks for a tree that can explain the differences among your sequences using the smallest possible number of mutations.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Maximum parsimony</a:t>
            </a:r>
            <a:endParaRPr lang="en-US" dirty="0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99085" y="4778747"/>
            <a:ext cx="115824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514350" algn="ctr"/>
            <a:r>
              <a:rPr lang="en-US" sz="2600" dirty="0" smtClean="0">
                <a:solidFill>
                  <a:prstClr val="black"/>
                </a:solidFill>
              </a:rPr>
              <a:t>Need a multiple sequence alignment (MSA) rather than a bunch of pairwise sequence alignments (more on this later)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896687"/>
              </p:ext>
            </p:extLst>
          </p:nvPr>
        </p:nvGraphicFramePr>
        <p:xfrm>
          <a:off x="867504" y="1214140"/>
          <a:ext cx="10410096" cy="207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</a:tblGrid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S</a:t>
                      </a:r>
                      <a:r>
                        <a:rPr lang="en-US" sz="2800" b="1" baseline="-25000" dirty="0" smtClean="0">
                          <a:latin typeface="+mj-lt"/>
                        </a:rPr>
                        <a:t>1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=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S</a:t>
                      </a:r>
                      <a:r>
                        <a:rPr lang="en-US" sz="2800" b="1" baseline="-25000" dirty="0" smtClean="0">
                          <a:latin typeface="+mj-lt"/>
                        </a:rPr>
                        <a:t>2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=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S</a:t>
                      </a:r>
                      <a:r>
                        <a:rPr lang="en-US" sz="2800" b="1" baseline="-25000" dirty="0" smtClean="0">
                          <a:latin typeface="+mj-lt"/>
                        </a:rPr>
                        <a:t>3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=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S</a:t>
                      </a:r>
                      <a:r>
                        <a:rPr lang="en-US" sz="2800" b="1" baseline="-25000" dirty="0" smtClean="0">
                          <a:latin typeface="+mj-lt"/>
                        </a:rPr>
                        <a:t>4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=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15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evolution 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4/17/2017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</a:t>
            </a:fld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908976" y="1114944"/>
            <a:ext cx="8374048" cy="1219200"/>
            <a:chOff x="465152" y="1219200"/>
            <a:chExt cx="8374048" cy="1219200"/>
          </a:xfrm>
        </p:grpSpPr>
        <p:grpSp>
          <p:nvGrpSpPr>
            <p:cNvPr id="40" name="Group 39"/>
            <p:cNvGrpSpPr/>
            <p:nvPr/>
          </p:nvGrpSpPr>
          <p:grpSpPr>
            <a:xfrm>
              <a:off x="465152" y="1219200"/>
              <a:ext cx="1714168" cy="1219200"/>
              <a:chOff x="465152" y="1219200"/>
              <a:chExt cx="1714168" cy="1219200"/>
            </a:xfrm>
          </p:grpSpPr>
          <p:sp>
            <p:nvSpPr>
              <p:cNvPr id="42" name="Smiley Face 41"/>
              <p:cNvSpPr/>
              <p:nvPr/>
            </p:nvSpPr>
            <p:spPr>
              <a:xfrm>
                <a:off x="1099268" y="1219200"/>
                <a:ext cx="457200" cy="457200"/>
              </a:xfrm>
              <a:prstGeom prst="smileyFace">
                <a:avLst>
                  <a:gd name="adj" fmla="val 1175"/>
                </a:avLst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3" name="Straight Arrow Connector 42"/>
              <p:cNvCxnSpPr>
                <a:stCxn id="42" idx="4"/>
              </p:cNvCxnSpPr>
              <p:nvPr/>
            </p:nvCxnSpPr>
            <p:spPr>
              <a:xfrm>
                <a:off x="1327868" y="1676400"/>
                <a:ext cx="0" cy="266369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44" name="Straight Arrow Connector 43"/>
              <p:cNvCxnSpPr>
                <a:stCxn id="42" idx="3"/>
              </p:cNvCxnSpPr>
              <p:nvPr/>
            </p:nvCxnSpPr>
            <p:spPr>
              <a:xfrm flipH="1">
                <a:off x="855397" y="1609445"/>
                <a:ext cx="310826" cy="400279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45" name="Straight Arrow Connector 44"/>
              <p:cNvCxnSpPr>
                <a:stCxn id="42" idx="5"/>
              </p:cNvCxnSpPr>
              <p:nvPr/>
            </p:nvCxnSpPr>
            <p:spPr>
              <a:xfrm>
                <a:off x="1489513" y="1609445"/>
                <a:ext cx="299562" cy="400279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46" name="Smiley Face 45"/>
              <p:cNvSpPr/>
              <p:nvPr/>
            </p:nvSpPr>
            <p:spPr>
              <a:xfrm>
                <a:off x="465152" y="1981200"/>
                <a:ext cx="457200" cy="457200"/>
              </a:xfrm>
              <a:prstGeom prst="smileyFace">
                <a:avLst>
                  <a:gd name="adj" fmla="val 1175"/>
                </a:avLst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Smiley Face 46"/>
              <p:cNvSpPr/>
              <p:nvPr/>
            </p:nvSpPr>
            <p:spPr>
              <a:xfrm>
                <a:off x="1099268" y="1981200"/>
                <a:ext cx="457200" cy="457200"/>
              </a:xfrm>
              <a:prstGeom prst="smileyFace">
                <a:avLst>
                  <a:gd name="adj" fmla="val 1175"/>
                </a:avLst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Smiley Face 47"/>
              <p:cNvSpPr/>
              <p:nvPr/>
            </p:nvSpPr>
            <p:spPr>
              <a:xfrm>
                <a:off x="1722120" y="1981200"/>
                <a:ext cx="457200" cy="457200"/>
              </a:xfrm>
              <a:prstGeom prst="smileyFace">
                <a:avLst>
                  <a:gd name="adj" fmla="val 1175"/>
                </a:avLst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2362200" y="1505635"/>
              <a:ext cx="6477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Biological systems replicate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897364" y="2978580"/>
            <a:ext cx="8397272" cy="1231854"/>
            <a:chOff x="441928" y="2895600"/>
            <a:chExt cx="8397272" cy="1231854"/>
          </a:xfrm>
        </p:grpSpPr>
        <p:grpSp>
          <p:nvGrpSpPr>
            <p:cNvPr id="50" name="Group 49"/>
            <p:cNvGrpSpPr/>
            <p:nvPr/>
          </p:nvGrpSpPr>
          <p:grpSpPr>
            <a:xfrm>
              <a:off x="441928" y="2895600"/>
              <a:ext cx="1729440" cy="1231854"/>
              <a:chOff x="441928" y="2895600"/>
              <a:chExt cx="1729440" cy="1231854"/>
            </a:xfrm>
          </p:grpSpPr>
          <p:sp>
            <p:nvSpPr>
              <p:cNvPr id="52" name="Smiley Face 51"/>
              <p:cNvSpPr/>
              <p:nvPr/>
            </p:nvSpPr>
            <p:spPr>
              <a:xfrm>
                <a:off x="1091316" y="2895600"/>
                <a:ext cx="457200" cy="457200"/>
              </a:xfrm>
              <a:prstGeom prst="smileyFace">
                <a:avLst>
                  <a:gd name="adj" fmla="val 1175"/>
                </a:avLst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3" name="Straight Arrow Connector 52"/>
              <p:cNvCxnSpPr>
                <a:stCxn id="52" idx="4"/>
              </p:cNvCxnSpPr>
              <p:nvPr/>
            </p:nvCxnSpPr>
            <p:spPr>
              <a:xfrm>
                <a:off x="1319916" y="3352800"/>
                <a:ext cx="0" cy="266369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54" name="Straight Arrow Connector 53"/>
              <p:cNvCxnSpPr>
                <a:stCxn id="52" idx="3"/>
              </p:cNvCxnSpPr>
              <p:nvPr/>
            </p:nvCxnSpPr>
            <p:spPr>
              <a:xfrm flipH="1">
                <a:off x="847445" y="3285845"/>
                <a:ext cx="310826" cy="400279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55" name="Straight Arrow Connector 54"/>
              <p:cNvCxnSpPr>
                <a:stCxn id="52" idx="5"/>
              </p:cNvCxnSpPr>
              <p:nvPr/>
            </p:nvCxnSpPr>
            <p:spPr>
              <a:xfrm>
                <a:off x="1481561" y="3285845"/>
                <a:ext cx="299562" cy="400279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56" name="Smiley Face 55"/>
              <p:cNvSpPr/>
              <p:nvPr/>
            </p:nvSpPr>
            <p:spPr>
              <a:xfrm>
                <a:off x="1082702" y="3670254"/>
                <a:ext cx="457200" cy="457200"/>
              </a:xfrm>
              <a:prstGeom prst="smileyFace">
                <a:avLst>
                  <a:gd name="adj" fmla="val -4653"/>
                </a:avLst>
              </a:prstGeom>
              <a:solidFill>
                <a:srgbClr val="C0504D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Smiley Face 56"/>
              <p:cNvSpPr/>
              <p:nvPr/>
            </p:nvSpPr>
            <p:spPr>
              <a:xfrm>
                <a:off x="441928" y="3670254"/>
                <a:ext cx="457200" cy="457200"/>
              </a:xfrm>
              <a:prstGeom prst="smileyFace">
                <a:avLst>
                  <a:gd name="adj" fmla="val 1175"/>
                </a:avLst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Smiley Face 57"/>
              <p:cNvSpPr/>
              <p:nvPr/>
            </p:nvSpPr>
            <p:spPr>
              <a:xfrm>
                <a:off x="1714168" y="3670254"/>
                <a:ext cx="457200" cy="457200"/>
              </a:xfrm>
              <a:prstGeom prst="smileyFace">
                <a:avLst>
                  <a:gd name="adj" fmla="val 4653"/>
                </a:avLst>
              </a:prstGeom>
              <a:solidFill>
                <a:srgbClr val="92D05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362200" y="3188362"/>
              <a:ext cx="6477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Replication introduces variation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897364" y="4854869"/>
            <a:ext cx="8397272" cy="1317331"/>
            <a:chOff x="441928" y="4959125"/>
            <a:chExt cx="8397272" cy="1317331"/>
          </a:xfrm>
        </p:grpSpPr>
        <p:grpSp>
          <p:nvGrpSpPr>
            <p:cNvPr id="60" name="Group 59"/>
            <p:cNvGrpSpPr/>
            <p:nvPr/>
          </p:nvGrpSpPr>
          <p:grpSpPr>
            <a:xfrm>
              <a:off x="441928" y="4959125"/>
              <a:ext cx="1733755" cy="1317331"/>
              <a:chOff x="441928" y="4959125"/>
              <a:chExt cx="1733755" cy="1317331"/>
            </a:xfrm>
          </p:grpSpPr>
          <p:cxnSp>
            <p:nvCxnSpPr>
              <p:cNvPr id="62" name="Straight Arrow Connector 61"/>
              <p:cNvCxnSpPr>
                <a:stCxn id="66" idx="4"/>
              </p:cNvCxnSpPr>
              <p:nvPr/>
            </p:nvCxnSpPr>
            <p:spPr>
              <a:xfrm flipH="1">
                <a:off x="1942768" y="5416325"/>
                <a:ext cx="4315" cy="32922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63" name="Straight Arrow Connector 62"/>
              <p:cNvCxnSpPr/>
              <p:nvPr/>
            </p:nvCxnSpPr>
            <p:spPr>
              <a:xfrm>
                <a:off x="679142" y="5422854"/>
                <a:ext cx="0" cy="322691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64" name="Smiley Face 63"/>
              <p:cNvSpPr/>
              <p:nvPr/>
            </p:nvSpPr>
            <p:spPr>
              <a:xfrm>
                <a:off x="1082702" y="4959125"/>
                <a:ext cx="457200" cy="457200"/>
              </a:xfrm>
              <a:prstGeom prst="smileyFace">
                <a:avLst>
                  <a:gd name="adj" fmla="val -4653"/>
                </a:avLst>
              </a:prstGeom>
              <a:solidFill>
                <a:srgbClr val="C0504D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Smiley Face 64"/>
              <p:cNvSpPr/>
              <p:nvPr/>
            </p:nvSpPr>
            <p:spPr>
              <a:xfrm>
                <a:off x="441928" y="4959125"/>
                <a:ext cx="457200" cy="457200"/>
              </a:xfrm>
              <a:prstGeom prst="smileyFace">
                <a:avLst>
                  <a:gd name="adj" fmla="val 1175"/>
                </a:avLst>
              </a:prstGeom>
              <a:solidFill>
                <a:srgbClr val="F79646">
                  <a:lumMod val="60000"/>
                  <a:lumOff val="40000"/>
                </a:srgb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Smiley Face 65"/>
              <p:cNvSpPr/>
              <p:nvPr/>
            </p:nvSpPr>
            <p:spPr>
              <a:xfrm>
                <a:off x="1718483" y="4959125"/>
                <a:ext cx="457200" cy="457200"/>
              </a:xfrm>
              <a:prstGeom prst="smileyFace">
                <a:avLst>
                  <a:gd name="adj" fmla="val 4653"/>
                </a:avLst>
              </a:prstGeom>
              <a:solidFill>
                <a:srgbClr val="92D05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Smiley Face 66"/>
              <p:cNvSpPr/>
              <p:nvPr/>
            </p:nvSpPr>
            <p:spPr>
              <a:xfrm>
                <a:off x="441928" y="4959125"/>
                <a:ext cx="457200" cy="457200"/>
              </a:xfrm>
              <a:prstGeom prst="smileyFace">
                <a:avLst>
                  <a:gd name="adj" fmla="val 1175"/>
                </a:avLst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Smiley Face 67"/>
              <p:cNvSpPr/>
              <p:nvPr/>
            </p:nvSpPr>
            <p:spPr>
              <a:xfrm>
                <a:off x="1082702" y="5819256"/>
                <a:ext cx="457200" cy="457200"/>
              </a:xfrm>
              <a:prstGeom prst="smileyFace">
                <a:avLst>
                  <a:gd name="adj" fmla="val 4653"/>
                </a:avLst>
              </a:prstGeom>
              <a:solidFill>
                <a:srgbClr val="92D05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Smiley Face 68"/>
              <p:cNvSpPr/>
              <p:nvPr/>
            </p:nvSpPr>
            <p:spPr>
              <a:xfrm>
                <a:off x="1718483" y="5819256"/>
                <a:ext cx="457200" cy="457200"/>
              </a:xfrm>
              <a:prstGeom prst="smileyFace">
                <a:avLst>
                  <a:gd name="adj" fmla="val 4653"/>
                </a:avLst>
              </a:prstGeom>
              <a:solidFill>
                <a:srgbClr val="92D05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Smiley Face 69"/>
              <p:cNvSpPr/>
              <p:nvPr/>
            </p:nvSpPr>
            <p:spPr>
              <a:xfrm>
                <a:off x="442606" y="5819256"/>
                <a:ext cx="457200" cy="457200"/>
              </a:xfrm>
              <a:prstGeom prst="smileyFace">
                <a:avLst>
                  <a:gd name="adj" fmla="val 1175"/>
                </a:avLst>
              </a:prstGeom>
              <a:solidFill>
                <a:srgbClr val="4F81BD">
                  <a:lumMod val="40000"/>
                  <a:lumOff val="60000"/>
                </a:srgb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1" name="Straight Arrow Connector 70"/>
              <p:cNvCxnSpPr>
                <a:stCxn id="66" idx="3"/>
              </p:cNvCxnSpPr>
              <p:nvPr/>
            </p:nvCxnSpPr>
            <p:spPr>
              <a:xfrm flipH="1">
                <a:off x="1489513" y="5349370"/>
                <a:ext cx="295925" cy="469886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</p:grpSp>
        <p:sp>
          <p:nvSpPr>
            <p:cNvPr id="61" name="TextBox 60"/>
            <p:cNvSpPr txBox="1"/>
            <p:nvPr/>
          </p:nvSpPr>
          <p:spPr>
            <a:xfrm>
              <a:off x="2362200" y="5294625"/>
              <a:ext cx="6477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Some variants replicate more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5620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925439"/>
              </p:ext>
            </p:extLst>
          </p:nvPr>
        </p:nvGraphicFramePr>
        <p:xfrm>
          <a:off x="867504" y="1214140"/>
          <a:ext cx="10410096" cy="207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</a:tblGrid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S</a:t>
                      </a:r>
                      <a:r>
                        <a:rPr lang="en-US" sz="2800" b="1" baseline="-25000" dirty="0" smtClean="0">
                          <a:latin typeface="+mj-lt"/>
                        </a:rPr>
                        <a:t>1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=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S</a:t>
                      </a:r>
                      <a:r>
                        <a:rPr lang="en-US" sz="2800" b="1" baseline="-25000" dirty="0" smtClean="0">
                          <a:latin typeface="+mj-lt"/>
                        </a:rPr>
                        <a:t>2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=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S</a:t>
                      </a:r>
                      <a:r>
                        <a:rPr lang="en-US" sz="2800" b="1" baseline="-25000" dirty="0" smtClean="0">
                          <a:latin typeface="+mj-lt"/>
                        </a:rPr>
                        <a:t>3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=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S</a:t>
                      </a:r>
                      <a:r>
                        <a:rPr lang="en-US" sz="2800" b="1" baseline="-25000" dirty="0" smtClean="0">
                          <a:latin typeface="+mj-lt"/>
                        </a:rPr>
                        <a:t>4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=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04800" y="3429000"/>
            <a:ext cx="1158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514350" algn="just"/>
            <a:r>
              <a:rPr lang="en-US" sz="2800" dirty="0" smtClean="0">
                <a:solidFill>
                  <a:prstClr val="black"/>
                </a:solidFill>
                <a:latin typeface="+mj-lt"/>
              </a:rPr>
              <a:t>Consider all possible trees:</a:t>
            </a:r>
            <a:endParaRPr lang="en-US" sz="2800" b="1" dirty="0" smtClean="0">
              <a:latin typeface="Consolas" pitchFamily="49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6200000" flipV="1">
            <a:off x="1309214" y="47879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309214" y="56261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2934814" y="47879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2934814" y="56261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1931515" y="5410200"/>
            <a:ext cx="1219200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433317" y="40487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74101" y="40487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58933" y="61823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99717" y="61823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16200000" flipV="1">
            <a:off x="4865214" y="47879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4865214" y="56261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6490814" y="47879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6200000" flipH="1">
            <a:off x="6490814" y="56261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0800000">
            <a:off x="5487515" y="5410200"/>
            <a:ext cx="1219200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989317" y="40487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830101" y="40487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014933" y="61823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855717" y="61823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rot="16200000" flipV="1">
            <a:off x="8316270" y="47879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8316270" y="56261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 flipH="1" flipV="1">
            <a:off x="9941870" y="47879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6200000" flipH="1">
            <a:off x="9941870" y="56261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0800000">
            <a:off x="8938571" y="5410200"/>
            <a:ext cx="1219200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10440373" y="40487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281157" y="40487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0465989" y="61823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306773" y="61823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Maximum parsimony</a:t>
            </a:r>
          </a:p>
        </p:txBody>
      </p:sp>
    </p:spTree>
    <p:extLst>
      <p:ext uri="{BB962C8B-B14F-4D97-AF65-F5344CB8AC3E}">
        <p14:creationId xmlns:p14="http://schemas.microsoft.com/office/powerpoint/2010/main" val="3024581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549780"/>
              </p:ext>
            </p:extLst>
          </p:nvPr>
        </p:nvGraphicFramePr>
        <p:xfrm>
          <a:off x="867504" y="1214140"/>
          <a:ext cx="10410096" cy="207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</a:tblGrid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S</a:t>
                      </a:r>
                      <a:r>
                        <a:rPr lang="en-US" sz="2800" b="1" baseline="-25000" dirty="0" smtClean="0">
                          <a:latin typeface="+mj-lt"/>
                        </a:rPr>
                        <a:t>1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=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S</a:t>
                      </a:r>
                      <a:r>
                        <a:rPr lang="en-US" sz="2800" b="1" baseline="-25000" dirty="0" smtClean="0">
                          <a:latin typeface="+mj-lt"/>
                        </a:rPr>
                        <a:t>2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=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S</a:t>
                      </a:r>
                      <a:r>
                        <a:rPr lang="en-US" sz="2800" b="1" baseline="-25000" dirty="0" smtClean="0">
                          <a:latin typeface="+mj-lt"/>
                        </a:rPr>
                        <a:t>3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=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S</a:t>
                      </a:r>
                      <a:r>
                        <a:rPr lang="en-US" sz="2800" b="1" baseline="-25000" dirty="0" smtClean="0">
                          <a:latin typeface="+mj-lt"/>
                        </a:rPr>
                        <a:t>4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=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04800" y="3449360"/>
            <a:ext cx="1158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514350" algn="ctr"/>
            <a:r>
              <a:rPr lang="en-US" sz="2800" dirty="0" smtClean="0">
                <a:solidFill>
                  <a:prstClr val="black"/>
                </a:solidFill>
                <a:latin typeface="+mj-lt"/>
              </a:rPr>
              <a:t>Count changes at this site required by each tree.</a:t>
            </a:r>
            <a:endParaRPr lang="en-US" sz="2800" b="1" dirty="0" smtClean="0">
              <a:latin typeface="Consolas" pitchFamily="49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6200000" flipV="1">
            <a:off x="1309214" y="47879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309214" y="5626101"/>
            <a:ext cx="838202" cy="406400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2934814" y="47879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2934814" y="56261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1931515" y="5410200"/>
            <a:ext cx="1219200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433317" y="40487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74101" y="40487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58933" y="61823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99717" y="61823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75623" y="51054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306023" y="51054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70823" y="44958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71938" y="572518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11938" y="44958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13053" y="572518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16200000" flipV="1">
            <a:off x="4865214" y="47879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4865214" y="56261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6490814" y="4787901"/>
            <a:ext cx="838202" cy="406400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6200000" flipH="1">
            <a:off x="6490814" y="56261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0800000">
            <a:off x="5487515" y="5410200"/>
            <a:ext cx="1219200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989317" y="40487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830101" y="40487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014933" y="61823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855717" y="61823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931623" y="51054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862023" y="51054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626823" y="44958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27938" y="572518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167938" y="44958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169053" y="572518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rot="16200000" flipV="1">
            <a:off x="8316270" y="47879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8316270" y="56261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 flipH="1" flipV="1">
            <a:off x="9941870" y="4787901"/>
            <a:ext cx="838202" cy="406400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6200000" flipH="1">
            <a:off x="9941870" y="56261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0800000">
            <a:off x="8938571" y="5410200"/>
            <a:ext cx="1219200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10440373" y="40487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281157" y="40487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0465989" y="61823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306773" y="61823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8382679" y="51054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0313079" y="51054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8077879" y="44958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078994" y="572518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0618994" y="44958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0620109" y="572518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034131" y="4277381"/>
            <a:ext cx="10310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onsolas" pitchFamily="49" charset="0"/>
              </a:rPr>
              <a:t>1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Consolas" pitchFamily="49" charset="0"/>
              </a:rPr>
              <a:t>change</a:t>
            </a:r>
            <a:endParaRPr lang="en-US" sz="2000" b="1" dirty="0">
              <a:solidFill>
                <a:srgbClr val="FF0000"/>
              </a:solidFill>
              <a:latin typeface="Consolas" pitchFamily="49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604308" y="4277381"/>
            <a:ext cx="10310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onsolas" pitchFamily="49" charset="0"/>
              </a:rPr>
              <a:t>1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Consolas" pitchFamily="49" charset="0"/>
              </a:rPr>
              <a:t>change</a:t>
            </a:r>
            <a:endParaRPr lang="en-US" sz="2000" b="1" dirty="0">
              <a:solidFill>
                <a:srgbClr val="FF0000"/>
              </a:solidFill>
              <a:latin typeface="Consolas" pitchFamily="49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9058708" y="4284584"/>
            <a:ext cx="10310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onsolas" pitchFamily="49" charset="0"/>
              </a:rPr>
              <a:t>1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Consolas" pitchFamily="49" charset="0"/>
              </a:rPr>
              <a:t>change</a:t>
            </a:r>
            <a:endParaRPr lang="en-US" sz="2000" b="1" dirty="0">
              <a:solidFill>
                <a:srgbClr val="FF0000"/>
              </a:solidFill>
              <a:latin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Maximum parsimony</a:t>
            </a:r>
          </a:p>
        </p:txBody>
      </p:sp>
    </p:spTree>
    <p:extLst>
      <p:ext uri="{BB962C8B-B14F-4D97-AF65-F5344CB8AC3E}">
        <p14:creationId xmlns:p14="http://schemas.microsoft.com/office/powerpoint/2010/main" val="2285948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903256"/>
              </p:ext>
            </p:extLst>
          </p:nvPr>
        </p:nvGraphicFramePr>
        <p:xfrm>
          <a:off x="867504" y="1214140"/>
          <a:ext cx="10410096" cy="207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</a:tblGrid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S</a:t>
                      </a:r>
                      <a:r>
                        <a:rPr lang="en-US" sz="2800" b="1" baseline="-25000" dirty="0" smtClean="0">
                          <a:latin typeface="+mj-lt"/>
                        </a:rPr>
                        <a:t>1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=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S</a:t>
                      </a:r>
                      <a:r>
                        <a:rPr lang="en-US" sz="2800" b="1" baseline="-25000" dirty="0" smtClean="0">
                          <a:latin typeface="+mj-lt"/>
                        </a:rPr>
                        <a:t>2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=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S</a:t>
                      </a:r>
                      <a:r>
                        <a:rPr lang="en-US" sz="2800" b="1" baseline="-25000" dirty="0" smtClean="0">
                          <a:latin typeface="+mj-lt"/>
                        </a:rPr>
                        <a:t>3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=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S</a:t>
                      </a:r>
                      <a:r>
                        <a:rPr lang="en-US" sz="2800" b="1" baseline="-25000" dirty="0" smtClean="0">
                          <a:latin typeface="+mj-lt"/>
                        </a:rPr>
                        <a:t>4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=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 rot="16200000" flipV="1">
            <a:off x="1309214" y="47879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309214" y="5626101"/>
            <a:ext cx="838202" cy="406400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2934814" y="4787901"/>
            <a:ext cx="838202" cy="406400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2934814" y="56261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1931515" y="5410200"/>
            <a:ext cx="1219200" cy="0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433317" y="40487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74101" y="40487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58933" y="61823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99717" y="61823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75623" y="51054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306023" y="51054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T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70823" y="44958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71938" y="572518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11938" y="44958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13053" y="572518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T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16200000" flipV="1">
            <a:off x="4865214" y="47879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4865214" y="5626101"/>
            <a:ext cx="838202" cy="406400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6490814" y="4787901"/>
            <a:ext cx="838202" cy="406400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6200000" flipH="1">
            <a:off x="6490814" y="5626101"/>
            <a:ext cx="838202" cy="406400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0800000">
            <a:off x="5487515" y="5410200"/>
            <a:ext cx="1219200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989317" y="40487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830101" y="40487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014933" y="61823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855717" y="61823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931623" y="51054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862023" y="51054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626823" y="44958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27938" y="572518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167938" y="44958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169053" y="572518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T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rot="16200000" flipV="1">
            <a:off x="8316270" y="47879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8316270" y="5626101"/>
            <a:ext cx="838202" cy="406400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 flipH="1" flipV="1">
            <a:off x="9941870" y="4787901"/>
            <a:ext cx="838202" cy="406400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6200000" flipH="1">
            <a:off x="9941870" y="5626101"/>
            <a:ext cx="838202" cy="406400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0800000">
            <a:off x="8938571" y="5410200"/>
            <a:ext cx="1219200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10440373" y="40487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281157" y="40487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0465989" y="61823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306773" y="61823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8382679" y="51054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0313079" y="51054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8077879" y="44958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078994" y="572518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T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0618994" y="44958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0620109" y="572518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034131" y="4277381"/>
            <a:ext cx="10310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onsolas" pitchFamily="49" charset="0"/>
              </a:rPr>
              <a:t>2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Consolas" pitchFamily="49" charset="0"/>
              </a:rPr>
              <a:t>change</a:t>
            </a:r>
            <a:endParaRPr lang="en-US" sz="2000" b="1" dirty="0">
              <a:solidFill>
                <a:srgbClr val="FF0000"/>
              </a:solidFill>
              <a:latin typeface="Consolas" pitchFamily="49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604308" y="4277381"/>
            <a:ext cx="10310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onsolas" pitchFamily="49" charset="0"/>
              </a:rPr>
              <a:t>2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Consolas" pitchFamily="49" charset="0"/>
              </a:rPr>
              <a:t>change</a:t>
            </a:r>
            <a:endParaRPr lang="en-US" sz="2000" b="1" dirty="0">
              <a:solidFill>
                <a:srgbClr val="FF0000"/>
              </a:solidFill>
              <a:latin typeface="Consolas" pitchFamily="49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9058708" y="4284584"/>
            <a:ext cx="10310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onsolas" pitchFamily="49" charset="0"/>
              </a:rPr>
              <a:t>2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Consolas" pitchFamily="49" charset="0"/>
              </a:rPr>
              <a:t>change</a:t>
            </a:r>
            <a:endParaRPr lang="en-US" sz="2000" b="1" dirty="0">
              <a:solidFill>
                <a:srgbClr val="FF0000"/>
              </a:solidFill>
              <a:latin typeface="Consolas" pitchFamily="49" charset="0"/>
            </a:endParaRPr>
          </a:p>
        </p:txBody>
      </p:sp>
      <p:sp>
        <p:nvSpPr>
          <p:cNvPr id="78" name="TextBox 2"/>
          <p:cNvSpPr txBox="1">
            <a:spLocks noChangeArrowheads="1"/>
          </p:cNvSpPr>
          <p:nvPr/>
        </p:nvSpPr>
        <p:spPr bwMode="auto">
          <a:xfrm>
            <a:off x="304800" y="3449360"/>
            <a:ext cx="1158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514350" algn="ctr"/>
            <a:r>
              <a:rPr lang="en-US" sz="2800" dirty="0">
                <a:solidFill>
                  <a:prstClr val="black"/>
                </a:solidFill>
                <a:latin typeface="+mj-lt"/>
              </a:rPr>
              <a:t>This site is uninformative. </a:t>
            </a:r>
            <a:r>
              <a:rPr lang="en-US" sz="2800" dirty="0" smtClean="0">
                <a:solidFill>
                  <a:prstClr val="black"/>
                </a:solidFill>
                <a:latin typeface="+mj-lt"/>
              </a:rPr>
              <a:t>All trees look equally good.</a:t>
            </a:r>
            <a:endParaRPr lang="en-US" sz="2800" b="1" dirty="0" smtClean="0">
              <a:latin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Maximum parsimony</a:t>
            </a:r>
          </a:p>
        </p:txBody>
      </p:sp>
    </p:spTree>
    <p:extLst>
      <p:ext uri="{BB962C8B-B14F-4D97-AF65-F5344CB8AC3E}">
        <p14:creationId xmlns:p14="http://schemas.microsoft.com/office/powerpoint/2010/main" val="1050542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353168"/>
              </p:ext>
            </p:extLst>
          </p:nvPr>
        </p:nvGraphicFramePr>
        <p:xfrm>
          <a:off x="867504" y="1214140"/>
          <a:ext cx="10410096" cy="207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</a:tblGrid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S</a:t>
                      </a:r>
                      <a:r>
                        <a:rPr lang="en-US" sz="2800" b="1" baseline="-25000" dirty="0" smtClean="0">
                          <a:latin typeface="+mj-lt"/>
                        </a:rPr>
                        <a:t>1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=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S</a:t>
                      </a:r>
                      <a:r>
                        <a:rPr lang="en-US" sz="2800" b="1" baseline="-25000" dirty="0" smtClean="0">
                          <a:latin typeface="+mj-lt"/>
                        </a:rPr>
                        <a:t>2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=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S</a:t>
                      </a:r>
                      <a:r>
                        <a:rPr lang="en-US" sz="2800" b="1" baseline="-25000" dirty="0" smtClean="0">
                          <a:latin typeface="+mj-lt"/>
                        </a:rPr>
                        <a:t>3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=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S</a:t>
                      </a:r>
                      <a:r>
                        <a:rPr lang="en-US" sz="2800" b="1" baseline="-25000" dirty="0" smtClean="0">
                          <a:latin typeface="+mj-lt"/>
                        </a:rPr>
                        <a:t>4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=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 rot="16200000" flipV="1">
            <a:off x="1309214" y="47879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309214" y="5626101"/>
            <a:ext cx="838202" cy="406400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2934814" y="4787901"/>
            <a:ext cx="838202" cy="406400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2934814" y="56261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1931515" y="5410200"/>
            <a:ext cx="1219200" cy="0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433317" y="40487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74101" y="40487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58933" y="61823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99717" y="61823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75623" y="51054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306023" y="51054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T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70823" y="44958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71938" y="572518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11938" y="44958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T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13053" y="572518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T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16200000" flipV="1">
            <a:off x="4865214" y="47879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4865214" y="5626101"/>
            <a:ext cx="838202" cy="406400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6490814" y="4787901"/>
            <a:ext cx="838202" cy="406400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6200000" flipH="1">
            <a:off x="6490814" y="5626101"/>
            <a:ext cx="838202" cy="406400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0800000">
            <a:off x="5487515" y="5410200"/>
            <a:ext cx="1219200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989317" y="40487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830101" y="40487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014933" y="61823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855717" y="61823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931623" y="51054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862023" y="51054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626823" y="44958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27938" y="572518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T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167938" y="44958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169053" y="572518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T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rot="16200000" flipV="1">
            <a:off x="8316270" y="47879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8316270" y="5626101"/>
            <a:ext cx="838202" cy="406400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 flipH="1" flipV="1">
            <a:off x="9941870" y="4787901"/>
            <a:ext cx="838202" cy="406400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6200000" flipH="1">
            <a:off x="9941870" y="5626101"/>
            <a:ext cx="838202" cy="406400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0800000">
            <a:off x="8938571" y="5410200"/>
            <a:ext cx="1219200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10440373" y="40487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281157" y="40487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0465989" y="61823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306773" y="61823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8382679" y="51054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0313079" y="51054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8077879" y="44958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078994" y="572518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T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0618994" y="449580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0620109" y="5725180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endParaRPr lang="en-US" sz="28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034131" y="4277381"/>
            <a:ext cx="10310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onsolas" pitchFamily="49" charset="0"/>
              </a:rPr>
              <a:t>1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Consolas" pitchFamily="49" charset="0"/>
              </a:rPr>
              <a:t>change</a:t>
            </a:r>
            <a:endParaRPr lang="en-US" sz="2000" b="1" dirty="0">
              <a:solidFill>
                <a:srgbClr val="FF0000"/>
              </a:solidFill>
              <a:latin typeface="Consolas" pitchFamily="49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604308" y="4277381"/>
            <a:ext cx="10310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onsolas" pitchFamily="49" charset="0"/>
              </a:rPr>
              <a:t>2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Consolas" pitchFamily="49" charset="0"/>
              </a:rPr>
              <a:t>change</a:t>
            </a:r>
            <a:endParaRPr lang="en-US" sz="2000" b="1" dirty="0">
              <a:solidFill>
                <a:srgbClr val="FF0000"/>
              </a:solidFill>
              <a:latin typeface="Consolas" pitchFamily="49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9058708" y="4284584"/>
            <a:ext cx="10310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onsolas" pitchFamily="49" charset="0"/>
              </a:rPr>
              <a:t>2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Consolas" pitchFamily="49" charset="0"/>
              </a:rPr>
              <a:t>change</a:t>
            </a:r>
            <a:endParaRPr lang="en-US" sz="2000" b="1" dirty="0">
              <a:solidFill>
                <a:srgbClr val="FF0000"/>
              </a:solidFill>
              <a:latin typeface="Consolas" pitchFamily="49" charset="0"/>
            </a:endParaRPr>
          </a:p>
        </p:txBody>
      </p:sp>
      <p:sp>
        <p:nvSpPr>
          <p:cNvPr id="78" name="TextBox 2"/>
          <p:cNvSpPr txBox="1">
            <a:spLocks noChangeArrowheads="1"/>
          </p:cNvSpPr>
          <p:nvPr/>
        </p:nvSpPr>
        <p:spPr bwMode="auto">
          <a:xfrm>
            <a:off x="304800" y="3449360"/>
            <a:ext cx="1158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514350" algn="ctr"/>
            <a:r>
              <a:rPr lang="en-US" sz="2800" dirty="0" smtClean="0">
                <a:solidFill>
                  <a:prstClr val="black"/>
                </a:solidFill>
                <a:latin typeface="+mj-lt"/>
              </a:rPr>
              <a:t>This site is informative: The first tree is more parsimonious.</a:t>
            </a:r>
            <a:endParaRPr lang="en-US" sz="2800" b="1" dirty="0" smtClean="0">
              <a:latin typeface="Consolas" pitchFamily="49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Maximum parsimony</a:t>
            </a:r>
          </a:p>
        </p:txBody>
      </p:sp>
    </p:spTree>
    <p:extLst>
      <p:ext uri="{BB962C8B-B14F-4D97-AF65-F5344CB8AC3E}">
        <p14:creationId xmlns:p14="http://schemas.microsoft.com/office/powerpoint/2010/main" val="1179820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75722"/>
              </p:ext>
            </p:extLst>
          </p:nvPr>
        </p:nvGraphicFramePr>
        <p:xfrm>
          <a:off x="867504" y="1214140"/>
          <a:ext cx="1041009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  <a:gridCol w="867508"/>
              </a:tblGrid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S</a:t>
                      </a:r>
                      <a:r>
                        <a:rPr lang="en-US" sz="2800" b="1" baseline="-25000" dirty="0" smtClean="0">
                          <a:latin typeface="+mj-lt"/>
                        </a:rPr>
                        <a:t>1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=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S</a:t>
                      </a:r>
                      <a:r>
                        <a:rPr lang="en-US" sz="2800" b="1" baseline="-25000" dirty="0" smtClean="0">
                          <a:latin typeface="+mj-lt"/>
                        </a:rPr>
                        <a:t>2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=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S</a:t>
                      </a:r>
                      <a:r>
                        <a:rPr lang="en-US" sz="2800" b="1" baseline="-25000" dirty="0" smtClean="0">
                          <a:latin typeface="+mj-lt"/>
                        </a:rPr>
                        <a:t>3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=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S</a:t>
                      </a:r>
                      <a:r>
                        <a:rPr lang="en-US" sz="2800" b="1" baseline="-25000" dirty="0" smtClean="0">
                          <a:latin typeface="+mj-lt"/>
                        </a:rPr>
                        <a:t>4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j-lt"/>
                        </a:rPr>
                        <a:t>=</a:t>
                      </a:r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+mj-lt"/>
                      </a:endParaRPr>
                    </a:p>
                  </a:txBody>
                  <a:tcPr marL="121920" marR="12192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    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21920" marR="12192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 rot="16200000" flipV="1">
            <a:off x="1309214" y="47879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309214" y="56261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2934814" y="47879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2934814" y="5626101"/>
            <a:ext cx="838202" cy="40640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1931515" y="5410200"/>
            <a:ext cx="1219200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433317" y="40487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3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74101" y="40487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58933" y="61823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4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99717" y="618238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8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TextBox 2"/>
          <p:cNvSpPr txBox="1">
            <a:spLocks noChangeArrowheads="1"/>
          </p:cNvSpPr>
          <p:nvPr/>
        </p:nvSpPr>
        <p:spPr bwMode="auto">
          <a:xfrm>
            <a:off x="4267200" y="4734581"/>
            <a:ext cx="7010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514350" algn="just"/>
            <a:r>
              <a:rPr lang="en-US" sz="2800" dirty="0" smtClean="0">
                <a:latin typeface="+mj-lt"/>
              </a:rPr>
              <a:t>This tree can explain the four sequences with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12</a:t>
            </a:r>
            <a:r>
              <a:rPr lang="en-US" sz="2800" dirty="0" smtClean="0">
                <a:latin typeface="+mj-lt"/>
              </a:rPr>
              <a:t> mutations, the most parsimonious solution.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Maximum parsimony</a:t>
            </a:r>
          </a:p>
        </p:txBody>
      </p:sp>
    </p:spTree>
    <p:extLst>
      <p:ext uri="{BB962C8B-B14F-4D97-AF65-F5344CB8AC3E}">
        <p14:creationId xmlns:p14="http://schemas.microsoft.com/office/powerpoint/2010/main" val="59111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Maximum parsimony</a:t>
            </a:r>
          </a:p>
        </p:txBody>
      </p:sp>
      <p:graphicFrame>
        <p:nvGraphicFramePr>
          <p:cNvPr id="4" name="Group 57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201182103"/>
              </p:ext>
            </p:extLst>
          </p:nvPr>
        </p:nvGraphicFramePr>
        <p:xfrm>
          <a:off x="1270000" y="2301875"/>
          <a:ext cx="9652000" cy="2590800"/>
        </p:xfrm>
        <a:graphic>
          <a:graphicData uri="http://schemas.openxmlformats.org/drawingml/2006/table">
            <a:tbl>
              <a:tblPr/>
              <a:tblGrid>
                <a:gridCol w="3109384"/>
                <a:gridCol w="3088216"/>
                <a:gridCol w="3454400"/>
              </a:tblGrid>
              <a:tr h="4887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Taxa</a:t>
                      </a:r>
                      <a:endPara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Rooted Trees</a:t>
                      </a:r>
                    </a:p>
                  </a:txBody>
                  <a:tcPr marL="121920" marR="121920" anchor="ctr" anchorCtr="1" horzOverflow="overflow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Unrooted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Trees</a:t>
                      </a:r>
                    </a:p>
                  </a:txBody>
                  <a:tcPr marL="121920" marR="121920" anchor="ctr" anchorCtr="1" horzOverflow="overflow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66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7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105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3.4 </a:t>
                      </a:r>
                      <a:r>
                        <a:rPr lang="en-US" sz="2800" dirty="0" smtClean="0"/>
                        <a:t>× 10</a:t>
                      </a:r>
                      <a:r>
                        <a:rPr lang="en-US" sz="2800" baseline="30000" dirty="0" smtClean="0"/>
                        <a:t>7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2.0 </a:t>
                      </a:r>
                      <a:r>
                        <a:rPr lang="en-US" sz="2800" dirty="0" smtClean="0"/>
                        <a:t>× 10</a:t>
                      </a:r>
                      <a:r>
                        <a:rPr lang="en-US" sz="2800" baseline="30000" dirty="0" smtClean="0"/>
                        <a:t>6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66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8.2 </a:t>
                      </a:r>
                      <a:r>
                        <a:rPr lang="en-US" sz="2800" dirty="0" smtClean="0"/>
                        <a:t>× 10</a:t>
                      </a:r>
                      <a:r>
                        <a:rPr lang="en-US" sz="2800" baseline="30000" dirty="0" smtClean="0"/>
                        <a:t>21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2.2 </a:t>
                      </a:r>
                      <a:r>
                        <a:rPr lang="en-US" sz="2800" dirty="0" smtClean="0"/>
                        <a:t>× 10</a:t>
                      </a:r>
                      <a:r>
                        <a:rPr lang="en-US" sz="2800" baseline="30000" dirty="0" smtClean="0"/>
                        <a:t>20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643312"/>
              </p:ext>
            </p:extLst>
          </p:nvPr>
        </p:nvGraphicFramePr>
        <p:xfrm>
          <a:off x="1270000" y="5044440"/>
          <a:ext cx="9652000" cy="518160"/>
        </p:xfrm>
        <a:graphic>
          <a:graphicData uri="http://schemas.openxmlformats.org/drawingml/2006/table">
            <a:tbl>
              <a:tblPr/>
              <a:tblGrid>
                <a:gridCol w="3109384"/>
                <a:gridCol w="3088216"/>
                <a:gridCol w="3454400"/>
              </a:tblGrid>
              <a:tr h="4866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(2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-3)!!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(2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-5)!!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20800" y="5791200"/>
          <a:ext cx="9652000" cy="518160"/>
        </p:xfrm>
        <a:graphic>
          <a:graphicData uri="http://schemas.openxmlformats.org/drawingml/2006/table">
            <a:tbl>
              <a:tblPr/>
              <a:tblGrid>
                <a:gridCol w="9652000"/>
              </a:tblGrid>
              <a:tr h="4866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!! = 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 </a:t>
                      </a:r>
                      <a:r>
                        <a:rPr lang="en-US" sz="2800" dirty="0" smtClean="0"/>
                        <a:t>× (</a:t>
                      </a:r>
                      <a:r>
                        <a:rPr lang="en-US" sz="2800" b="1" i="1" dirty="0" smtClean="0"/>
                        <a:t>N </a:t>
                      </a:r>
                      <a:r>
                        <a:rPr lang="en-US" sz="2800" b="0" i="0" dirty="0" smtClean="0"/>
                        <a:t>–</a:t>
                      </a:r>
                      <a:r>
                        <a:rPr lang="en-US" sz="2800" b="0" i="0" baseline="0" dirty="0" smtClean="0"/>
                        <a:t> 2</a:t>
                      </a:r>
                      <a:r>
                        <a:rPr lang="en-US" sz="2800" dirty="0" smtClean="0"/>
                        <a:t>) × (</a:t>
                      </a:r>
                      <a:r>
                        <a:rPr lang="en-US" sz="2800" b="1" i="1" dirty="0" smtClean="0"/>
                        <a:t>N</a:t>
                      </a:r>
                      <a:r>
                        <a:rPr lang="en-US" sz="2800" b="0" i="0" baseline="0" dirty="0" smtClean="0"/>
                        <a:t> – 4</a:t>
                      </a:r>
                      <a:r>
                        <a:rPr lang="en-US" sz="2800" dirty="0" smtClean="0"/>
                        <a:t>) × </a:t>
                      </a:r>
                      <a:r>
                        <a:rPr lang="en-US" sz="2800" i="1" dirty="0" smtClean="0"/>
                        <a:t>(</a:t>
                      </a:r>
                      <a:r>
                        <a:rPr lang="en-US" sz="2800" b="1" i="1" dirty="0" smtClean="0"/>
                        <a:t>N </a:t>
                      </a:r>
                      <a:r>
                        <a:rPr lang="en-US" sz="2800" b="0" i="0" dirty="0" smtClean="0"/>
                        <a:t>– 6) </a:t>
                      </a:r>
                      <a:r>
                        <a:rPr lang="en-US" sz="2800" dirty="0" smtClean="0"/>
                        <a:t>× </a:t>
                      </a:r>
                      <a:r>
                        <a:rPr lang="en-US" sz="2800" i="1" dirty="0" smtClean="0"/>
                        <a:t>…</a:t>
                      </a:r>
                      <a:r>
                        <a:rPr lang="en-US" sz="2800" dirty="0" smtClean="0"/>
                        <a:t>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21920" marR="12192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812800" y="1153180"/>
            <a:ext cx="1046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514350" algn="ctr"/>
            <a:r>
              <a:rPr lang="en-US" sz="2800" i="1" dirty="0" smtClean="0">
                <a:latin typeface="+mj-lt"/>
              </a:rPr>
              <a:t>The number of trees gets very big very fast.</a:t>
            </a:r>
          </a:p>
        </p:txBody>
      </p:sp>
    </p:spTree>
    <p:extLst>
      <p:ext uri="{BB962C8B-B14F-4D97-AF65-F5344CB8AC3E}">
        <p14:creationId xmlns:p14="http://schemas.microsoft.com/office/powerpoint/2010/main" val="3432200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Maximum likelihood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in spirit to maximum parsimony</a:t>
            </a:r>
          </a:p>
          <a:p>
            <a:pPr lvl="1"/>
            <a:r>
              <a:rPr lang="en-US" dirty="0" smtClean="0"/>
              <a:t>Instead of the “cheapest” tree, we’ll take the most likely one</a:t>
            </a:r>
          </a:p>
          <a:p>
            <a:pPr lvl="1"/>
            <a:r>
              <a:rPr lang="en-US" dirty="0" smtClean="0"/>
              <a:t>Cost( change 1 ) + Cost( Change 2 ) becomes </a:t>
            </a:r>
            <a:r>
              <a:rPr lang="en-US" dirty="0" err="1" smtClean="0"/>
              <a:t>Pr</a:t>
            </a:r>
            <a:r>
              <a:rPr lang="en-US" dirty="0" smtClean="0"/>
              <a:t>( Change 1 ) × </a:t>
            </a:r>
            <a:r>
              <a:rPr lang="en-US" dirty="0" err="1" smtClean="0"/>
              <a:t>Pr</a:t>
            </a:r>
            <a:r>
              <a:rPr lang="en-US" dirty="0" smtClean="0"/>
              <a:t>( Change 2 ) </a:t>
            </a:r>
          </a:p>
          <a:p>
            <a:r>
              <a:rPr lang="en-US" dirty="0" smtClean="0"/>
              <a:t>Can model different rates of evolution on different sites/branches</a:t>
            </a:r>
          </a:p>
          <a:p>
            <a:r>
              <a:rPr lang="en-US" dirty="0" smtClean="0"/>
              <a:t>Relies on tricks to speed up the search</a:t>
            </a:r>
          </a:p>
          <a:p>
            <a:pPr lvl="1"/>
            <a:r>
              <a:rPr lang="en-US" dirty="0" smtClean="0"/>
              <a:t>E.g. eliminating (pruning) trees that are unlikely to be correct</a:t>
            </a:r>
          </a:p>
          <a:p>
            <a:r>
              <a:rPr lang="en-US" dirty="0" smtClean="0"/>
              <a:t>Bayesian probabilistic approaches here as well</a:t>
            </a:r>
          </a:p>
          <a:p>
            <a:r>
              <a:rPr lang="en-US" dirty="0" smtClean="0"/>
              <a:t>Today’s software for tree-building largely focused on these approaches</a:t>
            </a:r>
          </a:p>
          <a:p>
            <a:pPr lvl="1"/>
            <a:r>
              <a:rPr lang="en-US" sz="2800" dirty="0" err="1">
                <a:solidFill>
                  <a:prstClr val="black"/>
                </a:solidFill>
                <a:latin typeface="+mj-lt"/>
              </a:rPr>
              <a:t>RAxML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   </a:t>
            </a:r>
            <a:endParaRPr lang="en-US" sz="2800" dirty="0" smtClean="0">
              <a:solidFill>
                <a:prstClr val="black"/>
              </a:solidFill>
              <a:latin typeface="+mj-lt"/>
            </a:endParaRPr>
          </a:p>
          <a:p>
            <a:pPr lvl="1"/>
            <a:r>
              <a:rPr lang="en-US" sz="2800" dirty="0" err="1" smtClean="0">
                <a:solidFill>
                  <a:prstClr val="black"/>
                </a:solidFill>
                <a:latin typeface="+mj-lt"/>
              </a:rPr>
              <a:t>PhyML</a:t>
            </a:r>
            <a:r>
              <a:rPr lang="en-US" sz="2800" dirty="0" smtClean="0">
                <a:solidFill>
                  <a:prstClr val="black"/>
                </a:solidFill>
                <a:latin typeface="+mj-lt"/>
              </a:rPr>
              <a:t>   </a:t>
            </a:r>
          </a:p>
          <a:p>
            <a:pPr lvl="1"/>
            <a:r>
              <a:rPr lang="en-US" sz="2800" dirty="0" err="1" smtClean="0">
                <a:solidFill>
                  <a:prstClr val="black"/>
                </a:solidFill>
                <a:latin typeface="+mj-lt"/>
              </a:rPr>
              <a:t>MrBayes</a:t>
            </a:r>
            <a:r>
              <a:rPr lang="en-US" sz="2800" dirty="0" smtClean="0">
                <a:solidFill>
                  <a:prstClr val="black"/>
                </a:solidFill>
                <a:latin typeface="+mj-lt"/>
              </a:rPr>
              <a:t>   </a:t>
            </a:r>
          </a:p>
          <a:p>
            <a:pPr lvl="1"/>
            <a:r>
              <a:rPr lang="en-US" sz="2800" dirty="0" err="1" smtClean="0">
                <a:solidFill>
                  <a:prstClr val="black"/>
                </a:solidFill>
                <a:latin typeface="+mj-lt"/>
              </a:rPr>
              <a:t>FastTree</a:t>
            </a:r>
            <a:endParaRPr lang="en-US" sz="2800" dirty="0">
              <a:solidFill>
                <a:prstClr val="black"/>
              </a:solidFill>
              <a:latin typeface="+mj-lt"/>
            </a:endParaRPr>
          </a:p>
          <a:p>
            <a:pPr lvl="1"/>
            <a:endParaRPr lang="en-US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4/17/2017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255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Storing tree data: the </a:t>
            </a:r>
            <a:r>
              <a:rPr lang="en-US" dirty="0" err="1"/>
              <a:t>Newick</a:t>
            </a:r>
            <a:r>
              <a:rPr lang="en-US" dirty="0"/>
              <a:t> </a:t>
            </a:r>
            <a:r>
              <a:rPr lang="en-US" dirty="0" smtClean="0"/>
              <a:t>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4/17/2017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47</a:t>
            </a:fld>
            <a:endParaRPr lang="en-US" dirty="0"/>
          </a:p>
        </p:txBody>
      </p:sp>
      <p:pic>
        <p:nvPicPr>
          <p:cNvPr id="7170" name="Picture 2" descr="NewickExampl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72" y="1478594"/>
            <a:ext cx="8898115" cy="304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8403" y="6075604"/>
            <a:ext cx="184731" cy="36933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4639" y="5068644"/>
            <a:ext cx="8542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Consolas" panose="020B0609020204030204" pitchFamily="49" charset="0"/>
              </a:rPr>
              <a:t>(A:0.1,B:0.2,(C:0.3,D:0.4):0.5); </a:t>
            </a:r>
          </a:p>
        </p:txBody>
      </p:sp>
    </p:spTree>
    <p:extLst>
      <p:ext uri="{BB962C8B-B14F-4D97-AF65-F5344CB8AC3E}">
        <p14:creationId xmlns:p14="http://schemas.microsoft.com/office/powerpoint/2010/main" val="2556963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in building species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Need the right resolution for the species in question</a:t>
            </a:r>
          </a:p>
          <a:p>
            <a:pPr lvl="1"/>
            <a:r>
              <a:rPr lang="en-US" dirty="0" smtClean="0"/>
              <a:t>Myoglobin too similar among primates to resolve them well</a:t>
            </a:r>
            <a:endParaRPr lang="en-US" sz="2800" dirty="0"/>
          </a:p>
          <a:p>
            <a:r>
              <a:rPr lang="en-US" sz="3200" dirty="0" smtClean="0"/>
              <a:t>Need an </a:t>
            </a:r>
            <a:r>
              <a:rPr lang="en-US" sz="3200" dirty="0" err="1" smtClean="0"/>
              <a:t>ortholog</a:t>
            </a:r>
            <a:r>
              <a:rPr lang="en-US" sz="3200" dirty="0" smtClean="0"/>
              <a:t> in each species of interest</a:t>
            </a:r>
          </a:p>
          <a:p>
            <a:pPr lvl="1"/>
            <a:r>
              <a:rPr lang="en-US" dirty="0" smtClean="0"/>
              <a:t>No myoglobin in yeast, for example</a:t>
            </a:r>
          </a:p>
          <a:p>
            <a:r>
              <a:rPr lang="en-US" sz="3200" dirty="0" smtClean="0"/>
              <a:t>Some common single-locus phylogenetic markers</a:t>
            </a:r>
          </a:p>
          <a:p>
            <a:pPr lvl="1"/>
            <a:r>
              <a:rPr lang="en-US" dirty="0" smtClean="0"/>
              <a:t>16S </a:t>
            </a:r>
            <a:r>
              <a:rPr lang="en-US" dirty="0" err="1" smtClean="0"/>
              <a:t>rRNA</a:t>
            </a:r>
            <a:r>
              <a:rPr lang="en-US" dirty="0" smtClean="0"/>
              <a:t> (gene) for bacteria</a:t>
            </a:r>
          </a:p>
          <a:p>
            <a:pPr lvl="1"/>
            <a:r>
              <a:rPr lang="en-US" dirty="0"/>
              <a:t>Internal </a:t>
            </a:r>
            <a:r>
              <a:rPr lang="en-US" dirty="0" smtClean="0"/>
              <a:t>Transcribed Spacer (ITS) sequence for fungi</a:t>
            </a:r>
          </a:p>
          <a:p>
            <a:pPr lvl="1"/>
            <a:r>
              <a:rPr lang="en-US" dirty="0" err="1" smtClean="0"/>
              <a:t>mtDNA</a:t>
            </a:r>
            <a:r>
              <a:rPr lang="en-US" dirty="0" smtClean="0"/>
              <a:t> for resolving primates/human populations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96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in building species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Not </a:t>
            </a:r>
            <a:r>
              <a:rPr lang="en-US" sz="3200" dirty="0"/>
              <a:t>all genes produce the same </a:t>
            </a:r>
            <a:r>
              <a:rPr lang="en-US" sz="3200" dirty="0" smtClean="0"/>
              <a:t>species tree</a:t>
            </a:r>
          </a:p>
          <a:p>
            <a:r>
              <a:rPr lang="en-US" sz="3200" dirty="0" smtClean="0"/>
              <a:t>Lateral </a:t>
            </a:r>
            <a:r>
              <a:rPr lang="en-US" sz="3200" dirty="0"/>
              <a:t>gene transfer violates the assumptions of the </a:t>
            </a:r>
            <a:r>
              <a:rPr lang="en-US" sz="3200" dirty="0" smtClean="0"/>
              <a:t>tree</a:t>
            </a:r>
          </a:p>
          <a:p>
            <a:r>
              <a:rPr lang="en-US" sz="3200" dirty="0" smtClean="0"/>
              <a:t>Often helpful to use multiple genes</a:t>
            </a:r>
          </a:p>
          <a:p>
            <a:pPr lvl="1"/>
            <a:r>
              <a:rPr lang="en-US" dirty="0" smtClean="0"/>
              <a:t>AMPHORA/</a:t>
            </a:r>
            <a:r>
              <a:rPr lang="en-US" dirty="0" err="1" smtClean="0"/>
              <a:t>PhyloPhlAn</a:t>
            </a:r>
            <a:r>
              <a:rPr lang="en-US" dirty="0" smtClean="0"/>
              <a:t> sets for prokaryotes</a:t>
            </a:r>
          </a:p>
          <a:p>
            <a:r>
              <a:rPr lang="en-US" sz="3200" dirty="0" smtClean="0"/>
              <a:t>Can concatenate real genes into a single super-gene and analyze...</a:t>
            </a:r>
          </a:p>
          <a:p>
            <a:r>
              <a:rPr lang="en-US" sz="3200" dirty="0" smtClean="0"/>
              <a:t>...or build a separate tree for each gene and “average”</a:t>
            </a:r>
          </a:p>
          <a:p>
            <a:endParaRPr lang="en-US" dirty="0"/>
          </a:p>
          <a:p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result tre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48"/>
          <a:stretch/>
        </p:blipFill>
        <p:spPr bwMode="auto">
          <a:xfrm>
            <a:off x="6278878" y="4118129"/>
            <a:ext cx="5395258" cy="26026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6717956" y="4941080"/>
            <a:ext cx="24166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Myoglobin tree</a:t>
            </a:r>
            <a:endParaRPr lang="en-US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192638" y="3748797"/>
            <a:ext cx="787395" cy="552210"/>
            <a:chOff x="10027877" y="3516863"/>
            <a:chExt cx="787395" cy="55221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10036755" y="3703317"/>
              <a:ext cx="0" cy="3657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0027877" y="3516863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 panose="02020603050405020304" pitchFamily="18" charset="0"/>
                  <a:cs typeface="Times" panose="02020603050405020304" pitchFamily="18" charset="0"/>
                </a:rPr>
                <a:t>E. coli</a:t>
              </a:r>
              <a:endParaRPr lang="en-US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1898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observe variation in </a:t>
            </a:r>
            <a:r>
              <a:rPr lang="en-US" u="sng" dirty="0" smtClean="0"/>
              <a:t>phenotype</a:t>
            </a:r>
            <a:endParaRPr lang="en-US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4/17/2017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879" y="1234429"/>
            <a:ext cx="6286155" cy="502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894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Quick overview of molecular evolution</a:t>
            </a:r>
          </a:p>
          <a:p>
            <a:r>
              <a:rPr lang="en-US" sz="3200" dirty="0" smtClean="0"/>
              <a:t>Detecting sequence conservation and evolutionary constraint</a:t>
            </a:r>
          </a:p>
          <a:p>
            <a:r>
              <a:rPr lang="en-US" sz="3200" dirty="0" smtClean="0"/>
              <a:t>Constructing phylogenetic trees</a:t>
            </a:r>
          </a:p>
          <a:p>
            <a:r>
              <a:rPr lang="en-US" sz="3200" b="1" dirty="0" smtClean="0"/>
              <a:t>Multiple sequence alignment</a:t>
            </a:r>
          </a:p>
          <a:p>
            <a:r>
              <a:rPr lang="en-US" sz="3200" dirty="0" smtClean="0"/>
              <a:t>Other topics in comparative genomics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4/17/2017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27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a multiple sequence alignment (MSA)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/>
              <a:t>4/17/2017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51</a:t>
            </a:fld>
            <a:endParaRPr lang="en-US"/>
          </a:p>
        </p:txBody>
      </p:sp>
      <p:pic>
        <p:nvPicPr>
          <p:cNvPr id="5" name="Picture 1" descr="C:\Documents and Settings\Jiggy\My Documents\BF527\Slides\Lecture_09\RPLP0_90_ClustalW_al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794" y="868708"/>
            <a:ext cx="863441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04800" y="5736813"/>
            <a:ext cx="115824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514350" algn="ctr"/>
            <a:r>
              <a:rPr lang="en-US" sz="2600" dirty="0" smtClean="0">
                <a:solidFill>
                  <a:prstClr val="black"/>
                </a:solidFill>
              </a:rPr>
              <a:t>The goal of MSA is to line up homologous positions (nucleotide sides or amino acids) across </a:t>
            </a:r>
            <a:r>
              <a:rPr lang="en-US" sz="2600" dirty="0" smtClean="0">
                <a:solidFill>
                  <a:prstClr val="black"/>
                </a:solidFill>
              </a:rPr>
              <a:t>three or more evolutionarily </a:t>
            </a:r>
            <a:r>
              <a:rPr lang="en-US" sz="2600" dirty="0" smtClean="0">
                <a:solidFill>
                  <a:prstClr val="black"/>
                </a:solidFill>
              </a:rPr>
              <a:t>related genes/loci</a:t>
            </a:r>
          </a:p>
        </p:txBody>
      </p:sp>
    </p:spTree>
    <p:extLst>
      <p:ext uri="{BB962C8B-B14F-4D97-AF65-F5344CB8AC3E}">
        <p14:creationId xmlns:p14="http://schemas.microsoft.com/office/powerpoint/2010/main" val="3243935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Uses of MSA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/>
              <a:t>4/17/2017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52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75" y="1234464"/>
            <a:ext cx="4856847" cy="352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1147714" y="4881415"/>
            <a:ext cx="45967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Input for maximum parsimony and maximum likelihood tree-building.</a:t>
            </a:r>
          </a:p>
        </p:txBody>
      </p:sp>
      <p:pic>
        <p:nvPicPr>
          <p:cNvPr id="8194" name="Picture 2" descr="https://www.researchgate.net/profile/William_Ray3/publication/7764287/figure/fig3/AS:202666845184003@1425330949044/A-LogoMat-M-HMM-Logo-visualizing-the-HMM-defined-by-the-Pfam-ADK_lid-training-sequen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837" y="3598376"/>
            <a:ext cx="4937706" cy="102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6278878" y="4801598"/>
            <a:ext cx="45967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Building models for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protein families</a:t>
            </a:r>
          </a:p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prstClr val="black"/>
                </a:solidFill>
              </a:rPr>
              <a:t>(highlight important positions and find new members)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196" name="Picture 4" descr="http://www.biology.wustl.edu/gcg/figure/hmmessay_2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6" b="9297"/>
          <a:stretch/>
        </p:blipFill>
        <p:spPr bwMode="auto">
          <a:xfrm>
            <a:off x="6461756" y="1306305"/>
            <a:ext cx="4114755" cy="212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995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Recall how we find the best alignment of 2 sequences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4/17/2017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53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818940" y="1701464"/>
            <a:ext cx="2842331" cy="2848653"/>
            <a:chOff x="1426089" y="2004674"/>
            <a:chExt cx="2842331" cy="2848653"/>
          </a:xfrm>
        </p:grpSpPr>
        <p:sp>
          <p:nvSpPr>
            <p:cNvPr id="33" name="Rectangle 32"/>
            <p:cNvSpPr/>
            <p:nvPr/>
          </p:nvSpPr>
          <p:spPr>
            <a:xfrm>
              <a:off x="1783585" y="2338046"/>
              <a:ext cx="2231459" cy="2231457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803846" y="2004674"/>
              <a:ext cx="2211197" cy="333377"/>
              <a:chOff x="1409273" y="1482311"/>
              <a:chExt cx="2211197" cy="333377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2514871" y="710088"/>
                <a:ext cx="2" cy="2211197"/>
              </a:xfrm>
              <a:prstGeom prst="line">
                <a:avLst/>
              </a:prstGeom>
              <a:noFill/>
              <a:ln w="76200" cap="rnd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44" name="TextBox 43"/>
              <p:cNvSpPr txBox="1"/>
              <p:nvPr/>
            </p:nvSpPr>
            <p:spPr>
              <a:xfrm>
                <a:off x="2170227" y="1482311"/>
                <a:ext cx="689291" cy="276999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all" spc="0" normalizeH="0" baseline="0" noProof="0" dirty="0" smtClean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Seq X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1426089" y="2338048"/>
              <a:ext cx="377757" cy="2226406"/>
              <a:chOff x="1031516" y="1815685"/>
              <a:chExt cx="377757" cy="2226406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 rot="16200000" flipH="1" flipV="1">
                <a:off x="290495" y="2923312"/>
                <a:ext cx="2226406" cy="11151"/>
              </a:xfrm>
              <a:prstGeom prst="line">
                <a:avLst/>
              </a:prstGeom>
              <a:noFill/>
              <a:ln w="76200" cap="rnd" cmpd="sng" algn="ctr">
                <a:solidFill>
                  <a:srgbClr val="C0504D"/>
                </a:solidFill>
                <a:prstDash val="solid"/>
              </a:ln>
              <a:effectLst/>
            </p:spPr>
          </p:cxnSp>
          <p:sp>
            <p:nvSpPr>
              <p:cNvPr id="42" name="TextBox 41"/>
              <p:cNvSpPr txBox="1"/>
              <p:nvPr/>
            </p:nvSpPr>
            <p:spPr>
              <a:xfrm rot="16200000">
                <a:off x="825370" y="2790388"/>
                <a:ext cx="689291" cy="276999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all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Seq Y</a:t>
                </a:r>
              </a:p>
            </p:txBody>
          </p:sp>
        </p:grpSp>
        <p:sp>
          <p:nvSpPr>
            <p:cNvPr id="36" name="Oval 35"/>
            <p:cNvSpPr/>
            <p:nvPr/>
          </p:nvSpPr>
          <p:spPr>
            <a:xfrm>
              <a:off x="1750702" y="2282324"/>
              <a:ext cx="118872" cy="118872"/>
            </a:xfrm>
            <a:prstGeom prst="ellipse">
              <a:avLst/>
            </a:prstGeom>
            <a:solidFill>
              <a:srgbClr val="8064A2">
                <a:lumMod val="60000"/>
                <a:lumOff val="40000"/>
              </a:srgbClr>
            </a:solidFill>
            <a:ln w="25400" cap="flat" cmpd="sng" algn="ctr">
              <a:solidFill>
                <a:srgbClr val="8064A2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950900" y="4511388"/>
              <a:ext cx="118872" cy="118872"/>
            </a:xfrm>
            <a:prstGeom prst="ellipse">
              <a:avLst/>
            </a:prstGeom>
            <a:solidFill>
              <a:srgbClr val="F79646">
                <a:lumMod val="60000"/>
                <a:lumOff val="40000"/>
              </a:srgbClr>
            </a:solidFill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61126" y="2044561"/>
              <a:ext cx="516167" cy="200055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64A2"/>
                  </a:solidFill>
                  <a:effectLst/>
                  <a:uLnTx/>
                  <a:uFillTx/>
                  <a:cs typeface="Courier New" pitchFamily="49" charset="0"/>
                </a:rPr>
                <a:t>(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64A2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X</a:t>
              </a:r>
              <a:r>
                <a:rPr kumimoji="0" lang="en-US" sz="13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8064A2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0</a:t>
              </a: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64A2"/>
                  </a:solidFill>
                  <a:effectLst/>
                  <a:uLnTx/>
                  <a:uFillTx/>
                  <a:cs typeface="Courier New" pitchFamily="49" charset="0"/>
                </a:rPr>
                <a:t>, 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64A2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Y</a:t>
              </a:r>
              <a:r>
                <a:rPr kumimoji="0" lang="en-US" sz="13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8064A2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0</a:t>
              </a: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64A2"/>
                  </a:solidFill>
                  <a:effectLst/>
                  <a:uLnTx/>
                  <a:uFillTx/>
                  <a:cs typeface="Courier New" pitchFamily="49" charset="0"/>
                </a:rPr>
                <a:t>)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752253" y="4653272"/>
              <a:ext cx="516167" cy="200055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cs typeface="Courier New" pitchFamily="49" charset="0"/>
                </a:rPr>
                <a:t>(</a:t>
              </a:r>
              <a:r>
                <a:rPr kumimoji="0" lang="en-US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X</a:t>
              </a:r>
              <a:r>
                <a:rPr kumimoji="0" lang="en-US" sz="13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i</a:t>
              </a: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cs typeface="Courier New" pitchFamily="49" charset="0"/>
                </a:rPr>
                <a:t>, </a:t>
              </a:r>
              <a:r>
                <a:rPr kumimoji="0" lang="en-US" sz="13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Y</a:t>
              </a:r>
              <a:r>
                <a:rPr kumimoji="0" lang="en-US" sz="1300" b="1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j</a:t>
              </a: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cs typeface="Courier New" pitchFamily="49" charset="0"/>
                </a:rPr>
                <a:t>)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1930773" y="2433463"/>
              <a:ext cx="1973270" cy="2049165"/>
            </a:xfrm>
            <a:custGeom>
              <a:avLst/>
              <a:gdLst>
                <a:gd name="connsiteX0" fmla="*/ 0 w 1395167"/>
                <a:gd name="connsiteY0" fmla="*/ 0 h 1216058"/>
                <a:gd name="connsiteX1" fmla="*/ 65988 w 1395167"/>
                <a:gd name="connsiteY1" fmla="*/ 141402 h 1216058"/>
                <a:gd name="connsiteX2" fmla="*/ 150829 w 1395167"/>
                <a:gd name="connsiteY2" fmla="*/ 141402 h 1216058"/>
                <a:gd name="connsiteX3" fmla="*/ 245097 w 1395167"/>
                <a:gd name="connsiteY3" fmla="*/ 273378 h 1216058"/>
                <a:gd name="connsiteX4" fmla="*/ 471340 w 1395167"/>
                <a:gd name="connsiteY4" fmla="*/ 292231 h 1216058"/>
                <a:gd name="connsiteX5" fmla="*/ 509048 w 1395167"/>
                <a:gd name="connsiteY5" fmla="*/ 452487 h 1216058"/>
                <a:gd name="connsiteX6" fmla="*/ 838986 w 1395167"/>
                <a:gd name="connsiteY6" fmla="*/ 452487 h 1216058"/>
                <a:gd name="connsiteX7" fmla="*/ 942681 w 1395167"/>
                <a:gd name="connsiteY7" fmla="*/ 688157 h 1216058"/>
                <a:gd name="connsiteX8" fmla="*/ 1216058 w 1395167"/>
                <a:gd name="connsiteY8" fmla="*/ 791852 h 1216058"/>
                <a:gd name="connsiteX9" fmla="*/ 1291472 w 1395167"/>
                <a:gd name="connsiteY9" fmla="*/ 1084083 h 1216058"/>
                <a:gd name="connsiteX10" fmla="*/ 1376314 w 1395167"/>
                <a:gd name="connsiteY10" fmla="*/ 1131217 h 1216058"/>
                <a:gd name="connsiteX11" fmla="*/ 1395167 w 1395167"/>
                <a:gd name="connsiteY11" fmla="*/ 1216058 h 1216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95167" h="1216058">
                  <a:moveTo>
                    <a:pt x="0" y="0"/>
                  </a:moveTo>
                  <a:lnTo>
                    <a:pt x="65988" y="141402"/>
                  </a:lnTo>
                  <a:lnTo>
                    <a:pt x="150829" y="141402"/>
                  </a:lnTo>
                  <a:lnTo>
                    <a:pt x="245097" y="273378"/>
                  </a:lnTo>
                  <a:lnTo>
                    <a:pt x="471340" y="292231"/>
                  </a:lnTo>
                  <a:lnTo>
                    <a:pt x="509048" y="452487"/>
                  </a:lnTo>
                  <a:lnTo>
                    <a:pt x="838986" y="452487"/>
                  </a:lnTo>
                  <a:lnTo>
                    <a:pt x="942681" y="688157"/>
                  </a:lnTo>
                  <a:lnTo>
                    <a:pt x="1216058" y="791852"/>
                  </a:lnTo>
                  <a:lnTo>
                    <a:pt x="1291472" y="1084083"/>
                  </a:lnTo>
                  <a:lnTo>
                    <a:pt x="1376314" y="1131217"/>
                  </a:lnTo>
                  <a:lnTo>
                    <a:pt x="1395167" y="1216058"/>
                  </a:lnTo>
                </a:path>
              </a:pathLst>
            </a:custGeom>
            <a:noFill/>
            <a:ln w="25400" cap="rnd" cmpd="sng" algn="ctr">
              <a:solidFill>
                <a:sysClr val="windowText" lastClr="000000"/>
              </a:solidFill>
              <a:prstDash val="sysDash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032890"/>
              </p:ext>
            </p:extLst>
          </p:nvPr>
        </p:nvGraphicFramePr>
        <p:xfrm>
          <a:off x="2274310" y="4946354"/>
          <a:ext cx="2084832" cy="853440"/>
        </p:xfrm>
        <a:graphic>
          <a:graphicData uri="http://schemas.openxmlformats.org/drawingml/2006/table">
            <a:tbl>
              <a:tblPr firstRow="1" bandRow="1"/>
              <a:tblGrid>
                <a:gridCol w="521208"/>
                <a:gridCol w="521208"/>
                <a:gridCol w="521208"/>
                <a:gridCol w="521208"/>
              </a:tblGrid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endParaRPr lang="en-US" sz="28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</a:t>
                      </a:r>
                      <a:endParaRPr lang="en-US" sz="28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endParaRPr lang="en-US" sz="28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8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L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" name="Rectangle 45"/>
          <p:cNvSpPr/>
          <p:nvPr/>
        </p:nvSpPr>
        <p:spPr>
          <a:xfrm>
            <a:off x="5002565" y="1616114"/>
            <a:ext cx="5227313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To align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X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urier New" pitchFamily="49" charset="0"/>
              </a:rPr>
              <a:t> =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FIT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urier New" pitchFamily="49" charset="0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and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urier New" pitchFamily="49" charset="0"/>
              </a:rPr>
              <a:t> =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FLIT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at each point in the alignment we must check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options for each cell in the alignment grid.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671761" y="3673514"/>
            <a:ext cx="1097280" cy="1381426"/>
            <a:chOff x="5027369" y="2958996"/>
            <a:chExt cx="1097280" cy="1381426"/>
          </a:xfrm>
        </p:grpSpPr>
        <p:sp>
          <p:nvSpPr>
            <p:cNvPr id="48" name="Rectangle 47"/>
            <p:cNvSpPr>
              <a:spLocks/>
            </p:cNvSpPr>
            <p:nvPr/>
          </p:nvSpPr>
          <p:spPr>
            <a:xfrm>
              <a:off x="5073089" y="2960587"/>
              <a:ext cx="1005840" cy="1379835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027369" y="2958996"/>
              <a:ext cx="109728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all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Match</a:t>
              </a:r>
              <a:r>
                <a:rPr kumimoji="0" 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or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all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mismatch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376275" y="3580790"/>
              <a:ext cx="399468" cy="759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X</a:t>
              </a:r>
            </a:p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Y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942772" y="3674196"/>
            <a:ext cx="1005840" cy="1380744"/>
            <a:chOff x="6298380" y="2959678"/>
            <a:chExt cx="1005840" cy="1380744"/>
          </a:xfrm>
        </p:grpSpPr>
        <p:sp>
          <p:nvSpPr>
            <p:cNvPr id="52" name="Rectangle 51"/>
            <p:cNvSpPr>
              <a:spLocks/>
            </p:cNvSpPr>
            <p:nvPr/>
          </p:nvSpPr>
          <p:spPr>
            <a:xfrm>
              <a:off x="6298380" y="2959678"/>
              <a:ext cx="1005840" cy="1380744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344100" y="3074413"/>
              <a:ext cx="91440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all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ourier New" pitchFamily="49" charset="0"/>
                </a:rPr>
                <a:t>Gap #1</a:t>
              </a:r>
              <a:endParaRPr kumimoji="0" lang="en-US" sz="1500" b="1" i="0" u="none" strike="noStrike" kern="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601566" y="3580790"/>
              <a:ext cx="399468" cy="759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X</a:t>
              </a:r>
            </a:p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-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187725" y="3674196"/>
            <a:ext cx="1005840" cy="1380744"/>
            <a:chOff x="7543333" y="2959678"/>
            <a:chExt cx="1005840" cy="1380744"/>
          </a:xfrm>
        </p:grpSpPr>
        <p:sp>
          <p:nvSpPr>
            <p:cNvPr id="56" name="Rectangle 55"/>
            <p:cNvSpPr>
              <a:spLocks/>
            </p:cNvSpPr>
            <p:nvPr/>
          </p:nvSpPr>
          <p:spPr>
            <a:xfrm>
              <a:off x="7543333" y="2959678"/>
              <a:ext cx="1005840" cy="1380744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589053" y="3074413"/>
              <a:ext cx="91440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all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ourier New" pitchFamily="49" charset="0"/>
                </a:rPr>
                <a:t>Gap #2</a:t>
              </a:r>
              <a:endParaRPr kumimoji="0" lang="en-US" sz="1500" b="1" i="0" u="none" strike="noStrike" kern="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846519" y="3580790"/>
              <a:ext cx="399468" cy="759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-</a:t>
              </a:r>
            </a:p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Y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0147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same idea applies to larger #s of sequences...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4/17/2017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54</a:t>
            </a:fld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5943065" y="1061956"/>
            <a:ext cx="4645383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To align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X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urier New" pitchFamily="49" charset="0"/>
              </a:rPr>
              <a:t> =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FIT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and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Y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urier New" pitchFamily="49" charset="0"/>
              </a:rPr>
              <a:t> =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FLIT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and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Z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=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FRET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we must check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7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options in each cell of the alignment cube.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1706928" y="1051586"/>
            <a:ext cx="4022714" cy="3681798"/>
            <a:chOff x="381709" y="1152150"/>
            <a:chExt cx="4022714" cy="3681798"/>
          </a:xfrm>
        </p:grpSpPr>
        <p:sp>
          <p:nvSpPr>
            <p:cNvPr id="109" name="Freeform 108"/>
            <p:cNvSpPr/>
            <p:nvPr/>
          </p:nvSpPr>
          <p:spPr>
            <a:xfrm rot="10800000" flipV="1">
              <a:off x="754525" y="3717673"/>
              <a:ext cx="3262381" cy="858521"/>
            </a:xfrm>
            <a:custGeom>
              <a:avLst/>
              <a:gdLst>
                <a:gd name="connsiteX0" fmla="*/ 0 w 2428640"/>
                <a:gd name="connsiteY0" fmla="*/ 758950 h 758950"/>
                <a:gd name="connsiteX1" fmla="*/ 189738 w 2428640"/>
                <a:gd name="connsiteY1" fmla="*/ 0 h 758950"/>
                <a:gd name="connsiteX2" fmla="*/ 2428640 w 2428640"/>
                <a:gd name="connsiteY2" fmla="*/ 0 h 758950"/>
                <a:gd name="connsiteX3" fmla="*/ 2238903 w 2428640"/>
                <a:gd name="connsiteY3" fmla="*/ 758950 h 758950"/>
                <a:gd name="connsiteX4" fmla="*/ 0 w 2428640"/>
                <a:gd name="connsiteY4" fmla="*/ 758950 h 758950"/>
                <a:gd name="connsiteX0" fmla="*/ 0 w 2808115"/>
                <a:gd name="connsiteY0" fmla="*/ 758950 h 758950"/>
                <a:gd name="connsiteX1" fmla="*/ 189738 w 2808115"/>
                <a:gd name="connsiteY1" fmla="*/ 0 h 758950"/>
                <a:gd name="connsiteX2" fmla="*/ 2808115 w 2808115"/>
                <a:gd name="connsiteY2" fmla="*/ 0 h 758950"/>
                <a:gd name="connsiteX3" fmla="*/ 2238903 w 2808115"/>
                <a:gd name="connsiteY3" fmla="*/ 758950 h 758950"/>
                <a:gd name="connsiteX4" fmla="*/ 0 w 2808115"/>
                <a:gd name="connsiteY4" fmla="*/ 758950 h 758950"/>
                <a:gd name="connsiteX0" fmla="*/ 0 w 2808115"/>
                <a:gd name="connsiteY0" fmla="*/ 758950 h 758950"/>
                <a:gd name="connsiteX1" fmla="*/ 189738 w 2808115"/>
                <a:gd name="connsiteY1" fmla="*/ 0 h 758950"/>
                <a:gd name="connsiteX2" fmla="*/ 2808115 w 2808115"/>
                <a:gd name="connsiteY2" fmla="*/ 0 h 758950"/>
                <a:gd name="connsiteX3" fmla="*/ 1366109 w 2808115"/>
                <a:gd name="connsiteY3" fmla="*/ 758950 h 758950"/>
                <a:gd name="connsiteX4" fmla="*/ 0 w 2808115"/>
                <a:gd name="connsiteY4" fmla="*/ 758950 h 758950"/>
                <a:gd name="connsiteX0" fmla="*/ 0 w 2808115"/>
                <a:gd name="connsiteY0" fmla="*/ 758950 h 758950"/>
                <a:gd name="connsiteX1" fmla="*/ 189738 w 2808115"/>
                <a:gd name="connsiteY1" fmla="*/ 0 h 758950"/>
                <a:gd name="connsiteX2" fmla="*/ 2808115 w 2808115"/>
                <a:gd name="connsiteY2" fmla="*/ 0 h 758950"/>
                <a:gd name="connsiteX3" fmla="*/ 1897374 w 2808115"/>
                <a:gd name="connsiteY3" fmla="*/ 758950 h 758950"/>
                <a:gd name="connsiteX4" fmla="*/ 0 w 2808115"/>
                <a:gd name="connsiteY4" fmla="*/ 758950 h 758950"/>
                <a:gd name="connsiteX0" fmla="*/ 0 w 2808115"/>
                <a:gd name="connsiteY0" fmla="*/ 758950 h 758950"/>
                <a:gd name="connsiteX1" fmla="*/ 1290214 w 2808115"/>
                <a:gd name="connsiteY1" fmla="*/ 0 h 758950"/>
                <a:gd name="connsiteX2" fmla="*/ 2808115 w 2808115"/>
                <a:gd name="connsiteY2" fmla="*/ 0 h 758950"/>
                <a:gd name="connsiteX3" fmla="*/ 1897374 w 2808115"/>
                <a:gd name="connsiteY3" fmla="*/ 758950 h 758950"/>
                <a:gd name="connsiteX4" fmla="*/ 0 w 2808115"/>
                <a:gd name="connsiteY4" fmla="*/ 758950 h 758950"/>
                <a:gd name="connsiteX0" fmla="*/ 0 w 2808115"/>
                <a:gd name="connsiteY0" fmla="*/ 758950 h 758950"/>
                <a:gd name="connsiteX1" fmla="*/ 834844 w 2808115"/>
                <a:gd name="connsiteY1" fmla="*/ 0 h 758950"/>
                <a:gd name="connsiteX2" fmla="*/ 2808115 w 2808115"/>
                <a:gd name="connsiteY2" fmla="*/ 0 h 758950"/>
                <a:gd name="connsiteX3" fmla="*/ 1897374 w 2808115"/>
                <a:gd name="connsiteY3" fmla="*/ 758950 h 758950"/>
                <a:gd name="connsiteX4" fmla="*/ 0 w 2808115"/>
                <a:gd name="connsiteY4" fmla="*/ 758950 h 758950"/>
                <a:gd name="connsiteX0" fmla="*/ 0 w 2884011"/>
                <a:gd name="connsiteY0" fmla="*/ 758950 h 758950"/>
                <a:gd name="connsiteX1" fmla="*/ 910740 w 2884011"/>
                <a:gd name="connsiteY1" fmla="*/ 0 h 758950"/>
                <a:gd name="connsiteX2" fmla="*/ 2884011 w 2884011"/>
                <a:gd name="connsiteY2" fmla="*/ 0 h 758950"/>
                <a:gd name="connsiteX3" fmla="*/ 1973270 w 2884011"/>
                <a:gd name="connsiteY3" fmla="*/ 758950 h 758950"/>
                <a:gd name="connsiteX4" fmla="*/ 0 w 2884011"/>
                <a:gd name="connsiteY4" fmla="*/ 758950 h 75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4011" h="758950">
                  <a:moveTo>
                    <a:pt x="0" y="758950"/>
                  </a:moveTo>
                  <a:lnTo>
                    <a:pt x="910740" y="0"/>
                  </a:lnTo>
                  <a:lnTo>
                    <a:pt x="2884011" y="0"/>
                  </a:lnTo>
                  <a:lnTo>
                    <a:pt x="1973270" y="758950"/>
                  </a:lnTo>
                  <a:lnTo>
                    <a:pt x="0" y="758950"/>
                  </a:lnTo>
                  <a:close/>
                </a:path>
              </a:pathLst>
            </a:custGeom>
            <a:noFill/>
            <a:ln w="254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54525" y="1485522"/>
              <a:ext cx="2232154" cy="2232151"/>
            </a:xfrm>
            <a:prstGeom prst="rect">
              <a:avLst/>
            </a:prstGeom>
            <a:noFill/>
            <a:ln w="254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Freeform 110"/>
            <p:cNvSpPr/>
            <p:nvPr/>
          </p:nvSpPr>
          <p:spPr>
            <a:xfrm rot="13500000" flipV="1">
              <a:off x="-165374" y="2197184"/>
              <a:ext cx="2902456" cy="1699783"/>
            </a:xfrm>
            <a:custGeom>
              <a:avLst/>
              <a:gdLst>
                <a:gd name="connsiteX0" fmla="*/ 0 w 2428640"/>
                <a:gd name="connsiteY0" fmla="*/ 758950 h 758950"/>
                <a:gd name="connsiteX1" fmla="*/ 189738 w 2428640"/>
                <a:gd name="connsiteY1" fmla="*/ 0 h 758950"/>
                <a:gd name="connsiteX2" fmla="*/ 2428640 w 2428640"/>
                <a:gd name="connsiteY2" fmla="*/ 0 h 758950"/>
                <a:gd name="connsiteX3" fmla="*/ 2238903 w 2428640"/>
                <a:gd name="connsiteY3" fmla="*/ 758950 h 758950"/>
                <a:gd name="connsiteX4" fmla="*/ 0 w 2428640"/>
                <a:gd name="connsiteY4" fmla="*/ 758950 h 758950"/>
                <a:gd name="connsiteX0" fmla="*/ 0 w 2808115"/>
                <a:gd name="connsiteY0" fmla="*/ 758950 h 758950"/>
                <a:gd name="connsiteX1" fmla="*/ 189738 w 2808115"/>
                <a:gd name="connsiteY1" fmla="*/ 0 h 758950"/>
                <a:gd name="connsiteX2" fmla="*/ 2808115 w 2808115"/>
                <a:gd name="connsiteY2" fmla="*/ 0 h 758950"/>
                <a:gd name="connsiteX3" fmla="*/ 2238903 w 2808115"/>
                <a:gd name="connsiteY3" fmla="*/ 758950 h 758950"/>
                <a:gd name="connsiteX4" fmla="*/ 0 w 2808115"/>
                <a:gd name="connsiteY4" fmla="*/ 758950 h 758950"/>
                <a:gd name="connsiteX0" fmla="*/ 0 w 2808115"/>
                <a:gd name="connsiteY0" fmla="*/ 758950 h 758950"/>
                <a:gd name="connsiteX1" fmla="*/ 189738 w 2808115"/>
                <a:gd name="connsiteY1" fmla="*/ 0 h 758950"/>
                <a:gd name="connsiteX2" fmla="*/ 2808115 w 2808115"/>
                <a:gd name="connsiteY2" fmla="*/ 0 h 758950"/>
                <a:gd name="connsiteX3" fmla="*/ 1366109 w 2808115"/>
                <a:gd name="connsiteY3" fmla="*/ 758950 h 758950"/>
                <a:gd name="connsiteX4" fmla="*/ 0 w 2808115"/>
                <a:gd name="connsiteY4" fmla="*/ 758950 h 758950"/>
                <a:gd name="connsiteX0" fmla="*/ 0 w 2808115"/>
                <a:gd name="connsiteY0" fmla="*/ 758950 h 758950"/>
                <a:gd name="connsiteX1" fmla="*/ 189738 w 2808115"/>
                <a:gd name="connsiteY1" fmla="*/ 0 h 758950"/>
                <a:gd name="connsiteX2" fmla="*/ 2808115 w 2808115"/>
                <a:gd name="connsiteY2" fmla="*/ 0 h 758950"/>
                <a:gd name="connsiteX3" fmla="*/ 1897374 w 2808115"/>
                <a:gd name="connsiteY3" fmla="*/ 758950 h 758950"/>
                <a:gd name="connsiteX4" fmla="*/ 0 w 2808115"/>
                <a:gd name="connsiteY4" fmla="*/ 758950 h 758950"/>
                <a:gd name="connsiteX0" fmla="*/ 0 w 2808115"/>
                <a:gd name="connsiteY0" fmla="*/ 758950 h 758950"/>
                <a:gd name="connsiteX1" fmla="*/ 1290214 w 2808115"/>
                <a:gd name="connsiteY1" fmla="*/ 0 h 758950"/>
                <a:gd name="connsiteX2" fmla="*/ 2808115 w 2808115"/>
                <a:gd name="connsiteY2" fmla="*/ 0 h 758950"/>
                <a:gd name="connsiteX3" fmla="*/ 1897374 w 2808115"/>
                <a:gd name="connsiteY3" fmla="*/ 758950 h 758950"/>
                <a:gd name="connsiteX4" fmla="*/ 0 w 2808115"/>
                <a:gd name="connsiteY4" fmla="*/ 758950 h 758950"/>
                <a:gd name="connsiteX0" fmla="*/ 0 w 2808115"/>
                <a:gd name="connsiteY0" fmla="*/ 758950 h 758950"/>
                <a:gd name="connsiteX1" fmla="*/ 834844 w 2808115"/>
                <a:gd name="connsiteY1" fmla="*/ 0 h 758950"/>
                <a:gd name="connsiteX2" fmla="*/ 2808115 w 2808115"/>
                <a:gd name="connsiteY2" fmla="*/ 0 h 758950"/>
                <a:gd name="connsiteX3" fmla="*/ 1897374 w 2808115"/>
                <a:gd name="connsiteY3" fmla="*/ 758950 h 758950"/>
                <a:gd name="connsiteX4" fmla="*/ 0 w 2808115"/>
                <a:gd name="connsiteY4" fmla="*/ 758950 h 758950"/>
                <a:gd name="connsiteX0" fmla="*/ 0 w 2884011"/>
                <a:gd name="connsiteY0" fmla="*/ 758950 h 758950"/>
                <a:gd name="connsiteX1" fmla="*/ 910740 w 2884011"/>
                <a:gd name="connsiteY1" fmla="*/ 0 h 758950"/>
                <a:gd name="connsiteX2" fmla="*/ 2884011 w 2884011"/>
                <a:gd name="connsiteY2" fmla="*/ 0 h 758950"/>
                <a:gd name="connsiteX3" fmla="*/ 1973270 w 2884011"/>
                <a:gd name="connsiteY3" fmla="*/ 758950 h 758950"/>
                <a:gd name="connsiteX4" fmla="*/ 0 w 2884011"/>
                <a:gd name="connsiteY4" fmla="*/ 758950 h 758950"/>
                <a:gd name="connsiteX0" fmla="*/ 0 w 2884011"/>
                <a:gd name="connsiteY0" fmla="*/ 1399126 h 1399126"/>
                <a:gd name="connsiteX1" fmla="*/ 1385181 w 2884011"/>
                <a:gd name="connsiteY1" fmla="*/ 0 h 1399126"/>
                <a:gd name="connsiteX2" fmla="*/ 2884011 w 2884011"/>
                <a:gd name="connsiteY2" fmla="*/ 640176 h 1399126"/>
                <a:gd name="connsiteX3" fmla="*/ 1973270 w 2884011"/>
                <a:gd name="connsiteY3" fmla="*/ 1399126 h 1399126"/>
                <a:gd name="connsiteX4" fmla="*/ 0 w 2884011"/>
                <a:gd name="connsiteY4" fmla="*/ 1399126 h 1399126"/>
                <a:gd name="connsiteX0" fmla="*/ 0 w 2565830"/>
                <a:gd name="connsiteY0" fmla="*/ 1399126 h 1399126"/>
                <a:gd name="connsiteX1" fmla="*/ 1385181 w 2565830"/>
                <a:gd name="connsiteY1" fmla="*/ 0 h 1399126"/>
                <a:gd name="connsiteX2" fmla="*/ 2565830 w 2565830"/>
                <a:gd name="connsiteY2" fmla="*/ 107331 h 1399126"/>
                <a:gd name="connsiteX3" fmla="*/ 1973270 w 2565830"/>
                <a:gd name="connsiteY3" fmla="*/ 1399126 h 1399126"/>
                <a:gd name="connsiteX4" fmla="*/ 0 w 2565830"/>
                <a:gd name="connsiteY4" fmla="*/ 1399126 h 1399126"/>
                <a:gd name="connsiteX0" fmla="*/ 0 w 2565830"/>
                <a:gd name="connsiteY0" fmla="*/ 1399126 h 1502644"/>
                <a:gd name="connsiteX1" fmla="*/ 1385181 w 2565830"/>
                <a:gd name="connsiteY1" fmla="*/ 0 h 1502644"/>
                <a:gd name="connsiteX2" fmla="*/ 2565830 w 2565830"/>
                <a:gd name="connsiteY2" fmla="*/ 107331 h 1502644"/>
                <a:gd name="connsiteX3" fmla="*/ 1170518 w 2565830"/>
                <a:gd name="connsiteY3" fmla="*/ 1502644 h 1502644"/>
                <a:gd name="connsiteX4" fmla="*/ 0 w 2565830"/>
                <a:gd name="connsiteY4" fmla="*/ 1399126 h 1502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5830" h="1502644">
                  <a:moveTo>
                    <a:pt x="0" y="1399126"/>
                  </a:moveTo>
                  <a:lnTo>
                    <a:pt x="1385181" y="0"/>
                  </a:lnTo>
                  <a:lnTo>
                    <a:pt x="2565830" y="107331"/>
                  </a:lnTo>
                  <a:lnTo>
                    <a:pt x="1170518" y="1502644"/>
                  </a:lnTo>
                  <a:lnTo>
                    <a:pt x="0" y="1399126"/>
                  </a:lnTo>
                  <a:close/>
                </a:path>
              </a:pathLst>
            </a:custGeom>
            <a:noFill/>
            <a:ln w="254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Freeform 111"/>
            <p:cNvSpPr/>
            <p:nvPr/>
          </p:nvSpPr>
          <p:spPr>
            <a:xfrm rot="10800000" flipV="1">
              <a:off x="754525" y="1485522"/>
              <a:ext cx="3262381" cy="858521"/>
            </a:xfrm>
            <a:custGeom>
              <a:avLst/>
              <a:gdLst>
                <a:gd name="connsiteX0" fmla="*/ 0 w 2428640"/>
                <a:gd name="connsiteY0" fmla="*/ 758950 h 758950"/>
                <a:gd name="connsiteX1" fmla="*/ 189738 w 2428640"/>
                <a:gd name="connsiteY1" fmla="*/ 0 h 758950"/>
                <a:gd name="connsiteX2" fmla="*/ 2428640 w 2428640"/>
                <a:gd name="connsiteY2" fmla="*/ 0 h 758950"/>
                <a:gd name="connsiteX3" fmla="*/ 2238903 w 2428640"/>
                <a:gd name="connsiteY3" fmla="*/ 758950 h 758950"/>
                <a:gd name="connsiteX4" fmla="*/ 0 w 2428640"/>
                <a:gd name="connsiteY4" fmla="*/ 758950 h 758950"/>
                <a:gd name="connsiteX0" fmla="*/ 0 w 2808115"/>
                <a:gd name="connsiteY0" fmla="*/ 758950 h 758950"/>
                <a:gd name="connsiteX1" fmla="*/ 189738 w 2808115"/>
                <a:gd name="connsiteY1" fmla="*/ 0 h 758950"/>
                <a:gd name="connsiteX2" fmla="*/ 2808115 w 2808115"/>
                <a:gd name="connsiteY2" fmla="*/ 0 h 758950"/>
                <a:gd name="connsiteX3" fmla="*/ 2238903 w 2808115"/>
                <a:gd name="connsiteY3" fmla="*/ 758950 h 758950"/>
                <a:gd name="connsiteX4" fmla="*/ 0 w 2808115"/>
                <a:gd name="connsiteY4" fmla="*/ 758950 h 758950"/>
                <a:gd name="connsiteX0" fmla="*/ 0 w 2808115"/>
                <a:gd name="connsiteY0" fmla="*/ 758950 h 758950"/>
                <a:gd name="connsiteX1" fmla="*/ 189738 w 2808115"/>
                <a:gd name="connsiteY1" fmla="*/ 0 h 758950"/>
                <a:gd name="connsiteX2" fmla="*/ 2808115 w 2808115"/>
                <a:gd name="connsiteY2" fmla="*/ 0 h 758950"/>
                <a:gd name="connsiteX3" fmla="*/ 1366109 w 2808115"/>
                <a:gd name="connsiteY3" fmla="*/ 758950 h 758950"/>
                <a:gd name="connsiteX4" fmla="*/ 0 w 2808115"/>
                <a:gd name="connsiteY4" fmla="*/ 758950 h 758950"/>
                <a:gd name="connsiteX0" fmla="*/ 0 w 2808115"/>
                <a:gd name="connsiteY0" fmla="*/ 758950 h 758950"/>
                <a:gd name="connsiteX1" fmla="*/ 189738 w 2808115"/>
                <a:gd name="connsiteY1" fmla="*/ 0 h 758950"/>
                <a:gd name="connsiteX2" fmla="*/ 2808115 w 2808115"/>
                <a:gd name="connsiteY2" fmla="*/ 0 h 758950"/>
                <a:gd name="connsiteX3" fmla="*/ 1897374 w 2808115"/>
                <a:gd name="connsiteY3" fmla="*/ 758950 h 758950"/>
                <a:gd name="connsiteX4" fmla="*/ 0 w 2808115"/>
                <a:gd name="connsiteY4" fmla="*/ 758950 h 758950"/>
                <a:gd name="connsiteX0" fmla="*/ 0 w 2808115"/>
                <a:gd name="connsiteY0" fmla="*/ 758950 h 758950"/>
                <a:gd name="connsiteX1" fmla="*/ 1290214 w 2808115"/>
                <a:gd name="connsiteY1" fmla="*/ 0 h 758950"/>
                <a:gd name="connsiteX2" fmla="*/ 2808115 w 2808115"/>
                <a:gd name="connsiteY2" fmla="*/ 0 h 758950"/>
                <a:gd name="connsiteX3" fmla="*/ 1897374 w 2808115"/>
                <a:gd name="connsiteY3" fmla="*/ 758950 h 758950"/>
                <a:gd name="connsiteX4" fmla="*/ 0 w 2808115"/>
                <a:gd name="connsiteY4" fmla="*/ 758950 h 758950"/>
                <a:gd name="connsiteX0" fmla="*/ 0 w 2808115"/>
                <a:gd name="connsiteY0" fmla="*/ 758950 h 758950"/>
                <a:gd name="connsiteX1" fmla="*/ 834844 w 2808115"/>
                <a:gd name="connsiteY1" fmla="*/ 0 h 758950"/>
                <a:gd name="connsiteX2" fmla="*/ 2808115 w 2808115"/>
                <a:gd name="connsiteY2" fmla="*/ 0 h 758950"/>
                <a:gd name="connsiteX3" fmla="*/ 1897374 w 2808115"/>
                <a:gd name="connsiteY3" fmla="*/ 758950 h 758950"/>
                <a:gd name="connsiteX4" fmla="*/ 0 w 2808115"/>
                <a:gd name="connsiteY4" fmla="*/ 758950 h 758950"/>
                <a:gd name="connsiteX0" fmla="*/ 0 w 2884011"/>
                <a:gd name="connsiteY0" fmla="*/ 758950 h 758950"/>
                <a:gd name="connsiteX1" fmla="*/ 910740 w 2884011"/>
                <a:gd name="connsiteY1" fmla="*/ 0 h 758950"/>
                <a:gd name="connsiteX2" fmla="*/ 2884011 w 2884011"/>
                <a:gd name="connsiteY2" fmla="*/ 0 h 758950"/>
                <a:gd name="connsiteX3" fmla="*/ 1973270 w 2884011"/>
                <a:gd name="connsiteY3" fmla="*/ 758950 h 758950"/>
                <a:gd name="connsiteX4" fmla="*/ 0 w 2884011"/>
                <a:gd name="connsiteY4" fmla="*/ 758950 h 75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4011" h="758950">
                  <a:moveTo>
                    <a:pt x="0" y="758950"/>
                  </a:moveTo>
                  <a:lnTo>
                    <a:pt x="910740" y="0"/>
                  </a:lnTo>
                  <a:lnTo>
                    <a:pt x="2884011" y="0"/>
                  </a:lnTo>
                  <a:lnTo>
                    <a:pt x="1973270" y="758950"/>
                  </a:lnTo>
                  <a:lnTo>
                    <a:pt x="0" y="758950"/>
                  </a:lnTo>
                  <a:close/>
                </a:path>
              </a:pathLst>
            </a:custGeom>
            <a:noFill/>
            <a:ln w="254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3" name="Group 31"/>
            <p:cNvGrpSpPr/>
            <p:nvPr/>
          </p:nvGrpSpPr>
          <p:grpSpPr>
            <a:xfrm>
              <a:off x="775532" y="1152150"/>
              <a:ext cx="2211197" cy="333377"/>
              <a:chOff x="1409273" y="1482311"/>
              <a:chExt cx="2211197" cy="333377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 rot="5400000" flipH="1" flipV="1">
                <a:off x="2514871" y="710088"/>
                <a:ext cx="2" cy="2211197"/>
              </a:xfrm>
              <a:prstGeom prst="line">
                <a:avLst/>
              </a:prstGeom>
              <a:noFill/>
              <a:ln w="76200" cap="rnd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28" name="TextBox 127"/>
              <p:cNvSpPr txBox="1"/>
              <p:nvPr/>
            </p:nvSpPr>
            <p:spPr>
              <a:xfrm>
                <a:off x="2170227" y="1482311"/>
                <a:ext cx="689291" cy="276999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all" spc="0" normalizeH="0" baseline="0" noProof="0" dirty="0" smtClean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Seq X</a:t>
                </a:r>
              </a:p>
            </p:txBody>
          </p:sp>
        </p:grpSp>
        <p:grpSp>
          <p:nvGrpSpPr>
            <p:cNvPr id="114" name="Group 30"/>
            <p:cNvGrpSpPr/>
            <p:nvPr/>
          </p:nvGrpSpPr>
          <p:grpSpPr>
            <a:xfrm>
              <a:off x="397775" y="1485524"/>
              <a:ext cx="377757" cy="2226406"/>
              <a:chOff x="1031516" y="1815685"/>
              <a:chExt cx="377757" cy="2226406"/>
            </a:xfrm>
          </p:grpSpPr>
          <p:cxnSp>
            <p:nvCxnSpPr>
              <p:cNvPr id="125" name="Straight Connector 124"/>
              <p:cNvCxnSpPr/>
              <p:nvPr/>
            </p:nvCxnSpPr>
            <p:spPr>
              <a:xfrm rot="16200000" flipH="1" flipV="1">
                <a:off x="290495" y="2923312"/>
                <a:ext cx="2226406" cy="11151"/>
              </a:xfrm>
              <a:prstGeom prst="line">
                <a:avLst/>
              </a:prstGeom>
              <a:noFill/>
              <a:ln w="76200" cap="rnd" cmpd="sng" algn="ctr">
                <a:solidFill>
                  <a:srgbClr val="C0504D"/>
                </a:solidFill>
                <a:prstDash val="solid"/>
              </a:ln>
              <a:effectLst/>
            </p:spPr>
          </p:cxnSp>
          <p:sp>
            <p:nvSpPr>
              <p:cNvPr id="126" name="TextBox 125"/>
              <p:cNvSpPr txBox="1"/>
              <p:nvPr/>
            </p:nvSpPr>
            <p:spPr>
              <a:xfrm rot="16200000">
                <a:off x="825370" y="2790388"/>
                <a:ext cx="689291" cy="276999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all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Seq Y</a:t>
                </a:r>
              </a:p>
            </p:txBody>
          </p:sp>
        </p:grpSp>
        <p:sp>
          <p:nvSpPr>
            <p:cNvPr id="115" name="TextBox 114"/>
            <p:cNvSpPr txBox="1">
              <a:spLocks noChangeAspect="1"/>
            </p:cNvSpPr>
            <p:nvPr/>
          </p:nvSpPr>
          <p:spPr>
            <a:xfrm rot="2400000">
              <a:off x="1165120" y="1720757"/>
              <a:ext cx="689291" cy="276999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all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Seq Z</a:t>
              </a:r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902458" y="1580939"/>
              <a:ext cx="3062381" cy="2834696"/>
            </a:xfrm>
            <a:custGeom>
              <a:avLst/>
              <a:gdLst>
                <a:gd name="connsiteX0" fmla="*/ 0 w 1395167"/>
                <a:gd name="connsiteY0" fmla="*/ 0 h 1216058"/>
                <a:gd name="connsiteX1" fmla="*/ 65988 w 1395167"/>
                <a:gd name="connsiteY1" fmla="*/ 141402 h 1216058"/>
                <a:gd name="connsiteX2" fmla="*/ 150829 w 1395167"/>
                <a:gd name="connsiteY2" fmla="*/ 141402 h 1216058"/>
                <a:gd name="connsiteX3" fmla="*/ 245097 w 1395167"/>
                <a:gd name="connsiteY3" fmla="*/ 273378 h 1216058"/>
                <a:gd name="connsiteX4" fmla="*/ 471340 w 1395167"/>
                <a:gd name="connsiteY4" fmla="*/ 292231 h 1216058"/>
                <a:gd name="connsiteX5" fmla="*/ 509048 w 1395167"/>
                <a:gd name="connsiteY5" fmla="*/ 452487 h 1216058"/>
                <a:gd name="connsiteX6" fmla="*/ 838986 w 1395167"/>
                <a:gd name="connsiteY6" fmla="*/ 452487 h 1216058"/>
                <a:gd name="connsiteX7" fmla="*/ 942681 w 1395167"/>
                <a:gd name="connsiteY7" fmla="*/ 688157 h 1216058"/>
                <a:gd name="connsiteX8" fmla="*/ 1216058 w 1395167"/>
                <a:gd name="connsiteY8" fmla="*/ 791852 h 1216058"/>
                <a:gd name="connsiteX9" fmla="*/ 1291472 w 1395167"/>
                <a:gd name="connsiteY9" fmla="*/ 1084083 h 1216058"/>
                <a:gd name="connsiteX10" fmla="*/ 1376314 w 1395167"/>
                <a:gd name="connsiteY10" fmla="*/ 1131217 h 1216058"/>
                <a:gd name="connsiteX11" fmla="*/ 1395167 w 1395167"/>
                <a:gd name="connsiteY11" fmla="*/ 1216058 h 1216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95167" h="1216058">
                  <a:moveTo>
                    <a:pt x="0" y="0"/>
                  </a:moveTo>
                  <a:lnTo>
                    <a:pt x="65988" y="141402"/>
                  </a:lnTo>
                  <a:lnTo>
                    <a:pt x="150829" y="141402"/>
                  </a:lnTo>
                  <a:lnTo>
                    <a:pt x="245097" y="273378"/>
                  </a:lnTo>
                  <a:lnTo>
                    <a:pt x="471340" y="292231"/>
                  </a:lnTo>
                  <a:lnTo>
                    <a:pt x="509048" y="452487"/>
                  </a:lnTo>
                  <a:lnTo>
                    <a:pt x="838986" y="452487"/>
                  </a:lnTo>
                  <a:lnTo>
                    <a:pt x="942681" y="688157"/>
                  </a:lnTo>
                  <a:lnTo>
                    <a:pt x="1216058" y="791852"/>
                  </a:lnTo>
                  <a:lnTo>
                    <a:pt x="1291472" y="1084083"/>
                  </a:lnTo>
                  <a:lnTo>
                    <a:pt x="1376314" y="1131217"/>
                  </a:lnTo>
                  <a:lnTo>
                    <a:pt x="1395167" y="1216058"/>
                  </a:lnTo>
                </a:path>
              </a:pathLst>
            </a:custGeom>
            <a:noFill/>
            <a:ln w="25400" cap="rnd" cmpd="sng" algn="ctr">
              <a:solidFill>
                <a:sysClr val="windowText" lastClr="000000"/>
              </a:solidFill>
              <a:prstDash val="sysDash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1784752" y="2344043"/>
              <a:ext cx="2232154" cy="2232151"/>
            </a:xfrm>
            <a:prstGeom prst="rect">
              <a:avLst/>
            </a:prstGeom>
            <a:noFill/>
            <a:ln w="254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8" name="Straight Connector 117"/>
            <p:cNvCxnSpPr/>
            <p:nvPr/>
          </p:nvCxnSpPr>
          <p:spPr>
            <a:xfrm rot="16200000" flipH="1">
              <a:off x="868634" y="1411482"/>
              <a:ext cx="858521" cy="1022434"/>
            </a:xfrm>
            <a:prstGeom prst="line">
              <a:avLst/>
            </a:prstGeom>
            <a:noFill/>
            <a:ln w="76200" cap="rnd" cmpd="sng" algn="ctr">
              <a:solidFill>
                <a:srgbClr val="9BBB59"/>
              </a:solidFill>
              <a:prstDash val="solid"/>
            </a:ln>
            <a:effectLst/>
          </p:spPr>
        </p:cxnSp>
        <p:grpSp>
          <p:nvGrpSpPr>
            <p:cNvPr id="119" name="Group 118"/>
            <p:cNvGrpSpPr/>
            <p:nvPr/>
          </p:nvGrpSpPr>
          <p:grpSpPr>
            <a:xfrm>
              <a:off x="381709" y="1182610"/>
              <a:ext cx="780663" cy="356635"/>
              <a:chOff x="381709" y="1182610"/>
              <a:chExt cx="780663" cy="356635"/>
            </a:xfrm>
          </p:grpSpPr>
          <p:sp>
            <p:nvSpPr>
              <p:cNvPr id="123" name="Oval 122"/>
              <p:cNvSpPr/>
              <p:nvPr/>
            </p:nvSpPr>
            <p:spPr>
              <a:xfrm>
                <a:off x="712604" y="1420373"/>
                <a:ext cx="118872" cy="118872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25400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381709" y="1182610"/>
                <a:ext cx="780663" cy="200055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8064A2"/>
                    </a:solidFill>
                    <a:effectLst/>
                    <a:uLnTx/>
                    <a:uFillTx/>
                    <a:cs typeface="Courier New" pitchFamily="49" charset="0"/>
                  </a:rPr>
                  <a:t>(</a:t>
                </a:r>
                <a:r>
                  <a:rPr kumimoji="0" lang="en-US" sz="13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8064A2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X</a:t>
                </a:r>
                <a:r>
                  <a:rPr kumimoji="0" lang="en-US" sz="1300" b="1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8064A2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0</a:t>
                </a: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8064A2"/>
                    </a:solidFill>
                    <a:effectLst/>
                    <a:uLnTx/>
                    <a:uFillTx/>
                    <a:cs typeface="Courier New" pitchFamily="49" charset="0"/>
                  </a:rPr>
                  <a:t>, </a:t>
                </a:r>
                <a:r>
                  <a:rPr kumimoji="0" lang="en-US" sz="13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8064A2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Y</a:t>
                </a:r>
                <a:r>
                  <a:rPr kumimoji="0" lang="en-US" sz="1300" b="1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8064A2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0</a:t>
                </a: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8064A2"/>
                    </a:solidFill>
                    <a:effectLst/>
                    <a:uLnTx/>
                    <a:uFillTx/>
                    <a:cs typeface="Courier New" pitchFamily="49" charset="0"/>
                  </a:rPr>
                  <a:t>, </a:t>
                </a:r>
                <a:r>
                  <a:rPr kumimoji="0" lang="en-US" sz="13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8064A2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Z</a:t>
                </a:r>
                <a:r>
                  <a:rPr kumimoji="0" lang="en-US" sz="1300" b="1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8064A2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0</a:t>
                </a: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8064A2"/>
                    </a:solidFill>
                    <a:effectLst/>
                    <a:uLnTx/>
                    <a:uFillTx/>
                    <a:cs typeface="Courier New" pitchFamily="49" charset="0"/>
                  </a:rPr>
                  <a:t>)</a:t>
                </a:r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3623760" y="4492009"/>
              <a:ext cx="780663" cy="341939"/>
              <a:chOff x="3623760" y="4492009"/>
              <a:chExt cx="780663" cy="341939"/>
            </a:xfrm>
          </p:grpSpPr>
          <p:sp>
            <p:nvSpPr>
              <p:cNvPr id="121" name="Oval 120"/>
              <p:cNvSpPr/>
              <p:nvPr/>
            </p:nvSpPr>
            <p:spPr>
              <a:xfrm>
                <a:off x="3954655" y="4492009"/>
                <a:ext cx="118872" cy="118872"/>
              </a:xfrm>
              <a:prstGeom prst="ellipse">
                <a:avLst/>
              </a:prstGeom>
              <a:solidFill>
                <a:srgbClr val="F79646">
                  <a:lumMod val="60000"/>
                  <a:lumOff val="40000"/>
                </a:srgbClr>
              </a:solidFill>
              <a:ln w="25400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3623760" y="4633893"/>
                <a:ext cx="780663" cy="200055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cs typeface="Courier New" pitchFamily="49" charset="0"/>
                  </a:rPr>
                  <a:t>(</a:t>
                </a:r>
                <a:r>
                  <a:rPr kumimoji="0" lang="en-US" sz="13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X</a:t>
                </a:r>
                <a:r>
                  <a:rPr kumimoji="0" lang="en-US" sz="1300" b="1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i</a:t>
                </a: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cs typeface="Courier New" pitchFamily="49" charset="0"/>
                  </a:rPr>
                  <a:t>, </a:t>
                </a:r>
                <a:r>
                  <a:rPr kumimoji="0" lang="en-US" sz="13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Y</a:t>
                </a:r>
                <a:r>
                  <a:rPr kumimoji="0" lang="en-US" sz="1300" b="1" i="0" u="none" strike="noStrike" kern="0" cap="none" spc="0" normalizeH="0" baseline="-25000" noProof="0" dirty="0" err="1" smtClean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j</a:t>
                </a: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cs typeface="Courier New" pitchFamily="49" charset="0"/>
                  </a:rPr>
                  <a:t>, </a:t>
                </a:r>
                <a:r>
                  <a:rPr kumimoji="0" lang="en-US" sz="13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Z</a:t>
                </a:r>
                <a:r>
                  <a:rPr kumimoji="0" lang="en-US" sz="1300" b="1" i="0" u="none" strike="noStrike" kern="0" cap="none" spc="0" normalizeH="0" baseline="-25000" noProof="0" dirty="0" err="1" smtClean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k</a:t>
                </a:r>
                <a:r>
                  <a:rPr kumimoji="0" 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cs typeface="Courier New" pitchFamily="49" charset="0"/>
                  </a:rPr>
                  <a:t>)</a:t>
                </a:r>
              </a:p>
            </p:txBody>
          </p:sp>
        </p:grpSp>
      </p:grpSp>
      <p:graphicFrame>
        <p:nvGraphicFramePr>
          <p:cNvPr id="129" name="Table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983858"/>
              </p:ext>
            </p:extLst>
          </p:nvPr>
        </p:nvGraphicFramePr>
        <p:xfrm>
          <a:off x="2889292" y="5312076"/>
          <a:ext cx="2084832" cy="1280160"/>
        </p:xfrm>
        <a:graphic>
          <a:graphicData uri="http://schemas.openxmlformats.org/drawingml/2006/table">
            <a:tbl>
              <a:tblPr firstRow="1" bandRow="1"/>
              <a:tblGrid>
                <a:gridCol w="521208"/>
                <a:gridCol w="521208"/>
                <a:gridCol w="521208"/>
                <a:gridCol w="521208"/>
              </a:tblGrid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endParaRPr lang="en-US" sz="28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</a:t>
                      </a:r>
                      <a:endParaRPr lang="en-US" sz="28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endParaRPr lang="en-US" sz="28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8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L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endParaRPr lang="en-US" sz="2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R</a:t>
                      </a:r>
                      <a:endParaRPr lang="en-US" sz="2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E</a:t>
                      </a:r>
                      <a:endParaRPr lang="en-US" sz="2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30" name="Group 129"/>
          <p:cNvGrpSpPr/>
          <p:nvPr/>
        </p:nvGrpSpPr>
        <p:grpSpPr>
          <a:xfrm>
            <a:off x="6308762" y="3215666"/>
            <a:ext cx="1097280" cy="1645920"/>
            <a:chOff x="5027369" y="2958996"/>
            <a:chExt cx="1097280" cy="1645920"/>
          </a:xfrm>
        </p:grpSpPr>
        <p:sp>
          <p:nvSpPr>
            <p:cNvPr id="131" name="Rectangle 130"/>
            <p:cNvSpPr>
              <a:spLocks/>
            </p:cNvSpPr>
            <p:nvPr/>
          </p:nvSpPr>
          <p:spPr>
            <a:xfrm>
              <a:off x="5073089" y="2958996"/>
              <a:ext cx="1005840" cy="1645920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027369" y="2958996"/>
              <a:ext cx="109728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all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Match</a:t>
              </a:r>
              <a:r>
                <a:rPr kumimoji="0" 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or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all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mismatch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76275" y="3550781"/>
              <a:ext cx="399468" cy="10541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X</a:t>
              </a:r>
            </a:p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Y</a:t>
              </a:r>
            </a:p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Z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7482242" y="3215666"/>
            <a:ext cx="1005840" cy="1645920"/>
            <a:chOff x="6298380" y="2958996"/>
            <a:chExt cx="1005840" cy="1645920"/>
          </a:xfrm>
        </p:grpSpPr>
        <p:sp>
          <p:nvSpPr>
            <p:cNvPr id="135" name="Rectangle 134"/>
            <p:cNvSpPr>
              <a:spLocks/>
            </p:cNvSpPr>
            <p:nvPr/>
          </p:nvSpPr>
          <p:spPr>
            <a:xfrm>
              <a:off x="6298380" y="2958996"/>
              <a:ext cx="1005840" cy="1645920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344100" y="3074413"/>
              <a:ext cx="91440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all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ourier New" pitchFamily="49" charset="0"/>
                </a:rPr>
                <a:t>Gap #1</a:t>
              </a:r>
              <a:endParaRPr kumimoji="0" lang="en-US" sz="1500" b="1" i="0" u="none" strike="noStrike" kern="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601566" y="3550781"/>
              <a:ext cx="399468" cy="10541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X</a:t>
              </a:r>
            </a:p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Y</a:t>
              </a:r>
            </a:p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-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8625242" y="3215666"/>
            <a:ext cx="1005840" cy="1645920"/>
            <a:chOff x="7543333" y="2958996"/>
            <a:chExt cx="1005840" cy="1645920"/>
          </a:xfrm>
        </p:grpSpPr>
        <p:sp>
          <p:nvSpPr>
            <p:cNvPr id="139" name="Rectangle 138"/>
            <p:cNvSpPr>
              <a:spLocks/>
            </p:cNvSpPr>
            <p:nvPr/>
          </p:nvSpPr>
          <p:spPr>
            <a:xfrm>
              <a:off x="7543333" y="2958996"/>
              <a:ext cx="1005840" cy="1645920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7589053" y="3074413"/>
              <a:ext cx="91440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all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ourier New" pitchFamily="49" charset="0"/>
                </a:rPr>
                <a:t>Gap #2</a:t>
              </a:r>
              <a:endParaRPr kumimoji="0" lang="en-US" sz="1500" b="1" i="0" u="none" strike="noStrike" kern="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7846519" y="3550781"/>
              <a:ext cx="399468" cy="10541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X</a:t>
              </a:r>
            </a:p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-</a:t>
              </a:r>
            </a:p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Z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5805842" y="5017827"/>
            <a:ext cx="1005840" cy="1645920"/>
            <a:chOff x="4572000" y="4804441"/>
            <a:chExt cx="1005840" cy="1645920"/>
          </a:xfrm>
        </p:grpSpPr>
        <p:sp>
          <p:nvSpPr>
            <p:cNvPr id="143" name="Rectangle 142"/>
            <p:cNvSpPr>
              <a:spLocks/>
            </p:cNvSpPr>
            <p:nvPr/>
          </p:nvSpPr>
          <p:spPr>
            <a:xfrm>
              <a:off x="4572000" y="4804441"/>
              <a:ext cx="1005840" cy="1645920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4617720" y="4919858"/>
              <a:ext cx="91440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all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ourier New" pitchFamily="49" charset="0"/>
                </a:rPr>
                <a:t>gap #3</a:t>
              </a:r>
              <a:endParaRPr kumimoji="0" lang="en-US" sz="1500" b="1" i="0" u="none" strike="noStrike" kern="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4875186" y="5396226"/>
              <a:ext cx="399468" cy="10541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-</a:t>
              </a:r>
            </a:p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Y</a:t>
              </a:r>
            </a:p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Z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6930629" y="5017827"/>
            <a:ext cx="1005840" cy="1645920"/>
            <a:chOff x="5696787" y="4804441"/>
            <a:chExt cx="1005840" cy="1645920"/>
          </a:xfrm>
        </p:grpSpPr>
        <p:sp>
          <p:nvSpPr>
            <p:cNvPr id="147" name="Rectangle 146"/>
            <p:cNvSpPr>
              <a:spLocks/>
            </p:cNvSpPr>
            <p:nvPr/>
          </p:nvSpPr>
          <p:spPr>
            <a:xfrm>
              <a:off x="5696787" y="4804441"/>
              <a:ext cx="1005840" cy="1645920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5742507" y="4919858"/>
              <a:ext cx="91440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all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ourier New" pitchFamily="49" charset="0"/>
                </a:rPr>
                <a:t>gap #4</a:t>
              </a:r>
              <a:endParaRPr kumimoji="0" lang="en-US" sz="1500" b="1" i="0" u="none" strike="noStrike" kern="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5999973" y="5396226"/>
              <a:ext cx="399468" cy="10541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-</a:t>
              </a:r>
            </a:p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-</a:t>
              </a:r>
            </a:p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Z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8055416" y="5017827"/>
            <a:ext cx="1005840" cy="1645920"/>
            <a:chOff x="6821574" y="4804441"/>
            <a:chExt cx="1005840" cy="1645920"/>
          </a:xfrm>
        </p:grpSpPr>
        <p:sp>
          <p:nvSpPr>
            <p:cNvPr id="151" name="Rectangle 150"/>
            <p:cNvSpPr>
              <a:spLocks/>
            </p:cNvSpPr>
            <p:nvPr/>
          </p:nvSpPr>
          <p:spPr>
            <a:xfrm>
              <a:off x="6821574" y="4804441"/>
              <a:ext cx="1005840" cy="1645920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6867294" y="4919858"/>
              <a:ext cx="91440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all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ourier New" pitchFamily="49" charset="0"/>
                </a:rPr>
                <a:t>Gap #5</a:t>
              </a:r>
              <a:endParaRPr kumimoji="0" lang="en-US" sz="1500" b="1" i="0" u="none" strike="noStrike" kern="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7124760" y="5396226"/>
              <a:ext cx="399468" cy="10541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X</a:t>
              </a:r>
            </a:p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-</a:t>
              </a:r>
            </a:p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-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9180202" y="5017827"/>
            <a:ext cx="1005840" cy="1645920"/>
            <a:chOff x="7946360" y="4804441"/>
            <a:chExt cx="1005840" cy="1645920"/>
          </a:xfrm>
        </p:grpSpPr>
        <p:sp>
          <p:nvSpPr>
            <p:cNvPr id="155" name="Rectangle 154"/>
            <p:cNvSpPr>
              <a:spLocks/>
            </p:cNvSpPr>
            <p:nvPr/>
          </p:nvSpPr>
          <p:spPr>
            <a:xfrm>
              <a:off x="7946360" y="4804441"/>
              <a:ext cx="1005840" cy="1645920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7992080" y="4919858"/>
              <a:ext cx="91440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all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ourier New" pitchFamily="49" charset="0"/>
                </a:rPr>
                <a:t>gap #6</a:t>
              </a:r>
              <a:endParaRPr kumimoji="0" lang="en-US" sz="1500" b="1" i="0" u="none" strike="noStrike" kern="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8249546" y="5396226"/>
              <a:ext cx="399468" cy="10541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-</a:t>
              </a:r>
            </a:p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Y</a:t>
              </a:r>
            </a:p>
            <a:p>
              <a:pPr marL="0" marR="0" lvl="0" indent="0" defTabSz="914400" eaLnBrk="1" fontAlgn="auto" latinLnBrk="0" hangingPunct="1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-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8951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same idea applies to larger #s of sequences...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4/17/2017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55</a:t>
            </a:fld>
            <a:endParaRPr lang="en-US"/>
          </a:p>
        </p:txBody>
      </p:sp>
      <p:grpSp>
        <p:nvGrpSpPr>
          <p:cNvPr id="235" name="Group 234"/>
          <p:cNvGrpSpPr/>
          <p:nvPr/>
        </p:nvGrpSpPr>
        <p:grpSpPr>
          <a:xfrm>
            <a:off x="1766320" y="1051586"/>
            <a:ext cx="8659360" cy="5546288"/>
            <a:chOff x="242320" y="766722"/>
            <a:chExt cx="8659360" cy="5546288"/>
          </a:xfrm>
        </p:grpSpPr>
        <p:grpSp>
          <p:nvGrpSpPr>
            <p:cNvPr id="120" name="Group 119"/>
            <p:cNvGrpSpPr/>
            <p:nvPr/>
          </p:nvGrpSpPr>
          <p:grpSpPr>
            <a:xfrm>
              <a:off x="3100510" y="766722"/>
              <a:ext cx="2942981" cy="1691640"/>
              <a:chOff x="275481" y="772675"/>
              <a:chExt cx="2942981" cy="1691640"/>
            </a:xfrm>
          </p:grpSpPr>
          <p:sp>
            <p:nvSpPr>
              <p:cNvPr id="121" name="Rectangle 120"/>
              <p:cNvSpPr>
                <a:spLocks/>
              </p:cNvSpPr>
              <p:nvPr/>
            </p:nvSpPr>
            <p:spPr>
              <a:xfrm>
                <a:off x="292382" y="772675"/>
                <a:ext cx="2926080" cy="1691640"/>
              </a:xfrm>
              <a:prstGeom prst="rect">
                <a:avLst/>
              </a:prstGeom>
              <a:solidFill>
                <a:srgbClr val="DEDEDE">
                  <a:alpha val="69804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2108610" y="772675"/>
                <a:ext cx="1097280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0" cap="all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Match</a:t>
                </a:r>
                <a:r>
                  <a:rPr kumimoji="0" lang="en-US" sz="1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or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0" cap="all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mismatch</a:t>
                </a: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2457516" y="1364460"/>
                <a:ext cx="399468" cy="1054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X</a:t>
                </a:r>
              </a:p>
              <a:p>
                <a:pPr marL="0" marR="0" lvl="0" indent="0" defTabSz="91440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Y</a:t>
                </a:r>
              </a:p>
              <a:p>
                <a:pPr marL="0" marR="0" lvl="0" indent="0" defTabSz="91440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Z</a:t>
                </a: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 123"/>
              <p:cNvSpPr/>
              <p:nvPr/>
            </p:nvSpPr>
            <p:spPr>
              <a:xfrm rot="13500000" flipV="1">
                <a:off x="1033998" y="1231991"/>
                <a:ext cx="1349973" cy="790593"/>
              </a:xfrm>
              <a:custGeom>
                <a:avLst/>
                <a:gdLst>
                  <a:gd name="connsiteX0" fmla="*/ 0 w 2428640"/>
                  <a:gd name="connsiteY0" fmla="*/ 758950 h 758950"/>
                  <a:gd name="connsiteX1" fmla="*/ 189738 w 2428640"/>
                  <a:gd name="connsiteY1" fmla="*/ 0 h 758950"/>
                  <a:gd name="connsiteX2" fmla="*/ 2428640 w 2428640"/>
                  <a:gd name="connsiteY2" fmla="*/ 0 h 758950"/>
                  <a:gd name="connsiteX3" fmla="*/ 2238903 w 2428640"/>
                  <a:gd name="connsiteY3" fmla="*/ 758950 h 758950"/>
                  <a:gd name="connsiteX4" fmla="*/ 0 w 2428640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2238903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366109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29021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83484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84011"/>
                  <a:gd name="connsiteY0" fmla="*/ 758950 h 758950"/>
                  <a:gd name="connsiteX1" fmla="*/ 910740 w 2884011"/>
                  <a:gd name="connsiteY1" fmla="*/ 0 h 758950"/>
                  <a:gd name="connsiteX2" fmla="*/ 2884011 w 2884011"/>
                  <a:gd name="connsiteY2" fmla="*/ 0 h 758950"/>
                  <a:gd name="connsiteX3" fmla="*/ 1973270 w 2884011"/>
                  <a:gd name="connsiteY3" fmla="*/ 758950 h 758950"/>
                  <a:gd name="connsiteX4" fmla="*/ 0 w 2884011"/>
                  <a:gd name="connsiteY4" fmla="*/ 758950 h 758950"/>
                  <a:gd name="connsiteX0" fmla="*/ 0 w 2884011"/>
                  <a:gd name="connsiteY0" fmla="*/ 1399126 h 1399126"/>
                  <a:gd name="connsiteX1" fmla="*/ 1385181 w 2884011"/>
                  <a:gd name="connsiteY1" fmla="*/ 0 h 1399126"/>
                  <a:gd name="connsiteX2" fmla="*/ 2884011 w 2884011"/>
                  <a:gd name="connsiteY2" fmla="*/ 640176 h 1399126"/>
                  <a:gd name="connsiteX3" fmla="*/ 1973270 w 2884011"/>
                  <a:gd name="connsiteY3" fmla="*/ 1399126 h 1399126"/>
                  <a:gd name="connsiteX4" fmla="*/ 0 w 2884011"/>
                  <a:gd name="connsiteY4" fmla="*/ 1399126 h 1399126"/>
                  <a:gd name="connsiteX0" fmla="*/ 0 w 2565830"/>
                  <a:gd name="connsiteY0" fmla="*/ 1399126 h 1399126"/>
                  <a:gd name="connsiteX1" fmla="*/ 1385181 w 2565830"/>
                  <a:gd name="connsiteY1" fmla="*/ 0 h 1399126"/>
                  <a:gd name="connsiteX2" fmla="*/ 2565830 w 2565830"/>
                  <a:gd name="connsiteY2" fmla="*/ 107331 h 1399126"/>
                  <a:gd name="connsiteX3" fmla="*/ 1973270 w 2565830"/>
                  <a:gd name="connsiteY3" fmla="*/ 1399126 h 1399126"/>
                  <a:gd name="connsiteX4" fmla="*/ 0 w 2565830"/>
                  <a:gd name="connsiteY4" fmla="*/ 1399126 h 1399126"/>
                  <a:gd name="connsiteX0" fmla="*/ 0 w 2565830"/>
                  <a:gd name="connsiteY0" fmla="*/ 1399126 h 1502644"/>
                  <a:gd name="connsiteX1" fmla="*/ 1385181 w 2565830"/>
                  <a:gd name="connsiteY1" fmla="*/ 0 h 1502644"/>
                  <a:gd name="connsiteX2" fmla="*/ 2565830 w 2565830"/>
                  <a:gd name="connsiteY2" fmla="*/ 107331 h 1502644"/>
                  <a:gd name="connsiteX3" fmla="*/ 1170518 w 2565830"/>
                  <a:gd name="connsiteY3" fmla="*/ 1502644 h 1502644"/>
                  <a:gd name="connsiteX4" fmla="*/ 0 w 2565830"/>
                  <a:gd name="connsiteY4" fmla="*/ 1399126 h 1502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5830" h="1502644">
                    <a:moveTo>
                      <a:pt x="0" y="1399126"/>
                    </a:moveTo>
                    <a:lnTo>
                      <a:pt x="1385181" y="0"/>
                    </a:lnTo>
                    <a:lnTo>
                      <a:pt x="2565830" y="107331"/>
                    </a:lnTo>
                    <a:lnTo>
                      <a:pt x="1170518" y="1502644"/>
                    </a:lnTo>
                    <a:lnTo>
                      <a:pt x="0" y="139912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" name="Freeform 124"/>
              <p:cNvSpPr/>
              <p:nvPr/>
            </p:nvSpPr>
            <p:spPr>
              <a:xfrm rot="10800000" flipV="1">
                <a:off x="433076" y="1948620"/>
                <a:ext cx="1517379" cy="399310"/>
              </a:xfrm>
              <a:custGeom>
                <a:avLst/>
                <a:gdLst>
                  <a:gd name="connsiteX0" fmla="*/ 0 w 2428640"/>
                  <a:gd name="connsiteY0" fmla="*/ 758950 h 758950"/>
                  <a:gd name="connsiteX1" fmla="*/ 189738 w 2428640"/>
                  <a:gd name="connsiteY1" fmla="*/ 0 h 758950"/>
                  <a:gd name="connsiteX2" fmla="*/ 2428640 w 2428640"/>
                  <a:gd name="connsiteY2" fmla="*/ 0 h 758950"/>
                  <a:gd name="connsiteX3" fmla="*/ 2238903 w 2428640"/>
                  <a:gd name="connsiteY3" fmla="*/ 758950 h 758950"/>
                  <a:gd name="connsiteX4" fmla="*/ 0 w 2428640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2238903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366109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29021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83484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84011"/>
                  <a:gd name="connsiteY0" fmla="*/ 758950 h 758950"/>
                  <a:gd name="connsiteX1" fmla="*/ 910740 w 2884011"/>
                  <a:gd name="connsiteY1" fmla="*/ 0 h 758950"/>
                  <a:gd name="connsiteX2" fmla="*/ 2884011 w 2884011"/>
                  <a:gd name="connsiteY2" fmla="*/ 0 h 758950"/>
                  <a:gd name="connsiteX3" fmla="*/ 1973270 w 2884011"/>
                  <a:gd name="connsiteY3" fmla="*/ 758950 h 758950"/>
                  <a:gd name="connsiteX4" fmla="*/ 0 w 2884011"/>
                  <a:gd name="connsiteY4" fmla="*/ 758950 h 75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4011" h="758950">
                    <a:moveTo>
                      <a:pt x="0" y="758950"/>
                    </a:moveTo>
                    <a:lnTo>
                      <a:pt x="910740" y="0"/>
                    </a:lnTo>
                    <a:lnTo>
                      <a:pt x="2884011" y="0"/>
                    </a:lnTo>
                    <a:lnTo>
                      <a:pt x="1973270" y="758950"/>
                    </a:lnTo>
                    <a:lnTo>
                      <a:pt x="0" y="758950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433076" y="910415"/>
                <a:ext cx="1038206" cy="1038205"/>
              </a:xfrm>
              <a:prstGeom prst="rect">
                <a:avLst/>
              </a:prstGeom>
              <a:solidFill>
                <a:sysClr val="window" lastClr="FFFFFF">
                  <a:lumMod val="75000"/>
                </a:sysClr>
              </a:solidFill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912249" y="1309725"/>
                <a:ext cx="1038206" cy="1038205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28" name="Straight Arrow Connector 127"/>
              <p:cNvCxnSpPr>
                <a:cxnSpLocks noChangeAspect="1"/>
              </p:cNvCxnSpPr>
              <p:nvPr/>
            </p:nvCxnSpPr>
            <p:spPr>
              <a:xfrm rot="16200000" flipH="1">
                <a:off x="571655" y="983776"/>
                <a:ext cx="1280160" cy="1342383"/>
              </a:xfrm>
              <a:prstGeom prst="straightConnector1">
                <a:avLst/>
              </a:prstGeom>
              <a:noFill/>
              <a:ln w="25400" cap="rnd" cmpd="sng" algn="ctr">
                <a:solidFill>
                  <a:sysClr val="windowText" lastClr="000000"/>
                </a:solidFill>
                <a:prstDash val="sysDash"/>
                <a:round/>
                <a:tailEnd type="triangle" w="lg" len="lg"/>
              </a:ln>
              <a:effectLst/>
            </p:spPr>
          </p:cxnSp>
          <p:sp>
            <p:nvSpPr>
              <p:cNvPr id="129" name="Freeform 128"/>
              <p:cNvSpPr/>
              <p:nvPr/>
            </p:nvSpPr>
            <p:spPr>
              <a:xfrm rot="10800000" flipV="1">
                <a:off x="433076" y="910415"/>
                <a:ext cx="1517379" cy="399310"/>
              </a:xfrm>
              <a:custGeom>
                <a:avLst/>
                <a:gdLst>
                  <a:gd name="connsiteX0" fmla="*/ 0 w 2428640"/>
                  <a:gd name="connsiteY0" fmla="*/ 758950 h 758950"/>
                  <a:gd name="connsiteX1" fmla="*/ 189738 w 2428640"/>
                  <a:gd name="connsiteY1" fmla="*/ 0 h 758950"/>
                  <a:gd name="connsiteX2" fmla="*/ 2428640 w 2428640"/>
                  <a:gd name="connsiteY2" fmla="*/ 0 h 758950"/>
                  <a:gd name="connsiteX3" fmla="*/ 2238903 w 2428640"/>
                  <a:gd name="connsiteY3" fmla="*/ 758950 h 758950"/>
                  <a:gd name="connsiteX4" fmla="*/ 0 w 2428640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2238903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366109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29021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83484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84011"/>
                  <a:gd name="connsiteY0" fmla="*/ 758950 h 758950"/>
                  <a:gd name="connsiteX1" fmla="*/ 910740 w 2884011"/>
                  <a:gd name="connsiteY1" fmla="*/ 0 h 758950"/>
                  <a:gd name="connsiteX2" fmla="*/ 2884011 w 2884011"/>
                  <a:gd name="connsiteY2" fmla="*/ 0 h 758950"/>
                  <a:gd name="connsiteX3" fmla="*/ 1973270 w 2884011"/>
                  <a:gd name="connsiteY3" fmla="*/ 758950 h 758950"/>
                  <a:gd name="connsiteX4" fmla="*/ 0 w 2884011"/>
                  <a:gd name="connsiteY4" fmla="*/ 758950 h 75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4011" h="758950">
                    <a:moveTo>
                      <a:pt x="0" y="758950"/>
                    </a:moveTo>
                    <a:lnTo>
                      <a:pt x="910740" y="0"/>
                    </a:lnTo>
                    <a:lnTo>
                      <a:pt x="2884011" y="0"/>
                    </a:lnTo>
                    <a:lnTo>
                      <a:pt x="1973270" y="758950"/>
                    </a:lnTo>
                    <a:lnTo>
                      <a:pt x="0" y="758950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" name="Freeform 129"/>
              <p:cNvSpPr/>
              <p:nvPr/>
            </p:nvSpPr>
            <p:spPr>
              <a:xfrm rot="13500000" flipV="1">
                <a:off x="-4209" y="1231992"/>
                <a:ext cx="1349973" cy="790593"/>
              </a:xfrm>
              <a:custGeom>
                <a:avLst/>
                <a:gdLst>
                  <a:gd name="connsiteX0" fmla="*/ 0 w 2428640"/>
                  <a:gd name="connsiteY0" fmla="*/ 758950 h 758950"/>
                  <a:gd name="connsiteX1" fmla="*/ 189738 w 2428640"/>
                  <a:gd name="connsiteY1" fmla="*/ 0 h 758950"/>
                  <a:gd name="connsiteX2" fmla="*/ 2428640 w 2428640"/>
                  <a:gd name="connsiteY2" fmla="*/ 0 h 758950"/>
                  <a:gd name="connsiteX3" fmla="*/ 2238903 w 2428640"/>
                  <a:gd name="connsiteY3" fmla="*/ 758950 h 758950"/>
                  <a:gd name="connsiteX4" fmla="*/ 0 w 2428640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2238903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366109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29021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83484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84011"/>
                  <a:gd name="connsiteY0" fmla="*/ 758950 h 758950"/>
                  <a:gd name="connsiteX1" fmla="*/ 910740 w 2884011"/>
                  <a:gd name="connsiteY1" fmla="*/ 0 h 758950"/>
                  <a:gd name="connsiteX2" fmla="*/ 2884011 w 2884011"/>
                  <a:gd name="connsiteY2" fmla="*/ 0 h 758950"/>
                  <a:gd name="connsiteX3" fmla="*/ 1973270 w 2884011"/>
                  <a:gd name="connsiteY3" fmla="*/ 758950 h 758950"/>
                  <a:gd name="connsiteX4" fmla="*/ 0 w 2884011"/>
                  <a:gd name="connsiteY4" fmla="*/ 758950 h 758950"/>
                  <a:gd name="connsiteX0" fmla="*/ 0 w 2884011"/>
                  <a:gd name="connsiteY0" fmla="*/ 1399126 h 1399126"/>
                  <a:gd name="connsiteX1" fmla="*/ 1385181 w 2884011"/>
                  <a:gd name="connsiteY1" fmla="*/ 0 h 1399126"/>
                  <a:gd name="connsiteX2" fmla="*/ 2884011 w 2884011"/>
                  <a:gd name="connsiteY2" fmla="*/ 640176 h 1399126"/>
                  <a:gd name="connsiteX3" fmla="*/ 1973270 w 2884011"/>
                  <a:gd name="connsiteY3" fmla="*/ 1399126 h 1399126"/>
                  <a:gd name="connsiteX4" fmla="*/ 0 w 2884011"/>
                  <a:gd name="connsiteY4" fmla="*/ 1399126 h 1399126"/>
                  <a:gd name="connsiteX0" fmla="*/ 0 w 2565830"/>
                  <a:gd name="connsiteY0" fmla="*/ 1399126 h 1399126"/>
                  <a:gd name="connsiteX1" fmla="*/ 1385181 w 2565830"/>
                  <a:gd name="connsiteY1" fmla="*/ 0 h 1399126"/>
                  <a:gd name="connsiteX2" fmla="*/ 2565830 w 2565830"/>
                  <a:gd name="connsiteY2" fmla="*/ 107331 h 1399126"/>
                  <a:gd name="connsiteX3" fmla="*/ 1973270 w 2565830"/>
                  <a:gd name="connsiteY3" fmla="*/ 1399126 h 1399126"/>
                  <a:gd name="connsiteX4" fmla="*/ 0 w 2565830"/>
                  <a:gd name="connsiteY4" fmla="*/ 1399126 h 1399126"/>
                  <a:gd name="connsiteX0" fmla="*/ 0 w 2565830"/>
                  <a:gd name="connsiteY0" fmla="*/ 1399126 h 1502644"/>
                  <a:gd name="connsiteX1" fmla="*/ 1385181 w 2565830"/>
                  <a:gd name="connsiteY1" fmla="*/ 0 h 1502644"/>
                  <a:gd name="connsiteX2" fmla="*/ 2565830 w 2565830"/>
                  <a:gd name="connsiteY2" fmla="*/ 107331 h 1502644"/>
                  <a:gd name="connsiteX3" fmla="*/ 1170518 w 2565830"/>
                  <a:gd name="connsiteY3" fmla="*/ 1502644 h 1502644"/>
                  <a:gd name="connsiteX4" fmla="*/ 0 w 2565830"/>
                  <a:gd name="connsiteY4" fmla="*/ 1399126 h 1502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5830" h="1502644">
                    <a:moveTo>
                      <a:pt x="0" y="1399126"/>
                    </a:moveTo>
                    <a:lnTo>
                      <a:pt x="1385181" y="0"/>
                    </a:lnTo>
                    <a:lnTo>
                      <a:pt x="2565830" y="107331"/>
                    </a:lnTo>
                    <a:lnTo>
                      <a:pt x="1170518" y="1502644"/>
                    </a:lnTo>
                    <a:lnTo>
                      <a:pt x="0" y="1399126"/>
                    </a:lnTo>
                    <a:close/>
                  </a:path>
                </a:pathLst>
              </a:custGeom>
              <a:noFill/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1886910" y="2287540"/>
                <a:ext cx="118872" cy="118872"/>
              </a:xfrm>
              <a:prstGeom prst="ellipse">
                <a:avLst/>
              </a:prstGeom>
              <a:solidFill>
                <a:srgbClr val="F79646">
                  <a:lumMod val="60000"/>
                  <a:lumOff val="40000"/>
                </a:srgbClr>
              </a:solidFill>
              <a:ln w="25400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32" name="Straight Connector 131"/>
              <p:cNvCxnSpPr>
                <a:cxnSpLocks noChangeAspect="1"/>
              </p:cNvCxnSpPr>
              <p:nvPr/>
            </p:nvCxnSpPr>
            <p:spPr>
              <a:xfrm rot="5400000" flipH="1" flipV="1">
                <a:off x="959683" y="397628"/>
                <a:ext cx="1" cy="1033272"/>
              </a:xfrm>
              <a:prstGeom prst="line">
                <a:avLst/>
              </a:prstGeom>
              <a:noFill/>
              <a:ln w="38100" cap="rnd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33" name="Straight Connector 132"/>
              <p:cNvCxnSpPr>
                <a:cxnSpLocks noChangeAspect="1"/>
              </p:cNvCxnSpPr>
              <p:nvPr/>
            </p:nvCxnSpPr>
            <p:spPr>
              <a:xfrm rot="16200000" flipH="1" flipV="1">
                <a:off x="-99342" y="1418700"/>
                <a:ext cx="1053478" cy="5276"/>
              </a:xfrm>
              <a:prstGeom prst="line">
                <a:avLst/>
              </a:prstGeom>
              <a:noFill/>
              <a:ln w="38100" cap="rnd" cmpd="sng" algn="ctr">
                <a:solidFill>
                  <a:srgbClr val="C0504D"/>
                </a:solidFill>
                <a:prstDash val="solid"/>
              </a:ln>
              <a:effectLst/>
            </p:spPr>
          </p:cxnSp>
          <p:cxnSp>
            <p:nvCxnSpPr>
              <p:cNvPr id="134" name="Straight Connector 133"/>
              <p:cNvCxnSpPr>
                <a:cxnSpLocks noChangeAspect="1"/>
              </p:cNvCxnSpPr>
              <p:nvPr/>
            </p:nvCxnSpPr>
            <p:spPr>
              <a:xfrm rot="16200000" flipH="1">
                <a:off x="474089" y="869396"/>
                <a:ext cx="406230" cy="483790"/>
              </a:xfrm>
              <a:prstGeom prst="line">
                <a:avLst/>
              </a:prstGeom>
              <a:noFill/>
              <a:ln w="38100" cap="rnd" cmpd="sng" algn="ctr">
                <a:solidFill>
                  <a:srgbClr val="9BBB59"/>
                </a:solidFill>
                <a:prstDash val="solid"/>
              </a:ln>
              <a:effectLst/>
            </p:spPr>
          </p:cxnSp>
          <p:sp>
            <p:nvSpPr>
              <p:cNvPr id="135" name="Oval 134"/>
              <p:cNvSpPr/>
              <p:nvPr/>
            </p:nvSpPr>
            <p:spPr>
              <a:xfrm>
                <a:off x="388700" y="843851"/>
                <a:ext cx="118872" cy="118872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25400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242320" y="2686047"/>
              <a:ext cx="2735885" cy="1691640"/>
              <a:chOff x="3433570" y="772675"/>
              <a:chExt cx="2735885" cy="1691640"/>
            </a:xfrm>
          </p:grpSpPr>
          <p:sp>
            <p:nvSpPr>
              <p:cNvPr id="137" name="Rectangle 136"/>
              <p:cNvSpPr>
                <a:spLocks/>
              </p:cNvSpPr>
              <p:nvPr/>
            </p:nvSpPr>
            <p:spPr>
              <a:xfrm>
                <a:off x="3433575" y="772675"/>
                <a:ext cx="2732220" cy="1691640"/>
              </a:xfrm>
              <a:prstGeom prst="rect">
                <a:avLst/>
              </a:prstGeom>
              <a:solidFill>
                <a:srgbClr val="DEDEDE">
                  <a:alpha val="69804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5255055" y="888092"/>
                <a:ext cx="914400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0" cap="all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Courier New" pitchFamily="49" charset="0"/>
                  </a:rPr>
                  <a:t>Gap #1</a:t>
                </a:r>
                <a:endParaRPr kumimoji="0" lang="en-US" sz="1500" b="1" i="0" u="none" strike="noStrike" kern="0" cap="all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5512521" y="1364460"/>
                <a:ext cx="399468" cy="1054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X</a:t>
                </a:r>
              </a:p>
              <a:p>
                <a:pPr marL="0" marR="0" lvl="0" indent="0" defTabSz="91440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Y</a:t>
                </a:r>
              </a:p>
              <a:p>
                <a:pPr marL="0" marR="0" lvl="0" indent="0" defTabSz="91440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-</a:t>
                </a: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40" name="Group 31"/>
              <p:cNvGrpSpPr>
                <a:grpSpLocks noChangeAspect="1"/>
              </p:cNvGrpSpPr>
              <p:nvPr/>
            </p:nvGrpSpPr>
            <p:grpSpPr>
              <a:xfrm>
                <a:off x="3433570" y="904677"/>
                <a:ext cx="1819370" cy="1437515"/>
                <a:chOff x="3679178" y="317304"/>
                <a:chExt cx="3457996" cy="2732221"/>
              </a:xfrm>
              <a:solidFill>
                <a:sysClr val="window" lastClr="FFFFFF">
                  <a:lumMod val="75000"/>
                </a:sysClr>
              </a:solidFill>
            </p:grpSpPr>
            <p:sp>
              <p:nvSpPr>
                <p:cNvPr id="147" name="Freeform 146"/>
                <p:cNvSpPr/>
                <p:nvPr/>
              </p:nvSpPr>
              <p:spPr>
                <a:xfrm rot="13500000" flipV="1">
                  <a:off x="5102937" y="928509"/>
                  <a:ext cx="2565830" cy="1502645"/>
                </a:xfrm>
                <a:custGeom>
                  <a:avLst/>
                  <a:gdLst>
                    <a:gd name="connsiteX0" fmla="*/ 0 w 2428640"/>
                    <a:gd name="connsiteY0" fmla="*/ 758950 h 758950"/>
                    <a:gd name="connsiteX1" fmla="*/ 189738 w 2428640"/>
                    <a:gd name="connsiteY1" fmla="*/ 0 h 758950"/>
                    <a:gd name="connsiteX2" fmla="*/ 2428640 w 2428640"/>
                    <a:gd name="connsiteY2" fmla="*/ 0 h 758950"/>
                    <a:gd name="connsiteX3" fmla="*/ 2238903 w 2428640"/>
                    <a:gd name="connsiteY3" fmla="*/ 758950 h 758950"/>
                    <a:gd name="connsiteX4" fmla="*/ 0 w 2428640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2238903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1366109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290214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834844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84011"/>
                    <a:gd name="connsiteY0" fmla="*/ 758950 h 758950"/>
                    <a:gd name="connsiteX1" fmla="*/ 910740 w 2884011"/>
                    <a:gd name="connsiteY1" fmla="*/ 0 h 758950"/>
                    <a:gd name="connsiteX2" fmla="*/ 2884011 w 2884011"/>
                    <a:gd name="connsiteY2" fmla="*/ 0 h 758950"/>
                    <a:gd name="connsiteX3" fmla="*/ 1973270 w 2884011"/>
                    <a:gd name="connsiteY3" fmla="*/ 758950 h 758950"/>
                    <a:gd name="connsiteX4" fmla="*/ 0 w 2884011"/>
                    <a:gd name="connsiteY4" fmla="*/ 758950 h 758950"/>
                    <a:gd name="connsiteX0" fmla="*/ 0 w 2884011"/>
                    <a:gd name="connsiteY0" fmla="*/ 1399126 h 1399126"/>
                    <a:gd name="connsiteX1" fmla="*/ 1385181 w 2884011"/>
                    <a:gd name="connsiteY1" fmla="*/ 0 h 1399126"/>
                    <a:gd name="connsiteX2" fmla="*/ 2884011 w 2884011"/>
                    <a:gd name="connsiteY2" fmla="*/ 640176 h 1399126"/>
                    <a:gd name="connsiteX3" fmla="*/ 1973270 w 2884011"/>
                    <a:gd name="connsiteY3" fmla="*/ 1399126 h 1399126"/>
                    <a:gd name="connsiteX4" fmla="*/ 0 w 2884011"/>
                    <a:gd name="connsiteY4" fmla="*/ 1399126 h 1399126"/>
                    <a:gd name="connsiteX0" fmla="*/ 0 w 2565830"/>
                    <a:gd name="connsiteY0" fmla="*/ 1399126 h 1399126"/>
                    <a:gd name="connsiteX1" fmla="*/ 1385181 w 2565830"/>
                    <a:gd name="connsiteY1" fmla="*/ 0 h 1399126"/>
                    <a:gd name="connsiteX2" fmla="*/ 2565830 w 2565830"/>
                    <a:gd name="connsiteY2" fmla="*/ 107331 h 1399126"/>
                    <a:gd name="connsiteX3" fmla="*/ 1973270 w 2565830"/>
                    <a:gd name="connsiteY3" fmla="*/ 1399126 h 1399126"/>
                    <a:gd name="connsiteX4" fmla="*/ 0 w 2565830"/>
                    <a:gd name="connsiteY4" fmla="*/ 1399126 h 1399126"/>
                    <a:gd name="connsiteX0" fmla="*/ 0 w 2565830"/>
                    <a:gd name="connsiteY0" fmla="*/ 1399126 h 1502644"/>
                    <a:gd name="connsiteX1" fmla="*/ 1385181 w 2565830"/>
                    <a:gd name="connsiteY1" fmla="*/ 0 h 1502644"/>
                    <a:gd name="connsiteX2" fmla="*/ 2565830 w 2565830"/>
                    <a:gd name="connsiteY2" fmla="*/ 107331 h 1502644"/>
                    <a:gd name="connsiteX3" fmla="*/ 1170518 w 2565830"/>
                    <a:gd name="connsiteY3" fmla="*/ 1502644 h 1502644"/>
                    <a:gd name="connsiteX4" fmla="*/ 0 w 2565830"/>
                    <a:gd name="connsiteY4" fmla="*/ 1399126 h 1502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5830" h="1502644">
                      <a:moveTo>
                        <a:pt x="0" y="1399126"/>
                      </a:moveTo>
                      <a:lnTo>
                        <a:pt x="1385181" y="0"/>
                      </a:lnTo>
                      <a:lnTo>
                        <a:pt x="2565830" y="107331"/>
                      </a:lnTo>
                      <a:lnTo>
                        <a:pt x="1170518" y="1502644"/>
                      </a:lnTo>
                      <a:lnTo>
                        <a:pt x="0" y="1399126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65000"/>
                  </a:sysClr>
                </a:solidFill>
                <a:ln w="254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Freeform 147"/>
                <p:cNvSpPr/>
                <p:nvPr/>
              </p:nvSpPr>
              <p:spPr>
                <a:xfrm rot="10800000" flipV="1">
                  <a:off x="3960794" y="2290574"/>
                  <a:ext cx="2884011" cy="758951"/>
                </a:xfrm>
                <a:custGeom>
                  <a:avLst/>
                  <a:gdLst>
                    <a:gd name="connsiteX0" fmla="*/ 0 w 2428640"/>
                    <a:gd name="connsiteY0" fmla="*/ 758950 h 758950"/>
                    <a:gd name="connsiteX1" fmla="*/ 189738 w 2428640"/>
                    <a:gd name="connsiteY1" fmla="*/ 0 h 758950"/>
                    <a:gd name="connsiteX2" fmla="*/ 2428640 w 2428640"/>
                    <a:gd name="connsiteY2" fmla="*/ 0 h 758950"/>
                    <a:gd name="connsiteX3" fmla="*/ 2238903 w 2428640"/>
                    <a:gd name="connsiteY3" fmla="*/ 758950 h 758950"/>
                    <a:gd name="connsiteX4" fmla="*/ 0 w 2428640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2238903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1366109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290214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834844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84011"/>
                    <a:gd name="connsiteY0" fmla="*/ 758950 h 758950"/>
                    <a:gd name="connsiteX1" fmla="*/ 910740 w 2884011"/>
                    <a:gd name="connsiteY1" fmla="*/ 0 h 758950"/>
                    <a:gd name="connsiteX2" fmla="*/ 2884011 w 2884011"/>
                    <a:gd name="connsiteY2" fmla="*/ 0 h 758950"/>
                    <a:gd name="connsiteX3" fmla="*/ 1973270 w 2884011"/>
                    <a:gd name="connsiteY3" fmla="*/ 758950 h 758950"/>
                    <a:gd name="connsiteX4" fmla="*/ 0 w 2884011"/>
                    <a:gd name="connsiteY4" fmla="*/ 758950 h 758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84011" h="758950">
                      <a:moveTo>
                        <a:pt x="0" y="758950"/>
                      </a:moveTo>
                      <a:lnTo>
                        <a:pt x="910740" y="0"/>
                      </a:lnTo>
                      <a:lnTo>
                        <a:pt x="2884011" y="0"/>
                      </a:lnTo>
                      <a:lnTo>
                        <a:pt x="1973270" y="758950"/>
                      </a:lnTo>
                      <a:lnTo>
                        <a:pt x="0" y="75895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65000"/>
                  </a:sysClr>
                </a:solidFill>
                <a:ln w="254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3960794" y="317304"/>
                  <a:ext cx="1973271" cy="1973270"/>
                </a:xfrm>
                <a:prstGeom prst="rect">
                  <a:avLst/>
                </a:prstGeom>
                <a:solidFill>
                  <a:srgbClr val="9B9B9B"/>
                </a:solidFill>
                <a:ln w="254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>
                <a:xfrm>
                  <a:off x="4871534" y="1076255"/>
                  <a:ext cx="1973271" cy="1973270"/>
                </a:xfrm>
                <a:prstGeom prst="rect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2540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Freeform 150"/>
                <p:cNvSpPr/>
                <p:nvPr/>
              </p:nvSpPr>
              <p:spPr>
                <a:xfrm rot="10800000" flipV="1">
                  <a:off x="3960794" y="317304"/>
                  <a:ext cx="2884011" cy="758951"/>
                </a:xfrm>
                <a:custGeom>
                  <a:avLst/>
                  <a:gdLst>
                    <a:gd name="connsiteX0" fmla="*/ 0 w 2428640"/>
                    <a:gd name="connsiteY0" fmla="*/ 758950 h 758950"/>
                    <a:gd name="connsiteX1" fmla="*/ 189738 w 2428640"/>
                    <a:gd name="connsiteY1" fmla="*/ 0 h 758950"/>
                    <a:gd name="connsiteX2" fmla="*/ 2428640 w 2428640"/>
                    <a:gd name="connsiteY2" fmla="*/ 0 h 758950"/>
                    <a:gd name="connsiteX3" fmla="*/ 2238903 w 2428640"/>
                    <a:gd name="connsiteY3" fmla="*/ 758950 h 758950"/>
                    <a:gd name="connsiteX4" fmla="*/ 0 w 2428640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2238903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1366109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290214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834844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84011"/>
                    <a:gd name="connsiteY0" fmla="*/ 758950 h 758950"/>
                    <a:gd name="connsiteX1" fmla="*/ 910740 w 2884011"/>
                    <a:gd name="connsiteY1" fmla="*/ 0 h 758950"/>
                    <a:gd name="connsiteX2" fmla="*/ 2884011 w 2884011"/>
                    <a:gd name="connsiteY2" fmla="*/ 0 h 758950"/>
                    <a:gd name="connsiteX3" fmla="*/ 1973270 w 2884011"/>
                    <a:gd name="connsiteY3" fmla="*/ 758950 h 758950"/>
                    <a:gd name="connsiteX4" fmla="*/ 0 w 2884011"/>
                    <a:gd name="connsiteY4" fmla="*/ 758950 h 758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84011" h="758950">
                      <a:moveTo>
                        <a:pt x="0" y="758950"/>
                      </a:moveTo>
                      <a:lnTo>
                        <a:pt x="910740" y="0"/>
                      </a:lnTo>
                      <a:lnTo>
                        <a:pt x="2884011" y="0"/>
                      </a:lnTo>
                      <a:lnTo>
                        <a:pt x="1973270" y="758950"/>
                      </a:lnTo>
                      <a:lnTo>
                        <a:pt x="0" y="75895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>
                <a:xfrm rot="13500000" flipV="1">
                  <a:off x="3147585" y="928512"/>
                  <a:ext cx="2565830" cy="1502644"/>
                </a:xfrm>
                <a:custGeom>
                  <a:avLst/>
                  <a:gdLst>
                    <a:gd name="connsiteX0" fmla="*/ 0 w 2428640"/>
                    <a:gd name="connsiteY0" fmla="*/ 758950 h 758950"/>
                    <a:gd name="connsiteX1" fmla="*/ 189738 w 2428640"/>
                    <a:gd name="connsiteY1" fmla="*/ 0 h 758950"/>
                    <a:gd name="connsiteX2" fmla="*/ 2428640 w 2428640"/>
                    <a:gd name="connsiteY2" fmla="*/ 0 h 758950"/>
                    <a:gd name="connsiteX3" fmla="*/ 2238903 w 2428640"/>
                    <a:gd name="connsiteY3" fmla="*/ 758950 h 758950"/>
                    <a:gd name="connsiteX4" fmla="*/ 0 w 2428640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2238903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1366109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290214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834844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84011"/>
                    <a:gd name="connsiteY0" fmla="*/ 758950 h 758950"/>
                    <a:gd name="connsiteX1" fmla="*/ 910740 w 2884011"/>
                    <a:gd name="connsiteY1" fmla="*/ 0 h 758950"/>
                    <a:gd name="connsiteX2" fmla="*/ 2884011 w 2884011"/>
                    <a:gd name="connsiteY2" fmla="*/ 0 h 758950"/>
                    <a:gd name="connsiteX3" fmla="*/ 1973270 w 2884011"/>
                    <a:gd name="connsiteY3" fmla="*/ 758950 h 758950"/>
                    <a:gd name="connsiteX4" fmla="*/ 0 w 2884011"/>
                    <a:gd name="connsiteY4" fmla="*/ 758950 h 758950"/>
                    <a:gd name="connsiteX0" fmla="*/ 0 w 2884011"/>
                    <a:gd name="connsiteY0" fmla="*/ 1399126 h 1399126"/>
                    <a:gd name="connsiteX1" fmla="*/ 1385181 w 2884011"/>
                    <a:gd name="connsiteY1" fmla="*/ 0 h 1399126"/>
                    <a:gd name="connsiteX2" fmla="*/ 2884011 w 2884011"/>
                    <a:gd name="connsiteY2" fmla="*/ 640176 h 1399126"/>
                    <a:gd name="connsiteX3" fmla="*/ 1973270 w 2884011"/>
                    <a:gd name="connsiteY3" fmla="*/ 1399126 h 1399126"/>
                    <a:gd name="connsiteX4" fmla="*/ 0 w 2884011"/>
                    <a:gd name="connsiteY4" fmla="*/ 1399126 h 1399126"/>
                    <a:gd name="connsiteX0" fmla="*/ 0 w 2565830"/>
                    <a:gd name="connsiteY0" fmla="*/ 1399126 h 1399126"/>
                    <a:gd name="connsiteX1" fmla="*/ 1385181 w 2565830"/>
                    <a:gd name="connsiteY1" fmla="*/ 0 h 1399126"/>
                    <a:gd name="connsiteX2" fmla="*/ 2565830 w 2565830"/>
                    <a:gd name="connsiteY2" fmla="*/ 107331 h 1399126"/>
                    <a:gd name="connsiteX3" fmla="*/ 1973270 w 2565830"/>
                    <a:gd name="connsiteY3" fmla="*/ 1399126 h 1399126"/>
                    <a:gd name="connsiteX4" fmla="*/ 0 w 2565830"/>
                    <a:gd name="connsiteY4" fmla="*/ 1399126 h 1399126"/>
                    <a:gd name="connsiteX0" fmla="*/ 0 w 2565830"/>
                    <a:gd name="connsiteY0" fmla="*/ 1399126 h 1502644"/>
                    <a:gd name="connsiteX1" fmla="*/ 1385181 w 2565830"/>
                    <a:gd name="connsiteY1" fmla="*/ 0 h 1502644"/>
                    <a:gd name="connsiteX2" fmla="*/ 2565830 w 2565830"/>
                    <a:gd name="connsiteY2" fmla="*/ 107331 h 1502644"/>
                    <a:gd name="connsiteX3" fmla="*/ 1170518 w 2565830"/>
                    <a:gd name="connsiteY3" fmla="*/ 1502644 h 1502644"/>
                    <a:gd name="connsiteX4" fmla="*/ 0 w 2565830"/>
                    <a:gd name="connsiteY4" fmla="*/ 1399126 h 1502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5830" h="1502644">
                      <a:moveTo>
                        <a:pt x="0" y="1399126"/>
                      </a:moveTo>
                      <a:lnTo>
                        <a:pt x="1385181" y="0"/>
                      </a:lnTo>
                      <a:lnTo>
                        <a:pt x="2565830" y="107331"/>
                      </a:lnTo>
                      <a:lnTo>
                        <a:pt x="1170518" y="1502644"/>
                      </a:lnTo>
                      <a:lnTo>
                        <a:pt x="0" y="1399126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1" name="Oval 140"/>
              <p:cNvSpPr/>
              <p:nvPr/>
            </p:nvSpPr>
            <p:spPr>
              <a:xfrm>
                <a:off x="5043010" y="2272375"/>
                <a:ext cx="118872" cy="118872"/>
              </a:xfrm>
              <a:prstGeom prst="ellipse">
                <a:avLst/>
              </a:prstGeom>
              <a:solidFill>
                <a:srgbClr val="F79646">
                  <a:lumMod val="60000"/>
                  <a:lumOff val="40000"/>
                </a:srgbClr>
              </a:solidFill>
              <a:ln w="25400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2" name="Freeform 141"/>
              <p:cNvSpPr/>
              <p:nvPr/>
            </p:nvSpPr>
            <p:spPr>
              <a:xfrm>
                <a:off x="3520600" y="874489"/>
                <a:ext cx="1520261" cy="1416991"/>
              </a:xfrm>
              <a:custGeom>
                <a:avLst/>
                <a:gdLst>
                  <a:gd name="connsiteX0" fmla="*/ 0 w 1425677"/>
                  <a:gd name="connsiteY0" fmla="*/ 0 h 1327354"/>
                  <a:gd name="connsiteX1" fmla="*/ 462116 w 1425677"/>
                  <a:gd name="connsiteY1" fmla="*/ 373625 h 1327354"/>
                  <a:gd name="connsiteX2" fmla="*/ 1425677 w 1425677"/>
                  <a:gd name="connsiteY2" fmla="*/ 1327354 h 1327354"/>
                  <a:gd name="connsiteX0" fmla="*/ 0 w 1366110"/>
                  <a:gd name="connsiteY0" fmla="*/ 0 h 1366110"/>
                  <a:gd name="connsiteX1" fmla="*/ 462116 w 1366110"/>
                  <a:gd name="connsiteY1" fmla="*/ 373625 h 1366110"/>
                  <a:gd name="connsiteX2" fmla="*/ 1366110 w 1366110"/>
                  <a:gd name="connsiteY2" fmla="*/ 1366110 h 1366110"/>
                  <a:gd name="connsiteX0" fmla="*/ 0 w 1366110"/>
                  <a:gd name="connsiteY0" fmla="*/ 0 h 1366110"/>
                  <a:gd name="connsiteX1" fmla="*/ 383135 w 1366110"/>
                  <a:gd name="connsiteY1" fmla="*/ 439373 h 1366110"/>
                  <a:gd name="connsiteX2" fmla="*/ 1366110 w 1366110"/>
                  <a:gd name="connsiteY2" fmla="*/ 1366110 h 1366110"/>
                  <a:gd name="connsiteX0" fmla="*/ 72235 w 1438345"/>
                  <a:gd name="connsiteY0" fmla="*/ 0 h 1366110"/>
                  <a:gd name="connsiteX1" fmla="*/ 0 w 1438345"/>
                  <a:gd name="connsiteY1" fmla="*/ 59898 h 1366110"/>
                  <a:gd name="connsiteX2" fmla="*/ 455370 w 1438345"/>
                  <a:gd name="connsiteY2" fmla="*/ 439373 h 1366110"/>
                  <a:gd name="connsiteX3" fmla="*/ 1438345 w 1438345"/>
                  <a:gd name="connsiteY3" fmla="*/ 1366110 h 1366110"/>
                  <a:gd name="connsiteX0" fmla="*/ 0 w 1438345"/>
                  <a:gd name="connsiteY0" fmla="*/ 0 h 1306212"/>
                  <a:gd name="connsiteX1" fmla="*/ 455370 w 1438345"/>
                  <a:gd name="connsiteY1" fmla="*/ 379475 h 1306212"/>
                  <a:gd name="connsiteX2" fmla="*/ 1438345 w 1438345"/>
                  <a:gd name="connsiteY2" fmla="*/ 1306212 h 1306212"/>
                  <a:gd name="connsiteX0" fmla="*/ 0 w 1438345"/>
                  <a:gd name="connsiteY0" fmla="*/ 0 h 1306212"/>
                  <a:gd name="connsiteX1" fmla="*/ 455370 w 1438345"/>
                  <a:gd name="connsiteY1" fmla="*/ 379475 h 1306212"/>
                  <a:gd name="connsiteX2" fmla="*/ 831259 w 1438345"/>
                  <a:gd name="connsiteY2" fmla="*/ 759864 h 1306212"/>
                  <a:gd name="connsiteX3" fmla="*/ 1438345 w 1438345"/>
                  <a:gd name="connsiteY3" fmla="*/ 1306212 h 1306212"/>
                  <a:gd name="connsiteX0" fmla="*/ 0 w 1438345"/>
                  <a:gd name="connsiteY0" fmla="*/ 0 h 1306212"/>
                  <a:gd name="connsiteX1" fmla="*/ 455370 w 1438345"/>
                  <a:gd name="connsiteY1" fmla="*/ 379475 h 1306212"/>
                  <a:gd name="connsiteX2" fmla="*/ 521434 w 1438345"/>
                  <a:gd name="connsiteY2" fmla="*/ 323244 h 1306212"/>
                  <a:gd name="connsiteX3" fmla="*/ 1438345 w 1438345"/>
                  <a:gd name="connsiteY3" fmla="*/ 1306212 h 1306212"/>
                  <a:gd name="connsiteX0" fmla="*/ 0 w 1438345"/>
                  <a:gd name="connsiteY0" fmla="*/ 0 h 1306212"/>
                  <a:gd name="connsiteX1" fmla="*/ 455370 w 1438345"/>
                  <a:gd name="connsiteY1" fmla="*/ 379475 h 1306212"/>
                  <a:gd name="connsiteX2" fmla="*/ 521434 w 1438345"/>
                  <a:gd name="connsiteY2" fmla="*/ 399139 h 1306212"/>
                  <a:gd name="connsiteX3" fmla="*/ 1438345 w 1438345"/>
                  <a:gd name="connsiteY3" fmla="*/ 1306212 h 1306212"/>
                  <a:gd name="connsiteX0" fmla="*/ 0 w 1438345"/>
                  <a:gd name="connsiteY0" fmla="*/ 0 h 1306212"/>
                  <a:gd name="connsiteX1" fmla="*/ 455370 w 1438345"/>
                  <a:gd name="connsiteY1" fmla="*/ 379475 h 1306212"/>
                  <a:gd name="connsiteX2" fmla="*/ 597329 w 1438345"/>
                  <a:gd name="connsiteY2" fmla="*/ 408971 h 1306212"/>
                  <a:gd name="connsiteX3" fmla="*/ 1438345 w 1438345"/>
                  <a:gd name="connsiteY3" fmla="*/ 1306212 h 1306212"/>
                  <a:gd name="connsiteX0" fmla="*/ 0 w 1438345"/>
                  <a:gd name="connsiteY0" fmla="*/ 0 h 1306212"/>
                  <a:gd name="connsiteX1" fmla="*/ 455370 w 1438345"/>
                  <a:gd name="connsiteY1" fmla="*/ 379475 h 1306212"/>
                  <a:gd name="connsiteX2" fmla="*/ 597329 w 1438345"/>
                  <a:gd name="connsiteY2" fmla="*/ 408971 h 1306212"/>
                  <a:gd name="connsiteX3" fmla="*/ 1438345 w 1438345"/>
                  <a:gd name="connsiteY3" fmla="*/ 1306212 h 1306212"/>
                  <a:gd name="connsiteX0" fmla="*/ 0 w 1438345"/>
                  <a:gd name="connsiteY0" fmla="*/ 0 h 1306212"/>
                  <a:gd name="connsiteX1" fmla="*/ 455370 w 1438345"/>
                  <a:gd name="connsiteY1" fmla="*/ 379475 h 1306212"/>
                  <a:gd name="connsiteX2" fmla="*/ 521434 w 1438345"/>
                  <a:gd name="connsiteY2" fmla="*/ 333076 h 1306212"/>
                  <a:gd name="connsiteX3" fmla="*/ 1438345 w 1438345"/>
                  <a:gd name="connsiteY3" fmla="*/ 1306212 h 1306212"/>
                  <a:gd name="connsiteX0" fmla="*/ 0 w 1438345"/>
                  <a:gd name="connsiteY0" fmla="*/ 0 h 1306212"/>
                  <a:gd name="connsiteX1" fmla="*/ 445539 w 1438345"/>
                  <a:gd name="connsiteY1" fmla="*/ 333076 h 1306212"/>
                  <a:gd name="connsiteX2" fmla="*/ 521434 w 1438345"/>
                  <a:gd name="connsiteY2" fmla="*/ 333076 h 1306212"/>
                  <a:gd name="connsiteX3" fmla="*/ 1438345 w 1438345"/>
                  <a:gd name="connsiteY3" fmla="*/ 1306212 h 1306212"/>
                  <a:gd name="connsiteX0" fmla="*/ 0 w 1448176"/>
                  <a:gd name="connsiteY0" fmla="*/ 0 h 1352611"/>
                  <a:gd name="connsiteX1" fmla="*/ 455370 w 1448176"/>
                  <a:gd name="connsiteY1" fmla="*/ 379475 h 1352611"/>
                  <a:gd name="connsiteX2" fmla="*/ 531265 w 1448176"/>
                  <a:gd name="connsiteY2" fmla="*/ 379475 h 1352611"/>
                  <a:gd name="connsiteX3" fmla="*/ 1448176 w 1448176"/>
                  <a:gd name="connsiteY3" fmla="*/ 1352611 h 1352611"/>
                  <a:gd name="connsiteX0" fmla="*/ 0 w 1448176"/>
                  <a:gd name="connsiteY0" fmla="*/ 0 h 1352611"/>
                  <a:gd name="connsiteX1" fmla="*/ 49965 w 1448176"/>
                  <a:gd name="connsiteY1" fmla="*/ 249901 h 1352611"/>
                  <a:gd name="connsiteX2" fmla="*/ 455370 w 1448176"/>
                  <a:gd name="connsiteY2" fmla="*/ 379475 h 1352611"/>
                  <a:gd name="connsiteX3" fmla="*/ 531265 w 1448176"/>
                  <a:gd name="connsiteY3" fmla="*/ 379475 h 1352611"/>
                  <a:gd name="connsiteX4" fmla="*/ 1448176 w 1448176"/>
                  <a:gd name="connsiteY4" fmla="*/ 1352611 h 1352611"/>
                  <a:gd name="connsiteX0" fmla="*/ 0 w 1478343"/>
                  <a:gd name="connsiteY0" fmla="*/ 0 h 1406290"/>
                  <a:gd name="connsiteX1" fmla="*/ 80132 w 1478343"/>
                  <a:gd name="connsiteY1" fmla="*/ 303580 h 1406290"/>
                  <a:gd name="connsiteX2" fmla="*/ 485537 w 1478343"/>
                  <a:gd name="connsiteY2" fmla="*/ 433154 h 1406290"/>
                  <a:gd name="connsiteX3" fmla="*/ 561432 w 1478343"/>
                  <a:gd name="connsiteY3" fmla="*/ 433154 h 1406290"/>
                  <a:gd name="connsiteX4" fmla="*/ 1478343 w 1478343"/>
                  <a:gd name="connsiteY4" fmla="*/ 1406290 h 1406290"/>
                  <a:gd name="connsiteX0" fmla="*/ 0 w 1478343"/>
                  <a:gd name="connsiteY0" fmla="*/ 0 h 1406290"/>
                  <a:gd name="connsiteX1" fmla="*/ 485537 w 1478343"/>
                  <a:gd name="connsiteY1" fmla="*/ 433154 h 1406290"/>
                  <a:gd name="connsiteX2" fmla="*/ 561432 w 1478343"/>
                  <a:gd name="connsiteY2" fmla="*/ 433154 h 1406290"/>
                  <a:gd name="connsiteX3" fmla="*/ 1478343 w 1478343"/>
                  <a:gd name="connsiteY3" fmla="*/ 1406290 h 1406290"/>
                  <a:gd name="connsiteX0" fmla="*/ 0 w 1478343"/>
                  <a:gd name="connsiteY0" fmla="*/ 0 h 1330395"/>
                  <a:gd name="connsiteX1" fmla="*/ 485537 w 1478343"/>
                  <a:gd name="connsiteY1" fmla="*/ 357259 h 1330395"/>
                  <a:gd name="connsiteX2" fmla="*/ 561432 w 1478343"/>
                  <a:gd name="connsiteY2" fmla="*/ 357259 h 1330395"/>
                  <a:gd name="connsiteX3" fmla="*/ 1478343 w 1478343"/>
                  <a:gd name="connsiteY3" fmla="*/ 1330395 h 1330395"/>
                  <a:gd name="connsiteX0" fmla="*/ 0 w 1469719"/>
                  <a:gd name="connsiteY0" fmla="*/ 0 h 1394385"/>
                  <a:gd name="connsiteX1" fmla="*/ 476913 w 1469719"/>
                  <a:gd name="connsiteY1" fmla="*/ 421249 h 1394385"/>
                  <a:gd name="connsiteX2" fmla="*/ 552808 w 1469719"/>
                  <a:gd name="connsiteY2" fmla="*/ 421249 h 1394385"/>
                  <a:gd name="connsiteX3" fmla="*/ 1469719 w 1469719"/>
                  <a:gd name="connsiteY3" fmla="*/ 1394385 h 1394385"/>
                  <a:gd name="connsiteX0" fmla="*/ 0 w 1469719"/>
                  <a:gd name="connsiteY0" fmla="*/ 0 h 1394385"/>
                  <a:gd name="connsiteX1" fmla="*/ 87360 w 1469719"/>
                  <a:gd name="connsiteY1" fmla="*/ 369951 h 1394385"/>
                  <a:gd name="connsiteX2" fmla="*/ 476913 w 1469719"/>
                  <a:gd name="connsiteY2" fmla="*/ 421249 h 1394385"/>
                  <a:gd name="connsiteX3" fmla="*/ 552808 w 1469719"/>
                  <a:gd name="connsiteY3" fmla="*/ 421249 h 1394385"/>
                  <a:gd name="connsiteX4" fmla="*/ 1469719 w 1469719"/>
                  <a:gd name="connsiteY4" fmla="*/ 1394385 h 1394385"/>
                  <a:gd name="connsiteX0" fmla="*/ 0 w 1382359"/>
                  <a:gd name="connsiteY0" fmla="*/ 0 h 1024434"/>
                  <a:gd name="connsiteX1" fmla="*/ 389553 w 1382359"/>
                  <a:gd name="connsiteY1" fmla="*/ 51298 h 1024434"/>
                  <a:gd name="connsiteX2" fmla="*/ 465448 w 1382359"/>
                  <a:gd name="connsiteY2" fmla="*/ 51298 h 1024434"/>
                  <a:gd name="connsiteX3" fmla="*/ 1382359 w 1382359"/>
                  <a:gd name="connsiteY3" fmla="*/ 1024434 h 1024434"/>
                  <a:gd name="connsiteX0" fmla="*/ 80132 w 1462491"/>
                  <a:gd name="connsiteY0" fmla="*/ 303581 h 1328015"/>
                  <a:gd name="connsiteX1" fmla="*/ 0 w 1462491"/>
                  <a:gd name="connsiteY1" fmla="*/ 0 h 1328015"/>
                  <a:gd name="connsiteX2" fmla="*/ 469685 w 1462491"/>
                  <a:gd name="connsiteY2" fmla="*/ 354879 h 1328015"/>
                  <a:gd name="connsiteX3" fmla="*/ 545580 w 1462491"/>
                  <a:gd name="connsiteY3" fmla="*/ 354879 h 1328015"/>
                  <a:gd name="connsiteX4" fmla="*/ 1462491 w 1462491"/>
                  <a:gd name="connsiteY4" fmla="*/ 1328015 h 1328015"/>
                  <a:gd name="connsiteX0" fmla="*/ 0 w 1462491"/>
                  <a:gd name="connsiteY0" fmla="*/ 0 h 1328015"/>
                  <a:gd name="connsiteX1" fmla="*/ 469685 w 1462491"/>
                  <a:gd name="connsiteY1" fmla="*/ 354879 h 1328015"/>
                  <a:gd name="connsiteX2" fmla="*/ 545580 w 1462491"/>
                  <a:gd name="connsiteY2" fmla="*/ 354879 h 1328015"/>
                  <a:gd name="connsiteX3" fmla="*/ 1462491 w 1462491"/>
                  <a:gd name="connsiteY3" fmla="*/ 1328015 h 1328015"/>
                  <a:gd name="connsiteX0" fmla="*/ 0 w 1462491"/>
                  <a:gd name="connsiteY0" fmla="*/ 0 h 1328015"/>
                  <a:gd name="connsiteX1" fmla="*/ 240397 w 1462491"/>
                  <a:gd name="connsiteY1" fmla="*/ 455371 h 1328015"/>
                  <a:gd name="connsiteX2" fmla="*/ 469685 w 1462491"/>
                  <a:gd name="connsiteY2" fmla="*/ 354879 h 1328015"/>
                  <a:gd name="connsiteX3" fmla="*/ 545580 w 1462491"/>
                  <a:gd name="connsiteY3" fmla="*/ 354879 h 1328015"/>
                  <a:gd name="connsiteX4" fmla="*/ 1462491 w 1462491"/>
                  <a:gd name="connsiteY4" fmla="*/ 1328015 h 1328015"/>
                  <a:gd name="connsiteX0" fmla="*/ 0 w 1462491"/>
                  <a:gd name="connsiteY0" fmla="*/ 0 h 1328015"/>
                  <a:gd name="connsiteX1" fmla="*/ 469685 w 1462491"/>
                  <a:gd name="connsiteY1" fmla="*/ 354879 h 1328015"/>
                  <a:gd name="connsiteX2" fmla="*/ 545580 w 1462491"/>
                  <a:gd name="connsiteY2" fmla="*/ 354879 h 1328015"/>
                  <a:gd name="connsiteX3" fmla="*/ 1462491 w 1462491"/>
                  <a:gd name="connsiteY3" fmla="*/ 1328015 h 1328015"/>
                  <a:gd name="connsiteX0" fmla="*/ 0 w 1462491"/>
                  <a:gd name="connsiteY0" fmla="*/ 0 h 1328014"/>
                  <a:gd name="connsiteX1" fmla="*/ 469685 w 1462491"/>
                  <a:gd name="connsiteY1" fmla="*/ 354878 h 1328014"/>
                  <a:gd name="connsiteX2" fmla="*/ 545580 w 1462491"/>
                  <a:gd name="connsiteY2" fmla="*/ 354878 h 1328014"/>
                  <a:gd name="connsiteX3" fmla="*/ 1462491 w 1462491"/>
                  <a:gd name="connsiteY3" fmla="*/ 1328014 h 1328014"/>
                  <a:gd name="connsiteX0" fmla="*/ 3815 w 1466306"/>
                  <a:gd name="connsiteY0" fmla="*/ 43081 h 1371095"/>
                  <a:gd name="connsiteX1" fmla="*/ 473500 w 1466306"/>
                  <a:gd name="connsiteY1" fmla="*/ 397959 h 1371095"/>
                  <a:gd name="connsiteX2" fmla="*/ 549395 w 1466306"/>
                  <a:gd name="connsiteY2" fmla="*/ 397959 h 1371095"/>
                  <a:gd name="connsiteX3" fmla="*/ 1466306 w 1466306"/>
                  <a:gd name="connsiteY3" fmla="*/ 1371095 h 1371095"/>
                  <a:gd name="connsiteX0" fmla="*/ 3815 w 1521300"/>
                  <a:gd name="connsiteY0" fmla="*/ 43081 h 1344905"/>
                  <a:gd name="connsiteX1" fmla="*/ 473500 w 1521300"/>
                  <a:gd name="connsiteY1" fmla="*/ 397959 h 1344905"/>
                  <a:gd name="connsiteX2" fmla="*/ 549395 w 1521300"/>
                  <a:gd name="connsiteY2" fmla="*/ 397959 h 1344905"/>
                  <a:gd name="connsiteX3" fmla="*/ 1521300 w 1521300"/>
                  <a:gd name="connsiteY3" fmla="*/ 1344905 h 1344905"/>
                  <a:gd name="connsiteX0" fmla="*/ 3815 w 1536708"/>
                  <a:gd name="connsiteY0" fmla="*/ 43081 h 1350199"/>
                  <a:gd name="connsiteX1" fmla="*/ 488908 w 1536708"/>
                  <a:gd name="connsiteY1" fmla="*/ 403253 h 1350199"/>
                  <a:gd name="connsiteX2" fmla="*/ 564803 w 1536708"/>
                  <a:gd name="connsiteY2" fmla="*/ 403253 h 1350199"/>
                  <a:gd name="connsiteX3" fmla="*/ 1536708 w 1536708"/>
                  <a:gd name="connsiteY3" fmla="*/ 1350199 h 1350199"/>
                  <a:gd name="connsiteX0" fmla="*/ 44154 w 1577047"/>
                  <a:gd name="connsiteY0" fmla="*/ 93146 h 1400264"/>
                  <a:gd name="connsiteX1" fmla="*/ 529247 w 1577047"/>
                  <a:gd name="connsiteY1" fmla="*/ 453318 h 1400264"/>
                  <a:gd name="connsiteX2" fmla="*/ 605142 w 1577047"/>
                  <a:gd name="connsiteY2" fmla="*/ 453318 h 1400264"/>
                  <a:gd name="connsiteX3" fmla="*/ 1577047 w 1577047"/>
                  <a:gd name="connsiteY3" fmla="*/ 1400264 h 1400264"/>
                  <a:gd name="connsiteX0" fmla="*/ 72244 w 1605137"/>
                  <a:gd name="connsiteY0" fmla="*/ 109873 h 1416991"/>
                  <a:gd name="connsiteX1" fmla="*/ 557337 w 1605137"/>
                  <a:gd name="connsiteY1" fmla="*/ 470045 h 1416991"/>
                  <a:gd name="connsiteX2" fmla="*/ 633232 w 1605137"/>
                  <a:gd name="connsiteY2" fmla="*/ 470045 h 1416991"/>
                  <a:gd name="connsiteX3" fmla="*/ 1605137 w 1605137"/>
                  <a:gd name="connsiteY3" fmla="*/ 1416991 h 1416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5137" h="1416991">
                    <a:moveTo>
                      <a:pt x="72244" y="109873"/>
                    </a:moveTo>
                    <a:cubicBezTo>
                      <a:pt x="0" y="0"/>
                      <a:pt x="400775" y="351752"/>
                      <a:pt x="557337" y="470045"/>
                    </a:cubicBezTo>
                    <a:lnTo>
                      <a:pt x="633232" y="470045"/>
                    </a:lnTo>
                    <a:lnTo>
                      <a:pt x="1605137" y="1416991"/>
                    </a:lnTo>
                  </a:path>
                </a:pathLst>
              </a:custGeom>
              <a:noFill/>
              <a:ln w="25400" cap="rnd" cmpd="sng" algn="ctr">
                <a:solidFill>
                  <a:sysClr val="windowText" lastClr="000000"/>
                </a:solidFill>
                <a:prstDash val="sysDash"/>
                <a:round/>
                <a:tailEnd type="triangle" w="lg" len="lg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43" name="Straight Connector 142"/>
              <p:cNvCxnSpPr>
                <a:cxnSpLocks noChangeAspect="1"/>
              </p:cNvCxnSpPr>
              <p:nvPr/>
            </p:nvCxnSpPr>
            <p:spPr>
              <a:xfrm rot="16200000" flipH="1">
                <a:off x="3624864" y="865045"/>
                <a:ext cx="406230" cy="483790"/>
              </a:xfrm>
              <a:prstGeom prst="line">
                <a:avLst/>
              </a:prstGeom>
              <a:noFill/>
              <a:ln w="38100" cap="rnd" cmpd="sng" algn="ctr">
                <a:solidFill>
                  <a:srgbClr val="9BBB59"/>
                </a:solidFill>
                <a:prstDash val="solid"/>
              </a:ln>
              <a:effectLst/>
            </p:spPr>
          </p:cxnSp>
          <p:cxnSp>
            <p:nvCxnSpPr>
              <p:cNvPr id="144" name="Straight Connector 143"/>
              <p:cNvCxnSpPr>
                <a:cxnSpLocks noChangeAspect="1"/>
              </p:cNvCxnSpPr>
              <p:nvPr/>
            </p:nvCxnSpPr>
            <p:spPr>
              <a:xfrm rot="5400000" flipH="1" flipV="1">
                <a:off x="4103952" y="386771"/>
                <a:ext cx="1" cy="1046284"/>
              </a:xfrm>
              <a:prstGeom prst="line">
                <a:avLst/>
              </a:prstGeom>
              <a:noFill/>
              <a:ln w="38100" cap="rnd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45" name="Straight Connector 144"/>
              <p:cNvCxnSpPr>
                <a:cxnSpLocks noChangeAspect="1"/>
              </p:cNvCxnSpPr>
              <p:nvPr/>
            </p:nvCxnSpPr>
            <p:spPr>
              <a:xfrm rot="16200000" flipH="1" flipV="1">
                <a:off x="3051433" y="1414349"/>
                <a:ext cx="1053478" cy="5276"/>
              </a:xfrm>
              <a:prstGeom prst="line">
                <a:avLst/>
              </a:prstGeom>
              <a:noFill/>
              <a:ln w="38100" cap="rnd" cmpd="sng" algn="ctr">
                <a:solidFill>
                  <a:srgbClr val="C0504D"/>
                </a:solidFill>
                <a:prstDash val="solid"/>
              </a:ln>
              <a:effectLst/>
            </p:spPr>
          </p:cxnSp>
          <p:sp>
            <p:nvSpPr>
              <p:cNvPr id="146" name="Oval 145"/>
              <p:cNvSpPr/>
              <p:nvPr/>
            </p:nvSpPr>
            <p:spPr>
              <a:xfrm>
                <a:off x="3527025" y="853683"/>
                <a:ext cx="118872" cy="118872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25400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3" name="Group 152"/>
            <p:cNvGrpSpPr/>
            <p:nvPr/>
          </p:nvGrpSpPr>
          <p:grpSpPr>
            <a:xfrm>
              <a:off x="6165795" y="4621370"/>
              <a:ext cx="2735885" cy="1691640"/>
              <a:chOff x="6317580" y="772675"/>
              <a:chExt cx="2735885" cy="1691640"/>
            </a:xfrm>
          </p:grpSpPr>
          <p:sp>
            <p:nvSpPr>
              <p:cNvPr id="154" name="Rectangle 153"/>
              <p:cNvSpPr>
                <a:spLocks/>
              </p:cNvSpPr>
              <p:nvPr/>
            </p:nvSpPr>
            <p:spPr>
              <a:xfrm>
                <a:off x="6317585" y="772675"/>
                <a:ext cx="2732220" cy="1691640"/>
              </a:xfrm>
              <a:prstGeom prst="rect">
                <a:avLst/>
              </a:prstGeom>
              <a:solidFill>
                <a:srgbClr val="DEDEDE">
                  <a:alpha val="69804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8139065" y="888092"/>
                <a:ext cx="914400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0" cap="all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Courier New" pitchFamily="49" charset="0"/>
                  </a:rPr>
                  <a:t>Gap #6</a:t>
                </a:r>
                <a:endParaRPr kumimoji="0" lang="en-US" sz="1500" b="1" i="0" u="none" strike="noStrike" kern="0" cap="all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8396531" y="1364460"/>
                <a:ext cx="399468" cy="1054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-</a:t>
                </a:r>
              </a:p>
              <a:p>
                <a:pPr marL="0" marR="0" lvl="0" indent="0" defTabSz="91440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Y</a:t>
                </a:r>
              </a:p>
              <a:p>
                <a:pPr marL="0" marR="0" lvl="0" indent="0" defTabSz="91440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-</a:t>
                </a: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57" name="Group 31"/>
              <p:cNvGrpSpPr>
                <a:grpSpLocks noChangeAspect="1"/>
              </p:cNvGrpSpPr>
              <p:nvPr/>
            </p:nvGrpSpPr>
            <p:grpSpPr>
              <a:xfrm>
                <a:off x="6317580" y="904677"/>
                <a:ext cx="1819370" cy="1437515"/>
                <a:chOff x="3679178" y="317304"/>
                <a:chExt cx="3457996" cy="2732221"/>
              </a:xfrm>
              <a:solidFill>
                <a:sysClr val="window" lastClr="FFFFFF">
                  <a:lumMod val="75000"/>
                </a:sysClr>
              </a:solidFill>
            </p:grpSpPr>
            <p:sp>
              <p:nvSpPr>
                <p:cNvPr id="164" name="Freeform 163"/>
                <p:cNvSpPr/>
                <p:nvPr/>
              </p:nvSpPr>
              <p:spPr>
                <a:xfrm rot="13500000" flipV="1">
                  <a:off x="5102937" y="928509"/>
                  <a:ext cx="2565830" cy="1502645"/>
                </a:xfrm>
                <a:custGeom>
                  <a:avLst/>
                  <a:gdLst>
                    <a:gd name="connsiteX0" fmla="*/ 0 w 2428640"/>
                    <a:gd name="connsiteY0" fmla="*/ 758950 h 758950"/>
                    <a:gd name="connsiteX1" fmla="*/ 189738 w 2428640"/>
                    <a:gd name="connsiteY1" fmla="*/ 0 h 758950"/>
                    <a:gd name="connsiteX2" fmla="*/ 2428640 w 2428640"/>
                    <a:gd name="connsiteY2" fmla="*/ 0 h 758950"/>
                    <a:gd name="connsiteX3" fmla="*/ 2238903 w 2428640"/>
                    <a:gd name="connsiteY3" fmla="*/ 758950 h 758950"/>
                    <a:gd name="connsiteX4" fmla="*/ 0 w 2428640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2238903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1366109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290214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834844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84011"/>
                    <a:gd name="connsiteY0" fmla="*/ 758950 h 758950"/>
                    <a:gd name="connsiteX1" fmla="*/ 910740 w 2884011"/>
                    <a:gd name="connsiteY1" fmla="*/ 0 h 758950"/>
                    <a:gd name="connsiteX2" fmla="*/ 2884011 w 2884011"/>
                    <a:gd name="connsiteY2" fmla="*/ 0 h 758950"/>
                    <a:gd name="connsiteX3" fmla="*/ 1973270 w 2884011"/>
                    <a:gd name="connsiteY3" fmla="*/ 758950 h 758950"/>
                    <a:gd name="connsiteX4" fmla="*/ 0 w 2884011"/>
                    <a:gd name="connsiteY4" fmla="*/ 758950 h 758950"/>
                    <a:gd name="connsiteX0" fmla="*/ 0 w 2884011"/>
                    <a:gd name="connsiteY0" fmla="*/ 1399126 h 1399126"/>
                    <a:gd name="connsiteX1" fmla="*/ 1385181 w 2884011"/>
                    <a:gd name="connsiteY1" fmla="*/ 0 h 1399126"/>
                    <a:gd name="connsiteX2" fmla="*/ 2884011 w 2884011"/>
                    <a:gd name="connsiteY2" fmla="*/ 640176 h 1399126"/>
                    <a:gd name="connsiteX3" fmla="*/ 1973270 w 2884011"/>
                    <a:gd name="connsiteY3" fmla="*/ 1399126 h 1399126"/>
                    <a:gd name="connsiteX4" fmla="*/ 0 w 2884011"/>
                    <a:gd name="connsiteY4" fmla="*/ 1399126 h 1399126"/>
                    <a:gd name="connsiteX0" fmla="*/ 0 w 2565830"/>
                    <a:gd name="connsiteY0" fmla="*/ 1399126 h 1399126"/>
                    <a:gd name="connsiteX1" fmla="*/ 1385181 w 2565830"/>
                    <a:gd name="connsiteY1" fmla="*/ 0 h 1399126"/>
                    <a:gd name="connsiteX2" fmla="*/ 2565830 w 2565830"/>
                    <a:gd name="connsiteY2" fmla="*/ 107331 h 1399126"/>
                    <a:gd name="connsiteX3" fmla="*/ 1973270 w 2565830"/>
                    <a:gd name="connsiteY3" fmla="*/ 1399126 h 1399126"/>
                    <a:gd name="connsiteX4" fmla="*/ 0 w 2565830"/>
                    <a:gd name="connsiteY4" fmla="*/ 1399126 h 1399126"/>
                    <a:gd name="connsiteX0" fmla="*/ 0 w 2565830"/>
                    <a:gd name="connsiteY0" fmla="*/ 1399126 h 1502644"/>
                    <a:gd name="connsiteX1" fmla="*/ 1385181 w 2565830"/>
                    <a:gd name="connsiteY1" fmla="*/ 0 h 1502644"/>
                    <a:gd name="connsiteX2" fmla="*/ 2565830 w 2565830"/>
                    <a:gd name="connsiteY2" fmla="*/ 107331 h 1502644"/>
                    <a:gd name="connsiteX3" fmla="*/ 1170518 w 2565830"/>
                    <a:gd name="connsiteY3" fmla="*/ 1502644 h 1502644"/>
                    <a:gd name="connsiteX4" fmla="*/ 0 w 2565830"/>
                    <a:gd name="connsiteY4" fmla="*/ 1399126 h 1502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5830" h="1502644">
                      <a:moveTo>
                        <a:pt x="0" y="1399126"/>
                      </a:moveTo>
                      <a:lnTo>
                        <a:pt x="1385181" y="0"/>
                      </a:lnTo>
                      <a:lnTo>
                        <a:pt x="2565830" y="107331"/>
                      </a:lnTo>
                      <a:lnTo>
                        <a:pt x="1170518" y="1502644"/>
                      </a:lnTo>
                      <a:lnTo>
                        <a:pt x="0" y="1399126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65000"/>
                  </a:sysClr>
                </a:solidFill>
                <a:ln w="254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>
                <a:xfrm rot="10800000" flipV="1">
                  <a:off x="3960794" y="2290574"/>
                  <a:ext cx="2884011" cy="758951"/>
                </a:xfrm>
                <a:custGeom>
                  <a:avLst/>
                  <a:gdLst>
                    <a:gd name="connsiteX0" fmla="*/ 0 w 2428640"/>
                    <a:gd name="connsiteY0" fmla="*/ 758950 h 758950"/>
                    <a:gd name="connsiteX1" fmla="*/ 189738 w 2428640"/>
                    <a:gd name="connsiteY1" fmla="*/ 0 h 758950"/>
                    <a:gd name="connsiteX2" fmla="*/ 2428640 w 2428640"/>
                    <a:gd name="connsiteY2" fmla="*/ 0 h 758950"/>
                    <a:gd name="connsiteX3" fmla="*/ 2238903 w 2428640"/>
                    <a:gd name="connsiteY3" fmla="*/ 758950 h 758950"/>
                    <a:gd name="connsiteX4" fmla="*/ 0 w 2428640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2238903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1366109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290214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834844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84011"/>
                    <a:gd name="connsiteY0" fmla="*/ 758950 h 758950"/>
                    <a:gd name="connsiteX1" fmla="*/ 910740 w 2884011"/>
                    <a:gd name="connsiteY1" fmla="*/ 0 h 758950"/>
                    <a:gd name="connsiteX2" fmla="*/ 2884011 w 2884011"/>
                    <a:gd name="connsiteY2" fmla="*/ 0 h 758950"/>
                    <a:gd name="connsiteX3" fmla="*/ 1973270 w 2884011"/>
                    <a:gd name="connsiteY3" fmla="*/ 758950 h 758950"/>
                    <a:gd name="connsiteX4" fmla="*/ 0 w 2884011"/>
                    <a:gd name="connsiteY4" fmla="*/ 758950 h 758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84011" h="758950">
                      <a:moveTo>
                        <a:pt x="0" y="758950"/>
                      </a:moveTo>
                      <a:lnTo>
                        <a:pt x="910740" y="0"/>
                      </a:lnTo>
                      <a:lnTo>
                        <a:pt x="2884011" y="0"/>
                      </a:lnTo>
                      <a:lnTo>
                        <a:pt x="1973270" y="758950"/>
                      </a:lnTo>
                      <a:lnTo>
                        <a:pt x="0" y="75895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65000"/>
                  </a:sysClr>
                </a:solidFill>
                <a:ln w="254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Rectangle 165"/>
                <p:cNvSpPr/>
                <p:nvPr/>
              </p:nvSpPr>
              <p:spPr>
                <a:xfrm>
                  <a:off x="3960794" y="317304"/>
                  <a:ext cx="1973271" cy="1973270"/>
                </a:xfrm>
                <a:prstGeom prst="rect">
                  <a:avLst/>
                </a:prstGeom>
                <a:solidFill>
                  <a:srgbClr val="9B9B9B"/>
                </a:solidFill>
                <a:ln w="254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Rectangle 166"/>
                <p:cNvSpPr/>
                <p:nvPr/>
              </p:nvSpPr>
              <p:spPr>
                <a:xfrm>
                  <a:off x="4871534" y="1076255"/>
                  <a:ext cx="1973271" cy="1973270"/>
                </a:xfrm>
                <a:prstGeom prst="rect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2540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Freeform 167"/>
                <p:cNvSpPr/>
                <p:nvPr/>
              </p:nvSpPr>
              <p:spPr>
                <a:xfrm rot="10800000" flipV="1">
                  <a:off x="3960794" y="317304"/>
                  <a:ext cx="2884011" cy="758951"/>
                </a:xfrm>
                <a:custGeom>
                  <a:avLst/>
                  <a:gdLst>
                    <a:gd name="connsiteX0" fmla="*/ 0 w 2428640"/>
                    <a:gd name="connsiteY0" fmla="*/ 758950 h 758950"/>
                    <a:gd name="connsiteX1" fmla="*/ 189738 w 2428640"/>
                    <a:gd name="connsiteY1" fmla="*/ 0 h 758950"/>
                    <a:gd name="connsiteX2" fmla="*/ 2428640 w 2428640"/>
                    <a:gd name="connsiteY2" fmla="*/ 0 h 758950"/>
                    <a:gd name="connsiteX3" fmla="*/ 2238903 w 2428640"/>
                    <a:gd name="connsiteY3" fmla="*/ 758950 h 758950"/>
                    <a:gd name="connsiteX4" fmla="*/ 0 w 2428640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2238903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1366109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290214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834844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84011"/>
                    <a:gd name="connsiteY0" fmla="*/ 758950 h 758950"/>
                    <a:gd name="connsiteX1" fmla="*/ 910740 w 2884011"/>
                    <a:gd name="connsiteY1" fmla="*/ 0 h 758950"/>
                    <a:gd name="connsiteX2" fmla="*/ 2884011 w 2884011"/>
                    <a:gd name="connsiteY2" fmla="*/ 0 h 758950"/>
                    <a:gd name="connsiteX3" fmla="*/ 1973270 w 2884011"/>
                    <a:gd name="connsiteY3" fmla="*/ 758950 h 758950"/>
                    <a:gd name="connsiteX4" fmla="*/ 0 w 2884011"/>
                    <a:gd name="connsiteY4" fmla="*/ 758950 h 758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84011" h="758950">
                      <a:moveTo>
                        <a:pt x="0" y="758950"/>
                      </a:moveTo>
                      <a:lnTo>
                        <a:pt x="910740" y="0"/>
                      </a:lnTo>
                      <a:lnTo>
                        <a:pt x="2884011" y="0"/>
                      </a:lnTo>
                      <a:lnTo>
                        <a:pt x="1973270" y="758950"/>
                      </a:lnTo>
                      <a:lnTo>
                        <a:pt x="0" y="75895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Freeform 168"/>
                <p:cNvSpPr/>
                <p:nvPr/>
              </p:nvSpPr>
              <p:spPr>
                <a:xfrm rot="13500000" flipV="1">
                  <a:off x="3147585" y="928512"/>
                  <a:ext cx="2565830" cy="1502644"/>
                </a:xfrm>
                <a:custGeom>
                  <a:avLst/>
                  <a:gdLst>
                    <a:gd name="connsiteX0" fmla="*/ 0 w 2428640"/>
                    <a:gd name="connsiteY0" fmla="*/ 758950 h 758950"/>
                    <a:gd name="connsiteX1" fmla="*/ 189738 w 2428640"/>
                    <a:gd name="connsiteY1" fmla="*/ 0 h 758950"/>
                    <a:gd name="connsiteX2" fmla="*/ 2428640 w 2428640"/>
                    <a:gd name="connsiteY2" fmla="*/ 0 h 758950"/>
                    <a:gd name="connsiteX3" fmla="*/ 2238903 w 2428640"/>
                    <a:gd name="connsiteY3" fmla="*/ 758950 h 758950"/>
                    <a:gd name="connsiteX4" fmla="*/ 0 w 2428640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2238903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1366109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290214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834844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84011"/>
                    <a:gd name="connsiteY0" fmla="*/ 758950 h 758950"/>
                    <a:gd name="connsiteX1" fmla="*/ 910740 w 2884011"/>
                    <a:gd name="connsiteY1" fmla="*/ 0 h 758950"/>
                    <a:gd name="connsiteX2" fmla="*/ 2884011 w 2884011"/>
                    <a:gd name="connsiteY2" fmla="*/ 0 h 758950"/>
                    <a:gd name="connsiteX3" fmla="*/ 1973270 w 2884011"/>
                    <a:gd name="connsiteY3" fmla="*/ 758950 h 758950"/>
                    <a:gd name="connsiteX4" fmla="*/ 0 w 2884011"/>
                    <a:gd name="connsiteY4" fmla="*/ 758950 h 758950"/>
                    <a:gd name="connsiteX0" fmla="*/ 0 w 2884011"/>
                    <a:gd name="connsiteY0" fmla="*/ 1399126 h 1399126"/>
                    <a:gd name="connsiteX1" fmla="*/ 1385181 w 2884011"/>
                    <a:gd name="connsiteY1" fmla="*/ 0 h 1399126"/>
                    <a:gd name="connsiteX2" fmla="*/ 2884011 w 2884011"/>
                    <a:gd name="connsiteY2" fmla="*/ 640176 h 1399126"/>
                    <a:gd name="connsiteX3" fmla="*/ 1973270 w 2884011"/>
                    <a:gd name="connsiteY3" fmla="*/ 1399126 h 1399126"/>
                    <a:gd name="connsiteX4" fmla="*/ 0 w 2884011"/>
                    <a:gd name="connsiteY4" fmla="*/ 1399126 h 1399126"/>
                    <a:gd name="connsiteX0" fmla="*/ 0 w 2565830"/>
                    <a:gd name="connsiteY0" fmla="*/ 1399126 h 1399126"/>
                    <a:gd name="connsiteX1" fmla="*/ 1385181 w 2565830"/>
                    <a:gd name="connsiteY1" fmla="*/ 0 h 1399126"/>
                    <a:gd name="connsiteX2" fmla="*/ 2565830 w 2565830"/>
                    <a:gd name="connsiteY2" fmla="*/ 107331 h 1399126"/>
                    <a:gd name="connsiteX3" fmla="*/ 1973270 w 2565830"/>
                    <a:gd name="connsiteY3" fmla="*/ 1399126 h 1399126"/>
                    <a:gd name="connsiteX4" fmla="*/ 0 w 2565830"/>
                    <a:gd name="connsiteY4" fmla="*/ 1399126 h 1399126"/>
                    <a:gd name="connsiteX0" fmla="*/ 0 w 2565830"/>
                    <a:gd name="connsiteY0" fmla="*/ 1399126 h 1502644"/>
                    <a:gd name="connsiteX1" fmla="*/ 1385181 w 2565830"/>
                    <a:gd name="connsiteY1" fmla="*/ 0 h 1502644"/>
                    <a:gd name="connsiteX2" fmla="*/ 2565830 w 2565830"/>
                    <a:gd name="connsiteY2" fmla="*/ 107331 h 1502644"/>
                    <a:gd name="connsiteX3" fmla="*/ 1170518 w 2565830"/>
                    <a:gd name="connsiteY3" fmla="*/ 1502644 h 1502644"/>
                    <a:gd name="connsiteX4" fmla="*/ 0 w 2565830"/>
                    <a:gd name="connsiteY4" fmla="*/ 1399126 h 1502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5830" h="1502644">
                      <a:moveTo>
                        <a:pt x="0" y="1399126"/>
                      </a:moveTo>
                      <a:lnTo>
                        <a:pt x="1385181" y="0"/>
                      </a:lnTo>
                      <a:lnTo>
                        <a:pt x="2565830" y="107331"/>
                      </a:lnTo>
                      <a:lnTo>
                        <a:pt x="1170518" y="1502644"/>
                      </a:lnTo>
                      <a:lnTo>
                        <a:pt x="0" y="1399126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8" name="Oval 157"/>
              <p:cNvSpPr/>
              <p:nvPr/>
            </p:nvSpPr>
            <p:spPr>
              <a:xfrm>
                <a:off x="7927020" y="2272375"/>
                <a:ext cx="118872" cy="118872"/>
              </a:xfrm>
              <a:prstGeom prst="ellipse">
                <a:avLst/>
              </a:prstGeom>
              <a:solidFill>
                <a:srgbClr val="F79646">
                  <a:lumMod val="60000"/>
                  <a:lumOff val="40000"/>
                </a:srgbClr>
              </a:solidFill>
              <a:ln w="25400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59" name="Straight Connector 158"/>
              <p:cNvCxnSpPr>
                <a:cxnSpLocks noChangeAspect="1"/>
              </p:cNvCxnSpPr>
              <p:nvPr/>
            </p:nvCxnSpPr>
            <p:spPr>
              <a:xfrm rot="16200000" flipH="1" flipV="1">
                <a:off x="5935443" y="1414349"/>
                <a:ext cx="1053478" cy="5276"/>
              </a:xfrm>
              <a:prstGeom prst="line">
                <a:avLst/>
              </a:prstGeom>
              <a:noFill/>
              <a:ln w="38100" cap="rnd" cmpd="sng" algn="ctr">
                <a:solidFill>
                  <a:srgbClr val="C0504D"/>
                </a:solidFill>
                <a:prstDash val="solid"/>
              </a:ln>
              <a:effectLst/>
            </p:spPr>
          </p:cxnSp>
          <p:sp>
            <p:nvSpPr>
              <p:cNvPr id="160" name="Freeform 159"/>
              <p:cNvSpPr/>
              <p:nvPr/>
            </p:nvSpPr>
            <p:spPr>
              <a:xfrm>
                <a:off x="6430047" y="878066"/>
                <a:ext cx="1554480" cy="1371600"/>
              </a:xfrm>
              <a:custGeom>
                <a:avLst/>
                <a:gdLst>
                  <a:gd name="connsiteX0" fmla="*/ 0 w 1425677"/>
                  <a:gd name="connsiteY0" fmla="*/ 0 h 1327354"/>
                  <a:gd name="connsiteX1" fmla="*/ 462116 w 1425677"/>
                  <a:gd name="connsiteY1" fmla="*/ 373625 h 1327354"/>
                  <a:gd name="connsiteX2" fmla="*/ 1425677 w 1425677"/>
                  <a:gd name="connsiteY2" fmla="*/ 1327354 h 1327354"/>
                  <a:gd name="connsiteX0" fmla="*/ 0 w 1366110"/>
                  <a:gd name="connsiteY0" fmla="*/ 0 h 1366110"/>
                  <a:gd name="connsiteX1" fmla="*/ 462116 w 1366110"/>
                  <a:gd name="connsiteY1" fmla="*/ 373625 h 1366110"/>
                  <a:gd name="connsiteX2" fmla="*/ 1366110 w 1366110"/>
                  <a:gd name="connsiteY2" fmla="*/ 1366110 h 1366110"/>
                  <a:gd name="connsiteX0" fmla="*/ 0 w 1442005"/>
                  <a:gd name="connsiteY0" fmla="*/ 0 h 1366110"/>
                  <a:gd name="connsiteX1" fmla="*/ 1442005 w 1442005"/>
                  <a:gd name="connsiteY1" fmla="*/ 379475 h 1366110"/>
                  <a:gd name="connsiteX2" fmla="*/ 1366110 w 1442005"/>
                  <a:gd name="connsiteY2" fmla="*/ 1366110 h 1366110"/>
                  <a:gd name="connsiteX0" fmla="*/ 0 w 1442005"/>
                  <a:gd name="connsiteY0" fmla="*/ 0 h 1214320"/>
                  <a:gd name="connsiteX1" fmla="*/ 1442005 w 1442005"/>
                  <a:gd name="connsiteY1" fmla="*/ 379475 h 1214320"/>
                  <a:gd name="connsiteX2" fmla="*/ 1442005 w 1442005"/>
                  <a:gd name="connsiteY2" fmla="*/ 1214320 h 1214320"/>
                  <a:gd name="connsiteX0" fmla="*/ 0 w 1517900"/>
                  <a:gd name="connsiteY0" fmla="*/ 0 h 1214320"/>
                  <a:gd name="connsiteX1" fmla="*/ 1517900 w 1517900"/>
                  <a:gd name="connsiteY1" fmla="*/ 379475 h 1214320"/>
                  <a:gd name="connsiteX2" fmla="*/ 1517900 w 1517900"/>
                  <a:gd name="connsiteY2" fmla="*/ 1214320 h 1214320"/>
                  <a:gd name="connsiteX0" fmla="*/ 0 w 1517900"/>
                  <a:gd name="connsiteY0" fmla="*/ 0 h 1214320"/>
                  <a:gd name="connsiteX1" fmla="*/ 1062530 w 1517900"/>
                  <a:gd name="connsiteY1" fmla="*/ 0 h 1214320"/>
                  <a:gd name="connsiteX2" fmla="*/ 1517900 w 1517900"/>
                  <a:gd name="connsiteY2" fmla="*/ 379475 h 1214320"/>
                  <a:gd name="connsiteX3" fmla="*/ 1517900 w 1517900"/>
                  <a:gd name="connsiteY3" fmla="*/ 1214320 h 1214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17900" h="1214320">
                    <a:moveTo>
                      <a:pt x="0" y="0"/>
                    </a:moveTo>
                    <a:lnTo>
                      <a:pt x="1062530" y="0"/>
                    </a:lnTo>
                    <a:lnTo>
                      <a:pt x="1517900" y="379475"/>
                    </a:lnTo>
                    <a:lnTo>
                      <a:pt x="1517900" y="1214320"/>
                    </a:lnTo>
                  </a:path>
                </a:pathLst>
              </a:custGeom>
              <a:noFill/>
              <a:ln w="25400" cap="rnd" cmpd="sng" algn="ctr">
                <a:solidFill>
                  <a:sysClr val="windowText" lastClr="000000"/>
                </a:solidFill>
                <a:prstDash val="sysDash"/>
                <a:round/>
                <a:tailEnd type="triangle" w="lg" len="lg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61" name="Straight Connector 160"/>
              <p:cNvCxnSpPr>
                <a:cxnSpLocks noChangeAspect="1"/>
              </p:cNvCxnSpPr>
              <p:nvPr/>
            </p:nvCxnSpPr>
            <p:spPr>
              <a:xfrm rot="16200000" flipH="1">
                <a:off x="6508874" y="865045"/>
                <a:ext cx="406230" cy="483790"/>
              </a:xfrm>
              <a:prstGeom prst="line">
                <a:avLst/>
              </a:prstGeom>
              <a:noFill/>
              <a:ln w="38100" cap="rnd" cmpd="sng" algn="ctr">
                <a:solidFill>
                  <a:srgbClr val="9BBB59"/>
                </a:solidFill>
                <a:prstDash val="solid"/>
              </a:ln>
              <a:effectLst/>
            </p:spPr>
          </p:cxnSp>
          <p:cxnSp>
            <p:nvCxnSpPr>
              <p:cNvPr id="162" name="Straight Connector 161"/>
              <p:cNvCxnSpPr>
                <a:cxnSpLocks noChangeAspect="1"/>
              </p:cNvCxnSpPr>
              <p:nvPr/>
            </p:nvCxnSpPr>
            <p:spPr>
              <a:xfrm rot="5400000" flipH="1" flipV="1">
                <a:off x="6987962" y="386771"/>
                <a:ext cx="1" cy="1046284"/>
              </a:xfrm>
              <a:prstGeom prst="line">
                <a:avLst/>
              </a:prstGeom>
              <a:noFill/>
              <a:ln w="38100" cap="rnd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63" name="Oval 162"/>
              <p:cNvSpPr/>
              <p:nvPr/>
            </p:nvSpPr>
            <p:spPr>
              <a:xfrm>
                <a:off x="6411035" y="853683"/>
                <a:ext cx="118872" cy="118872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25400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0" name="Group 169"/>
            <p:cNvGrpSpPr/>
            <p:nvPr/>
          </p:nvGrpSpPr>
          <p:grpSpPr>
            <a:xfrm>
              <a:off x="3207208" y="4621370"/>
              <a:ext cx="2735885" cy="1691640"/>
              <a:chOff x="6165795" y="3011577"/>
              <a:chExt cx="2735885" cy="1691640"/>
            </a:xfrm>
          </p:grpSpPr>
          <p:sp>
            <p:nvSpPr>
              <p:cNvPr id="171" name="Rectangle 170"/>
              <p:cNvSpPr>
                <a:spLocks/>
              </p:cNvSpPr>
              <p:nvPr/>
            </p:nvSpPr>
            <p:spPr>
              <a:xfrm>
                <a:off x="6165800" y="3011577"/>
                <a:ext cx="2732220" cy="1691640"/>
              </a:xfrm>
              <a:prstGeom prst="rect">
                <a:avLst/>
              </a:prstGeom>
              <a:solidFill>
                <a:srgbClr val="DEDEDE">
                  <a:alpha val="69804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7987280" y="3126994"/>
                <a:ext cx="914400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0" cap="all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Courier New" pitchFamily="49" charset="0"/>
                  </a:rPr>
                  <a:t>Gap #5</a:t>
                </a:r>
                <a:endParaRPr kumimoji="0" lang="en-US" sz="1500" b="1" i="0" u="none" strike="noStrike" kern="0" cap="all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8244746" y="3603362"/>
                <a:ext cx="399468" cy="10802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X</a:t>
                </a:r>
              </a:p>
              <a:p>
                <a:pPr marL="0" marR="0" lvl="0" indent="0" defTabSz="91440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-</a:t>
                </a:r>
              </a:p>
              <a:p>
                <a:pPr marL="0" marR="0" lvl="0" indent="0" defTabSz="91440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-</a:t>
                </a:r>
                <a:endPara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74" name="Group 31"/>
              <p:cNvGrpSpPr>
                <a:grpSpLocks noChangeAspect="1"/>
              </p:cNvGrpSpPr>
              <p:nvPr/>
            </p:nvGrpSpPr>
            <p:grpSpPr>
              <a:xfrm>
                <a:off x="6165795" y="3143579"/>
                <a:ext cx="1819370" cy="1437515"/>
                <a:chOff x="3679178" y="317304"/>
                <a:chExt cx="3457996" cy="2732221"/>
              </a:xfrm>
              <a:solidFill>
                <a:sysClr val="window" lastClr="FFFFFF">
                  <a:lumMod val="75000"/>
                </a:sysClr>
              </a:solidFill>
            </p:grpSpPr>
            <p:sp>
              <p:nvSpPr>
                <p:cNvPr id="181" name="Freeform 180"/>
                <p:cNvSpPr/>
                <p:nvPr/>
              </p:nvSpPr>
              <p:spPr>
                <a:xfrm rot="13500000" flipV="1">
                  <a:off x="5102937" y="928509"/>
                  <a:ext cx="2565830" cy="1502645"/>
                </a:xfrm>
                <a:custGeom>
                  <a:avLst/>
                  <a:gdLst>
                    <a:gd name="connsiteX0" fmla="*/ 0 w 2428640"/>
                    <a:gd name="connsiteY0" fmla="*/ 758950 h 758950"/>
                    <a:gd name="connsiteX1" fmla="*/ 189738 w 2428640"/>
                    <a:gd name="connsiteY1" fmla="*/ 0 h 758950"/>
                    <a:gd name="connsiteX2" fmla="*/ 2428640 w 2428640"/>
                    <a:gd name="connsiteY2" fmla="*/ 0 h 758950"/>
                    <a:gd name="connsiteX3" fmla="*/ 2238903 w 2428640"/>
                    <a:gd name="connsiteY3" fmla="*/ 758950 h 758950"/>
                    <a:gd name="connsiteX4" fmla="*/ 0 w 2428640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2238903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1366109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290214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834844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84011"/>
                    <a:gd name="connsiteY0" fmla="*/ 758950 h 758950"/>
                    <a:gd name="connsiteX1" fmla="*/ 910740 w 2884011"/>
                    <a:gd name="connsiteY1" fmla="*/ 0 h 758950"/>
                    <a:gd name="connsiteX2" fmla="*/ 2884011 w 2884011"/>
                    <a:gd name="connsiteY2" fmla="*/ 0 h 758950"/>
                    <a:gd name="connsiteX3" fmla="*/ 1973270 w 2884011"/>
                    <a:gd name="connsiteY3" fmla="*/ 758950 h 758950"/>
                    <a:gd name="connsiteX4" fmla="*/ 0 w 2884011"/>
                    <a:gd name="connsiteY4" fmla="*/ 758950 h 758950"/>
                    <a:gd name="connsiteX0" fmla="*/ 0 w 2884011"/>
                    <a:gd name="connsiteY0" fmla="*/ 1399126 h 1399126"/>
                    <a:gd name="connsiteX1" fmla="*/ 1385181 w 2884011"/>
                    <a:gd name="connsiteY1" fmla="*/ 0 h 1399126"/>
                    <a:gd name="connsiteX2" fmla="*/ 2884011 w 2884011"/>
                    <a:gd name="connsiteY2" fmla="*/ 640176 h 1399126"/>
                    <a:gd name="connsiteX3" fmla="*/ 1973270 w 2884011"/>
                    <a:gd name="connsiteY3" fmla="*/ 1399126 h 1399126"/>
                    <a:gd name="connsiteX4" fmla="*/ 0 w 2884011"/>
                    <a:gd name="connsiteY4" fmla="*/ 1399126 h 1399126"/>
                    <a:gd name="connsiteX0" fmla="*/ 0 w 2565830"/>
                    <a:gd name="connsiteY0" fmla="*/ 1399126 h 1399126"/>
                    <a:gd name="connsiteX1" fmla="*/ 1385181 w 2565830"/>
                    <a:gd name="connsiteY1" fmla="*/ 0 h 1399126"/>
                    <a:gd name="connsiteX2" fmla="*/ 2565830 w 2565830"/>
                    <a:gd name="connsiteY2" fmla="*/ 107331 h 1399126"/>
                    <a:gd name="connsiteX3" fmla="*/ 1973270 w 2565830"/>
                    <a:gd name="connsiteY3" fmla="*/ 1399126 h 1399126"/>
                    <a:gd name="connsiteX4" fmla="*/ 0 w 2565830"/>
                    <a:gd name="connsiteY4" fmla="*/ 1399126 h 1399126"/>
                    <a:gd name="connsiteX0" fmla="*/ 0 w 2565830"/>
                    <a:gd name="connsiteY0" fmla="*/ 1399126 h 1502644"/>
                    <a:gd name="connsiteX1" fmla="*/ 1385181 w 2565830"/>
                    <a:gd name="connsiteY1" fmla="*/ 0 h 1502644"/>
                    <a:gd name="connsiteX2" fmla="*/ 2565830 w 2565830"/>
                    <a:gd name="connsiteY2" fmla="*/ 107331 h 1502644"/>
                    <a:gd name="connsiteX3" fmla="*/ 1170518 w 2565830"/>
                    <a:gd name="connsiteY3" fmla="*/ 1502644 h 1502644"/>
                    <a:gd name="connsiteX4" fmla="*/ 0 w 2565830"/>
                    <a:gd name="connsiteY4" fmla="*/ 1399126 h 1502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5830" h="1502644">
                      <a:moveTo>
                        <a:pt x="0" y="1399126"/>
                      </a:moveTo>
                      <a:lnTo>
                        <a:pt x="1385181" y="0"/>
                      </a:lnTo>
                      <a:lnTo>
                        <a:pt x="2565830" y="107331"/>
                      </a:lnTo>
                      <a:lnTo>
                        <a:pt x="1170518" y="1502644"/>
                      </a:lnTo>
                      <a:lnTo>
                        <a:pt x="0" y="1399126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65000"/>
                  </a:sysClr>
                </a:solidFill>
                <a:ln w="254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Freeform 181"/>
                <p:cNvSpPr/>
                <p:nvPr/>
              </p:nvSpPr>
              <p:spPr>
                <a:xfrm rot="10800000" flipV="1">
                  <a:off x="3960794" y="2290574"/>
                  <a:ext cx="2884011" cy="758951"/>
                </a:xfrm>
                <a:custGeom>
                  <a:avLst/>
                  <a:gdLst>
                    <a:gd name="connsiteX0" fmla="*/ 0 w 2428640"/>
                    <a:gd name="connsiteY0" fmla="*/ 758950 h 758950"/>
                    <a:gd name="connsiteX1" fmla="*/ 189738 w 2428640"/>
                    <a:gd name="connsiteY1" fmla="*/ 0 h 758950"/>
                    <a:gd name="connsiteX2" fmla="*/ 2428640 w 2428640"/>
                    <a:gd name="connsiteY2" fmla="*/ 0 h 758950"/>
                    <a:gd name="connsiteX3" fmla="*/ 2238903 w 2428640"/>
                    <a:gd name="connsiteY3" fmla="*/ 758950 h 758950"/>
                    <a:gd name="connsiteX4" fmla="*/ 0 w 2428640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2238903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1366109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290214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834844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84011"/>
                    <a:gd name="connsiteY0" fmla="*/ 758950 h 758950"/>
                    <a:gd name="connsiteX1" fmla="*/ 910740 w 2884011"/>
                    <a:gd name="connsiteY1" fmla="*/ 0 h 758950"/>
                    <a:gd name="connsiteX2" fmla="*/ 2884011 w 2884011"/>
                    <a:gd name="connsiteY2" fmla="*/ 0 h 758950"/>
                    <a:gd name="connsiteX3" fmla="*/ 1973270 w 2884011"/>
                    <a:gd name="connsiteY3" fmla="*/ 758950 h 758950"/>
                    <a:gd name="connsiteX4" fmla="*/ 0 w 2884011"/>
                    <a:gd name="connsiteY4" fmla="*/ 758950 h 758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84011" h="758950">
                      <a:moveTo>
                        <a:pt x="0" y="758950"/>
                      </a:moveTo>
                      <a:lnTo>
                        <a:pt x="910740" y="0"/>
                      </a:lnTo>
                      <a:lnTo>
                        <a:pt x="2884011" y="0"/>
                      </a:lnTo>
                      <a:lnTo>
                        <a:pt x="1973270" y="758950"/>
                      </a:lnTo>
                      <a:lnTo>
                        <a:pt x="0" y="75895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65000"/>
                  </a:sysClr>
                </a:solidFill>
                <a:ln w="254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Rectangle 182"/>
                <p:cNvSpPr/>
                <p:nvPr/>
              </p:nvSpPr>
              <p:spPr>
                <a:xfrm>
                  <a:off x="3960794" y="317304"/>
                  <a:ext cx="1973271" cy="1973270"/>
                </a:xfrm>
                <a:prstGeom prst="rect">
                  <a:avLst/>
                </a:prstGeom>
                <a:solidFill>
                  <a:srgbClr val="9B9B9B"/>
                </a:solidFill>
                <a:ln w="2540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Rectangle 183"/>
                <p:cNvSpPr/>
                <p:nvPr/>
              </p:nvSpPr>
              <p:spPr>
                <a:xfrm>
                  <a:off x="4871534" y="1076255"/>
                  <a:ext cx="1973271" cy="1973270"/>
                </a:xfrm>
                <a:prstGeom prst="rect">
                  <a:avLst/>
                </a:prstGeom>
                <a:solidFill>
                  <a:srgbClr val="4F81BD">
                    <a:lumMod val="60000"/>
                    <a:lumOff val="40000"/>
                  </a:srgbClr>
                </a:solidFill>
                <a:ln w="2540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5" name="Freeform 184"/>
                <p:cNvSpPr/>
                <p:nvPr/>
              </p:nvSpPr>
              <p:spPr>
                <a:xfrm rot="10800000" flipV="1">
                  <a:off x="3960794" y="317304"/>
                  <a:ext cx="2884011" cy="758951"/>
                </a:xfrm>
                <a:custGeom>
                  <a:avLst/>
                  <a:gdLst>
                    <a:gd name="connsiteX0" fmla="*/ 0 w 2428640"/>
                    <a:gd name="connsiteY0" fmla="*/ 758950 h 758950"/>
                    <a:gd name="connsiteX1" fmla="*/ 189738 w 2428640"/>
                    <a:gd name="connsiteY1" fmla="*/ 0 h 758950"/>
                    <a:gd name="connsiteX2" fmla="*/ 2428640 w 2428640"/>
                    <a:gd name="connsiteY2" fmla="*/ 0 h 758950"/>
                    <a:gd name="connsiteX3" fmla="*/ 2238903 w 2428640"/>
                    <a:gd name="connsiteY3" fmla="*/ 758950 h 758950"/>
                    <a:gd name="connsiteX4" fmla="*/ 0 w 2428640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2238903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1366109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290214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834844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84011"/>
                    <a:gd name="connsiteY0" fmla="*/ 758950 h 758950"/>
                    <a:gd name="connsiteX1" fmla="*/ 910740 w 2884011"/>
                    <a:gd name="connsiteY1" fmla="*/ 0 h 758950"/>
                    <a:gd name="connsiteX2" fmla="*/ 2884011 w 2884011"/>
                    <a:gd name="connsiteY2" fmla="*/ 0 h 758950"/>
                    <a:gd name="connsiteX3" fmla="*/ 1973270 w 2884011"/>
                    <a:gd name="connsiteY3" fmla="*/ 758950 h 758950"/>
                    <a:gd name="connsiteX4" fmla="*/ 0 w 2884011"/>
                    <a:gd name="connsiteY4" fmla="*/ 758950 h 758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84011" h="758950">
                      <a:moveTo>
                        <a:pt x="0" y="758950"/>
                      </a:moveTo>
                      <a:lnTo>
                        <a:pt x="910740" y="0"/>
                      </a:lnTo>
                      <a:lnTo>
                        <a:pt x="2884011" y="0"/>
                      </a:lnTo>
                      <a:lnTo>
                        <a:pt x="1973270" y="758950"/>
                      </a:lnTo>
                      <a:lnTo>
                        <a:pt x="0" y="758950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6" name="Freeform 185"/>
                <p:cNvSpPr/>
                <p:nvPr/>
              </p:nvSpPr>
              <p:spPr>
                <a:xfrm rot="13500000" flipV="1">
                  <a:off x="3147585" y="928512"/>
                  <a:ext cx="2565830" cy="1502644"/>
                </a:xfrm>
                <a:custGeom>
                  <a:avLst/>
                  <a:gdLst>
                    <a:gd name="connsiteX0" fmla="*/ 0 w 2428640"/>
                    <a:gd name="connsiteY0" fmla="*/ 758950 h 758950"/>
                    <a:gd name="connsiteX1" fmla="*/ 189738 w 2428640"/>
                    <a:gd name="connsiteY1" fmla="*/ 0 h 758950"/>
                    <a:gd name="connsiteX2" fmla="*/ 2428640 w 2428640"/>
                    <a:gd name="connsiteY2" fmla="*/ 0 h 758950"/>
                    <a:gd name="connsiteX3" fmla="*/ 2238903 w 2428640"/>
                    <a:gd name="connsiteY3" fmla="*/ 758950 h 758950"/>
                    <a:gd name="connsiteX4" fmla="*/ 0 w 2428640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2238903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1366109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89738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1290214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08115"/>
                    <a:gd name="connsiteY0" fmla="*/ 758950 h 758950"/>
                    <a:gd name="connsiteX1" fmla="*/ 834844 w 2808115"/>
                    <a:gd name="connsiteY1" fmla="*/ 0 h 758950"/>
                    <a:gd name="connsiteX2" fmla="*/ 2808115 w 2808115"/>
                    <a:gd name="connsiteY2" fmla="*/ 0 h 758950"/>
                    <a:gd name="connsiteX3" fmla="*/ 1897374 w 2808115"/>
                    <a:gd name="connsiteY3" fmla="*/ 758950 h 758950"/>
                    <a:gd name="connsiteX4" fmla="*/ 0 w 2808115"/>
                    <a:gd name="connsiteY4" fmla="*/ 758950 h 758950"/>
                    <a:gd name="connsiteX0" fmla="*/ 0 w 2884011"/>
                    <a:gd name="connsiteY0" fmla="*/ 758950 h 758950"/>
                    <a:gd name="connsiteX1" fmla="*/ 910740 w 2884011"/>
                    <a:gd name="connsiteY1" fmla="*/ 0 h 758950"/>
                    <a:gd name="connsiteX2" fmla="*/ 2884011 w 2884011"/>
                    <a:gd name="connsiteY2" fmla="*/ 0 h 758950"/>
                    <a:gd name="connsiteX3" fmla="*/ 1973270 w 2884011"/>
                    <a:gd name="connsiteY3" fmla="*/ 758950 h 758950"/>
                    <a:gd name="connsiteX4" fmla="*/ 0 w 2884011"/>
                    <a:gd name="connsiteY4" fmla="*/ 758950 h 758950"/>
                    <a:gd name="connsiteX0" fmla="*/ 0 w 2884011"/>
                    <a:gd name="connsiteY0" fmla="*/ 1399126 h 1399126"/>
                    <a:gd name="connsiteX1" fmla="*/ 1385181 w 2884011"/>
                    <a:gd name="connsiteY1" fmla="*/ 0 h 1399126"/>
                    <a:gd name="connsiteX2" fmla="*/ 2884011 w 2884011"/>
                    <a:gd name="connsiteY2" fmla="*/ 640176 h 1399126"/>
                    <a:gd name="connsiteX3" fmla="*/ 1973270 w 2884011"/>
                    <a:gd name="connsiteY3" fmla="*/ 1399126 h 1399126"/>
                    <a:gd name="connsiteX4" fmla="*/ 0 w 2884011"/>
                    <a:gd name="connsiteY4" fmla="*/ 1399126 h 1399126"/>
                    <a:gd name="connsiteX0" fmla="*/ 0 w 2565830"/>
                    <a:gd name="connsiteY0" fmla="*/ 1399126 h 1399126"/>
                    <a:gd name="connsiteX1" fmla="*/ 1385181 w 2565830"/>
                    <a:gd name="connsiteY1" fmla="*/ 0 h 1399126"/>
                    <a:gd name="connsiteX2" fmla="*/ 2565830 w 2565830"/>
                    <a:gd name="connsiteY2" fmla="*/ 107331 h 1399126"/>
                    <a:gd name="connsiteX3" fmla="*/ 1973270 w 2565830"/>
                    <a:gd name="connsiteY3" fmla="*/ 1399126 h 1399126"/>
                    <a:gd name="connsiteX4" fmla="*/ 0 w 2565830"/>
                    <a:gd name="connsiteY4" fmla="*/ 1399126 h 1399126"/>
                    <a:gd name="connsiteX0" fmla="*/ 0 w 2565830"/>
                    <a:gd name="connsiteY0" fmla="*/ 1399126 h 1502644"/>
                    <a:gd name="connsiteX1" fmla="*/ 1385181 w 2565830"/>
                    <a:gd name="connsiteY1" fmla="*/ 0 h 1502644"/>
                    <a:gd name="connsiteX2" fmla="*/ 2565830 w 2565830"/>
                    <a:gd name="connsiteY2" fmla="*/ 107331 h 1502644"/>
                    <a:gd name="connsiteX3" fmla="*/ 1170518 w 2565830"/>
                    <a:gd name="connsiteY3" fmla="*/ 1502644 h 1502644"/>
                    <a:gd name="connsiteX4" fmla="*/ 0 w 2565830"/>
                    <a:gd name="connsiteY4" fmla="*/ 1399126 h 1502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65830" h="1502644">
                      <a:moveTo>
                        <a:pt x="0" y="1399126"/>
                      </a:moveTo>
                      <a:lnTo>
                        <a:pt x="1385181" y="0"/>
                      </a:lnTo>
                      <a:lnTo>
                        <a:pt x="2565830" y="107331"/>
                      </a:lnTo>
                      <a:lnTo>
                        <a:pt x="1170518" y="1502644"/>
                      </a:lnTo>
                      <a:lnTo>
                        <a:pt x="0" y="1399126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5" name="Oval 174"/>
              <p:cNvSpPr/>
              <p:nvPr/>
            </p:nvSpPr>
            <p:spPr>
              <a:xfrm>
                <a:off x="7775235" y="4511277"/>
                <a:ext cx="118872" cy="118872"/>
              </a:xfrm>
              <a:prstGeom prst="ellipse">
                <a:avLst/>
              </a:prstGeom>
              <a:solidFill>
                <a:srgbClr val="F79646">
                  <a:lumMod val="60000"/>
                  <a:lumOff val="40000"/>
                </a:srgbClr>
              </a:solidFill>
              <a:ln w="25400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76" name="Straight Connector 175"/>
              <p:cNvCxnSpPr>
                <a:cxnSpLocks noChangeAspect="1"/>
              </p:cNvCxnSpPr>
              <p:nvPr/>
            </p:nvCxnSpPr>
            <p:spPr>
              <a:xfrm rot="16200000" flipH="1" flipV="1">
                <a:off x="5783658" y="3653251"/>
                <a:ext cx="1053478" cy="5276"/>
              </a:xfrm>
              <a:prstGeom prst="line">
                <a:avLst/>
              </a:prstGeom>
              <a:noFill/>
              <a:ln w="38100" cap="rnd" cmpd="sng" algn="ctr">
                <a:solidFill>
                  <a:srgbClr val="C0504D"/>
                </a:solidFill>
                <a:prstDash val="solid"/>
              </a:ln>
              <a:effectLst/>
            </p:spPr>
          </p:cxnSp>
          <p:sp>
            <p:nvSpPr>
              <p:cNvPr id="177" name="Freeform 176"/>
              <p:cNvSpPr/>
              <p:nvPr/>
            </p:nvSpPr>
            <p:spPr>
              <a:xfrm>
                <a:off x="6281017" y="3146464"/>
                <a:ext cx="1402677" cy="1432297"/>
              </a:xfrm>
              <a:custGeom>
                <a:avLst/>
                <a:gdLst>
                  <a:gd name="connsiteX0" fmla="*/ 0 w 1425677"/>
                  <a:gd name="connsiteY0" fmla="*/ 0 h 1327354"/>
                  <a:gd name="connsiteX1" fmla="*/ 462116 w 1425677"/>
                  <a:gd name="connsiteY1" fmla="*/ 373625 h 1327354"/>
                  <a:gd name="connsiteX2" fmla="*/ 1425677 w 1425677"/>
                  <a:gd name="connsiteY2" fmla="*/ 1327354 h 1327354"/>
                  <a:gd name="connsiteX0" fmla="*/ 0 w 1366110"/>
                  <a:gd name="connsiteY0" fmla="*/ 0 h 1366110"/>
                  <a:gd name="connsiteX1" fmla="*/ 462116 w 1366110"/>
                  <a:gd name="connsiteY1" fmla="*/ 373625 h 1366110"/>
                  <a:gd name="connsiteX2" fmla="*/ 1366110 w 1366110"/>
                  <a:gd name="connsiteY2" fmla="*/ 1366110 h 1366110"/>
                  <a:gd name="connsiteX0" fmla="*/ 0 w 1442005"/>
                  <a:gd name="connsiteY0" fmla="*/ 0 h 1366110"/>
                  <a:gd name="connsiteX1" fmla="*/ 1442005 w 1442005"/>
                  <a:gd name="connsiteY1" fmla="*/ 379475 h 1366110"/>
                  <a:gd name="connsiteX2" fmla="*/ 1366110 w 1442005"/>
                  <a:gd name="connsiteY2" fmla="*/ 1366110 h 1366110"/>
                  <a:gd name="connsiteX0" fmla="*/ 0 w 1442005"/>
                  <a:gd name="connsiteY0" fmla="*/ 0 h 1214320"/>
                  <a:gd name="connsiteX1" fmla="*/ 1442005 w 1442005"/>
                  <a:gd name="connsiteY1" fmla="*/ 379475 h 1214320"/>
                  <a:gd name="connsiteX2" fmla="*/ 1442005 w 1442005"/>
                  <a:gd name="connsiteY2" fmla="*/ 1214320 h 1214320"/>
                  <a:gd name="connsiteX0" fmla="*/ 0 w 1442005"/>
                  <a:gd name="connsiteY0" fmla="*/ 0 h 1422217"/>
                  <a:gd name="connsiteX1" fmla="*/ 379470 w 1442005"/>
                  <a:gd name="connsiteY1" fmla="*/ 1422217 h 1422217"/>
                  <a:gd name="connsiteX2" fmla="*/ 1442005 w 1442005"/>
                  <a:gd name="connsiteY2" fmla="*/ 1214320 h 1422217"/>
                  <a:gd name="connsiteX0" fmla="*/ 0 w 1290210"/>
                  <a:gd name="connsiteY0" fmla="*/ 0 h 1422217"/>
                  <a:gd name="connsiteX1" fmla="*/ 379470 w 1290210"/>
                  <a:gd name="connsiteY1" fmla="*/ 1422217 h 1422217"/>
                  <a:gd name="connsiteX2" fmla="*/ 1290210 w 1290210"/>
                  <a:gd name="connsiteY2" fmla="*/ 1422217 h 1422217"/>
                  <a:gd name="connsiteX0" fmla="*/ 75900 w 1366110"/>
                  <a:gd name="connsiteY0" fmla="*/ 19788 h 1442005"/>
                  <a:gd name="connsiteX1" fmla="*/ 0 w 1366110"/>
                  <a:gd name="connsiteY1" fmla="*/ 0 h 1442005"/>
                  <a:gd name="connsiteX2" fmla="*/ 455370 w 1366110"/>
                  <a:gd name="connsiteY2" fmla="*/ 1442005 h 1442005"/>
                  <a:gd name="connsiteX3" fmla="*/ 1366110 w 1366110"/>
                  <a:gd name="connsiteY3" fmla="*/ 1442005 h 1442005"/>
                  <a:gd name="connsiteX0" fmla="*/ 0 w 1366110"/>
                  <a:gd name="connsiteY0" fmla="*/ 0 h 1442005"/>
                  <a:gd name="connsiteX1" fmla="*/ 455370 w 1366110"/>
                  <a:gd name="connsiteY1" fmla="*/ 1442005 h 1442005"/>
                  <a:gd name="connsiteX2" fmla="*/ 1366110 w 1366110"/>
                  <a:gd name="connsiteY2" fmla="*/ 1442005 h 1442005"/>
                  <a:gd name="connsiteX0" fmla="*/ 0 w 1366110"/>
                  <a:gd name="connsiteY0" fmla="*/ 0 h 1442005"/>
                  <a:gd name="connsiteX1" fmla="*/ 0 w 1366110"/>
                  <a:gd name="connsiteY1" fmla="*/ 1062530 h 1442005"/>
                  <a:gd name="connsiteX2" fmla="*/ 455370 w 1366110"/>
                  <a:gd name="connsiteY2" fmla="*/ 1442005 h 1442005"/>
                  <a:gd name="connsiteX3" fmla="*/ 1366110 w 1366110"/>
                  <a:gd name="connsiteY3" fmla="*/ 1442005 h 1442005"/>
                  <a:gd name="connsiteX0" fmla="*/ 0 w 1366110"/>
                  <a:gd name="connsiteY0" fmla="*/ 0 h 1442005"/>
                  <a:gd name="connsiteX1" fmla="*/ 0 w 1366110"/>
                  <a:gd name="connsiteY1" fmla="*/ 75895 h 1442005"/>
                  <a:gd name="connsiteX2" fmla="*/ 0 w 1366110"/>
                  <a:gd name="connsiteY2" fmla="*/ 1062530 h 1442005"/>
                  <a:gd name="connsiteX3" fmla="*/ 455370 w 1366110"/>
                  <a:gd name="connsiteY3" fmla="*/ 1442005 h 1442005"/>
                  <a:gd name="connsiteX4" fmla="*/ 1366110 w 1366110"/>
                  <a:gd name="connsiteY4" fmla="*/ 1442005 h 1442005"/>
                  <a:gd name="connsiteX0" fmla="*/ 910740 w 1366110"/>
                  <a:gd name="connsiteY0" fmla="*/ 227685 h 1366110"/>
                  <a:gd name="connsiteX1" fmla="*/ 0 w 1366110"/>
                  <a:gd name="connsiteY1" fmla="*/ 0 h 1366110"/>
                  <a:gd name="connsiteX2" fmla="*/ 0 w 1366110"/>
                  <a:gd name="connsiteY2" fmla="*/ 986635 h 1366110"/>
                  <a:gd name="connsiteX3" fmla="*/ 455370 w 1366110"/>
                  <a:gd name="connsiteY3" fmla="*/ 1366110 h 1366110"/>
                  <a:gd name="connsiteX4" fmla="*/ 1366110 w 1366110"/>
                  <a:gd name="connsiteY4" fmla="*/ 1366110 h 1366110"/>
                  <a:gd name="connsiteX0" fmla="*/ 910740 w 1366110"/>
                  <a:gd name="connsiteY0" fmla="*/ 0 h 1138425"/>
                  <a:gd name="connsiteX1" fmla="*/ 0 w 1366110"/>
                  <a:gd name="connsiteY1" fmla="*/ 758950 h 1138425"/>
                  <a:gd name="connsiteX2" fmla="*/ 455370 w 1366110"/>
                  <a:gd name="connsiteY2" fmla="*/ 1138425 h 1138425"/>
                  <a:gd name="connsiteX3" fmla="*/ 1366110 w 1366110"/>
                  <a:gd name="connsiteY3" fmla="*/ 1138425 h 1138425"/>
                  <a:gd name="connsiteX0" fmla="*/ 0 w 1366110"/>
                  <a:gd name="connsiteY0" fmla="*/ 0 h 1442006"/>
                  <a:gd name="connsiteX1" fmla="*/ 0 w 1366110"/>
                  <a:gd name="connsiteY1" fmla="*/ 1062531 h 1442006"/>
                  <a:gd name="connsiteX2" fmla="*/ 455370 w 1366110"/>
                  <a:gd name="connsiteY2" fmla="*/ 1442006 h 1442006"/>
                  <a:gd name="connsiteX3" fmla="*/ 1366110 w 1366110"/>
                  <a:gd name="connsiteY3" fmla="*/ 1442006 h 1442006"/>
                  <a:gd name="connsiteX0" fmla="*/ 0 w 1366110"/>
                  <a:gd name="connsiteY0" fmla="*/ 0 h 1505819"/>
                  <a:gd name="connsiteX1" fmla="*/ 0 w 1366110"/>
                  <a:gd name="connsiteY1" fmla="*/ 1062531 h 1505819"/>
                  <a:gd name="connsiteX2" fmla="*/ 459345 w 1366110"/>
                  <a:gd name="connsiteY2" fmla="*/ 1505819 h 1505819"/>
                  <a:gd name="connsiteX3" fmla="*/ 1366110 w 1366110"/>
                  <a:gd name="connsiteY3" fmla="*/ 1442006 h 1505819"/>
                  <a:gd name="connsiteX0" fmla="*/ 0 w 1366110"/>
                  <a:gd name="connsiteY0" fmla="*/ 0 h 1442006"/>
                  <a:gd name="connsiteX1" fmla="*/ 0 w 1366110"/>
                  <a:gd name="connsiteY1" fmla="*/ 1062531 h 1442006"/>
                  <a:gd name="connsiteX2" fmla="*/ 601079 w 1366110"/>
                  <a:gd name="connsiteY2" fmla="*/ 1027074 h 1442006"/>
                  <a:gd name="connsiteX3" fmla="*/ 1366110 w 1366110"/>
                  <a:gd name="connsiteY3" fmla="*/ 1442006 h 1442006"/>
                  <a:gd name="connsiteX0" fmla="*/ 0 w 1366110"/>
                  <a:gd name="connsiteY0" fmla="*/ 0 h 1505819"/>
                  <a:gd name="connsiteX1" fmla="*/ 0 w 1366110"/>
                  <a:gd name="connsiteY1" fmla="*/ 1062531 h 1505819"/>
                  <a:gd name="connsiteX2" fmla="*/ 459345 w 1366110"/>
                  <a:gd name="connsiteY2" fmla="*/ 1505819 h 1505819"/>
                  <a:gd name="connsiteX3" fmla="*/ 1366110 w 1366110"/>
                  <a:gd name="connsiteY3" fmla="*/ 1442006 h 1505819"/>
                  <a:gd name="connsiteX0" fmla="*/ 0 w 1309746"/>
                  <a:gd name="connsiteY0" fmla="*/ 0 h 1505819"/>
                  <a:gd name="connsiteX1" fmla="*/ 0 w 1309746"/>
                  <a:gd name="connsiteY1" fmla="*/ 1062531 h 1505819"/>
                  <a:gd name="connsiteX2" fmla="*/ 459345 w 1309746"/>
                  <a:gd name="connsiteY2" fmla="*/ 1505819 h 1505819"/>
                  <a:gd name="connsiteX3" fmla="*/ 1309746 w 1309746"/>
                  <a:gd name="connsiteY3" fmla="*/ 1505819 h 150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9746" h="1505819">
                    <a:moveTo>
                      <a:pt x="0" y="0"/>
                    </a:moveTo>
                    <a:lnTo>
                      <a:pt x="0" y="1062531"/>
                    </a:lnTo>
                    <a:lnTo>
                      <a:pt x="459345" y="1505819"/>
                    </a:lnTo>
                    <a:lnTo>
                      <a:pt x="1309746" y="1505819"/>
                    </a:lnTo>
                  </a:path>
                </a:pathLst>
              </a:custGeom>
              <a:noFill/>
              <a:ln w="25400" cap="rnd" cmpd="sng" algn="ctr">
                <a:solidFill>
                  <a:sysClr val="windowText" lastClr="000000"/>
                </a:solidFill>
                <a:prstDash val="sysDash"/>
                <a:round/>
                <a:tailEnd type="triangle" w="lg" len="lg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78" name="Straight Connector 177"/>
              <p:cNvCxnSpPr>
                <a:cxnSpLocks noChangeAspect="1"/>
              </p:cNvCxnSpPr>
              <p:nvPr/>
            </p:nvCxnSpPr>
            <p:spPr>
              <a:xfrm rot="16200000" flipH="1">
                <a:off x="6357089" y="3103947"/>
                <a:ext cx="406230" cy="483790"/>
              </a:xfrm>
              <a:prstGeom prst="line">
                <a:avLst/>
              </a:prstGeom>
              <a:noFill/>
              <a:ln w="38100" cap="rnd" cmpd="sng" algn="ctr">
                <a:solidFill>
                  <a:srgbClr val="9BBB59"/>
                </a:solidFill>
                <a:prstDash val="solid"/>
              </a:ln>
              <a:effectLst/>
            </p:spPr>
          </p:cxnSp>
          <p:cxnSp>
            <p:nvCxnSpPr>
              <p:cNvPr id="179" name="Straight Connector 178"/>
              <p:cNvCxnSpPr>
                <a:cxnSpLocks noChangeAspect="1"/>
              </p:cNvCxnSpPr>
              <p:nvPr/>
            </p:nvCxnSpPr>
            <p:spPr>
              <a:xfrm rot="5400000" flipH="1" flipV="1">
                <a:off x="6836177" y="2625673"/>
                <a:ext cx="1" cy="1046284"/>
              </a:xfrm>
              <a:prstGeom prst="line">
                <a:avLst/>
              </a:prstGeom>
              <a:noFill/>
              <a:ln w="38100" cap="rnd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180" name="Oval 179"/>
              <p:cNvSpPr/>
              <p:nvPr/>
            </p:nvSpPr>
            <p:spPr>
              <a:xfrm>
                <a:off x="6259250" y="3092585"/>
                <a:ext cx="118872" cy="118872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25400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87" name="Group 186"/>
            <p:cNvGrpSpPr/>
            <p:nvPr/>
          </p:nvGrpSpPr>
          <p:grpSpPr>
            <a:xfrm>
              <a:off x="6165797" y="2686047"/>
              <a:ext cx="2735880" cy="1691640"/>
              <a:chOff x="3354020" y="3049525"/>
              <a:chExt cx="2735880" cy="1691640"/>
            </a:xfrm>
          </p:grpSpPr>
          <p:sp>
            <p:nvSpPr>
              <p:cNvPr id="188" name="Rectangle 187"/>
              <p:cNvSpPr>
                <a:spLocks/>
              </p:cNvSpPr>
              <p:nvPr/>
            </p:nvSpPr>
            <p:spPr>
              <a:xfrm>
                <a:off x="3354020" y="3049525"/>
                <a:ext cx="2732220" cy="1691640"/>
              </a:xfrm>
              <a:prstGeom prst="rect">
                <a:avLst/>
              </a:prstGeom>
              <a:solidFill>
                <a:srgbClr val="DEDEDE">
                  <a:alpha val="69804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9" name="Freeform 188"/>
              <p:cNvSpPr/>
              <p:nvPr/>
            </p:nvSpPr>
            <p:spPr>
              <a:xfrm rot="13500000" flipV="1">
                <a:off x="4103110" y="3488757"/>
                <a:ext cx="1349973" cy="790593"/>
              </a:xfrm>
              <a:custGeom>
                <a:avLst/>
                <a:gdLst>
                  <a:gd name="connsiteX0" fmla="*/ 0 w 2428640"/>
                  <a:gd name="connsiteY0" fmla="*/ 758950 h 758950"/>
                  <a:gd name="connsiteX1" fmla="*/ 189738 w 2428640"/>
                  <a:gd name="connsiteY1" fmla="*/ 0 h 758950"/>
                  <a:gd name="connsiteX2" fmla="*/ 2428640 w 2428640"/>
                  <a:gd name="connsiteY2" fmla="*/ 0 h 758950"/>
                  <a:gd name="connsiteX3" fmla="*/ 2238903 w 2428640"/>
                  <a:gd name="connsiteY3" fmla="*/ 758950 h 758950"/>
                  <a:gd name="connsiteX4" fmla="*/ 0 w 2428640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2238903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366109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29021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83484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84011"/>
                  <a:gd name="connsiteY0" fmla="*/ 758950 h 758950"/>
                  <a:gd name="connsiteX1" fmla="*/ 910740 w 2884011"/>
                  <a:gd name="connsiteY1" fmla="*/ 0 h 758950"/>
                  <a:gd name="connsiteX2" fmla="*/ 2884011 w 2884011"/>
                  <a:gd name="connsiteY2" fmla="*/ 0 h 758950"/>
                  <a:gd name="connsiteX3" fmla="*/ 1973270 w 2884011"/>
                  <a:gd name="connsiteY3" fmla="*/ 758950 h 758950"/>
                  <a:gd name="connsiteX4" fmla="*/ 0 w 2884011"/>
                  <a:gd name="connsiteY4" fmla="*/ 758950 h 758950"/>
                  <a:gd name="connsiteX0" fmla="*/ 0 w 2884011"/>
                  <a:gd name="connsiteY0" fmla="*/ 1399126 h 1399126"/>
                  <a:gd name="connsiteX1" fmla="*/ 1385181 w 2884011"/>
                  <a:gd name="connsiteY1" fmla="*/ 0 h 1399126"/>
                  <a:gd name="connsiteX2" fmla="*/ 2884011 w 2884011"/>
                  <a:gd name="connsiteY2" fmla="*/ 640176 h 1399126"/>
                  <a:gd name="connsiteX3" fmla="*/ 1973270 w 2884011"/>
                  <a:gd name="connsiteY3" fmla="*/ 1399126 h 1399126"/>
                  <a:gd name="connsiteX4" fmla="*/ 0 w 2884011"/>
                  <a:gd name="connsiteY4" fmla="*/ 1399126 h 1399126"/>
                  <a:gd name="connsiteX0" fmla="*/ 0 w 2565830"/>
                  <a:gd name="connsiteY0" fmla="*/ 1399126 h 1399126"/>
                  <a:gd name="connsiteX1" fmla="*/ 1385181 w 2565830"/>
                  <a:gd name="connsiteY1" fmla="*/ 0 h 1399126"/>
                  <a:gd name="connsiteX2" fmla="*/ 2565830 w 2565830"/>
                  <a:gd name="connsiteY2" fmla="*/ 107331 h 1399126"/>
                  <a:gd name="connsiteX3" fmla="*/ 1973270 w 2565830"/>
                  <a:gd name="connsiteY3" fmla="*/ 1399126 h 1399126"/>
                  <a:gd name="connsiteX4" fmla="*/ 0 w 2565830"/>
                  <a:gd name="connsiteY4" fmla="*/ 1399126 h 1399126"/>
                  <a:gd name="connsiteX0" fmla="*/ 0 w 2565830"/>
                  <a:gd name="connsiteY0" fmla="*/ 1399126 h 1502644"/>
                  <a:gd name="connsiteX1" fmla="*/ 1385181 w 2565830"/>
                  <a:gd name="connsiteY1" fmla="*/ 0 h 1502644"/>
                  <a:gd name="connsiteX2" fmla="*/ 2565830 w 2565830"/>
                  <a:gd name="connsiteY2" fmla="*/ 107331 h 1502644"/>
                  <a:gd name="connsiteX3" fmla="*/ 1170518 w 2565830"/>
                  <a:gd name="connsiteY3" fmla="*/ 1502644 h 1502644"/>
                  <a:gd name="connsiteX4" fmla="*/ 0 w 2565830"/>
                  <a:gd name="connsiteY4" fmla="*/ 1399126 h 1502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5830" h="1502644">
                    <a:moveTo>
                      <a:pt x="0" y="1399126"/>
                    </a:moveTo>
                    <a:lnTo>
                      <a:pt x="1385181" y="0"/>
                    </a:lnTo>
                    <a:lnTo>
                      <a:pt x="2565830" y="107331"/>
                    </a:lnTo>
                    <a:lnTo>
                      <a:pt x="1170518" y="1502644"/>
                    </a:lnTo>
                    <a:lnTo>
                      <a:pt x="0" y="1399126"/>
                    </a:lnTo>
                    <a:close/>
                  </a:path>
                </a:pathLst>
              </a:custGeom>
              <a:solidFill>
                <a:srgbClr val="4F81BD">
                  <a:lumMod val="60000"/>
                  <a:lumOff val="40000"/>
                </a:srgbClr>
              </a:solidFill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0" name="Freeform 189"/>
              <p:cNvSpPr/>
              <p:nvPr/>
            </p:nvSpPr>
            <p:spPr>
              <a:xfrm rot="10800000" flipV="1">
                <a:off x="3502188" y="4205386"/>
                <a:ext cx="1517379" cy="399310"/>
              </a:xfrm>
              <a:custGeom>
                <a:avLst/>
                <a:gdLst>
                  <a:gd name="connsiteX0" fmla="*/ 0 w 2428640"/>
                  <a:gd name="connsiteY0" fmla="*/ 758950 h 758950"/>
                  <a:gd name="connsiteX1" fmla="*/ 189738 w 2428640"/>
                  <a:gd name="connsiteY1" fmla="*/ 0 h 758950"/>
                  <a:gd name="connsiteX2" fmla="*/ 2428640 w 2428640"/>
                  <a:gd name="connsiteY2" fmla="*/ 0 h 758950"/>
                  <a:gd name="connsiteX3" fmla="*/ 2238903 w 2428640"/>
                  <a:gd name="connsiteY3" fmla="*/ 758950 h 758950"/>
                  <a:gd name="connsiteX4" fmla="*/ 0 w 2428640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2238903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366109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29021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83484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84011"/>
                  <a:gd name="connsiteY0" fmla="*/ 758950 h 758950"/>
                  <a:gd name="connsiteX1" fmla="*/ 910740 w 2884011"/>
                  <a:gd name="connsiteY1" fmla="*/ 0 h 758950"/>
                  <a:gd name="connsiteX2" fmla="*/ 2884011 w 2884011"/>
                  <a:gd name="connsiteY2" fmla="*/ 0 h 758950"/>
                  <a:gd name="connsiteX3" fmla="*/ 1973270 w 2884011"/>
                  <a:gd name="connsiteY3" fmla="*/ 758950 h 758950"/>
                  <a:gd name="connsiteX4" fmla="*/ 0 w 2884011"/>
                  <a:gd name="connsiteY4" fmla="*/ 758950 h 75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4011" h="758950">
                    <a:moveTo>
                      <a:pt x="0" y="758950"/>
                    </a:moveTo>
                    <a:lnTo>
                      <a:pt x="910740" y="0"/>
                    </a:lnTo>
                    <a:lnTo>
                      <a:pt x="2884011" y="0"/>
                    </a:lnTo>
                    <a:lnTo>
                      <a:pt x="1973270" y="758950"/>
                    </a:lnTo>
                    <a:lnTo>
                      <a:pt x="0" y="758950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3502188" y="3167181"/>
                <a:ext cx="1038206" cy="1038205"/>
              </a:xfrm>
              <a:prstGeom prst="rect">
                <a:avLst/>
              </a:prstGeom>
              <a:solidFill>
                <a:sysClr val="window" lastClr="FFFFFF">
                  <a:lumMod val="75000"/>
                </a:sysClr>
              </a:solidFill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3981361" y="3566491"/>
                <a:ext cx="1038206" cy="1038205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3" name="Freeform 192"/>
              <p:cNvSpPr/>
              <p:nvPr/>
            </p:nvSpPr>
            <p:spPr>
              <a:xfrm rot="13500000" flipV="1">
                <a:off x="3074330" y="3488758"/>
                <a:ext cx="1349973" cy="790593"/>
              </a:xfrm>
              <a:custGeom>
                <a:avLst/>
                <a:gdLst>
                  <a:gd name="connsiteX0" fmla="*/ 0 w 2428640"/>
                  <a:gd name="connsiteY0" fmla="*/ 758950 h 758950"/>
                  <a:gd name="connsiteX1" fmla="*/ 189738 w 2428640"/>
                  <a:gd name="connsiteY1" fmla="*/ 0 h 758950"/>
                  <a:gd name="connsiteX2" fmla="*/ 2428640 w 2428640"/>
                  <a:gd name="connsiteY2" fmla="*/ 0 h 758950"/>
                  <a:gd name="connsiteX3" fmla="*/ 2238903 w 2428640"/>
                  <a:gd name="connsiteY3" fmla="*/ 758950 h 758950"/>
                  <a:gd name="connsiteX4" fmla="*/ 0 w 2428640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2238903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366109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29021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83484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84011"/>
                  <a:gd name="connsiteY0" fmla="*/ 758950 h 758950"/>
                  <a:gd name="connsiteX1" fmla="*/ 910740 w 2884011"/>
                  <a:gd name="connsiteY1" fmla="*/ 0 h 758950"/>
                  <a:gd name="connsiteX2" fmla="*/ 2884011 w 2884011"/>
                  <a:gd name="connsiteY2" fmla="*/ 0 h 758950"/>
                  <a:gd name="connsiteX3" fmla="*/ 1973270 w 2884011"/>
                  <a:gd name="connsiteY3" fmla="*/ 758950 h 758950"/>
                  <a:gd name="connsiteX4" fmla="*/ 0 w 2884011"/>
                  <a:gd name="connsiteY4" fmla="*/ 758950 h 758950"/>
                  <a:gd name="connsiteX0" fmla="*/ 0 w 2884011"/>
                  <a:gd name="connsiteY0" fmla="*/ 1399126 h 1399126"/>
                  <a:gd name="connsiteX1" fmla="*/ 1385181 w 2884011"/>
                  <a:gd name="connsiteY1" fmla="*/ 0 h 1399126"/>
                  <a:gd name="connsiteX2" fmla="*/ 2884011 w 2884011"/>
                  <a:gd name="connsiteY2" fmla="*/ 640176 h 1399126"/>
                  <a:gd name="connsiteX3" fmla="*/ 1973270 w 2884011"/>
                  <a:gd name="connsiteY3" fmla="*/ 1399126 h 1399126"/>
                  <a:gd name="connsiteX4" fmla="*/ 0 w 2884011"/>
                  <a:gd name="connsiteY4" fmla="*/ 1399126 h 1399126"/>
                  <a:gd name="connsiteX0" fmla="*/ 0 w 2565830"/>
                  <a:gd name="connsiteY0" fmla="*/ 1399126 h 1399126"/>
                  <a:gd name="connsiteX1" fmla="*/ 1385181 w 2565830"/>
                  <a:gd name="connsiteY1" fmla="*/ 0 h 1399126"/>
                  <a:gd name="connsiteX2" fmla="*/ 2565830 w 2565830"/>
                  <a:gd name="connsiteY2" fmla="*/ 107331 h 1399126"/>
                  <a:gd name="connsiteX3" fmla="*/ 1973270 w 2565830"/>
                  <a:gd name="connsiteY3" fmla="*/ 1399126 h 1399126"/>
                  <a:gd name="connsiteX4" fmla="*/ 0 w 2565830"/>
                  <a:gd name="connsiteY4" fmla="*/ 1399126 h 1399126"/>
                  <a:gd name="connsiteX0" fmla="*/ 0 w 2565830"/>
                  <a:gd name="connsiteY0" fmla="*/ 1399126 h 1502644"/>
                  <a:gd name="connsiteX1" fmla="*/ 1385181 w 2565830"/>
                  <a:gd name="connsiteY1" fmla="*/ 0 h 1502644"/>
                  <a:gd name="connsiteX2" fmla="*/ 2565830 w 2565830"/>
                  <a:gd name="connsiteY2" fmla="*/ 107331 h 1502644"/>
                  <a:gd name="connsiteX3" fmla="*/ 1170518 w 2565830"/>
                  <a:gd name="connsiteY3" fmla="*/ 1502644 h 1502644"/>
                  <a:gd name="connsiteX4" fmla="*/ 0 w 2565830"/>
                  <a:gd name="connsiteY4" fmla="*/ 1399126 h 1502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5830" h="1502644">
                    <a:moveTo>
                      <a:pt x="0" y="1399126"/>
                    </a:moveTo>
                    <a:lnTo>
                      <a:pt x="1385181" y="0"/>
                    </a:lnTo>
                    <a:lnTo>
                      <a:pt x="2565830" y="107331"/>
                    </a:lnTo>
                    <a:lnTo>
                      <a:pt x="1170518" y="1502644"/>
                    </a:lnTo>
                    <a:lnTo>
                      <a:pt x="0" y="139912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4966942" y="4544306"/>
                <a:ext cx="118872" cy="118872"/>
              </a:xfrm>
              <a:prstGeom prst="ellipse">
                <a:avLst/>
              </a:prstGeom>
              <a:solidFill>
                <a:srgbClr val="F79646">
                  <a:lumMod val="60000"/>
                  <a:lumOff val="40000"/>
                </a:srgbClr>
              </a:solidFill>
              <a:ln w="25400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95" name="Straight Connector 194"/>
              <p:cNvCxnSpPr>
                <a:cxnSpLocks noChangeAspect="1"/>
              </p:cNvCxnSpPr>
              <p:nvPr/>
            </p:nvCxnSpPr>
            <p:spPr>
              <a:xfrm rot="16200000" flipH="1" flipV="1">
                <a:off x="2977459" y="3685298"/>
                <a:ext cx="1053478" cy="5276"/>
              </a:xfrm>
              <a:prstGeom prst="line">
                <a:avLst/>
              </a:prstGeom>
              <a:noFill/>
              <a:ln w="38100" cap="rnd" cmpd="sng" algn="ctr">
                <a:solidFill>
                  <a:srgbClr val="C0504D"/>
                </a:solidFill>
                <a:prstDash val="solid"/>
              </a:ln>
              <a:effectLst/>
            </p:spPr>
          </p:cxnSp>
          <p:sp>
            <p:nvSpPr>
              <p:cNvPr id="196" name="Rectangle 195"/>
              <p:cNvSpPr/>
              <p:nvPr/>
            </p:nvSpPr>
            <p:spPr>
              <a:xfrm>
                <a:off x="5175500" y="3164942"/>
                <a:ext cx="914400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0" cap="all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Courier New" pitchFamily="49" charset="0"/>
                  </a:rPr>
                  <a:t>Gap #3</a:t>
                </a:r>
                <a:endParaRPr kumimoji="0" lang="en-US" sz="1500" b="1" i="0" u="none" strike="noStrike" kern="0" cap="all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5432966" y="3641310"/>
                <a:ext cx="399468" cy="1054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-</a:t>
                </a:r>
              </a:p>
              <a:p>
                <a:pPr marL="0" marR="0" lvl="0" indent="0" defTabSz="91440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Y</a:t>
                </a:r>
              </a:p>
              <a:p>
                <a:pPr marL="0" marR="0" lvl="0" indent="0" defTabSz="91440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Z</a:t>
                </a: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8" name="Freeform 197"/>
              <p:cNvSpPr/>
              <p:nvPr/>
            </p:nvSpPr>
            <p:spPr>
              <a:xfrm>
                <a:off x="3526373" y="3138207"/>
                <a:ext cx="1442006" cy="1431271"/>
              </a:xfrm>
              <a:custGeom>
                <a:avLst/>
                <a:gdLst>
                  <a:gd name="connsiteX0" fmla="*/ 0 w 1425677"/>
                  <a:gd name="connsiteY0" fmla="*/ 0 h 1327354"/>
                  <a:gd name="connsiteX1" fmla="*/ 462116 w 1425677"/>
                  <a:gd name="connsiteY1" fmla="*/ 373625 h 1327354"/>
                  <a:gd name="connsiteX2" fmla="*/ 1425677 w 1425677"/>
                  <a:gd name="connsiteY2" fmla="*/ 1327354 h 1327354"/>
                  <a:gd name="connsiteX0" fmla="*/ 0 w 1366110"/>
                  <a:gd name="connsiteY0" fmla="*/ 0 h 1366110"/>
                  <a:gd name="connsiteX1" fmla="*/ 462116 w 1366110"/>
                  <a:gd name="connsiteY1" fmla="*/ 373625 h 1366110"/>
                  <a:gd name="connsiteX2" fmla="*/ 1366110 w 1366110"/>
                  <a:gd name="connsiteY2" fmla="*/ 1366110 h 1366110"/>
                  <a:gd name="connsiteX0" fmla="*/ 0 w 1442005"/>
                  <a:gd name="connsiteY0" fmla="*/ 0 h 1366110"/>
                  <a:gd name="connsiteX1" fmla="*/ 1442005 w 1442005"/>
                  <a:gd name="connsiteY1" fmla="*/ 379475 h 1366110"/>
                  <a:gd name="connsiteX2" fmla="*/ 1366110 w 1442005"/>
                  <a:gd name="connsiteY2" fmla="*/ 1366110 h 1366110"/>
                  <a:gd name="connsiteX0" fmla="*/ 0 w 1442005"/>
                  <a:gd name="connsiteY0" fmla="*/ 0 h 1214320"/>
                  <a:gd name="connsiteX1" fmla="*/ 1442005 w 1442005"/>
                  <a:gd name="connsiteY1" fmla="*/ 379475 h 1214320"/>
                  <a:gd name="connsiteX2" fmla="*/ 1442005 w 1442005"/>
                  <a:gd name="connsiteY2" fmla="*/ 1214320 h 1214320"/>
                  <a:gd name="connsiteX0" fmla="*/ 0 w 1442005"/>
                  <a:gd name="connsiteY0" fmla="*/ 0 h 1422217"/>
                  <a:gd name="connsiteX1" fmla="*/ 379470 w 1442005"/>
                  <a:gd name="connsiteY1" fmla="*/ 1422217 h 1422217"/>
                  <a:gd name="connsiteX2" fmla="*/ 1442005 w 1442005"/>
                  <a:gd name="connsiteY2" fmla="*/ 1214320 h 1422217"/>
                  <a:gd name="connsiteX0" fmla="*/ 0 w 1290210"/>
                  <a:gd name="connsiteY0" fmla="*/ 0 h 1422217"/>
                  <a:gd name="connsiteX1" fmla="*/ 379470 w 1290210"/>
                  <a:gd name="connsiteY1" fmla="*/ 1422217 h 1422217"/>
                  <a:gd name="connsiteX2" fmla="*/ 1290210 w 1290210"/>
                  <a:gd name="connsiteY2" fmla="*/ 1422217 h 1422217"/>
                  <a:gd name="connsiteX0" fmla="*/ 75900 w 1366110"/>
                  <a:gd name="connsiteY0" fmla="*/ 19788 h 1442005"/>
                  <a:gd name="connsiteX1" fmla="*/ 0 w 1366110"/>
                  <a:gd name="connsiteY1" fmla="*/ 0 h 1442005"/>
                  <a:gd name="connsiteX2" fmla="*/ 455370 w 1366110"/>
                  <a:gd name="connsiteY2" fmla="*/ 1442005 h 1442005"/>
                  <a:gd name="connsiteX3" fmla="*/ 1366110 w 1366110"/>
                  <a:gd name="connsiteY3" fmla="*/ 1442005 h 1442005"/>
                  <a:gd name="connsiteX0" fmla="*/ 0 w 1366110"/>
                  <a:gd name="connsiteY0" fmla="*/ 0 h 1442005"/>
                  <a:gd name="connsiteX1" fmla="*/ 455370 w 1366110"/>
                  <a:gd name="connsiteY1" fmla="*/ 1442005 h 1442005"/>
                  <a:gd name="connsiteX2" fmla="*/ 1366110 w 1366110"/>
                  <a:gd name="connsiteY2" fmla="*/ 1442005 h 1442005"/>
                  <a:gd name="connsiteX0" fmla="*/ 379475 w 1745585"/>
                  <a:gd name="connsiteY0" fmla="*/ 683055 h 2125060"/>
                  <a:gd name="connsiteX1" fmla="*/ 0 w 1745585"/>
                  <a:gd name="connsiteY1" fmla="*/ 0 h 2125060"/>
                  <a:gd name="connsiteX2" fmla="*/ 834845 w 1745585"/>
                  <a:gd name="connsiteY2" fmla="*/ 2125060 h 2125060"/>
                  <a:gd name="connsiteX3" fmla="*/ 1745585 w 1745585"/>
                  <a:gd name="connsiteY3" fmla="*/ 2125060 h 2125060"/>
                  <a:gd name="connsiteX0" fmla="*/ 0 w 1366110"/>
                  <a:gd name="connsiteY0" fmla="*/ 0 h 1442005"/>
                  <a:gd name="connsiteX1" fmla="*/ 455370 w 1366110"/>
                  <a:gd name="connsiteY1" fmla="*/ 1442005 h 1442005"/>
                  <a:gd name="connsiteX2" fmla="*/ 1366110 w 1366110"/>
                  <a:gd name="connsiteY2" fmla="*/ 1442005 h 1442005"/>
                  <a:gd name="connsiteX0" fmla="*/ 0 w 1745585"/>
                  <a:gd name="connsiteY0" fmla="*/ 0 h 2125060"/>
                  <a:gd name="connsiteX1" fmla="*/ 834845 w 1745585"/>
                  <a:gd name="connsiteY1" fmla="*/ 2125060 h 2125060"/>
                  <a:gd name="connsiteX2" fmla="*/ 1745585 w 1745585"/>
                  <a:gd name="connsiteY2" fmla="*/ 2125060 h 2125060"/>
                  <a:gd name="connsiteX0" fmla="*/ 0 w 1745585"/>
                  <a:gd name="connsiteY0" fmla="*/ 0 h 2125060"/>
                  <a:gd name="connsiteX1" fmla="*/ 1062531 w 1745585"/>
                  <a:gd name="connsiteY1" fmla="*/ 0 h 2125060"/>
                  <a:gd name="connsiteX2" fmla="*/ 1745585 w 1745585"/>
                  <a:gd name="connsiteY2" fmla="*/ 2125060 h 2125060"/>
                  <a:gd name="connsiteX0" fmla="*/ 0 w 1442006"/>
                  <a:gd name="connsiteY0" fmla="*/ 0 h 1366110"/>
                  <a:gd name="connsiteX1" fmla="*/ 1062531 w 1442006"/>
                  <a:gd name="connsiteY1" fmla="*/ 0 h 1366110"/>
                  <a:gd name="connsiteX2" fmla="*/ 1442006 w 1442006"/>
                  <a:gd name="connsiteY2" fmla="*/ 1366110 h 1366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2006" h="1366110">
                    <a:moveTo>
                      <a:pt x="0" y="0"/>
                    </a:moveTo>
                    <a:lnTo>
                      <a:pt x="1062531" y="0"/>
                    </a:lnTo>
                    <a:lnTo>
                      <a:pt x="1442006" y="1366110"/>
                    </a:lnTo>
                  </a:path>
                </a:pathLst>
              </a:custGeom>
              <a:noFill/>
              <a:ln w="25400" cap="rnd" cmpd="sng" algn="ctr">
                <a:solidFill>
                  <a:sysClr val="windowText" lastClr="000000"/>
                </a:solidFill>
                <a:prstDash val="sysDash"/>
                <a:round/>
                <a:tailEnd type="triangle" w="lg" len="lg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" name="Freeform 198"/>
              <p:cNvSpPr/>
              <p:nvPr/>
            </p:nvSpPr>
            <p:spPr>
              <a:xfrm rot="10800000" flipV="1">
                <a:off x="3502188" y="3167181"/>
                <a:ext cx="1517379" cy="399310"/>
              </a:xfrm>
              <a:custGeom>
                <a:avLst/>
                <a:gdLst>
                  <a:gd name="connsiteX0" fmla="*/ 0 w 2428640"/>
                  <a:gd name="connsiteY0" fmla="*/ 758950 h 758950"/>
                  <a:gd name="connsiteX1" fmla="*/ 189738 w 2428640"/>
                  <a:gd name="connsiteY1" fmla="*/ 0 h 758950"/>
                  <a:gd name="connsiteX2" fmla="*/ 2428640 w 2428640"/>
                  <a:gd name="connsiteY2" fmla="*/ 0 h 758950"/>
                  <a:gd name="connsiteX3" fmla="*/ 2238903 w 2428640"/>
                  <a:gd name="connsiteY3" fmla="*/ 758950 h 758950"/>
                  <a:gd name="connsiteX4" fmla="*/ 0 w 2428640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2238903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366109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29021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83484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84011"/>
                  <a:gd name="connsiteY0" fmla="*/ 758950 h 758950"/>
                  <a:gd name="connsiteX1" fmla="*/ 910740 w 2884011"/>
                  <a:gd name="connsiteY1" fmla="*/ 0 h 758950"/>
                  <a:gd name="connsiteX2" fmla="*/ 2884011 w 2884011"/>
                  <a:gd name="connsiteY2" fmla="*/ 0 h 758950"/>
                  <a:gd name="connsiteX3" fmla="*/ 1973270 w 2884011"/>
                  <a:gd name="connsiteY3" fmla="*/ 758950 h 758950"/>
                  <a:gd name="connsiteX4" fmla="*/ 0 w 2884011"/>
                  <a:gd name="connsiteY4" fmla="*/ 758950 h 75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4011" h="758950">
                    <a:moveTo>
                      <a:pt x="0" y="758950"/>
                    </a:moveTo>
                    <a:lnTo>
                      <a:pt x="910740" y="0"/>
                    </a:lnTo>
                    <a:lnTo>
                      <a:pt x="2884011" y="0"/>
                    </a:lnTo>
                    <a:lnTo>
                      <a:pt x="1973270" y="758950"/>
                    </a:lnTo>
                    <a:lnTo>
                      <a:pt x="0" y="758950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00" name="Straight Connector 199"/>
              <p:cNvCxnSpPr>
                <a:cxnSpLocks noChangeAspect="1"/>
              </p:cNvCxnSpPr>
              <p:nvPr/>
            </p:nvCxnSpPr>
            <p:spPr>
              <a:xfrm rot="5400000" flipH="1" flipV="1">
                <a:off x="4029978" y="2647888"/>
                <a:ext cx="1" cy="1046284"/>
              </a:xfrm>
              <a:prstGeom prst="line">
                <a:avLst/>
              </a:prstGeom>
              <a:noFill/>
              <a:ln w="38100" cap="rnd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01" name="Straight Connector 200"/>
              <p:cNvCxnSpPr>
                <a:cxnSpLocks noChangeAspect="1"/>
              </p:cNvCxnSpPr>
              <p:nvPr/>
            </p:nvCxnSpPr>
            <p:spPr>
              <a:xfrm rot="16200000" flipH="1">
                <a:off x="3550890" y="3126162"/>
                <a:ext cx="406230" cy="483790"/>
              </a:xfrm>
              <a:prstGeom prst="line">
                <a:avLst/>
              </a:prstGeom>
              <a:noFill/>
              <a:ln w="38100" cap="rnd" cmpd="sng" algn="ctr">
                <a:solidFill>
                  <a:srgbClr val="9BBB59"/>
                </a:solidFill>
                <a:prstDash val="solid"/>
              </a:ln>
              <a:effectLst/>
            </p:spPr>
          </p:cxnSp>
          <p:sp>
            <p:nvSpPr>
              <p:cNvPr id="202" name="Oval 201"/>
              <p:cNvSpPr/>
              <p:nvPr/>
            </p:nvSpPr>
            <p:spPr>
              <a:xfrm>
                <a:off x="3453001" y="3102301"/>
                <a:ext cx="118872" cy="118872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25400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3" name="Group 202"/>
            <p:cNvGrpSpPr/>
            <p:nvPr/>
          </p:nvGrpSpPr>
          <p:grpSpPr>
            <a:xfrm>
              <a:off x="3204059" y="2686047"/>
              <a:ext cx="2735885" cy="1691640"/>
              <a:chOff x="6165795" y="4946900"/>
              <a:chExt cx="2735885" cy="1691640"/>
            </a:xfrm>
          </p:grpSpPr>
          <p:sp>
            <p:nvSpPr>
              <p:cNvPr id="204" name="Rectangle 203"/>
              <p:cNvSpPr>
                <a:spLocks/>
              </p:cNvSpPr>
              <p:nvPr/>
            </p:nvSpPr>
            <p:spPr>
              <a:xfrm>
                <a:off x="6165800" y="4946900"/>
                <a:ext cx="2732220" cy="1691640"/>
              </a:xfrm>
              <a:prstGeom prst="rect">
                <a:avLst/>
              </a:prstGeom>
              <a:solidFill>
                <a:srgbClr val="DEDEDE">
                  <a:alpha val="69804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7987280" y="5062317"/>
                <a:ext cx="914400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0" cap="all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Courier New" pitchFamily="49" charset="0"/>
                  </a:rPr>
                  <a:t>Gap #2</a:t>
                </a:r>
                <a:endParaRPr kumimoji="0" lang="en-US" sz="1500" b="1" i="0" u="none" strike="noStrike" kern="0" cap="all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8244746" y="5538685"/>
                <a:ext cx="399468" cy="1054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X</a:t>
                </a:r>
              </a:p>
              <a:p>
                <a:pPr marL="0" marR="0" lvl="0" indent="0" defTabSz="91440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-</a:t>
                </a:r>
              </a:p>
              <a:p>
                <a:pPr marL="0" marR="0" lvl="0" indent="0" defTabSz="91440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Z</a:t>
                </a: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7" name="Freeform 206"/>
              <p:cNvSpPr/>
              <p:nvPr/>
            </p:nvSpPr>
            <p:spPr>
              <a:xfrm rot="13500000" flipV="1">
                <a:off x="6924312" y="5402841"/>
                <a:ext cx="1349973" cy="790593"/>
              </a:xfrm>
              <a:custGeom>
                <a:avLst/>
                <a:gdLst>
                  <a:gd name="connsiteX0" fmla="*/ 0 w 2428640"/>
                  <a:gd name="connsiteY0" fmla="*/ 758950 h 758950"/>
                  <a:gd name="connsiteX1" fmla="*/ 189738 w 2428640"/>
                  <a:gd name="connsiteY1" fmla="*/ 0 h 758950"/>
                  <a:gd name="connsiteX2" fmla="*/ 2428640 w 2428640"/>
                  <a:gd name="connsiteY2" fmla="*/ 0 h 758950"/>
                  <a:gd name="connsiteX3" fmla="*/ 2238903 w 2428640"/>
                  <a:gd name="connsiteY3" fmla="*/ 758950 h 758950"/>
                  <a:gd name="connsiteX4" fmla="*/ 0 w 2428640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2238903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366109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29021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83484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84011"/>
                  <a:gd name="connsiteY0" fmla="*/ 758950 h 758950"/>
                  <a:gd name="connsiteX1" fmla="*/ 910740 w 2884011"/>
                  <a:gd name="connsiteY1" fmla="*/ 0 h 758950"/>
                  <a:gd name="connsiteX2" fmla="*/ 2884011 w 2884011"/>
                  <a:gd name="connsiteY2" fmla="*/ 0 h 758950"/>
                  <a:gd name="connsiteX3" fmla="*/ 1973270 w 2884011"/>
                  <a:gd name="connsiteY3" fmla="*/ 758950 h 758950"/>
                  <a:gd name="connsiteX4" fmla="*/ 0 w 2884011"/>
                  <a:gd name="connsiteY4" fmla="*/ 758950 h 758950"/>
                  <a:gd name="connsiteX0" fmla="*/ 0 w 2884011"/>
                  <a:gd name="connsiteY0" fmla="*/ 1399126 h 1399126"/>
                  <a:gd name="connsiteX1" fmla="*/ 1385181 w 2884011"/>
                  <a:gd name="connsiteY1" fmla="*/ 0 h 1399126"/>
                  <a:gd name="connsiteX2" fmla="*/ 2884011 w 2884011"/>
                  <a:gd name="connsiteY2" fmla="*/ 640176 h 1399126"/>
                  <a:gd name="connsiteX3" fmla="*/ 1973270 w 2884011"/>
                  <a:gd name="connsiteY3" fmla="*/ 1399126 h 1399126"/>
                  <a:gd name="connsiteX4" fmla="*/ 0 w 2884011"/>
                  <a:gd name="connsiteY4" fmla="*/ 1399126 h 1399126"/>
                  <a:gd name="connsiteX0" fmla="*/ 0 w 2565830"/>
                  <a:gd name="connsiteY0" fmla="*/ 1399126 h 1399126"/>
                  <a:gd name="connsiteX1" fmla="*/ 1385181 w 2565830"/>
                  <a:gd name="connsiteY1" fmla="*/ 0 h 1399126"/>
                  <a:gd name="connsiteX2" fmla="*/ 2565830 w 2565830"/>
                  <a:gd name="connsiteY2" fmla="*/ 107331 h 1399126"/>
                  <a:gd name="connsiteX3" fmla="*/ 1973270 w 2565830"/>
                  <a:gd name="connsiteY3" fmla="*/ 1399126 h 1399126"/>
                  <a:gd name="connsiteX4" fmla="*/ 0 w 2565830"/>
                  <a:gd name="connsiteY4" fmla="*/ 1399126 h 1399126"/>
                  <a:gd name="connsiteX0" fmla="*/ 0 w 2565830"/>
                  <a:gd name="connsiteY0" fmla="*/ 1399126 h 1502644"/>
                  <a:gd name="connsiteX1" fmla="*/ 1385181 w 2565830"/>
                  <a:gd name="connsiteY1" fmla="*/ 0 h 1502644"/>
                  <a:gd name="connsiteX2" fmla="*/ 2565830 w 2565830"/>
                  <a:gd name="connsiteY2" fmla="*/ 107331 h 1502644"/>
                  <a:gd name="connsiteX3" fmla="*/ 1170518 w 2565830"/>
                  <a:gd name="connsiteY3" fmla="*/ 1502644 h 1502644"/>
                  <a:gd name="connsiteX4" fmla="*/ 0 w 2565830"/>
                  <a:gd name="connsiteY4" fmla="*/ 1399126 h 1502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5830" h="1502644">
                    <a:moveTo>
                      <a:pt x="0" y="1399126"/>
                    </a:moveTo>
                    <a:lnTo>
                      <a:pt x="1385181" y="0"/>
                    </a:lnTo>
                    <a:lnTo>
                      <a:pt x="2565830" y="107331"/>
                    </a:lnTo>
                    <a:lnTo>
                      <a:pt x="1170518" y="1502644"/>
                    </a:lnTo>
                    <a:lnTo>
                      <a:pt x="0" y="139912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8" name="Freeform 207"/>
              <p:cNvSpPr/>
              <p:nvPr/>
            </p:nvSpPr>
            <p:spPr>
              <a:xfrm rot="10800000" flipV="1">
                <a:off x="6323390" y="6119470"/>
                <a:ext cx="1517379" cy="399310"/>
              </a:xfrm>
              <a:custGeom>
                <a:avLst/>
                <a:gdLst>
                  <a:gd name="connsiteX0" fmla="*/ 0 w 2428640"/>
                  <a:gd name="connsiteY0" fmla="*/ 758950 h 758950"/>
                  <a:gd name="connsiteX1" fmla="*/ 189738 w 2428640"/>
                  <a:gd name="connsiteY1" fmla="*/ 0 h 758950"/>
                  <a:gd name="connsiteX2" fmla="*/ 2428640 w 2428640"/>
                  <a:gd name="connsiteY2" fmla="*/ 0 h 758950"/>
                  <a:gd name="connsiteX3" fmla="*/ 2238903 w 2428640"/>
                  <a:gd name="connsiteY3" fmla="*/ 758950 h 758950"/>
                  <a:gd name="connsiteX4" fmla="*/ 0 w 2428640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2238903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366109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29021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83484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84011"/>
                  <a:gd name="connsiteY0" fmla="*/ 758950 h 758950"/>
                  <a:gd name="connsiteX1" fmla="*/ 910740 w 2884011"/>
                  <a:gd name="connsiteY1" fmla="*/ 0 h 758950"/>
                  <a:gd name="connsiteX2" fmla="*/ 2884011 w 2884011"/>
                  <a:gd name="connsiteY2" fmla="*/ 0 h 758950"/>
                  <a:gd name="connsiteX3" fmla="*/ 1973270 w 2884011"/>
                  <a:gd name="connsiteY3" fmla="*/ 758950 h 758950"/>
                  <a:gd name="connsiteX4" fmla="*/ 0 w 2884011"/>
                  <a:gd name="connsiteY4" fmla="*/ 758950 h 75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4011" h="758950">
                    <a:moveTo>
                      <a:pt x="0" y="758950"/>
                    </a:moveTo>
                    <a:lnTo>
                      <a:pt x="910740" y="0"/>
                    </a:lnTo>
                    <a:lnTo>
                      <a:pt x="2884011" y="0"/>
                    </a:lnTo>
                    <a:lnTo>
                      <a:pt x="1973270" y="758950"/>
                    </a:lnTo>
                    <a:lnTo>
                      <a:pt x="0" y="758950"/>
                    </a:lnTo>
                    <a:close/>
                  </a:path>
                </a:pathLst>
              </a:custGeom>
              <a:solidFill>
                <a:srgbClr val="4F81BD">
                  <a:lumMod val="60000"/>
                  <a:lumOff val="40000"/>
                </a:srgbClr>
              </a:solidFill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6323390" y="5081265"/>
                <a:ext cx="1038206" cy="1038205"/>
              </a:xfrm>
              <a:prstGeom prst="rect">
                <a:avLst/>
              </a:prstGeom>
              <a:solidFill>
                <a:sysClr val="window" lastClr="FFFFFF">
                  <a:lumMod val="75000"/>
                </a:sysClr>
              </a:solidFill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6802563" y="5480575"/>
                <a:ext cx="1038206" cy="1038205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" name="Freeform 210"/>
              <p:cNvSpPr/>
              <p:nvPr/>
            </p:nvSpPr>
            <p:spPr>
              <a:xfrm rot="10800000" flipV="1">
                <a:off x="6323390" y="5081265"/>
                <a:ext cx="1517379" cy="399310"/>
              </a:xfrm>
              <a:custGeom>
                <a:avLst/>
                <a:gdLst>
                  <a:gd name="connsiteX0" fmla="*/ 0 w 2428640"/>
                  <a:gd name="connsiteY0" fmla="*/ 758950 h 758950"/>
                  <a:gd name="connsiteX1" fmla="*/ 189738 w 2428640"/>
                  <a:gd name="connsiteY1" fmla="*/ 0 h 758950"/>
                  <a:gd name="connsiteX2" fmla="*/ 2428640 w 2428640"/>
                  <a:gd name="connsiteY2" fmla="*/ 0 h 758950"/>
                  <a:gd name="connsiteX3" fmla="*/ 2238903 w 2428640"/>
                  <a:gd name="connsiteY3" fmla="*/ 758950 h 758950"/>
                  <a:gd name="connsiteX4" fmla="*/ 0 w 2428640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2238903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366109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29021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83484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84011"/>
                  <a:gd name="connsiteY0" fmla="*/ 758950 h 758950"/>
                  <a:gd name="connsiteX1" fmla="*/ 910740 w 2884011"/>
                  <a:gd name="connsiteY1" fmla="*/ 0 h 758950"/>
                  <a:gd name="connsiteX2" fmla="*/ 2884011 w 2884011"/>
                  <a:gd name="connsiteY2" fmla="*/ 0 h 758950"/>
                  <a:gd name="connsiteX3" fmla="*/ 1973270 w 2884011"/>
                  <a:gd name="connsiteY3" fmla="*/ 758950 h 758950"/>
                  <a:gd name="connsiteX4" fmla="*/ 0 w 2884011"/>
                  <a:gd name="connsiteY4" fmla="*/ 758950 h 75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4011" h="758950">
                    <a:moveTo>
                      <a:pt x="0" y="758950"/>
                    </a:moveTo>
                    <a:lnTo>
                      <a:pt x="910740" y="0"/>
                    </a:lnTo>
                    <a:lnTo>
                      <a:pt x="2884011" y="0"/>
                    </a:lnTo>
                    <a:lnTo>
                      <a:pt x="1973270" y="758950"/>
                    </a:lnTo>
                    <a:lnTo>
                      <a:pt x="0" y="758950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7773736" y="6458390"/>
                <a:ext cx="118872" cy="118872"/>
              </a:xfrm>
              <a:prstGeom prst="ellipse">
                <a:avLst/>
              </a:prstGeom>
              <a:solidFill>
                <a:srgbClr val="F79646">
                  <a:lumMod val="60000"/>
                  <a:lumOff val="40000"/>
                </a:srgbClr>
              </a:solidFill>
              <a:ln w="25400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13" name="Straight Connector 212"/>
              <p:cNvCxnSpPr>
                <a:cxnSpLocks noChangeAspect="1"/>
              </p:cNvCxnSpPr>
              <p:nvPr/>
            </p:nvCxnSpPr>
            <p:spPr>
              <a:xfrm rot="5400000" flipH="1" flipV="1">
                <a:off x="6848473" y="4561972"/>
                <a:ext cx="1" cy="1046284"/>
              </a:xfrm>
              <a:prstGeom prst="line">
                <a:avLst/>
              </a:prstGeom>
              <a:noFill/>
              <a:ln w="38100" cap="rnd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214" name="Freeform 213"/>
              <p:cNvSpPr/>
              <p:nvPr/>
            </p:nvSpPr>
            <p:spPr>
              <a:xfrm>
                <a:off x="6288089" y="5135257"/>
                <a:ext cx="1405439" cy="1329543"/>
              </a:xfrm>
              <a:custGeom>
                <a:avLst/>
                <a:gdLst>
                  <a:gd name="connsiteX0" fmla="*/ 0 w 1425677"/>
                  <a:gd name="connsiteY0" fmla="*/ 0 h 1327354"/>
                  <a:gd name="connsiteX1" fmla="*/ 462116 w 1425677"/>
                  <a:gd name="connsiteY1" fmla="*/ 373625 h 1327354"/>
                  <a:gd name="connsiteX2" fmla="*/ 1425677 w 1425677"/>
                  <a:gd name="connsiteY2" fmla="*/ 1327354 h 1327354"/>
                  <a:gd name="connsiteX0" fmla="*/ 0 w 1366110"/>
                  <a:gd name="connsiteY0" fmla="*/ 0 h 1366110"/>
                  <a:gd name="connsiteX1" fmla="*/ 462116 w 1366110"/>
                  <a:gd name="connsiteY1" fmla="*/ 373625 h 1366110"/>
                  <a:gd name="connsiteX2" fmla="*/ 1366110 w 1366110"/>
                  <a:gd name="connsiteY2" fmla="*/ 1366110 h 1366110"/>
                  <a:gd name="connsiteX0" fmla="*/ 0 w 1442005"/>
                  <a:gd name="connsiteY0" fmla="*/ 0 h 1366110"/>
                  <a:gd name="connsiteX1" fmla="*/ 1442005 w 1442005"/>
                  <a:gd name="connsiteY1" fmla="*/ 379475 h 1366110"/>
                  <a:gd name="connsiteX2" fmla="*/ 1366110 w 1442005"/>
                  <a:gd name="connsiteY2" fmla="*/ 1366110 h 1366110"/>
                  <a:gd name="connsiteX0" fmla="*/ 0 w 1442005"/>
                  <a:gd name="connsiteY0" fmla="*/ 0 h 1214320"/>
                  <a:gd name="connsiteX1" fmla="*/ 1442005 w 1442005"/>
                  <a:gd name="connsiteY1" fmla="*/ 379475 h 1214320"/>
                  <a:gd name="connsiteX2" fmla="*/ 1442005 w 1442005"/>
                  <a:gd name="connsiteY2" fmla="*/ 1214320 h 1214320"/>
                  <a:gd name="connsiteX0" fmla="*/ 0 w 1442005"/>
                  <a:gd name="connsiteY0" fmla="*/ 0 h 1422217"/>
                  <a:gd name="connsiteX1" fmla="*/ 379470 w 1442005"/>
                  <a:gd name="connsiteY1" fmla="*/ 1422217 h 1422217"/>
                  <a:gd name="connsiteX2" fmla="*/ 1442005 w 1442005"/>
                  <a:gd name="connsiteY2" fmla="*/ 1214320 h 1422217"/>
                  <a:gd name="connsiteX0" fmla="*/ 0 w 1290210"/>
                  <a:gd name="connsiteY0" fmla="*/ 0 h 1422217"/>
                  <a:gd name="connsiteX1" fmla="*/ 379470 w 1290210"/>
                  <a:gd name="connsiteY1" fmla="*/ 1422217 h 1422217"/>
                  <a:gd name="connsiteX2" fmla="*/ 1290210 w 1290210"/>
                  <a:gd name="connsiteY2" fmla="*/ 1422217 h 1422217"/>
                  <a:gd name="connsiteX0" fmla="*/ 75900 w 1366110"/>
                  <a:gd name="connsiteY0" fmla="*/ 19788 h 1442005"/>
                  <a:gd name="connsiteX1" fmla="*/ 0 w 1366110"/>
                  <a:gd name="connsiteY1" fmla="*/ 0 h 1442005"/>
                  <a:gd name="connsiteX2" fmla="*/ 455370 w 1366110"/>
                  <a:gd name="connsiteY2" fmla="*/ 1442005 h 1442005"/>
                  <a:gd name="connsiteX3" fmla="*/ 1366110 w 1366110"/>
                  <a:gd name="connsiteY3" fmla="*/ 1442005 h 1442005"/>
                  <a:gd name="connsiteX0" fmla="*/ 0 w 1366110"/>
                  <a:gd name="connsiteY0" fmla="*/ 0 h 1442005"/>
                  <a:gd name="connsiteX1" fmla="*/ 455370 w 1366110"/>
                  <a:gd name="connsiteY1" fmla="*/ 1442005 h 1442005"/>
                  <a:gd name="connsiteX2" fmla="*/ 1366110 w 1366110"/>
                  <a:gd name="connsiteY2" fmla="*/ 1442005 h 1442005"/>
                  <a:gd name="connsiteX0" fmla="*/ 379475 w 1745585"/>
                  <a:gd name="connsiteY0" fmla="*/ 683055 h 2125060"/>
                  <a:gd name="connsiteX1" fmla="*/ 0 w 1745585"/>
                  <a:gd name="connsiteY1" fmla="*/ 0 h 2125060"/>
                  <a:gd name="connsiteX2" fmla="*/ 834845 w 1745585"/>
                  <a:gd name="connsiteY2" fmla="*/ 2125060 h 2125060"/>
                  <a:gd name="connsiteX3" fmla="*/ 1745585 w 1745585"/>
                  <a:gd name="connsiteY3" fmla="*/ 2125060 h 2125060"/>
                  <a:gd name="connsiteX0" fmla="*/ 0 w 1366110"/>
                  <a:gd name="connsiteY0" fmla="*/ 0 h 1442005"/>
                  <a:gd name="connsiteX1" fmla="*/ 455370 w 1366110"/>
                  <a:gd name="connsiteY1" fmla="*/ 1442005 h 1442005"/>
                  <a:gd name="connsiteX2" fmla="*/ 1366110 w 1366110"/>
                  <a:gd name="connsiteY2" fmla="*/ 1442005 h 1442005"/>
                  <a:gd name="connsiteX0" fmla="*/ 0 w 1745585"/>
                  <a:gd name="connsiteY0" fmla="*/ 0 h 2125060"/>
                  <a:gd name="connsiteX1" fmla="*/ 834845 w 1745585"/>
                  <a:gd name="connsiteY1" fmla="*/ 2125060 h 2125060"/>
                  <a:gd name="connsiteX2" fmla="*/ 1745585 w 1745585"/>
                  <a:gd name="connsiteY2" fmla="*/ 2125060 h 2125060"/>
                  <a:gd name="connsiteX0" fmla="*/ 0 w 1745585"/>
                  <a:gd name="connsiteY0" fmla="*/ 0 h 2125060"/>
                  <a:gd name="connsiteX1" fmla="*/ 1062531 w 1745585"/>
                  <a:gd name="connsiteY1" fmla="*/ 0 h 2125060"/>
                  <a:gd name="connsiteX2" fmla="*/ 1745585 w 1745585"/>
                  <a:gd name="connsiteY2" fmla="*/ 2125060 h 2125060"/>
                  <a:gd name="connsiteX0" fmla="*/ 0 w 1442006"/>
                  <a:gd name="connsiteY0" fmla="*/ 0 h 1366110"/>
                  <a:gd name="connsiteX1" fmla="*/ 1062531 w 1442006"/>
                  <a:gd name="connsiteY1" fmla="*/ 0 h 1366110"/>
                  <a:gd name="connsiteX2" fmla="*/ 1442006 w 1442006"/>
                  <a:gd name="connsiteY2" fmla="*/ 1366110 h 1366110"/>
                  <a:gd name="connsiteX0" fmla="*/ 0 w 1442006"/>
                  <a:gd name="connsiteY0" fmla="*/ 0 h 1366110"/>
                  <a:gd name="connsiteX1" fmla="*/ 0 w 1442006"/>
                  <a:gd name="connsiteY1" fmla="*/ 894295 h 1366110"/>
                  <a:gd name="connsiteX2" fmla="*/ 1442006 w 1442006"/>
                  <a:gd name="connsiteY2" fmla="*/ 1366110 h 1366110"/>
                  <a:gd name="connsiteX0" fmla="*/ 0 w 432602"/>
                  <a:gd name="connsiteY0" fmla="*/ 0 h 1238255"/>
                  <a:gd name="connsiteX1" fmla="*/ 0 w 432602"/>
                  <a:gd name="connsiteY1" fmla="*/ 894295 h 1238255"/>
                  <a:gd name="connsiteX2" fmla="*/ 432602 w 432602"/>
                  <a:gd name="connsiteY2" fmla="*/ 1238255 h 1238255"/>
                  <a:gd name="connsiteX0" fmla="*/ 0 w 423261"/>
                  <a:gd name="connsiteY0" fmla="*/ 0 h 1211520"/>
                  <a:gd name="connsiteX1" fmla="*/ 0 w 423261"/>
                  <a:gd name="connsiteY1" fmla="*/ 894295 h 1211520"/>
                  <a:gd name="connsiteX2" fmla="*/ 423261 w 423261"/>
                  <a:gd name="connsiteY2" fmla="*/ 1211520 h 1211520"/>
                  <a:gd name="connsiteX0" fmla="*/ 0 w 444181"/>
                  <a:gd name="connsiteY0" fmla="*/ 0 h 1211520"/>
                  <a:gd name="connsiteX1" fmla="*/ 0 w 444181"/>
                  <a:gd name="connsiteY1" fmla="*/ 894295 h 1211520"/>
                  <a:gd name="connsiteX2" fmla="*/ 444181 w 444181"/>
                  <a:gd name="connsiteY2" fmla="*/ 1211520 h 1211520"/>
                  <a:gd name="connsiteX0" fmla="*/ 168234 w 444181"/>
                  <a:gd name="connsiteY0" fmla="*/ 0 h 1005144"/>
                  <a:gd name="connsiteX1" fmla="*/ 0 w 444181"/>
                  <a:gd name="connsiteY1" fmla="*/ 687919 h 1005144"/>
                  <a:gd name="connsiteX2" fmla="*/ 444181 w 444181"/>
                  <a:gd name="connsiteY2" fmla="*/ 1005144 h 1005144"/>
                  <a:gd name="connsiteX0" fmla="*/ 0 w 275947"/>
                  <a:gd name="connsiteY0" fmla="*/ 0 h 1005144"/>
                  <a:gd name="connsiteX1" fmla="*/ 0 w 275947"/>
                  <a:gd name="connsiteY1" fmla="*/ 825504 h 1005144"/>
                  <a:gd name="connsiteX2" fmla="*/ 275947 w 275947"/>
                  <a:gd name="connsiteY2" fmla="*/ 1005144 h 1005144"/>
                  <a:gd name="connsiteX0" fmla="*/ 0 w 445056"/>
                  <a:gd name="connsiteY0" fmla="*/ 0 h 1134688"/>
                  <a:gd name="connsiteX1" fmla="*/ 0 w 445056"/>
                  <a:gd name="connsiteY1" fmla="*/ 825504 h 1134688"/>
                  <a:gd name="connsiteX2" fmla="*/ 445056 w 445056"/>
                  <a:gd name="connsiteY2" fmla="*/ 1134688 h 113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5056" h="1134688">
                    <a:moveTo>
                      <a:pt x="0" y="0"/>
                    </a:moveTo>
                    <a:lnTo>
                      <a:pt x="0" y="825504"/>
                    </a:lnTo>
                    <a:lnTo>
                      <a:pt x="445056" y="1134688"/>
                    </a:lnTo>
                  </a:path>
                </a:pathLst>
              </a:custGeom>
              <a:noFill/>
              <a:ln w="25400" cap="rnd" cmpd="sng" algn="ctr">
                <a:solidFill>
                  <a:sysClr val="windowText" lastClr="000000"/>
                </a:solidFill>
                <a:prstDash val="sysDash"/>
                <a:round/>
                <a:tailEnd type="triangle" w="lg" len="lg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" name="Freeform 214"/>
              <p:cNvSpPr/>
              <p:nvPr/>
            </p:nvSpPr>
            <p:spPr>
              <a:xfrm rot="13500000" flipV="1">
                <a:off x="5886105" y="5402842"/>
                <a:ext cx="1349973" cy="790593"/>
              </a:xfrm>
              <a:custGeom>
                <a:avLst/>
                <a:gdLst>
                  <a:gd name="connsiteX0" fmla="*/ 0 w 2428640"/>
                  <a:gd name="connsiteY0" fmla="*/ 758950 h 758950"/>
                  <a:gd name="connsiteX1" fmla="*/ 189738 w 2428640"/>
                  <a:gd name="connsiteY1" fmla="*/ 0 h 758950"/>
                  <a:gd name="connsiteX2" fmla="*/ 2428640 w 2428640"/>
                  <a:gd name="connsiteY2" fmla="*/ 0 h 758950"/>
                  <a:gd name="connsiteX3" fmla="*/ 2238903 w 2428640"/>
                  <a:gd name="connsiteY3" fmla="*/ 758950 h 758950"/>
                  <a:gd name="connsiteX4" fmla="*/ 0 w 2428640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2238903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366109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29021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83484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84011"/>
                  <a:gd name="connsiteY0" fmla="*/ 758950 h 758950"/>
                  <a:gd name="connsiteX1" fmla="*/ 910740 w 2884011"/>
                  <a:gd name="connsiteY1" fmla="*/ 0 h 758950"/>
                  <a:gd name="connsiteX2" fmla="*/ 2884011 w 2884011"/>
                  <a:gd name="connsiteY2" fmla="*/ 0 h 758950"/>
                  <a:gd name="connsiteX3" fmla="*/ 1973270 w 2884011"/>
                  <a:gd name="connsiteY3" fmla="*/ 758950 h 758950"/>
                  <a:gd name="connsiteX4" fmla="*/ 0 w 2884011"/>
                  <a:gd name="connsiteY4" fmla="*/ 758950 h 758950"/>
                  <a:gd name="connsiteX0" fmla="*/ 0 w 2884011"/>
                  <a:gd name="connsiteY0" fmla="*/ 1399126 h 1399126"/>
                  <a:gd name="connsiteX1" fmla="*/ 1385181 w 2884011"/>
                  <a:gd name="connsiteY1" fmla="*/ 0 h 1399126"/>
                  <a:gd name="connsiteX2" fmla="*/ 2884011 w 2884011"/>
                  <a:gd name="connsiteY2" fmla="*/ 640176 h 1399126"/>
                  <a:gd name="connsiteX3" fmla="*/ 1973270 w 2884011"/>
                  <a:gd name="connsiteY3" fmla="*/ 1399126 h 1399126"/>
                  <a:gd name="connsiteX4" fmla="*/ 0 w 2884011"/>
                  <a:gd name="connsiteY4" fmla="*/ 1399126 h 1399126"/>
                  <a:gd name="connsiteX0" fmla="*/ 0 w 2565830"/>
                  <a:gd name="connsiteY0" fmla="*/ 1399126 h 1399126"/>
                  <a:gd name="connsiteX1" fmla="*/ 1385181 w 2565830"/>
                  <a:gd name="connsiteY1" fmla="*/ 0 h 1399126"/>
                  <a:gd name="connsiteX2" fmla="*/ 2565830 w 2565830"/>
                  <a:gd name="connsiteY2" fmla="*/ 107331 h 1399126"/>
                  <a:gd name="connsiteX3" fmla="*/ 1973270 w 2565830"/>
                  <a:gd name="connsiteY3" fmla="*/ 1399126 h 1399126"/>
                  <a:gd name="connsiteX4" fmla="*/ 0 w 2565830"/>
                  <a:gd name="connsiteY4" fmla="*/ 1399126 h 1399126"/>
                  <a:gd name="connsiteX0" fmla="*/ 0 w 2565830"/>
                  <a:gd name="connsiteY0" fmla="*/ 1399126 h 1502644"/>
                  <a:gd name="connsiteX1" fmla="*/ 1385181 w 2565830"/>
                  <a:gd name="connsiteY1" fmla="*/ 0 h 1502644"/>
                  <a:gd name="connsiteX2" fmla="*/ 2565830 w 2565830"/>
                  <a:gd name="connsiteY2" fmla="*/ 107331 h 1502644"/>
                  <a:gd name="connsiteX3" fmla="*/ 1170518 w 2565830"/>
                  <a:gd name="connsiteY3" fmla="*/ 1502644 h 1502644"/>
                  <a:gd name="connsiteX4" fmla="*/ 0 w 2565830"/>
                  <a:gd name="connsiteY4" fmla="*/ 1399126 h 1502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5830" h="1502644">
                    <a:moveTo>
                      <a:pt x="0" y="1399126"/>
                    </a:moveTo>
                    <a:lnTo>
                      <a:pt x="1385181" y="0"/>
                    </a:lnTo>
                    <a:lnTo>
                      <a:pt x="2565830" y="107331"/>
                    </a:lnTo>
                    <a:lnTo>
                      <a:pt x="1170518" y="1502644"/>
                    </a:lnTo>
                    <a:lnTo>
                      <a:pt x="0" y="139912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16" name="Straight Connector 215"/>
              <p:cNvCxnSpPr>
                <a:cxnSpLocks noChangeAspect="1"/>
              </p:cNvCxnSpPr>
              <p:nvPr/>
            </p:nvCxnSpPr>
            <p:spPr>
              <a:xfrm rot="16200000" flipH="1">
                <a:off x="6369385" y="5040246"/>
                <a:ext cx="406230" cy="483790"/>
              </a:xfrm>
              <a:prstGeom prst="line">
                <a:avLst/>
              </a:prstGeom>
              <a:noFill/>
              <a:ln w="38100" cap="rnd" cmpd="sng" algn="ctr">
                <a:solidFill>
                  <a:srgbClr val="9BBB59"/>
                </a:solidFill>
                <a:prstDash val="solid"/>
              </a:ln>
              <a:effectLst/>
            </p:spPr>
          </p:cxnSp>
          <p:cxnSp>
            <p:nvCxnSpPr>
              <p:cNvPr id="217" name="Straight Connector 216"/>
              <p:cNvCxnSpPr>
                <a:cxnSpLocks noChangeAspect="1"/>
              </p:cNvCxnSpPr>
              <p:nvPr/>
            </p:nvCxnSpPr>
            <p:spPr>
              <a:xfrm rot="16200000" flipH="1" flipV="1">
                <a:off x="5795954" y="5599382"/>
                <a:ext cx="1053478" cy="5276"/>
              </a:xfrm>
              <a:prstGeom prst="line">
                <a:avLst/>
              </a:prstGeom>
              <a:noFill/>
              <a:ln w="38100" cap="rnd" cmpd="sng" algn="ctr">
                <a:solidFill>
                  <a:srgbClr val="C0504D"/>
                </a:solidFill>
                <a:prstDash val="solid"/>
              </a:ln>
              <a:effectLst/>
            </p:spPr>
          </p:cxnSp>
          <p:sp>
            <p:nvSpPr>
              <p:cNvPr id="218" name="Oval 217"/>
              <p:cNvSpPr/>
              <p:nvPr/>
            </p:nvSpPr>
            <p:spPr>
              <a:xfrm>
                <a:off x="6271186" y="5012963"/>
                <a:ext cx="118872" cy="118872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25400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9" name="Group 218"/>
            <p:cNvGrpSpPr/>
            <p:nvPr/>
          </p:nvGrpSpPr>
          <p:grpSpPr>
            <a:xfrm>
              <a:off x="242320" y="4621370"/>
              <a:ext cx="2742185" cy="1691640"/>
              <a:chOff x="3197754" y="4621370"/>
              <a:chExt cx="2742185" cy="1691640"/>
            </a:xfrm>
          </p:grpSpPr>
          <p:sp>
            <p:nvSpPr>
              <p:cNvPr id="220" name="Rectangle 219"/>
              <p:cNvSpPr>
                <a:spLocks/>
              </p:cNvSpPr>
              <p:nvPr/>
            </p:nvSpPr>
            <p:spPr>
              <a:xfrm>
                <a:off x="3205889" y="4621370"/>
                <a:ext cx="2732220" cy="1691640"/>
              </a:xfrm>
              <a:prstGeom prst="rect">
                <a:avLst/>
              </a:prstGeom>
              <a:solidFill>
                <a:srgbClr val="DEDEDE">
                  <a:alpha val="69804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1" name="Freeform 220"/>
              <p:cNvSpPr/>
              <p:nvPr/>
            </p:nvSpPr>
            <p:spPr>
              <a:xfrm rot="13500000" flipV="1">
                <a:off x="3953149" y="5060602"/>
                <a:ext cx="1349973" cy="790593"/>
              </a:xfrm>
              <a:custGeom>
                <a:avLst/>
                <a:gdLst>
                  <a:gd name="connsiteX0" fmla="*/ 0 w 2428640"/>
                  <a:gd name="connsiteY0" fmla="*/ 758950 h 758950"/>
                  <a:gd name="connsiteX1" fmla="*/ 189738 w 2428640"/>
                  <a:gd name="connsiteY1" fmla="*/ 0 h 758950"/>
                  <a:gd name="connsiteX2" fmla="*/ 2428640 w 2428640"/>
                  <a:gd name="connsiteY2" fmla="*/ 0 h 758950"/>
                  <a:gd name="connsiteX3" fmla="*/ 2238903 w 2428640"/>
                  <a:gd name="connsiteY3" fmla="*/ 758950 h 758950"/>
                  <a:gd name="connsiteX4" fmla="*/ 0 w 2428640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2238903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366109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29021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83484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84011"/>
                  <a:gd name="connsiteY0" fmla="*/ 758950 h 758950"/>
                  <a:gd name="connsiteX1" fmla="*/ 910740 w 2884011"/>
                  <a:gd name="connsiteY1" fmla="*/ 0 h 758950"/>
                  <a:gd name="connsiteX2" fmla="*/ 2884011 w 2884011"/>
                  <a:gd name="connsiteY2" fmla="*/ 0 h 758950"/>
                  <a:gd name="connsiteX3" fmla="*/ 1973270 w 2884011"/>
                  <a:gd name="connsiteY3" fmla="*/ 758950 h 758950"/>
                  <a:gd name="connsiteX4" fmla="*/ 0 w 2884011"/>
                  <a:gd name="connsiteY4" fmla="*/ 758950 h 758950"/>
                  <a:gd name="connsiteX0" fmla="*/ 0 w 2884011"/>
                  <a:gd name="connsiteY0" fmla="*/ 1399126 h 1399126"/>
                  <a:gd name="connsiteX1" fmla="*/ 1385181 w 2884011"/>
                  <a:gd name="connsiteY1" fmla="*/ 0 h 1399126"/>
                  <a:gd name="connsiteX2" fmla="*/ 2884011 w 2884011"/>
                  <a:gd name="connsiteY2" fmla="*/ 640176 h 1399126"/>
                  <a:gd name="connsiteX3" fmla="*/ 1973270 w 2884011"/>
                  <a:gd name="connsiteY3" fmla="*/ 1399126 h 1399126"/>
                  <a:gd name="connsiteX4" fmla="*/ 0 w 2884011"/>
                  <a:gd name="connsiteY4" fmla="*/ 1399126 h 1399126"/>
                  <a:gd name="connsiteX0" fmla="*/ 0 w 2565830"/>
                  <a:gd name="connsiteY0" fmla="*/ 1399126 h 1399126"/>
                  <a:gd name="connsiteX1" fmla="*/ 1385181 w 2565830"/>
                  <a:gd name="connsiteY1" fmla="*/ 0 h 1399126"/>
                  <a:gd name="connsiteX2" fmla="*/ 2565830 w 2565830"/>
                  <a:gd name="connsiteY2" fmla="*/ 107331 h 1399126"/>
                  <a:gd name="connsiteX3" fmla="*/ 1973270 w 2565830"/>
                  <a:gd name="connsiteY3" fmla="*/ 1399126 h 1399126"/>
                  <a:gd name="connsiteX4" fmla="*/ 0 w 2565830"/>
                  <a:gd name="connsiteY4" fmla="*/ 1399126 h 1399126"/>
                  <a:gd name="connsiteX0" fmla="*/ 0 w 2565830"/>
                  <a:gd name="connsiteY0" fmla="*/ 1399126 h 1502644"/>
                  <a:gd name="connsiteX1" fmla="*/ 1385181 w 2565830"/>
                  <a:gd name="connsiteY1" fmla="*/ 0 h 1502644"/>
                  <a:gd name="connsiteX2" fmla="*/ 2565830 w 2565830"/>
                  <a:gd name="connsiteY2" fmla="*/ 107331 h 1502644"/>
                  <a:gd name="connsiteX3" fmla="*/ 1170518 w 2565830"/>
                  <a:gd name="connsiteY3" fmla="*/ 1502644 h 1502644"/>
                  <a:gd name="connsiteX4" fmla="*/ 0 w 2565830"/>
                  <a:gd name="connsiteY4" fmla="*/ 1399126 h 1502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5830" h="1502644">
                    <a:moveTo>
                      <a:pt x="0" y="1399126"/>
                    </a:moveTo>
                    <a:lnTo>
                      <a:pt x="1385181" y="0"/>
                    </a:lnTo>
                    <a:lnTo>
                      <a:pt x="2565830" y="107331"/>
                    </a:lnTo>
                    <a:lnTo>
                      <a:pt x="1170518" y="1502644"/>
                    </a:lnTo>
                    <a:lnTo>
                      <a:pt x="0" y="1399126"/>
                    </a:lnTo>
                    <a:close/>
                  </a:path>
                </a:pathLst>
              </a:custGeom>
              <a:solidFill>
                <a:srgbClr val="4F81BD">
                  <a:lumMod val="60000"/>
                  <a:lumOff val="40000"/>
                </a:srgbClr>
              </a:solidFill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2" name="Freeform 221"/>
              <p:cNvSpPr/>
              <p:nvPr/>
            </p:nvSpPr>
            <p:spPr>
              <a:xfrm rot="10800000" flipV="1">
                <a:off x="3352227" y="5777231"/>
                <a:ext cx="1517379" cy="399310"/>
              </a:xfrm>
              <a:custGeom>
                <a:avLst/>
                <a:gdLst>
                  <a:gd name="connsiteX0" fmla="*/ 0 w 2428640"/>
                  <a:gd name="connsiteY0" fmla="*/ 758950 h 758950"/>
                  <a:gd name="connsiteX1" fmla="*/ 189738 w 2428640"/>
                  <a:gd name="connsiteY1" fmla="*/ 0 h 758950"/>
                  <a:gd name="connsiteX2" fmla="*/ 2428640 w 2428640"/>
                  <a:gd name="connsiteY2" fmla="*/ 0 h 758950"/>
                  <a:gd name="connsiteX3" fmla="*/ 2238903 w 2428640"/>
                  <a:gd name="connsiteY3" fmla="*/ 758950 h 758950"/>
                  <a:gd name="connsiteX4" fmla="*/ 0 w 2428640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2238903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366109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29021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83484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84011"/>
                  <a:gd name="connsiteY0" fmla="*/ 758950 h 758950"/>
                  <a:gd name="connsiteX1" fmla="*/ 910740 w 2884011"/>
                  <a:gd name="connsiteY1" fmla="*/ 0 h 758950"/>
                  <a:gd name="connsiteX2" fmla="*/ 2884011 w 2884011"/>
                  <a:gd name="connsiteY2" fmla="*/ 0 h 758950"/>
                  <a:gd name="connsiteX3" fmla="*/ 1973270 w 2884011"/>
                  <a:gd name="connsiteY3" fmla="*/ 758950 h 758950"/>
                  <a:gd name="connsiteX4" fmla="*/ 0 w 2884011"/>
                  <a:gd name="connsiteY4" fmla="*/ 758950 h 75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4011" h="758950">
                    <a:moveTo>
                      <a:pt x="0" y="758950"/>
                    </a:moveTo>
                    <a:lnTo>
                      <a:pt x="910740" y="0"/>
                    </a:lnTo>
                    <a:lnTo>
                      <a:pt x="2884011" y="0"/>
                    </a:lnTo>
                    <a:lnTo>
                      <a:pt x="1973270" y="758950"/>
                    </a:lnTo>
                    <a:lnTo>
                      <a:pt x="0" y="758950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3352227" y="4739026"/>
                <a:ext cx="1038206" cy="1038205"/>
              </a:xfrm>
              <a:prstGeom prst="rect">
                <a:avLst/>
              </a:prstGeom>
              <a:solidFill>
                <a:sysClr val="window" lastClr="FFFFFF">
                  <a:lumMod val="75000"/>
                </a:sysClr>
              </a:solidFill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3831400" y="5138336"/>
                <a:ext cx="1038206" cy="1038205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5" name="Oval 224"/>
              <p:cNvSpPr/>
              <p:nvPr/>
            </p:nvSpPr>
            <p:spPr>
              <a:xfrm>
                <a:off x="4816981" y="6116151"/>
                <a:ext cx="118872" cy="118872"/>
              </a:xfrm>
              <a:prstGeom prst="ellipse">
                <a:avLst/>
              </a:prstGeom>
              <a:solidFill>
                <a:srgbClr val="F79646">
                  <a:lumMod val="60000"/>
                  <a:lumOff val="40000"/>
                </a:srgbClr>
              </a:solidFill>
              <a:ln w="25400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5025539" y="4736787"/>
                <a:ext cx="914400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1" i="0" u="none" strike="noStrike" kern="0" cap="all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Courier New" pitchFamily="49" charset="0"/>
                  </a:rPr>
                  <a:t>Gap #4</a:t>
                </a:r>
                <a:endParaRPr kumimoji="0" lang="en-US" sz="1500" b="1" i="0" u="none" strike="noStrike" kern="0" cap="all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5283005" y="5213155"/>
                <a:ext cx="399468" cy="1054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-</a:t>
                </a:r>
              </a:p>
              <a:p>
                <a:pPr marL="0" marR="0" lvl="0" indent="0" defTabSz="91440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-</a:t>
                </a:r>
              </a:p>
              <a:p>
                <a:pPr marL="0" marR="0" lvl="0" indent="0" defTabSz="91440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Z</a:t>
                </a: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8" name="Freeform 227"/>
              <p:cNvSpPr/>
              <p:nvPr/>
            </p:nvSpPr>
            <p:spPr>
              <a:xfrm>
                <a:off x="3424371" y="4711700"/>
                <a:ext cx="1366110" cy="1405438"/>
              </a:xfrm>
              <a:custGeom>
                <a:avLst/>
                <a:gdLst>
                  <a:gd name="connsiteX0" fmla="*/ 0 w 1425677"/>
                  <a:gd name="connsiteY0" fmla="*/ 0 h 1327354"/>
                  <a:gd name="connsiteX1" fmla="*/ 462116 w 1425677"/>
                  <a:gd name="connsiteY1" fmla="*/ 373625 h 1327354"/>
                  <a:gd name="connsiteX2" fmla="*/ 1425677 w 1425677"/>
                  <a:gd name="connsiteY2" fmla="*/ 1327354 h 1327354"/>
                  <a:gd name="connsiteX0" fmla="*/ 0 w 1366110"/>
                  <a:gd name="connsiteY0" fmla="*/ 0 h 1366110"/>
                  <a:gd name="connsiteX1" fmla="*/ 462116 w 1366110"/>
                  <a:gd name="connsiteY1" fmla="*/ 373625 h 1366110"/>
                  <a:gd name="connsiteX2" fmla="*/ 1366110 w 1366110"/>
                  <a:gd name="connsiteY2" fmla="*/ 1366110 h 1366110"/>
                  <a:gd name="connsiteX0" fmla="*/ 0 w 1442005"/>
                  <a:gd name="connsiteY0" fmla="*/ 0 h 1366110"/>
                  <a:gd name="connsiteX1" fmla="*/ 1442005 w 1442005"/>
                  <a:gd name="connsiteY1" fmla="*/ 379475 h 1366110"/>
                  <a:gd name="connsiteX2" fmla="*/ 1366110 w 1442005"/>
                  <a:gd name="connsiteY2" fmla="*/ 1366110 h 1366110"/>
                  <a:gd name="connsiteX0" fmla="*/ 0 w 1442005"/>
                  <a:gd name="connsiteY0" fmla="*/ 0 h 1214320"/>
                  <a:gd name="connsiteX1" fmla="*/ 1442005 w 1442005"/>
                  <a:gd name="connsiteY1" fmla="*/ 379475 h 1214320"/>
                  <a:gd name="connsiteX2" fmla="*/ 1442005 w 1442005"/>
                  <a:gd name="connsiteY2" fmla="*/ 1214320 h 1214320"/>
                  <a:gd name="connsiteX0" fmla="*/ 0 w 1442005"/>
                  <a:gd name="connsiteY0" fmla="*/ 0 h 1422217"/>
                  <a:gd name="connsiteX1" fmla="*/ 379470 w 1442005"/>
                  <a:gd name="connsiteY1" fmla="*/ 1422217 h 1422217"/>
                  <a:gd name="connsiteX2" fmla="*/ 1442005 w 1442005"/>
                  <a:gd name="connsiteY2" fmla="*/ 1214320 h 1422217"/>
                  <a:gd name="connsiteX0" fmla="*/ 0 w 1290210"/>
                  <a:gd name="connsiteY0" fmla="*/ 0 h 1422217"/>
                  <a:gd name="connsiteX1" fmla="*/ 379470 w 1290210"/>
                  <a:gd name="connsiteY1" fmla="*/ 1422217 h 1422217"/>
                  <a:gd name="connsiteX2" fmla="*/ 1290210 w 1290210"/>
                  <a:gd name="connsiteY2" fmla="*/ 1422217 h 1422217"/>
                  <a:gd name="connsiteX0" fmla="*/ 75900 w 1366110"/>
                  <a:gd name="connsiteY0" fmla="*/ 19788 h 1442005"/>
                  <a:gd name="connsiteX1" fmla="*/ 0 w 1366110"/>
                  <a:gd name="connsiteY1" fmla="*/ 0 h 1442005"/>
                  <a:gd name="connsiteX2" fmla="*/ 455370 w 1366110"/>
                  <a:gd name="connsiteY2" fmla="*/ 1442005 h 1442005"/>
                  <a:gd name="connsiteX3" fmla="*/ 1366110 w 1366110"/>
                  <a:gd name="connsiteY3" fmla="*/ 1442005 h 1442005"/>
                  <a:gd name="connsiteX0" fmla="*/ 0 w 1366110"/>
                  <a:gd name="connsiteY0" fmla="*/ 0 h 1442005"/>
                  <a:gd name="connsiteX1" fmla="*/ 455370 w 1366110"/>
                  <a:gd name="connsiteY1" fmla="*/ 1442005 h 1442005"/>
                  <a:gd name="connsiteX2" fmla="*/ 1366110 w 1366110"/>
                  <a:gd name="connsiteY2" fmla="*/ 1442005 h 1442005"/>
                  <a:gd name="connsiteX0" fmla="*/ 379475 w 1745585"/>
                  <a:gd name="connsiteY0" fmla="*/ 683055 h 2125060"/>
                  <a:gd name="connsiteX1" fmla="*/ 0 w 1745585"/>
                  <a:gd name="connsiteY1" fmla="*/ 0 h 2125060"/>
                  <a:gd name="connsiteX2" fmla="*/ 834845 w 1745585"/>
                  <a:gd name="connsiteY2" fmla="*/ 2125060 h 2125060"/>
                  <a:gd name="connsiteX3" fmla="*/ 1745585 w 1745585"/>
                  <a:gd name="connsiteY3" fmla="*/ 2125060 h 2125060"/>
                  <a:gd name="connsiteX0" fmla="*/ 0 w 1366110"/>
                  <a:gd name="connsiteY0" fmla="*/ 0 h 1442005"/>
                  <a:gd name="connsiteX1" fmla="*/ 455370 w 1366110"/>
                  <a:gd name="connsiteY1" fmla="*/ 1442005 h 1442005"/>
                  <a:gd name="connsiteX2" fmla="*/ 1366110 w 1366110"/>
                  <a:gd name="connsiteY2" fmla="*/ 1442005 h 1442005"/>
                  <a:gd name="connsiteX0" fmla="*/ 0 w 1745585"/>
                  <a:gd name="connsiteY0" fmla="*/ 0 h 2125060"/>
                  <a:gd name="connsiteX1" fmla="*/ 834845 w 1745585"/>
                  <a:gd name="connsiteY1" fmla="*/ 2125060 h 2125060"/>
                  <a:gd name="connsiteX2" fmla="*/ 1745585 w 1745585"/>
                  <a:gd name="connsiteY2" fmla="*/ 2125060 h 2125060"/>
                  <a:gd name="connsiteX0" fmla="*/ 0 w 1745585"/>
                  <a:gd name="connsiteY0" fmla="*/ 0 h 2125060"/>
                  <a:gd name="connsiteX1" fmla="*/ 1062531 w 1745585"/>
                  <a:gd name="connsiteY1" fmla="*/ 0 h 2125060"/>
                  <a:gd name="connsiteX2" fmla="*/ 1745585 w 1745585"/>
                  <a:gd name="connsiteY2" fmla="*/ 2125060 h 2125060"/>
                  <a:gd name="connsiteX0" fmla="*/ 0 w 1442006"/>
                  <a:gd name="connsiteY0" fmla="*/ 0 h 1366110"/>
                  <a:gd name="connsiteX1" fmla="*/ 1062531 w 1442006"/>
                  <a:gd name="connsiteY1" fmla="*/ 0 h 1366110"/>
                  <a:gd name="connsiteX2" fmla="*/ 1442006 w 1442006"/>
                  <a:gd name="connsiteY2" fmla="*/ 1366110 h 1366110"/>
                  <a:gd name="connsiteX0" fmla="*/ 0 w 1442006"/>
                  <a:gd name="connsiteY0" fmla="*/ 0 h 1366110"/>
                  <a:gd name="connsiteX1" fmla="*/ 1062531 w 1442006"/>
                  <a:gd name="connsiteY1" fmla="*/ 0 h 1366110"/>
                  <a:gd name="connsiteX2" fmla="*/ 1073049 w 1442006"/>
                  <a:gd name="connsiteY2" fmla="*/ 1051694 h 1366110"/>
                  <a:gd name="connsiteX3" fmla="*/ 1442006 w 1442006"/>
                  <a:gd name="connsiteY3" fmla="*/ 1366110 h 1366110"/>
                  <a:gd name="connsiteX0" fmla="*/ 0 w 1485760"/>
                  <a:gd name="connsiteY0" fmla="*/ 0 h 1196574"/>
                  <a:gd name="connsiteX1" fmla="*/ 1062531 w 1485760"/>
                  <a:gd name="connsiteY1" fmla="*/ 0 h 1196574"/>
                  <a:gd name="connsiteX2" fmla="*/ 1073049 w 1485760"/>
                  <a:gd name="connsiteY2" fmla="*/ 1051694 h 1196574"/>
                  <a:gd name="connsiteX3" fmla="*/ 1485760 w 1485760"/>
                  <a:gd name="connsiteY3" fmla="*/ 1196574 h 1196574"/>
                  <a:gd name="connsiteX0" fmla="*/ 0 w 1485760"/>
                  <a:gd name="connsiteY0" fmla="*/ 0 h 1341454"/>
                  <a:gd name="connsiteX1" fmla="*/ 1062531 w 1485760"/>
                  <a:gd name="connsiteY1" fmla="*/ 0 h 1341454"/>
                  <a:gd name="connsiteX2" fmla="*/ 1073049 w 1485760"/>
                  <a:gd name="connsiteY2" fmla="*/ 1051694 h 1341454"/>
                  <a:gd name="connsiteX3" fmla="*/ 1485760 w 1485760"/>
                  <a:gd name="connsiteY3" fmla="*/ 1341454 h 1341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85760" h="1341454">
                    <a:moveTo>
                      <a:pt x="0" y="0"/>
                    </a:moveTo>
                    <a:lnTo>
                      <a:pt x="1062531" y="0"/>
                    </a:lnTo>
                    <a:lnTo>
                      <a:pt x="1073049" y="1051694"/>
                    </a:lnTo>
                    <a:lnTo>
                      <a:pt x="1485760" y="1341454"/>
                    </a:lnTo>
                  </a:path>
                </a:pathLst>
              </a:custGeom>
              <a:noFill/>
              <a:ln w="25400" cap="rnd" cmpd="sng" algn="ctr">
                <a:solidFill>
                  <a:sysClr val="windowText" lastClr="000000"/>
                </a:solidFill>
                <a:prstDash val="sysDash"/>
                <a:round/>
                <a:tailEnd type="triangle" w="lg" len="lg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9" name="Freeform 228"/>
              <p:cNvSpPr/>
              <p:nvPr/>
            </p:nvSpPr>
            <p:spPr>
              <a:xfrm rot="10800000" flipV="1">
                <a:off x="3352227" y="4739026"/>
                <a:ext cx="1517379" cy="399310"/>
              </a:xfrm>
              <a:custGeom>
                <a:avLst/>
                <a:gdLst>
                  <a:gd name="connsiteX0" fmla="*/ 0 w 2428640"/>
                  <a:gd name="connsiteY0" fmla="*/ 758950 h 758950"/>
                  <a:gd name="connsiteX1" fmla="*/ 189738 w 2428640"/>
                  <a:gd name="connsiteY1" fmla="*/ 0 h 758950"/>
                  <a:gd name="connsiteX2" fmla="*/ 2428640 w 2428640"/>
                  <a:gd name="connsiteY2" fmla="*/ 0 h 758950"/>
                  <a:gd name="connsiteX3" fmla="*/ 2238903 w 2428640"/>
                  <a:gd name="connsiteY3" fmla="*/ 758950 h 758950"/>
                  <a:gd name="connsiteX4" fmla="*/ 0 w 2428640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2238903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366109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29021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83484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84011"/>
                  <a:gd name="connsiteY0" fmla="*/ 758950 h 758950"/>
                  <a:gd name="connsiteX1" fmla="*/ 910740 w 2884011"/>
                  <a:gd name="connsiteY1" fmla="*/ 0 h 758950"/>
                  <a:gd name="connsiteX2" fmla="*/ 2884011 w 2884011"/>
                  <a:gd name="connsiteY2" fmla="*/ 0 h 758950"/>
                  <a:gd name="connsiteX3" fmla="*/ 1973270 w 2884011"/>
                  <a:gd name="connsiteY3" fmla="*/ 758950 h 758950"/>
                  <a:gd name="connsiteX4" fmla="*/ 0 w 2884011"/>
                  <a:gd name="connsiteY4" fmla="*/ 758950 h 75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4011" h="758950">
                    <a:moveTo>
                      <a:pt x="0" y="758950"/>
                    </a:moveTo>
                    <a:lnTo>
                      <a:pt x="910740" y="0"/>
                    </a:lnTo>
                    <a:lnTo>
                      <a:pt x="2884011" y="0"/>
                    </a:lnTo>
                    <a:lnTo>
                      <a:pt x="1973270" y="758950"/>
                    </a:lnTo>
                    <a:lnTo>
                      <a:pt x="0" y="758950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30" name="Straight Connector 229"/>
              <p:cNvCxnSpPr>
                <a:cxnSpLocks noChangeAspect="1"/>
              </p:cNvCxnSpPr>
              <p:nvPr/>
            </p:nvCxnSpPr>
            <p:spPr>
              <a:xfrm rot="5400000" flipH="1" flipV="1">
                <a:off x="3876266" y="4221903"/>
                <a:ext cx="1" cy="1046284"/>
              </a:xfrm>
              <a:prstGeom prst="line">
                <a:avLst/>
              </a:prstGeom>
              <a:noFill/>
              <a:ln w="38100" cap="rnd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231" name="Freeform 230"/>
              <p:cNvSpPr/>
              <p:nvPr/>
            </p:nvSpPr>
            <p:spPr>
              <a:xfrm rot="13500000" flipV="1">
                <a:off x="2918064" y="5071515"/>
                <a:ext cx="1349973" cy="790593"/>
              </a:xfrm>
              <a:custGeom>
                <a:avLst/>
                <a:gdLst>
                  <a:gd name="connsiteX0" fmla="*/ 0 w 2428640"/>
                  <a:gd name="connsiteY0" fmla="*/ 758950 h 758950"/>
                  <a:gd name="connsiteX1" fmla="*/ 189738 w 2428640"/>
                  <a:gd name="connsiteY1" fmla="*/ 0 h 758950"/>
                  <a:gd name="connsiteX2" fmla="*/ 2428640 w 2428640"/>
                  <a:gd name="connsiteY2" fmla="*/ 0 h 758950"/>
                  <a:gd name="connsiteX3" fmla="*/ 2238903 w 2428640"/>
                  <a:gd name="connsiteY3" fmla="*/ 758950 h 758950"/>
                  <a:gd name="connsiteX4" fmla="*/ 0 w 2428640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2238903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366109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89738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129021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08115"/>
                  <a:gd name="connsiteY0" fmla="*/ 758950 h 758950"/>
                  <a:gd name="connsiteX1" fmla="*/ 834844 w 2808115"/>
                  <a:gd name="connsiteY1" fmla="*/ 0 h 758950"/>
                  <a:gd name="connsiteX2" fmla="*/ 2808115 w 2808115"/>
                  <a:gd name="connsiteY2" fmla="*/ 0 h 758950"/>
                  <a:gd name="connsiteX3" fmla="*/ 1897374 w 2808115"/>
                  <a:gd name="connsiteY3" fmla="*/ 758950 h 758950"/>
                  <a:gd name="connsiteX4" fmla="*/ 0 w 2808115"/>
                  <a:gd name="connsiteY4" fmla="*/ 758950 h 758950"/>
                  <a:gd name="connsiteX0" fmla="*/ 0 w 2884011"/>
                  <a:gd name="connsiteY0" fmla="*/ 758950 h 758950"/>
                  <a:gd name="connsiteX1" fmla="*/ 910740 w 2884011"/>
                  <a:gd name="connsiteY1" fmla="*/ 0 h 758950"/>
                  <a:gd name="connsiteX2" fmla="*/ 2884011 w 2884011"/>
                  <a:gd name="connsiteY2" fmla="*/ 0 h 758950"/>
                  <a:gd name="connsiteX3" fmla="*/ 1973270 w 2884011"/>
                  <a:gd name="connsiteY3" fmla="*/ 758950 h 758950"/>
                  <a:gd name="connsiteX4" fmla="*/ 0 w 2884011"/>
                  <a:gd name="connsiteY4" fmla="*/ 758950 h 758950"/>
                  <a:gd name="connsiteX0" fmla="*/ 0 w 2884011"/>
                  <a:gd name="connsiteY0" fmla="*/ 1399126 h 1399126"/>
                  <a:gd name="connsiteX1" fmla="*/ 1385181 w 2884011"/>
                  <a:gd name="connsiteY1" fmla="*/ 0 h 1399126"/>
                  <a:gd name="connsiteX2" fmla="*/ 2884011 w 2884011"/>
                  <a:gd name="connsiteY2" fmla="*/ 640176 h 1399126"/>
                  <a:gd name="connsiteX3" fmla="*/ 1973270 w 2884011"/>
                  <a:gd name="connsiteY3" fmla="*/ 1399126 h 1399126"/>
                  <a:gd name="connsiteX4" fmla="*/ 0 w 2884011"/>
                  <a:gd name="connsiteY4" fmla="*/ 1399126 h 1399126"/>
                  <a:gd name="connsiteX0" fmla="*/ 0 w 2565830"/>
                  <a:gd name="connsiteY0" fmla="*/ 1399126 h 1399126"/>
                  <a:gd name="connsiteX1" fmla="*/ 1385181 w 2565830"/>
                  <a:gd name="connsiteY1" fmla="*/ 0 h 1399126"/>
                  <a:gd name="connsiteX2" fmla="*/ 2565830 w 2565830"/>
                  <a:gd name="connsiteY2" fmla="*/ 107331 h 1399126"/>
                  <a:gd name="connsiteX3" fmla="*/ 1973270 w 2565830"/>
                  <a:gd name="connsiteY3" fmla="*/ 1399126 h 1399126"/>
                  <a:gd name="connsiteX4" fmla="*/ 0 w 2565830"/>
                  <a:gd name="connsiteY4" fmla="*/ 1399126 h 1399126"/>
                  <a:gd name="connsiteX0" fmla="*/ 0 w 2565830"/>
                  <a:gd name="connsiteY0" fmla="*/ 1399126 h 1502644"/>
                  <a:gd name="connsiteX1" fmla="*/ 1385181 w 2565830"/>
                  <a:gd name="connsiteY1" fmla="*/ 0 h 1502644"/>
                  <a:gd name="connsiteX2" fmla="*/ 2565830 w 2565830"/>
                  <a:gd name="connsiteY2" fmla="*/ 107331 h 1502644"/>
                  <a:gd name="connsiteX3" fmla="*/ 1170518 w 2565830"/>
                  <a:gd name="connsiteY3" fmla="*/ 1502644 h 1502644"/>
                  <a:gd name="connsiteX4" fmla="*/ 0 w 2565830"/>
                  <a:gd name="connsiteY4" fmla="*/ 1399126 h 1502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5830" h="1502644">
                    <a:moveTo>
                      <a:pt x="0" y="1399126"/>
                    </a:moveTo>
                    <a:lnTo>
                      <a:pt x="1385181" y="0"/>
                    </a:lnTo>
                    <a:lnTo>
                      <a:pt x="2565830" y="107331"/>
                    </a:lnTo>
                    <a:lnTo>
                      <a:pt x="1170518" y="1502644"/>
                    </a:lnTo>
                    <a:lnTo>
                      <a:pt x="0" y="139912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32" name="Straight Connector 231"/>
              <p:cNvCxnSpPr>
                <a:cxnSpLocks noChangeAspect="1"/>
              </p:cNvCxnSpPr>
              <p:nvPr/>
            </p:nvCxnSpPr>
            <p:spPr>
              <a:xfrm rot="16200000" flipH="1" flipV="1">
                <a:off x="2823747" y="5259313"/>
                <a:ext cx="1053478" cy="5276"/>
              </a:xfrm>
              <a:prstGeom prst="line">
                <a:avLst/>
              </a:prstGeom>
              <a:noFill/>
              <a:ln w="38100" cap="rnd" cmpd="sng" algn="ctr">
                <a:solidFill>
                  <a:srgbClr val="C0504D"/>
                </a:solidFill>
                <a:prstDash val="solid"/>
              </a:ln>
              <a:effectLst/>
            </p:spPr>
          </p:cxnSp>
          <p:cxnSp>
            <p:nvCxnSpPr>
              <p:cNvPr id="233" name="Straight Connector 232"/>
              <p:cNvCxnSpPr>
                <a:cxnSpLocks noChangeAspect="1"/>
              </p:cNvCxnSpPr>
              <p:nvPr/>
            </p:nvCxnSpPr>
            <p:spPr>
              <a:xfrm rot="16200000" flipH="1">
                <a:off x="3397178" y="4700177"/>
                <a:ext cx="406230" cy="483790"/>
              </a:xfrm>
              <a:prstGeom prst="line">
                <a:avLst/>
              </a:prstGeom>
              <a:noFill/>
              <a:ln w="38100" cap="rnd" cmpd="sng" algn="ctr">
                <a:solidFill>
                  <a:srgbClr val="9BBB59"/>
                </a:solidFill>
                <a:prstDash val="solid"/>
              </a:ln>
              <a:effectLst/>
            </p:spPr>
          </p:cxnSp>
          <p:sp>
            <p:nvSpPr>
              <p:cNvPr id="234" name="Oval 233"/>
              <p:cNvSpPr/>
              <p:nvPr/>
            </p:nvSpPr>
            <p:spPr>
              <a:xfrm>
                <a:off x="3299289" y="4676316"/>
                <a:ext cx="118872" cy="118872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25400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5635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...but quickly becomes computationally infeasible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4/17/2017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56</a:t>
            </a:fld>
            <a:endParaRPr lang="en-US"/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706928" y="1377625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number of total operations grows as L</a:t>
            </a:r>
            <a:r>
              <a:rPr kumimoji="0" lang="en-US" sz="28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× (2</a:t>
            </a:r>
            <a:r>
              <a:rPr kumimoji="0" lang="en-US" sz="28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– 1)</a:t>
            </a:r>
            <a:endParaRPr kumimoji="0" lang="en-US" sz="2800" b="0" i="0" u="none" strike="noStrike" kern="0" cap="none" spc="0" normalizeH="0" baseline="30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-5143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(L = sequence length, N = # of sequences)</a:t>
            </a:r>
            <a:endParaRPr kumimoji="0" lang="en-US" sz="2800" b="0" i="0" u="none" strike="noStrike" kern="0" cap="none" spc="0" normalizeH="0" baseline="-25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9" name="Picture 1" descr="C:\Documents and Settings\Jiggy\My Documents\BF527\Slides\Lecture_09\RPLP0_90_ClustalW_al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3128" y="2869680"/>
            <a:ext cx="485685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6736129" y="2945880"/>
            <a:ext cx="3581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514350"/>
            <a:r>
              <a:rPr lang="en-US" sz="28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 ~ 90</a:t>
            </a:r>
          </a:p>
          <a:p>
            <a:pPr indent="-514350"/>
            <a:r>
              <a:rPr lang="en-US" sz="2800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 ~ 30</a:t>
            </a:r>
          </a:p>
          <a:p>
            <a:pPr indent="-514350"/>
            <a:endParaRPr lang="en-US" sz="28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indent="-514350"/>
            <a:r>
              <a:rPr lang="en-US" sz="2800" dirty="0" smtClean="0">
                <a:solidFill>
                  <a:srgbClr val="C00000"/>
                </a:solidFill>
                <a:cs typeface="Consolas" panose="020B0609020204030204" pitchFamily="49" charset="0"/>
              </a:rPr>
              <a:t>This method needs &gt;10</a:t>
            </a:r>
            <a:r>
              <a:rPr lang="en-US" sz="2800" baseline="30000" dirty="0" smtClean="0">
                <a:solidFill>
                  <a:srgbClr val="C00000"/>
                </a:solidFill>
                <a:cs typeface="Consolas" panose="020B0609020204030204" pitchFamily="49" charset="0"/>
              </a:rPr>
              <a:t>67 </a:t>
            </a:r>
            <a:r>
              <a:rPr lang="en-US" sz="2800" dirty="0" smtClean="0">
                <a:solidFill>
                  <a:srgbClr val="C00000"/>
                </a:solidFill>
                <a:cs typeface="Consolas" panose="020B0609020204030204" pitchFamily="49" charset="0"/>
              </a:rPr>
              <a:t>comparisons to build the alignment...</a:t>
            </a:r>
          </a:p>
        </p:txBody>
      </p:sp>
    </p:spTree>
    <p:extLst>
      <p:ext uri="{BB962C8B-B14F-4D97-AF65-F5344CB8AC3E}">
        <p14:creationId xmlns:p14="http://schemas.microsoft.com/office/powerpoint/2010/main" val="739767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Actual methods are variants on </a:t>
            </a:r>
            <a:r>
              <a:rPr lang="en-US" u="sng" dirty="0" smtClean="0"/>
              <a:t>progressive</a:t>
            </a:r>
            <a:r>
              <a:rPr lang="en-US" dirty="0" smtClean="0"/>
              <a:t> MSA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4/17/2017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57</a:t>
            </a:fld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1807933" y="950893"/>
            <a:ext cx="8576135" cy="5297507"/>
            <a:chOff x="263065" y="950893"/>
            <a:chExt cx="8576135" cy="5297507"/>
          </a:xfrm>
        </p:grpSpPr>
        <p:sp>
          <p:nvSpPr>
            <p:cNvPr id="30" name="Rectangle 29"/>
            <p:cNvSpPr/>
            <p:nvPr/>
          </p:nvSpPr>
          <p:spPr>
            <a:xfrm>
              <a:off x="263065" y="950893"/>
              <a:ext cx="857613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Use iterative pairwise alignments to build the full alignment of all sequences.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36217" y="2684902"/>
              <a:ext cx="1240724" cy="276999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4F81BD"/>
                  </a:solidFill>
                  <a:latin typeface="Courier New" pitchFamily="49" charset="0"/>
                  <a:cs typeface="Courier New" pitchFamily="49" charset="0"/>
                </a:rPr>
                <a:t>PIEKSAVTL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736217" y="3076303"/>
              <a:ext cx="1378583" cy="276999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C0504D"/>
                  </a:solidFill>
                  <a:latin typeface="Courier New" pitchFamily="49" charset="0"/>
                  <a:cs typeface="Courier New" pitchFamily="49" charset="0"/>
                </a:rPr>
                <a:t>DIRKSAITAL</a:t>
              </a:r>
              <a:endParaRPr lang="en-US" b="1" cap="all" dirty="0">
                <a:solidFill>
                  <a:srgbClr val="C0504D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736217" y="3467704"/>
              <a:ext cx="1378583" cy="276999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9BBB59">
                      <a:lumMod val="75000"/>
                    </a:srgbClr>
                  </a:solidFill>
                  <a:latin typeface="Courier New" pitchFamily="49" charset="0"/>
                  <a:cs typeface="Courier New" pitchFamily="49" charset="0"/>
                </a:rPr>
                <a:t>DIRKSALYAL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41828" y="3859105"/>
              <a:ext cx="1240724" cy="276999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8064A2"/>
                  </a:solidFill>
                  <a:latin typeface="Courier New" pitchFamily="49" charset="0"/>
                  <a:cs typeface="Courier New" pitchFamily="49" charset="0"/>
                </a:rPr>
                <a:t>YEEKSITAL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747439" y="4250508"/>
              <a:ext cx="1102866" cy="276999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4BACC6"/>
                  </a:solidFill>
                  <a:latin typeface="Courier New" pitchFamily="49" charset="0"/>
                  <a:cs typeface="Courier New" pitchFamily="49" charset="0"/>
                </a:rPr>
                <a:t>YEEKSTAL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238115" y="2823401"/>
              <a:ext cx="1369770" cy="1567395"/>
              <a:chOff x="851315" y="2943179"/>
              <a:chExt cx="1369770" cy="1567395"/>
            </a:xfrm>
          </p:grpSpPr>
          <p:grpSp>
            <p:nvGrpSpPr>
              <p:cNvPr id="37" name="Group 49"/>
              <p:cNvGrpSpPr/>
              <p:nvPr/>
            </p:nvGrpSpPr>
            <p:grpSpPr>
              <a:xfrm>
                <a:off x="1763885" y="3334580"/>
                <a:ext cx="457200" cy="393192"/>
                <a:chOff x="1763885" y="3334580"/>
                <a:chExt cx="457200" cy="393192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>
                  <a:off x="1763885" y="3334580"/>
                  <a:ext cx="45720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1763885" y="3725981"/>
                  <a:ext cx="45720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2" name="Straight Connector 51"/>
                <p:cNvCxnSpPr/>
                <p:nvPr/>
              </p:nvCxnSpPr>
              <p:spPr>
                <a:xfrm rot="5400000">
                  <a:off x="1567289" y="3531176"/>
                  <a:ext cx="393192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38" name="Group 59"/>
              <p:cNvGrpSpPr/>
              <p:nvPr/>
            </p:nvGrpSpPr>
            <p:grpSpPr>
              <a:xfrm>
                <a:off x="1763885" y="4117382"/>
                <a:ext cx="457200" cy="393192"/>
                <a:chOff x="1763885" y="4117382"/>
                <a:chExt cx="457200" cy="393192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>
                  <a:off x="1763885" y="4117382"/>
                  <a:ext cx="45720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1763885" y="4508785"/>
                  <a:ext cx="45720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9" name="Straight Connector 48"/>
                <p:cNvCxnSpPr/>
                <p:nvPr/>
              </p:nvCxnSpPr>
              <p:spPr>
                <a:xfrm rot="5400000">
                  <a:off x="1567289" y="4313978"/>
                  <a:ext cx="393192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39" name="Group 66"/>
              <p:cNvGrpSpPr/>
              <p:nvPr/>
            </p:nvGrpSpPr>
            <p:grpSpPr>
              <a:xfrm>
                <a:off x="1306685" y="2943179"/>
                <a:ext cx="914400" cy="594360"/>
                <a:chOff x="1306685" y="2943179"/>
                <a:chExt cx="914400" cy="594360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>
                  <a:off x="1306685" y="2943179"/>
                  <a:ext cx="91440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1306685" y="3535748"/>
                  <a:ext cx="448056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>
                  <a:off x="1011335" y="3240359"/>
                  <a:ext cx="59436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0" name="Group 77"/>
              <p:cNvGrpSpPr/>
              <p:nvPr/>
            </p:nvGrpSpPr>
            <p:grpSpPr>
              <a:xfrm>
                <a:off x="851315" y="3244931"/>
                <a:ext cx="907086" cy="1094809"/>
                <a:chOff x="851315" y="3244931"/>
                <a:chExt cx="907086" cy="1094809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>
                  <a:off x="853145" y="4339740"/>
                  <a:ext cx="905256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851315" y="3244931"/>
                  <a:ext cx="448056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>
                  <a:off x="309077" y="3788999"/>
                  <a:ext cx="1088136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</p:grpSp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2286000"/>
              <a:ext cx="2599415" cy="26158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" name="Rectangle 53"/>
            <p:cNvSpPr/>
            <p:nvPr/>
          </p:nvSpPr>
          <p:spPr>
            <a:xfrm>
              <a:off x="263065" y="5294293"/>
              <a:ext cx="8576135" cy="95410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First do all pairwise alignments, then use the resulting distance information to build a 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(distance-based) tree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9634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Actual methods are variants on </a:t>
            </a:r>
            <a:r>
              <a:rPr lang="en-US" u="sng" dirty="0"/>
              <a:t>progressive</a:t>
            </a:r>
            <a:r>
              <a:rPr lang="en-US" dirty="0"/>
              <a:t> MSA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4/17/2017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58</a:t>
            </a:fld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1807933" y="2684902"/>
            <a:ext cx="8576135" cy="3563498"/>
            <a:chOff x="263065" y="2684902"/>
            <a:chExt cx="8576135" cy="3563498"/>
          </a:xfrm>
        </p:grpSpPr>
        <p:sp>
          <p:nvSpPr>
            <p:cNvPr id="35" name="Rectangle 34"/>
            <p:cNvSpPr/>
            <p:nvPr/>
          </p:nvSpPr>
          <p:spPr>
            <a:xfrm>
              <a:off x="2514600" y="3855902"/>
              <a:ext cx="1752600" cy="334203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562600" y="3855902"/>
              <a:ext cx="1752600" cy="335098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514600" y="4193303"/>
              <a:ext cx="1752600" cy="33420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736217" y="2684902"/>
              <a:ext cx="124072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4F81BD"/>
                  </a:solidFill>
                  <a:latin typeface="Courier New" pitchFamily="49" charset="0"/>
                  <a:cs typeface="Courier New" pitchFamily="49" charset="0"/>
                </a:rPr>
                <a:t>PIEKSAVTL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736217" y="3076303"/>
              <a:ext cx="137858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C0504D"/>
                  </a:solidFill>
                  <a:latin typeface="Courier New" pitchFamily="49" charset="0"/>
                  <a:cs typeface="Courier New" pitchFamily="49" charset="0"/>
                </a:rPr>
                <a:t>DIRKSAITAL</a:t>
              </a:r>
              <a:endParaRPr lang="en-US" b="1" cap="all" dirty="0">
                <a:solidFill>
                  <a:srgbClr val="C0504D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736217" y="3467704"/>
              <a:ext cx="137858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9BBB59">
                      <a:lumMod val="75000"/>
                    </a:srgbClr>
                  </a:solidFill>
                  <a:latin typeface="Courier New" pitchFamily="49" charset="0"/>
                  <a:cs typeface="Courier New" pitchFamily="49" charset="0"/>
                </a:rPr>
                <a:t>DIRKSALYAL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741828" y="3859105"/>
              <a:ext cx="124072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8064A2"/>
                  </a:solidFill>
                  <a:latin typeface="Courier New" pitchFamily="49" charset="0"/>
                  <a:cs typeface="Courier New" pitchFamily="49" charset="0"/>
                </a:rPr>
                <a:t>YEEKSITAL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747439" y="4250508"/>
              <a:ext cx="110286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4BACC6"/>
                  </a:solidFill>
                  <a:latin typeface="Courier New" pitchFamily="49" charset="0"/>
                  <a:cs typeface="Courier New" pitchFamily="49" charset="0"/>
                </a:rPr>
                <a:t>YEEKSTAL</a:t>
              </a: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1238115" y="2823401"/>
              <a:ext cx="1369770" cy="1567395"/>
              <a:chOff x="851315" y="2943179"/>
              <a:chExt cx="1369770" cy="1567395"/>
            </a:xfrm>
          </p:grpSpPr>
          <p:grpSp>
            <p:nvGrpSpPr>
              <p:cNvPr id="44" name="Group 49"/>
              <p:cNvGrpSpPr/>
              <p:nvPr/>
            </p:nvGrpSpPr>
            <p:grpSpPr>
              <a:xfrm>
                <a:off x="1763885" y="3334580"/>
                <a:ext cx="457200" cy="393192"/>
                <a:chOff x="1763885" y="3334580"/>
                <a:chExt cx="457200" cy="393192"/>
              </a:xfrm>
            </p:grpSpPr>
            <p:cxnSp>
              <p:nvCxnSpPr>
                <p:cNvPr id="57" name="Straight Connector 56"/>
                <p:cNvCxnSpPr/>
                <p:nvPr/>
              </p:nvCxnSpPr>
              <p:spPr>
                <a:xfrm>
                  <a:off x="1763885" y="3334580"/>
                  <a:ext cx="45720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1763885" y="3725981"/>
                  <a:ext cx="45720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9" name="Straight Connector 58"/>
                <p:cNvCxnSpPr/>
                <p:nvPr/>
              </p:nvCxnSpPr>
              <p:spPr>
                <a:xfrm rot="5400000">
                  <a:off x="1567289" y="3531176"/>
                  <a:ext cx="393192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5" name="Group 59"/>
              <p:cNvGrpSpPr/>
              <p:nvPr/>
            </p:nvGrpSpPr>
            <p:grpSpPr>
              <a:xfrm>
                <a:off x="1763885" y="4117382"/>
                <a:ext cx="457200" cy="393192"/>
                <a:chOff x="1763885" y="4117382"/>
                <a:chExt cx="457200" cy="393192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>
                  <a:off x="1763885" y="4117382"/>
                  <a:ext cx="45720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1763885" y="4508785"/>
                  <a:ext cx="45720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6" name="Straight Connector 55"/>
                <p:cNvCxnSpPr/>
                <p:nvPr/>
              </p:nvCxnSpPr>
              <p:spPr>
                <a:xfrm rot="5400000">
                  <a:off x="1567289" y="4313978"/>
                  <a:ext cx="393192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6" name="Group 66"/>
              <p:cNvGrpSpPr/>
              <p:nvPr/>
            </p:nvGrpSpPr>
            <p:grpSpPr>
              <a:xfrm>
                <a:off x="1306685" y="2943179"/>
                <a:ext cx="914400" cy="594360"/>
                <a:chOff x="1306685" y="2943179"/>
                <a:chExt cx="914400" cy="594360"/>
              </a:xfrm>
            </p:grpSpPr>
            <p:cxnSp>
              <p:nvCxnSpPr>
                <p:cNvPr id="51" name="Straight Connector 50"/>
                <p:cNvCxnSpPr/>
                <p:nvPr/>
              </p:nvCxnSpPr>
              <p:spPr>
                <a:xfrm>
                  <a:off x="1306685" y="2943179"/>
                  <a:ext cx="91440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1306685" y="3535748"/>
                  <a:ext cx="448056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3" name="Straight Connector 52"/>
                <p:cNvCxnSpPr/>
                <p:nvPr/>
              </p:nvCxnSpPr>
              <p:spPr>
                <a:xfrm rot="5400000">
                  <a:off x="1011335" y="3240359"/>
                  <a:ext cx="59436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7" name="Group 77"/>
              <p:cNvGrpSpPr/>
              <p:nvPr/>
            </p:nvGrpSpPr>
            <p:grpSpPr>
              <a:xfrm>
                <a:off x="851315" y="3244931"/>
                <a:ext cx="907086" cy="1094809"/>
                <a:chOff x="851315" y="3244931"/>
                <a:chExt cx="907086" cy="1094809"/>
              </a:xfrm>
            </p:grpSpPr>
            <p:cxnSp>
              <p:nvCxnSpPr>
                <p:cNvPr id="48" name="Straight Connector 47"/>
                <p:cNvCxnSpPr/>
                <p:nvPr/>
              </p:nvCxnSpPr>
              <p:spPr>
                <a:xfrm>
                  <a:off x="853145" y="4339740"/>
                  <a:ext cx="905256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851315" y="3244931"/>
                  <a:ext cx="448056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0" name="Straight Connector 49"/>
                <p:cNvCxnSpPr/>
                <p:nvPr/>
              </p:nvCxnSpPr>
              <p:spPr>
                <a:xfrm rot="5400000">
                  <a:off x="309077" y="3788999"/>
                  <a:ext cx="1088136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60" name="Rectangle 59"/>
            <p:cNvSpPr/>
            <p:nvPr/>
          </p:nvSpPr>
          <p:spPr>
            <a:xfrm>
              <a:off x="263065" y="5294293"/>
              <a:ext cx="8576135" cy="95410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Order of alignment is determined by the tree structure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(align more closely related groups first).</a:t>
              </a:r>
            </a:p>
          </p:txBody>
        </p:sp>
        <p:sp>
          <p:nvSpPr>
            <p:cNvPr id="61" name="Right Arrow 60"/>
            <p:cNvSpPr/>
            <p:nvPr/>
          </p:nvSpPr>
          <p:spPr>
            <a:xfrm>
              <a:off x="4539889" y="3997603"/>
              <a:ext cx="859068" cy="391403"/>
            </a:xfrm>
            <a:prstGeom prst="rightArrow">
              <a:avLst/>
            </a:prstGeom>
            <a:solidFill>
              <a:srgbClr val="1F497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562600" y="4193303"/>
              <a:ext cx="1752600" cy="33509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758169" y="3859999"/>
              <a:ext cx="124072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8064A2"/>
                  </a:solidFill>
                  <a:latin typeface="Courier New" pitchFamily="49" charset="0"/>
                  <a:cs typeface="Courier New" pitchFamily="49" charset="0"/>
                </a:rPr>
                <a:t>YEEKSITAL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758169" y="4251402"/>
              <a:ext cx="124072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4BACC6"/>
                  </a:solidFill>
                  <a:latin typeface="Courier New" pitchFamily="49" charset="0"/>
                  <a:cs typeface="Courier New" pitchFamily="49" charset="0"/>
                </a:rPr>
                <a:t>YEEKS-TAL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7921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Actual methods are variants on </a:t>
            </a:r>
            <a:r>
              <a:rPr lang="en-US" u="sng" dirty="0"/>
              <a:t>progressive</a:t>
            </a:r>
            <a:r>
              <a:rPr lang="en-US" dirty="0"/>
              <a:t> MSA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4/17/2017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59</a:t>
            </a:fld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1807933" y="2684902"/>
            <a:ext cx="8576135" cy="3563498"/>
            <a:chOff x="263065" y="2684902"/>
            <a:chExt cx="8576135" cy="3563498"/>
          </a:xfrm>
        </p:grpSpPr>
        <p:sp>
          <p:nvSpPr>
            <p:cNvPr id="35" name="Rectangle 34"/>
            <p:cNvSpPr/>
            <p:nvPr/>
          </p:nvSpPr>
          <p:spPr>
            <a:xfrm>
              <a:off x="2514600" y="3048000"/>
              <a:ext cx="1752600" cy="334203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562600" y="3048896"/>
              <a:ext cx="1752600" cy="334201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514600" y="3382198"/>
              <a:ext cx="1752600" cy="33420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4539889" y="3186498"/>
              <a:ext cx="859068" cy="391403"/>
            </a:xfrm>
            <a:prstGeom prst="rightArrow">
              <a:avLst/>
            </a:prstGeom>
            <a:solidFill>
              <a:srgbClr val="1F497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562600" y="3383094"/>
              <a:ext cx="1752600" cy="334201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736217" y="2684902"/>
              <a:ext cx="124072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4F81BD"/>
                  </a:solidFill>
                  <a:latin typeface="Courier New" pitchFamily="49" charset="0"/>
                  <a:cs typeface="Courier New" pitchFamily="49" charset="0"/>
                </a:rPr>
                <a:t>PIEKSAVTL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736217" y="3076303"/>
              <a:ext cx="137858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C0504D"/>
                  </a:solidFill>
                  <a:latin typeface="Courier New" pitchFamily="49" charset="0"/>
                  <a:cs typeface="Courier New" pitchFamily="49" charset="0"/>
                </a:rPr>
                <a:t>DIRKSAITAL</a:t>
              </a:r>
              <a:endParaRPr lang="en-US" b="1" cap="all" dirty="0">
                <a:solidFill>
                  <a:srgbClr val="C0504D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736217" y="3467704"/>
              <a:ext cx="137858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9BBB59">
                      <a:lumMod val="75000"/>
                    </a:srgbClr>
                  </a:solidFill>
                  <a:latin typeface="Courier New" pitchFamily="49" charset="0"/>
                  <a:cs typeface="Courier New" pitchFamily="49" charset="0"/>
                </a:rPr>
                <a:t>DIRKSALYAL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36217" y="3859105"/>
              <a:ext cx="124072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8064A2"/>
                  </a:solidFill>
                  <a:latin typeface="Courier New" pitchFamily="49" charset="0"/>
                  <a:cs typeface="Courier New" pitchFamily="49" charset="0"/>
                </a:rPr>
                <a:t>YEEKSITAL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736217" y="4250508"/>
              <a:ext cx="124072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4BACC6"/>
                  </a:solidFill>
                  <a:latin typeface="Courier New" pitchFamily="49" charset="0"/>
                  <a:cs typeface="Courier New" pitchFamily="49" charset="0"/>
                </a:rPr>
                <a:t>YEEKS-TAL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238115" y="2823401"/>
              <a:ext cx="1369770" cy="1567395"/>
              <a:chOff x="851315" y="2943179"/>
              <a:chExt cx="1369770" cy="1567395"/>
            </a:xfrm>
          </p:grpSpPr>
          <p:grpSp>
            <p:nvGrpSpPr>
              <p:cNvPr id="46" name="Group 49"/>
              <p:cNvGrpSpPr/>
              <p:nvPr/>
            </p:nvGrpSpPr>
            <p:grpSpPr>
              <a:xfrm>
                <a:off x="1763885" y="3334580"/>
                <a:ext cx="457200" cy="393192"/>
                <a:chOff x="1763885" y="3334580"/>
                <a:chExt cx="457200" cy="393192"/>
              </a:xfrm>
            </p:grpSpPr>
            <p:cxnSp>
              <p:nvCxnSpPr>
                <p:cNvPr id="59" name="Straight Connector 58"/>
                <p:cNvCxnSpPr/>
                <p:nvPr/>
              </p:nvCxnSpPr>
              <p:spPr>
                <a:xfrm>
                  <a:off x="1763885" y="3334580"/>
                  <a:ext cx="45720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1763885" y="3725981"/>
                  <a:ext cx="45720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61" name="Straight Connector 60"/>
                <p:cNvCxnSpPr/>
                <p:nvPr/>
              </p:nvCxnSpPr>
              <p:spPr>
                <a:xfrm rot="5400000">
                  <a:off x="1567289" y="3531176"/>
                  <a:ext cx="393192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7" name="Group 59"/>
              <p:cNvGrpSpPr/>
              <p:nvPr/>
            </p:nvGrpSpPr>
            <p:grpSpPr>
              <a:xfrm>
                <a:off x="1763885" y="4117382"/>
                <a:ext cx="457200" cy="393192"/>
                <a:chOff x="1763885" y="4117382"/>
                <a:chExt cx="457200" cy="393192"/>
              </a:xfrm>
            </p:grpSpPr>
            <p:cxnSp>
              <p:nvCxnSpPr>
                <p:cNvPr id="56" name="Straight Connector 55"/>
                <p:cNvCxnSpPr/>
                <p:nvPr/>
              </p:nvCxnSpPr>
              <p:spPr>
                <a:xfrm>
                  <a:off x="1763885" y="4117382"/>
                  <a:ext cx="45720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1763885" y="4508785"/>
                  <a:ext cx="45720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58" name="Straight Connector 57"/>
                <p:cNvCxnSpPr/>
                <p:nvPr/>
              </p:nvCxnSpPr>
              <p:spPr>
                <a:xfrm rot="5400000">
                  <a:off x="1567289" y="4313978"/>
                  <a:ext cx="393192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8" name="Group 66"/>
              <p:cNvGrpSpPr/>
              <p:nvPr/>
            </p:nvGrpSpPr>
            <p:grpSpPr>
              <a:xfrm>
                <a:off x="1306685" y="2943179"/>
                <a:ext cx="914400" cy="594360"/>
                <a:chOff x="1306685" y="2943179"/>
                <a:chExt cx="914400" cy="594360"/>
              </a:xfrm>
            </p:grpSpPr>
            <p:cxnSp>
              <p:nvCxnSpPr>
                <p:cNvPr id="53" name="Straight Connector 52"/>
                <p:cNvCxnSpPr/>
                <p:nvPr/>
              </p:nvCxnSpPr>
              <p:spPr>
                <a:xfrm>
                  <a:off x="1306685" y="2943179"/>
                  <a:ext cx="91440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1306685" y="3535748"/>
                  <a:ext cx="448056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5" name="Straight Connector 54"/>
                <p:cNvCxnSpPr/>
                <p:nvPr/>
              </p:nvCxnSpPr>
              <p:spPr>
                <a:xfrm rot="5400000">
                  <a:off x="1011335" y="3240359"/>
                  <a:ext cx="59436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9" name="Group 77"/>
              <p:cNvGrpSpPr/>
              <p:nvPr/>
            </p:nvGrpSpPr>
            <p:grpSpPr>
              <a:xfrm>
                <a:off x="851315" y="3244931"/>
                <a:ext cx="907086" cy="1094809"/>
                <a:chOff x="851315" y="3244931"/>
                <a:chExt cx="907086" cy="1094809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>
                  <a:off x="853145" y="4339740"/>
                  <a:ext cx="905256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851315" y="3244931"/>
                  <a:ext cx="448056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2" name="Straight Connector 51"/>
                <p:cNvCxnSpPr/>
                <p:nvPr/>
              </p:nvCxnSpPr>
              <p:spPr>
                <a:xfrm rot="5400000">
                  <a:off x="309077" y="3788999"/>
                  <a:ext cx="1088136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62" name="Rectangle 61"/>
            <p:cNvSpPr/>
            <p:nvPr/>
          </p:nvSpPr>
          <p:spPr>
            <a:xfrm>
              <a:off x="263065" y="5294293"/>
              <a:ext cx="8576135" cy="95410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Order of alignment is determined by the tree structure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(align more closely related groups first).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758169" y="3065400"/>
              <a:ext cx="137858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C0504D"/>
                  </a:solidFill>
                  <a:latin typeface="Courier New" pitchFamily="49" charset="0"/>
                  <a:cs typeface="Courier New" pitchFamily="49" charset="0"/>
                </a:rPr>
                <a:t>DIRKSAITAL</a:t>
              </a:r>
              <a:endParaRPr lang="en-US" b="1" cap="all" dirty="0">
                <a:solidFill>
                  <a:srgbClr val="C0504D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758169" y="3456801"/>
              <a:ext cx="137858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9BBB59">
                      <a:lumMod val="75000"/>
                    </a:srgbClr>
                  </a:solidFill>
                  <a:latin typeface="Courier New" pitchFamily="49" charset="0"/>
                  <a:cs typeface="Courier New" pitchFamily="49" charset="0"/>
                </a:rPr>
                <a:t>DIRKSALYAL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5679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Underlying such changes are differences in </a:t>
            </a:r>
            <a:r>
              <a:rPr lang="en-US" u="sng" dirty="0" smtClean="0"/>
              <a:t>genotype </a:t>
            </a:r>
            <a:endParaRPr lang="en-US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4/17/2017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6</a:t>
            </a:fld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1844089" y="2872954"/>
            <a:ext cx="3048000" cy="1752600"/>
            <a:chOff x="304800" y="2590800"/>
            <a:chExt cx="3048000" cy="1752600"/>
          </a:xfrm>
        </p:grpSpPr>
        <p:sp>
          <p:nvSpPr>
            <p:cNvPr id="79" name="Rounded Rectangle 78"/>
            <p:cNvSpPr/>
            <p:nvPr/>
          </p:nvSpPr>
          <p:spPr>
            <a:xfrm>
              <a:off x="304800" y="2971800"/>
              <a:ext cx="3048000" cy="1371600"/>
            </a:xfrm>
            <a:prstGeom prst="roundRect">
              <a:avLst>
                <a:gd name="adj" fmla="val 29216"/>
              </a:avLst>
            </a:prstGeom>
            <a:solidFill>
              <a:srgbClr val="EEECE1">
                <a:lumMod val="90000"/>
              </a:srgbClr>
            </a:solidFill>
            <a:ln w="50800" cap="rnd" cmpd="sng" algn="ctr">
              <a:solidFill>
                <a:srgbClr val="EEECE1">
                  <a:lumMod val="50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Flowchart: Extract 79"/>
            <p:cNvSpPr/>
            <p:nvPr/>
          </p:nvSpPr>
          <p:spPr>
            <a:xfrm>
              <a:off x="762000" y="3428999"/>
              <a:ext cx="2133600" cy="734923"/>
            </a:xfrm>
            <a:prstGeom prst="flowChartExtract">
              <a:avLst/>
            </a:prstGeom>
            <a:gradFill>
              <a:gsLst>
                <a:gs pos="31000">
                  <a:srgbClr val="C0504D"/>
                </a:gs>
                <a:gs pos="100000">
                  <a:srgbClr val="EEECE1">
                    <a:lumMod val="90000"/>
                  </a:srgb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609601" y="3352800"/>
              <a:ext cx="405581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>
            <a:xfrm>
              <a:off x="1015182" y="3352800"/>
              <a:ext cx="170344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>
            <a:xfrm>
              <a:off x="2718622" y="3352800"/>
              <a:ext cx="405581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sp>
          <p:nvSpPr>
            <p:cNvPr id="84" name="Pentagon 83"/>
            <p:cNvSpPr/>
            <p:nvPr/>
          </p:nvSpPr>
          <p:spPr>
            <a:xfrm>
              <a:off x="1177414" y="3200400"/>
              <a:ext cx="1378975" cy="304800"/>
            </a:xfrm>
            <a:prstGeom prst="homePlate">
              <a:avLst/>
            </a:prstGeom>
            <a:solidFill>
              <a:srgbClr val="C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gene</a:t>
              </a:r>
            </a:p>
          </p:txBody>
        </p:sp>
        <p:sp>
          <p:nvSpPr>
            <p:cNvPr id="85" name="Freeform 84"/>
            <p:cNvSpPr/>
            <p:nvPr/>
          </p:nvSpPr>
          <p:spPr>
            <a:xfrm>
              <a:off x="533400" y="3733800"/>
              <a:ext cx="421341" cy="316753"/>
            </a:xfrm>
            <a:custGeom>
              <a:avLst/>
              <a:gdLst>
                <a:gd name="connsiteX0" fmla="*/ 0 w 421341"/>
                <a:gd name="connsiteY0" fmla="*/ 146424 h 419848"/>
                <a:gd name="connsiteX1" fmla="*/ 89647 w 421341"/>
                <a:gd name="connsiteY1" fmla="*/ 83671 h 419848"/>
                <a:gd name="connsiteX2" fmla="*/ 125506 w 421341"/>
                <a:gd name="connsiteY2" fmla="*/ 245036 h 419848"/>
                <a:gd name="connsiteX3" fmla="*/ 340659 w 421341"/>
                <a:gd name="connsiteY3" fmla="*/ 20918 h 419848"/>
                <a:gd name="connsiteX4" fmla="*/ 233082 w 421341"/>
                <a:gd name="connsiteY4" fmla="*/ 370542 h 419848"/>
                <a:gd name="connsiteX5" fmla="*/ 421341 w 421341"/>
                <a:gd name="connsiteY5" fmla="*/ 316753 h 419848"/>
                <a:gd name="connsiteX0" fmla="*/ 0 w 421341"/>
                <a:gd name="connsiteY0" fmla="*/ 79188 h 316753"/>
                <a:gd name="connsiteX1" fmla="*/ 89647 w 421341"/>
                <a:gd name="connsiteY1" fmla="*/ 16435 h 316753"/>
                <a:gd name="connsiteX2" fmla="*/ 125506 w 421341"/>
                <a:gd name="connsiteY2" fmla="*/ 177800 h 316753"/>
                <a:gd name="connsiteX3" fmla="*/ 242047 w 421341"/>
                <a:gd name="connsiteY3" fmla="*/ 168835 h 316753"/>
                <a:gd name="connsiteX4" fmla="*/ 233082 w 421341"/>
                <a:gd name="connsiteY4" fmla="*/ 303306 h 316753"/>
                <a:gd name="connsiteX5" fmla="*/ 421341 w 421341"/>
                <a:gd name="connsiteY5" fmla="*/ 249517 h 3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341" h="316753">
                  <a:moveTo>
                    <a:pt x="0" y="79188"/>
                  </a:moveTo>
                  <a:cubicBezTo>
                    <a:pt x="34364" y="39594"/>
                    <a:pt x="68729" y="0"/>
                    <a:pt x="89647" y="16435"/>
                  </a:cubicBezTo>
                  <a:cubicBezTo>
                    <a:pt x="110565" y="32870"/>
                    <a:pt x="100106" y="152400"/>
                    <a:pt x="125506" y="177800"/>
                  </a:cubicBezTo>
                  <a:cubicBezTo>
                    <a:pt x="150906" y="203200"/>
                    <a:pt x="224118" y="147917"/>
                    <a:pt x="242047" y="168835"/>
                  </a:cubicBezTo>
                  <a:cubicBezTo>
                    <a:pt x="259976" y="189753"/>
                    <a:pt x="203200" y="289859"/>
                    <a:pt x="233082" y="303306"/>
                  </a:cubicBezTo>
                  <a:cubicBezTo>
                    <a:pt x="262964" y="316753"/>
                    <a:pt x="333935" y="301064"/>
                    <a:pt x="421341" y="249517"/>
                  </a:cubicBezTo>
                </a:path>
              </a:pathLst>
            </a:custGeom>
            <a:noFill/>
            <a:ln w="28575" cap="rnd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Freeform 85"/>
            <p:cNvSpPr/>
            <p:nvPr/>
          </p:nvSpPr>
          <p:spPr>
            <a:xfrm>
              <a:off x="1066800" y="3733800"/>
              <a:ext cx="421341" cy="316753"/>
            </a:xfrm>
            <a:custGeom>
              <a:avLst/>
              <a:gdLst>
                <a:gd name="connsiteX0" fmla="*/ 0 w 421341"/>
                <a:gd name="connsiteY0" fmla="*/ 146424 h 419848"/>
                <a:gd name="connsiteX1" fmla="*/ 89647 w 421341"/>
                <a:gd name="connsiteY1" fmla="*/ 83671 h 419848"/>
                <a:gd name="connsiteX2" fmla="*/ 125506 w 421341"/>
                <a:gd name="connsiteY2" fmla="*/ 245036 h 419848"/>
                <a:gd name="connsiteX3" fmla="*/ 340659 w 421341"/>
                <a:gd name="connsiteY3" fmla="*/ 20918 h 419848"/>
                <a:gd name="connsiteX4" fmla="*/ 233082 w 421341"/>
                <a:gd name="connsiteY4" fmla="*/ 370542 h 419848"/>
                <a:gd name="connsiteX5" fmla="*/ 421341 w 421341"/>
                <a:gd name="connsiteY5" fmla="*/ 316753 h 419848"/>
                <a:gd name="connsiteX0" fmla="*/ 0 w 421341"/>
                <a:gd name="connsiteY0" fmla="*/ 79188 h 316753"/>
                <a:gd name="connsiteX1" fmla="*/ 89647 w 421341"/>
                <a:gd name="connsiteY1" fmla="*/ 16435 h 316753"/>
                <a:gd name="connsiteX2" fmla="*/ 125506 w 421341"/>
                <a:gd name="connsiteY2" fmla="*/ 177800 h 316753"/>
                <a:gd name="connsiteX3" fmla="*/ 242047 w 421341"/>
                <a:gd name="connsiteY3" fmla="*/ 168835 h 316753"/>
                <a:gd name="connsiteX4" fmla="*/ 233082 w 421341"/>
                <a:gd name="connsiteY4" fmla="*/ 303306 h 316753"/>
                <a:gd name="connsiteX5" fmla="*/ 421341 w 421341"/>
                <a:gd name="connsiteY5" fmla="*/ 249517 h 3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341" h="316753">
                  <a:moveTo>
                    <a:pt x="0" y="79188"/>
                  </a:moveTo>
                  <a:cubicBezTo>
                    <a:pt x="34364" y="39594"/>
                    <a:pt x="68729" y="0"/>
                    <a:pt x="89647" y="16435"/>
                  </a:cubicBezTo>
                  <a:cubicBezTo>
                    <a:pt x="110565" y="32870"/>
                    <a:pt x="100106" y="152400"/>
                    <a:pt x="125506" y="177800"/>
                  </a:cubicBezTo>
                  <a:cubicBezTo>
                    <a:pt x="150906" y="203200"/>
                    <a:pt x="224118" y="147917"/>
                    <a:pt x="242047" y="168835"/>
                  </a:cubicBezTo>
                  <a:cubicBezTo>
                    <a:pt x="259976" y="189753"/>
                    <a:pt x="203200" y="289859"/>
                    <a:pt x="233082" y="303306"/>
                  </a:cubicBezTo>
                  <a:cubicBezTo>
                    <a:pt x="262964" y="316753"/>
                    <a:pt x="333935" y="301064"/>
                    <a:pt x="421341" y="249517"/>
                  </a:cubicBezTo>
                </a:path>
              </a:pathLst>
            </a:custGeom>
            <a:noFill/>
            <a:ln w="28575" cap="rnd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>
              <a:off x="1600200" y="3733800"/>
              <a:ext cx="421341" cy="316753"/>
            </a:xfrm>
            <a:custGeom>
              <a:avLst/>
              <a:gdLst>
                <a:gd name="connsiteX0" fmla="*/ 0 w 421341"/>
                <a:gd name="connsiteY0" fmla="*/ 146424 h 419848"/>
                <a:gd name="connsiteX1" fmla="*/ 89647 w 421341"/>
                <a:gd name="connsiteY1" fmla="*/ 83671 h 419848"/>
                <a:gd name="connsiteX2" fmla="*/ 125506 w 421341"/>
                <a:gd name="connsiteY2" fmla="*/ 245036 h 419848"/>
                <a:gd name="connsiteX3" fmla="*/ 340659 w 421341"/>
                <a:gd name="connsiteY3" fmla="*/ 20918 h 419848"/>
                <a:gd name="connsiteX4" fmla="*/ 233082 w 421341"/>
                <a:gd name="connsiteY4" fmla="*/ 370542 h 419848"/>
                <a:gd name="connsiteX5" fmla="*/ 421341 w 421341"/>
                <a:gd name="connsiteY5" fmla="*/ 316753 h 419848"/>
                <a:gd name="connsiteX0" fmla="*/ 0 w 421341"/>
                <a:gd name="connsiteY0" fmla="*/ 79188 h 316753"/>
                <a:gd name="connsiteX1" fmla="*/ 89647 w 421341"/>
                <a:gd name="connsiteY1" fmla="*/ 16435 h 316753"/>
                <a:gd name="connsiteX2" fmla="*/ 125506 w 421341"/>
                <a:gd name="connsiteY2" fmla="*/ 177800 h 316753"/>
                <a:gd name="connsiteX3" fmla="*/ 242047 w 421341"/>
                <a:gd name="connsiteY3" fmla="*/ 168835 h 316753"/>
                <a:gd name="connsiteX4" fmla="*/ 233082 w 421341"/>
                <a:gd name="connsiteY4" fmla="*/ 303306 h 316753"/>
                <a:gd name="connsiteX5" fmla="*/ 421341 w 421341"/>
                <a:gd name="connsiteY5" fmla="*/ 249517 h 3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341" h="316753">
                  <a:moveTo>
                    <a:pt x="0" y="79188"/>
                  </a:moveTo>
                  <a:cubicBezTo>
                    <a:pt x="34364" y="39594"/>
                    <a:pt x="68729" y="0"/>
                    <a:pt x="89647" y="16435"/>
                  </a:cubicBezTo>
                  <a:cubicBezTo>
                    <a:pt x="110565" y="32870"/>
                    <a:pt x="100106" y="152400"/>
                    <a:pt x="125506" y="177800"/>
                  </a:cubicBezTo>
                  <a:cubicBezTo>
                    <a:pt x="150906" y="203200"/>
                    <a:pt x="224118" y="147917"/>
                    <a:pt x="242047" y="168835"/>
                  </a:cubicBezTo>
                  <a:cubicBezTo>
                    <a:pt x="259976" y="189753"/>
                    <a:pt x="203200" y="289859"/>
                    <a:pt x="233082" y="303306"/>
                  </a:cubicBezTo>
                  <a:cubicBezTo>
                    <a:pt x="262964" y="316753"/>
                    <a:pt x="333935" y="301064"/>
                    <a:pt x="421341" y="249517"/>
                  </a:cubicBezTo>
                </a:path>
              </a:pathLst>
            </a:custGeom>
            <a:noFill/>
            <a:ln w="28575" cap="rnd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Freeform 87"/>
            <p:cNvSpPr/>
            <p:nvPr/>
          </p:nvSpPr>
          <p:spPr>
            <a:xfrm>
              <a:off x="2133600" y="3733800"/>
              <a:ext cx="421341" cy="316753"/>
            </a:xfrm>
            <a:custGeom>
              <a:avLst/>
              <a:gdLst>
                <a:gd name="connsiteX0" fmla="*/ 0 w 421341"/>
                <a:gd name="connsiteY0" fmla="*/ 146424 h 419848"/>
                <a:gd name="connsiteX1" fmla="*/ 89647 w 421341"/>
                <a:gd name="connsiteY1" fmla="*/ 83671 h 419848"/>
                <a:gd name="connsiteX2" fmla="*/ 125506 w 421341"/>
                <a:gd name="connsiteY2" fmla="*/ 245036 h 419848"/>
                <a:gd name="connsiteX3" fmla="*/ 340659 w 421341"/>
                <a:gd name="connsiteY3" fmla="*/ 20918 h 419848"/>
                <a:gd name="connsiteX4" fmla="*/ 233082 w 421341"/>
                <a:gd name="connsiteY4" fmla="*/ 370542 h 419848"/>
                <a:gd name="connsiteX5" fmla="*/ 421341 w 421341"/>
                <a:gd name="connsiteY5" fmla="*/ 316753 h 419848"/>
                <a:gd name="connsiteX0" fmla="*/ 0 w 421341"/>
                <a:gd name="connsiteY0" fmla="*/ 79188 h 316753"/>
                <a:gd name="connsiteX1" fmla="*/ 89647 w 421341"/>
                <a:gd name="connsiteY1" fmla="*/ 16435 h 316753"/>
                <a:gd name="connsiteX2" fmla="*/ 125506 w 421341"/>
                <a:gd name="connsiteY2" fmla="*/ 177800 h 316753"/>
                <a:gd name="connsiteX3" fmla="*/ 242047 w 421341"/>
                <a:gd name="connsiteY3" fmla="*/ 168835 h 316753"/>
                <a:gd name="connsiteX4" fmla="*/ 233082 w 421341"/>
                <a:gd name="connsiteY4" fmla="*/ 303306 h 316753"/>
                <a:gd name="connsiteX5" fmla="*/ 421341 w 421341"/>
                <a:gd name="connsiteY5" fmla="*/ 249517 h 3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341" h="316753">
                  <a:moveTo>
                    <a:pt x="0" y="79188"/>
                  </a:moveTo>
                  <a:cubicBezTo>
                    <a:pt x="34364" y="39594"/>
                    <a:pt x="68729" y="0"/>
                    <a:pt x="89647" y="16435"/>
                  </a:cubicBezTo>
                  <a:cubicBezTo>
                    <a:pt x="110565" y="32870"/>
                    <a:pt x="100106" y="152400"/>
                    <a:pt x="125506" y="177800"/>
                  </a:cubicBezTo>
                  <a:cubicBezTo>
                    <a:pt x="150906" y="203200"/>
                    <a:pt x="224118" y="147917"/>
                    <a:pt x="242047" y="168835"/>
                  </a:cubicBezTo>
                  <a:cubicBezTo>
                    <a:pt x="259976" y="189753"/>
                    <a:pt x="203200" y="289859"/>
                    <a:pt x="233082" y="303306"/>
                  </a:cubicBezTo>
                  <a:cubicBezTo>
                    <a:pt x="262964" y="316753"/>
                    <a:pt x="333935" y="301064"/>
                    <a:pt x="421341" y="249517"/>
                  </a:cubicBezTo>
                </a:path>
              </a:pathLst>
            </a:custGeom>
            <a:noFill/>
            <a:ln w="28575" cap="rnd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Freeform 88"/>
            <p:cNvSpPr/>
            <p:nvPr/>
          </p:nvSpPr>
          <p:spPr>
            <a:xfrm>
              <a:off x="2667000" y="3721847"/>
              <a:ext cx="421341" cy="316753"/>
            </a:xfrm>
            <a:custGeom>
              <a:avLst/>
              <a:gdLst>
                <a:gd name="connsiteX0" fmla="*/ 0 w 421341"/>
                <a:gd name="connsiteY0" fmla="*/ 146424 h 419848"/>
                <a:gd name="connsiteX1" fmla="*/ 89647 w 421341"/>
                <a:gd name="connsiteY1" fmla="*/ 83671 h 419848"/>
                <a:gd name="connsiteX2" fmla="*/ 125506 w 421341"/>
                <a:gd name="connsiteY2" fmla="*/ 245036 h 419848"/>
                <a:gd name="connsiteX3" fmla="*/ 340659 w 421341"/>
                <a:gd name="connsiteY3" fmla="*/ 20918 h 419848"/>
                <a:gd name="connsiteX4" fmla="*/ 233082 w 421341"/>
                <a:gd name="connsiteY4" fmla="*/ 370542 h 419848"/>
                <a:gd name="connsiteX5" fmla="*/ 421341 w 421341"/>
                <a:gd name="connsiteY5" fmla="*/ 316753 h 419848"/>
                <a:gd name="connsiteX0" fmla="*/ 0 w 421341"/>
                <a:gd name="connsiteY0" fmla="*/ 79188 h 316753"/>
                <a:gd name="connsiteX1" fmla="*/ 89647 w 421341"/>
                <a:gd name="connsiteY1" fmla="*/ 16435 h 316753"/>
                <a:gd name="connsiteX2" fmla="*/ 125506 w 421341"/>
                <a:gd name="connsiteY2" fmla="*/ 177800 h 316753"/>
                <a:gd name="connsiteX3" fmla="*/ 242047 w 421341"/>
                <a:gd name="connsiteY3" fmla="*/ 168835 h 316753"/>
                <a:gd name="connsiteX4" fmla="*/ 233082 w 421341"/>
                <a:gd name="connsiteY4" fmla="*/ 303306 h 316753"/>
                <a:gd name="connsiteX5" fmla="*/ 421341 w 421341"/>
                <a:gd name="connsiteY5" fmla="*/ 249517 h 3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341" h="316753">
                  <a:moveTo>
                    <a:pt x="0" y="79188"/>
                  </a:moveTo>
                  <a:cubicBezTo>
                    <a:pt x="34364" y="39594"/>
                    <a:pt x="68729" y="0"/>
                    <a:pt x="89647" y="16435"/>
                  </a:cubicBezTo>
                  <a:cubicBezTo>
                    <a:pt x="110565" y="32870"/>
                    <a:pt x="100106" y="152400"/>
                    <a:pt x="125506" y="177800"/>
                  </a:cubicBezTo>
                  <a:cubicBezTo>
                    <a:pt x="150906" y="203200"/>
                    <a:pt x="224118" y="147917"/>
                    <a:pt x="242047" y="168835"/>
                  </a:cubicBezTo>
                  <a:cubicBezTo>
                    <a:pt x="259976" y="189753"/>
                    <a:pt x="203200" y="289859"/>
                    <a:pt x="233082" y="303306"/>
                  </a:cubicBezTo>
                  <a:cubicBezTo>
                    <a:pt x="262964" y="316753"/>
                    <a:pt x="333935" y="301064"/>
                    <a:pt x="421341" y="249517"/>
                  </a:cubicBezTo>
                </a:path>
              </a:pathLst>
            </a:custGeom>
            <a:noFill/>
            <a:ln w="28575" cap="rnd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Explosion 1 89"/>
            <p:cNvSpPr/>
            <p:nvPr/>
          </p:nvSpPr>
          <p:spPr>
            <a:xfrm>
              <a:off x="1295400" y="3048000"/>
              <a:ext cx="304800" cy="381000"/>
            </a:xfrm>
            <a:prstGeom prst="irregularSeal1">
              <a:avLst/>
            </a:prstGeom>
            <a:solidFill>
              <a:srgbClr val="FFC000"/>
            </a:solidFill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Explosion 1 90"/>
            <p:cNvSpPr/>
            <p:nvPr/>
          </p:nvSpPr>
          <p:spPr>
            <a:xfrm>
              <a:off x="609600" y="3810000"/>
              <a:ext cx="152400" cy="152400"/>
            </a:xfrm>
            <a:prstGeom prst="irregularSeal1">
              <a:avLst/>
            </a:prstGeom>
            <a:solidFill>
              <a:srgbClr val="FFC000"/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Explosion 1 91"/>
            <p:cNvSpPr/>
            <p:nvPr/>
          </p:nvSpPr>
          <p:spPr>
            <a:xfrm>
              <a:off x="1143000" y="3810000"/>
              <a:ext cx="152400" cy="152400"/>
            </a:xfrm>
            <a:prstGeom prst="irregularSeal1">
              <a:avLst/>
            </a:prstGeom>
            <a:solidFill>
              <a:srgbClr val="FFC000"/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Explosion 1 92"/>
            <p:cNvSpPr/>
            <p:nvPr/>
          </p:nvSpPr>
          <p:spPr>
            <a:xfrm>
              <a:off x="1676400" y="3810000"/>
              <a:ext cx="152400" cy="152400"/>
            </a:xfrm>
            <a:prstGeom prst="irregularSeal1">
              <a:avLst/>
            </a:prstGeom>
            <a:solidFill>
              <a:srgbClr val="FFC000"/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Explosion 1 93"/>
            <p:cNvSpPr/>
            <p:nvPr/>
          </p:nvSpPr>
          <p:spPr>
            <a:xfrm>
              <a:off x="2209800" y="3810000"/>
              <a:ext cx="152400" cy="152400"/>
            </a:xfrm>
            <a:prstGeom prst="irregularSeal1">
              <a:avLst/>
            </a:prstGeom>
            <a:solidFill>
              <a:srgbClr val="FFC000"/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Explosion 1 94"/>
            <p:cNvSpPr/>
            <p:nvPr/>
          </p:nvSpPr>
          <p:spPr>
            <a:xfrm>
              <a:off x="2743200" y="3810000"/>
              <a:ext cx="152400" cy="152400"/>
            </a:xfrm>
            <a:prstGeom prst="irregularSeal1">
              <a:avLst/>
            </a:prstGeom>
            <a:solidFill>
              <a:srgbClr val="FFC000"/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Smiley Face 95"/>
            <p:cNvSpPr/>
            <p:nvPr/>
          </p:nvSpPr>
          <p:spPr>
            <a:xfrm>
              <a:off x="1582270" y="2590800"/>
              <a:ext cx="457200" cy="457200"/>
            </a:xfrm>
            <a:prstGeom prst="smileyFace">
              <a:avLst>
                <a:gd name="adj" fmla="val -4653"/>
              </a:avLst>
            </a:prstGeom>
            <a:solidFill>
              <a:srgbClr val="C0504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7406689" y="2819801"/>
            <a:ext cx="3048000" cy="1858907"/>
            <a:chOff x="5867400" y="2514600"/>
            <a:chExt cx="3048000" cy="1858907"/>
          </a:xfrm>
        </p:grpSpPr>
        <p:grpSp>
          <p:nvGrpSpPr>
            <p:cNvPr id="98" name="Group 97"/>
            <p:cNvGrpSpPr/>
            <p:nvPr/>
          </p:nvGrpSpPr>
          <p:grpSpPr>
            <a:xfrm>
              <a:off x="5867400" y="2895600"/>
              <a:ext cx="3048000" cy="1371600"/>
              <a:chOff x="990600" y="4191000"/>
              <a:chExt cx="3048000" cy="1371600"/>
            </a:xfrm>
          </p:grpSpPr>
          <p:sp>
            <p:nvSpPr>
              <p:cNvPr id="111" name="Rounded Rectangle 110"/>
              <p:cNvSpPr/>
              <p:nvPr/>
            </p:nvSpPr>
            <p:spPr>
              <a:xfrm>
                <a:off x="990600" y="4191000"/>
                <a:ext cx="3048000" cy="1371600"/>
              </a:xfrm>
              <a:prstGeom prst="roundRect">
                <a:avLst>
                  <a:gd name="adj" fmla="val 29216"/>
                </a:avLst>
              </a:prstGeom>
              <a:solidFill>
                <a:srgbClr val="EEECE1">
                  <a:lumMod val="90000"/>
                </a:srgbClr>
              </a:solidFill>
              <a:ln w="50800" cap="rnd" cmpd="sng" algn="ctr">
                <a:solidFill>
                  <a:srgbClr val="EEECE1">
                    <a:lumMod val="50000"/>
                  </a:srgbClr>
                </a:solidFill>
                <a:prstDash val="sys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Flowchart: Extract 111"/>
              <p:cNvSpPr/>
              <p:nvPr/>
            </p:nvSpPr>
            <p:spPr>
              <a:xfrm>
                <a:off x="1447800" y="4648200"/>
                <a:ext cx="2133600" cy="685800"/>
              </a:xfrm>
              <a:prstGeom prst="flowChartExtract">
                <a:avLst/>
              </a:prstGeom>
              <a:gradFill>
                <a:gsLst>
                  <a:gs pos="31000">
                    <a:srgbClr val="9BBB59">
                      <a:lumMod val="75000"/>
                    </a:srgbClr>
                  </a:gs>
                  <a:gs pos="100000">
                    <a:srgbClr val="EEECE1">
                      <a:lumMod val="90000"/>
                    </a:srgbClr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3" name="Straight Connector 112"/>
              <p:cNvCxnSpPr/>
              <p:nvPr/>
            </p:nvCxnSpPr>
            <p:spPr>
              <a:xfrm>
                <a:off x="1295401" y="4572000"/>
                <a:ext cx="405581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1700982" y="4572000"/>
                <a:ext cx="1703440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3404422" y="4572000"/>
                <a:ext cx="405581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sp>
            <p:nvSpPr>
              <p:cNvPr id="116" name="Pentagon 115"/>
              <p:cNvSpPr/>
              <p:nvPr/>
            </p:nvSpPr>
            <p:spPr>
              <a:xfrm>
                <a:off x="1863214" y="4419600"/>
                <a:ext cx="1378975" cy="304800"/>
              </a:xfrm>
              <a:prstGeom prst="homePlate">
                <a:avLst/>
              </a:prstGeom>
              <a:solidFill>
                <a:srgbClr val="9BBB59">
                  <a:lumMod val="50000"/>
                </a:srgb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b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gene</a:t>
                </a:r>
              </a:p>
            </p:txBody>
          </p:sp>
        </p:grpSp>
        <p:sp>
          <p:nvSpPr>
            <p:cNvPr id="99" name="Explosion 1 98"/>
            <p:cNvSpPr/>
            <p:nvPr/>
          </p:nvSpPr>
          <p:spPr>
            <a:xfrm>
              <a:off x="7696200" y="2971800"/>
              <a:ext cx="304800" cy="381000"/>
            </a:xfrm>
            <a:prstGeom prst="irregularSeal1">
              <a:avLst/>
            </a:prstGeom>
            <a:solidFill>
              <a:srgbClr val="FFC000"/>
            </a:solidFill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Smiley Face 99"/>
            <p:cNvSpPr/>
            <p:nvPr/>
          </p:nvSpPr>
          <p:spPr>
            <a:xfrm>
              <a:off x="7162800" y="2514600"/>
              <a:ext cx="457200" cy="457200"/>
            </a:xfrm>
            <a:prstGeom prst="smileyFace">
              <a:avLst>
                <a:gd name="adj" fmla="val 4653"/>
              </a:avLst>
            </a:prstGeom>
            <a:solidFill>
              <a:srgbClr val="92D05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Freeform 100"/>
            <p:cNvSpPr/>
            <p:nvPr/>
          </p:nvSpPr>
          <p:spPr>
            <a:xfrm rot="16698899">
              <a:off x="5909066" y="3910562"/>
              <a:ext cx="618207" cy="307684"/>
            </a:xfrm>
            <a:custGeom>
              <a:avLst/>
              <a:gdLst>
                <a:gd name="connsiteX0" fmla="*/ 146423 w 954740"/>
                <a:gd name="connsiteY0" fmla="*/ 71718 h 726141"/>
                <a:gd name="connsiteX1" fmla="*/ 101599 w 954740"/>
                <a:gd name="connsiteY1" fmla="*/ 295835 h 726141"/>
                <a:gd name="connsiteX2" fmla="*/ 469152 w 954740"/>
                <a:gd name="connsiteY2" fmla="*/ 170329 h 726141"/>
                <a:gd name="connsiteX3" fmla="*/ 280893 w 954740"/>
                <a:gd name="connsiteY3" fmla="*/ 510988 h 726141"/>
                <a:gd name="connsiteX4" fmla="*/ 648446 w 954740"/>
                <a:gd name="connsiteY4" fmla="*/ 385482 h 726141"/>
                <a:gd name="connsiteX5" fmla="*/ 442258 w 954740"/>
                <a:gd name="connsiteY5" fmla="*/ 690282 h 726141"/>
                <a:gd name="connsiteX6" fmla="*/ 827740 w 954740"/>
                <a:gd name="connsiteY6" fmla="*/ 600635 h 726141"/>
                <a:gd name="connsiteX7" fmla="*/ 899458 w 954740"/>
                <a:gd name="connsiteY7" fmla="*/ 242047 h 726141"/>
                <a:gd name="connsiteX8" fmla="*/ 496046 w 954740"/>
                <a:gd name="connsiteY8" fmla="*/ 0 h 726141"/>
                <a:gd name="connsiteX9" fmla="*/ 657411 w 954740"/>
                <a:gd name="connsiteY9" fmla="*/ 242047 h 726141"/>
                <a:gd name="connsiteX10" fmla="*/ 56776 w 954740"/>
                <a:gd name="connsiteY10" fmla="*/ 421341 h 726141"/>
                <a:gd name="connsiteX11" fmla="*/ 316752 w 954740"/>
                <a:gd name="connsiteY11" fmla="*/ 726141 h 726141"/>
                <a:gd name="connsiteX0" fmla="*/ 98696 w 875032"/>
                <a:gd name="connsiteY0" fmla="*/ 71718 h 1082215"/>
                <a:gd name="connsiteX1" fmla="*/ 53872 w 875032"/>
                <a:gd name="connsiteY1" fmla="*/ 295835 h 1082215"/>
                <a:gd name="connsiteX2" fmla="*/ 421425 w 875032"/>
                <a:gd name="connsiteY2" fmla="*/ 170329 h 1082215"/>
                <a:gd name="connsiteX3" fmla="*/ 233166 w 875032"/>
                <a:gd name="connsiteY3" fmla="*/ 510988 h 1082215"/>
                <a:gd name="connsiteX4" fmla="*/ 600719 w 875032"/>
                <a:gd name="connsiteY4" fmla="*/ 385482 h 1082215"/>
                <a:gd name="connsiteX5" fmla="*/ 394531 w 875032"/>
                <a:gd name="connsiteY5" fmla="*/ 690282 h 1082215"/>
                <a:gd name="connsiteX6" fmla="*/ 780013 w 875032"/>
                <a:gd name="connsiteY6" fmla="*/ 600635 h 1082215"/>
                <a:gd name="connsiteX7" fmla="*/ 851731 w 875032"/>
                <a:gd name="connsiteY7" fmla="*/ 242047 h 1082215"/>
                <a:gd name="connsiteX8" fmla="*/ 448319 w 875032"/>
                <a:gd name="connsiteY8" fmla="*/ 0 h 1082215"/>
                <a:gd name="connsiteX9" fmla="*/ 609684 w 875032"/>
                <a:gd name="connsiteY9" fmla="*/ 242047 h 1082215"/>
                <a:gd name="connsiteX10" fmla="*/ 9049 w 875032"/>
                <a:gd name="connsiteY10" fmla="*/ 421341 h 1082215"/>
                <a:gd name="connsiteX11" fmla="*/ 333393 w 875032"/>
                <a:gd name="connsiteY11" fmla="*/ 1082214 h 1082215"/>
                <a:gd name="connsiteX0" fmla="*/ 836051 w 1612387"/>
                <a:gd name="connsiteY0" fmla="*/ 71718 h 702040"/>
                <a:gd name="connsiteX1" fmla="*/ 791227 w 1612387"/>
                <a:gd name="connsiteY1" fmla="*/ 295835 h 702040"/>
                <a:gd name="connsiteX2" fmla="*/ 1158780 w 1612387"/>
                <a:gd name="connsiteY2" fmla="*/ 170329 h 702040"/>
                <a:gd name="connsiteX3" fmla="*/ 970521 w 1612387"/>
                <a:gd name="connsiteY3" fmla="*/ 510988 h 702040"/>
                <a:gd name="connsiteX4" fmla="*/ 1338074 w 1612387"/>
                <a:gd name="connsiteY4" fmla="*/ 385482 h 702040"/>
                <a:gd name="connsiteX5" fmla="*/ 1131886 w 1612387"/>
                <a:gd name="connsiteY5" fmla="*/ 690282 h 702040"/>
                <a:gd name="connsiteX6" fmla="*/ 1517368 w 1612387"/>
                <a:gd name="connsiteY6" fmla="*/ 600635 h 702040"/>
                <a:gd name="connsiteX7" fmla="*/ 1589086 w 1612387"/>
                <a:gd name="connsiteY7" fmla="*/ 242047 h 702040"/>
                <a:gd name="connsiteX8" fmla="*/ 1185674 w 1612387"/>
                <a:gd name="connsiteY8" fmla="*/ 0 h 702040"/>
                <a:gd name="connsiteX9" fmla="*/ 1347039 w 1612387"/>
                <a:gd name="connsiteY9" fmla="*/ 242047 h 702040"/>
                <a:gd name="connsiteX10" fmla="*/ 746404 w 1612387"/>
                <a:gd name="connsiteY10" fmla="*/ 421341 h 702040"/>
                <a:gd name="connsiteX11" fmla="*/ 20097 w 1612387"/>
                <a:gd name="connsiteY11" fmla="*/ 552181 h 702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2387" h="702040">
                  <a:moveTo>
                    <a:pt x="836051" y="71718"/>
                  </a:moveTo>
                  <a:cubicBezTo>
                    <a:pt x="786745" y="175559"/>
                    <a:pt x="737439" y="279400"/>
                    <a:pt x="791227" y="295835"/>
                  </a:cubicBezTo>
                  <a:cubicBezTo>
                    <a:pt x="845015" y="312270"/>
                    <a:pt x="1128898" y="134470"/>
                    <a:pt x="1158780" y="170329"/>
                  </a:cubicBezTo>
                  <a:cubicBezTo>
                    <a:pt x="1188662" y="206188"/>
                    <a:pt x="940639" y="475129"/>
                    <a:pt x="970521" y="510988"/>
                  </a:cubicBezTo>
                  <a:cubicBezTo>
                    <a:pt x="1000403" y="546847"/>
                    <a:pt x="1311180" y="355600"/>
                    <a:pt x="1338074" y="385482"/>
                  </a:cubicBezTo>
                  <a:cubicBezTo>
                    <a:pt x="1364968" y="415364"/>
                    <a:pt x="1102004" y="654423"/>
                    <a:pt x="1131886" y="690282"/>
                  </a:cubicBezTo>
                  <a:cubicBezTo>
                    <a:pt x="1161768" y="726141"/>
                    <a:pt x="1441168" y="675341"/>
                    <a:pt x="1517368" y="600635"/>
                  </a:cubicBezTo>
                  <a:cubicBezTo>
                    <a:pt x="1593568" y="525929"/>
                    <a:pt x="1644368" y="342153"/>
                    <a:pt x="1589086" y="242047"/>
                  </a:cubicBezTo>
                  <a:cubicBezTo>
                    <a:pt x="1533804" y="141941"/>
                    <a:pt x="1226015" y="0"/>
                    <a:pt x="1185674" y="0"/>
                  </a:cubicBezTo>
                  <a:cubicBezTo>
                    <a:pt x="1145333" y="0"/>
                    <a:pt x="1420251" y="171824"/>
                    <a:pt x="1347039" y="242047"/>
                  </a:cubicBezTo>
                  <a:cubicBezTo>
                    <a:pt x="1273827" y="312270"/>
                    <a:pt x="803181" y="340659"/>
                    <a:pt x="746404" y="421341"/>
                  </a:cubicBezTo>
                  <a:cubicBezTo>
                    <a:pt x="689628" y="502023"/>
                    <a:pt x="-138279" y="440122"/>
                    <a:pt x="20097" y="552181"/>
                  </a:cubicBezTo>
                </a:path>
              </a:pathLst>
            </a:custGeom>
            <a:noFill/>
            <a:ln w="28575" cap="rnd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Freeform 101"/>
            <p:cNvSpPr/>
            <p:nvPr/>
          </p:nvSpPr>
          <p:spPr>
            <a:xfrm rot="16698899">
              <a:off x="6464394" y="3908061"/>
              <a:ext cx="618207" cy="307684"/>
            </a:xfrm>
            <a:custGeom>
              <a:avLst/>
              <a:gdLst>
                <a:gd name="connsiteX0" fmla="*/ 146423 w 954740"/>
                <a:gd name="connsiteY0" fmla="*/ 71718 h 726141"/>
                <a:gd name="connsiteX1" fmla="*/ 101599 w 954740"/>
                <a:gd name="connsiteY1" fmla="*/ 295835 h 726141"/>
                <a:gd name="connsiteX2" fmla="*/ 469152 w 954740"/>
                <a:gd name="connsiteY2" fmla="*/ 170329 h 726141"/>
                <a:gd name="connsiteX3" fmla="*/ 280893 w 954740"/>
                <a:gd name="connsiteY3" fmla="*/ 510988 h 726141"/>
                <a:gd name="connsiteX4" fmla="*/ 648446 w 954740"/>
                <a:gd name="connsiteY4" fmla="*/ 385482 h 726141"/>
                <a:gd name="connsiteX5" fmla="*/ 442258 w 954740"/>
                <a:gd name="connsiteY5" fmla="*/ 690282 h 726141"/>
                <a:gd name="connsiteX6" fmla="*/ 827740 w 954740"/>
                <a:gd name="connsiteY6" fmla="*/ 600635 h 726141"/>
                <a:gd name="connsiteX7" fmla="*/ 899458 w 954740"/>
                <a:gd name="connsiteY7" fmla="*/ 242047 h 726141"/>
                <a:gd name="connsiteX8" fmla="*/ 496046 w 954740"/>
                <a:gd name="connsiteY8" fmla="*/ 0 h 726141"/>
                <a:gd name="connsiteX9" fmla="*/ 657411 w 954740"/>
                <a:gd name="connsiteY9" fmla="*/ 242047 h 726141"/>
                <a:gd name="connsiteX10" fmla="*/ 56776 w 954740"/>
                <a:gd name="connsiteY10" fmla="*/ 421341 h 726141"/>
                <a:gd name="connsiteX11" fmla="*/ 316752 w 954740"/>
                <a:gd name="connsiteY11" fmla="*/ 726141 h 726141"/>
                <a:gd name="connsiteX0" fmla="*/ 98696 w 875032"/>
                <a:gd name="connsiteY0" fmla="*/ 71718 h 1082215"/>
                <a:gd name="connsiteX1" fmla="*/ 53872 w 875032"/>
                <a:gd name="connsiteY1" fmla="*/ 295835 h 1082215"/>
                <a:gd name="connsiteX2" fmla="*/ 421425 w 875032"/>
                <a:gd name="connsiteY2" fmla="*/ 170329 h 1082215"/>
                <a:gd name="connsiteX3" fmla="*/ 233166 w 875032"/>
                <a:gd name="connsiteY3" fmla="*/ 510988 h 1082215"/>
                <a:gd name="connsiteX4" fmla="*/ 600719 w 875032"/>
                <a:gd name="connsiteY4" fmla="*/ 385482 h 1082215"/>
                <a:gd name="connsiteX5" fmla="*/ 394531 w 875032"/>
                <a:gd name="connsiteY5" fmla="*/ 690282 h 1082215"/>
                <a:gd name="connsiteX6" fmla="*/ 780013 w 875032"/>
                <a:gd name="connsiteY6" fmla="*/ 600635 h 1082215"/>
                <a:gd name="connsiteX7" fmla="*/ 851731 w 875032"/>
                <a:gd name="connsiteY7" fmla="*/ 242047 h 1082215"/>
                <a:gd name="connsiteX8" fmla="*/ 448319 w 875032"/>
                <a:gd name="connsiteY8" fmla="*/ 0 h 1082215"/>
                <a:gd name="connsiteX9" fmla="*/ 609684 w 875032"/>
                <a:gd name="connsiteY9" fmla="*/ 242047 h 1082215"/>
                <a:gd name="connsiteX10" fmla="*/ 9049 w 875032"/>
                <a:gd name="connsiteY10" fmla="*/ 421341 h 1082215"/>
                <a:gd name="connsiteX11" fmla="*/ 333393 w 875032"/>
                <a:gd name="connsiteY11" fmla="*/ 1082214 h 1082215"/>
                <a:gd name="connsiteX0" fmla="*/ 836051 w 1612387"/>
                <a:gd name="connsiteY0" fmla="*/ 71718 h 702040"/>
                <a:gd name="connsiteX1" fmla="*/ 791227 w 1612387"/>
                <a:gd name="connsiteY1" fmla="*/ 295835 h 702040"/>
                <a:gd name="connsiteX2" fmla="*/ 1158780 w 1612387"/>
                <a:gd name="connsiteY2" fmla="*/ 170329 h 702040"/>
                <a:gd name="connsiteX3" fmla="*/ 970521 w 1612387"/>
                <a:gd name="connsiteY3" fmla="*/ 510988 h 702040"/>
                <a:gd name="connsiteX4" fmla="*/ 1338074 w 1612387"/>
                <a:gd name="connsiteY4" fmla="*/ 385482 h 702040"/>
                <a:gd name="connsiteX5" fmla="*/ 1131886 w 1612387"/>
                <a:gd name="connsiteY5" fmla="*/ 690282 h 702040"/>
                <a:gd name="connsiteX6" fmla="*/ 1517368 w 1612387"/>
                <a:gd name="connsiteY6" fmla="*/ 600635 h 702040"/>
                <a:gd name="connsiteX7" fmla="*/ 1589086 w 1612387"/>
                <a:gd name="connsiteY7" fmla="*/ 242047 h 702040"/>
                <a:gd name="connsiteX8" fmla="*/ 1185674 w 1612387"/>
                <a:gd name="connsiteY8" fmla="*/ 0 h 702040"/>
                <a:gd name="connsiteX9" fmla="*/ 1347039 w 1612387"/>
                <a:gd name="connsiteY9" fmla="*/ 242047 h 702040"/>
                <a:gd name="connsiteX10" fmla="*/ 746404 w 1612387"/>
                <a:gd name="connsiteY10" fmla="*/ 421341 h 702040"/>
                <a:gd name="connsiteX11" fmla="*/ 20097 w 1612387"/>
                <a:gd name="connsiteY11" fmla="*/ 552181 h 702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2387" h="702040">
                  <a:moveTo>
                    <a:pt x="836051" y="71718"/>
                  </a:moveTo>
                  <a:cubicBezTo>
                    <a:pt x="786745" y="175559"/>
                    <a:pt x="737439" y="279400"/>
                    <a:pt x="791227" y="295835"/>
                  </a:cubicBezTo>
                  <a:cubicBezTo>
                    <a:pt x="845015" y="312270"/>
                    <a:pt x="1128898" y="134470"/>
                    <a:pt x="1158780" y="170329"/>
                  </a:cubicBezTo>
                  <a:cubicBezTo>
                    <a:pt x="1188662" y="206188"/>
                    <a:pt x="940639" y="475129"/>
                    <a:pt x="970521" y="510988"/>
                  </a:cubicBezTo>
                  <a:cubicBezTo>
                    <a:pt x="1000403" y="546847"/>
                    <a:pt x="1311180" y="355600"/>
                    <a:pt x="1338074" y="385482"/>
                  </a:cubicBezTo>
                  <a:cubicBezTo>
                    <a:pt x="1364968" y="415364"/>
                    <a:pt x="1102004" y="654423"/>
                    <a:pt x="1131886" y="690282"/>
                  </a:cubicBezTo>
                  <a:cubicBezTo>
                    <a:pt x="1161768" y="726141"/>
                    <a:pt x="1441168" y="675341"/>
                    <a:pt x="1517368" y="600635"/>
                  </a:cubicBezTo>
                  <a:cubicBezTo>
                    <a:pt x="1593568" y="525929"/>
                    <a:pt x="1644368" y="342153"/>
                    <a:pt x="1589086" y="242047"/>
                  </a:cubicBezTo>
                  <a:cubicBezTo>
                    <a:pt x="1533804" y="141941"/>
                    <a:pt x="1226015" y="0"/>
                    <a:pt x="1185674" y="0"/>
                  </a:cubicBezTo>
                  <a:cubicBezTo>
                    <a:pt x="1145333" y="0"/>
                    <a:pt x="1420251" y="171824"/>
                    <a:pt x="1347039" y="242047"/>
                  </a:cubicBezTo>
                  <a:cubicBezTo>
                    <a:pt x="1273827" y="312270"/>
                    <a:pt x="803181" y="340659"/>
                    <a:pt x="746404" y="421341"/>
                  </a:cubicBezTo>
                  <a:cubicBezTo>
                    <a:pt x="689628" y="502023"/>
                    <a:pt x="-138279" y="440122"/>
                    <a:pt x="20097" y="552181"/>
                  </a:cubicBezTo>
                </a:path>
              </a:pathLst>
            </a:custGeom>
            <a:noFill/>
            <a:ln w="28575" cap="rnd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Freeform 102"/>
            <p:cNvSpPr/>
            <p:nvPr/>
          </p:nvSpPr>
          <p:spPr>
            <a:xfrm rot="16698899">
              <a:off x="7019722" y="3908061"/>
              <a:ext cx="618207" cy="307684"/>
            </a:xfrm>
            <a:custGeom>
              <a:avLst/>
              <a:gdLst>
                <a:gd name="connsiteX0" fmla="*/ 146423 w 954740"/>
                <a:gd name="connsiteY0" fmla="*/ 71718 h 726141"/>
                <a:gd name="connsiteX1" fmla="*/ 101599 w 954740"/>
                <a:gd name="connsiteY1" fmla="*/ 295835 h 726141"/>
                <a:gd name="connsiteX2" fmla="*/ 469152 w 954740"/>
                <a:gd name="connsiteY2" fmla="*/ 170329 h 726141"/>
                <a:gd name="connsiteX3" fmla="*/ 280893 w 954740"/>
                <a:gd name="connsiteY3" fmla="*/ 510988 h 726141"/>
                <a:gd name="connsiteX4" fmla="*/ 648446 w 954740"/>
                <a:gd name="connsiteY4" fmla="*/ 385482 h 726141"/>
                <a:gd name="connsiteX5" fmla="*/ 442258 w 954740"/>
                <a:gd name="connsiteY5" fmla="*/ 690282 h 726141"/>
                <a:gd name="connsiteX6" fmla="*/ 827740 w 954740"/>
                <a:gd name="connsiteY6" fmla="*/ 600635 h 726141"/>
                <a:gd name="connsiteX7" fmla="*/ 899458 w 954740"/>
                <a:gd name="connsiteY7" fmla="*/ 242047 h 726141"/>
                <a:gd name="connsiteX8" fmla="*/ 496046 w 954740"/>
                <a:gd name="connsiteY8" fmla="*/ 0 h 726141"/>
                <a:gd name="connsiteX9" fmla="*/ 657411 w 954740"/>
                <a:gd name="connsiteY9" fmla="*/ 242047 h 726141"/>
                <a:gd name="connsiteX10" fmla="*/ 56776 w 954740"/>
                <a:gd name="connsiteY10" fmla="*/ 421341 h 726141"/>
                <a:gd name="connsiteX11" fmla="*/ 316752 w 954740"/>
                <a:gd name="connsiteY11" fmla="*/ 726141 h 726141"/>
                <a:gd name="connsiteX0" fmla="*/ 98696 w 875032"/>
                <a:gd name="connsiteY0" fmla="*/ 71718 h 1082215"/>
                <a:gd name="connsiteX1" fmla="*/ 53872 w 875032"/>
                <a:gd name="connsiteY1" fmla="*/ 295835 h 1082215"/>
                <a:gd name="connsiteX2" fmla="*/ 421425 w 875032"/>
                <a:gd name="connsiteY2" fmla="*/ 170329 h 1082215"/>
                <a:gd name="connsiteX3" fmla="*/ 233166 w 875032"/>
                <a:gd name="connsiteY3" fmla="*/ 510988 h 1082215"/>
                <a:gd name="connsiteX4" fmla="*/ 600719 w 875032"/>
                <a:gd name="connsiteY4" fmla="*/ 385482 h 1082215"/>
                <a:gd name="connsiteX5" fmla="*/ 394531 w 875032"/>
                <a:gd name="connsiteY5" fmla="*/ 690282 h 1082215"/>
                <a:gd name="connsiteX6" fmla="*/ 780013 w 875032"/>
                <a:gd name="connsiteY6" fmla="*/ 600635 h 1082215"/>
                <a:gd name="connsiteX7" fmla="*/ 851731 w 875032"/>
                <a:gd name="connsiteY7" fmla="*/ 242047 h 1082215"/>
                <a:gd name="connsiteX8" fmla="*/ 448319 w 875032"/>
                <a:gd name="connsiteY8" fmla="*/ 0 h 1082215"/>
                <a:gd name="connsiteX9" fmla="*/ 609684 w 875032"/>
                <a:gd name="connsiteY9" fmla="*/ 242047 h 1082215"/>
                <a:gd name="connsiteX10" fmla="*/ 9049 w 875032"/>
                <a:gd name="connsiteY10" fmla="*/ 421341 h 1082215"/>
                <a:gd name="connsiteX11" fmla="*/ 333393 w 875032"/>
                <a:gd name="connsiteY11" fmla="*/ 1082214 h 1082215"/>
                <a:gd name="connsiteX0" fmla="*/ 836051 w 1612387"/>
                <a:gd name="connsiteY0" fmla="*/ 71718 h 702040"/>
                <a:gd name="connsiteX1" fmla="*/ 791227 w 1612387"/>
                <a:gd name="connsiteY1" fmla="*/ 295835 h 702040"/>
                <a:gd name="connsiteX2" fmla="*/ 1158780 w 1612387"/>
                <a:gd name="connsiteY2" fmla="*/ 170329 h 702040"/>
                <a:gd name="connsiteX3" fmla="*/ 970521 w 1612387"/>
                <a:gd name="connsiteY3" fmla="*/ 510988 h 702040"/>
                <a:gd name="connsiteX4" fmla="*/ 1338074 w 1612387"/>
                <a:gd name="connsiteY4" fmla="*/ 385482 h 702040"/>
                <a:gd name="connsiteX5" fmla="*/ 1131886 w 1612387"/>
                <a:gd name="connsiteY5" fmla="*/ 690282 h 702040"/>
                <a:gd name="connsiteX6" fmla="*/ 1517368 w 1612387"/>
                <a:gd name="connsiteY6" fmla="*/ 600635 h 702040"/>
                <a:gd name="connsiteX7" fmla="*/ 1589086 w 1612387"/>
                <a:gd name="connsiteY7" fmla="*/ 242047 h 702040"/>
                <a:gd name="connsiteX8" fmla="*/ 1185674 w 1612387"/>
                <a:gd name="connsiteY8" fmla="*/ 0 h 702040"/>
                <a:gd name="connsiteX9" fmla="*/ 1347039 w 1612387"/>
                <a:gd name="connsiteY9" fmla="*/ 242047 h 702040"/>
                <a:gd name="connsiteX10" fmla="*/ 746404 w 1612387"/>
                <a:gd name="connsiteY10" fmla="*/ 421341 h 702040"/>
                <a:gd name="connsiteX11" fmla="*/ 20097 w 1612387"/>
                <a:gd name="connsiteY11" fmla="*/ 552181 h 702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2387" h="702040">
                  <a:moveTo>
                    <a:pt x="836051" y="71718"/>
                  </a:moveTo>
                  <a:cubicBezTo>
                    <a:pt x="786745" y="175559"/>
                    <a:pt x="737439" y="279400"/>
                    <a:pt x="791227" y="295835"/>
                  </a:cubicBezTo>
                  <a:cubicBezTo>
                    <a:pt x="845015" y="312270"/>
                    <a:pt x="1128898" y="134470"/>
                    <a:pt x="1158780" y="170329"/>
                  </a:cubicBezTo>
                  <a:cubicBezTo>
                    <a:pt x="1188662" y="206188"/>
                    <a:pt x="940639" y="475129"/>
                    <a:pt x="970521" y="510988"/>
                  </a:cubicBezTo>
                  <a:cubicBezTo>
                    <a:pt x="1000403" y="546847"/>
                    <a:pt x="1311180" y="355600"/>
                    <a:pt x="1338074" y="385482"/>
                  </a:cubicBezTo>
                  <a:cubicBezTo>
                    <a:pt x="1364968" y="415364"/>
                    <a:pt x="1102004" y="654423"/>
                    <a:pt x="1131886" y="690282"/>
                  </a:cubicBezTo>
                  <a:cubicBezTo>
                    <a:pt x="1161768" y="726141"/>
                    <a:pt x="1441168" y="675341"/>
                    <a:pt x="1517368" y="600635"/>
                  </a:cubicBezTo>
                  <a:cubicBezTo>
                    <a:pt x="1593568" y="525929"/>
                    <a:pt x="1644368" y="342153"/>
                    <a:pt x="1589086" y="242047"/>
                  </a:cubicBezTo>
                  <a:cubicBezTo>
                    <a:pt x="1533804" y="141941"/>
                    <a:pt x="1226015" y="0"/>
                    <a:pt x="1185674" y="0"/>
                  </a:cubicBezTo>
                  <a:cubicBezTo>
                    <a:pt x="1145333" y="0"/>
                    <a:pt x="1420251" y="171824"/>
                    <a:pt x="1347039" y="242047"/>
                  </a:cubicBezTo>
                  <a:cubicBezTo>
                    <a:pt x="1273827" y="312270"/>
                    <a:pt x="803181" y="340659"/>
                    <a:pt x="746404" y="421341"/>
                  </a:cubicBezTo>
                  <a:cubicBezTo>
                    <a:pt x="689628" y="502023"/>
                    <a:pt x="-138279" y="440122"/>
                    <a:pt x="20097" y="552181"/>
                  </a:cubicBezTo>
                </a:path>
              </a:pathLst>
            </a:custGeom>
            <a:noFill/>
            <a:ln w="28575" cap="rnd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Freeform 103"/>
            <p:cNvSpPr/>
            <p:nvPr/>
          </p:nvSpPr>
          <p:spPr>
            <a:xfrm rot="16698899">
              <a:off x="7575050" y="3908061"/>
              <a:ext cx="618207" cy="307684"/>
            </a:xfrm>
            <a:custGeom>
              <a:avLst/>
              <a:gdLst>
                <a:gd name="connsiteX0" fmla="*/ 146423 w 954740"/>
                <a:gd name="connsiteY0" fmla="*/ 71718 h 726141"/>
                <a:gd name="connsiteX1" fmla="*/ 101599 w 954740"/>
                <a:gd name="connsiteY1" fmla="*/ 295835 h 726141"/>
                <a:gd name="connsiteX2" fmla="*/ 469152 w 954740"/>
                <a:gd name="connsiteY2" fmla="*/ 170329 h 726141"/>
                <a:gd name="connsiteX3" fmla="*/ 280893 w 954740"/>
                <a:gd name="connsiteY3" fmla="*/ 510988 h 726141"/>
                <a:gd name="connsiteX4" fmla="*/ 648446 w 954740"/>
                <a:gd name="connsiteY4" fmla="*/ 385482 h 726141"/>
                <a:gd name="connsiteX5" fmla="*/ 442258 w 954740"/>
                <a:gd name="connsiteY5" fmla="*/ 690282 h 726141"/>
                <a:gd name="connsiteX6" fmla="*/ 827740 w 954740"/>
                <a:gd name="connsiteY6" fmla="*/ 600635 h 726141"/>
                <a:gd name="connsiteX7" fmla="*/ 899458 w 954740"/>
                <a:gd name="connsiteY7" fmla="*/ 242047 h 726141"/>
                <a:gd name="connsiteX8" fmla="*/ 496046 w 954740"/>
                <a:gd name="connsiteY8" fmla="*/ 0 h 726141"/>
                <a:gd name="connsiteX9" fmla="*/ 657411 w 954740"/>
                <a:gd name="connsiteY9" fmla="*/ 242047 h 726141"/>
                <a:gd name="connsiteX10" fmla="*/ 56776 w 954740"/>
                <a:gd name="connsiteY10" fmla="*/ 421341 h 726141"/>
                <a:gd name="connsiteX11" fmla="*/ 316752 w 954740"/>
                <a:gd name="connsiteY11" fmla="*/ 726141 h 726141"/>
                <a:gd name="connsiteX0" fmla="*/ 98696 w 875032"/>
                <a:gd name="connsiteY0" fmla="*/ 71718 h 1082215"/>
                <a:gd name="connsiteX1" fmla="*/ 53872 w 875032"/>
                <a:gd name="connsiteY1" fmla="*/ 295835 h 1082215"/>
                <a:gd name="connsiteX2" fmla="*/ 421425 w 875032"/>
                <a:gd name="connsiteY2" fmla="*/ 170329 h 1082215"/>
                <a:gd name="connsiteX3" fmla="*/ 233166 w 875032"/>
                <a:gd name="connsiteY3" fmla="*/ 510988 h 1082215"/>
                <a:gd name="connsiteX4" fmla="*/ 600719 w 875032"/>
                <a:gd name="connsiteY4" fmla="*/ 385482 h 1082215"/>
                <a:gd name="connsiteX5" fmla="*/ 394531 w 875032"/>
                <a:gd name="connsiteY5" fmla="*/ 690282 h 1082215"/>
                <a:gd name="connsiteX6" fmla="*/ 780013 w 875032"/>
                <a:gd name="connsiteY6" fmla="*/ 600635 h 1082215"/>
                <a:gd name="connsiteX7" fmla="*/ 851731 w 875032"/>
                <a:gd name="connsiteY7" fmla="*/ 242047 h 1082215"/>
                <a:gd name="connsiteX8" fmla="*/ 448319 w 875032"/>
                <a:gd name="connsiteY8" fmla="*/ 0 h 1082215"/>
                <a:gd name="connsiteX9" fmla="*/ 609684 w 875032"/>
                <a:gd name="connsiteY9" fmla="*/ 242047 h 1082215"/>
                <a:gd name="connsiteX10" fmla="*/ 9049 w 875032"/>
                <a:gd name="connsiteY10" fmla="*/ 421341 h 1082215"/>
                <a:gd name="connsiteX11" fmla="*/ 333393 w 875032"/>
                <a:gd name="connsiteY11" fmla="*/ 1082214 h 1082215"/>
                <a:gd name="connsiteX0" fmla="*/ 836051 w 1612387"/>
                <a:gd name="connsiteY0" fmla="*/ 71718 h 702040"/>
                <a:gd name="connsiteX1" fmla="*/ 791227 w 1612387"/>
                <a:gd name="connsiteY1" fmla="*/ 295835 h 702040"/>
                <a:gd name="connsiteX2" fmla="*/ 1158780 w 1612387"/>
                <a:gd name="connsiteY2" fmla="*/ 170329 h 702040"/>
                <a:gd name="connsiteX3" fmla="*/ 970521 w 1612387"/>
                <a:gd name="connsiteY3" fmla="*/ 510988 h 702040"/>
                <a:gd name="connsiteX4" fmla="*/ 1338074 w 1612387"/>
                <a:gd name="connsiteY4" fmla="*/ 385482 h 702040"/>
                <a:gd name="connsiteX5" fmla="*/ 1131886 w 1612387"/>
                <a:gd name="connsiteY5" fmla="*/ 690282 h 702040"/>
                <a:gd name="connsiteX6" fmla="*/ 1517368 w 1612387"/>
                <a:gd name="connsiteY6" fmla="*/ 600635 h 702040"/>
                <a:gd name="connsiteX7" fmla="*/ 1589086 w 1612387"/>
                <a:gd name="connsiteY7" fmla="*/ 242047 h 702040"/>
                <a:gd name="connsiteX8" fmla="*/ 1185674 w 1612387"/>
                <a:gd name="connsiteY8" fmla="*/ 0 h 702040"/>
                <a:gd name="connsiteX9" fmla="*/ 1347039 w 1612387"/>
                <a:gd name="connsiteY9" fmla="*/ 242047 h 702040"/>
                <a:gd name="connsiteX10" fmla="*/ 746404 w 1612387"/>
                <a:gd name="connsiteY10" fmla="*/ 421341 h 702040"/>
                <a:gd name="connsiteX11" fmla="*/ 20097 w 1612387"/>
                <a:gd name="connsiteY11" fmla="*/ 552181 h 702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2387" h="702040">
                  <a:moveTo>
                    <a:pt x="836051" y="71718"/>
                  </a:moveTo>
                  <a:cubicBezTo>
                    <a:pt x="786745" y="175559"/>
                    <a:pt x="737439" y="279400"/>
                    <a:pt x="791227" y="295835"/>
                  </a:cubicBezTo>
                  <a:cubicBezTo>
                    <a:pt x="845015" y="312270"/>
                    <a:pt x="1128898" y="134470"/>
                    <a:pt x="1158780" y="170329"/>
                  </a:cubicBezTo>
                  <a:cubicBezTo>
                    <a:pt x="1188662" y="206188"/>
                    <a:pt x="940639" y="475129"/>
                    <a:pt x="970521" y="510988"/>
                  </a:cubicBezTo>
                  <a:cubicBezTo>
                    <a:pt x="1000403" y="546847"/>
                    <a:pt x="1311180" y="355600"/>
                    <a:pt x="1338074" y="385482"/>
                  </a:cubicBezTo>
                  <a:cubicBezTo>
                    <a:pt x="1364968" y="415364"/>
                    <a:pt x="1102004" y="654423"/>
                    <a:pt x="1131886" y="690282"/>
                  </a:cubicBezTo>
                  <a:cubicBezTo>
                    <a:pt x="1161768" y="726141"/>
                    <a:pt x="1441168" y="675341"/>
                    <a:pt x="1517368" y="600635"/>
                  </a:cubicBezTo>
                  <a:cubicBezTo>
                    <a:pt x="1593568" y="525929"/>
                    <a:pt x="1644368" y="342153"/>
                    <a:pt x="1589086" y="242047"/>
                  </a:cubicBezTo>
                  <a:cubicBezTo>
                    <a:pt x="1533804" y="141941"/>
                    <a:pt x="1226015" y="0"/>
                    <a:pt x="1185674" y="0"/>
                  </a:cubicBezTo>
                  <a:cubicBezTo>
                    <a:pt x="1145333" y="0"/>
                    <a:pt x="1420251" y="171824"/>
                    <a:pt x="1347039" y="242047"/>
                  </a:cubicBezTo>
                  <a:cubicBezTo>
                    <a:pt x="1273827" y="312270"/>
                    <a:pt x="803181" y="340659"/>
                    <a:pt x="746404" y="421341"/>
                  </a:cubicBezTo>
                  <a:cubicBezTo>
                    <a:pt x="689628" y="502023"/>
                    <a:pt x="-138279" y="440122"/>
                    <a:pt x="20097" y="552181"/>
                  </a:cubicBezTo>
                </a:path>
              </a:pathLst>
            </a:custGeom>
            <a:noFill/>
            <a:ln w="28575" cap="rnd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Freeform 104"/>
            <p:cNvSpPr/>
            <p:nvPr/>
          </p:nvSpPr>
          <p:spPr>
            <a:xfrm rot="16698899">
              <a:off x="8130379" y="3908061"/>
              <a:ext cx="618207" cy="307684"/>
            </a:xfrm>
            <a:custGeom>
              <a:avLst/>
              <a:gdLst>
                <a:gd name="connsiteX0" fmla="*/ 146423 w 954740"/>
                <a:gd name="connsiteY0" fmla="*/ 71718 h 726141"/>
                <a:gd name="connsiteX1" fmla="*/ 101599 w 954740"/>
                <a:gd name="connsiteY1" fmla="*/ 295835 h 726141"/>
                <a:gd name="connsiteX2" fmla="*/ 469152 w 954740"/>
                <a:gd name="connsiteY2" fmla="*/ 170329 h 726141"/>
                <a:gd name="connsiteX3" fmla="*/ 280893 w 954740"/>
                <a:gd name="connsiteY3" fmla="*/ 510988 h 726141"/>
                <a:gd name="connsiteX4" fmla="*/ 648446 w 954740"/>
                <a:gd name="connsiteY4" fmla="*/ 385482 h 726141"/>
                <a:gd name="connsiteX5" fmla="*/ 442258 w 954740"/>
                <a:gd name="connsiteY5" fmla="*/ 690282 h 726141"/>
                <a:gd name="connsiteX6" fmla="*/ 827740 w 954740"/>
                <a:gd name="connsiteY6" fmla="*/ 600635 h 726141"/>
                <a:gd name="connsiteX7" fmla="*/ 899458 w 954740"/>
                <a:gd name="connsiteY7" fmla="*/ 242047 h 726141"/>
                <a:gd name="connsiteX8" fmla="*/ 496046 w 954740"/>
                <a:gd name="connsiteY8" fmla="*/ 0 h 726141"/>
                <a:gd name="connsiteX9" fmla="*/ 657411 w 954740"/>
                <a:gd name="connsiteY9" fmla="*/ 242047 h 726141"/>
                <a:gd name="connsiteX10" fmla="*/ 56776 w 954740"/>
                <a:gd name="connsiteY10" fmla="*/ 421341 h 726141"/>
                <a:gd name="connsiteX11" fmla="*/ 316752 w 954740"/>
                <a:gd name="connsiteY11" fmla="*/ 726141 h 726141"/>
                <a:gd name="connsiteX0" fmla="*/ 98696 w 875032"/>
                <a:gd name="connsiteY0" fmla="*/ 71718 h 1082215"/>
                <a:gd name="connsiteX1" fmla="*/ 53872 w 875032"/>
                <a:gd name="connsiteY1" fmla="*/ 295835 h 1082215"/>
                <a:gd name="connsiteX2" fmla="*/ 421425 w 875032"/>
                <a:gd name="connsiteY2" fmla="*/ 170329 h 1082215"/>
                <a:gd name="connsiteX3" fmla="*/ 233166 w 875032"/>
                <a:gd name="connsiteY3" fmla="*/ 510988 h 1082215"/>
                <a:gd name="connsiteX4" fmla="*/ 600719 w 875032"/>
                <a:gd name="connsiteY4" fmla="*/ 385482 h 1082215"/>
                <a:gd name="connsiteX5" fmla="*/ 394531 w 875032"/>
                <a:gd name="connsiteY5" fmla="*/ 690282 h 1082215"/>
                <a:gd name="connsiteX6" fmla="*/ 780013 w 875032"/>
                <a:gd name="connsiteY6" fmla="*/ 600635 h 1082215"/>
                <a:gd name="connsiteX7" fmla="*/ 851731 w 875032"/>
                <a:gd name="connsiteY7" fmla="*/ 242047 h 1082215"/>
                <a:gd name="connsiteX8" fmla="*/ 448319 w 875032"/>
                <a:gd name="connsiteY8" fmla="*/ 0 h 1082215"/>
                <a:gd name="connsiteX9" fmla="*/ 609684 w 875032"/>
                <a:gd name="connsiteY9" fmla="*/ 242047 h 1082215"/>
                <a:gd name="connsiteX10" fmla="*/ 9049 w 875032"/>
                <a:gd name="connsiteY10" fmla="*/ 421341 h 1082215"/>
                <a:gd name="connsiteX11" fmla="*/ 333393 w 875032"/>
                <a:gd name="connsiteY11" fmla="*/ 1082214 h 1082215"/>
                <a:gd name="connsiteX0" fmla="*/ 836051 w 1612387"/>
                <a:gd name="connsiteY0" fmla="*/ 71718 h 702040"/>
                <a:gd name="connsiteX1" fmla="*/ 791227 w 1612387"/>
                <a:gd name="connsiteY1" fmla="*/ 295835 h 702040"/>
                <a:gd name="connsiteX2" fmla="*/ 1158780 w 1612387"/>
                <a:gd name="connsiteY2" fmla="*/ 170329 h 702040"/>
                <a:gd name="connsiteX3" fmla="*/ 970521 w 1612387"/>
                <a:gd name="connsiteY3" fmla="*/ 510988 h 702040"/>
                <a:gd name="connsiteX4" fmla="*/ 1338074 w 1612387"/>
                <a:gd name="connsiteY4" fmla="*/ 385482 h 702040"/>
                <a:gd name="connsiteX5" fmla="*/ 1131886 w 1612387"/>
                <a:gd name="connsiteY5" fmla="*/ 690282 h 702040"/>
                <a:gd name="connsiteX6" fmla="*/ 1517368 w 1612387"/>
                <a:gd name="connsiteY6" fmla="*/ 600635 h 702040"/>
                <a:gd name="connsiteX7" fmla="*/ 1589086 w 1612387"/>
                <a:gd name="connsiteY7" fmla="*/ 242047 h 702040"/>
                <a:gd name="connsiteX8" fmla="*/ 1185674 w 1612387"/>
                <a:gd name="connsiteY8" fmla="*/ 0 h 702040"/>
                <a:gd name="connsiteX9" fmla="*/ 1347039 w 1612387"/>
                <a:gd name="connsiteY9" fmla="*/ 242047 h 702040"/>
                <a:gd name="connsiteX10" fmla="*/ 746404 w 1612387"/>
                <a:gd name="connsiteY10" fmla="*/ 421341 h 702040"/>
                <a:gd name="connsiteX11" fmla="*/ 20097 w 1612387"/>
                <a:gd name="connsiteY11" fmla="*/ 552181 h 702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2387" h="702040">
                  <a:moveTo>
                    <a:pt x="836051" y="71718"/>
                  </a:moveTo>
                  <a:cubicBezTo>
                    <a:pt x="786745" y="175559"/>
                    <a:pt x="737439" y="279400"/>
                    <a:pt x="791227" y="295835"/>
                  </a:cubicBezTo>
                  <a:cubicBezTo>
                    <a:pt x="845015" y="312270"/>
                    <a:pt x="1128898" y="134470"/>
                    <a:pt x="1158780" y="170329"/>
                  </a:cubicBezTo>
                  <a:cubicBezTo>
                    <a:pt x="1188662" y="206188"/>
                    <a:pt x="940639" y="475129"/>
                    <a:pt x="970521" y="510988"/>
                  </a:cubicBezTo>
                  <a:cubicBezTo>
                    <a:pt x="1000403" y="546847"/>
                    <a:pt x="1311180" y="355600"/>
                    <a:pt x="1338074" y="385482"/>
                  </a:cubicBezTo>
                  <a:cubicBezTo>
                    <a:pt x="1364968" y="415364"/>
                    <a:pt x="1102004" y="654423"/>
                    <a:pt x="1131886" y="690282"/>
                  </a:cubicBezTo>
                  <a:cubicBezTo>
                    <a:pt x="1161768" y="726141"/>
                    <a:pt x="1441168" y="675341"/>
                    <a:pt x="1517368" y="600635"/>
                  </a:cubicBezTo>
                  <a:cubicBezTo>
                    <a:pt x="1593568" y="525929"/>
                    <a:pt x="1644368" y="342153"/>
                    <a:pt x="1589086" y="242047"/>
                  </a:cubicBezTo>
                  <a:cubicBezTo>
                    <a:pt x="1533804" y="141941"/>
                    <a:pt x="1226015" y="0"/>
                    <a:pt x="1185674" y="0"/>
                  </a:cubicBezTo>
                  <a:cubicBezTo>
                    <a:pt x="1145333" y="0"/>
                    <a:pt x="1420251" y="171824"/>
                    <a:pt x="1347039" y="242047"/>
                  </a:cubicBezTo>
                  <a:cubicBezTo>
                    <a:pt x="1273827" y="312270"/>
                    <a:pt x="803181" y="340659"/>
                    <a:pt x="746404" y="421341"/>
                  </a:cubicBezTo>
                  <a:cubicBezTo>
                    <a:pt x="689628" y="502023"/>
                    <a:pt x="-138279" y="440122"/>
                    <a:pt x="20097" y="552181"/>
                  </a:cubicBezTo>
                </a:path>
              </a:pathLst>
            </a:custGeom>
            <a:noFill/>
            <a:ln w="28575" cap="rnd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Explosion 1 105"/>
            <p:cNvSpPr/>
            <p:nvPr/>
          </p:nvSpPr>
          <p:spPr>
            <a:xfrm>
              <a:off x="6168539" y="4186873"/>
              <a:ext cx="152400" cy="152400"/>
            </a:xfrm>
            <a:prstGeom prst="irregularSeal1">
              <a:avLst/>
            </a:prstGeom>
            <a:solidFill>
              <a:srgbClr val="FFC000"/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Explosion 1 106"/>
            <p:cNvSpPr/>
            <p:nvPr/>
          </p:nvSpPr>
          <p:spPr>
            <a:xfrm>
              <a:off x="6724512" y="4186873"/>
              <a:ext cx="152400" cy="152400"/>
            </a:xfrm>
            <a:prstGeom prst="irregularSeal1">
              <a:avLst/>
            </a:prstGeom>
            <a:solidFill>
              <a:srgbClr val="FFC000"/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Explosion 1 107"/>
            <p:cNvSpPr/>
            <p:nvPr/>
          </p:nvSpPr>
          <p:spPr>
            <a:xfrm>
              <a:off x="7280485" y="4186873"/>
              <a:ext cx="152400" cy="152400"/>
            </a:xfrm>
            <a:prstGeom prst="irregularSeal1">
              <a:avLst/>
            </a:prstGeom>
            <a:solidFill>
              <a:srgbClr val="FFC000"/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Explosion 1 108"/>
            <p:cNvSpPr/>
            <p:nvPr/>
          </p:nvSpPr>
          <p:spPr>
            <a:xfrm>
              <a:off x="7836459" y="4186873"/>
              <a:ext cx="152400" cy="152400"/>
            </a:xfrm>
            <a:prstGeom prst="irregularSeal1">
              <a:avLst/>
            </a:prstGeom>
            <a:solidFill>
              <a:srgbClr val="FFC000"/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Explosion 1 109"/>
            <p:cNvSpPr/>
            <p:nvPr/>
          </p:nvSpPr>
          <p:spPr>
            <a:xfrm>
              <a:off x="8392433" y="4186873"/>
              <a:ext cx="152400" cy="152400"/>
            </a:xfrm>
            <a:prstGeom prst="irregularSeal1">
              <a:avLst/>
            </a:prstGeom>
            <a:solidFill>
              <a:srgbClr val="FFC000"/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625389" y="1021108"/>
            <a:ext cx="3048000" cy="1752600"/>
            <a:chOff x="3048000" y="838200"/>
            <a:chExt cx="3048000" cy="1752600"/>
          </a:xfrm>
        </p:grpSpPr>
        <p:sp>
          <p:nvSpPr>
            <p:cNvPr id="118" name="Rounded Rectangle 117"/>
            <p:cNvSpPr/>
            <p:nvPr/>
          </p:nvSpPr>
          <p:spPr>
            <a:xfrm>
              <a:off x="3048000" y="1219200"/>
              <a:ext cx="3048000" cy="1371600"/>
            </a:xfrm>
            <a:prstGeom prst="roundRect">
              <a:avLst>
                <a:gd name="adj" fmla="val 29216"/>
              </a:avLst>
            </a:prstGeom>
            <a:solidFill>
              <a:srgbClr val="EEECE1">
                <a:lumMod val="90000"/>
              </a:srgbClr>
            </a:solidFill>
            <a:ln w="50800" cap="rnd" cmpd="sng" algn="ctr">
              <a:solidFill>
                <a:srgbClr val="EEECE1">
                  <a:lumMod val="50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Flowchart: Extract 118"/>
            <p:cNvSpPr/>
            <p:nvPr/>
          </p:nvSpPr>
          <p:spPr>
            <a:xfrm>
              <a:off x="3505200" y="1676400"/>
              <a:ext cx="2133600" cy="762000"/>
            </a:xfrm>
            <a:prstGeom prst="flowChartExtract">
              <a:avLst/>
            </a:prstGeom>
            <a:gradFill>
              <a:gsLst>
                <a:gs pos="31000">
                  <a:srgbClr val="4F81BD">
                    <a:alpha val="66000"/>
                  </a:srgbClr>
                </a:gs>
                <a:gs pos="100000">
                  <a:srgbClr val="EEECE1">
                    <a:lumMod val="90000"/>
                  </a:srgb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0" name="Straight Connector 119"/>
            <p:cNvCxnSpPr/>
            <p:nvPr/>
          </p:nvCxnSpPr>
          <p:spPr>
            <a:xfrm>
              <a:off x="3352800" y="1600200"/>
              <a:ext cx="405581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cxnSp>
          <p:nvCxnSpPr>
            <p:cNvPr id="121" name="Straight Connector 120"/>
            <p:cNvCxnSpPr/>
            <p:nvPr/>
          </p:nvCxnSpPr>
          <p:spPr>
            <a:xfrm>
              <a:off x="3758381" y="1600200"/>
              <a:ext cx="1703439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2" name="Straight Connector 121"/>
            <p:cNvCxnSpPr/>
            <p:nvPr/>
          </p:nvCxnSpPr>
          <p:spPr>
            <a:xfrm>
              <a:off x="5461819" y="1600200"/>
              <a:ext cx="405581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sp>
          <p:nvSpPr>
            <p:cNvPr id="123" name="Pentagon 122"/>
            <p:cNvSpPr/>
            <p:nvPr/>
          </p:nvSpPr>
          <p:spPr>
            <a:xfrm>
              <a:off x="3920613" y="1447800"/>
              <a:ext cx="1378974" cy="304800"/>
            </a:xfrm>
            <a:prstGeom prst="homePlate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gene</a:t>
              </a:r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3869767" y="2043953"/>
              <a:ext cx="366058" cy="318247"/>
            </a:xfrm>
            <a:custGeom>
              <a:avLst/>
              <a:gdLst>
                <a:gd name="connsiteX0" fmla="*/ 146423 w 954740"/>
                <a:gd name="connsiteY0" fmla="*/ 71718 h 726141"/>
                <a:gd name="connsiteX1" fmla="*/ 101599 w 954740"/>
                <a:gd name="connsiteY1" fmla="*/ 295835 h 726141"/>
                <a:gd name="connsiteX2" fmla="*/ 469152 w 954740"/>
                <a:gd name="connsiteY2" fmla="*/ 170329 h 726141"/>
                <a:gd name="connsiteX3" fmla="*/ 280893 w 954740"/>
                <a:gd name="connsiteY3" fmla="*/ 510988 h 726141"/>
                <a:gd name="connsiteX4" fmla="*/ 648446 w 954740"/>
                <a:gd name="connsiteY4" fmla="*/ 385482 h 726141"/>
                <a:gd name="connsiteX5" fmla="*/ 442258 w 954740"/>
                <a:gd name="connsiteY5" fmla="*/ 690282 h 726141"/>
                <a:gd name="connsiteX6" fmla="*/ 827740 w 954740"/>
                <a:gd name="connsiteY6" fmla="*/ 600635 h 726141"/>
                <a:gd name="connsiteX7" fmla="*/ 899458 w 954740"/>
                <a:gd name="connsiteY7" fmla="*/ 242047 h 726141"/>
                <a:gd name="connsiteX8" fmla="*/ 496046 w 954740"/>
                <a:gd name="connsiteY8" fmla="*/ 0 h 726141"/>
                <a:gd name="connsiteX9" fmla="*/ 657411 w 954740"/>
                <a:gd name="connsiteY9" fmla="*/ 242047 h 726141"/>
                <a:gd name="connsiteX10" fmla="*/ 56776 w 954740"/>
                <a:gd name="connsiteY10" fmla="*/ 421341 h 726141"/>
                <a:gd name="connsiteX11" fmla="*/ 316752 w 954740"/>
                <a:gd name="connsiteY11" fmla="*/ 726141 h 72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4740" h="726141">
                  <a:moveTo>
                    <a:pt x="146423" y="71718"/>
                  </a:moveTo>
                  <a:cubicBezTo>
                    <a:pt x="97117" y="175559"/>
                    <a:pt x="47811" y="279400"/>
                    <a:pt x="101599" y="295835"/>
                  </a:cubicBezTo>
                  <a:cubicBezTo>
                    <a:pt x="155387" y="312270"/>
                    <a:pt x="439270" y="134470"/>
                    <a:pt x="469152" y="170329"/>
                  </a:cubicBezTo>
                  <a:cubicBezTo>
                    <a:pt x="499034" y="206188"/>
                    <a:pt x="251011" y="475129"/>
                    <a:pt x="280893" y="510988"/>
                  </a:cubicBezTo>
                  <a:cubicBezTo>
                    <a:pt x="310775" y="546847"/>
                    <a:pt x="621552" y="355600"/>
                    <a:pt x="648446" y="385482"/>
                  </a:cubicBezTo>
                  <a:cubicBezTo>
                    <a:pt x="675340" y="415364"/>
                    <a:pt x="412376" y="654423"/>
                    <a:pt x="442258" y="690282"/>
                  </a:cubicBezTo>
                  <a:cubicBezTo>
                    <a:pt x="472140" y="726141"/>
                    <a:pt x="751540" y="675341"/>
                    <a:pt x="827740" y="600635"/>
                  </a:cubicBezTo>
                  <a:cubicBezTo>
                    <a:pt x="903940" y="525929"/>
                    <a:pt x="954740" y="342153"/>
                    <a:pt x="899458" y="242047"/>
                  </a:cubicBezTo>
                  <a:cubicBezTo>
                    <a:pt x="844176" y="141941"/>
                    <a:pt x="536387" y="0"/>
                    <a:pt x="496046" y="0"/>
                  </a:cubicBezTo>
                  <a:cubicBezTo>
                    <a:pt x="455705" y="0"/>
                    <a:pt x="730623" y="171824"/>
                    <a:pt x="657411" y="242047"/>
                  </a:cubicBezTo>
                  <a:cubicBezTo>
                    <a:pt x="584199" y="312270"/>
                    <a:pt x="113553" y="340659"/>
                    <a:pt x="56776" y="421341"/>
                  </a:cubicBezTo>
                  <a:cubicBezTo>
                    <a:pt x="0" y="502023"/>
                    <a:pt x="158376" y="614082"/>
                    <a:pt x="316752" y="726141"/>
                  </a:cubicBezTo>
                </a:path>
              </a:pathLst>
            </a:custGeom>
            <a:noFill/>
            <a:ln w="28575" cap="rnd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4403167" y="2043953"/>
              <a:ext cx="366058" cy="318247"/>
            </a:xfrm>
            <a:custGeom>
              <a:avLst/>
              <a:gdLst>
                <a:gd name="connsiteX0" fmla="*/ 146423 w 954740"/>
                <a:gd name="connsiteY0" fmla="*/ 71718 h 726141"/>
                <a:gd name="connsiteX1" fmla="*/ 101599 w 954740"/>
                <a:gd name="connsiteY1" fmla="*/ 295835 h 726141"/>
                <a:gd name="connsiteX2" fmla="*/ 469152 w 954740"/>
                <a:gd name="connsiteY2" fmla="*/ 170329 h 726141"/>
                <a:gd name="connsiteX3" fmla="*/ 280893 w 954740"/>
                <a:gd name="connsiteY3" fmla="*/ 510988 h 726141"/>
                <a:gd name="connsiteX4" fmla="*/ 648446 w 954740"/>
                <a:gd name="connsiteY4" fmla="*/ 385482 h 726141"/>
                <a:gd name="connsiteX5" fmla="*/ 442258 w 954740"/>
                <a:gd name="connsiteY5" fmla="*/ 690282 h 726141"/>
                <a:gd name="connsiteX6" fmla="*/ 827740 w 954740"/>
                <a:gd name="connsiteY6" fmla="*/ 600635 h 726141"/>
                <a:gd name="connsiteX7" fmla="*/ 899458 w 954740"/>
                <a:gd name="connsiteY7" fmla="*/ 242047 h 726141"/>
                <a:gd name="connsiteX8" fmla="*/ 496046 w 954740"/>
                <a:gd name="connsiteY8" fmla="*/ 0 h 726141"/>
                <a:gd name="connsiteX9" fmla="*/ 657411 w 954740"/>
                <a:gd name="connsiteY9" fmla="*/ 242047 h 726141"/>
                <a:gd name="connsiteX10" fmla="*/ 56776 w 954740"/>
                <a:gd name="connsiteY10" fmla="*/ 421341 h 726141"/>
                <a:gd name="connsiteX11" fmla="*/ 316752 w 954740"/>
                <a:gd name="connsiteY11" fmla="*/ 726141 h 72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4740" h="726141">
                  <a:moveTo>
                    <a:pt x="146423" y="71718"/>
                  </a:moveTo>
                  <a:cubicBezTo>
                    <a:pt x="97117" y="175559"/>
                    <a:pt x="47811" y="279400"/>
                    <a:pt x="101599" y="295835"/>
                  </a:cubicBezTo>
                  <a:cubicBezTo>
                    <a:pt x="155387" y="312270"/>
                    <a:pt x="439270" y="134470"/>
                    <a:pt x="469152" y="170329"/>
                  </a:cubicBezTo>
                  <a:cubicBezTo>
                    <a:pt x="499034" y="206188"/>
                    <a:pt x="251011" y="475129"/>
                    <a:pt x="280893" y="510988"/>
                  </a:cubicBezTo>
                  <a:cubicBezTo>
                    <a:pt x="310775" y="546847"/>
                    <a:pt x="621552" y="355600"/>
                    <a:pt x="648446" y="385482"/>
                  </a:cubicBezTo>
                  <a:cubicBezTo>
                    <a:pt x="675340" y="415364"/>
                    <a:pt x="412376" y="654423"/>
                    <a:pt x="442258" y="690282"/>
                  </a:cubicBezTo>
                  <a:cubicBezTo>
                    <a:pt x="472140" y="726141"/>
                    <a:pt x="751540" y="675341"/>
                    <a:pt x="827740" y="600635"/>
                  </a:cubicBezTo>
                  <a:cubicBezTo>
                    <a:pt x="903940" y="525929"/>
                    <a:pt x="954740" y="342153"/>
                    <a:pt x="899458" y="242047"/>
                  </a:cubicBezTo>
                  <a:cubicBezTo>
                    <a:pt x="844176" y="141941"/>
                    <a:pt x="536387" y="0"/>
                    <a:pt x="496046" y="0"/>
                  </a:cubicBezTo>
                  <a:cubicBezTo>
                    <a:pt x="455705" y="0"/>
                    <a:pt x="730623" y="171824"/>
                    <a:pt x="657411" y="242047"/>
                  </a:cubicBezTo>
                  <a:cubicBezTo>
                    <a:pt x="584199" y="312270"/>
                    <a:pt x="113553" y="340659"/>
                    <a:pt x="56776" y="421341"/>
                  </a:cubicBezTo>
                  <a:cubicBezTo>
                    <a:pt x="0" y="502023"/>
                    <a:pt x="158376" y="614082"/>
                    <a:pt x="316752" y="726141"/>
                  </a:cubicBezTo>
                </a:path>
              </a:pathLst>
            </a:custGeom>
            <a:noFill/>
            <a:ln w="28575" cap="rnd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4936567" y="2043953"/>
              <a:ext cx="366058" cy="318247"/>
            </a:xfrm>
            <a:custGeom>
              <a:avLst/>
              <a:gdLst>
                <a:gd name="connsiteX0" fmla="*/ 146423 w 954740"/>
                <a:gd name="connsiteY0" fmla="*/ 71718 h 726141"/>
                <a:gd name="connsiteX1" fmla="*/ 101599 w 954740"/>
                <a:gd name="connsiteY1" fmla="*/ 295835 h 726141"/>
                <a:gd name="connsiteX2" fmla="*/ 469152 w 954740"/>
                <a:gd name="connsiteY2" fmla="*/ 170329 h 726141"/>
                <a:gd name="connsiteX3" fmla="*/ 280893 w 954740"/>
                <a:gd name="connsiteY3" fmla="*/ 510988 h 726141"/>
                <a:gd name="connsiteX4" fmla="*/ 648446 w 954740"/>
                <a:gd name="connsiteY4" fmla="*/ 385482 h 726141"/>
                <a:gd name="connsiteX5" fmla="*/ 442258 w 954740"/>
                <a:gd name="connsiteY5" fmla="*/ 690282 h 726141"/>
                <a:gd name="connsiteX6" fmla="*/ 827740 w 954740"/>
                <a:gd name="connsiteY6" fmla="*/ 600635 h 726141"/>
                <a:gd name="connsiteX7" fmla="*/ 899458 w 954740"/>
                <a:gd name="connsiteY7" fmla="*/ 242047 h 726141"/>
                <a:gd name="connsiteX8" fmla="*/ 496046 w 954740"/>
                <a:gd name="connsiteY8" fmla="*/ 0 h 726141"/>
                <a:gd name="connsiteX9" fmla="*/ 657411 w 954740"/>
                <a:gd name="connsiteY9" fmla="*/ 242047 h 726141"/>
                <a:gd name="connsiteX10" fmla="*/ 56776 w 954740"/>
                <a:gd name="connsiteY10" fmla="*/ 421341 h 726141"/>
                <a:gd name="connsiteX11" fmla="*/ 316752 w 954740"/>
                <a:gd name="connsiteY11" fmla="*/ 726141 h 72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4740" h="726141">
                  <a:moveTo>
                    <a:pt x="146423" y="71718"/>
                  </a:moveTo>
                  <a:cubicBezTo>
                    <a:pt x="97117" y="175559"/>
                    <a:pt x="47811" y="279400"/>
                    <a:pt x="101599" y="295835"/>
                  </a:cubicBezTo>
                  <a:cubicBezTo>
                    <a:pt x="155387" y="312270"/>
                    <a:pt x="439270" y="134470"/>
                    <a:pt x="469152" y="170329"/>
                  </a:cubicBezTo>
                  <a:cubicBezTo>
                    <a:pt x="499034" y="206188"/>
                    <a:pt x="251011" y="475129"/>
                    <a:pt x="280893" y="510988"/>
                  </a:cubicBezTo>
                  <a:cubicBezTo>
                    <a:pt x="310775" y="546847"/>
                    <a:pt x="621552" y="355600"/>
                    <a:pt x="648446" y="385482"/>
                  </a:cubicBezTo>
                  <a:cubicBezTo>
                    <a:pt x="675340" y="415364"/>
                    <a:pt x="412376" y="654423"/>
                    <a:pt x="442258" y="690282"/>
                  </a:cubicBezTo>
                  <a:cubicBezTo>
                    <a:pt x="472140" y="726141"/>
                    <a:pt x="751540" y="675341"/>
                    <a:pt x="827740" y="600635"/>
                  </a:cubicBezTo>
                  <a:cubicBezTo>
                    <a:pt x="903940" y="525929"/>
                    <a:pt x="954740" y="342153"/>
                    <a:pt x="899458" y="242047"/>
                  </a:cubicBezTo>
                  <a:cubicBezTo>
                    <a:pt x="844176" y="141941"/>
                    <a:pt x="536387" y="0"/>
                    <a:pt x="496046" y="0"/>
                  </a:cubicBezTo>
                  <a:cubicBezTo>
                    <a:pt x="455705" y="0"/>
                    <a:pt x="730623" y="171824"/>
                    <a:pt x="657411" y="242047"/>
                  </a:cubicBezTo>
                  <a:cubicBezTo>
                    <a:pt x="584199" y="312270"/>
                    <a:pt x="113553" y="340659"/>
                    <a:pt x="56776" y="421341"/>
                  </a:cubicBezTo>
                  <a:cubicBezTo>
                    <a:pt x="0" y="502023"/>
                    <a:pt x="158376" y="614082"/>
                    <a:pt x="316752" y="726141"/>
                  </a:cubicBezTo>
                </a:path>
              </a:pathLst>
            </a:custGeom>
            <a:noFill/>
            <a:ln w="28575" cap="rnd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5469967" y="2043953"/>
              <a:ext cx="366058" cy="318247"/>
            </a:xfrm>
            <a:custGeom>
              <a:avLst/>
              <a:gdLst>
                <a:gd name="connsiteX0" fmla="*/ 146423 w 954740"/>
                <a:gd name="connsiteY0" fmla="*/ 71718 h 726141"/>
                <a:gd name="connsiteX1" fmla="*/ 101599 w 954740"/>
                <a:gd name="connsiteY1" fmla="*/ 295835 h 726141"/>
                <a:gd name="connsiteX2" fmla="*/ 469152 w 954740"/>
                <a:gd name="connsiteY2" fmla="*/ 170329 h 726141"/>
                <a:gd name="connsiteX3" fmla="*/ 280893 w 954740"/>
                <a:gd name="connsiteY3" fmla="*/ 510988 h 726141"/>
                <a:gd name="connsiteX4" fmla="*/ 648446 w 954740"/>
                <a:gd name="connsiteY4" fmla="*/ 385482 h 726141"/>
                <a:gd name="connsiteX5" fmla="*/ 442258 w 954740"/>
                <a:gd name="connsiteY5" fmla="*/ 690282 h 726141"/>
                <a:gd name="connsiteX6" fmla="*/ 827740 w 954740"/>
                <a:gd name="connsiteY6" fmla="*/ 600635 h 726141"/>
                <a:gd name="connsiteX7" fmla="*/ 899458 w 954740"/>
                <a:gd name="connsiteY7" fmla="*/ 242047 h 726141"/>
                <a:gd name="connsiteX8" fmla="*/ 496046 w 954740"/>
                <a:gd name="connsiteY8" fmla="*/ 0 h 726141"/>
                <a:gd name="connsiteX9" fmla="*/ 657411 w 954740"/>
                <a:gd name="connsiteY9" fmla="*/ 242047 h 726141"/>
                <a:gd name="connsiteX10" fmla="*/ 56776 w 954740"/>
                <a:gd name="connsiteY10" fmla="*/ 421341 h 726141"/>
                <a:gd name="connsiteX11" fmla="*/ 316752 w 954740"/>
                <a:gd name="connsiteY11" fmla="*/ 726141 h 72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4740" h="726141">
                  <a:moveTo>
                    <a:pt x="146423" y="71718"/>
                  </a:moveTo>
                  <a:cubicBezTo>
                    <a:pt x="97117" y="175559"/>
                    <a:pt x="47811" y="279400"/>
                    <a:pt x="101599" y="295835"/>
                  </a:cubicBezTo>
                  <a:cubicBezTo>
                    <a:pt x="155387" y="312270"/>
                    <a:pt x="439270" y="134470"/>
                    <a:pt x="469152" y="170329"/>
                  </a:cubicBezTo>
                  <a:cubicBezTo>
                    <a:pt x="499034" y="206188"/>
                    <a:pt x="251011" y="475129"/>
                    <a:pt x="280893" y="510988"/>
                  </a:cubicBezTo>
                  <a:cubicBezTo>
                    <a:pt x="310775" y="546847"/>
                    <a:pt x="621552" y="355600"/>
                    <a:pt x="648446" y="385482"/>
                  </a:cubicBezTo>
                  <a:cubicBezTo>
                    <a:pt x="675340" y="415364"/>
                    <a:pt x="412376" y="654423"/>
                    <a:pt x="442258" y="690282"/>
                  </a:cubicBezTo>
                  <a:cubicBezTo>
                    <a:pt x="472140" y="726141"/>
                    <a:pt x="751540" y="675341"/>
                    <a:pt x="827740" y="600635"/>
                  </a:cubicBezTo>
                  <a:cubicBezTo>
                    <a:pt x="903940" y="525929"/>
                    <a:pt x="954740" y="342153"/>
                    <a:pt x="899458" y="242047"/>
                  </a:cubicBezTo>
                  <a:cubicBezTo>
                    <a:pt x="844176" y="141941"/>
                    <a:pt x="536387" y="0"/>
                    <a:pt x="496046" y="0"/>
                  </a:cubicBezTo>
                  <a:cubicBezTo>
                    <a:pt x="455705" y="0"/>
                    <a:pt x="730623" y="171824"/>
                    <a:pt x="657411" y="242047"/>
                  </a:cubicBezTo>
                  <a:cubicBezTo>
                    <a:pt x="584199" y="312270"/>
                    <a:pt x="113553" y="340659"/>
                    <a:pt x="56776" y="421341"/>
                  </a:cubicBezTo>
                  <a:cubicBezTo>
                    <a:pt x="0" y="502023"/>
                    <a:pt x="158376" y="614082"/>
                    <a:pt x="316752" y="726141"/>
                  </a:cubicBezTo>
                </a:path>
              </a:pathLst>
            </a:custGeom>
            <a:noFill/>
            <a:ln w="28575" cap="rnd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Smiley Face 127"/>
            <p:cNvSpPr/>
            <p:nvPr/>
          </p:nvSpPr>
          <p:spPr>
            <a:xfrm>
              <a:off x="4343400" y="838200"/>
              <a:ext cx="457200" cy="457200"/>
            </a:xfrm>
            <a:prstGeom prst="smileyFace">
              <a:avLst>
                <a:gd name="adj" fmla="val 1175"/>
              </a:avLst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3321425" y="2043953"/>
              <a:ext cx="366058" cy="318247"/>
            </a:xfrm>
            <a:custGeom>
              <a:avLst/>
              <a:gdLst>
                <a:gd name="connsiteX0" fmla="*/ 146423 w 954740"/>
                <a:gd name="connsiteY0" fmla="*/ 71718 h 726141"/>
                <a:gd name="connsiteX1" fmla="*/ 101599 w 954740"/>
                <a:gd name="connsiteY1" fmla="*/ 295835 h 726141"/>
                <a:gd name="connsiteX2" fmla="*/ 469152 w 954740"/>
                <a:gd name="connsiteY2" fmla="*/ 170329 h 726141"/>
                <a:gd name="connsiteX3" fmla="*/ 280893 w 954740"/>
                <a:gd name="connsiteY3" fmla="*/ 510988 h 726141"/>
                <a:gd name="connsiteX4" fmla="*/ 648446 w 954740"/>
                <a:gd name="connsiteY4" fmla="*/ 385482 h 726141"/>
                <a:gd name="connsiteX5" fmla="*/ 442258 w 954740"/>
                <a:gd name="connsiteY5" fmla="*/ 690282 h 726141"/>
                <a:gd name="connsiteX6" fmla="*/ 827740 w 954740"/>
                <a:gd name="connsiteY6" fmla="*/ 600635 h 726141"/>
                <a:gd name="connsiteX7" fmla="*/ 899458 w 954740"/>
                <a:gd name="connsiteY7" fmla="*/ 242047 h 726141"/>
                <a:gd name="connsiteX8" fmla="*/ 496046 w 954740"/>
                <a:gd name="connsiteY8" fmla="*/ 0 h 726141"/>
                <a:gd name="connsiteX9" fmla="*/ 657411 w 954740"/>
                <a:gd name="connsiteY9" fmla="*/ 242047 h 726141"/>
                <a:gd name="connsiteX10" fmla="*/ 56776 w 954740"/>
                <a:gd name="connsiteY10" fmla="*/ 421341 h 726141"/>
                <a:gd name="connsiteX11" fmla="*/ 316752 w 954740"/>
                <a:gd name="connsiteY11" fmla="*/ 726141 h 72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4740" h="726141">
                  <a:moveTo>
                    <a:pt x="146423" y="71718"/>
                  </a:moveTo>
                  <a:cubicBezTo>
                    <a:pt x="97117" y="175559"/>
                    <a:pt x="47811" y="279400"/>
                    <a:pt x="101599" y="295835"/>
                  </a:cubicBezTo>
                  <a:cubicBezTo>
                    <a:pt x="155387" y="312270"/>
                    <a:pt x="439270" y="134470"/>
                    <a:pt x="469152" y="170329"/>
                  </a:cubicBezTo>
                  <a:cubicBezTo>
                    <a:pt x="499034" y="206188"/>
                    <a:pt x="251011" y="475129"/>
                    <a:pt x="280893" y="510988"/>
                  </a:cubicBezTo>
                  <a:cubicBezTo>
                    <a:pt x="310775" y="546847"/>
                    <a:pt x="621552" y="355600"/>
                    <a:pt x="648446" y="385482"/>
                  </a:cubicBezTo>
                  <a:cubicBezTo>
                    <a:pt x="675340" y="415364"/>
                    <a:pt x="412376" y="654423"/>
                    <a:pt x="442258" y="690282"/>
                  </a:cubicBezTo>
                  <a:cubicBezTo>
                    <a:pt x="472140" y="726141"/>
                    <a:pt x="751540" y="675341"/>
                    <a:pt x="827740" y="600635"/>
                  </a:cubicBezTo>
                  <a:cubicBezTo>
                    <a:pt x="903940" y="525929"/>
                    <a:pt x="954740" y="342153"/>
                    <a:pt x="899458" y="242047"/>
                  </a:cubicBezTo>
                  <a:cubicBezTo>
                    <a:pt x="844176" y="141941"/>
                    <a:pt x="536387" y="0"/>
                    <a:pt x="496046" y="0"/>
                  </a:cubicBezTo>
                  <a:cubicBezTo>
                    <a:pt x="455705" y="0"/>
                    <a:pt x="730623" y="171824"/>
                    <a:pt x="657411" y="242047"/>
                  </a:cubicBezTo>
                  <a:cubicBezTo>
                    <a:pt x="584199" y="312270"/>
                    <a:pt x="113553" y="340659"/>
                    <a:pt x="56776" y="421341"/>
                  </a:cubicBezTo>
                  <a:cubicBezTo>
                    <a:pt x="0" y="502023"/>
                    <a:pt x="158376" y="614082"/>
                    <a:pt x="316752" y="726141"/>
                  </a:cubicBezTo>
                </a:path>
              </a:pathLst>
            </a:custGeom>
            <a:noFill/>
            <a:ln w="28575" cap="rnd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3901489" y="4907308"/>
            <a:ext cx="3048000" cy="1752600"/>
            <a:chOff x="3124200" y="4572000"/>
            <a:chExt cx="3048000" cy="1752600"/>
          </a:xfrm>
        </p:grpSpPr>
        <p:sp>
          <p:nvSpPr>
            <p:cNvPr id="131" name="Rounded Rectangle 130"/>
            <p:cNvSpPr/>
            <p:nvPr/>
          </p:nvSpPr>
          <p:spPr>
            <a:xfrm>
              <a:off x="3124200" y="4953000"/>
              <a:ext cx="3048000" cy="1371600"/>
            </a:xfrm>
            <a:prstGeom prst="roundRect">
              <a:avLst>
                <a:gd name="adj" fmla="val 29216"/>
              </a:avLst>
            </a:prstGeom>
            <a:solidFill>
              <a:srgbClr val="EEECE1">
                <a:lumMod val="90000"/>
              </a:srgbClr>
            </a:solidFill>
            <a:ln w="50800" cap="rnd" cmpd="sng" algn="ctr">
              <a:solidFill>
                <a:srgbClr val="EEECE1">
                  <a:lumMod val="50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Flowchart: Extract 131"/>
            <p:cNvSpPr/>
            <p:nvPr/>
          </p:nvSpPr>
          <p:spPr>
            <a:xfrm>
              <a:off x="3581400" y="5410199"/>
              <a:ext cx="2133600" cy="730625"/>
            </a:xfrm>
            <a:prstGeom prst="flowChartExtract">
              <a:avLst/>
            </a:prstGeom>
            <a:gradFill>
              <a:gsLst>
                <a:gs pos="31000">
                  <a:srgbClr val="4F81BD">
                    <a:alpha val="66000"/>
                  </a:srgbClr>
                </a:gs>
                <a:gs pos="100000">
                  <a:srgbClr val="EEECE1">
                    <a:lumMod val="90000"/>
                  </a:srgb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3" name="Straight Connector 132"/>
            <p:cNvCxnSpPr/>
            <p:nvPr/>
          </p:nvCxnSpPr>
          <p:spPr>
            <a:xfrm>
              <a:off x="3429001" y="5334000"/>
              <a:ext cx="405581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cxnSp>
          <p:nvCxnSpPr>
            <p:cNvPr id="134" name="Straight Connector 133"/>
            <p:cNvCxnSpPr/>
            <p:nvPr/>
          </p:nvCxnSpPr>
          <p:spPr>
            <a:xfrm>
              <a:off x="3834582" y="5334000"/>
              <a:ext cx="170344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>
            <a:xfrm>
              <a:off x="5538022" y="5334000"/>
              <a:ext cx="405581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sp>
          <p:nvSpPr>
            <p:cNvPr id="136" name="Freeform 135"/>
            <p:cNvSpPr/>
            <p:nvPr/>
          </p:nvSpPr>
          <p:spPr>
            <a:xfrm>
              <a:off x="3397625" y="5777753"/>
              <a:ext cx="366058" cy="318247"/>
            </a:xfrm>
            <a:custGeom>
              <a:avLst/>
              <a:gdLst>
                <a:gd name="connsiteX0" fmla="*/ 146423 w 954740"/>
                <a:gd name="connsiteY0" fmla="*/ 71718 h 726141"/>
                <a:gd name="connsiteX1" fmla="*/ 101599 w 954740"/>
                <a:gd name="connsiteY1" fmla="*/ 295835 h 726141"/>
                <a:gd name="connsiteX2" fmla="*/ 469152 w 954740"/>
                <a:gd name="connsiteY2" fmla="*/ 170329 h 726141"/>
                <a:gd name="connsiteX3" fmla="*/ 280893 w 954740"/>
                <a:gd name="connsiteY3" fmla="*/ 510988 h 726141"/>
                <a:gd name="connsiteX4" fmla="*/ 648446 w 954740"/>
                <a:gd name="connsiteY4" fmla="*/ 385482 h 726141"/>
                <a:gd name="connsiteX5" fmla="*/ 442258 w 954740"/>
                <a:gd name="connsiteY5" fmla="*/ 690282 h 726141"/>
                <a:gd name="connsiteX6" fmla="*/ 827740 w 954740"/>
                <a:gd name="connsiteY6" fmla="*/ 600635 h 726141"/>
                <a:gd name="connsiteX7" fmla="*/ 899458 w 954740"/>
                <a:gd name="connsiteY7" fmla="*/ 242047 h 726141"/>
                <a:gd name="connsiteX8" fmla="*/ 496046 w 954740"/>
                <a:gd name="connsiteY8" fmla="*/ 0 h 726141"/>
                <a:gd name="connsiteX9" fmla="*/ 657411 w 954740"/>
                <a:gd name="connsiteY9" fmla="*/ 242047 h 726141"/>
                <a:gd name="connsiteX10" fmla="*/ 56776 w 954740"/>
                <a:gd name="connsiteY10" fmla="*/ 421341 h 726141"/>
                <a:gd name="connsiteX11" fmla="*/ 316752 w 954740"/>
                <a:gd name="connsiteY11" fmla="*/ 726141 h 72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4740" h="726141">
                  <a:moveTo>
                    <a:pt x="146423" y="71718"/>
                  </a:moveTo>
                  <a:cubicBezTo>
                    <a:pt x="97117" y="175559"/>
                    <a:pt x="47811" y="279400"/>
                    <a:pt x="101599" y="295835"/>
                  </a:cubicBezTo>
                  <a:cubicBezTo>
                    <a:pt x="155387" y="312270"/>
                    <a:pt x="439270" y="134470"/>
                    <a:pt x="469152" y="170329"/>
                  </a:cubicBezTo>
                  <a:cubicBezTo>
                    <a:pt x="499034" y="206188"/>
                    <a:pt x="251011" y="475129"/>
                    <a:pt x="280893" y="510988"/>
                  </a:cubicBezTo>
                  <a:cubicBezTo>
                    <a:pt x="310775" y="546847"/>
                    <a:pt x="621552" y="355600"/>
                    <a:pt x="648446" y="385482"/>
                  </a:cubicBezTo>
                  <a:cubicBezTo>
                    <a:pt x="675340" y="415364"/>
                    <a:pt x="412376" y="654423"/>
                    <a:pt x="442258" y="690282"/>
                  </a:cubicBezTo>
                  <a:cubicBezTo>
                    <a:pt x="472140" y="726141"/>
                    <a:pt x="751540" y="675341"/>
                    <a:pt x="827740" y="600635"/>
                  </a:cubicBezTo>
                  <a:cubicBezTo>
                    <a:pt x="903940" y="525929"/>
                    <a:pt x="954740" y="342153"/>
                    <a:pt x="899458" y="242047"/>
                  </a:cubicBezTo>
                  <a:cubicBezTo>
                    <a:pt x="844176" y="141941"/>
                    <a:pt x="536387" y="0"/>
                    <a:pt x="496046" y="0"/>
                  </a:cubicBezTo>
                  <a:cubicBezTo>
                    <a:pt x="455705" y="0"/>
                    <a:pt x="730623" y="171824"/>
                    <a:pt x="657411" y="242047"/>
                  </a:cubicBezTo>
                  <a:cubicBezTo>
                    <a:pt x="584199" y="312270"/>
                    <a:pt x="113553" y="340659"/>
                    <a:pt x="56776" y="421341"/>
                  </a:cubicBezTo>
                  <a:cubicBezTo>
                    <a:pt x="0" y="502023"/>
                    <a:pt x="158376" y="614082"/>
                    <a:pt x="316752" y="726141"/>
                  </a:cubicBezTo>
                </a:path>
              </a:pathLst>
            </a:custGeom>
            <a:noFill/>
            <a:ln w="28575" cap="rnd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3945967" y="5777753"/>
              <a:ext cx="366058" cy="318247"/>
            </a:xfrm>
            <a:custGeom>
              <a:avLst/>
              <a:gdLst>
                <a:gd name="connsiteX0" fmla="*/ 146423 w 954740"/>
                <a:gd name="connsiteY0" fmla="*/ 71718 h 726141"/>
                <a:gd name="connsiteX1" fmla="*/ 101599 w 954740"/>
                <a:gd name="connsiteY1" fmla="*/ 295835 h 726141"/>
                <a:gd name="connsiteX2" fmla="*/ 469152 w 954740"/>
                <a:gd name="connsiteY2" fmla="*/ 170329 h 726141"/>
                <a:gd name="connsiteX3" fmla="*/ 280893 w 954740"/>
                <a:gd name="connsiteY3" fmla="*/ 510988 h 726141"/>
                <a:gd name="connsiteX4" fmla="*/ 648446 w 954740"/>
                <a:gd name="connsiteY4" fmla="*/ 385482 h 726141"/>
                <a:gd name="connsiteX5" fmla="*/ 442258 w 954740"/>
                <a:gd name="connsiteY5" fmla="*/ 690282 h 726141"/>
                <a:gd name="connsiteX6" fmla="*/ 827740 w 954740"/>
                <a:gd name="connsiteY6" fmla="*/ 600635 h 726141"/>
                <a:gd name="connsiteX7" fmla="*/ 899458 w 954740"/>
                <a:gd name="connsiteY7" fmla="*/ 242047 h 726141"/>
                <a:gd name="connsiteX8" fmla="*/ 496046 w 954740"/>
                <a:gd name="connsiteY8" fmla="*/ 0 h 726141"/>
                <a:gd name="connsiteX9" fmla="*/ 657411 w 954740"/>
                <a:gd name="connsiteY9" fmla="*/ 242047 h 726141"/>
                <a:gd name="connsiteX10" fmla="*/ 56776 w 954740"/>
                <a:gd name="connsiteY10" fmla="*/ 421341 h 726141"/>
                <a:gd name="connsiteX11" fmla="*/ 316752 w 954740"/>
                <a:gd name="connsiteY11" fmla="*/ 726141 h 72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4740" h="726141">
                  <a:moveTo>
                    <a:pt x="146423" y="71718"/>
                  </a:moveTo>
                  <a:cubicBezTo>
                    <a:pt x="97117" y="175559"/>
                    <a:pt x="47811" y="279400"/>
                    <a:pt x="101599" y="295835"/>
                  </a:cubicBezTo>
                  <a:cubicBezTo>
                    <a:pt x="155387" y="312270"/>
                    <a:pt x="439270" y="134470"/>
                    <a:pt x="469152" y="170329"/>
                  </a:cubicBezTo>
                  <a:cubicBezTo>
                    <a:pt x="499034" y="206188"/>
                    <a:pt x="251011" y="475129"/>
                    <a:pt x="280893" y="510988"/>
                  </a:cubicBezTo>
                  <a:cubicBezTo>
                    <a:pt x="310775" y="546847"/>
                    <a:pt x="621552" y="355600"/>
                    <a:pt x="648446" y="385482"/>
                  </a:cubicBezTo>
                  <a:cubicBezTo>
                    <a:pt x="675340" y="415364"/>
                    <a:pt x="412376" y="654423"/>
                    <a:pt x="442258" y="690282"/>
                  </a:cubicBezTo>
                  <a:cubicBezTo>
                    <a:pt x="472140" y="726141"/>
                    <a:pt x="751540" y="675341"/>
                    <a:pt x="827740" y="600635"/>
                  </a:cubicBezTo>
                  <a:cubicBezTo>
                    <a:pt x="903940" y="525929"/>
                    <a:pt x="954740" y="342153"/>
                    <a:pt x="899458" y="242047"/>
                  </a:cubicBezTo>
                  <a:cubicBezTo>
                    <a:pt x="844176" y="141941"/>
                    <a:pt x="536387" y="0"/>
                    <a:pt x="496046" y="0"/>
                  </a:cubicBezTo>
                  <a:cubicBezTo>
                    <a:pt x="455705" y="0"/>
                    <a:pt x="730623" y="171824"/>
                    <a:pt x="657411" y="242047"/>
                  </a:cubicBezTo>
                  <a:cubicBezTo>
                    <a:pt x="584199" y="312270"/>
                    <a:pt x="113553" y="340659"/>
                    <a:pt x="56776" y="421341"/>
                  </a:cubicBezTo>
                  <a:cubicBezTo>
                    <a:pt x="0" y="502023"/>
                    <a:pt x="158376" y="614082"/>
                    <a:pt x="316752" y="726141"/>
                  </a:cubicBezTo>
                </a:path>
              </a:pathLst>
            </a:custGeom>
            <a:noFill/>
            <a:ln w="28575" cap="rnd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4479367" y="5777753"/>
              <a:ext cx="366058" cy="318247"/>
            </a:xfrm>
            <a:custGeom>
              <a:avLst/>
              <a:gdLst>
                <a:gd name="connsiteX0" fmla="*/ 146423 w 954740"/>
                <a:gd name="connsiteY0" fmla="*/ 71718 h 726141"/>
                <a:gd name="connsiteX1" fmla="*/ 101599 w 954740"/>
                <a:gd name="connsiteY1" fmla="*/ 295835 h 726141"/>
                <a:gd name="connsiteX2" fmla="*/ 469152 w 954740"/>
                <a:gd name="connsiteY2" fmla="*/ 170329 h 726141"/>
                <a:gd name="connsiteX3" fmla="*/ 280893 w 954740"/>
                <a:gd name="connsiteY3" fmla="*/ 510988 h 726141"/>
                <a:gd name="connsiteX4" fmla="*/ 648446 w 954740"/>
                <a:gd name="connsiteY4" fmla="*/ 385482 h 726141"/>
                <a:gd name="connsiteX5" fmla="*/ 442258 w 954740"/>
                <a:gd name="connsiteY5" fmla="*/ 690282 h 726141"/>
                <a:gd name="connsiteX6" fmla="*/ 827740 w 954740"/>
                <a:gd name="connsiteY6" fmla="*/ 600635 h 726141"/>
                <a:gd name="connsiteX7" fmla="*/ 899458 w 954740"/>
                <a:gd name="connsiteY7" fmla="*/ 242047 h 726141"/>
                <a:gd name="connsiteX8" fmla="*/ 496046 w 954740"/>
                <a:gd name="connsiteY8" fmla="*/ 0 h 726141"/>
                <a:gd name="connsiteX9" fmla="*/ 657411 w 954740"/>
                <a:gd name="connsiteY9" fmla="*/ 242047 h 726141"/>
                <a:gd name="connsiteX10" fmla="*/ 56776 w 954740"/>
                <a:gd name="connsiteY10" fmla="*/ 421341 h 726141"/>
                <a:gd name="connsiteX11" fmla="*/ 316752 w 954740"/>
                <a:gd name="connsiteY11" fmla="*/ 726141 h 72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4740" h="726141">
                  <a:moveTo>
                    <a:pt x="146423" y="71718"/>
                  </a:moveTo>
                  <a:cubicBezTo>
                    <a:pt x="97117" y="175559"/>
                    <a:pt x="47811" y="279400"/>
                    <a:pt x="101599" y="295835"/>
                  </a:cubicBezTo>
                  <a:cubicBezTo>
                    <a:pt x="155387" y="312270"/>
                    <a:pt x="439270" y="134470"/>
                    <a:pt x="469152" y="170329"/>
                  </a:cubicBezTo>
                  <a:cubicBezTo>
                    <a:pt x="499034" y="206188"/>
                    <a:pt x="251011" y="475129"/>
                    <a:pt x="280893" y="510988"/>
                  </a:cubicBezTo>
                  <a:cubicBezTo>
                    <a:pt x="310775" y="546847"/>
                    <a:pt x="621552" y="355600"/>
                    <a:pt x="648446" y="385482"/>
                  </a:cubicBezTo>
                  <a:cubicBezTo>
                    <a:pt x="675340" y="415364"/>
                    <a:pt x="412376" y="654423"/>
                    <a:pt x="442258" y="690282"/>
                  </a:cubicBezTo>
                  <a:cubicBezTo>
                    <a:pt x="472140" y="726141"/>
                    <a:pt x="751540" y="675341"/>
                    <a:pt x="827740" y="600635"/>
                  </a:cubicBezTo>
                  <a:cubicBezTo>
                    <a:pt x="903940" y="525929"/>
                    <a:pt x="954740" y="342153"/>
                    <a:pt x="899458" y="242047"/>
                  </a:cubicBezTo>
                  <a:cubicBezTo>
                    <a:pt x="844176" y="141941"/>
                    <a:pt x="536387" y="0"/>
                    <a:pt x="496046" y="0"/>
                  </a:cubicBezTo>
                  <a:cubicBezTo>
                    <a:pt x="455705" y="0"/>
                    <a:pt x="730623" y="171824"/>
                    <a:pt x="657411" y="242047"/>
                  </a:cubicBezTo>
                  <a:cubicBezTo>
                    <a:pt x="584199" y="312270"/>
                    <a:pt x="113553" y="340659"/>
                    <a:pt x="56776" y="421341"/>
                  </a:cubicBezTo>
                  <a:cubicBezTo>
                    <a:pt x="0" y="502023"/>
                    <a:pt x="158376" y="614082"/>
                    <a:pt x="316752" y="726141"/>
                  </a:cubicBezTo>
                </a:path>
              </a:pathLst>
            </a:custGeom>
            <a:noFill/>
            <a:ln w="28575" cap="rnd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5012767" y="5777753"/>
              <a:ext cx="366058" cy="318247"/>
            </a:xfrm>
            <a:custGeom>
              <a:avLst/>
              <a:gdLst>
                <a:gd name="connsiteX0" fmla="*/ 146423 w 954740"/>
                <a:gd name="connsiteY0" fmla="*/ 71718 h 726141"/>
                <a:gd name="connsiteX1" fmla="*/ 101599 w 954740"/>
                <a:gd name="connsiteY1" fmla="*/ 295835 h 726141"/>
                <a:gd name="connsiteX2" fmla="*/ 469152 w 954740"/>
                <a:gd name="connsiteY2" fmla="*/ 170329 h 726141"/>
                <a:gd name="connsiteX3" fmla="*/ 280893 w 954740"/>
                <a:gd name="connsiteY3" fmla="*/ 510988 h 726141"/>
                <a:gd name="connsiteX4" fmla="*/ 648446 w 954740"/>
                <a:gd name="connsiteY4" fmla="*/ 385482 h 726141"/>
                <a:gd name="connsiteX5" fmla="*/ 442258 w 954740"/>
                <a:gd name="connsiteY5" fmla="*/ 690282 h 726141"/>
                <a:gd name="connsiteX6" fmla="*/ 827740 w 954740"/>
                <a:gd name="connsiteY6" fmla="*/ 600635 h 726141"/>
                <a:gd name="connsiteX7" fmla="*/ 899458 w 954740"/>
                <a:gd name="connsiteY7" fmla="*/ 242047 h 726141"/>
                <a:gd name="connsiteX8" fmla="*/ 496046 w 954740"/>
                <a:gd name="connsiteY8" fmla="*/ 0 h 726141"/>
                <a:gd name="connsiteX9" fmla="*/ 657411 w 954740"/>
                <a:gd name="connsiteY9" fmla="*/ 242047 h 726141"/>
                <a:gd name="connsiteX10" fmla="*/ 56776 w 954740"/>
                <a:gd name="connsiteY10" fmla="*/ 421341 h 726141"/>
                <a:gd name="connsiteX11" fmla="*/ 316752 w 954740"/>
                <a:gd name="connsiteY11" fmla="*/ 726141 h 72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4740" h="726141">
                  <a:moveTo>
                    <a:pt x="146423" y="71718"/>
                  </a:moveTo>
                  <a:cubicBezTo>
                    <a:pt x="97117" y="175559"/>
                    <a:pt x="47811" y="279400"/>
                    <a:pt x="101599" y="295835"/>
                  </a:cubicBezTo>
                  <a:cubicBezTo>
                    <a:pt x="155387" y="312270"/>
                    <a:pt x="439270" y="134470"/>
                    <a:pt x="469152" y="170329"/>
                  </a:cubicBezTo>
                  <a:cubicBezTo>
                    <a:pt x="499034" y="206188"/>
                    <a:pt x="251011" y="475129"/>
                    <a:pt x="280893" y="510988"/>
                  </a:cubicBezTo>
                  <a:cubicBezTo>
                    <a:pt x="310775" y="546847"/>
                    <a:pt x="621552" y="355600"/>
                    <a:pt x="648446" y="385482"/>
                  </a:cubicBezTo>
                  <a:cubicBezTo>
                    <a:pt x="675340" y="415364"/>
                    <a:pt x="412376" y="654423"/>
                    <a:pt x="442258" y="690282"/>
                  </a:cubicBezTo>
                  <a:cubicBezTo>
                    <a:pt x="472140" y="726141"/>
                    <a:pt x="751540" y="675341"/>
                    <a:pt x="827740" y="600635"/>
                  </a:cubicBezTo>
                  <a:cubicBezTo>
                    <a:pt x="903940" y="525929"/>
                    <a:pt x="954740" y="342153"/>
                    <a:pt x="899458" y="242047"/>
                  </a:cubicBezTo>
                  <a:cubicBezTo>
                    <a:pt x="844176" y="141941"/>
                    <a:pt x="536387" y="0"/>
                    <a:pt x="496046" y="0"/>
                  </a:cubicBezTo>
                  <a:cubicBezTo>
                    <a:pt x="455705" y="0"/>
                    <a:pt x="730623" y="171824"/>
                    <a:pt x="657411" y="242047"/>
                  </a:cubicBezTo>
                  <a:cubicBezTo>
                    <a:pt x="584199" y="312270"/>
                    <a:pt x="113553" y="340659"/>
                    <a:pt x="56776" y="421341"/>
                  </a:cubicBezTo>
                  <a:cubicBezTo>
                    <a:pt x="0" y="502023"/>
                    <a:pt x="158376" y="614082"/>
                    <a:pt x="316752" y="726141"/>
                  </a:cubicBezTo>
                </a:path>
              </a:pathLst>
            </a:custGeom>
            <a:noFill/>
            <a:ln w="28575" cap="rnd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5546167" y="5777753"/>
              <a:ext cx="366058" cy="318247"/>
            </a:xfrm>
            <a:custGeom>
              <a:avLst/>
              <a:gdLst>
                <a:gd name="connsiteX0" fmla="*/ 146423 w 954740"/>
                <a:gd name="connsiteY0" fmla="*/ 71718 h 726141"/>
                <a:gd name="connsiteX1" fmla="*/ 101599 w 954740"/>
                <a:gd name="connsiteY1" fmla="*/ 295835 h 726141"/>
                <a:gd name="connsiteX2" fmla="*/ 469152 w 954740"/>
                <a:gd name="connsiteY2" fmla="*/ 170329 h 726141"/>
                <a:gd name="connsiteX3" fmla="*/ 280893 w 954740"/>
                <a:gd name="connsiteY3" fmla="*/ 510988 h 726141"/>
                <a:gd name="connsiteX4" fmla="*/ 648446 w 954740"/>
                <a:gd name="connsiteY4" fmla="*/ 385482 h 726141"/>
                <a:gd name="connsiteX5" fmla="*/ 442258 w 954740"/>
                <a:gd name="connsiteY5" fmla="*/ 690282 h 726141"/>
                <a:gd name="connsiteX6" fmla="*/ 827740 w 954740"/>
                <a:gd name="connsiteY6" fmla="*/ 600635 h 726141"/>
                <a:gd name="connsiteX7" fmla="*/ 899458 w 954740"/>
                <a:gd name="connsiteY7" fmla="*/ 242047 h 726141"/>
                <a:gd name="connsiteX8" fmla="*/ 496046 w 954740"/>
                <a:gd name="connsiteY8" fmla="*/ 0 h 726141"/>
                <a:gd name="connsiteX9" fmla="*/ 657411 w 954740"/>
                <a:gd name="connsiteY9" fmla="*/ 242047 h 726141"/>
                <a:gd name="connsiteX10" fmla="*/ 56776 w 954740"/>
                <a:gd name="connsiteY10" fmla="*/ 421341 h 726141"/>
                <a:gd name="connsiteX11" fmla="*/ 316752 w 954740"/>
                <a:gd name="connsiteY11" fmla="*/ 726141 h 72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4740" h="726141">
                  <a:moveTo>
                    <a:pt x="146423" y="71718"/>
                  </a:moveTo>
                  <a:cubicBezTo>
                    <a:pt x="97117" y="175559"/>
                    <a:pt x="47811" y="279400"/>
                    <a:pt x="101599" y="295835"/>
                  </a:cubicBezTo>
                  <a:cubicBezTo>
                    <a:pt x="155387" y="312270"/>
                    <a:pt x="439270" y="134470"/>
                    <a:pt x="469152" y="170329"/>
                  </a:cubicBezTo>
                  <a:cubicBezTo>
                    <a:pt x="499034" y="206188"/>
                    <a:pt x="251011" y="475129"/>
                    <a:pt x="280893" y="510988"/>
                  </a:cubicBezTo>
                  <a:cubicBezTo>
                    <a:pt x="310775" y="546847"/>
                    <a:pt x="621552" y="355600"/>
                    <a:pt x="648446" y="385482"/>
                  </a:cubicBezTo>
                  <a:cubicBezTo>
                    <a:pt x="675340" y="415364"/>
                    <a:pt x="412376" y="654423"/>
                    <a:pt x="442258" y="690282"/>
                  </a:cubicBezTo>
                  <a:cubicBezTo>
                    <a:pt x="472140" y="726141"/>
                    <a:pt x="751540" y="675341"/>
                    <a:pt x="827740" y="600635"/>
                  </a:cubicBezTo>
                  <a:cubicBezTo>
                    <a:pt x="903940" y="525929"/>
                    <a:pt x="954740" y="342153"/>
                    <a:pt x="899458" y="242047"/>
                  </a:cubicBezTo>
                  <a:cubicBezTo>
                    <a:pt x="844176" y="141941"/>
                    <a:pt x="536387" y="0"/>
                    <a:pt x="496046" y="0"/>
                  </a:cubicBezTo>
                  <a:cubicBezTo>
                    <a:pt x="455705" y="0"/>
                    <a:pt x="730623" y="171824"/>
                    <a:pt x="657411" y="242047"/>
                  </a:cubicBezTo>
                  <a:cubicBezTo>
                    <a:pt x="584199" y="312270"/>
                    <a:pt x="113553" y="340659"/>
                    <a:pt x="56776" y="421341"/>
                  </a:cubicBezTo>
                  <a:cubicBezTo>
                    <a:pt x="0" y="502023"/>
                    <a:pt x="158376" y="614082"/>
                    <a:pt x="316752" y="726141"/>
                  </a:cubicBezTo>
                </a:path>
              </a:pathLst>
            </a:custGeom>
            <a:noFill/>
            <a:ln w="28575" cap="rnd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Pentagon 140"/>
            <p:cNvSpPr/>
            <p:nvPr/>
          </p:nvSpPr>
          <p:spPr>
            <a:xfrm>
              <a:off x="3996814" y="5181600"/>
              <a:ext cx="1378975" cy="304800"/>
            </a:xfrm>
            <a:prstGeom prst="homePlate">
              <a:avLst/>
            </a:prstGeom>
            <a:solidFill>
              <a:srgbClr val="4F81BD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gene</a:t>
              </a:r>
            </a:p>
          </p:txBody>
        </p:sp>
        <p:sp>
          <p:nvSpPr>
            <p:cNvPr id="142" name="Explosion 1 141"/>
            <p:cNvSpPr/>
            <p:nvPr/>
          </p:nvSpPr>
          <p:spPr>
            <a:xfrm>
              <a:off x="5486400" y="5155734"/>
              <a:ext cx="304800" cy="381000"/>
            </a:xfrm>
            <a:prstGeom prst="irregularSeal1">
              <a:avLst/>
            </a:prstGeom>
            <a:solidFill>
              <a:srgbClr val="FFC000"/>
            </a:solidFill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Smiley Face 142"/>
            <p:cNvSpPr/>
            <p:nvPr/>
          </p:nvSpPr>
          <p:spPr>
            <a:xfrm>
              <a:off x="4388225" y="4572000"/>
              <a:ext cx="457200" cy="457200"/>
            </a:xfrm>
            <a:prstGeom prst="smileyFace">
              <a:avLst>
                <a:gd name="adj" fmla="val 1175"/>
              </a:avLst>
            </a:prstGeom>
            <a:solidFill>
              <a:srgbClr val="4F81BD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44" name="Elbow Connector 143"/>
          <p:cNvCxnSpPr/>
          <p:nvPr/>
        </p:nvCxnSpPr>
        <p:spPr>
          <a:xfrm rot="10800000" flipH="1" flipV="1">
            <a:off x="7635289" y="1935508"/>
            <a:ext cx="1275230" cy="785046"/>
          </a:xfrm>
          <a:prstGeom prst="bentConnector2">
            <a:avLst/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tailEnd type="arrow"/>
          </a:ln>
          <a:effectLst/>
        </p:spPr>
      </p:cxnSp>
      <p:sp>
        <p:nvSpPr>
          <p:cNvPr id="145" name="TextBox 144"/>
          <p:cNvSpPr txBox="1"/>
          <p:nvPr/>
        </p:nvSpPr>
        <p:spPr>
          <a:xfrm>
            <a:off x="1615489" y="868708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Many changes in genotype are deleterious, resulting in less-fit organisms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7330489" y="919845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Some changes are adaptive, resulting in more-fit organisms</a:t>
            </a:r>
          </a:p>
        </p:txBody>
      </p:sp>
      <p:cxnSp>
        <p:nvCxnSpPr>
          <p:cNvPr id="147" name="Elbow Connector 146"/>
          <p:cNvCxnSpPr/>
          <p:nvPr/>
        </p:nvCxnSpPr>
        <p:spPr>
          <a:xfrm rot="10800000" flipV="1">
            <a:off x="3350159" y="1935508"/>
            <a:ext cx="1275230" cy="785046"/>
          </a:xfrm>
          <a:prstGeom prst="bentConnector2">
            <a:avLst/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tailEnd type="arrow"/>
          </a:ln>
          <a:effectLst/>
        </p:spPr>
      </p:cxnSp>
      <p:cxnSp>
        <p:nvCxnSpPr>
          <p:cNvPr id="148" name="Elbow Connector 147"/>
          <p:cNvCxnSpPr>
            <a:endCxn id="143" idx="0"/>
          </p:cNvCxnSpPr>
          <p:nvPr/>
        </p:nvCxnSpPr>
        <p:spPr>
          <a:xfrm rot="5400000">
            <a:off x="4752017" y="3415806"/>
            <a:ext cx="2133600" cy="849405"/>
          </a:xfrm>
          <a:prstGeom prst="bentConnector3">
            <a:avLst>
              <a:gd name="adj1" fmla="val 50000"/>
            </a:avLst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tailEnd type="arrow"/>
          </a:ln>
          <a:effectLst/>
        </p:spPr>
      </p:cxnSp>
      <p:sp>
        <p:nvSpPr>
          <p:cNvPr id="149" name="TextBox 148"/>
          <p:cNvSpPr txBox="1"/>
          <p:nvPr/>
        </p:nvSpPr>
        <p:spPr>
          <a:xfrm>
            <a:off x="7101889" y="5440708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Changes in genotype may also be “neutral,” producing no change in the phenotype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57144" y="1828051"/>
            <a:ext cx="2194536" cy="1450422"/>
            <a:chOff x="243904" y="4907308"/>
            <a:chExt cx="2194536" cy="1450422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1158289" y="4907308"/>
              <a:ext cx="0" cy="1173423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/>
            <p:nvPr/>
          </p:nvCxnSpPr>
          <p:spPr>
            <a:xfrm>
              <a:off x="1158289" y="6080731"/>
              <a:ext cx="1280151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524050" y="6080731"/>
              <a:ext cx="4716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time</a:t>
              </a:r>
              <a:endParaRPr lang="en-US" sz="12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243904" y="5253310"/>
              <a:ext cx="8222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 smtClean="0"/>
                <a:t>% of pop.</a:t>
              </a:r>
            </a:p>
            <a:p>
              <a:pPr algn="r"/>
              <a:r>
                <a:rPr lang="en-US" sz="1200" dirty="0" smtClean="0"/>
                <a:t>w/ variant</a:t>
              </a:r>
              <a:endParaRPr lang="en-US" sz="12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157161" y="5833331"/>
              <a:ext cx="550258" cy="235696"/>
            </a:xfrm>
            <a:custGeom>
              <a:avLst/>
              <a:gdLst>
                <a:gd name="connsiteX0" fmla="*/ 0 w 550258"/>
                <a:gd name="connsiteY0" fmla="*/ 235696 h 235696"/>
                <a:gd name="connsiteX1" fmla="*/ 89012 w 550258"/>
                <a:gd name="connsiteY1" fmla="*/ 106223 h 235696"/>
                <a:gd name="connsiteX2" fmla="*/ 226577 w 550258"/>
                <a:gd name="connsiteY2" fmla="*/ 1027 h 235696"/>
                <a:gd name="connsiteX3" fmla="*/ 331774 w 550258"/>
                <a:gd name="connsiteY3" fmla="*/ 170959 h 235696"/>
                <a:gd name="connsiteX4" fmla="*/ 550258 w 550258"/>
                <a:gd name="connsiteY4" fmla="*/ 235696 h 23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258" h="235696">
                  <a:moveTo>
                    <a:pt x="0" y="235696"/>
                  </a:moveTo>
                  <a:cubicBezTo>
                    <a:pt x="25624" y="190515"/>
                    <a:pt x="51249" y="145334"/>
                    <a:pt x="89012" y="106223"/>
                  </a:cubicBezTo>
                  <a:cubicBezTo>
                    <a:pt x="126775" y="67111"/>
                    <a:pt x="186117" y="-9762"/>
                    <a:pt x="226577" y="1027"/>
                  </a:cubicBezTo>
                  <a:cubicBezTo>
                    <a:pt x="267037" y="11816"/>
                    <a:pt x="277827" y="131847"/>
                    <a:pt x="331774" y="170959"/>
                  </a:cubicBezTo>
                  <a:cubicBezTo>
                    <a:pt x="385721" y="210070"/>
                    <a:pt x="467989" y="222883"/>
                    <a:pt x="550258" y="235696"/>
                  </a:cubicBezTo>
                </a:path>
              </a:pathLst>
            </a:cu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620369" y="2070232"/>
            <a:ext cx="2194536" cy="1450422"/>
            <a:chOff x="9620369" y="2070232"/>
            <a:chExt cx="2194536" cy="1450422"/>
          </a:xfrm>
        </p:grpSpPr>
        <p:cxnSp>
          <p:nvCxnSpPr>
            <p:cNvPr id="154" name="Straight Arrow Connector 153"/>
            <p:cNvCxnSpPr/>
            <p:nvPr/>
          </p:nvCxnSpPr>
          <p:spPr>
            <a:xfrm flipV="1">
              <a:off x="10534754" y="2070232"/>
              <a:ext cx="0" cy="1173423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/>
            <p:nvPr/>
          </p:nvCxnSpPr>
          <p:spPr>
            <a:xfrm>
              <a:off x="10534754" y="3243655"/>
              <a:ext cx="1280151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TextBox 155"/>
            <p:cNvSpPr txBox="1"/>
            <p:nvPr/>
          </p:nvSpPr>
          <p:spPr>
            <a:xfrm>
              <a:off x="10900515" y="3243655"/>
              <a:ext cx="4716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time</a:t>
              </a:r>
              <a:endParaRPr lang="en-US" sz="1200" dirty="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9620369" y="2416234"/>
              <a:ext cx="8222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 smtClean="0"/>
                <a:t>% of pop.</a:t>
              </a:r>
            </a:p>
            <a:p>
              <a:pPr algn="r"/>
              <a:r>
                <a:rPr lang="en-US" sz="1200" dirty="0" smtClean="0"/>
                <a:t>w/ variant</a:t>
              </a:r>
              <a:endParaRPr lang="en-US" sz="12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0552014" y="2138585"/>
              <a:ext cx="1076241" cy="1090137"/>
            </a:xfrm>
            <a:custGeom>
              <a:avLst/>
              <a:gdLst>
                <a:gd name="connsiteX0" fmla="*/ 0 w 1076241"/>
                <a:gd name="connsiteY0" fmla="*/ 1090137 h 1090137"/>
                <a:gd name="connsiteX1" fmla="*/ 153749 w 1076241"/>
                <a:gd name="connsiteY1" fmla="*/ 984941 h 1090137"/>
                <a:gd name="connsiteX2" fmla="*/ 226577 w 1076241"/>
                <a:gd name="connsiteY2" fmla="*/ 701719 h 1090137"/>
                <a:gd name="connsiteX3" fmla="*/ 315590 w 1076241"/>
                <a:gd name="connsiteY3" fmla="*/ 183829 h 1090137"/>
                <a:gd name="connsiteX4" fmla="*/ 671639 w 1076241"/>
                <a:gd name="connsiteY4" fmla="*/ 21988 h 1090137"/>
                <a:gd name="connsiteX5" fmla="*/ 1076241 w 1076241"/>
                <a:gd name="connsiteY5" fmla="*/ 5804 h 109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241" h="1090137">
                  <a:moveTo>
                    <a:pt x="0" y="1090137"/>
                  </a:moveTo>
                  <a:cubicBezTo>
                    <a:pt x="57993" y="1069907"/>
                    <a:pt x="115986" y="1049677"/>
                    <a:pt x="153749" y="984941"/>
                  </a:cubicBezTo>
                  <a:cubicBezTo>
                    <a:pt x="191512" y="920205"/>
                    <a:pt x="199604" y="835238"/>
                    <a:pt x="226577" y="701719"/>
                  </a:cubicBezTo>
                  <a:cubicBezTo>
                    <a:pt x="253550" y="568200"/>
                    <a:pt x="241413" y="297117"/>
                    <a:pt x="315590" y="183829"/>
                  </a:cubicBezTo>
                  <a:cubicBezTo>
                    <a:pt x="389767" y="70541"/>
                    <a:pt x="544864" y="51659"/>
                    <a:pt x="671639" y="21988"/>
                  </a:cubicBezTo>
                  <a:cubicBezTo>
                    <a:pt x="798414" y="-7683"/>
                    <a:pt x="937327" y="-940"/>
                    <a:pt x="1076241" y="5804"/>
                  </a:cubicBezTo>
                </a:path>
              </a:pathLst>
            </a:cu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419519" y="5223328"/>
            <a:ext cx="1283838" cy="1450422"/>
            <a:chOff x="2419519" y="5223328"/>
            <a:chExt cx="1283838" cy="1450422"/>
          </a:xfrm>
        </p:grpSpPr>
        <p:cxnSp>
          <p:nvCxnSpPr>
            <p:cNvPr id="161" name="Straight Arrow Connector 160"/>
            <p:cNvCxnSpPr/>
            <p:nvPr/>
          </p:nvCxnSpPr>
          <p:spPr>
            <a:xfrm>
              <a:off x="2423206" y="6396751"/>
              <a:ext cx="1280151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/>
          </p:nvCxnSpPr>
          <p:spPr>
            <a:xfrm flipV="1">
              <a:off x="2423206" y="5223328"/>
              <a:ext cx="0" cy="1173423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TextBox 161"/>
            <p:cNvSpPr txBox="1"/>
            <p:nvPr/>
          </p:nvSpPr>
          <p:spPr>
            <a:xfrm>
              <a:off x="2788967" y="6396751"/>
              <a:ext cx="4716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time</a:t>
              </a:r>
              <a:endParaRPr lang="en-US" sz="1200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419519" y="5340743"/>
              <a:ext cx="1173345" cy="1027689"/>
            </a:xfrm>
            <a:custGeom>
              <a:avLst/>
              <a:gdLst>
                <a:gd name="connsiteX0" fmla="*/ 0 w 1173345"/>
                <a:gd name="connsiteY0" fmla="*/ 1027689 h 1027689"/>
                <a:gd name="connsiteX1" fmla="*/ 153748 w 1173345"/>
                <a:gd name="connsiteY1" fmla="*/ 882032 h 1027689"/>
                <a:gd name="connsiteX2" fmla="*/ 323681 w 1173345"/>
                <a:gd name="connsiteY2" fmla="*/ 857756 h 1027689"/>
                <a:gd name="connsiteX3" fmla="*/ 517890 w 1173345"/>
                <a:gd name="connsiteY3" fmla="*/ 687823 h 1027689"/>
                <a:gd name="connsiteX4" fmla="*/ 687823 w 1173345"/>
                <a:gd name="connsiteY4" fmla="*/ 695915 h 1027689"/>
                <a:gd name="connsiteX5" fmla="*/ 898216 w 1173345"/>
                <a:gd name="connsiteY5" fmla="*/ 542167 h 1027689"/>
                <a:gd name="connsiteX6" fmla="*/ 1003412 w 1173345"/>
                <a:gd name="connsiteY6" fmla="*/ 315590 h 1027689"/>
                <a:gd name="connsiteX7" fmla="*/ 1084332 w 1173345"/>
                <a:gd name="connsiteY7" fmla="*/ 283222 h 1027689"/>
                <a:gd name="connsiteX8" fmla="*/ 1173345 w 1173345"/>
                <a:gd name="connsiteY8" fmla="*/ 0 h 102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345" h="1027689">
                  <a:moveTo>
                    <a:pt x="0" y="1027689"/>
                  </a:moveTo>
                  <a:cubicBezTo>
                    <a:pt x="49900" y="969021"/>
                    <a:pt x="99801" y="910354"/>
                    <a:pt x="153748" y="882032"/>
                  </a:cubicBezTo>
                  <a:cubicBezTo>
                    <a:pt x="207695" y="853710"/>
                    <a:pt x="262991" y="890124"/>
                    <a:pt x="323681" y="857756"/>
                  </a:cubicBezTo>
                  <a:cubicBezTo>
                    <a:pt x="384371" y="825388"/>
                    <a:pt x="457200" y="714796"/>
                    <a:pt x="517890" y="687823"/>
                  </a:cubicBezTo>
                  <a:cubicBezTo>
                    <a:pt x="578580" y="660849"/>
                    <a:pt x="624435" y="720191"/>
                    <a:pt x="687823" y="695915"/>
                  </a:cubicBezTo>
                  <a:cubicBezTo>
                    <a:pt x="751211" y="671639"/>
                    <a:pt x="845618" y="605554"/>
                    <a:pt x="898216" y="542167"/>
                  </a:cubicBezTo>
                  <a:cubicBezTo>
                    <a:pt x="950814" y="478779"/>
                    <a:pt x="972393" y="358747"/>
                    <a:pt x="1003412" y="315590"/>
                  </a:cubicBezTo>
                  <a:cubicBezTo>
                    <a:pt x="1034431" y="272433"/>
                    <a:pt x="1056010" y="335820"/>
                    <a:pt x="1084332" y="283222"/>
                  </a:cubicBezTo>
                  <a:cubicBezTo>
                    <a:pt x="1112654" y="230624"/>
                    <a:pt x="1142999" y="115312"/>
                    <a:pt x="1173345" y="0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1026" y="5225412"/>
            <a:ext cx="2194536" cy="1450422"/>
            <a:chOff x="61026" y="5225412"/>
            <a:chExt cx="2194536" cy="1450422"/>
          </a:xfrm>
        </p:grpSpPr>
        <p:grpSp>
          <p:nvGrpSpPr>
            <p:cNvPr id="165" name="Group 164"/>
            <p:cNvGrpSpPr/>
            <p:nvPr/>
          </p:nvGrpSpPr>
          <p:grpSpPr>
            <a:xfrm>
              <a:off x="61026" y="5225412"/>
              <a:ext cx="2194536" cy="1450422"/>
              <a:chOff x="243904" y="4907308"/>
              <a:chExt cx="2194536" cy="1450422"/>
            </a:xfrm>
          </p:grpSpPr>
          <p:cxnSp>
            <p:nvCxnSpPr>
              <p:cNvPr id="166" name="Straight Arrow Connector 165"/>
              <p:cNvCxnSpPr/>
              <p:nvPr/>
            </p:nvCxnSpPr>
            <p:spPr>
              <a:xfrm flipV="1">
                <a:off x="1158289" y="4907308"/>
                <a:ext cx="0" cy="1173423"/>
              </a:xfrm>
              <a:prstGeom prst="straightConnector1">
                <a:avLst/>
              </a:prstGeom>
              <a:ln w="28575" cap="sq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/>
              <p:cNvCxnSpPr/>
              <p:nvPr/>
            </p:nvCxnSpPr>
            <p:spPr>
              <a:xfrm>
                <a:off x="1158289" y="6080731"/>
                <a:ext cx="1280151" cy="0"/>
              </a:xfrm>
              <a:prstGeom prst="straightConnector1">
                <a:avLst/>
              </a:prstGeom>
              <a:ln w="28575" cap="sq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TextBox 167"/>
              <p:cNvSpPr txBox="1"/>
              <p:nvPr/>
            </p:nvSpPr>
            <p:spPr>
              <a:xfrm>
                <a:off x="1524050" y="6080731"/>
                <a:ext cx="4716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time</a:t>
                </a:r>
                <a:endParaRPr lang="en-US" sz="1200" dirty="0"/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>
                <a:off x="243904" y="5253310"/>
                <a:ext cx="8222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200" dirty="0" smtClean="0"/>
                  <a:t>% of pop.</a:t>
                </a:r>
              </a:p>
              <a:p>
                <a:pPr algn="r"/>
                <a:r>
                  <a:rPr lang="en-US" sz="1200" dirty="0" smtClean="0"/>
                  <a:t>w/ variant</a:t>
                </a:r>
                <a:endParaRPr lang="en-US" sz="1200" dirty="0"/>
              </a:p>
            </p:txBody>
          </p:sp>
        </p:grpSp>
        <p:sp>
          <p:nvSpPr>
            <p:cNvPr id="171" name="Freeform 170"/>
            <p:cNvSpPr/>
            <p:nvPr/>
          </p:nvSpPr>
          <p:spPr>
            <a:xfrm>
              <a:off x="990778" y="5853204"/>
              <a:ext cx="1165253" cy="518028"/>
            </a:xfrm>
            <a:custGeom>
              <a:avLst/>
              <a:gdLst>
                <a:gd name="connsiteX0" fmla="*/ 0 w 1165253"/>
                <a:gd name="connsiteY0" fmla="*/ 518028 h 518028"/>
                <a:gd name="connsiteX1" fmla="*/ 178024 w 1165253"/>
                <a:gd name="connsiteY1" fmla="*/ 420924 h 518028"/>
                <a:gd name="connsiteX2" fmla="*/ 307497 w 1165253"/>
                <a:gd name="connsiteY2" fmla="*/ 218623 h 518028"/>
                <a:gd name="connsiteX3" fmla="*/ 582626 w 1165253"/>
                <a:gd name="connsiteY3" fmla="*/ 210531 h 518028"/>
                <a:gd name="connsiteX4" fmla="*/ 728283 w 1165253"/>
                <a:gd name="connsiteY4" fmla="*/ 138 h 518028"/>
                <a:gd name="connsiteX5" fmla="*/ 914400 w 1165253"/>
                <a:gd name="connsiteY5" fmla="*/ 178163 h 518028"/>
                <a:gd name="connsiteX6" fmla="*/ 1011504 w 1165253"/>
                <a:gd name="connsiteY6" fmla="*/ 178163 h 518028"/>
                <a:gd name="connsiteX7" fmla="*/ 1165253 w 1165253"/>
                <a:gd name="connsiteY7" fmla="*/ 388555 h 51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5253" h="518028">
                  <a:moveTo>
                    <a:pt x="0" y="518028"/>
                  </a:moveTo>
                  <a:cubicBezTo>
                    <a:pt x="63387" y="494426"/>
                    <a:pt x="126775" y="470825"/>
                    <a:pt x="178024" y="420924"/>
                  </a:cubicBezTo>
                  <a:cubicBezTo>
                    <a:pt x="229273" y="371023"/>
                    <a:pt x="240063" y="253688"/>
                    <a:pt x="307497" y="218623"/>
                  </a:cubicBezTo>
                  <a:cubicBezTo>
                    <a:pt x="374931" y="183558"/>
                    <a:pt x="512495" y="246945"/>
                    <a:pt x="582626" y="210531"/>
                  </a:cubicBezTo>
                  <a:cubicBezTo>
                    <a:pt x="652757" y="174117"/>
                    <a:pt x="672987" y="5533"/>
                    <a:pt x="728283" y="138"/>
                  </a:cubicBezTo>
                  <a:cubicBezTo>
                    <a:pt x="783579" y="-5257"/>
                    <a:pt x="867197" y="148492"/>
                    <a:pt x="914400" y="178163"/>
                  </a:cubicBezTo>
                  <a:cubicBezTo>
                    <a:pt x="961603" y="207834"/>
                    <a:pt x="969695" y="143098"/>
                    <a:pt x="1011504" y="178163"/>
                  </a:cubicBezTo>
                  <a:cubicBezTo>
                    <a:pt x="1053313" y="213228"/>
                    <a:pt x="1109283" y="300891"/>
                    <a:pt x="1165253" y="388555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6382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46" grpId="0"/>
      <p:bldP spid="14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Actual methods are variants on </a:t>
            </a:r>
            <a:r>
              <a:rPr lang="en-US" u="sng" dirty="0"/>
              <a:t>progressive</a:t>
            </a:r>
            <a:r>
              <a:rPr lang="en-US" dirty="0"/>
              <a:t> MSA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4/17/2017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60</a:t>
            </a:fld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1807933" y="2681568"/>
            <a:ext cx="8576135" cy="3566832"/>
            <a:chOff x="263065" y="2681568"/>
            <a:chExt cx="8576135" cy="3566832"/>
          </a:xfrm>
        </p:grpSpPr>
        <p:sp>
          <p:nvSpPr>
            <p:cNvPr id="36" name="Rectangle 35"/>
            <p:cNvSpPr/>
            <p:nvPr/>
          </p:nvSpPr>
          <p:spPr>
            <a:xfrm>
              <a:off x="5571160" y="2694802"/>
              <a:ext cx="1752600" cy="276998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514600" y="2694962"/>
              <a:ext cx="1752600" cy="276998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514600" y="2971800"/>
              <a:ext cx="1752600" cy="74460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Right Arrow 38"/>
            <p:cNvSpPr/>
            <p:nvPr/>
          </p:nvSpPr>
          <p:spPr>
            <a:xfrm>
              <a:off x="4539889" y="2971800"/>
              <a:ext cx="859068" cy="391403"/>
            </a:xfrm>
            <a:prstGeom prst="rightArrow">
              <a:avLst/>
            </a:prstGeom>
            <a:solidFill>
              <a:srgbClr val="1F497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562600" y="2971800"/>
              <a:ext cx="1752600" cy="745496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736217" y="2684902"/>
              <a:ext cx="124072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4F81BD"/>
                  </a:solidFill>
                  <a:latin typeface="Courier New" pitchFamily="49" charset="0"/>
                  <a:cs typeface="Courier New" pitchFamily="49" charset="0"/>
                </a:rPr>
                <a:t>PIEKSAVTL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736217" y="3076303"/>
              <a:ext cx="137858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C0504D"/>
                  </a:solidFill>
                  <a:latin typeface="Courier New" pitchFamily="49" charset="0"/>
                  <a:cs typeface="Courier New" pitchFamily="49" charset="0"/>
                </a:rPr>
                <a:t>DIRKSAITAL</a:t>
              </a:r>
              <a:endParaRPr lang="en-US" b="1" cap="all" dirty="0">
                <a:solidFill>
                  <a:srgbClr val="C0504D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36217" y="3467704"/>
              <a:ext cx="137858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9BBB59">
                      <a:lumMod val="75000"/>
                    </a:srgbClr>
                  </a:solidFill>
                  <a:latin typeface="Courier New" pitchFamily="49" charset="0"/>
                  <a:cs typeface="Courier New" pitchFamily="49" charset="0"/>
                </a:rPr>
                <a:t>DIRKSALYAL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736217" y="3859105"/>
              <a:ext cx="124072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8064A2"/>
                  </a:solidFill>
                  <a:latin typeface="Courier New" pitchFamily="49" charset="0"/>
                  <a:cs typeface="Courier New" pitchFamily="49" charset="0"/>
                </a:rPr>
                <a:t>YEEKSITAL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736217" y="4250508"/>
              <a:ext cx="124072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4BACC6"/>
                  </a:solidFill>
                  <a:latin typeface="Courier New" pitchFamily="49" charset="0"/>
                  <a:cs typeface="Courier New" pitchFamily="49" charset="0"/>
                </a:rPr>
                <a:t>YEEKS-TAL</a:t>
              </a: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1238115" y="2823401"/>
              <a:ext cx="1369770" cy="1567395"/>
              <a:chOff x="851315" y="2943179"/>
              <a:chExt cx="1369770" cy="1567395"/>
            </a:xfrm>
          </p:grpSpPr>
          <p:grpSp>
            <p:nvGrpSpPr>
              <p:cNvPr id="47" name="Group 49"/>
              <p:cNvGrpSpPr/>
              <p:nvPr/>
            </p:nvGrpSpPr>
            <p:grpSpPr>
              <a:xfrm>
                <a:off x="1763885" y="3334580"/>
                <a:ext cx="457200" cy="393192"/>
                <a:chOff x="1763885" y="3334580"/>
                <a:chExt cx="457200" cy="393192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>
                  <a:off x="1763885" y="3334580"/>
                  <a:ext cx="45720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1763885" y="3725981"/>
                  <a:ext cx="45720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62" name="Straight Connector 61"/>
                <p:cNvCxnSpPr/>
                <p:nvPr/>
              </p:nvCxnSpPr>
              <p:spPr>
                <a:xfrm rot="5400000">
                  <a:off x="1567289" y="3531176"/>
                  <a:ext cx="393192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8" name="Group 59"/>
              <p:cNvGrpSpPr/>
              <p:nvPr/>
            </p:nvGrpSpPr>
            <p:grpSpPr>
              <a:xfrm>
                <a:off x="1763885" y="4117382"/>
                <a:ext cx="457200" cy="393192"/>
                <a:chOff x="1763885" y="4117382"/>
                <a:chExt cx="457200" cy="393192"/>
              </a:xfrm>
            </p:grpSpPr>
            <p:cxnSp>
              <p:nvCxnSpPr>
                <p:cNvPr id="57" name="Straight Connector 56"/>
                <p:cNvCxnSpPr/>
                <p:nvPr/>
              </p:nvCxnSpPr>
              <p:spPr>
                <a:xfrm>
                  <a:off x="1763885" y="4117382"/>
                  <a:ext cx="45720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1763885" y="4508785"/>
                  <a:ext cx="45720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59" name="Straight Connector 58"/>
                <p:cNvCxnSpPr/>
                <p:nvPr/>
              </p:nvCxnSpPr>
              <p:spPr>
                <a:xfrm rot="5400000">
                  <a:off x="1567289" y="4313978"/>
                  <a:ext cx="393192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9" name="Group 66"/>
              <p:cNvGrpSpPr/>
              <p:nvPr/>
            </p:nvGrpSpPr>
            <p:grpSpPr>
              <a:xfrm>
                <a:off x="1306685" y="2943179"/>
                <a:ext cx="914400" cy="594360"/>
                <a:chOff x="1306685" y="2943179"/>
                <a:chExt cx="914400" cy="594360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>
                  <a:off x="1306685" y="2943179"/>
                  <a:ext cx="91440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1306685" y="3535748"/>
                  <a:ext cx="448056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6" name="Straight Connector 55"/>
                <p:cNvCxnSpPr/>
                <p:nvPr/>
              </p:nvCxnSpPr>
              <p:spPr>
                <a:xfrm rot="5400000">
                  <a:off x="1011335" y="3240359"/>
                  <a:ext cx="59436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50" name="Group 77"/>
              <p:cNvGrpSpPr/>
              <p:nvPr/>
            </p:nvGrpSpPr>
            <p:grpSpPr>
              <a:xfrm>
                <a:off x="851315" y="3244931"/>
                <a:ext cx="907086" cy="1094809"/>
                <a:chOff x="851315" y="3244931"/>
                <a:chExt cx="907086" cy="1094809"/>
              </a:xfrm>
            </p:grpSpPr>
            <p:cxnSp>
              <p:nvCxnSpPr>
                <p:cNvPr id="51" name="Straight Connector 50"/>
                <p:cNvCxnSpPr/>
                <p:nvPr/>
              </p:nvCxnSpPr>
              <p:spPr>
                <a:xfrm>
                  <a:off x="853145" y="4339740"/>
                  <a:ext cx="905256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851315" y="3244931"/>
                  <a:ext cx="448056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53" name="Straight Connector 52"/>
                <p:cNvCxnSpPr/>
                <p:nvPr/>
              </p:nvCxnSpPr>
              <p:spPr>
                <a:xfrm rot="5400000">
                  <a:off x="309077" y="3788999"/>
                  <a:ext cx="1088136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63" name="Rectangle 62"/>
            <p:cNvSpPr/>
            <p:nvPr/>
          </p:nvSpPr>
          <p:spPr>
            <a:xfrm>
              <a:off x="263065" y="5294293"/>
              <a:ext cx="8576135" cy="95410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Order of alignment is determined by the tree structure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(align more closely related groups first).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758169" y="3065400"/>
              <a:ext cx="137858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C0504D"/>
                  </a:solidFill>
                  <a:latin typeface="Courier New" pitchFamily="49" charset="0"/>
                  <a:cs typeface="Courier New" pitchFamily="49" charset="0"/>
                </a:rPr>
                <a:t>DIRKSAITAL</a:t>
              </a:r>
              <a:endParaRPr lang="en-US" b="1" cap="all" dirty="0">
                <a:solidFill>
                  <a:srgbClr val="C0504D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758169" y="3456801"/>
              <a:ext cx="137858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9BBB59">
                      <a:lumMod val="75000"/>
                    </a:srgbClr>
                  </a:solidFill>
                  <a:latin typeface="Courier New" pitchFamily="49" charset="0"/>
                  <a:cs typeface="Courier New" pitchFamily="49" charset="0"/>
                </a:rPr>
                <a:t>DIRKSALYAL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758169" y="2681568"/>
              <a:ext cx="137858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4F81BD"/>
                  </a:solidFill>
                  <a:latin typeface="Courier New" pitchFamily="49" charset="0"/>
                  <a:cs typeface="Courier New" pitchFamily="49" charset="0"/>
                </a:rPr>
                <a:t>PIEKSAVT-L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0898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Aligning alignments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4/17/2017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61</a:t>
            </a:fld>
            <a:endParaRPr 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7" t="10794" r="8501" b="10125"/>
          <a:stretch/>
        </p:blipFill>
        <p:spPr bwMode="auto">
          <a:xfrm>
            <a:off x="1139253" y="1391745"/>
            <a:ext cx="2061147" cy="206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 rot="16200000">
            <a:off x="-22602" y="2232398"/>
            <a:ext cx="1752600" cy="488204"/>
            <a:chOff x="1066802" y="931800"/>
            <a:chExt cx="1752600" cy="488204"/>
          </a:xfrm>
        </p:grpSpPr>
        <p:sp>
          <p:nvSpPr>
            <p:cNvPr id="22" name="Rectangle 21"/>
            <p:cNvSpPr/>
            <p:nvPr/>
          </p:nvSpPr>
          <p:spPr>
            <a:xfrm>
              <a:off x="1066802" y="931802"/>
              <a:ext cx="1752600" cy="488199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62369" y="931800"/>
              <a:ext cx="137858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all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AAAAACCCCC</a:t>
              </a:r>
              <a:endParaRPr kumimoji="0" lang="en-US" sz="1800" b="1" i="0" u="none" strike="noStrike" kern="0" cap="all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62370" y="1143005"/>
              <a:ext cx="137858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all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AAAAACCCCC</a:t>
              </a:r>
              <a:endParaRPr kumimoji="0" lang="en-US" sz="1800" b="1" i="0" u="none" strike="noStrike" kern="0" cap="all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293526" y="1066800"/>
            <a:ext cx="1752600" cy="290227"/>
            <a:chOff x="5571160" y="2681573"/>
            <a:chExt cx="1752600" cy="290227"/>
          </a:xfrm>
        </p:grpSpPr>
        <p:sp>
          <p:nvSpPr>
            <p:cNvPr id="26" name="Rectangle 25"/>
            <p:cNvSpPr/>
            <p:nvPr/>
          </p:nvSpPr>
          <p:spPr>
            <a:xfrm>
              <a:off x="5571160" y="2694802"/>
              <a:ext cx="1752600" cy="276998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620318" y="2681573"/>
              <a:ext cx="1654299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all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AAAAATTCCCCC</a:t>
              </a:r>
            </a:p>
          </p:txBody>
        </p:sp>
      </p:grp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311727"/>
              </p:ext>
            </p:extLst>
          </p:nvPr>
        </p:nvGraphicFramePr>
        <p:xfrm>
          <a:off x="1066425" y="3703320"/>
          <a:ext cx="2194560" cy="2926080"/>
        </p:xfrm>
        <a:graphic>
          <a:graphicData uri="http://schemas.openxmlformats.org/drawingml/2006/table">
            <a:tbl>
              <a:tblPr firstRow="1" bandRow="1"/>
              <a:tblGrid>
                <a:gridCol w="548640"/>
                <a:gridCol w="548640"/>
                <a:gridCol w="548640"/>
                <a:gridCol w="548640"/>
              </a:tblGrid>
              <a:tr h="2971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sz="28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28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L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sz="2800" b="0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800" b="0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R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R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E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+36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ourier New" pitchFamily="49" charset="0"/>
                          <a:cs typeface="Courier New" pitchFamily="49" charset="0"/>
                        </a:rPr>
                        <a:t>-2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9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864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0" kern="1200" dirty="0" smtClean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kern="1200" dirty="0" smtClean="0">
                        <a:solidFill>
                          <a:schemeClr val="tx1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38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12091"/>
              </p:ext>
            </p:extLst>
          </p:nvPr>
        </p:nvGraphicFramePr>
        <p:xfrm>
          <a:off x="4724400" y="3733800"/>
          <a:ext cx="3291840" cy="1645920"/>
        </p:xfrm>
        <a:graphic>
          <a:graphicData uri="http://schemas.openxmlformats.org/drawingml/2006/table">
            <a:tbl>
              <a:tblPr firstRow="1" bandRow="1"/>
              <a:tblGrid>
                <a:gridCol w="548640"/>
                <a:gridCol w="548640"/>
                <a:gridCol w="548640"/>
                <a:gridCol w="548640"/>
                <a:gridCol w="548640"/>
                <a:gridCol w="548640"/>
              </a:tblGrid>
              <a:tr h="2971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sz="2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US" sz="2800" b="1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sz="2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sz="2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sz="2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sz="2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sz="2800" b="1" baseline="-2500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</a:t>
                      </a:r>
                      <a:endParaRPr lang="en-US" sz="2800" b="1" baseline="-250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E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E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E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+4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762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=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762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>
                          <a:lumMod val="8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" name="Freeform 29"/>
          <p:cNvSpPr/>
          <p:nvPr/>
        </p:nvSpPr>
        <p:spPr>
          <a:xfrm>
            <a:off x="2641366" y="4160520"/>
            <a:ext cx="1897375" cy="275299"/>
          </a:xfrm>
          <a:custGeom>
            <a:avLst/>
            <a:gdLst>
              <a:gd name="connsiteX0" fmla="*/ 0 w 2592371"/>
              <a:gd name="connsiteY0" fmla="*/ 471340 h 754144"/>
              <a:gd name="connsiteX1" fmla="*/ 838985 w 2592371"/>
              <a:gd name="connsiteY1" fmla="*/ 47134 h 754144"/>
              <a:gd name="connsiteX2" fmla="*/ 2592371 w 2592371"/>
              <a:gd name="connsiteY2" fmla="*/ 754144 h 754144"/>
              <a:gd name="connsiteX0" fmla="*/ 0 w 2592371"/>
              <a:gd name="connsiteY0" fmla="*/ 471340 h 754144"/>
              <a:gd name="connsiteX1" fmla="*/ 838985 w 2592371"/>
              <a:gd name="connsiteY1" fmla="*/ 47134 h 754144"/>
              <a:gd name="connsiteX2" fmla="*/ 1608139 w 2592371"/>
              <a:gd name="connsiteY2" fmla="*/ 285160 h 754144"/>
              <a:gd name="connsiteX3" fmla="*/ 2592371 w 2592371"/>
              <a:gd name="connsiteY3" fmla="*/ 754144 h 754144"/>
              <a:gd name="connsiteX0" fmla="*/ 0 w 2592371"/>
              <a:gd name="connsiteY0" fmla="*/ 471340 h 754144"/>
              <a:gd name="connsiteX1" fmla="*/ 838985 w 2592371"/>
              <a:gd name="connsiteY1" fmla="*/ 47134 h 754144"/>
              <a:gd name="connsiteX2" fmla="*/ 1785807 w 2592371"/>
              <a:gd name="connsiteY2" fmla="*/ 128130 h 754144"/>
              <a:gd name="connsiteX3" fmla="*/ 2592371 w 2592371"/>
              <a:gd name="connsiteY3" fmla="*/ 754144 h 754144"/>
              <a:gd name="connsiteX0" fmla="*/ 0 w 1956260"/>
              <a:gd name="connsiteY0" fmla="*/ 471340 h 735290"/>
              <a:gd name="connsiteX1" fmla="*/ 838985 w 1956260"/>
              <a:gd name="connsiteY1" fmla="*/ 47134 h 735290"/>
              <a:gd name="connsiteX2" fmla="*/ 1785807 w 1956260"/>
              <a:gd name="connsiteY2" fmla="*/ 128130 h 735290"/>
              <a:gd name="connsiteX3" fmla="*/ 1861702 w 1956260"/>
              <a:gd name="connsiteY3" fmla="*/ 735290 h 735290"/>
              <a:gd name="connsiteX0" fmla="*/ 0 w 1861702"/>
              <a:gd name="connsiteY0" fmla="*/ 471340 h 735290"/>
              <a:gd name="connsiteX1" fmla="*/ 838985 w 1861702"/>
              <a:gd name="connsiteY1" fmla="*/ 47134 h 735290"/>
              <a:gd name="connsiteX2" fmla="*/ 1861702 w 1861702"/>
              <a:gd name="connsiteY2" fmla="*/ 735290 h 73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1702" h="735290">
                <a:moveTo>
                  <a:pt x="0" y="471340"/>
                </a:moveTo>
                <a:cubicBezTo>
                  <a:pt x="203461" y="235670"/>
                  <a:pt x="406923" y="0"/>
                  <a:pt x="838985" y="47134"/>
                </a:cubicBezTo>
                <a:cubicBezTo>
                  <a:pt x="1149269" y="91126"/>
                  <a:pt x="1648636" y="591924"/>
                  <a:pt x="1861702" y="735290"/>
                </a:cubicBezTo>
              </a:path>
            </a:pathLst>
          </a:custGeom>
          <a:noFill/>
          <a:ln w="76200" cap="flat" cmpd="sng" algn="ctr">
            <a:solidFill>
              <a:sysClr val="window" lastClr="FFFFFF">
                <a:lumMod val="85000"/>
              </a:sysClr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32494" y="1284610"/>
            <a:ext cx="32004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cap="all" dirty="0" smtClean="0">
                <a:solidFill>
                  <a:srgbClr val="4F81BD"/>
                </a:solidFill>
                <a:latin typeface="Courier New" pitchFamily="49" charset="0"/>
                <a:cs typeface="Courier New" pitchFamily="49" charset="0"/>
              </a:rPr>
              <a:t>AAAAATTCCCCC</a:t>
            </a:r>
            <a:r>
              <a:rPr lang="en-US" sz="2400" b="1" cap="all" dirty="0" smtClean="0">
                <a:solidFill>
                  <a:srgbClr val="C0504D"/>
                </a:solidFill>
                <a:latin typeface="Courier New" pitchFamily="49" charset="0"/>
                <a:cs typeface="Courier New" pitchFamily="49" charset="0"/>
              </a:rPr>
              <a:t> AAAAA--CCCCC AAAAA--CCCCC</a:t>
            </a:r>
            <a:endParaRPr lang="en-US" sz="2400" b="1" cap="all" dirty="0">
              <a:solidFill>
                <a:srgbClr val="4F81BD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56325" y="2445603"/>
            <a:ext cx="5352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When “gapping” an alignment, each sequence receives a gap</a:t>
            </a:r>
          </a:p>
        </p:txBody>
      </p:sp>
      <p:sp>
        <p:nvSpPr>
          <p:cNvPr id="33" name="Right Arrow 32"/>
          <p:cNvSpPr/>
          <p:nvPr/>
        </p:nvSpPr>
        <p:spPr>
          <a:xfrm>
            <a:off x="1905000" y="2075393"/>
            <a:ext cx="533400" cy="286807"/>
          </a:xfrm>
          <a:prstGeom prst="rightArrow">
            <a:avLst>
              <a:gd name="adj1" fmla="val 50000"/>
              <a:gd name="adj2" fmla="val 68293"/>
            </a:avLst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81400" y="5562600"/>
            <a:ext cx="5352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Matches and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mistmatches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are scored with a sum of all pairwise scores</a:t>
            </a:r>
          </a:p>
        </p:txBody>
      </p:sp>
    </p:spTree>
    <p:extLst>
      <p:ext uri="{BB962C8B-B14F-4D97-AF65-F5344CB8AC3E}">
        <p14:creationId xmlns:p14="http://schemas.microsoft.com/office/powerpoint/2010/main" val="3495156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Actual methods are variants on </a:t>
            </a:r>
            <a:r>
              <a:rPr lang="en-US" u="sng" dirty="0"/>
              <a:t>progressive</a:t>
            </a:r>
            <a:r>
              <a:rPr lang="en-US" dirty="0"/>
              <a:t> MSA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4/17/2017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62</a:t>
            </a:fld>
            <a:endParaRPr lang="en-US"/>
          </a:p>
        </p:txBody>
      </p:sp>
      <p:grpSp>
        <p:nvGrpSpPr>
          <p:cNvPr id="105" name="Group 104"/>
          <p:cNvGrpSpPr/>
          <p:nvPr/>
        </p:nvGrpSpPr>
        <p:grpSpPr>
          <a:xfrm>
            <a:off x="1807933" y="2681568"/>
            <a:ext cx="8576135" cy="3566832"/>
            <a:chOff x="263065" y="2681568"/>
            <a:chExt cx="8576135" cy="3566832"/>
          </a:xfrm>
        </p:grpSpPr>
        <p:sp>
          <p:nvSpPr>
            <p:cNvPr id="72" name="Rectangle 71"/>
            <p:cNvSpPr/>
            <p:nvPr/>
          </p:nvSpPr>
          <p:spPr>
            <a:xfrm>
              <a:off x="2549208" y="2681568"/>
              <a:ext cx="1752600" cy="1061875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549208" y="3717296"/>
              <a:ext cx="1752600" cy="84920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Right Arrow 73"/>
            <p:cNvSpPr/>
            <p:nvPr/>
          </p:nvSpPr>
          <p:spPr>
            <a:xfrm>
              <a:off x="4539889" y="3352800"/>
              <a:ext cx="859068" cy="391403"/>
            </a:xfrm>
            <a:prstGeom prst="rightArrow">
              <a:avLst/>
            </a:prstGeom>
            <a:solidFill>
              <a:srgbClr val="1F497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736217" y="2684902"/>
              <a:ext cx="137858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4F81BD"/>
                  </a:solidFill>
                  <a:latin typeface="Courier New" pitchFamily="49" charset="0"/>
                  <a:cs typeface="Courier New" pitchFamily="49" charset="0"/>
                </a:rPr>
                <a:t>PIEKSAVT-L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736217" y="3076303"/>
              <a:ext cx="137858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C0504D"/>
                  </a:solidFill>
                  <a:latin typeface="Courier New" pitchFamily="49" charset="0"/>
                  <a:cs typeface="Courier New" pitchFamily="49" charset="0"/>
                </a:rPr>
                <a:t>DIRKSAITAL</a:t>
              </a:r>
              <a:endParaRPr lang="en-US" b="1" cap="all" dirty="0">
                <a:solidFill>
                  <a:srgbClr val="C0504D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736217" y="3467704"/>
              <a:ext cx="137858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9BBB59">
                      <a:lumMod val="75000"/>
                    </a:srgbClr>
                  </a:solidFill>
                  <a:latin typeface="Courier New" pitchFamily="49" charset="0"/>
                  <a:cs typeface="Courier New" pitchFamily="49" charset="0"/>
                </a:rPr>
                <a:t>DIRKSALYAL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736217" y="3859105"/>
              <a:ext cx="124072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8064A2"/>
                  </a:solidFill>
                  <a:latin typeface="Courier New" pitchFamily="49" charset="0"/>
                  <a:cs typeface="Courier New" pitchFamily="49" charset="0"/>
                </a:rPr>
                <a:t>YEEKSITAL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736217" y="4250508"/>
              <a:ext cx="124072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4BACC6"/>
                  </a:solidFill>
                  <a:latin typeface="Courier New" pitchFamily="49" charset="0"/>
                  <a:cs typeface="Courier New" pitchFamily="49" charset="0"/>
                </a:rPr>
                <a:t>YEEKS-TAL</a:t>
              </a: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1238115" y="2823401"/>
              <a:ext cx="1369770" cy="1567395"/>
              <a:chOff x="851315" y="2943179"/>
              <a:chExt cx="1369770" cy="1567395"/>
            </a:xfrm>
          </p:grpSpPr>
          <p:grpSp>
            <p:nvGrpSpPr>
              <p:cNvPr id="81" name="Group 49"/>
              <p:cNvGrpSpPr/>
              <p:nvPr/>
            </p:nvGrpSpPr>
            <p:grpSpPr>
              <a:xfrm>
                <a:off x="1763885" y="3334580"/>
                <a:ext cx="457200" cy="393192"/>
                <a:chOff x="1763885" y="3334580"/>
                <a:chExt cx="457200" cy="393192"/>
              </a:xfrm>
            </p:grpSpPr>
            <p:cxnSp>
              <p:nvCxnSpPr>
                <p:cNvPr id="94" name="Straight Connector 93"/>
                <p:cNvCxnSpPr/>
                <p:nvPr/>
              </p:nvCxnSpPr>
              <p:spPr>
                <a:xfrm>
                  <a:off x="1763885" y="3334580"/>
                  <a:ext cx="45720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1763885" y="3725981"/>
                  <a:ext cx="45720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96" name="Straight Connector 95"/>
                <p:cNvCxnSpPr/>
                <p:nvPr/>
              </p:nvCxnSpPr>
              <p:spPr>
                <a:xfrm rot="5400000">
                  <a:off x="1567289" y="3531176"/>
                  <a:ext cx="393192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82" name="Group 59"/>
              <p:cNvGrpSpPr/>
              <p:nvPr/>
            </p:nvGrpSpPr>
            <p:grpSpPr>
              <a:xfrm>
                <a:off x="1763885" y="4117382"/>
                <a:ext cx="457200" cy="393192"/>
                <a:chOff x="1763885" y="4117382"/>
                <a:chExt cx="457200" cy="393192"/>
              </a:xfrm>
            </p:grpSpPr>
            <p:cxnSp>
              <p:nvCxnSpPr>
                <p:cNvPr id="91" name="Straight Connector 90"/>
                <p:cNvCxnSpPr/>
                <p:nvPr/>
              </p:nvCxnSpPr>
              <p:spPr>
                <a:xfrm>
                  <a:off x="1763885" y="4117382"/>
                  <a:ext cx="45720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1763885" y="4508785"/>
                  <a:ext cx="45720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93" name="Straight Connector 92"/>
                <p:cNvCxnSpPr/>
                <p:nvPr/>
              </p:nvCxnSpPr>
              <p:spPr>
                <a:xfrm rot="5400000">
                  <a:off x="1567289" y="4313978"/>
                  <a:ext cx="393192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83" name="Group 66"/>
              <p:cNvGrpSpPr/>
              <p:nvPr/>
            </p:nvGrpSpPr>
            <p:grpSpPr>
              <a:xfrm>
                <a:off x="1306685" y="2943179"/>
                <a:ext cx="914400" cy="594360"/>
                <a:chOff x="1306685" y="2943179"/>
                <a:chExt cx="914400" cy="594360"/>
              </a:xfrm>
            </p:grpSpPr>
            <p:cxnSp>
              <p:nvCxnSpPr>
                <p:cNvPr id="88" name="Straight Connector 87"/>
                <p:cNvCxnSpPr/>
                <p:nvPr/>
              </p:nvCxnSpPr>
              <p:spPr>
                <a:xfrm>
                  <a:off x="1306685" y="2943179"/>
                  <a:ext cx="91440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89" name="Straight Connector 88"/>
                <p:cNvCxnSpPr/>
                <p:nvPr/>
              </p:nvCxnSpPr>
              <p:spPr>
                <a:xfrm>
                  <a:off x="1306685" y="3535748"/>
                  <a:ext cx="448056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90" name="Straight Connector 89"/>
                <p:cNvCxnSpPr/>
                <p:nvPr/>
              </p:nvCxnSpPr>
              <p:spPr>
                <a:xfrm rot="5400000">
                  <a:off x="1011335" y="3240359"/>
                  <a:ext cx="59436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84" name="Group 77"/>
              <p:cNvGrpSpPr/>
              <p:nvPr/>
            </p:nvGrpSpPr>
            <p:grpSpPr>
              <a:xfrm>
                <a:off x="851315" y="3244931"/>
                <a:ext cx="907086" cy="1094809"/>
                <a:chOff x="851315" y="3244931"/>
                <a:chExt cx="907086" cy="1094809"/>
              </a:xfrm>
            </p:grpSpPr>
            <p:cxnSp>
              <p:nvCxnSpPr>
                <p:cNvPr id="85" name="Straight Connector 84"/>
                <p:cNvCxnSpPr/>
                <p:nvPr/>
              </p:nvCxnSpPr>
              <p:spPr>
                <a:xfrm>
                  <a:off x="853145" y="4339740"/>
                  <a:ext cx="905256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851315" y="3244931"/>
                  <a:ext cx="448056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cxnSp>
              <p:nvCxnSpPr>
                <p:cNvPr id="87" name="Straight Connector 86"/>
                <p:cNvCxnSpPr/>
                <p:nvPr/>
              </p:nvCxnSpPr>
              <p:spPr>
                <a:xfrm rot="5400000">
                  <a:off x="309077" y="3788999"/>
                  <a:ext cx="1088136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97" name="Rectangle 96"/>
            <p:cNvSpPr/>
            <p:nvPr/>
          </p:nvSpPr>
          <p:spPr>
            <a:xfrm>
              <a:off x="263065" y="5294293"/>
              <a:ext cx="8576135" cy="95410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Order of alignment is determined by the tree structure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(align more closely related groups first).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638800" y="2689673"/>
              <a:ext cx="1752600" cy="1061875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638800" y="3725401"/>
              <a:ext cx="1752600" cy="84920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825809" y="2693007"/>
              <a:ext cx="137858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4F81BD"/>
                  </a:solidFill>
                  <a:latin typeface="Courier New" pitchFamily="49" charset="0"/>
                  <a:cs typeface="Courier New" pitchFamily="49" charset="0"/>
                </a:rPr>
                <a:t>PIEKSAVT-L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825809" y="3084408"/>
              <a:ext cx="137858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C0504D"/>
                  </a:solidFill>
                  <a:latin typeface="Courier New" pitchFamily="49" charset="0"/>
                  <a:cs typeface="Courier New" pitchFamily="49" charset="0"/>
                </a:rPr>
                <a:t>DIRKSAITAL</a:t>
              </a:r>
              <a:endParaRPr lang="en-US" b="1" cap="all" dirty="0">
                <a:solidFill>
                  <a:srgbClr val="C0504D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825809" y="3475809"/>
              <a:ext cx="137858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9BBB59">
                      <a:lumMod val="75000"/>
                    </a:srgbClr>
                  </a:solidFill>
                  <a:latin typeface="Courier New" pitchFamily="49" charset="0"/>
                  <a:cs typeface="Courier New" pitchFamily="49" charset="0"/>
                </a:rPr>
                <a:t>DIRKSALYAL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825809" y="3867210"/>
              <a:ext cx="137858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8064A2"/>
                  </a:solidFill>
                  <a:latin typeface="Courier New" pitchFamily="49" charset="0"/>
                  <a:cs typeface="Courier New" pitchFamily="49" charset="0"/>
                </a:rPr>
                <a:t>YEEKS-ITAL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825809" y="4258613"/>
              <a:ext cx="137858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4BACC6"/>
                  </a:solidFill>
                  <a:latin typeface="Courier New" pitchFamily="49" charset="0"/>
                  <a:cs typeface="Courier New" pitchFamily="49" charset="0"/>
                </a:rPr>
                <a:t>YEEKS--TAL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4274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Issues with progressive MSA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4/17/2017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63</a:t>
            </a:fld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1807933" y="1103293"/>
            <a:ext cx="8576135" cy="5145107"/>
            <a:chOff x="263065" y="1103293"/>
            <a:chExt cx="8576135" cy="5145107"/>
          </a:xfrm>
        </p:grpSpPr>
        <p:grpSp>
          <p:nvGrpSpPr>
            <p:cNvPr id="30" name="Group 29"/>
            <p:cNvGrpSpPr/>
            <p:nvPr/>
          </p:nvGrpSpPr>
          <p:grpSpPr>
            <a:xfrm>
              <a:off x="1238115" y="2823401"/>
              <a:ext cx="1369770" cy="1567395"/>
              <a:chOff x="851315" y="2943179"/>
              <a:chExt cx="1369770" cy="1567395"/>
            </a:xfrm>
          </p:grpSpPr>
          <p:grpSp>
            <p:nvGrpSpPr>
              <p:cNvPr id="31" name="Group 49"/>
              <p:cNvGrpSpPr/>
              <p:nvPr/>
            </p:nvGrpSpPr>
            <p:grpSpPr>
              <a:xfrm>
                <a:off x="1763885" y="3334580"/>
                <a:ext cx="457200" cy="393192"/>
                <a:chOff x="1763885" y="3334580"/>
                <a:chExt cx="457200" cy="393192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>
                  <a:off x="1763885" y="3334580"/>
                  <a:ext cx="45720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1763885" y="3725981"/>
                  <a:ext cx="45720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>
                  <a:off x="1567289" y="3531176"/>
                  <a:ext cx="393192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32" name="Group 59"/>
              <p:cNvGrpSpPr/>
              <p:nvPr/>
            </p:nvGrpSpPr>
            <p:grpSpPr>
              <a:xfrm>
                <a:off x="1763885" y="4117382"/>
                <a:ext cx="457200" cy="393192"/>
                <a:chOff x="1763885" y="4117382"/>
                <a:chExt cx="457200" cy="393192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>
                  <a:off x="1763885" y="4117382"/>
                  <a:ext cx="45720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1763885" y="4508785"/>
                  <a:ext cx="45720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>
                  <a:off x="1567289" y="4313978"/>
                  <a:ext cx="393192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33" name="Group 66"/>
              <p:cNvGrpSpPr/>
              <p:nvPr/>
            </p:nvGrpSpPr>
            <p:grpSpPr>
              <a:xfrm>
                <a:off x="1306685" y="2943179"/>
                <a:ext cx="914400" cy="594360"/>
                <a:chOff x="1306685" y="2943179"/>
                <a:chExt cx="914400" cy="594360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1306685" y="2943179"/>
                  <a:ext cx="91440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1306685" y="3535748"/>
                  <a:ext cx="448056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>
                  <a:off x="1011335" y="3240359"/>
                  <a:ext cx="594360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34" name="Group 77"/>
              <p:cNvGrpSpPr/>
              <p:nvPr/>
            </p:nvGrpSpPr>
            <p:grpSpPr>
              <a:xfrm>
                <a:off x="851315" y="3244931"/>
                <a:ext cx="907086" cy="1094809"/>
                <a:chOff x="851315" y="3244931"/>
                <a:chExt cx="907086" cy="1094809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>
                  <a:off x="853145" y="4339740"/>
                  <a:ext cx="905256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851315" y="3244931"/>
                  <a:ext cx="448056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  <p:cxnSp>
              <p:nvCxnSpPr>
                <p:cNvPr id="37" name="Straight Connector 36"/>
                <p:cNvCxnSpPr/>
                <p:nvPr/>
              </p:nvCxnSpPr>
              <p:spPr>
                <a:xfrm rot="5400000">
                  <a:off x="309077" y="3788999"/>
                  <a:ext cx="1088136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47" name="Rectangle 46"/>
            <p:cNvSpPr/>
            <p:nvPr/>
          </p:nvSpPr>
          <p:spPr>
            <a:xfrm>
              <a:off x="263065" y="5294293"/>
              <a:ext cx="8576135" cy="95410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The 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nsolas" panose="020B0609020204030204" pitchFamily="49" charset="0"/>
                  <a:cs typeface="Consolas" panose="020B0609020204030204" pitchFamily="49" charset="0"/>
                </a:rPr>
                <a:t>CLUSTAL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algorithm follows this approach, using a neighbor joining tree to guide the alignments.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736216" y="2693007"/>
              <a:ext cx="137858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4F81BD"/>
                  </a:solidFill>
                  <a:latin typeface="Courier New" pitchFamily="49" charset="0"/>
                  <a:cs typeface="Courier New" pitchFamily="49" charset="0"/>
                </a:rPr>
                <a:t>PIEKSAVT-L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736216" y="3084408"/>
              <a:ext cx="137858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C0504D"/>
                  </a:solidFill>
                  <a:latin typeface="Courier New" pitchFamily="49" charset="0"/>
                  <a:cs typeface="Courier New" pitchFamily="49" charset="0"/>
                </a:rPr>
                <a:t>DIRKSAITAL</a:t>
              </a:r>
              <a:endParaRPr lang="en-US" b="1" cap="all" dirty="0">
                <a:solidFill>
                  <a:srgbClr val="C0504D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736216" y="3475809"/>
              <a:ext cx="137858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9BBB59">
                      <a:lumMod val="75000"/>
                    </a:srgbClr>
                  </a:solidFill>
                  <a:latin typeface="Courier New" pitchFamily="49" charset="0"/>
                  <a:cs typeface="Courier New" pitchFamily="49" charset="0"/>
                </a:rPr>
                <a:t>DIRKSALYAL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736215" y="3867210"/>
              <a:ext cx="137858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8064A2"/>
                  </a:solidFill>
                  <a:latin typeface="Courier New" pitchFamily="49" charset="0"/>
                  <a:cs typeface="Courier New" pitchFamily="49" charset="0"/>
                </a:rPr>
                <a:t>YEEKS-ITAL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736216" y="4258613"/>
              <a:ext cx="137858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b="1" cap="all" dirty="0" smtClean="0">
                  <a:solidFill>
                    <a:srgbClr val="4BACC6"/>
                  </a:solidFill>
                  <a:latin typeface="Courier New" pitchFamily="49" charset="0"/>
                  <a:cs typeface="Courier New" pitchFamily="49" charset="0"/>
                </a:rPr>
                <a:t>YEEKS--TAL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63065" y="1103293"/>
              <a:ext cx="857613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This approach still requires a lot of comparisons, but it is feasible (the exact approach was not).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43400" y="2990671"/>
              <a:ext cx="414154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This produces a good MSA, but it’s not guaranteed to be the best one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(</a:t>
              </a:r>
              <a:r>
                <a:rPr kumimoji="0" lang="en-US" sz="2400" b="0" i="0" u="sng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heuristic</a:t>
              </a:r>
              <a:r>
                <a:rPr lang="en-US" sz="2400" kern="0" dirty="0" smtClean="0">
                  <a:solidFill>
                    <a:prstClr val="black"/>
                  </a:solidFill>
                </a:rPr>
                <a:t>!)</a:t>
              </a:r>
              <a:endParaRPr kumimoji="0" 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3535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Issues with progressive MSA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4/17/2017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64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807933" y="1082697"/>
            <a:ext cx="8576135" cy="5165703"/>
            <a:chOff x="263065" y="1082697"/>
            <a:chExt cx="8576135" cy="5165703"/>
          </a:xfrm>
        </p:grpSpPr>
        <p:sp>
          <p:nvSpPr>
            <p:cNvPr id="12" name="Rectangle 11"/>
            <p:cNvSpPr/>
            <p:nvPr/>
          </p:nvSpPr>
          <p:spPr>
            <a:xfrm>
              <a:off x="4191001" y="1402140"/>
              <a:ext cx="43434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Choices that worked well in a pairwise alignment may prove poor for the MSA, but there is no going back with this approach.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1000" y="1082697"/>
              <a:ext cx="3733800" cy="461665"/>
            </a:xfrm>
            <a:prstGeom prst="rect">
              <a:avLst/>
            </a:prstGeom>
          </p:spPr>
          <p:txBody>
            <a:bodyPr wrap="square" r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</a:rPr>
                <a:t>“Once a gap, always a gap!”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523557" y="1678555"/>
              <a:ext cx="1448243" cy="1812372"/>
              <a:chOff x="3882708" y="4790503"/>
              <a:chExt cx="1448243" cy="1812372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3882708" y="4790503"/>
                <a:ext cx="1378583" cy="1384995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all" spc="0" normalizeH="0" baseline="0" noProof="0" dirty="0" smtClean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DIRKSAITAL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all" spc="0" normalizeH="0" baseline="0" noProof="0" dirty="0" smtClean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DIRKSALYAL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all" spc="0" normalizeH="0" baseline="0" noProof="0" dirty="0" smtClean="0">
                    <a:ln>
                      <a:noFill/>
                    </a:ln>
                    <a:solidFill>
                      <a:srgbClr val="4F81BD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PIEKSAVT-L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all" spc="0" normalizeH="0" baseline="0" noProof="0" dirty="0" smtClean="0">
                    <a:ln>
                      <a:noFill/>
                    </a:ln>
                    <a:solidFill>
                      <a:srgbClr val="8064A2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YEEKSIT-AL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all" spc="0" normalizeH="0" baseline="0" noProof="0" dirty="0" smtClean="0">
                    <a:ln>
                      <a:noFill/>
                    </a:ln>
                    <a:solidFill>
                      <a:srgbClr val="4BACC6"/>
                    </a:solidFill>
                    <a:effectLst/>
                    <a:uLnTx/>
                    <a:uFillTx/>
                    <a:latin typeface="Courier New" pitchFamily="49" charset="0"/>
                    <a:cs typeface="Courier New" pitchFamily="49" charset="0"/>
                  </a:rPr>
                  <a:t>YEEKS-T-AL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552337" y="5600459"/>
                <a:ext cx="778614" cy="560761"/>
              </a:xfrm>
              <a:prstGeom prst="rect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 rot="5400000" flipH="1" flipV="1">
                <a:off x="4726735" y="6419201"/>
                <a:ext cx="365760" cy="1588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18" name="Rectangle 17"/>
            <p:cNvSpPr/>
            <p:nvPr/>
          </p:nvSpPr>
          <p:spPr>
            <a:xfrm>
              <a:off x="263065" y="5294293"/>
              <a:ext cx="8576135" cy="954107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The 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nsolas" panose="020B0609020204030204" pitchFamily="49" charset="0"/>
                  <a:cs typeface="Consolas" panose="020B0609020204030204" pitchFamily="49" charset="0"/>
                </a:rPr>
                <a:t>MUSCLE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algorithm re-evaluates earlier alignment decisions to mitigate these problems.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3904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Introduction to molecular evolution</a:t>
            </a:r>
          </a:p>
          <a:p>
            <a:r>
              <a:rPr lang="en-US" sz="3200" dirty="0" smtClean="0"/>
              <a:t>Detecting </a:t>
            </a:r>
            <a:r>
              <a:rPr lang="en-US" sz="3200" dirty="0" smtClean="0"/>
              <a:t>sequence conservation and evolutionary constraint</a:t>
            </a:r>
          </a:p>
          <a:p>
            <a:r>
              <a:rPr lang="en-US" sz="3200" dirty="0" smtClean="0"/>
              <a:t>Constructing phylogenetic trees</a:t>
            </a:r>
          </a:p>
          <a:p>
            <a:r>
              <a:rPr lang="en-US" sz="3200" dirty="0" smtClean="0"/>
              <a:t>Multiple sequence alignment</a:t>
            </a:r>
          </a:p>
          <a:p>
            <a:r>
              <a:rPr lang="en-US" sz="3200" b="1" dirty="0" smtClean="0"/>
              <a:t>Other topics in comparative genomics</a:t>
            </a:r>
            <a:endParaRPr lang="en-US" sz="3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4/17/2017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27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far we’ve been focusing on </a:t>
            </a:r>
            <a:r>
              <a:rPr lang="en-US" u="sng" dirty="0" smtClean="0"/>
              <a:t>point mutations</a:t>
            </a:r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16" y="1600220"/>
            <a:ext cx="4598112" cy="393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915" y="1734346"/>
            <a:ext cx="5617425" cy="366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376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Point mutations distinguish modern-day </a:t>
            </a:r>
            <a:r>
              <a:rPr lang="en-US" dirty="0" err="1" smtClean="0"/>
              <a:t>orthologs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362200" y="914400"/>
            <a:ext cx="7467600" cy="5479197"/>
            <a:chOff x="914400" y="914400"/>
            <a:chExt cx="7467600" cy="5479197"/>
          </a:xfrm>
        </p:grpSpPr>
        <p:sp>
          <p:nvSpPr>
            <p:cNvPr id="22" name="Parallelogram 21"/>
            <p:cNvSpPr/>
            <p:nvPr/>
          </p:nvSpPr>
          <p:spPr>
            <a:xfrm flipH="1">
              <a:off x="3917950" y="1955800"/>
              <a:ext cx="2751138" cy="2293938"/>
            </a:xfrm>
            <a:prstGeom prst="parallelogram">
              <a:avLst>
                <a:gd name="adj" fmla="val 54392"/>
              </a:avLst>
            </a:prstGeom>
            <a:solidFill>
              <a:sysClr val="window" lastClr="FFFFFF">
                <a:lumMod val="7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Parallelogram 22"/>
            <p:cNvSpPr/>
            <p:nvPr/>
          </p:nvSpPr>
          <p:spPr>
            <a:xfrm>
              <a:off x="2655888" y="1955800"/>
              <a:ext cx="2752725" cy="2293938"/>
            </a:xfrm>
            <a:prstGeom prst="parallelogram">
              <a:avLst>
                <a:gd name="adj" fmla="val 54392"/>
              </a:avLst>
            </a:prstGeom>
            <a:solidFill>
              <a:sysClr val="window" lastClr="FFFFFF">
                <a:lumMod val="7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10800000" flipV="1">
              <a:off x="2662238" y="4235450"/>
              <a:ext cx="1524000" cy="0"/>
            </a:xfrm>
            <a:prstGeom prst="line">
              <a:avLst/>
            </a:prstGeom>
            <a:noFill/>
            <a:ln w="57150" cap="flat" cmpd="sng" algn="ctr">
              <a:solidFill>
                <a:srgbClr val="1F497D"/>
              </a:solidFill>
              <a:prstDash val="soli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>
            <a:xfrm rot="10800000" flipV="1">
              <a:off x="5146675" y="4235450"/>
              <a:ext cx="1524000" cy="0"/>
            </a:xfrm>
            <a:prstGeom prst="line">
              <a:avLst/>
            </a:prstGeom>
            <a:noFill/>
            <a:ln w="57150" cap="flat" cmpd="sng" algn="ctr">
              <a:solidFill>
                <a:srgbClr val="1F497D"/>
              </a:solidFill>
              <a:prstDash val="soli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>
            <a:xfrm rot="10800000" flipV="1">
              <a:off x="3910013" y="1958975"/>
              <a:ext cx="1524000" cy="0"/>
            </a:xfrm>
            <a:prstGeom prst="line">
              <a:avLst/>
            </a:prstGeom>
            <a:noFill/>
            <a:ln w="57150" cap="flat" cmpd="sng" algn="ctr">
              <a:solidFill>
                <a:srgbClr val="1F497D"/>
              </a:solidFill>
              <a:prstDash val="soli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>
            <a:xfrm rot="5400000">
              <a:off x="3000376" y="2473325"/>
              <a:ext cx="2063750" cy="1260475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ash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4261644" y="2472532"/>
              <a:ext cx="2063750" cy="1262062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ash"/>
            </a:ln>
            <a:effectLst/>
          </p:spPr>
        </p:cxnSp>
        <p:sp>
          <p:nvSpPr>
            <p:cNvPr id="29" name="Flowchart: Alternate Process 28"/>
            <p:cNvSpPr/>
            <p:nvPr/>
          </p:nvSpPr>
          <p:spPr>
            <a:xfrm>
              <a:off x="3114675" y="4116388"/>
              <a:ext cx="573088" cy="228600"/>
            </a:xfrm>
            <a:prstGeom prst="flowChartAlternateProcess">
              <a:avLst/>
            </a:prstGeom>
            <a:solidFill>
              <a:srgbClr val="4F81BD"/>
            </a:solidFill>
            <a:ln w="28575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lowchart: Alternate Process 29"/>
            <p:cNvSpPr/>
            <p:nvPr/>
          </p:nvSpPr>
          <p:spPr>
            <a:xfrm>
              <a:off x="5637213" y="4116388"/>
              <a:ext cx="573087" cy="228600"/>
            </a:xfrm>
            <a:prstGeom prst="flowChartAlternateProcess">
              <a:avLst/>
            </a:prstGeom>
            <a:solidFill>
              <a:srgbClr val="4F81BD"/>
            </a:solidFill>
            <a:ln w="28575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lowchart: Alternate Process 30"/>
            <p:cNvSpPr/>
            <p:nvPr/>
          </p:nvSpPr>
          <p:spPr>
            <a:xfrm>
              <a:off x="4376738" y="1841500"/>
              <a:ext cx="573087" cy="230188"/>
            </a:xfrm>
            <a:prstGeom prst="flowChartAlternateProcess">
              <a:avLst/>
            </a:prstGeom>
            <a:solidFill>
              <a:srgbClr val="4F81BD"/>
            </a:solidFill>
            <a:ln w="28575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2" name="Curved Connector 31"/>
            <p:cNvCxnSpPr/>
            <p:nvPr/>
          </p:nvCxnSpPr>
          <p:spPr>
            <a:xfrm rot="16200000" flipH="1">
              <a:off x="4662488" y="3084513"/>
              <a:ext cx="1587" cy="2522537"/>
            </a:xfrm>
            <a:prstGeom prst="curvedConnector3">
              <a:avLst>
                <a:gd name="adj1" fmla="val 24159614"/>
              </a:avLst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triangle" w="lg" len="lg"/>
              <a:tailEnd type="triangle" w="lg" len="lg"/>
            </a:ln>
            <a:effectLst/>
          </p:spPr>
        </p:cxnSp>
        <p:sp>
          <p:nvSpPr>
            <p:cNvPr id="33" name="TextBox 32"/>
            <p:cNvSpPr txBox="1"/>
            <p:nvPr/>
          </p:nvSpPr>
          <p:spPr>
            <a:xfrm>
              <a:off x="3582988" y="914400"/>
              <a:ext cx="2178050" cy="830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solidFill>
                    <a:prstClr val="black"/>
                  </a:solidFill>
                  <a:cs typeface="Arial" pitchFamily="34" charset="0"/>
                </a:rPr>
                <a:t>ancestral</a:t>
              </a:r>
            </a:p>
            <a:p>
              <a:pPr algn="ctr">
                <a:defRPr/>
              </a:pPr>
              <a:r>
                <a:rPr lang="en-US" sz="2400" dirty="0">
                  <a:solidFill>
                    <a:prstClr val="black"/>
                  </a:solidFill>
                  <a:cs typeface="Arial" pitchFamily="34" charset="0"/>
                </a:rPr>
                <a:t>genome</a:t>
              </a:r>
            </a:p>
          </p:txBody>
        </p:sp>
        <p:sp>
          <p:nvSpPr>
            <p:cNvPr id="34" name="TextBox 86"/>
            <p:cNvSpPr txBox="1">
              <a:spLocks noChangeArrowheads="1"/>
            </p:cNvSpPr>
            <p:nvPr/>
          </p:nvSpPr>
          <p:spPr bwMode="auto">
            <a:xfrm>
              <a:off x="4248150" y="1727200"/>
              <a:ext cx="8382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prstClr val="white"/>
                  </a:solidFill>
                  <a:latin typeface="Gill Sans MT" pitchFamily="34" charset="0"/>
                </a:rPr>
                <a:t>gene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581400" y="5024438"/>
              <a:ext cx="2178050" cy="461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prstClr val="black"/>
                  </a:solidFill>
                  <a:cs typeface="Arial" pitchFamily="34" charset="0"/>
                </a:rPr>
                <a:t>ORTHOLOGS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14400" y="3810000"/>
              <a:ext cx="2178050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modern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genome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203950" y="3810000"/>
              <a:ext cx="2178050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modern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genome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2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81100" y="5562600"/>
              <a:ext cx="67818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Descend directly from ancestral gene in the ancestral species; they tend to carry out the same function.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0" name="5-Point Star 39"/>
          <p:cNvSpPr/>
          <p:nvPr/>
        </p:nvSpPr>
        <p:spPr>
          <a:xfrm>
            <a:off x="4540250" y="3950213"/>
            <a:ext cx="274317" cy="274317"/>
          </a:xfrm>
          <a:prstGeom prst="star5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5328253" y="2971805"/>
            <a:ext cx="274317" cy="274317"/>
          </a:xfrm>
          <a:prstGeom prst="star5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6861011" y="3398522"/>
            <a:ext cx="274317" cy="274317"/>
          </a:xfrm>
          <a:prstGeom prst="star5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>
            <a:off x="7467585" y="3979229"/>
            <a:ext cx="274317" cy="274317"/>
          </a:xfrm>
          <a:prstGeom prst="star5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 duplication is a common, larger-scale change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62200" y="914400"/>
            <a:ext cx="7467600" cy="5479197"/>
            <a:chOff x="914400" y="914400"/>
            <a:chExt cx="7467600" cy="5479197"/>
          </a:xfrm>
        </p:grpSpPr>
        <p:sp>
          <p:nvSpPr>
            <p:cNvPr id="64" name="Parallelogram 63"/>
            <p:cNvSpPr/>
            <p:nvPr/>
          </p:nvSpPr>
          <p:spPr>
            <a:xfrm flipH="1">
              <a:off x="3917950" y="1955800"/>
              <a:ext cx="2751138" cy="2293938"/>
            </a:xfrm>
            <a:prstGeom prst="parallelogram">
              <a:avLst>
                <a:gd name="adj" fmla="val 54392"/>
              </a:avLst>
            </a:prstGeom>
            <a:solidFill>
              <a:sysClr val="window" lastClr="FFFFFF">
                <a:lumMod val="7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Parallelogram 64"/>
            <p:cNvSpPr/>
            <p:nvPr/>
          </p:nvSpPr>
          <p:spPr>
            <a:xfrm>
              <a:off x="2655888" y="1955800"/>
              <a:ext cx="2752725" cy="2293938"/>
            </a:xfrm>
            <a:prstGeom prst="parallelogram">
              <a:avLst>
                <a:gd name="adj" fmla="val 54392"/>
              </a:avLst>
            </a:prstGeom>
            <a:solidFill>
              <a:sysClr val="window" lastClr="FFFFFF">
                <a:lumMod val="7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10800000" flipV="1">
              <a:off x="2662238" y="4235450"/>
              <a:ext cx="1524000" cy="0"/>
            </a:xfrm>
            <a:prstGeom prst="line">
              <a:avLst/>
            </a:prstGeom>
            <a:noFill/>
            <a:ln w="57150" cap="flat" cmpd="sng" algn="ctr">
              <a:solidFill>
                <a:srgbClr val="1F497D"/>
              </a:solidFill>
              <a:prstDash val="soli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>
            <a:xfrm rot="10800000" flipV="1">
              <a:off x="5146675" y="4235450"/>
              <a:ext cx="1524000" cy="0"/>
            </a:xfrm>
            <a:prstGeom prst="line">
              <a:avLst/>
            </a:prstGeom>
            <a:noFill/>
            <a:ln w="57150" cap="flat" cmpd="sng" algn="ctr">
              <a:solidFill>
                <a:srgbClr val="1F497D"/>
              </a:solidFill>
              <a:prstDash val="soli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>
            <a:xfrm rot="10800000" flipV="1">
              <a:off x="3910013" y="1958975"/>
              <a:ext cx="1524000" cy="0"/>
            </a:xfrm>
            <a:prstGeom prst="line">
              <a:avLst/>
            </a:prstGeom>
            <a:noFill/>
            <a:ln w="57150" cap="flat" cmpd="sng" algn="ctr">
              <a:solidFill>
                <a:srgbClr val="1F497D"/>
              </a:solidFill>
              <a:prstDash val="soli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>
            <a:xfrm rot="5400000">
              <a:off x="3443288" y="2362200"/>
              <a:ext cx="1509712" cy="928688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ash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4261644" y="2472532"/>
              <a:ext cx="2063750" cy="1262062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ash"/>
            </a:ln>
            <a:effectLst/>
          </p:spPr>
        </p:cxnSp>
        <p:sp>
          <p:nvSpPr>
            <p:cNvPr id="71" name="Flowchart: Alternate Process 70"/>
            <p:cNvSpPr/>
            <p:nvPr/>
          </p:nvSpPr>
          <p:spPr>
            <a:xfrm>
              <a:off x="5637213" y="4116388"/>
              <a:ext cx="573087" cy="228600"/>
            </a:xfrm>
            <a:prstGeom prst="flowChartAlternateProcess">
              <a:avLst/>
            </a:prstGeom>
            <a:solidFill>
              <a:srgbClr val="4F81BD"/>
            </a:solidFill>
            <a:ln w="28575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lowchart: Alternate Process 71"/>
            <p:cNvSpPr/>
            <p:nvPr/>
          </p:nvSpPr>
          <p:spPr>
            <a:xfrm>
              <a:off x="4376738" y="1841500"/>
              <a:ext cx="573087" cy="230188"/>
            </a:xfrm>
            <a:prstGeom prst="flowChartAlternateProcess">
              <a:avLst/>
            </a:prstGeom>
            <a:solidFill>
              <a:srgbClr val="4F81BD"/>
            </a:solidFill>
            <a:ln w="28575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582988" y="914400"/>
              <a:ext cx="2178050" cy="830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solidFill>
                    <a:prstClr val="black"/>
                  </a:solidFill>
                  <a:cs typeface="Arial" pitchFamily="34" charset="0"/>
                </a:rPr>
                <a:t>ancestral</a:t>
              </a:r>
            </a:p>
            <a:p>
              <a:pPr algn="ctr">
                <a:defRPr/>
              </a:pPr>
              <a:r>
                <a:rPr lang="en-US" sz="2400" dirty="0">
                  <a:solidFill>
                    <a:prstClr val="black"/>
                  </a:solidFill>
                  <a:cs typeface="Arial" pitchFamily="34" charset="0"/>
                </a:rPr>
                <a:t>genome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914400" y="3810000"/>
              <a:ext cx="2178050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modern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genome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203950" y="3810000"/>
              <a:ext cx="2178050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modern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genome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2</a:t>
              </a:r>
            </a:p>
          </p:txBody>
        </p:sp>
        <p:sp>
          <p:nvSpPr>
            <p:cNvPr id="76" name="TextBox 86"/>
            <p:cNvSpPr txBox="1">
              <a:spLocks noChangeArrowheads="1"/>
            </p:cNvSpPr>
            <p:nvPr/>
          </p:nvSpPr>
          <p:spPr bwMode="auto">
            <a:xfrm>
              <a:off x="4248150" y="1727200"/>
              <a:ext cx="8382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prstClr val="white"/>
                  </a:solidFill>
                  <a:latin typeface="Gill Sans MT" pitchFamily="34" charset="0"/>
                </a:rPr>
                <a:t>gene</a:t>
              </a:r>
            </a:p>
          </p:txBody>
        </p:sp>
        <p:cxnSp>
          <p:nvCxnSpPr>
            <p:cNvPr id="77" name="Straight Connector 76"/>
            <p:cNvCxnSpPr>
              <a:endCxn id="79" idx="0"/>
            </p:cNvCxnSpPr>
            <p:nvPr/>
          </p:nvCxnSpPr>
          <p:spPr>
            <a:xfrm rot="10800000" flipV="1">
              <a:off x="3106738" y="3581400"/>
              <a:ext cx="627062" cy="534988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ash"/>
            </a:ln>
            <a:effectLst/>
          </p:spPr>
        </p:cxnSp>
        <p:cxnSp>
          <p:nvCxnSpPr>
            <p:cNvPr id="78" name="Straight Connector 77"/>
            <p:cNvCxnSpPr>
              <a:endCxn id="80" idx="0"/>
            </p:cNvCxnSpPr>
            <p:nvPr/>
          </p:nvCxnSpPr>
          <p:spPr>
            <a:xfrm rot="16200000" flipH="1">
              <a:off x="3475832" y="3839368"/>
              <a:ext cx="533400" cy="17463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ash"/>
            </a:ln>
            <a:effectLst/>
          </p:spPr>
        </p:cxnSp>
        <p:sp>
          <p:nvSpPr>
            <p:cNvPr id="79" name="Flowchart: Alternate Process 78"/>
            <p:cNvSpPr/>
            <p:nvPr/>
          </p:nvSpPr>
          <p:spPr>
            <a:xfrm>
              <a:off x="2819400" y="4116388"/>
              <a:ext cx="573088" cy="228600"/>
            </a:xfrm>
            <a:prstGeom prst="flowChartAlternateProcess">
              <a:avLst/>
            </a:prstGeom>
            <a:solidFill>
              <a:srgbClr val="00B0F0"/>
            </a:solidFill>
            <a:ln w="28575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Flowchart: Alternate Process 79"/>
            <p:cNvSpPr/>
            <p:nvPr/>
          </p:nvSpPr>
          <p:spPr>
            <a:xfrm>
              <a:off x="3465513" y="4114800"/>
              <a:ext cx="573087" cy="228600"/>
            </a:xfrm>
            <a:prstGeom prst="flowChartAlternateProcess">
              <a:avLst/>
            </a:prstGeom>
            <a:solidFill>
              <a:srgbClr val="4F81BD">
                <a:lumMod val="40000"/>
                <a:lumOff val="60000"/>
              </a:srgbClr>
            </a:solidFill>
            <a:ln w="28575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1" name="Curved Connector 80"/>
            <p:cNvCxnSpPr>
              <a:stCxn id="79" idx="2"/>
              <a:endCxn id="80" idx="2"/>
            </p:cNvCxnSpPr>
            <p:nvPr/>
          </p:nvCxnSpPr>
          <p:spPr>
            <a:xfrm rot="5400000" flipH="1" flipV="1">
              <a:off x="3428207" y="4021931"/>
              <a:ext cx="1588" cy="644525"/>
            </a:xfrm>
            <a:prstGeom prst="curvedConnector3">
              <a:avLst>
                <a:gd name="adj1" fmla="val -26383607"/>
              </a:avLst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triangle" w="lg" len="lg"/>
              <a:tailEnd type="triangle" w="lg" len="lg"/>
            </a:ln>
            <a:effectLst/>
          </p:spPr>
        </p:cxnSp>
        <p:sp>
          <p:nvSpPr>
            <p:cNvPr id="82" name="TextBox 81"/>
            <p:cNvSpPr txBox="1"/>
            <p:nvPr/>
          </p:nvSpPr>
          <p:spPr>
            <a:xfrm>
              <a:off x="2362200" y="4724400"/>
              <a:ext cx="2178050" cy="461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prstClr val="black"/>
                  </a:solidFill>
                  <a:cs typeface="Arial" pitchFamily="34" charset="0"/>
                </a:rPr>
                <a:t>PARALOGS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181100" y="5562600"/>
              <a:ext cx="67818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Result from gene duplication; one or both may diverge from the ancestral gene’s function.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6937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 duplication results in expansion of gene families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79079" y="955615"/>
            <a:ext cx="7460456" cy="5829651"/>
            <a:chOff x="2788379" y="955615"/>
            <a:chExt cx="7460456" cy="5829651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88379" y="955615"/>
              <a:ext cx="7460456" cy="5553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4383780" y="6415934"/>
              <a:ext cx="39066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solidFill>
                    <a:srgbClr val="00B050"/>
                  </a:solidFill>
                </a:rPr>
                <a:t>Number of UNCHANGED positions ^</a:t>
              </a:r>
              <a:endParaRPr lang="en-US" i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238539" y="1082040"/>
            <a:ext cx="4028681" cy="54068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Expansion of the </a:t>
            </a:r>
            <a:r>
              <a:rPr lang="en-US" dirty="0" err="1" smtClean="0"/>
              <a:t>haemoglobin</a:t>
            </a:r>
            <a:r>
              <a:rPr lang="en-US" dirty="0" smtClean="0"/>
              <a:t> family</a:t>
            </a:r>
          </a:p>
          <a:p>
            <a:r>
              <a:rPr lang="en-US" u="sng" dirty="0" err="1" smtClean="0"/>
              <a:t>Neofunctionalization</a:t>
            </a:r>
            <a:endParaRPr lang="en-US" u="sng" dirty="0" smtClean="0"/>
          </a:p>
          <a:p>
            <a:pPr lvl="1"/>
            <a:r>
              <a:rPr lang="en-US" dirty="0" smtClean="0"/>
              <a:t>One of the copies takes on a new function</a:t>
            </a:r>
          </a:p>
          <a:p>
            <a:r>
              <a:rPr lang="en-US" u="sng" dirty="0" err="1"/>
              <a:t>Subfunctionalization</a:t>
            </a:r>
            <a:endParaRPr lang="en-US" u="sng" dirty="0"/>
          </a:p>
          <a:p>
            <a:pPr lvl="1"/>
            <a:r>
              <a:rPr lang="en-US" dirty="0"/>
              <a:t>Each “daughter” takes on a specialized function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71" y="4813216"/>
            <a:ext cx="2109810" cy="137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269" y="4800585"/>
            <a:ext cx="2109810" cy="137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354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Quick overview of molecular evolution</a:t>
            </a:r>
          </a:p>
          <a:p>
            <a:r>
              <a:rPr lang="en-US" sz="3200" b="1" dirty="0" smtClean="0"/>
              <a:t>Detecting sequence conservation and evolutionary constraint</a:t>
            </a:r>
          </a:p>
          <a:p>
            <a:r>
              <a:rPr lang="en-US" sz="3200" dirty="0" smtClean="0"/>
              <a:t>Constructing phylogenetic trees</a:t>
            </a:r>
          </a:p>
          <a:p>
            <a:r>
              <a:rPr lang="en-US" sz="3200" dirty="0" smtClean="0"/>
              <a:t>Multiple sequence alignment</a:t>
            </a:r>
          </a:p>
          <a:p>
            <a:r>
              <a:rPr lang="en-US" sz="3200" dirty="0" smtClean="0"/>
              <a:t>Other topics in comparative genomics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4/17/2017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27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3" t="13598" r="16739" b="5919"/>
          <a:stretch/>
        </p:blipFill>
        <p:spPr bwMode="auto">
          <a:xfrm>
            <a:off x="2324100" y="762000"/>
            <a:ext cx="7543800" cy="561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Entire genomes can also duplicate (as in yeast)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50243" y="6488668"/>
            <a:ext cx="389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Kellis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et al.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Nature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428, 617-624 (2004)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35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genes can enter a genome “laterally”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362200" y="1093702"/>
            <a:ext cx="7467600" cy="5352785"/>
            <a:chOff x="914400" y="914400"/>
            <a:chExt cx="7467600" cy="5352785"/>
          </a:xfrm>
        </p:grpSpPr>
        <p:sp>
          <p:nvSpPr>
            <p:cNvPr id="24" name="Parallelogram 23"/>
            <p:cNvSpPr/>
            <p:nvPr/>
          </p:nvSpPr>
          <p:spPr>
            <a:xfrm flipH="1">
              <a:off x="3917950" y="1955800"/>
              <a:ext cx="2751138" cy="2293938"/>
            </a:xfrm>
            <a:prstGeom prst="parallelogram">
              <a:avLst>
                <a:gd name="adj" fmla="val 54392"/>
              </a:avLst>
            </a:prstGeom>
            <a:solidFill>
              <a:sysClr val="window" lastClr="FFFFFF">
                <a:lumMod val="7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Parallelogram 24"/>
            <p:cNvSpPr/>
            <p:nvPr/>
          </p:nvSpPr>
          <p:spPr>
            <a:xfrm>
              <a:off x="2655888" y="1955800"/>
              <a:ext cx="2752725" cy="2293938"/>
            </a:xfrm>
            <a:prstGeom prst="parallelogram">
              <a:avLst>
                <a:gd name="adj" fmla="val 54392"/>
              </a:avLst>
            </a:prstGeom>
            <a:solidFill>
              <a:sysClr val="window" lastClr="FFFFFF">
                <a:lumMod val="7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0800000" flipV="1">
              <a:off x="2662238" y="4235450"/>
              <a:ext cx="1524000" cy="0"/>
            </a:xfrm>
            <a:prstGeom prst="line">
              <a:avLst/>
            </a:prstGeom>
            <a:noFill/>
            <a:ln w="57150" cap="flat" cmpd="sng" algn="ctr">
              <a:solidFill>
                <a:srgbClr val="1F497D"/>
              </a:solidFill>
              <a:prstDash val="soli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>
            <a:xfrm rot="10800000" flipV="1">
              <a:off x="5146675" y="4235450"/>
              <a:ext cx="1524000" cy="0"/>
            </a:xfrm>
            <a:prstGeom prst="line">
              <a:avLst/>
            </a:prstGeom>
            <a:noFill/>
            <a:ln w="57150" cap="flat" cmpd="sng" algn="ctr">
              <a:solidFill>
                <a:srgbClr val="1F497D"/>
              </a:solidFill>
              <a:prstDash val="soli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>
            <a:xfrm rot="10800000" flipV="1">
              <a:off x="3910013" y="1958975"/>
              <a:ext cx="1524000" cy="0"/>
            </a:xfrm>
            <a:prstGeom prst="line">
              <a:avLst/>
            </a:prstGeom>
            <a:noFill/>
            <a:ln w="57150" cap="flat" cmpd="sng" algn="ctr">
              <a:solidFill>
                <a:srgbClr val="1F497D"/>
              </a:solidFill>
              <a:prstDash val="solid"/>
            </a:ln>
            <a:effectLst/>
          </p:spPr>
        </p:cxnSp>
        <p:cxnSp>
          <p:nvCxnSpPr>
            <p:cNvPr id="29" name="Straight Connector 28"/>
            <p:cNvCxnSpPr>
              <a:endCxn id="37" idx="0"/>
            </p:cNvCxnSpPr>
            <p:nvPr/>
          </p:nvCxnSpPr>
          <p:spPr>
            <a:xfrm flipH="1">
              <a:off x="3752057" y="2071688"/>
              <a:ext cx="910431" cy="2043112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ash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4261644" y="2472532"/>
              <a:ext cx="2063750" cy="1262062"/>
            </a:xfrm>
            <a:prstGeom prst="line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ash"/>
            </a:ln>
            <a:effectLst/>
          </p:spPr>
        </p:cxnSp>
        <p:sp>
          <p:nvSpPr>
            <p:cNvPr id="31" name="Flowchart: Alternate Process 30"/>
            <p:cNvSpPr/>
            <p:nvPr/>
          </p:nvSpPr>
          <p:spPr>
            <a:xfrm>
              <a:off x="5637213" y="4116388"/>
              <a:ext cx="573087" cy="228600"/>
            </a:xfrm>
            <a:prstGeom prst="flowChartAlternateProcess">
              <a:avLst/>
            </a:prstGeom>
            <a:solidFill>
              <a:srgbClr val="4F81BD"/>
            </a:solidFill>
            <a:ln w="28575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lowchart: Alternate Process 31"/>
            <p:cNvSpPr/>
            <p:nvPr/>
          </p:nvSpPr>
          <p:spPr>
            <a:xfrm>
              <a:off x="4376738" y="1841500"/>
              <a:ext cx="573087" cy="230188"/>
            </a:xfrm>
            <a:prstGeom prst="flowChartAlternateProcess">
              <a:avLst/>
            </a:prstGeom>
            <a:solidFill>
              <a:srgbClr val="4F81BD"/>
            </a:solidFill>
            <a:ln w="28575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582988" y="914400"/>
              <a:ext cx="2178050" cy="830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solidFill>
                    <a:prstClr val="black"/>
                  </a:solidFill>
                  <a:cs typeface="Arial" pitchFamily="34" charset="0"/>
                </a:rPr>
                <a:t>ancestral</a:t>
              </a:r>
            </a:p>
            <a:p>
              <a:pPr algn="ctr">
                <a:defRPr/>
              </a:pPr>
              <a:r>
                <a:rPr lang="en-US" sz="2400" dirty="0">
                  <a:solidFill>
                    <a:prstClr val="black"/>
                  </a:solidFill>
                  <a:cs typeface="Arial" pitchFamily="34" charset="0"/>
                </a:rPr>
                <a:t>genome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203950" y="3810000"/>
              <a:ext cx="2178050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modern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genome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2</a:t>
              </a:r>
            </a:p>
          </p:txBody>
        </p:sp>
        <p:sp>
          <p:nvSpPr>
            <p:cNvPr id="35" name="TextBox 86"/>
            <p:cNvSpPr txBox="1">
              <a:spLocks noChangeArrowheads="1"/>
            </p:cNvSpPr>
            <p:nvPr/>
          </p:nvSpPr>
          <p:spPr bwMode="auto">
            <a:xfrm>
              <a:off x="4248150" y="1727200"/>
              <a:ext cx="8382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prstClr val="white"/>
                  </a:solidFill>
                  <a:latin typeface="Gill Sans MT" pitchFamily="34" charset="0"/>
                </a:rPr>
                <a:t>gene</a:t>
              </a:r>
            </a:p>
          </p:txBody>
        </p:sp>
        <p:sp>
          <p:nvSpPr>
            <p:cNvPr id="36" name="Flowchart: Alternate Process 35"/>
            <p:cNvSpPr/>
            <p:nvPr/>
          </p:nvSpPr>
          <p:spPr>
            <a:xfrm>
              <a:off x="2819400" y="4116388"/>
              <a:ext cx="573088" cy="228600"/>
            </a:xfrm>
            <a:prstGeom prst="flowChartAlternateProcess">
              <a:avLst/>
            </a:prstGeom>
            <a:solidFill>
              <a:srgbClr val="FFC000"/>
            </a:solidFill>
            <a:ln w="28575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lowchart: Alternate Process 36"/>
            <p:cNvSpPr/>
            <p:nvPr/>
          </p:nvSpPr>
          <p:spPr>
            <a:xfrm>
              <a:off x="3465513" y="4114800"/>
              <a:ext cx="573087" cy="228600"/>
            </a:xfrm>
            <a:prstGeom prst="flowChartAlternateProcess">
              <a:avLst/>
            </a:prstGeom>
            <a:solidFill>
              <a:srgbClr val="4F81BD">
                <a:lumMod val="40000"/>
                <a:lumOff val="60000"/>
              </a:srgbClr>
            </a:solidFill>
            <a:ln w="28575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50950" y="3200400"/>
              <a:ext cx="2178050" cy="461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dirty="0" smtClean="0">
                  <a:solidFill>
                    <a:prstClr val="black"/>
                  </a:solidFill>
                  <a:cs typeface="Arial" pitchFamily="34" charset="0"/>
                </a:rPr>
                <a:t>XENOLOG</a:t>
              </a:r>
              <a:endParaRPr lang="en-US" sz="2400" b="1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cxnSp>
          <p:nvCxnSpPr>
            <p:cNvPr id="39" name="Straight Connector 38"/>
            <p:cNvCxnSpPr>
              <a:endCxn id="36" idx="0"/>
            </p:cNvCxnSpPr>
            <p:nvPr/>
          </p:nvCxnSpPr>
          <p:spPr>
            <a:xfrm flipH="1">
              <a:off x="3105944" y="3658394"/>
              <a:ext cx="794" cy="457994"/>
            </a:xfrm>
            <a:prstGeom prst="line">
              <a:avLst/>
            </a:prstGeom>
            <a:noFill/>
            <a:ln w="38100" cap="rnd" cmpd="sng" algn="ctr">
              <a:solidFill>
                <a:srgbClr val="F79646">
                  <a:lumMod val="50000"/>
                </a:srgbClr>
              </a:solidFill>
              <a:prstDash val="sysDot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>
            <a:xfrm flipH="1">
              <a:off x="1524000" y="3658394"/>
              <a:ext cx="1582738" cy="0"/>
            </a:xfrm>
            <a:prstGeom prst="line">
              <a:avLst/>
            </a:prstGeom>
            <a:noFill/>
            <a:ln w="38100" cap="rnd" cmpd="sng" algn="ctr">
              <a:solidFill>
                <a:srgbClr val="F79646">
                  <a:lumMod val="50000"/>
                </a:srgbClr>
              </a:solidFill>
              <a:prstDash val="sysDot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1181100" y="5066856"/>
              <a:ext cx="678180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Are not related by descent (reproduction),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giving rise to the term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“lateral (or horizontal)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gene transfer.” 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14400" y="3810000"/>
              <a:ext cx="2178050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modern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genome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3914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Genes can be lost (deleted) or shuffled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153444" y="1159161"/>
            <a:ext cx="7885112" cy="5195887"/>
            <a:chOff x="496888" y="900113"/>
            <a:chExt cx="7885112" cy="5195887"/>
          </a:xfrm>
        </p:grpSpPr>
        <p:sp>
          <p:nvSpPr>
            <p:cNvPr id="33" name="Text Box 15"/>
            <p:cNvSpPr txBox="1">
              <a:spLocks noChangeArrowheads="1"/>
            </p:cNvSpPr>
            <p:nvPr/>
          </p:nvSpPr>
          <p:spPr bwMode="auto">
            <a:xfrm>
              <a:off x="496888" y="900113"/>
              <a:ext cx="7885112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Genes (arrows) can be lost or shuffled.</a:t>
              </a:r>
            </a:p>
          </p:txBody>
        </p:sp>
        <p:sp>
          <p:nvSpPr>
            <p:cNvPr id="34" name="Line 9"/>
            <p:cNvSpPr>
              <a:spLocks noChangeAspect="1" noChangeShapeType="1"/>
            </p:cNvSpPr>
            <p:nvPr/>
          </p:nvSpPr>
          <p:spPr bwMode="auto">
            <a:xfrm>
              <a:off x="1327150" y="2181226"/>
              <a:ext cx="6521450" cy="0"/>
            </a:xfrm>
            <a:prstGeom prst="line">
              <a:avLst/>
            </a:prstGeom>
            <a:noFill/>
            <a:ln w="317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AutoShape 10"/>
            <p:cNvSpPr>
              <a:spLocks noChangeAspect="1" noChangeArrowheads="1"/>
            </p:cNvSpPr>
            <p:nvPr/>
          </p:nvSpPr>
          <p:spPr bwMode="auto">
            <a:xfrm>
              <a:off x="2965450" y="1890713"/>
              <a:ext cx="1112838" cy="554038"/>
            </a:xfrm>
            <a:prstGeom prst="rightArrow">
              <a:avLst>
                <a:gd name="adj1" fmla="val 50000"/>
                <a:gd name="adj2" fmla="val 50215"/>
              </a:avLst>
            </a:prstGeom>
            <a:solidFill>
              <a:srgbClr val="9BBB5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AutoShape 11"/>
            <p:cNvSpPr>
              <a:spLocks noChangeAspect="1" noChangeArrowheads="1"/>
            </p:cNvSpPr>
            <p:nvPr/>
          </p:nvSpPr>
          <p:spPr bwMode="auto">
            <a:xfrm>
              <a:off x="6613525" y="1905001"/>
              <a:ext cx="1114425" cy="554038"/>
            </a:xfrm>
            <a:prstGeom prst="rightArrow">
              <a:avLst>
                <a:gd name="adj1" fmla="val 50000"/>
                <a:gd name="adj2" fmla="val 50287"/>
              </a:avLst>
            </a:prstGeom>
            <a:solidFill>
              <a:srgbClr val="8064A2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AutoShape 12"/>
            <p:cNvSpPr>
              <a:spLocks noChangeAspect="1" noChangeArrowheads="1"/>
            </p:cNvSpPr>
            <p:nvPr/>
          </p:nvSpPr>
          <p:spPr bwMode="auto">
            <a:xfrm flipH="1">
              <a:off x="1485900" y="1905001"/>
              <a:ext cx="1114425" cy="554038"/>
            </a:xfrm>
            <a:prstGeom prst="rightArrow">
              <a:avLst>
                <a:gd name="adj1" fmla="val 50000"/>
                <a:gd name="adj2" fmla="val 50287"/>
              </a:avLst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Text Box 34"/>
            <p:cNvSpPr txBox="1">
              <a:spLocks noChangeArrowheads="1"/>
            </p:cNvSpPr>
            <p:nvPr/>
          </p:nvSpPr>
          <p:spPr bwMode="auto">
            <a:xfrm>
              <a:off x="1530350" y="1987550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39" name="Text Box 35"/>
            <p:cNvSpPr txBox="1">
              <a:spLocks noChangeArrowheads="1"/>
            </p:cNvSpPr>
            <p:nvPr/>
          </p:nvSpPr>
          <p:spPr bwMode="auto">
            <a:xfrm>
              <a:off x="3689350" y="199072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</a:t>
              </a:r>
            </a:p>
          </p:txBody>
        </p:sp>
        <p:sp>
          <p:nvSpPr>
            <p:cNvPr id="40" name="Text Box 36"/>
            <p:cNvSpPr txBox="1">
              <a:spLocks noChangeArrowheads="1"/>
            </p:cNvSpPr>
            <p:nvPr/>
          </p:nvSpPr>
          <p:spPr bwMode="auto">
            <a:xfrm>
              <a:off x="7342188" y="1990725"/>
              <a:ext cx="30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3</a:t>
              </a:r>
            </a:p>
          </p:txBody>
        </p:sp>
        <p:sp>
          <p:nvSpPr>
            <p:cNvPr id="41" name="Line 17"/>
            <p:cNvSpPr>
              <a:spLocks noChangeAspect="1" noChangeShapeType="1"/>
            </p:cNvSpPr>
            <p:nvPr/>
          </p:nvSpPr>
          <p:spPr bwMode="auto">
            <a:xfrm>
              <a:off x="1295400" y="3873500"/>
              <a:ext cx="1739900" cy="0"/>
            </a:xfrm>
            <a:prstGeom prst="line">
              <a:avLst/>
            </a:prstGeom>
            <a:noFill/>
            <a:ln w="317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Line 18"/>
            <p:cNvSpPr>
              <a:spLocks noChangeAspect="1" noChangeShapeType="1"/>
            </p:cNvSpPr>
            <p:nvPr/>
          </p:nvSpPr>
          <p:spPr bwMode="auto">
            <a:xfrm>
              <a:off x="6629400" y="3873500"/>
              <a:ext cx="1236663" cy="0"/>
            </a:xfrm>
            <a:prstGeom prst="line">
              <a:avLst/>
            </a:prstGeom>
            <a:noFill/>
            <a:ln w="317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AutoShape 19"/>
            <p:cNvSpPr>
              <a:spLocks noChangeAspect="1" noChangeArrowheads="1"/>
            </p:cNvSpPr>
            <p:nvPr/>
          </p:nvSpPr>
          <p:spPr bwMode="auto">
            <a:xfrm flipH="1">
              <a:off x="1454150" y="3579813"/>
              <a:ext cx="1114425" cy="554037"/>
            </a:xfrm>
            <a:prstGeom prst="rightArrow">
              <a:avLst>
                <a:gd name="adj1" fmla="val 50000"/>
                <a:gd name="adj2" fmla="val 50287"/>
              </a:avLst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AutoShape 20"/>
            <p:cNvSpPr>
              <a:spLocks noChangeAspect="1" noChangeArrowheads="1"/>
            </p:cNvSpPr>
            <p:nvPr/>
          </p:nvSpPr>
          <p:spPr bwMode="auto">
            <a:xfrm>
              <a:off x="6581775" y="3597275"/>
              <a:ext cx="1114425" cy="554038"/>
            </a:xfrm>
            <a:prstGeom prst="rightArrow">
              <a:avLst>
                <a:gd name="adj1" fmla="val 50000"/>
                <a:gd name="adj2" fmla="val 50286"/>
              </a:avLst>
            </a:prstGeom>
            <a:solidFill>
              <a:srgbClr val="8064A2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ctangle 21"/>
            <p:cNvSpPr>
              <a:spLocks noChangeAspect="1" noChangeArrowheads="1"/>
            </p:cNvSpPr>
            <p:nvPr/>
          </p:nvSpPr>
          <p:spPr bwMode="auto">
            <a:xfrm>
              <a:off x="2933700" y="3713163"/>
              <a:ext cx="128588" cy="292100"/>
            </a:xfrm>
            <a:prstGeom prst="rect">
              <a:avLst/>
            </a:prstGeom>
            <a:solidFill>
              <a:srgbClr val="9BBB5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Line 22"/>
            <p:cNvSpPr>
              <a:spLocks noChangeAspect="1" noChangeShapeType="1"/>
            </p:cNvSpPr>
            <p:nvPr/>
          </p:nvSpPr>
          <p:spPr bwMode="auto">
            <a:xfrm>
              <a:off x="3295650" y="3873500"/>
              <a:ext cx="3105150" cy="0"/>
            </a:xfrm>
            <a:prstGeom prst="line">
              <a:avLst/>
            </a:prstGeom>
            <a:noFill/>
            <a:ln w="317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AutoShape 23"/>
            <p:cNvSpPr>
              <a:spLocks noChangeAspect="1" noChangeArrowheads="1"/>
            </p:cNvSpPr>
            <p:nvPr/>
          </p:nvSpPr>
          <p:spPr bwMode="auto">
            <a:xfrm>
              <a:off x="3295650" y="3579813"/>
              <a:ext cx="869950" cy="554037"/>
            </a:xfrm>
            <a:prstGeom prst="rightArrow">
              <a:avLst>
                <a:gd name="adj1" fmla="val 50000"/>
                <a:gd name="adj2" fmla="val 39255"/>
              </a:avLst>
            </a:prstGeom>
            <a:solidFill>
              <a:srgbClr val="9BBB5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Line 32"/>
            <p:cNvSpPr>
              <a:spLocks noChangeShapeType="1"/>
            </p:cNvSpPr>
            <p:nvPr/>
          </p:nvSpPr>
          <p:spPr bwMode="auto">
            <a:xfrm flipH="1">
              <a:off x="5029200" y="4176713"/>
              <a:ext cx="1524000" cy="1295400"/>
            </a:xfrm>
            <a:prstGeom prst="line">
              <a:avLst/>
            </a:prstGeom>
            <a:noFill/>
            <a:ln w="28575" cap="rnd">
              <a:solidFill>
                <a:sysClr val="windowText" lastClr="00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Line 25"/>
            <p:cNvSpPr>
              <a:spLocks noChangeAspect="1" noChangeShapeType="1"/>
            </p:cNvSpPr>
            <p:nvPr/>
          </p:nvSpPr>
          <p:spPr bwMode="auto">
            <a:xfrm>
              <a:off x="3048000" y="5815013"/>
              <a:ext cx="3200400" cy="0"/>
            </a:xfrm>
            <a:prstGeom prst="line">
              <a:avLst/>
            </a:prstGeom>
            <a:noFill/>
            <a:ln w="317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AutoShape 26"/>
            <p:cNvSpPr>
              <a:spLocks noChangeAspect="1" noChangeArrowheads="1"/>
            </p:cNvSpPr>
            <p:nvPr/>
          </p:nvSpPr>
          <p:spPr bwMode="auto">
            <a:xfrm flipH="1">
              <a:off x="3206750" y="5538788"/>
              <a:ext cx="1114425" cy="554037"/>
            </a:xfrm>
            <a:prstGeom prst="rightArrow">
              <a:avLst>
                <a:gd name="adj1" fmla="val 50000"/>
                <a:gd name="adj2" fmla="val 50287"/>
              </a:avLst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AutoShape 28"/>
            <p:cNvSpPr>
              <a:spLocks noChangeAspect="1" noChangeArrowheads="1"/>
            </p:cNvSpPr>
            <p:nvPr/>
          </p:nvSpPr>
          <p:spPr bwMode="auto">
            <a:xfrm>
              <a:off x="4875213" y="5541963"/>
              <a:ext cx="1114425" cy="554037"/>
            </a:xfrm>
            <a:prstGeom prst="rightArrow">
              <a:avLst>
                <a:gd name="adj1" fmla="val 50000"/>
                <a:gd name="adj2" fmla="val 50287"/>
              </a:avLst>
            </a:prstGeom>
            <a:solidFill>
              <a:srgbClr val="8064A2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Rectangle 29"/>
            <p:cNvSpPr>
              <a:spLocks noChangeAspect="1" noChangeArrowheads="1"/>
            </p:cNvSpPr>
            <p:nvPr/>
          </p:nvSpPr>
          <p:spPr bwMode="auto">
            <a:xfrm>
              <a:off x="4724400" y="5680075"/>
              <a:ext cx="157163" cy="276225"/>
            </a:xfrm>
            <a:prstGeom prst="rect">
              <a:avLst/>
            </a:prstGeom>
            <a:solidFill>
              <a:srgbClr val="9BBB5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Text Box 37"/>
            <p:cNvSpPr txBox="1">
              <a:spLocks noChangeArrowheads="1"/>
            </p:cNvSpPr>
            <p:nvPr/>
          </p:nvSpPr>
          <p:spPr bwMode="auto">
            <a:xfrm>
              <a:off x="3238500" y="5624513"/>
              <a:ext cx="3016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54" name="Text Box 38"/>
            <p:cNvSpPr txBox="1">
              <a:spLocks noChangeArrowheads="1"/>
            </p:cNvSpPr>
            <p:nvPr/>
          </p:nvSpPr>
          <p:spPr bwMode="auto">
            <a:xfrm>
              <a:off x="5626100" y="5624513"/>
              <a:ext cx="3016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3</a:t>
              </a:r>
            </a:p>
          </p:txBody>
        </p:sp>
        <p:sp>
          <p:nvSpPr>
            <p:cNvPr id="55" name="AutoShape 47"/>
            <p:cNvSpPr>
              <a:spLocks/>
            </p:cNvSpPr>
            <p:nvPr/>
          </p:nvSpPr>
          <p:spPr bwMode="auto">
            <a:xfrm rot="5400000">
              <a:off x="4695825" y="1903413"/>
              <a:ext cx="228600" cy="3048000"/>
            </a:xfrm>
            <a:prstGeom prst="leftBrace">
              <a:avLst>
                <a:gd name="adj1" fmla="val 111111"/>
                <a:gd name="adj2" fmla="val 50000"/>
              </a:avLst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Text Box 48"/>
            <p:cNvSpPr txBox="1">
              <a:spLocks noChangeArrowheads="1"/>
            </p:cNvSpPr>
            <p:nvPr/>
          </p:nvSpPr>
          <p:spPr bwMode="auto">
            <a:xfrm>
              <a:off x="4114800" y="2805113"/>
              <a:ext cx="1354138" cy="519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deleted</a:t>
              </a:r>
            </a:p>
          </p:txBody>
        </p:sp>
        <p:sp>
          <p:nvSpPr>
            <p:cNvPr id="57" name="Line 49"/>
            <p:cNvSpPr>
              <a:spLocks noChangeShapeType="1"/>
            </p:cNvSpPr>
            <p:nvPr/>
          </p:nvSpPr>
          <p:spPr bwMode="auto">
            <a:xfrm flipH="1">
              <a:off x="6019800" y="4329113"/>
              <a:ext cx="1524000" cy="1295400"/>
            </a:xfrm>
            <a:prstGeom prst="line">
              <a:avLst/>
            </a:prstGeom>
            <a:noFill/>
            <a:ln w="28575" cap="rnd">
              <a:solidFill>
                <a:sysClr val="windowText" lastClr="00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Line 50"/>
            <p:cNvSpPr>
              <a:spLocks noChangeShapeType="1"/>
            </p:cNvSpPr>
            <p:nvPr/>
          </p:nvSpPr>
          <p:spPr bwMode="auto">
            <a:xfrm>
              <a:off x="1676400" y="4329113"/>
              <a:ext cx="1524000" cy="1295400"/>
            </a:xfrm>
            <a:prstGeom prst="line">
              <a:avLst/>
            </a:prstGeom>
            <a:noFill/>
            <a:ln w="28575" cap="rnd">
              <a:solidFill>
                <a:sysClr val="windowText" lastClr="00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Line 51"/>
            <p:cNvSpPr>
              <a:spLocks noChangeShapeType="1"/>
            </p:cNvSpPr>
            <p:nvPr/>
          </p:nvSpPr>
          <p:spPr bwMode="auto">
            <a:xfrm>
              <a:off x="3200400" y="4176713"/>
              <a:ext cx="1524000" cy="1295400"/>
            </a:xfrm>
            <a:prstGeom prst="line">
              <a:avLst/>
            </a:prstGeom>
            <a:noFill/>
            <a:ln w="28575" cap="rnd">
              <a:solidFill>
                <a:sysClr val="windowText" lastClr="00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200400" y="3532632"/>
              <a:ext cx="3276600" cy="609600"/>
            </a:xfrm>
            <a:prstGeom prst="rect">
              <a:avLst/>
            </a:prstGeom>
            <a:solidFill>
              <a:sysClr val="window" lastClr="FFFFFF">
                <a:alpha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9376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Chunks of genome can be inverted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8218" y="5189242"/>
            <a:ext cx="32004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4418" y="5217817"/>
            <a:ext cx="32004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4893" y="5189242"/>
            <a:ext cx="32099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9806" y="1417342"/>
            <a:ext cx="843121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47268" y="3331867"/>
            <a:ext cx="31813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99643" y="3284242"/>
            <a:ext cx="33051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 cstate="print"/>
          <a:srcRect r="70923"/>
          <a:stretch>
            <a:fillRect/>
          </a:stretch>
        </p:blipFill>
        <p:spPr bwMode="auto">
          <a:xfrm>
            <a:off x="1915206" y="3317580"/>
            <a:ext cx="2436812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 cstate="print"/>
          <a:srcRect l="71812" t="5057"/>
          <a:stretch>
            <a:fillRect/>
          </a:stretch>
        </p:blipFill>
        <p:spPr bwMode="auto">
          <a:xfrm>
            <a:off x="7857218" y="3360442"/>
            <a:ext cx="23622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818618" y="3360442"/>
            <a:ext cx="1066800" cy="3810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818618" y="3741442"/>
            <a:ext cx="1066800" cy="3810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171418" y="3360442"/>
            <a:ext cx="1066800" cy="3810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171418" y="3741442"/>
            <a:ext cx="1066800" cy="3810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418818" y="2827042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 pitchFamily="34" charset="0"/>
                <a:cs typeface="Arial" charset="0"/>
              </a:rPr>
              <a:t>Rotate</a:t>
            </a:r>
            <a:r>
              <a:rPr lang="en-US">
                <a:latin typeface="Calibri" pitchFamily="34" charset="0"/>
                <a:cs typeface="Arial" charset="0"/>
              </a:rPr>
              <a:t> </a:t>
            </a:r>
          </a:p>
        </p:txBody>
      </p:sp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8" cstate="print"/>
          <a:srcRect r="70923"/>
          <a:stretch>
            <a:fillRect/>
          </a:stretch>
        </p:blipFill>
        <p:spPr bwMode="auto">
          <a:xfrm>
            <a:off x="1915206" y="5174955"/>
            <a:ext cx="2436812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8" cstate="print"/>
          <a:srcRect l="71812" t="5057"/>
          <a:stretch>
            <a:fillRect/>
          </a:stretch>
        </p:blipFill>
        <p:spPr bwMode="auto">
          <a:xfrm>
            <a:off x="7933418" y="5217817"/>
            <a:ext cx="23622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418818" y="4655842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 pitchFamily="34" charset="0"/>
                <a:cs typeface="Arial" charset="0"/>
              </a:rPr>
              <a:t>Mirror</a:t>
            </a:r>
            <a:r>
              <a:rPr lang="en-US">
                <a:latin typeface="Calibri" pitchFamily="34" charset="0"/>
                <a:cs typeface="Arial" charset="0"/>
              </a:rPr>
              <a:t> </a:t>
            </a: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4199618" y="4760617"/>
            <a:ext cx="3048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 flipH="1">
            <a:off x="4199618" y="4760617"/>
            <a:ext cx="3048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7628618" y="4760617"/>
            <a:ext cx="3048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flipH="1">
            <a:off x="7628618" y="4760617"/>
            <a:ext cx="3048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3818618" y="5217817"/>
            <a:ext cx="1066800" cy="381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3818618" y="5598817"/>
            <a:ext cx="1066800" cy="381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7247618" y="5217817"/>
            <a:ext cx="1066800" cy="381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7247618" y="5598817"/>
            <a:ext cx="1066800" cy="381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" name="AutoShape 27"/>
          <p:cNvSpPr>
            <a:spLocks noChangeArrowheads="1"/>
          </p:cNvSpPr>
          <p:nvPr/>
        </p:nvSpPr>
        <p:spPr bwMode="auto">
          <a:xfrm rot="-9077643">
            <a:off x="4199618" y="2065042"/>
            <a:ext cx="304800" cy="457200"/>
          </a:xfrm>
          <a:prstGeom prst="lightningBol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" name="AutoShape 28"/>
          <p:cNvSpPr>
            <a:spLocks noChangeArrowheads="1"/>
          </p:cNvSpPr>
          <p:nvPr/>
        </p:nvSpPr>
        <p:spPr bwMode="auto">
          <a:xfrm rot="-9077643">
            <a:off x="7628618" y="2065042"/>
            <a:ext cx="304800" cy="457200"/>
          </a:xfrm>
          <a:prstGeom prst="lightningBol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026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Synteny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238539" y="1082040"/>
            <a:ext cx="11714922" cy="54068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LucidaGrande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Large-scale changes can result in genomes with similar contents (e.g. genes) occurring in very different orders</a:t>
            </a:r>
          </a:p>
          <a:p>
            <a:r>
              <a:rPr lang="en-US" sz="3200" dirty="0" smtClean="0">
                <a:solidFill>
                  <a:prstClr val="black"/>
                </a:solidFill>
              </a:rPr>
              <a:t>Such ordering is referred to as </a:t>
            </a:r>
            <a:r>
              <a:rPr lang="en-US" sz="3200" u="sng" dirty="0" err="1" smtClean="0">
                <a:solidFill>
                  <a:prstClr val="black"/>
                </a:solidFill>
              </a:rPr>
              <a:t>synteny</a:t>
            </a:r>
            <a:endParaRPr lang="en-US" sz="3200" u="sng" dirty="0" smtClean="0">
              <a:solidFill>
                <a:prstClr val="black"/>
              </a:solidFill>
            </a:endParaRPr>
          </a:p>
        </p:txBody>
      </p:sp>
      <p:pic>
        <p:nvPicPr>
          <p:cNvPr id="11266" name="Picture 2" descr="https://i.stack.imgur.com/ZwB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683" y="3260415"/>
            <a:ext cx="6131778" cy="319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openi.nlm.nih.gov/imgs/512/288/3170594/PMC3170594_1471-2199-12-39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9" y="3212128"/>
            <a:ext cx="5234173" cy="329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489367" y="2785351"/>
            <a:ext cx="4610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b="1" i="1" kern="0" dirty="0" err="1" smtClean="0">
                <a:solidFill>
                  <a:srgbClr val="C00000"/>
                </a:solidFill>
              </a:rPr>
              <a:t>Synteny</a:t>
            </a:r>
            <a:r>
              <a:rPr lang="en-US" b="1" i="1" kern="0" dirty="0" smtClean="0">
                <a:solidFill>
                  <a:srgbClr val="C00000"/>
                </a:solidFill>
              </a:rPr>
              <a:t> of a block of genes across vertebrates</a:t>
            </a:r>
            <a:endParaRPr lang="en-US" b="1" i="1" kern="0" dirty="0">
              <a:solidFill>
                <a:srgbClr val="C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750490" y="2788927"/>
            <a:ext cx="5061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b="1" i="1" kern="0" dirty="0" err="1" smtClean="0">
                <a:solidFill>
                  <a:srgbClr val="C00000"/>
                </a:solidFill>
              </a:rPr>
              <a:t>Synteny</a:t>
            </a:r>
            <a:r>
              <a:rPr lang="en-US" b="1" i="1" kern="0" dirty="0" smtClean="0">
                <a:solidFill>
                  <a:srgbClr val="C00000"/>
                </a:solidFill>
              </a:rPr>
              <a:t> of larger chromosomal pieces in mammals</a:t>
            </a:r>
            <a:endParaRPr lang="en-US" b="1" i="1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522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Recall the dot plot...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957" y="1143025"/>
            <a:ext cx="2413565" cy="273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2774" y="3906969"/>
            <a:ext cx="53579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Not as useful as alignment for comparing shorter sequences (genes/proteins)</a:t>
            </a:r>
          </a:p>
        </p:txBody>
      </p:sp>
      <p:pic>
        <p:nvPicPr>
          <p:cNvPr id="7" name="Picture 4" descr="https://genomevolution.org/wiki/images/thumb/d/d6/Screen_shot_2011-07-06_at_1.41.02_PM.png/500px-Screen_shot_2011-07-06_at_1.41.02_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662" y="1324397"/>
            <a:ext cx="5276850" cy="521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913122" y="314124"/>
            <a:ext cx="53579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Very handy for visualizing large-scale changes in genomes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74074" y="5400941"/>
            <a:ext cx="5073292" cy="954107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C00000"/>
                </a:solidFill>
                <a:latin typeface="Consolas" panose="020B0609020204030204" pitchFamily="49" charset="0"/>
              </a:rPr>
              <a:t>MUMMER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is a piece of software for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prstClr val="black"/>
                </a:solidFill>
              </a:rPr>
              <a:t>performing </a:t>
            </a:r>
            <a:r>
              <a:rPr lang="en-US" sz="2800" kern="0" dirty="0" err="1" smtClean="0">
                <a:solidFill>
                  <a:prstClr val="black"/>
                </a:solidFill>
              </a:rPr>
              <a:t>syntenic</a:t>
            </a:r>
            <a:r>
              <a:rPr lang="en-US" sz="2800" kern="0" dirty="0" smtClean="0">
                <a:solidFill>
                  <a:prstClr val="black"/>
                </a:solidFill>
              </a:rPr>
              <a:t> analysis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7767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Syntenic</a:t>
            </a:r>
            <a:r>
              <a:rPr lang="en-US" dirty="0" smtClean="0"/>
              <a:t> analysis </a:t>
            </a:r>
            <a:r>
              <a:rPr lang="en-US" dirty="0"/>
              <a:t>of </a:t>
            </a:r>
            <a:r>
              <a:rPr lang="en-US" i="1" dirty="0"/>
              <a:t>Yersinia </a:t>
            </a:r>
            <a:r>
              <a:rPr lang="en-US" dirty="0" smtClean="0"/>
              <a:t>genomes in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Mauve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051586"/>
            <a:ext cx="8662988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377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Introduction to molecular evolution</a:t>
            </a:r>
          </a:p>
          <a:p>
            <a:r>
              <a:rPr lang="en-US" sz="3200" dirty="0" smtClean="0"/>
              <a:t>Detecting </a:t>
            </a:r>
            <a:r>
              <a:rPr lang="en-US" sz="3200" dirty="0" smtClean="0"/>
              <a:t>sequence conservation and evolutionary constraint</a:t>
            </a:r>
          </a:p>
          <a:p>
            <a:r>
              <a:rPr lang="en-US" sz="3200" dirty="0" smtClean="0"/>
              <a:t>Constructing phylogenetic trees</a:t>
            </a:r>
          </a:p>
          <a:p>
            <a:r>
              <a:rPr lang="en-US" sz="3200" dirty="0" smtClean="0"/>
              <a:t>Multiple sequence alignment</a:t>
            </a:r>
          </a:p>
          <a:p>
            <a:r>
              <a:rPr lang="en-US" sz="3200" dirty="0" smtClean="0"/>
              <a:t>Other topics in comparative genomics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376A-F598-5B4F-A8D5-A35E8E160FA5}" type="datetime1">
              <a:rPr lang="en-US" smtClean="0"/>
              <a:t>4/17/2017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27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</a:t>
            </a:r>
            <a:r>
              <a:rPr lang="en-US" dirty="0" smtClean="0"/>
              <a:t>does sequence similarity arise</a:t>
            </a:r>
            <a:r>
              <a:rPr lang="en-US" dirty="0"/>
              <a:t>? (</a:t>
            </a:r>
            <a:r>
              <a:rPr lang="en-US" i="1" dirty="0" smtClean="0"/>
              <a:t>Review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4/17/2017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6782" y="872771"/>
            <a:ext cx="5760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Convergent evolution / sequence “analogy”</a:t>
            </a:r>
          </a:p>
          <a:p>
            <a:pPr algn="ctr"/>
            <a:r>
              <a:rPr lang="en-US" sz="2000" dirty="0" smtClean="0"/>
              <a:t>Mostly applies to short sequences (motifs)</a:t>
            </a:r>
            <a:endParaRPr lang="en-US" sz="2000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329" y="3573143"/>
            <a:ext cx="36671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oup 29"/>
          <p:cNvGrpSpPr/>
          <p:nvPr/>
        </p:nvGrpSpPr>
        <p:grpSpPr>
          <a:xfrm>
            <a:off x="883977" y="1902540"/>
            <a:ext cx="4812795" cy="1712168"/>
            <a:chOff x="419100" y="1950195"/>
            <a:chExt cx="8229600" cy="1712168"/>
          </a:xfrm>
        </p:grpSpPr>
        <p:cxnSp>
          <p:nvCxnSpPr>
            <p:cNvPr id="7" name="Straight Connector 6"/>
            <p:cNvCxnSpPr>
              <a:stCxn id="13" idx="2"/>
            </p:cNvCxnSpPr>
            <p:nvPr/>
          </p:nvCxnSpPr>
          <p:spPr>
            <a:xfrm rot="16200000" flipH="1">
              <a:off x="1924050" y="900113"/>
              <a:ext cx="1447800" cy="4076700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4" idx="2"/>
            </p:cNvCxnSpPr>
            <p:nvPr/>
          </p:nvCxnSpPr>
          <p:spPr>
            <a:xfrm rot="16200000" flipH="1">
              <a:off x="2724150" y="1700213"/>
              <a:ext cx="1447800" cy="2476500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5" idx="2"/>
            </p:cNvCxnSpPr>
            <p:nvPr/>
          </p:nvCxnSpPr>
          <p:spPr>
            <a:xfrm rot="16200000" flipH="1">
              <a:off x="3257550" y="2233613"/>
              <a:ext cx="1447800" cy="1409700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6" idx="2"/>
            </p:cNvCxnSpPr>
            <p:nvPr/>
          </p:nvCxnSpPr>
          <p:spPr>
            <a:xfrm rot="5400000">
              <a:off x="4362450" y="2538413"/>
              <a:ext cx="1447800" cy="800100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7" idx="2"/>
            </p:cNvCxnSpPr>
            <p:nvPr/>
          </p:nvCxnSpPr>
          <p:spPr>
            <a:xfrm rot="5400000">
              <a:off x="5391150" y="1509713"/>
              <a:ext cx="1447800" cy="2857500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419100" y="1985963"/>
              <a:ext cx="8229600" cy="228600"/>
            </a:xfrm>
            <a:prstGeom prst="rect">
              <a:avLst/>
            </a:prstGeom>
            <a:gradFill flip="none" rotWithShape="1">
              <a:gsLst>
                <a:gs pos="52000">
                  <a:schemeClr val="tx1">
                    <a:lumMod val="75000"/>
                    <a:lumOff val="2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71500" y="1985963"/>
              <a:ext cx="76200" cy="228600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71700" y="1985963"/>
              <a:ext cx="76200" cy="228600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38500" y="1985963"/>
              <a:ext cx="76200" cy="228600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448300" y="1985963"/>
              <a:ext cx="76200" cy="228600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505700" y="1985963"/>
              <a:ext cx="76200" cy="228600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723900" y="1985963"/>
              <a:ext cx="1066800" cy="228600"/>
            </a:xfrm>
            <a:prstGeom prst="rightArrow">
              <a:avLst>
                <a:gd name="adj1" fmla="val 100000"/>
                <a:gd name="adj2" fmla="val 95313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1" name="TextBox 16"/>
            <p:cNvSpPr txBox="1">
              <a:spLocks noChangeArrowheads="1"/>
            </p:cNvSpPr>
            <p:nvPr/>
          </p:nvSpPr>
          <p:spPr bwMode="auto">
            <a:xfrm>
              <a:off x="666751" y="1958132"/>
              <a:ext cx="8382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Gill Sans MT" pitchFamily="34" charset="0"/>
                </a:rPr>
                <a:t>gene</a:t>
              </a:r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2324100" y="1985963"/>
              <a:ext cx="838200" cy="228600"/>
            </a:xfrm>
            <a:prstGeom prst="rightArrow">
              <a:avLst>
                <a:gd name="adj1" fmla="val 100000"/>
                <a:gd name="adj2" fmla="val 95313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3390900" y="1985963"/>
              <a:ext cx="1600200" cy="228600"/>
            </a:xfrm>
            <a:prstGeom prst="rightArrow">
              <a:avLst>
                <a:gd name="adj1" fmla="val 100000"/>
                <a:gd name="adj2" fmla="val 95313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5600700" y="1985963"/>
              <a:ext cx="1143000" cy="228600"/>
            </a:xfrm>
            <a:prstGeom prst="rightArrow">
              <a:avLst>
                <a:gd name="adj1" fmla="val 100000"/>
                <a:gd name="adj2" fmla="val 95313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7658100" y="1985963"/>
              <a:ext cx="762000" cy="228600"/>
            </a:xfrm>
            <a:prstGeom prst="rightArrow">
              <a:avLst>
                <a:gd name="adj1" fmla="val 100000"/>
                <a:gd name="adj2" fmla="val 95313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6" name="TextBox 16"/>
            <p:cNvSpPr txBox="1">
              <a:spLocks noChangeArrowheads="1"/>
            </p:cNvSpPr>
            <p:nvPr/>
          </p:nvSpPr>
          <p:spPr bwMode="auto">
            <a:xfrm>
              <a:off x="2247900" y="1950195"/>
              <a:ext cx="8382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Gill Sans MT" pitchFamily="34" charset="0"/>
                </a:rPr>
                <a:t>gene</a:t>
              </a:r>
            </a:p>
          </p:txBody>
        </p:sp>
        <p:sp>
          <p:nvSpPr>
            <p:cNvPr id="27" name="TextBox 16"/>
            <p:cNvSpPr txBox="1">
              <a:spLocks noChangeArrowheads="1"/>
            </p:cNvSpPr>
            <p:nvPr/>
          </p:nvSpPr>
          <p:spPr bwMode="auto">
            <a:xfrm>
              <a:off x="3314700" y="1950195"/>
              <a:ext cx="8382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Gill Sans MT" pitchFamily="34" charset="0"/>
                </a:rPr>
                <a:t>gene</a:t>
              </a:r>
            </a:p>
          </p:txBody>
        </p:sp>
        <p:sp>
          <p:nvSpPr>
            <p:cNvPr id="28" name="TextBox 16"/>
            <p:cNvSpPr txBox="1">
              <a:spLocks noChangeArrowheads="1"/>
            </p:cNvSpPr>
            <p:nvPr/>
          </p:nvSpPr>
          <p:spPr bwMode="auto">
            <a:xfrm>
              <a:off x="5524501" y="1950195"/>
              <a:ext cx="8382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Gill Sans MT" pitchFamily="34" charset="0"/>
                </a:rPr>
                <a:t>gene</a:t>
              </a:r>
            </a:p>
          </p:txBody>
        </p:sp>
        <p:sp>
          <p:nvSpPr>
            <p:cNvPr id="29" name="TextBox 16"/>
            <p:cNvSpPr txBox="1">
              <a:spLocks noChangeArrowheads="1"/>
            </p:cNvSpPr>
            <p:nvPr/>
          </p:nvSpPr>
          <p:spPr bwMode="auto">
            <a:xfrm>
              <a:off x="7581901" y="1959720"/>
              <a:ext cx="8382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Gill Sans MT" pitchFamily="34" charset="0"/>
                </a:rPr>
                <a:t>gene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004561" y="872771"/>
            <a:ext cx="5760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u="sng" dirty="0" smtClean="0">
                <a:solidFill>
                  <a:prstClr val="black"/>
                </a:solidFill>
              </a:rPr>
              <a:t>Divergent evolution </a:t>
            </a:r>
            <a:r>
              <a:rPr lang="en-US" sz="2400" u="sng" dirty="0">
                <a:solidFill>
                  <a:prstClr val="black"/>
                </a:solidFill>
              </a:rPr>
              <a:t>/ sequence </a:t>
            </a:r>
            <a:r>
              <a:rPr lang="en-US" sz="2400" u="sng" dirty="0" smtClean="0">
                <a:solidFill>
                  <a:prstClr val="black"/>
                </a:solidFill>
              </a:rPr>
              <a:t>homology</a:t>
            </a:r>
            <a:endParaRPr lang="en-US" sz="2400" u="sng" dirty="0">
              <a:solidFill>
                <a:prstClr val="black"/>
              </a:solidFill>
            </a:endParaRPr>
          </a:p>
          <a:p>
            <a:pPr lvl="0" algn="ctr"/>
            <a:r>
              <a:rPr lang="en-US" sz="2000" dirty="0" smtClean="0">
                <a:solidFill>
                  <a:prstClr val="black"/>
                </a:solidFill>
              </a:rPr>
              <a:t>Most common cause of sequence similarity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399" y="1647847"/>
            <a:ext cx="4342971" cy="276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184" y="4505651"/>
            <a:ext cx="4343400" cy="203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086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724736"/>
              </p:ext>
            </p:extLst>
          </p:nvPr>
        </p:nvGraphicFramePr>
        <p:xfrm>
          <a:off x="5862424" y="5460794"/>
          <a:ext cx="5633928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+1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+1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-1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+1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+1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+0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+1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8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954410"/>
              </p:ext>
            </p:extLst>
          </p:nvPr>
        </p:nvGraphicFramePr>
        <p:xfrm>
          <a:off x="5862424" y="375829"/>
          <a:ext cx="5633928" cy="49291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  <a:gridCol w="312996"/>
              </a:tblGrid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X</a:t>
                      </a:r>
                      <a:r>
                        <a:rPr lang="en-US" sz="2000" baseline="-25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</a:t>
                      </a:r>
                      <a:endParaRPr lang="en-US" sz="2000" baseline="-25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→</a:t>
                      </a:r>
                      <a:endParaRPr lang="en-US" sz="20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Y</a:t>
                      </a:r>
                      <a:r>
                        <a:rPr lang="en-US" sz="2000" baseline="-25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j</a:t>
                      </a:r>
                      <a:endParaRPr lang="en-US" sz="2000" baseline="-25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↓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– 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←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↖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807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2000" b="1" dirty="0">
                        <a:solidFill>
                          <a:schemeClr val="accent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Alignment </a:t>
            </a:r>
            <a:r>
              <a:rPr lang="en-US" dirty="0" smtClean="0"/>
              <a:t>scoring (</a:t>
            </a:r>
            <a:r>
              <a:rPr lang="en-US" i="1" dirty="0" smtClean="0"/>
              <a:t>Review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9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257012" y="1009506"/>
            <a:ext cx="2971800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600" dirty="0" smtClean="0">
                <a:cs typeface="Courier New" pitchFamily="49" charset="0"/>
              </a:rPr>
              <a:t>Let a “match” add 1 to the score…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57012" y="2021954"/>
            <a:ext cx="2971800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600" dirty="0" smtClean="0">
                <a:cs typeface="Courier New" pitchFamily="49" charset="0"/>
              </a:rPr>
              <a:t>Let a “mismatch</a:t>
            </a:r>
            <a:r>
              <a:rPr lang="en-US" sz="2600" dirty="0">
                <a:cs typeface="Courier New" pitchFamily="49" charset="0"/>
              </a:rPr>
              <a:t>” </a:t>
            </a:r>
            <a:r>
              <a:rPr lang="en-US" sz="2600" dirty="0" smtClean="0">
                <a:cs typeface="Courier New" pitchFamily="49" charset="0"/>
              </a:rPr>
              <a:t>add 0 to the score…</a:t>
            </a:r>
            <a:endParaRPr lang="en-US" sz="2600" dirty="0">
              <a:cs typeface="Courier New" pitchFamily="49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57012" y="3012554"/>
            <a:ext cx="2971800" cy="209288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600" dirty="0" smtClean="0">
                <a:cs typeface="Courier New" pitchFamily="49" charset="0"/>
              </a:rPr>
              <a:t>Let an </a:t>
            </a:r>
            <a:r>
              <a:rPr lang="en-US" sz="2600" dirty="0" err="1">
                <a:cs typeface="Courier New" pitchFamily="49" charset="0"/>
              </a:rPr>
              <a:t>indel</a:t>
            </a:r>
            <a:r>
              <a:rPr lang="en-US" sz="2600" dirty="0">
                <a:cs typeface="Courier New" pitchFamily="49" charset="0"/>
              </a:rPr>
              <a:t>/gap </a:t>
            </a:r>
            <a:r>
              <a:rPr lang="en-US" sz="2600" dirty="0" smtClean="0">
                <a:cs typeface="Courier New" pitchFamily="49" charset="0"/>
              </a:rPr>
              <a:t>subtract 1 from the score (</a:t>
            </a:r>
            <a:r>
              <a:rPr lang="en-US" sz="2600" i="1" dirty="0" smtClean="0">
                <a:cs typeface="Courier New" pitchFamily="49" charset="0"/>
              </a:rPr>
              <a:t>reflects </a:t>
            </a:r>
            <a:r>
              <a:rPr lang="en-US" sz="2600" i="1" dirty="0" err="1" smtClean="0">
                <a:cs typeface="Courier New" pitchFamily="49" charset="0"/>
              </a:rPr>
              <a:t>indels</a:t>
            </a:r>
            <a:r>
              <a:rPr lang="en-US" sz="2600" i="1" dirty="0" smtClean="0">
                <a:cs typeface="Courier New" pitchFamily="49" charset="0"/>
              </a:rPr>
              <a:t> being less common than substitutions)</a:t>
            </a:r>
            <a:endParaRPr lang="en-US" sz="2600" dirty="0">
              <a:cs typeface="Courier New" pitchFamily="49" charset="0"/>
            </a:endParaRPr>
          </a:p>
        </p:txBody>
      </p:sp>
      <p:sp>
        <p:nvSpPr>
          <p:cNvPr id="31" name="Oval 30"/>
          <p:cNvSpPr/>
          <p:nvPr/>
        </p:nvSpPr>
        <p:spPr>
          <a:xfrm rot="2484942">
            <a:off x="6644726" y="1414948"/>
            <a:ext cx="1219200" cy="68580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rot="2484942">
            <a:off x="9805020" y="3895154"/>
            <a:ext cx="1219200" cy="68580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901829" y="2362113"/>
            <a:ext cx="12192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920629" y="5689394"/>
            <a:ext cx="1333697" cy="4924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rnd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sz="2600" dirty="0">
                <a:cs typeface="Courier New" pitchFamily="49" charset="0"/>
              </a:rPr>
              <a:t>Total </a:t>
            </a:r>
            <a:r>
              <a:rPr lang="en-US" sz="2600" dirty="0" smtClean="0">
                <a:cs typeface="Courier New" pitchFamily="49" charset="0"/>
              </a:rPr>
              <a:t>= </a:t>
            </a:r>
            <a:r>
              <a:rPr lang="en-US" sz="2600" dirty="0">
                <a:cs typeface="Courier New" pitchFamily="49" charset="0"/>
              </a:rPr>
              <a:t>4</a:t>
            </a:r>
          </a:p>
        </p:txBody>
      </p:sp>
      <p:sp>
        <p:nvSpPr>
          <p:cNvPr id="35" name="Oval 34"/>
          <p:cNvSpPr/>
          <p:nvPr/>
        </p:nvSpPr>
        <p:spPr>
          <a:xfrm>
            <a:off x="11107848" y="4927394"/>
            <a:ext cx="460817" cy="457200"/>
          </a:xfrm>
          <a:prstGeom prst="ellipse">
            <a:avLst/>
          </a:prstGeom>
          <a:noFill/>
          <a:ln w="38100" cap="rnd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257012" y="5185511"/>
            <a:ext cx="2971800" cy="12926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600" dirty="0" smtClean="0">
                <a:cs typeface="Courier New" pitchFamily="49" charset="0"/>
              </a:rPr>
              <a:t>Our original alignment has a score of four</a:t>
            </a:r>
            <a:endParaRPr lang="en-US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238539" y="6488870"/>
            <a:ext cx="2743200" cy="365125"/>
          </a:xfrm>
        </p:spPr>
        <p:txBody>
          <a:bodyPr/>
          <a:lstStyle/>
          <a:p>
            <a:fld id="{149AB08A-B8FE-2744-A176-508EFC0AA4E9}" type="datetime1">
              <a:rPr lang="en-US" smtClean="0"/>
              <a:t>4/17/2017</a:t>
            </a:fld>
            <a:endParaRPr lang="en-US" dirty="0"/>
          </a:p>
        </p:txBody>
      </p:sp>
      <p:sp>
        <p:nvSpPr>
          <p:cNvPr id="17" name="Oval 16"/>
          <p:cNvSpPr/>
          <p:nvPr/>
        </p:nvSpPr>
        <p:spPr>
          <a:xfrm rot="5400000">
            <a:off x="7083065" y="5670700"/>
            <a:ext cx="997628" cy="515252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5400000">
            <a:off x="10212461" y="5681846"/>
            <a:ext cx="997628" cy="515252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5400000">
            <a:off x="8330413" y="5681846"/>
            <a:ext cx="997628" cy="5152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9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plate.potx" id="{C45E4124-DA99-1A43-8055-4E333AA50834}" vid="{58D7D9E8-718A-B446-ACCE-02EB861CA97B}"/>
    </a:ext>
  </a:extLst>
</a:theme>
</file>

<file path=ppt/theme/theme2.xml><?xml version="1.0" encoding="utf-8"?>
<a:theme xmlns:a="http://schemas.openxmlformats.org/drawingml/2006/main" name="1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plate.potx" id="{C45E4124-DA99-1A43-8055-4E333AA50834}" vid="{58D7D9E8-718A-B446-ACCE-02EB861CA97B}"/>
    </a:ext>
  </a:extLst>
</a:theme>
</file>

<file path=ppt/theme/theme3.xml><?xml version="1.0" encoding="utf-8"?>
<a:theme xmlns:a="http://schemas.openxmlformats.org/drawingml/2006/main" name="2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plate.potx" id="{C45E4124-DA99-1A43-8055-4E333AA50834}" vid="{58D7D9E8-718A-B446-ACCE-02EB861CA97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1455</TotalTime>
  <Words>3681</Words>
  <Application>Microsoft Office PowerPoint</Application>
  <PresentationFormat>Custom</PresentationFormat>
  <Paragraphs>1650</Paragraphs>
  <Slides>77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1" baseType="lpstr">
      <vt:lpstr>template</vt:lpstr>
      <vt:lpstr>1_template</vt:lpstr>
      <vt:lpstr>2_template</vt:lpstr>
      <vt:lpstr>Equation</vt:lpstr>
      <vt:lpstr>Comparative Genomics</vt:lpstr>
      <vt:lpstr>Summary</vt:lpstr>
      <vt:lpstr>Summary</vt:lpstr>
      <vt:lpstr>What evolution is</vt:lpstr>
      <vt:lpstr>We observe variation in phenotype</vt:lpstr>
      <vt:lpstr>Underlying such changes are differences in genotype </vt:lpstr>
      <vt:lpstr>Summary</vt:lpstr>
      <vt:lpstr>How does sequence similarity arise? (Review)</vt:lpstr>
      <vt:lpstr>Alignment scoring (Review)</vt:lpstr>
      <vt:lpstr>Signs of selection in genome evolution</vt:lpstr>
      <vt:lpstr>Signs of selection in genome evolution: ENCODE</vt:lpstr>
      <vt:lpstr>UCSC Genome Browser: Conservation tracks</vt:lpstr>
      <vt:lpstr>How sequence differences arise: Proteins (Review)</vt:lpstr>
      <vt:lpstr>Normalized rate of protein evolution: the dN/dS ratio</vt:lpstr>
      <vt:lpstr>dN/dS</vt:lpstr>
      <vt:lpstr>Global determinants of protein evolutionary rate (ER)</vt:lpstr>
      <vt:lpstr>Structure-evolution relationships: dN/dS at individual sites</vt:lpstr>
      <vt:lpstr>Summary</vt:lpstr>
      <vt:lpstr>How would we build a tree like this?</vt:lpstr>
      <vt:lpstr>How would we build a tree like this?</vt:lpstr>
      <vt:lpstr>How would we build a tree like this?</vt:lpstr>
      <vt:lpstr>Methods for building phylogenetic trees</vt:lpstr>
      <vt:lpstr>From sequence similarity to distance</vt:lpstr>
      <vt:lpstr>Building a tree from distances: UPGMA</vt:lpstr>
      <vt:lpstr>Building a tree from distances: UPGMA</vt:lpstr>
      <vt:lpstr>Building a tree from distances: UPGMA</vt:lpstr>
      <vt:lpstr>Building a tree from distances: UPGMA</vt:lpstr>
      <vt:lpstr>Building a tree from distances: UPGMA</vt:lpstr>
      <vt:lpstr>Building a tree from distances: UPGMA</vt:lpstr>
      <vt:lpstr>Building a tree from distances: UPGMA</vt:lpstr>
      <vt:lpstr>Building a tree from distances: UPGMA</vt:lpstr>
      <vt:lpstr>Building a tree from distances: UPGMA</vt:lpstr>
      <vt:lpstr>Building a tree from distances: UPGMA</vt:lpstr>
      <vt:lpstr>Building a tree from distances: UPGMA</vt:lpstr>
      <vt:lpstr>Problems with UPGMA</vt:lpstr>
      <vt:lpstr>Neighbor-joining is a better distance-based method</vt:lpstr>
      <vt:lpstr>Nifty (if tedious) NJ arithmetic...</vt:lpstr>
      <vt:lpstr>Neighbor-joining trees are unrooted by default</vt:lpstr>
      <vt:lpstr>Maximum parsimony</vt:lpstr>
      <vt:lpstr>Maximum parsimony</vt:lpstr>
      <vt:lpstr>Maximum parsimony</vt:lpstr>
      <vt:lpstr>Maximum parsimony</vt:lpstr>
      <vt:lpstr>Maximum parsimony</vt:lpstr>
      <vt:lpstr>Maximum parsimony</vt:lpstr>
      <vt:lpstr>Maximum parsimony</vt:lpstr>
      <vt:lpstr>Maximum likelihood</vt:lpstr>
      <vt:lpstr>Storing tree data: the Newick format</vt:lpstr>
      <vt:lpstr>Challenges in building species trees</vt:lpstr>
      <vt:lpstr>Challenges in building species trees</vt:lpstr>
      <vt:lpstr>Summary</vt:lpstr>
      <vt:lpstr>Example of a multiple sequence alignment (MSA)</vt:lpstr>
      <vt:lpstr>Uses of MSA</vt:lpstr>
      <vt:lpstr>Recall how we find the best alignment of 2 sequences</vt:lpstr>
      <vt:lpstr>The same idea applies to larger #s of sequences...</vt:lpstr>
      <vt:lpstr>The same idea applies to larger #s of sequences...</vt:lpstr>
      <vt:lpstr>...but quickly becomes computationally infeasible</vt:lpstr>
      <vt:lpstr>Actual methods are variants on progressive MSA</vt:lpstr>
      <vt:lpstr>Actual methods are variants on progressive MSA</vt:lpstr>
      <vt:lpstr>Actual methods are variants on progressive MSA</vt:lpstr>
      <vt:lpstr>Actual methods are variants on progressive MSA</vt:lpstr>
      <vt:lpstr>Aligning alignments</vt:lpstr>
      <vt:lpstr>Actual methods are variants on progressive MSA</vt:lpstr>
      <vt:lpstr>Issues with progressive MSA</vt:lpstr>
      <vt:lpstr>Issues with progressive MSA</vt:lpstr>
      <vt:lpstr>Summary</vt:lpstr>
      <vt:lpstr>So far we’ve been focusing on point mutations...</vt:lpstr>
      <vt:lpstr>Point mutations distinguish modern-day orthologs</vt:lpstr>
      <vt:lpstr>Gene duplication is a common, larger-scale change</vt:lpstr>
      <vt:lpstr>Gene duplication results in expansion of gene families</vt:lpstr>
      <vt:lpstr>Entire genomes can also duplicate (as in yeast)</vt:lpstr>
      <vt:lpstr>New genes can enter a genome “laterally”</vt:lpstr>
      <vt:lpstr>Genes can be lost (deleted) or shuffled</vt:lpstr>
      <vt:lpstr>Chunks of genome can be inverted</vt:lpstr>
      <vt:lpstr>Synteny</vt:lpstr>
      <vt:lpstr>Recall the dot plot...</vt:lpstr>
      <vt:lpstr>Syntenic analysis of Yersinia genomes in Mauve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Genomic Data Manipulation</dc:title>
  <dc:creator>Curtis Huttenhower</dc:creator>
  <cp:lastModifiedBy>Eric Franzosa</cp:lastModifiedBy>
  <cp:revision>558</cp:revision>
  <dcterms:created xsi:type="dcterms:W3CDTF">2017-01-05T15:59:06Z</dcterms:created>
  <dcterms:modified xsi:type="dcterms:W3CDTF">2017-04-17T16:53:48Z</dcterms:modified>
</cp:coreProperties>
</file>