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  <p:sldMasterId id="2147483756" r:id="rId2"/>
  </p:sldMasterIdLst>
  <p:notesMasterIdLst>
    <p:notesMasterId r:id="rId72"/>
  </p:notesMasterIdLst>
  <p:sldIdLst>
    <p:sldId id="256" r:id="rId3"/>
    <p:sldId id="350" r:id="rId4"/>
    <p:sldId id="351" r:id="rId5"/>
    <p:sldId id="272" r:id="rId6"/>
    <p:sldId id="274" r:id="rId7"/>
    <p:sldId id="276" r:id="rId8"/>
    <p:sldId id="278" r:id="rId9"/>
    <p:sldId id="280" r:id="rId10"/>
    <p:sldId id="281" r:id="rId11"/>
    <p:sldId id="282" r:id="rId12"/>
    <p:sldId id="284" r:id="rId13"/>
    <p:sldId id="285" r:id="rId14"/>
    <p:sldId id="286" r:id="rId15"/>
    <p:sldId id="357" r:id="rId16"/>
    <p:sldId id="287" r:id="rId17"/>
    <p:sldId id="288" r:id="rId18"/>
    <p:sldId id="290" r:id="rId19"/>
    <p:sldId id="352" r:id="rId20"/>
    <p:sldId id="293" r:id="rId21"/>
    <p:sldId id="295" r:id="rId22"/>
    <p:sldId id="302" r:id="rId23"/>
    <p:sldId id="297" r:id="rId24"/>
    <p:sldId id="298" r:id="rId25"/>
    <p:sldId id="299" r:id="rId26"/>
    <p:sldId id="296" r:id="rId27"/>
    <p:sldId id="358" r:id="rId28"/>
    <p:sldId id="300" r:id="rId29"/>
    <p:sldId id="301" r:id="rId30"/>
    <p:sldId id="306" r:id="rId31"/>
    <p:sldId id="307" r:id="rId32"/>
    <p:sldId id="348" r:id="rId33"/>
    <p:sldId id="353" r:id="rId34"/>
    <p:sldId id="309" r:id="rId35"/>
    <p:sldId id="310" r:id="rId36"/>
    <p:sldId id="311" r:id="rId37"/>
    <p:sldId id="312" r:id="rId38"/>
    <p:sldId id="313" r:id="rId39"/>
    <p:sldId id="322" r:id="rId40"/>
    <p:sldId id="316" r:id="rId41"/>
    <p:sldId id="317" r:id="rId42"/>
    <p:sldId id="318" r:id="rId43"/>
    <p:sldId id="319" r:id="rId44"/>
    <p:sldId id="354" r:id="rId45"/>
    <p:sldId id="323" r:id="rId46"/>
    <p:sldId id="349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4" r:id="rId56"/>
    <p:sldId id="335" r:id="rId57"/>
    <p:sldId id="336" r:id="rId58"/>
    <p:sldId id="359" r:id="rId59"/>
    <p:sldId id="337" r:id="rId60"/>
    <p:sldId id="338" r:id="rId61"/>
    <p:sldId id="339" r:id="rId62"/>
    <p:sldId id="355" r:id="rId63"/>
    <p:sldId id="341" r:id="rId64"/>
    <p:sldId id="342" r:id="rId65"/>
    <p:sldId id="345" r:id="rId66"/>
    <p:sldId id="343" r:id="rId67"/>
    <p:sldId id="344" r:id="rId68"/>
    <p:sldId id="346" r:id="rId69"/>
    <p:sldId id="347" r:id="rId70"/>
    <p:sldId id="356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6" autoAdjust="0"/>
    <p:restoredTop sz="81462" autoAdjust="0"/>
  </p:normalViewPr>
  <p:slideViewPr>
    <p:cSldViewPr snapToObjects="1">
      <p:cViewPr varScale="1">
        <p:scale>
          <a:sx n="105" d="100"/>
          <a:sy n="105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939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470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172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37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701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99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522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951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586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791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844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38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6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Proteins: Proteomics, Families, &amp; Folds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Some slides borrowed from </a:t>
            </a:r>
            <a:r>
              <a:rPr lang="en-US" sz="2000" i="1" dirty="0" err="1" smtClean="0"/>
              <a:t>Jignesh</a:t>
            </a:r>
            <a:r>
              <a:rPr lang="en-US" sz="2000" i="1" dirty="0"/>
              <a:t> Parikh and Michael Levitt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2D 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Use two distinct properties of a protein (e.g. size, pH) to stratify the members of a sample</a:t>
            </a:r>
          </a:p>
          <a:p>
            <a:r>
              <a:rPr lang="en-US" dirty="0" smtClean="0"/>
              <a:t>Compare to reference states of known proteins for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23" y="1846716"/>
            <a:ext cx="473187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22203" y="5311541"/>
            <a:ext cx="362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pH/isoelectric point (zero charge)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97746" y="3254795"/>
            <a:ext cx="16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SDS-PAGE (</a:t>
            </a:r>
            <a:r>
              <a:rPr lang="en-US" dirty="0" err="1" smtClean="0"/>
              <a:t>kDa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16632" y="1417342"/>
            <a:ext cx="23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Stain with YFA/D/R/etc.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0385" y="3337561"/>
            <a:ext cx="4962708" cy="1384995"/>
            <a:chOff x="6728907" y="960147"/>
            <a:chExt cx="4962708" cy="1384995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024" y="1202364"/>
              <a:ext cx="969251" cy="34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728907" y="960147"/>
              <a:ext cx="4962708" cy="138499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228600"/>
              <a:r>
                <a:rPr lang="en-US" sz="2000" dirty="0" err="1" smtClean="0"/>
                <a:t>Bioinformatic</a:t>
              </a:r>
              <a:r>
                <a:rPr lang="en-US" sz="2000" dirty="0" smtClean="0"/>
                <a:t> challenges?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 smtClean="0"/>
                <a:t>	Image alignment: warping</a:t>
              </a:r>
              <a:br>
                <a:rPr lang="en-US" sz="1600" dirty="0" smtClean="0"/>
              </a:br>
              <a:r>
                <a:rPr lang="en-US" sz="1600" dirty="0" smtClean="0"/>
                <a:t>	(commercial, see Berth 2007; MELANIE)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</a:t>
              </a:r>
              <a:r>
                <a:rPr lang="en-US" sz="1600" dirty="0" smtClean="0"/>
                <a:t>Spot quantification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Database search (</a:t>
              </a:r>
              <a:r>
                <a:rPr lang="en-US" sz="1600" dirty="0" smtClean="0"/>
                <a:t>Make2D-DB/WORLD-2DPAGE)</a:t>
              </a:r>
            </a:p>
          </p:txBody>
        </p:sp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318" y="1666261"/>
              <a:ext cx="53340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0049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583144" cy="3901423"/>
          </a:xfrm>
        </p:spPr>
        <p:txBody>
          <a:bodyPr/>
          <a:lstStyle/>
          <a:p>
            <a:r>
              <a:rPr lang="en-US" dirty="0" smtClean="0"/>
              <a:t>Particles in a magnetic field will follow trajectories determined by their mass and charge</a:t>
            </a:r>
          </a:p>
          <a:p>
            <a:r>
              <a:rPr lang="en-US" dirty="0" smtClean="0"/>
              <a:t>Given where a particle impacts a detector, we can work out its mass/charge ratio (m/z)</a:t>
            </a:r>
          </a:p>
          <a:p>
            <a:r>
              <a:rPr lang="en-US" dirty="0" smtClean="0"/>
              <a:t>In a pure sample, m/z for “whole” molecule plus fragments can help us work out its identity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7170" name="Picture 2" descr="https://upload.wikimedia.org/wikipedia/commons/f/fc/Toluene_ei_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1" y="3285497"/>
            <a:ext cx="4571950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39" y="1115161"/>
            <a:ext cx="2677491" cy="19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upload.wikimedia.org/wikipedia/commons/thumb/0/0d/Mass_Spectrometer_Schematic.svg/300px-Mass_Spectrometer_Schematic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07" y="229235"/>
            <a:ext cx="28575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47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Tandem mass spectrometry (MS/MS) proteomics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Proteins are too big and too variable to be identified directly by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562" y="1661126"/>
            <a:ext cx="79279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78712" y="6168594"/>
            <a:ext cx="251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Complex protein mixture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850" y="5254204"/>
            <a:ext cx="294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Process one or a few proteins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at a time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77" y="2508352"/>
            <a:ext cx="2459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Break down protein into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shorter peptides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916" y="3422742"/>
            <a:ext cx="2134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Trypsin, for example,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cleaves proteins at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[KR][^P]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1538" y="1691659"/>
            <a:ext cx="3072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en-US" baseline="30000" dirty="0" smtClean="0">
                <a:solidFill>
                  <a:schemeClr val="accent1"/>
                </a:solidFill>
              </a:rPr>
              <a:t>st</a:t>
            </a:r>
            <a:r>
              <a:rPr lang="en-US" dirty="0" smtClean="0">
                <a:solidFill>
                  <a:schemeClr val="accent1"/>
                </a:solidFill>
              </a:rPr>
              <a:t> phase of MS isolates a pool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of a specific peptide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0170" y="1691659"/>
            <a:ext cx="376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That specific peptide is then shattered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89456" y="2325474"/>
            <a:ext cx="324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2</a:t>
            </a:r>
            <a:r>
              <a:rPr lang="en-US" baseline="30000" dirty="0" smtClean="0">
                <a:solidFill>
                  <a:schemeClr val="accent1"/>
                </a:solidFill>
              </a:rPr>
              <a:t>nd</a:t>
            </a:r>
            <a:r>
              <a:rPr lang="en-US" dirty="0" smtClean="0">
                <a:solidFill>
                  <a:schemeClr val="accent1"/>
                </a:solidFill>
              </a:rPr>
              <a:t> phase of MS determines the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masses of the fragments/ions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6933" y="3331303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Infer peptide sequence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from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differences in mass between 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0536" y="4885766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Try to connect peptides to known proteins/protein families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60236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9114019" y="3244850"/>
            <a:ext cx="3524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41940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67944" y="4143375"/>
            <a:ext cx="6985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DEK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602105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IDEK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32185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TIDEK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62267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PTIDEK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92349" y="5938838"/>
            <a:ext cx="137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EPTIDEK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43715" y="3244850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43715" y="3694113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43715" y="4143375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543715" y="4591050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43715" y="5040313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43715" y="5489575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43715" y="5938838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y7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37872"/>
              </p:ext>
            </p:extLst>
          </p:nvPr>
        </p:nvGraphicFramePr>
        <p:xfrm>
          <a:off x="9479243" y="2738441"/>
          <a:ext cx="1065893" cy="3619288"/>
        </p:xfrm>
        <a:graphic>
          <a:graphicData uri="http://schemas.openxmlformats.org/drawingml/2006/table">
            <a:tbl>
              <a:tblPr/>
              <a:tblGrid>
                <a:gridCol w="1065893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276.16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391.18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504.27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605.31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702.37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831.41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4526228" y="2738438"/>
            <a:ext cx="632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y ions: </a:t>
            </a:r>
            <a:r>
              <a:rPr lang="en-US" sz="2400" b="1" u="sng" dirty="0" smtClean="0">
                <a:latin typeface="+mj-lt"/>
              </a:rPr>
              <a:t>C-terminal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169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9" grpId="0" animBg="1"/>
      <p:bldP spid="53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99431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5730244" y="3294570"/>
            <a:ext cx="263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(+ proton)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30180" y="3726966"/>
            <a:ext cx="2805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+ glutamate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delta </a:t>
            </a:r>
            <a:r>
              <a:rPr lang="en-US" dirty="0">
                <a:solidFill>
                  <a:schemeClr val="accent1"/>
                </a:solidFill>
              </a:rPr>
              <a:t>= 129.04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13078" r="31344" b="6848"/>
          <a:stretch/>
        </p:blipFill>
        <p:spPr bwMode="auto">
          <a:xfrm>
            <a:off x="8916297" y="1843062"/>
            <a:ext cx="2651731" cy="4625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81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19103" r="2587" b="14138"/>
          <a:stretch/>
        </p:blipFill>
        <p:spPr bwMode="auto">
          <a:xfrm>
            <a:off x="335343" y="1143025"/>
            <a:ext cx="8939455" cy="52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780" y="6446487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http://www.weddslist.com/ms/tandem.html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48" y="934162"/>
            <a:ext cx="3306548" cy="127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2"/>
          <a:stretch/>
        </p:blipFill>
        <p:spPr bwMode="auto">
          <a:xfrm>
            <a:off x="8653220" y="2284983"/>
            <a:ext cx="3283204" cy="94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1"/>
          <a:stretch/>
        </p:blipFill>
        <p:spPr bwMode="auto">
          <a:xfrm>
            <a:off x="8653219" y="3308929"/>
            <a:ext cx="3283206" cy="101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7"/>
          <a:stretch/>
        </p:blipFill>
        <p:spPr bwMode="auto">
          <a:xfrm>
            <a:off x="8653220" y="4401719"/>
            <a:ext cx="3283205" cy="85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78878" y="1682719"/>
            <a:ext cx="2320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B/Y ions correspond to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broken peptide bonds;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other breaks possible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08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results are spectra for each peptide fragment</a:t>
            </a:r>
          </a:p>
          <a:p>
            <a:pPr lvl="1"/>
            <a:r>
              <a:rPr lang="en-US" dirty="0" smtClean="0"/>
              <a:t>And approximate abundances</a:t>
            </a:r>
          </a:p>
          <a:p>
            <a:r>
              <a:rPr lang="en-US" dirty="0" smtClean="0"/>
              <a:t>Given a reference proteome, can generate theoretical spectra and compare</a:t>
            </a:r>
          </a:p>
          <a:p>
            <a:r>
              <a:rPr lang="en-US" dirty="0" smtClean="0"/>
              <a:t>Can also reconstruct sequences from spectra </a:t>
            </a:r>
            <a:r>
              <a:rPr lang="en-US" i="1" dirty="0" smtClean="0"/>
              <a:t>de novo </a:t>
            </a:r>
            <a:r>
              <a:rPr lang="en-US" dirty="0" smtClean="0"/>
              <a:t>(harder)</a:t>
            </a:r>
          </a:p>
          <a:p>
            <a:r>
              <a:rPr lang="en-US" dirty="0" smtClean="0"/>
              <a:t>Commercial software</a:t>
            </a:r>
          </a:p>
          <a:p>
            <a:pPr lvl="1" defTabSz="228600"/>
            <a:r>
              <a:rPr lang="en-US" dirty="0"/>
              <a:t>Mascot + </a:t>
            </a:r>
            <a:r>
              <a:rPr lang="en-US" dirty="0" smtClean="0"/>
              <a:t>SEQUEST</a:t>
            </a:r>
          </a:p>
          <a:p>
            <a:pPr lvl="1" defTabSz="228600"/>
            <a:r>
              <a:rPr lang="en-US" dirty="0" smtClean="0"/>
              <a:t>SORCERER</a:t>
            </a:r>
          </a:p>
          <a:p>
            <a:pPr lvl="1" defTabSz="228600"/>
            <a:r>
              <a:rPr lang="en-US" dirty="0" smtClean="0"/>
              <a:t>Proteome Discoverer</a:t>
            </a:r>
          </a:p>
          <a:p>
            <a:pPr lvl="1" defTabSz="228600"/>
            <a:r>
              <a:rPr lang="en-US" dirty="0" err="1" smtClean="0"/>
              <a:t>ProteinPilot</a:t>
            </a:r>
            <a:endParaRPr lang="en-US" dirty="0"/>
          </a:p>
          <a:p>
            <a:r>
              <a:rPr lang="en-US" dirty="0" smtClean="0"/>
              <a:t>Open options</a:t>
            </a:r>
          </a:p>
          <a:p>
            <a:pPr lvl="1"/>
            <a:r>
              <a:rPr lang="en-US" dirty="0" err="1" smtClean="0"/>
              <a:t>MSight</a:t>
            </a:r>
            <a:endParaRPr lang="en-US" dirty="0" smtClean="0"/>
          </a:p>
          <a:p>
            <a:pPr lvl="1"/>
            <a:r>
              <a:rPr lang="en-US" dirty="0" smtClean="0"/>
              <a:t>OMSSA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85" y="3216192"/>
            <a:ext cx="4118706" cy="34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23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Proteomics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8369" y="960147"/>
            <a:ext cx="18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/>
              <a:t>www.ms-utils.org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2620183" y="960147"/>
            <a:ext cx="175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www.expasy.org</a:t>
            </a:r>
            <a:endParaRPr lang="en-US" sz="1800" b="1" dirty="0"/>
          </a:p>
        </p:txBody>
      </p:sp>
      <p:sp>
        <p:nvSpPr>
          <p:cNvPr id="11" name="Rectangle 10"/>
          <p:cNvSpPr/>
          <p:nvPr/>
        </p:nvSpPr>
        <p:spPr>
          <a:xfrm>
            <a:off x="2692160" y="5718339"/>
            <a:ext cx="161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www.hupo.org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98763" y="5718339"/>
            <a:ext cx="227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proteomexchange.org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90" y="1322810"/>
            <a:ext cx="4905721" cy="1976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484" y="1301996"/>
            <a:ext cx="4854185" cy="1957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63" y="3801671"/>
            <a:ext cx="4827292" cy="1949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3795869"/>
            <a:ext cx="4877263" cy="19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8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b="1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Sequence-function-structure relationships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440099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0585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71611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37367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0312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6887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3463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00391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66147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73190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9765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63415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40099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0585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71611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3736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03123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26887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3463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000391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936614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9731903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09765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463415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40099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0585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71611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537367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90312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26887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3463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9000391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9366147" y="246236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973190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09765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463415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440099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0585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71611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53736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903123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6887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63463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9000391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36614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31903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09765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463415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440099" y="4232092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80585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71611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53736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90312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26887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863463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000391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36614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190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1009765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463415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440099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80585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71611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537367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90312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26887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63463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9000391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9366147" y="468928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973190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1009765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10463415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63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1214605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3500580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7" y="2311873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val 87"/>
          <p:cNvSpPr/>
          <p:nvPr/>
        </p:nvSpPr>
        <p:spPr>
          <a:xfrm>
            <a:off x="4101517" y="3866336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92956" y="4506409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743653" y="4014924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01517" y="1488922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92956" y="2128995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743653" y="1637510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3198419">
            <a:off x="2725330" y="212546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18401581" flipV="1">
            <a:off x="2725330" y="3939094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/>
          <p:cNvSpPr/>
          <p:nvPr/>
        </p:nvSpPr>
        <p:spPr>
          <a:xfrm rot="16200000" flipV="1">
            <a:off x="5638805" y="424083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Isosceles Triangle 96"/>
          <p:cNvSpPr/>
          <p:nvPr/>
        </p:nvSpPr>
        <p:spPr>
          <a:xfrm rot="16200000" flipV="1">
            <a:off x="5638805" y="2037556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004925" y="4434829"/>
            <a:ext cx="18907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dirty="0" smtClean="0">
                <a:solidFill>
                  <a:srgbClr val="C00000"/>
                </a:solidFill>
              </a:rPr>
              <a:t> specific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protein fold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212074" y="5477141"/>
            <a:ext cx="29753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function shaped by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fold + small tweaks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278878" y="2971805"/>
            <a:ext cx="1150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residue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284707" y="5477141"/>
            <a:ext cx="27028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many compatible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sequences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7757893" y="2946497"/>
            <a:ext cx="2178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 chemistry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(e.g. hydrophobic)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652470" y="3063244"/>
            <a:ext cx="929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variable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429706" y="294649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8303730" y="2946497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0652470" y="2943204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429706" y="345454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303730" y="3603961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0652470" y="3454548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90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6" grpId="0" animBg="1"/>
      <p:bldP spid="95" grpId="0" animBg="1"/>
      <p:bldP spid="96" grpId="0" animBg="1"/>
      <p:bldP spid="97" grpId="0" animBg="1"/>
      <p:bldP spid="98" grpId="0"/>
      <p:bldP spid="99" grpId="0"/>
      <p:bldP spid="101" grpId="0"/>
      <p:bldP spid="102" grpId="0"/>
      <p:bldP spid="103" grpId="0"/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Genotype-phenotype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4" y="3141017"/>
            <a:ext cx="10488372" cy="33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structure/function (phenotype) is a set of possible sequences (genotypes)</a:t>
            </a:r>
          </a:p>
          <a:p>
            <a:r>
              <a:rPr lang="en-US" dirty="0" smtClean="0"/>
              <a:t>Evolution can wander around inside the set without changing phenotype</a:t>
            </a:r>
          </a:p>
          <a:p>
            <a:pPr lvl="1"/>
            <a:r>
              <a:rPr lang="en-US" dirty="0" smtClean="0"/>
              <a:t>Neutral evolution, hence spaces sometimes called “neutral networks”</a:t>
            </a:r>
          </a:p>
          <a:p>
            <a:r>
              <a:rPr lang="en-US" dirty="0" smtClean="0"/>
              <a:t>Function changes when we wander into a new phenotype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8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5343" y="6044707"/>
            <a:ext cx="6492169" cy="2743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Defining protein families, domains, and folds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43" y="2057415"/>
            <a:ext cx="6492169" cy="3657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ATG AAA CTA GCT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Gene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TAG CTG CGT TAA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43" y="3611878"/>
            <a:ext cx="6492169" cy="365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MPVWELAHVVCI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Protein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KLPAHVTAHCVHVAG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44" y="5989292"/>
            <a:ext cx="914389" cy="3657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432612" y="5989292"/>
            <a:ext cx="1737340" cy="3657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667788" y="5989292"/>
            <a:ext cx="873749" cy="3657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15" y="5989292"/>
            <a:ext cx="2103097" cy="365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6223217" cy="883936"/>
          </a:xfrm>
        </p:spPr>
        <p:txBody>
          <a:bodyPr/>
          <a:lstStyle/>
          <a:p>
            <a:r>
              <a:rPr lang="en-US" dirty="0" smtClean="0"/>
              <a:t>Set of globally similar coding sequences</a:t>
            </a:r>
          </a:p>
          <a:p>
            <a:pPr lvl="1"/>
            <a:r>
              <a:rPr lang="en-US" dirty="0" smtClean="0"/>
              <a:t>Homology fades quickly, not ideal 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8539" y="2545064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globally similar protein sequences</a:t>
            </a:r>
          </a:p>
          <a:p>
            <a:pPr lvl="1"/>
            <a:r>
              <a:rPr lang="en-US" dirty="0" smtClean="0"/>
              <a:t>COGs,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43904" y="4160512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conserved protein subsequences</a:t>
            </a:r>
          </a:p>
          <a:p>
            <a:pPr lvl="1"/>
            <a:r>
              <a:rPr lang="en-US" u="sng" dirty="0" smtClean="0"/>
              <a:t>Domains</a:t>
            </a:r>
            <a:r>
              <a:rPr lang="en-US" dirty="0" smtClean="0"/>
              <a:t>: independently folding and functioning units; related by descent</a:t>
            </a:r>
          </a:p>
          <a:p>
            <a:pPr lvl="1"/>
            <a:r>
              <a:rPr lang="en-US" u="sng" dirty="0" smtClean="0"/>
              <a:t>Motifs</a:t>
            </a:r>
            <a:r>
              <a:rPr lang="en-US" dirty="0" smtClean="0"/>
              <a:t>: smaller; convergent </a:t>
            </a:r>
            <a:r>
              <a:rPr lang="en-US" dirty="0" err="1" smtClean="0"/>
              <a:t>evol</a:t>
            </a:r>
            <a:r>
              <a:rPr lang="en-US" dirty="0" smtClean="0"/>
              <a:t>. possible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137830" y="3535666"/>
            <a:ext cx="4663389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Protein structures/folds</a:t>
            </a:r>
            <a:endParaRPr lang="en-US" dirty="0"/>
          </a:p>
          <a:p>
            <a:pPr lvl="1"/>
            <a:r>
              <a:rPr lang="en-US" dirty="0" smtClean="0"/>
              <a:t>Not always related by descent</a:t>
            </a:r>
          </a:p>
          <a:p>
            <a:pPr lvl="1"/>
            <a:r>
              <a:rPr lang="en-US" dirty="0" smtClean="0"/>
              <a:t>Similarity not always obvious at the sequence level (even when related by descent)</a:t>
            </a:r>
          </a:p>
          <a:p>
            <a:pPr lvl="1"/>
            <a:r>
              <a:rPr lang="en-US" dirty="0"/>
              <a:t>CATH, </a:t>
            </a:r>
            <a:r>
              <a:rPr lang="en-US" dirty="0" smtClean="0"/>
              <a:t>SCOP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84707" y="1001403"/>
            <a:ext cx="4133988" cy="2476870"/>
            <a:chOff x="7284707" y="1001403"/>
            <a:chExt cx="4133988" cy="2476870"/>
          </a:xfrm>
        </p:grpSpPr>
        <p:pic>
          <p:nvPicPr>
            <p:cNvPr id="23554" name="Picture 2" descr="http://www.nature.com/nature/journal/v420/n6912/images/nature01255-f2.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r="49053" b="18418"/>
            <a:stretch/>
          </p:blipFill>
          <p:spPr bwMode="auto">
            <a:xfrm rot="16200000">
              <a:off x="8113266" y="172844"/>
              <a:ext cx="2476870" cy="413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394618" y="3090952"/>
              <a:ext cx="274317" cy="274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76369" y="5440658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4050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06928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43134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9" grpId="0" animBg="1"/>
      <p:bldP spid="7" grpId="0" animBg="1"/>
      <p:bldP spid="14" grpId="0" animBg="1"/>
      <p:bldP spid="15" grpId="0" animBg="1"/>
      <p:bldP spid="16" grpId="0" animBg="1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u="sng" dirty="0" smtClean="0"/>
              <a:t>C</a:t>
            </a:r>
            <a:r>
              <a:rPr lang="en-US" sz="3200" dirty="0" smtClean="0"/>
              <a:t>lusters of </a:t>
            </a:r>
            <a:r>
              <a:rPr lang="en-US" sz="3200" u="sng" dirty="0" smtClean="0"/>
              <a:t>O</a:t>
            </a:r>
            <a:r>
              <a:rPr lang="en-US" sz="3200" dirty="0" smtClean="0"/>
              <a:t>rthologous </a:t>
            </a:r>
            <a:r>
              <a:rPr lang="en-US" sz="3200" u="sng" dirty="0" smtClean="0"/>
              <a:t>G</a:t>
            </a:r>
            <a:r>
              <a:rPr lang="en-US" sz="3200" dirty="0" smtClean="0"/>
              <a:t>roups</a:t>
            </a:r>
          </a:p>
          <a:p>
            <a:r>
              <a:rPr lang="en-US" sz="3200" dirty="0" smtClean="0"/>
              <a:t>Based on the notion of the reciprocal best BLAST hit (RBBH)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</a:p>
          <a:p>
            <a:r>
              <a:rPr lang="en-US" dirty="0" smtClean="0"/>
              <a:t>COGs = triangles of mutually best-hitting genes</a:t>
            </a:r>
          </a:p>
          <a:p>
            <a:r>
              <a:rPr lang="en-US" dirty="0" smtClean="0"/>
              <a:t>Original set (1997) for bacteria</a:t>
            </a:r>
          </a:p>
          <a:p>
            <a:pPr lvl="1"/>
            <a:r>
              <a:rPr lang="en-US" dirty="0" smtClean="0"/>
              <a:t>Extended to Eukaryotes (KOGs, 2003)</a:t>
            </a:r>
          </a:p>
          <a:p>
            <a:pPr lvl="1"/>
            <a:r>
              <a:rPr lang="en-US" dirty="0" smtClean="0"/>
              <a:t>Archaea (</a:t>
            </a:r>
            <a:r>
              <a:rPr lang="en-US" dirty="0" err="1" smtClean="0"/>
              <a:t>arCOGs</a:t>
            </a:r>
            <a:r>
              <a:rPr lang="en-US" dirty="0" smtClean="0"/>
              <a:t>, 2007)</a:t>
            </a:r>
          </a:p>
          <a:p>
            <a:pPr lvl="1"/>
            <a:r>
              <a:rPr lang="en-US" dirty="0" smtClean="0"/>
              <a:t>Phages (POGs, 2011)</a:t>
            </a:r>
          </a:p>
          <a:p>
            <a:pPr lvl="1"/>
            <a:r>
              <a:rPr lang="en-US" dirty="0" smtClean="0"/>
              <a:t>Others</a:t>
            </a:r>
          </a:p>
          <a:p>
            <a:r>
              <a:rPr lang="en-US" dirty="0" smtClean="0"/>
              <a:t>COGs grouped into functional super-classes by letter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</a:t>
            </a:r>
            <a:r>
              <a:rPr lang="en-US" dirty="0" smtClean="0"/>
              <a:t>“A” = “RNA </a:t>
            </a:r>
            <a:r>
              <a:rPr lang="en-US" dirty="0"/>
              <a:t>processing and </a:t>
            </a:r>
            <a:r>
              <a:rPr lang="en-US" dirty="0" smtClean="0"/>
              <a:t>modification”</a:t>
            </a:r>
            <a:endParaRPr lang="en-US" sz="2400" dirty="0" smtClean="0"/>
          </a:p>
          <a:p>
            <a:pPr lvl="1"/>
            <a:endParaRPr lang="en-US" sz="2800" dirty="0"/>
          </a:p>
        </p:txBody>
      </p:sp>
      <p:pic>
        <p:nvPicPr>
          <p:cNvPr id="18434" name="Picture 2" descr="https://www.researchgate.net/profile/Odile_Lecompte/publication/49741210/figure/fig7/AS:267926737518609@1440890120317/Figure-3-Comparison-of-inparalog-groups-Blast-best-hits-are-used-to-define-t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09" y="3086040"/>
            <a:ext cx="2971829" cy="34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0" y="1417342"/>
            <a:ext cx="11188009" cy="444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90536" y="137196"/>
            <a:ext cx="372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https://www.ncbi.nlm.nih.gov/COG/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8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eggNOG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err="1" smtClean="0"/>
              <a:t>eggNOG</a:t>
            </a:r>
            <a:r>
              <a:rPr lang="en-US" sz="3200" dirty="0" smtClean="0"/>
              <a:t> expands the COG concept and is better maintained</a:t>
            </a:r>
          </a:p>
          <a:p>
            <a:pPr lvl="1"/>
            <a:r>
              <a:rPr lang="en-US" dirty="0" smtClean="0"/>
              <a:t>evolutionary </a:t>
            </a:r>
            <a:r>
              <a:rPr lang="en-US" dirty="0"/>
              <a:t>genealogy of genes: Non-supervised Orthologous </a:t>
            </a:r>
            <a:r>
              <a:rPr lang="en-US" dirty="0" smtClean="0"/>
              <a:t>Groups</a:t>
            </a:r>
          </a:p>
          <a:p>
            <a:pPr lvl="1"/>
            <a:endParaRPr lang="en-US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43" y="2175437"/>
            <a:ext cx="7550115" cy="427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62723" y="3244334"/>
            <a:ext cx="286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http://eggnogdb.embl.de/#/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38992" y="137196"/>
            <a:ext cx="257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http://eggnogdb.embl.de</a:t>
            </a:r>
          </a:p>
        </p:txBody>
      </p:sp>
    </p:spTree>
    <p:extLst>
      <p:ext uri="{BB962C8B-B14F-4D97-AF65-F5344CB8AC3E}">
        <p14:creationId xmlns:p14="http://schemas.microsoft.com/office/powerpoint/2010/main" val="274852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One, big clustering of all proteins in </a:t>
            </a:r>
            <a:r>
              <a:rPr lang="en-US" dirty="0" err="1" smtClean="0"/>
              <a:t>UniProt</a:t>
            </a:r>
            <a:endParaRPr lang="en-US" dirty="0" smtClean="0"/>
          </a:p>
          <a:p>
            <a:r>
              <a:rPr lang="en-US" dirty="0" smtClean="0"/>
              <a:t>UniRef100</a:t>
            </a:r>
          </a:p>
          <a:p>
            <a:pPr lvl="1"/>
            <a:r>
              <a:rPr lang="en-US" dirty="0" smtClean="0"/>
              <a:t>Sequence-unique proteins</a:t>
            </a:r>
          </a:p>
          <a:p>
            <a:pPr lvl="1"/>
            <a:r>
              <a:rPr lang="en-US" dirty="0" smtClean="0"/>
              <a:t>Best-annotated member chosen as representative</a:t>
            </a:r>
          </a:p>
          <a:p>
            <a:r>
              <a:rPr lang="en-US" dirty="0" smtClean="0"/>
              <a:t>UniRef90</a:t>
            </a:r>
          </a:p>
          <a:p>
            <a:pPr lvl="1"/>
            <a:r>
              <a:rPr lang="en-US" dirty="0" smtClean="0"/>
              <a:t>UniRef100 representatives clustered at 90% sequence identity, 80% coverage</a:t>
            </a:r>
          </a:p>
          <a:p>
            <a:r>
              <a:rPr lang="en-US" dirty="0" smtClean="0"/>
              <a:t>UniRef50</a:t>
            </a:r>
          </a:p>
          <a:p>
            <a:pPr lvl="1"/>
            <a:r>
              <a:rPr lang="en-US" dirty="0" smtClean="0"/>
              <a:t>UniRef90 representatives clustered at 50% sequence identity, 80% coverage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Comprehensive, non-redundant, well-annotated, </a:t>
            </a:r>
            <a:r>
              <a:rPr lang="en-US" i="1" dirty="0" smtClean="0"/>
              <a:t>continuously updated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i="1" dirty="0" smtClean="0"/>
              <a:t>Continuously updated</a:t>
            </a:r>
            <a:r>
              <a:rPr lang="en-US" dirty="0" smtClean="0"/>
              <a:t> (centroids can change)</a:t>
            </a:r>
          </a:p>
          <a:p>
            <a:pPr lvl="1"/>
            <a:endParaRPr lang="en-US" dirty="0"/>
          </a:p>
        </p:txBody>
      </p:sp>
      <p:pic>
        <p:nvPicPr>
          <p:cNvPr id="19458" name="Picture 2" descr="https://s3.amazonaws.com/media-p.slid.es/uploads/richardsmith-unna/images/424912/CD-hit_clustering__1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46" y="411513"/>
            <a:ext cx="4709886" cy="2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05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Like building a UPGMA tree of all protein sequences and cutting</a:t>
            </a:r>
          </a:p>
          <a:p>
            <a:r>
              <a:rPr lang="en-US" dirty="0" smtClean="0"/>
              <a:t>Methods for clustering proteins efficiently: CD-HIT, UCLUST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2621318" y="5162765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families: </a:t>
            </a:r>
            <a:r>
              <a:rPr lang="en-US" dirty="0" err="1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55952" y="2942084"/>
            <a:ext cx="1" cy="1065744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55952" y="2942084"/>
            <a:ext cx="2571751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27703" y="2942077"/>
            <a:ext cx="6352" cy="5524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60830" y="4304151"/>
            <a:ext cx="1619249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0454" y="3494526"/>
            <a:ext cx="17145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84957" y="3494537"/>
            <a:ext cx="0" cy="55244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980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13453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7123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551052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4452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694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87721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4030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5173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6316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459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782251" y="2369535"/>
            <a:ext cx="0" cy="5725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529879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2" name="Oval 41"/>
          <p:cNvSpPr/>
          <p:nvPr/>
        </p:nvSpPr>
        <p:spPr>
          <a:xfrm>
            <a:off x="3200425" y="5471238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15854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4" name="Oval 43"/>
          <p:cNvSpPr/>
          <p:nvPr/>
        </p:nvSpPr>
        <p:spPr>
          <a:xfrm>
            <a:off x="5486400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19691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6" name="Oval 45"/>
          <p:cNvSpPr/>
          <p:nvPr/>
        </p:nvSpPr>
        <p:spPr>
          <a:xfrm>
            <a:off x="6325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7468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8097407" y="5437082"/>
            <a:ext cx="90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UniProt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107658" y="4976311"/>
            <a:ext cx="296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UniRef100 (sequence unique)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621318" y="379475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107658" y="360830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UniRef90 (90% identity)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2621318" y="324254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107658" y="305609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UniRef50 (50% identity)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3460899" y="3594943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0" name="Oval 59"/>
          <p:cNvSpPr/>
          <p:nvPr/>
        </p:nvSpPr>
        <p:spPr>
          <a:xfrm>
            <a:off x="5198240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61" name="Oval 60"/>
          <p:cNvSpPr/>
          <p:nvPr/>
        </p:nvSpPr>
        <p:spPr>
          <a:xfrm>
            <a:off x="6874615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3460899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051664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849932" y="3646105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57190" y="3018844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62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/>
      <p:bldP spid="50" grpId="0"/>
      <p:bldP spid="56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3" y="960147"/>
            <a:ext cx="10127475" cy="539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47731" y="137196"/>
            <a:ext cx="3271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http://www.uniprot.org/uniref/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8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err="1" smtClean="0"/>
              <a:t>Pfam</a:t>
            </a:r>
            <a:r>
              <a:rPr lang="en-US" dirty="0" smtClean="0"/>
              <a:t> is a collection of sequence-level protein domains</a:t>
            </a:r>
          </a:p>
          <a:p>
            <a:r>
              <a:rPr lang="en-US" dirty="0" smtClean="0"/>
              <a:t>Based on unsupervised clustering, like </a:t>
            </a:r>
            <a:r>
              <a:rPr lang="en-US" dirty="0" err="1" smtClean="0"/>
              <a:t>UniRef</a:t>
            </a:r>
            <a:endParaRPr lang="en-US" dirty="0" smtClean="0"/>
          </a:p>
          <a:p>
            <a:r>
              <a:rPr lang="en-US" dirty="0" smtClean="0"/>
              <a:t>Unlike </a:t>
            </a:r>
            <a:r>
              <a:rPr lang="en-US" dirty="0" err="1" smtClean="0"/>
              <a:t>UniRef</a:t>
            </a:r>
            <a:r>
              <a:rPr lang="en-US" dirty="0" smtClean="0"/>
              <a:t>, a </a:t>
            </a:r>
            <a:r>
              <a:rPr lang="en-US" dirty="0" err="1" smtClean="0"/>
              <a:t>Pfam</a:t>
            </a:r>
            <a:r>
              <a:rPr lang="en-US" dirty="0" smtClean="0"/>
              <a:t> domain doesn’t have to explain an entire protein</a:t>
            </a:r>
          </a:p>
          <a:p>
            <a:pPr lvl="1"/>
            <a:r>
              <a:rPr lang="en-US" dirty="0" smtClean="0"/>
              <a:t>In fact, many proteins are composed of two or more </a:t>
            </a:r>
            <a:r>
              <a:rPr lang="en-US" dirty="0" err="1" smtClean="0"/>
              <a:t>Pfam</a:t>
            </a:r>
            <a:r>
              <a:rPr lang="en-US" dirty="0" smtClean="0"/>
              <a:t> domains (an “architecture”)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4" y="3063244"/>
            <a:ext cx="9875412" cy="364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37489" y="137196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http://pfam.xfam.org/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5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Currently around 16K distinct </a:t>
            </a:r>
            <a:r>
              <a:rPr lang="en-US" dirty="0" err="1" smtClean="0"/>
              <a:t>Pfam</a:t>
            </a:r>
            <a:r>
              <a:rPr lang="en-US" dirty="0" smtClean="0"/>
              <a:t> domains</a:t>
            </a:r>
          </a:p>
          <a:p>
            <a:r>
              <a:rPr lang="en-US" dirty="0" smtClean="0"/>
              <a:t>New domains </a:t>
            </a:r>
            <a:r>
              <a:rPr lang="en-US" dirty="0"/>
              <a:t>are discovered much </a:t>
            </a:r>
            <a:r>
              <a:rPr lang="en-US" dirty="0" smtClean="0"/>
              <a:t>less frequently than protein sequences</a:t>
            </a:r>
          </a:p>
          <a:p>
            <a:r>
              <a:rPr lang="en-US" dirty="0" smtClean="0"/>
              <a:t>New domain architectures somewhere in the middle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24" y="2717925"/>
            <a:ext cx="8598952" cy="39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51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Each domain is characterized by a multiple alignment of compatible sequences, sequence logo, and profile HMM (more on this later)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1" y="2057415"/>
            <a:ext cx="11231392" cy="43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9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The organization of </a:t>
            </a:r>
            <a:r>
              <a:rPr lang="en-US" dirty="0" err="1" smtClean="0"/>
              <a:t>Pfam</a:t>
            </a:r>
            <a:r>
              <a:rPr lang="en-US" dirty="0" smtClean="0"/>
              <a:t> is particularly useful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species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functions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3D structures</a:t>
            </a:r>
          </a:p>
          <a:p>
            <a:pPr lvl="1"/>
            <a:r>
              <a:rPr lang="en-US" dirty="0" smtClean="0"/>
              <a:t>Pairs of </a:t>
            </a:r>
            <a:r>
              <a:rPr lang="en-US" dirty="0" err="1" smtClean="0"/>
              <a:t>Pfam</a:t>
            </a:r>
            <a:r>
              <a:rPr lang="en-US" dirty="0" smtClean="0"/>
              <a:t> domains that interact with each other (domain-domain interaction)</a:t>
            </a:r>
          </a:p>
          <a:p>
            <a:r>
              <a:rPr lang="en-US" dirty="0" err="1" smtClean="0"/>
              <a:t>Pfam</a:t>
            </a:r>
            <a:r>
              <a:rPr lang="en-US" dirty="0" smtClean="0"/>
              <a:t> HMMs makes it easy to find </a:t>
            </a:r>
            <a:r>
              <a:rPr lang="en-US" dirty="0" err="1" smtClean="0"/>
              <a:t>Pfams</a:t>
            </a:r>
            <a:r>
              <a:rPr lang="en-US" dirty="0" smtClean="0"/>
              <a:t> in newly sequenced collections of proteins, even those that are distantly diverged from known sequences</a:t>
            </a:r>
          </a:p>
          <a:p>
            <a:r>
              <a:rPr lang="en-US" dirty="0" smtClean="0"/>
              <a:t>Other similar systems exist, though I usually default to </a:t>
            </a:r>
            <a:r>
              <a:rPr lang="en-US" dirty="0" err="1" smtClean="0"/>
              <a:t>Pfam</a:t>
            </a:r>
            <a:endParaRPr lang="en-US" dirty="0" smtClean="0"/>
          </a:p>
          <a:p>
            <a:pPr lvl="1"/>
            <a:r>
              <a:rPr lang="en-US" dirty="0"/>
              <a:t>PANTHER</a:t>
            </a:r>
            <a:endParaRPr lang="en-US" dirty="0" smtClean="0"/>
          </a:p>
          <a:p>
            <a:pPr lvl="1"/>
            <a:r>
              <a:rPr lang="en-US" dirty="0" smtClean="0"/>
              <a:t>PROSITE</a:t>
            </a:r>
          </a:p>
          <a:p>
            <a:pPr lvl="1"/>
            <a:r>
              <a:rPr lang="en-US" dirty="0" smtClean="0"/>
              <a:t>SMART</a:t>
            </a:r>
          </a:p>
          <a:p>
            <a:pPr lvl="1"/>
            <a:r>
              <a:rPr lang="en-US" dirty="0"/>
              <a:t>SUPERFAMILY </a:t>
            </a:r>
            <a:endParaRPr lang="en-US" dirty="0" smtClean="0"/>
          </a:p>
          <a:p>
            <a:pPr lvl="1"/>
            <a:r>
              <a:rPr lang="en-US" dirty="0" smtClean="0"/>
              <a:t>TIGRFAMs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9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b="1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20" y="3596619"/>
            <a:ext cx="1447800" cy="1447800"/>
          </a:xfrm>
          <a:prstGeom prst="rect">
            <a:avLst/>
          </a:prstGeom>
          <a:noFill/>
        </p:spPr>
      </p:pic>
      <p:pic>
        <p:nvPicPr>
          <p:cNvPr id="1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20" y="3368019"/>
            <a:ext cx="1981200" cy="198120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Markov model is a sequence of states that we transition through over time</a:t>
            </a:r>
          </a:p>
          <a:p>
            <a:r>
              <a:rPr lang="en-US" dirty="0" smtClean="0"/>
              <a:t>The likelihood of where we’ll transition to depends only on the state we’re in</a:t>
            </a:r>
          </a:p>
          <a:p>
            <a:pPr lvl="1"/>
            <a:r>
              <a:rPr lang="en-US" dirty="0" smtClean="0"/>
              <a:t>No long-term memory</a:t>
            </a:r>
          </a:p>
          <a:p>
            <a:r>
              <a:rPr lang="en-US" dirty="0" smtClean="0"/>
              <a:t>Let’s use the weather as an example...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51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2072643"/>
          </a:xfrm>
        </p:spPr>
        <p:txBody>
          <a:bodyPr/>
          <a:lstStyle/>
          <a:p>
            <a:r>
              <a:rPr lang="en-US" sz="3200" dirty="0"/>
              <a:t>Imagine that if it is sunny today, there is an 80% chance of sun tomorrow, and a 20% chance of clouds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Similarly, if it is cloudy today, there is a 50% chance of clouds tomorrow, and a 50% chance of sun.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236712"/>
            <a:ext cx="838200" cy="838200"/>
          </a:xfrm>
          <a:prstGeom prst="rect">
            <a:avLst/>
          </a:prstGeom>
          <a:noFill/>
        </p:spPr>
      </p:pic>
      <p:pic>
        <p:nvPicPr>
          <p:cNvPr id="10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22512"/>
            <a:ext cx="990600" cy="990600"/>
          </a:xfrm>
          <a:prstGeom prst="rect">
            <a:avLst/>
          </a:prstGeom>
          <a:noFill/>
        </p:spPr>
      </p:pic>
      <p:pic>
        <p:nvPicPr>
          <p:cNvPr id="1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35052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052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698847"/>
            <a:ext cx="762000" cy="461665"/>
          </a:xfrm>
          <a:prstGeom prst="rect">
            <a:avLst/>
          </a:prstGeom>
          <a:ln w="3810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80%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20%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1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922512"/>
            <a:ext cx="990600" cy="990600"/>
          </a:xfrm>
          <a:prstGeom prst="rect">
            <a:avLst/>
          </a:prstGeom>
          <a:noFill/>
        </p:spPr>
      </p:pic>
      <p:pic>
        <p:nvPicPr>
          <p:cNvPr id="22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 flipV="1">
            <a:off x="74676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676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770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4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36988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9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60512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432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same probabilities will take us from tomorrow into the day after tomorrow, and so forth</a:t>
            </a:r>
            <a:r>
              <a:rPr lang="en-US" sz="3200" dirty="0" smtClean="0">
                <a:solidFill>
                  <a:prstClr val="black"/>
                </a:solidFill>
              </a:rPr>
              <a:t>...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This allows us to simulate a sequence of states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788927"/>
            <a:ext cx="56816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45" y="5568630"/>
            <a:ext cx="838200" cy="838200"/>
          </a:xfrm>
          <a:prstGeom prst="rect">
            <a:avLst/>
          </a:prstGeom>
          <a:noFill/>
        </p:spPr>
      </p:pic>
      <p:pic>
        <p:nvPicPr>
          <p:cNvPr id="3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45" y="5568630"/>
            <a:ext cx="838200" cy="838200"/>
          </a:xfrm>
          <a:prstGeom prst="rect">
            <a:avLst/>
          </a:prstGeom>
          <a:noFill/>
        </p:spPr>
      </p:pic>
      <p:pic>
        <p:nvPicPr>
          <p:cNvPr id="40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45" y="5568630"/>
            <a:ext cx="838200" cy="838200"/>
          </a:xfrm>
          <a:prstGeom prst="rect">
            <a:avLst/>
          </a:prstGeom>
          <a:noFill/>
        </p:spPr>
      </p:pic>
      <p:pic>
        <p:nvPicPr>
          <p:cNvPr id="4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45" y="5568630"/>
            <a:ext cx="838200" cy="838200"/>
          </a:xfrm>
          <a:prstGeom prst="rect">
            <a:avLst/>
          </a:prstGeom>
          <a:noFill/>
        </p:spPr>
      </p:pic>
      <p:pic>
        <p:nvPicPr>
          <p:cNvPr id="4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45" y="5492430"/>
            <a:ext cx="990600" cy="990600"/>
          </a:xfrm>
          <a:prstGeom prst="rect">
            <a:avLst/>
          </a:prstGeom>
          <a:noFill/>
        </p:spPr>
      </p:pic>
      <p:pic>
        <p:nvPicPr>
          <p:cNvPr id="4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45" y="5568630"/>
            <a:ext cx="838200" cy="838200"/>
          </a:xfrm>
          <a:prstGeom prst="rect">
            <a:avLst/>
          </a:prstGeom>
          <a:noFill/>
        </p:spPr>
      </p:pic>
      <p:pic>
        <p:nvPicPr>
          <p:cNvPr id="44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45" y="5492430"/>
            <a:ext cx="990600" cy="990600"/>
          </a:xfrm>
          <a:prstGeom prst="rect">
            <a:avLst/>
          </a:prstGeom>
          <a:noFill/>
        </p:spPr>
      </p:pic>
      <p:pic>
        <p:nvPicPr>
          <p:cNvPr id="45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45" y="5492430"/>
            <a:ext cx="990600" cy="990600"/>
          </a:xfrm>
          <a:prstGeom prst="rect">
            <a:avLst/>
          </a:prstGeom>
          <a:noFill/>
        </p:spPr>
      </p:pic>
      <p:pic>
        <p:nvPicPr>
          <p:cNvPr id="46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45" y="556863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07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4600151" cy="5406829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 a </a:t>
            </a:r>
            <a:r>
              <a:rPr lang="en-US" sz="3200" u="sng" dirty="0" smtClean="0">
                <a:solidFill>
                  <a:prstClr val="black"/>
                </a:solidFill>
              </a:rPr>
              <a:t>Hidden</a:t>
            </a:r>
            <a:r>
              <a:rPr lang="en-US" sz="3200" dirty="0" smtClean="0">
                <a:solidFill>
                  <a:prstClr val="black"/>
                </a:solidFill>
              </a:rPr>
              <a:t> Markov Model, we don’t get to see the states directly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Instead, states emit information (symbols) and the frequency of these emissions varies with the state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8"/>
          <a:stretch/>
        </p:blipFill>
        <p:spPr bwMode="auto">
          <a:xfrm>
            <a:off x="4677808" y="1325903"/>
            <a:ext cx="7087410" cy="22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2" b="17844"/>
          <a:stretch/>
        </p:blipFill>
        <p:spPr bwMode="auto">
          <a:xfrm>
            <a:off x="4679156" y="3537527"/>
            <a:ext cx="7087410" cy="16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9"/>
          <a:stretch/>
        </p:blipFill>
        <p:spPr bwMode="auto">
          <a:xfrm>
            <a:off x="4687044" y="5190835"/>
            <a:ext cx="7087410" cy="8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283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Given </a:t>
            </a:r>
            <a:r>
              <a:rPr lang="en-US" dirty="0"/>
              <a:t>a sequence of tosses, we can evaluate the </a:t>
            </a:r>
            <a:r>
              <a:rPr lang="en-US" dirty="0" smtClean="0"/>
              <a:t>probability that it came from a certain sequence of states:</a:t>
            </a:r>
            <a:endParaRPr lang="en-US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222356" y="5281429"/>
            <a:ext cx="426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Emissions (flips): </a:t>
            </a:r>
            <a:r>
              <a:rPr lang="en-US" sz="2400" dirty="0">
                <a:latin typeface="Consolas" panose="020B0609020204030204" pitchFamily="49" charset="0"/>
                <a:cs typeface="Courier New" pitchFamily="49" charset="0"/>
              </a:rPr>
              <a:t>HTHH</a:t>
            </a:r>
            <a:endParaRPr lang="en-US" sz="2400" dirty="0" smtClean="0">
              <a:solidFill>
                <a:srgbClr val="C00000"/>
              </a:solidFill>
              <a:latin typeface="Consolas" panose="020B0609020204030204" pitchFamily="49" charset="0"/>
              <a:cs typeface="Courier New" pitchFamily="49" charset="0"/>
            </a:endParaRPr>
          </a:p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States: </a:t>
            </a:r>
            <a:r>
              <a:rPr lang="en-US" sz="2400" dirty="0" smtClean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FF</a:t>
            </a:r>
            <a:r>
              <a:rPr lang="en-US" sz="2400" dirty="0" smtClean="0">
                <a:solidFill>
                  <a:srgbClr val="C00000"/>
                </a:solidFill>
                <a:latin typeface="Consolas" panose="020B0609020204030204" pitchFamily="49" charset="0"/>
                <a:cs typeface="Courier New" pitchFamily="49" charset="0"/>
              </a:rPr>
              <a:t>BB</a:t>
            </a:r>
            <a:endParaRPr lang="en-US" sz="2400" dirty="0">
              <a:latin typeface="Consolas" panose="020B0609020204030204" pitchFamily="49" charset="0"/>
              <a:cs typeface="Courier New" pitchFamily="49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5389" y="62591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P(Sequence) = 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srgbClr val="4F81BD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prstClr val="black"/>
                </a:solidFill>
              </a:rPr>
              <a:t>(0.10)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C00000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4F81BD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0.011</a:t>
            </a:r>
          </a:p>
        </p:txBody>
      </p:sp>
    </p:spTree>
    <p:extLst>
      <p:ext uri="{BB962C8B-B14F-4D97-AF65-F5344CB8AC3E}">
        <p14:creationId xmlns:p14="http://schemas.microsoft.com/office/powerpoint/2010/main" val="633482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More importantly, given a sequence of emissions, we can compute the most likely sequence of states to have produced it</a:t>
            </a:r>
          </a:p>
          <a:p>
            <a:pPr lvl="1"/>
            <a:r>
              <a:rPr lang="en-US" dirty="0" smtClean="0"/>
              <a:t>In other words, given my flips, do you think I cheated you?</a:t>
            </a:r>
          </a:p>
          <a:p>
            <a:r>
              <a:rPr lang="en-US" i="1" dirty="0" smtClean="0"/>
              <a:t>Ignoring the details, but it’s easier than enumerating all possible options!</a:t>
            </a:r>
            <a:endParaRPr lang="en-US" i="1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340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HMM application: 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err="1" smtClean="0">
                <a:solidFill>
                  <a:prstClr val="black"/>
                </a:solidFill>
              </a:rPr>
              <a:t>CpG</a:t>
            </a:r>
            <a:r>
              <a:rPr lang="en-US" dirty="0" smtClean="0">
                <a:solidFill>
                  <a:prstClr val="black"/>
                </a:solidFill>
              </a:rPr>
              <a:t> sites can be methylated as a means of gene regulation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Regions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u="sng" dirty="0" err="1" smtClean="0">
                <a:solidFill>
                  <a:prstClr val="black"/>
                </a:solidFill>
              </a:rPr>
              <a:t>CpG</a:t>
            </a:r>
            <a:r>
              <a:rPr lang="en-US" u="sng" dirty="0" smtClean="0">
                <a:solidFill>
                  <a:prstClr val="black"/>
                </a:solidFill>
              </a:rPr>
              <a:t> islands</a:t>
            </a:r>
            <a:r>
              <a:rPr lang="en-US" dirty="0" smtClean="0">
                <a:solidFill>
                  <a:prstClr val="black"/>
                </a:solidFill>
              </a:rPr>
              <a:t>) tend to occur near genes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HMM for gene-finding considers a genome as a sequence of emissions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sequence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suggests that we are in the “near gene”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83163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383272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84921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/>
      <p:bldP spid="81" grpId="0"/>
      <p:bldP spid="82" grpId="0" animBg="1"/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Proteins often defined &amp; quantified from DNA/RNA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38046"/>
              </p:ext>
            </p:extLst>
          </p:nvPr>
        </p:nvGraphicFramePr>
        <p:xfrm>
          <a:off x="1775475" y="1619971"/>
          <a:ext cx="8237800" cy="8961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302406"/>
              </p:ext>
            </p:extLst>
          </p:nvPr>
        </p:nvGraphicFramePr>
        <p:xfrm>
          <a:off x="1775475" y="2606008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GTT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CTA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92279"/>
              </p:ext>
            </p:extLst>
          </p:nvPr>
        </p:nvGraphicFramePr>
        <p:xfrm>
          <a:off x="1775475" y="359204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20229"/>
              </p:ext>
            </p:extLst>
          </p:nvPr>
        </p:nvGraphicFramePr>
        <p:xfrm>
          <a:off x="1775475" y="4578082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Pro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Asp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98704"/>
              </p:ext>
            </p:extLst>
          </p:nvPr>
        </p:nvGraphicFramePr>
        <p:xfrm>
          <a:off x="1775475" y="556411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33082" y="1124720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(+)(sense)(5’-3’)(Watson)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3082" y="2110757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(-)(antisense)(3’-5’)(Crick)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3082" y="3096794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RNA sequence: transcript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3082" y="4082831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(3-letter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3082" y="5068868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(1-letter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61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We “learn” transition and emission probabilities from known genes/genomes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Then apply the model to new genomes to predict gene-coding regions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04074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03010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2628874" y="3075207"/>
            <a:ext cx="6553200" cy="262354"/>
            <a:chOff x="2628874" y="3075207"/>
            <a:chExt cx="6553200" cy="262354"/>
          </a:xfrm>
        </p:grpSpPr>
        <p:sp>
          <p:nvSpPr>
            <p:cNvPr id="191" name="Oval 190"/>
            <p:cNvSpPr/>
            <p:nvPr/>
          </p:nvSpPr>
          <p:spPr>
            <a:xfrm>
              <a:off x="2628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857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086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3314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3543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3771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4000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4229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4457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4686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914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5143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5372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5600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5829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057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6286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6515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6743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6972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7200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7429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7658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7886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8115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8343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8572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8801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9029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1" name="Straight Arrow Connector 220"/>
          <p:cNvCxnSpPr/>
          <p:nvPr/>
        </p:nvCxnSpPr>
        <p:spPr>
          <a:xfrm>
            <a:off x="2666974" y="2706753"/>
            <a:ext cx="667512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olid"/>
            <a:tailEnd type="triangle" w="med" len="lg"/>
          </a:ln>
          <a:effectLst/>
        </p:spPr>
      </p:cxnSp>
      <p:cxnSp>
        <p:nvCxnSpPr>
          <p:cNvPr id="222" name="Straight Arrow Connector 221"/>
          <p:cNvCxnSpPr/>
          <p:nvPr/>
        </p:nvCxnSpPr>
        <p:spPr>
          <a:xfrm>
            <a:off x="9372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cxnSp>
        <p:nvCxnSpPr>
          <p:cNvPr id="223" name="Straight Arrow Connector 222"/>
          <p:cNvCxnSpPr/>
          <p:nvPr/>
        </p:nvCxnSpPr>
        <p:spPr>
          <a:xfrm>
            <a:off x="2133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sp>
        <p:nvSpPr>
          <p:cNvPr id="224" name="Pentagon 223"/>
          <p:cNvSpPr/>
          <p:nvPr/>
        </p:nvSpPr>
        <p:spPr>
          <a:xfrm>
            <a:off x="3809974" y="2554353"/>
            <a:ext cx="762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Pentagon 224"/>
          <p:cNvSpPr/>
          <p:nvPr/>
        </p:nvSpPr>
        <p:spPr>
          <a:xfrm>
            <a:off x="5562574" y="2554353"/>
            <a:ext cx="1905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Pentagon 225"/>
          <p:cNvSpPr/>
          <p:nvPr/>
        </p:nvSpPr>
        <p:spPr>
          <a:xfrm>
            <a:off x="8381974" y="2554353"/>
            <a:ext cx="6858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3809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5576113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8381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6648" y="246011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genome</a:t>
            </a:r>
          </a:p>
        </p:txBody>
      </p:sp>
    </p:spTree>
    <p:extLst>
      <p:ext uri="{BB962C8B-B14F-4D97-AF65-F5344CB8AC3E}">
        <p14:creationId xmlns:p14="http://schemas.microsoft.com/office/powerpoint/2010/main" val="33591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  <p:bldP spid="226" grpId="0" animBg="1"/>
      <p:bldP spid="227" grpId="0"/>
      <p:bldP spid="228" grpId="0"/>
      <p:bldP spid="229" grpId="0"/>
      <p:bldP spid="5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Pfam</a:t>
            </a:r>
            <a:r>
              <a:rPr lang="en-US" dirty="0" smtClean="0"/>
              <a:t> domain MSA can be represented as a Hidden Markov Model</a:t>
            </a:r>
          </a:p>
          <a:p>
            <a:r>
              <a:rPr lang="en-US" dirty="0" smtClean="0"/>
              <a:t>Each position in the alignment is a state (extra states for insertions/deletions)</a:t>
            </a:r>
          </a:p>
          <a:p>
            <a:r>
              <a:rPr lang="en-US" dirty="0" smtClean="0"/>
              <a:t>Observed amino acids frequencies are the emission probabilities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3" y="2836414"/>
            <a:ext cx="9509656" cy="37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470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blopig.com/blog/wp-content/uploads/2014/08/HMM_examp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7"/>
          <a:stretch/>
        </p:blipFill>
        <p:spPr bwMode="auto">
          <a:xfrm>
            <a:off x="5364488" y="3337561"/>
            <a:ext cx="6059696" cy="31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position is also associated with...</a:t>
            </a:r>
          </a:p>
          <a:p>
            <a:pPr lvl="1"/>
            <a:r>
              <a:rPr lang="en-US" dirty="0" smtClean="0"/>
              <a:t>A deletion state (allowing us to skip any individual position)</a:t>
            </a:r>
          </a:p>
          <a:p>
            <a:pPr lvl="1"/>
            <a:r>
              <a:rPr lang="en-US" dirty="0" smtClean="0"/>
              <a:t>An insertion state (that we can stay in to account for extra sequence)</a:t>
            </a:r>
          </a:p>
          <a:p>
            <a:r>
              <a:rPr lang="en-US" dirty="0" smtClean="0"/>
              <a:t>Apply </a:t>
            </a:r>
            <a:r>
              <a:rPr lang="en-US" dirty="0" err="1" smtClean="0"/>
              <a:t>Pfam</a:t>
            </a:r>
            <a:r>
              <a:rPr lang="en-US" dirty="0" smtClean="0"/>
              <a:t> HMMs to a new protein to annotate its domain architecture</a:t>
            </a:r>
          </a:p>
          <a:p>
            <a:pPr lvl="1"/>
            <a:r>
              <a:rPr lang="en-US" dirty="0" smtClean="0"/>
              <a:t>Enabled by a tool called HMMER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55" y="4171925"/>
            <a:ext cx="3324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5825" y="4991300"/>
            <a:ext cx="200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http</a:t>
            </a:r>
            <a:r>
              <a:rPr lang="en-US" b="1" dirty="0"/>
              <a:t>://hmmer.org/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61866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b="1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9" y="229207"/>
            <a:ext cx="4621078" cy="61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structure (amino acid sequence)</a:t>
            </a:r>
          </a:p>
          <a:p>
            <a:pPr lvl="1"/>
            <a:r>
              <a:rPr lang="en-US" dirty="0" smtClean="0"/>
              <a:t>Infer from genome sequencing</a:t>
            </a:r>
          </a:p>
          <a:p>
            <a:pPr lvl="1"/>
            <a:r>
              <a:rPr lang="en-US" dirty="0" smtClean="0"/>
              <a:t>Profile directly from MS-MS experiments</a:t>
            </a:r>
          </a:p>
          <a:p>
            <a:r>
              <a:rPr lang="en-US" dirty="0" smtClean="0"/>
              <a:t>Secondary structure (local conformation)</a:t>
            </a:r>
          </a:p>
          <a:p>
            <a:pPr lvl="1"/>
            <a:r>
              <a:rPr lang="en-US" dirty="0" smtClean="0"/>
              <a:t>Reasonably easy to predict from primary sequence</a:t>
            </a:r>
          </a:p>
          <a:p>
            <a:pPr lvl="1"/>
            <a:r>
              <a:rPr lang="en-US" dirty="0" smtClean="0"/>
              <a:t>HMMs strike again!</a:t>
            </a:r>
          </a:p>
          <a:p>
            <a:r>
              <a:rPr lang="en-US" dirty="0" smtClean="0"/>
              <a:t>Tertiary structure (non-local folding)</a:t>
            </a:r>
          </a:p>
          <a:p>
            <a:pPr lvl="1"/>
            <a:r>
              <a:rPr lang="en-US" dirty="0" smtClean="0"/>
              <a:t>X-ray crystallography</a:t>
            </a:r>
          </a:p>
          <a:p>
            <a:pPr lvl="1"/>
            <a:r>
              <a:rPr lang="en-US" dirty="0" smtClean="0"/>
              <a:t>Nuclear Magnetic Resonance (NMR)</a:t>
            </a:r>
          </a:p>
          <a:p>
            <a:pPr lvl="1"/>
            <a:r>
              <a:rPr lang="en-US" i="1" dirty="0"/>
              <a:t>Ab initio</a:t>
            </a:r>
            <a:r>
              <a:rPr lang="en-US" dirty="0"/>
              <a:t> protein-folding </a:t>
            </a:r>
            <a:endParaRPr lang="en-US" dirty="0" smtClean="0"/>
          </a:p>
          <a:p>
            <a:r>
              <a:rPr lang="en-US" dirty="0" smtClean="0"/>
              <a:t>Quaternary structure (protein-protein interaction)</a:t>
            </a:r>
          </a:p>
          <a:p>
            <a:pPr lvl="1"/>
            <a:r>
              <a:rPr lang="en-US" dirty="0" smtClean="0"/>
              <a:t>Tertiary methods for 2+ proteins</a:t>
            </a:r>
          </a:p>
          <a:p>
            <a:pPr lvl="1"/>
            <a:r>
              <a:rPr lang="en-US" dirty="0" smtClean="0"/>
              <a:t>PPI detection methods (e.g. yeast two-hybrid) </a:t>
            </a:r>
            <a:r>
              <a:rPr lang="en-US" i="1" dirty="0" smtClean="0"/>
              <a:t>sort of...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20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9" y="229207"/>
            <a:ext cx="4621078" cy="61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structure (amino acid sequence)</a:t>
            </a:r>
          </a:p>
          <a:p>
            <a:pPr lvl="1"/>
            <a:r>
              <a:rPr lang="en-US" dirty="0" smtClean="0"/>
              <a:t>Infer from genome sequencing</a:t>
            </a:r>
          </a:p>
          <a:p>
            <a:pPr lvl="1"/>
            <a:r>
              <a:rPr lang="en-US" dirty="0" smtClean="0"/>
              <a:t>Profile directly from MS-MS experiments</a:t>
            </a:r>
          </a:p>
          <a:p>
            <a:r>
              <a:rPr lang="en-US" dirty="0" smtClean="0"/>
              <a:t>Secondary structure (local conformation)</a:t>
            </a:r>
          </a:p>
          <a:p>
            <a:pPr lvl="1"/>
            <a:r>
              <a:rPr lang="en-US" dirty="0" smtClean="0"/>
              <a:t>Reasonably easy to predict from primary sequence</a:t>
            </a:r>
          </a:p>
          <a:p>
            <a:pPr lvl="1"/>
            <a:r>
              <a:rPr lang="en-US" dirty="0" smtClean="0"/>
              <a:t>HMMs strike again!</a:t>
            </a:r>
          </a:p>
          <a:p>
            <a:r>
              <a:rPr lang="en-US" b="1" dirty="0" smtClean="0"/>
              <a:t>Tertiary structure (non-local folding)</a:t>
            </a:r>
          </a:p>
          <a:p>
            <a:pPr lvl="1"/>
            <a:r>
              <a:rPr lang="en-US" b="1" dirty="0" smtClean="0"/>
              <a:t>X-ray crystallography</a:t>
            </a:r>
          </a:p>
          <a:p>
            <a:pPr lvl="1"/>
            <a:r>
              <a:rPr lang="en-US" b="1" dirty="0" smtClean="0"/>
              <a:t>Nuclear Magnetic Resonance (NMR)</a:t>
            </a:r>
          </a:p>
          <a:p>
            <a:pPr lvl="1"/>
            <a:r>
              <a:rPr lang="en-US" b="1" i="1" dirty="0"/>
              <a:t>Ab initio</a:t>
            </a:r>
            <a:r>
              <a:rPr lang="en-US" b="1" dirty="0"/>
              <a:t> protein-folding </a:t>
            </a:r>
            <a:endParaRPr lang="en-US" b="1" dirty="0" smtClean="0"/>
          </a:p>
          <a:p>
            <a:r>
              <a:rPr lang="en-US" dirty="0" smtClean="0"/>
              <a:t>Quaternary structure (protein-protein interaction)</a:t>
            </a:r>
          </a:p>
          <a:p>
            <a:pPr lvl="1"/>
            <a:r>
              <a:rPr lang="en-US" dirty="0" smtClean="0"/>
              <a:t>Tertiary methods for 2+ proteins</a:t>
            </a:r>
          </a:p>
          <a:p>
            <a:pPr lvl="1"/>
            <a:r>
              <a:rPr lang="en-US" dirty="0" smtClean="0"/>
              <a:t>PPI detection methods (e.g. yeast two-hybrid) </a:t>
            </a:r>
            <a:r>
              <a:rPr lang="en-US" i="1" dirty="0" smtClean="0"/>
              <a:t>sort of...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87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Calibri"/>
              </a:rPr>
              <a:t>Can you build a microscope powerful enough to see a protein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0" y="4678703"/>
            <a:ext cx="2362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Optical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3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Calibri"/>
              </a:rPr>
              <a:t>μm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 descr="http://upload.wikimedia.org/wikipedia/commons/6/6e/Elektronenmikr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02103"/>
            <a:ext cx="71107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://www.celestron.com/c3/images/files/product/44340_lcddigitalmicro_mid.gif"/>
          <p:cNvPicPr>
            <a:picLocks noChangeAspect="1" noChangeArrowheads="1"/>
          </p:cNvPicPr>
          <p:nvPr/>
        </p:nvPicPr>
        <p:blipFill>
          <a:blip r:embed="rId3" cstate="print"/>
          <a:srcRect l="27429" r="20000"/>
          <a:stretch>
            <a:fillRect/>
          </a:stretch>
        </p:blipFill>
        <p:spPr bwMode="auto">
          <a:xfrm>
            <a:off x="2514600" y="1325903"/>
            <a:ext cx="1375923" cy="299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24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Electron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6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nm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2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X-Ray Diffraction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8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Å</a:t>
            </a:r>
            <a:r>
              <a:rPr lang="en-US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resolution</a:t>
            </a:r>
          </a:p>
        </p:txBody>
      </p:sp>
      <p:pic>
        <p:nvPicPr>
          <p:cNvPr id="12" name="Picture 10" descr="http://www.proteopedia.org/wiki/images/thumb/d/d4/X_ray_diffraction_flow_chart_Splettstoesser.png/400px-X_ray_diffraction_flow_chart_Splettstoess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402103"/>
            <a:ext cx="184870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31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crystallography: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891312"/>
            <a:ext cx="1938337" cy="592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790700" y="967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Make crystal from protein molecules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591300" y="15125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Bombard with x-rays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0700" y="25793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Record diffraction patterns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591300" y="33297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Apply some fancy math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0700" y="4255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Infer 3D electron density map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591300" y="5017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Refine with known sequence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0700" y="5920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Finished protein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9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making protein 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lots of pure protein</a:t>
            </a:r>
          </a:p>
          <a:p>
            <a:r>
              <a:rPr lang="en-US" dirty="0"/>
              <a:t>Find a buffer solution where the protein is stable</a:t>
            </a:r>
          </a:p>
          <a:p>
            <a:r>
              <a:rPr lang="en-US" dirty="0"/>
              <a:t>Bring the solution to supersaturation</a:t>
            </a:r>
          </a:p>
          <a:p>
            <a:r>
              <a:rPr lang="en-US" dirty="0"/>
              <a:t>Nucleation events seed crystal </a:t>
            </a: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8" descr="03781_4341_26.JPG                                              000002BFu                              0000000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982" y="4739614"/>
            <a:ext cx="1400176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extrusionH="76200" contourW="12700">
            <a:bevelT w="25400" h="19050"/>
            <a:extrusionClr>
              <a:srgbClr val="00B050"/>
            </a:extrusionClr>
            <a:contourClr>
              <a:srgbClr val="00B050"/>
            </a:contourClr>
          </a:sp3d>
        </p:spPr>
      </p:pic>
      <p:pic>
        <p:nvPicPr>
          <p:cNvPr id="19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774" y="47396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774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3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3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374" y="34442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0374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9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ular Callout 27"/>
          <p:cNvSpPr/>
          <p:nvPr/>
        </p:nvSpPr>
        <p:spPr>
          <a:xfrm flipH="1">
            <a:off x="8986532" y="2616605"/>
            <a:ext cx="3048000" cy="3048000"/>
          </a:xfrm>
          <a:prstGeom prst="wedgeRectCallout">
            <a:avLst>
              <a:gd name="adj1" fmla="val 85645"/>
              <a:gd name="adj2" fmla="val 359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http://www.jpk.com/correlation-average-image.thumb.706a1068989e808809872242391a3d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138932" y="2769005"/>
            <a:ext cx="2743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8915400" y="1806724"/>
            <a:ext cx="307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Crystal lattice visualized by atomic force microscopy.</a:t>
            </a:r>
          </a:p>
        </p:txBody>
      </p:sp>
    </p:spTree>
    <p:extLst>
      <p:ext uri="{BB962C8B-B14F-4D97-AF65-F5344CB8AC3E}">
        <p14:creationId xmlns:p14="http://schemas.microsoft.com/office/powerpoint/2010/main" val="790261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 smtClean="0"/>
              <a:t>Diffraction </a:t>
            </a:r>
            <a:r>
              <a:rPr lang="en-US" sz="3200" dirty="0"/>
              <a:t>refers to the tendency of a wave to spread out as it passes through small openings.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/>
            <a:r>
              <a:rPr lang="en-US" sz="3200" dirty="0" smtClean="0"/>
              <a:t>The spreading </a:t>
            </a:r>
            <a:r>
              <a:rPr lang="en-US" sz="3200" dirty="0"/>
              <a:t>waves </a:t>
            </a:r>
            <a:r>
              <a:rPr lang="en-US" sz="3200" dirty="0" smtClean="0"/>
              <a:t>interact, resulting in patterns </a:t>
            </a:r>
            <a:r>
              <a:rPr lang="en-US" sz="3200" dirty="0"/>
              <a:t>of constructive </a:t>
            </a:r>
            <a:r>
              <a:rPr lang="en-US" sz="3200" dirty="0" smtClean="0"/>
              <a:t>and destructive </a:t>
            </a:r>
            <a:r>
              <a:rPr lang="en-US" sz="3200" dirty="0"/>
              <a:t>interference.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2" descr="File:Diffraction-red laser-diffraction grating PNr°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 cstate="print"/>
          <a:srcRect l="17500" t="3194" r="17500" b="4167"/>
          <a:stretch>
            <a:fillRect/>
          </a:stretch>
        </p:blipFill>
        <p:spPr bwMode="auto">
          <a:xfrm>
            <a:off x="65531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3184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defining</a:t>
            </a:r>
            <a:r>
              <a:rPr lang="en-US" dirty="0" smtClean="0"/>
              <a:t> proteins from DNA (genomes)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reasonable-looking open reading frame (ORF) might not be real</a:t>
            </a:r>
          </a:p>
          <a:p>
            <a:r>
              <a:rPr lang="en-US" dirty="0" smtClean="0"/>
              <a:t>Can’t see post-translational modifications (e.g. phosphorylated version)</a:t>
            </a:r>
          </a:p>
          <a:p>
            <a:r>
              <a:rPr lang="en-US" dirty="0" smtClean="0"/>
              <a:t>Genomic DNA may not be readily available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http://www.sciencecodex.com/files/T-rex%20and%20bi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269" y="2928098"/>
            <a:ext cx="5303462" cy="33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999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X-rays interact with atomic lattice to form a 3D diffraction </a:t>
            </a:r>
            <a:r>
              <a:rPr lang="en-US" sz="3200" dirty="0" smtClean="0"/>
              <a:t>pattern</a:t>
            </a:r>
          </a:p>
          <a:p>
            <a:pPr lvl="0" algn="just"/>
            <a:r>
              <a:rPr lang="en-US" sz="3200" dirty="0" smtClean="0"/>
              <a:t>Rotating the crystal captures </a:t>
            </a:r>
            <a:r>
              <a:rPr lang="en-US" sz="3200" dirty="0"/>
              <a:t>different </a:t>
            </a:r>
            <a:r>
              <a:rPr lang="en-US" sz="3200" dirty="0" smtClean="0"/>
              <a:t>slices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82" y="2687352"/>
            <a:ext cx="6336145" cy="3657560"/>
          </a:xfrm>
          <a:prstGeom prst="rect">
            <a:avLst/>
          </a:prstGeom>
          <a:noFill/>
        </p:spPr>
      </p:pic>
      <p:pic>
        <p:nvPicPr>
          <p:cNvPr id="11" name="Picture 4" descr="http://www.marresearch.com/images/automargui.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1829" y="2423171"/>
            <a:ext cx="4669005" cy="4000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62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We backtrack from the diffraction pattern to produce an electron density map (</a:t>
            </a:r>
            <a:r>
              <a:rPr lang="en-US" sz="3200" i="1" dirty="0"/>
              <a:t>electrons scattered the x-rays</a:t>
            </a:r>
            <a:r>
              <a:rPr lang="en-US" sz="3200" dirty="0" smtClean="0"/>
              <a:t>).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b="1510"/>
          <a:stretch>
            <a:fillRect/>
          </a:stretch>
        </p:blipFill>
        <p:spPr bwMode="auto">
          <a:xfrm>
            <a:off x="1852785" y="2788927"/>
            <a:ext cx="2819400" cy="167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2904"/>
          <a:stretch>
            <a:fillRect/>
          </a:stretch>
        </p:blipFill>
        <p:spPr bwMode="auto">
          <a:xfrm>
            <a:off x="4835431" y="2790565"/>
            <a:ext cx="2743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185" y="2790565"/>
            <a:ext cx="2732354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057355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3 Å resolution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90171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2 Å resolution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39994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1 Å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2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Magnetic Resonance </a:t>
            </a:r>
            <a:r>
              <a:rPr lang="en-US" dirty="0" smtClean="0"/>
              <a:t>(NMR)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Certain </a:t>
            </a:r>
            <a:r>
              <a:rPr lang="en-US" dirty="0"/>
              <a:t>atomic nuclei behave as little magnets</a:t>
            </a:r>
          </a:p>
          <a:p>
            <a:r>
              <a:rPr lang="en-US" dirty="0" smtClean="0"/>
              <a:t>Line </a:t>
            </a:r>
            <a:r>
              <a:rPr lang="en-US" dirty="0"/>
              <a:t>them up with powerful magnetic fields</a:t>
            </a:r>
          </a:p>
          <a:p>
            <a:r>
              <a:rPr lang="en-US" dirty="0" smtClean="0"/>
              <a:t>Apply </a:t>
            </a:r>
            <a:r>
              <a:rPr lang="en-US" dirty="0"/>
              <a:t>electromagnetic pulses, causing nuclei to resonate</a:t>
            </a:r>
          </a:p>
          <a:p>
            <a:r>
              <a:rPr lang="en-US" dirty="0" smtClean="0"/>
              <a:t>Resonance </a:t>
            </a:r>
            <a:r>
              <a:rPr lang="en-US" dirty="0"/>
              <a:t>produces measurable currents</a:t>
            </a:r>
          </a:p>
          <a:p>
            <a:r>
              <a:rPr lang="en-US" dirty="0" smtClean="0"/>
              <a:t>Resonance </a:t>
            </a:r>
            <a:r>
              <a:rPr lang="en-US" dirty="0"/>
              <a:t>frequency is environment specific</a:t>
            </a:r>
          </a:p>
          <a:p>
            <a:r>
              <a:rPr lang="en-US" dirty="0" smtClean="0"/>
              <a:t>Infer </a:t>
            </a:r>
            <a:r>
              <a:rPr lang="en-US" dirty="0"/>
              <a:t>position of one atom relative to others →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2" descr="Fourier transform N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992" y="1143025"/>
            <a:ext cx="2516208" cy="313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://chemistry.umeche.maine.edu/CHY431/NMR/NM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3828" y="4533420"/>
            <a:ext cx="1428512" cy="205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http://www.penrad.org/themes/site_themes/default_site/images/gallery/MRI-Service-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0" y="4533419"/>
            <a:ext cx="2746921" cy="205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://www.nature.com/horizon/proteinfolding/background/images/technology_f3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 bwMode="auto">
          <a:xfrm>
            <a:off x="1674271" y="4251952"/>
            <a:ext cx="5061802" cy="24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3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X-Ray Crystallography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Most common method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Potential </a:t>
            </a:r>
            <a:r>
              <a:rPr lang="en-US" dirty="0">
                <a:solidFill>
                  <a:prstClr val="black"/>
                </a:solidFill>
              </a:rPr>
              <a:t>for very high </a:t>
            </a:r>
            <a:r>
              <a:rPr lang="en-US" dirty="0" smtClean="0">
                <a:solidFill>
                  <a:prstClr val="black"/>
                </a:solidFill>
              </a:rPr>
              <a:t>resolution</a:t>
            </a:r>
            <a:endParaRPr lang="en-US" dirty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No </a:t>
            </a:r>
            <a:r>
              <a:rPr lang="en-US" dirty="0">
                <a:solidFill>
                  <a:prstClr val="black"/>
                </a:solidFill>
              </a:rPr>
              <a:t>theoretical size </a:t>
            </a:r>
            <a:r>
              <a:rPr lang="en-US" dirty="0" smtClean="0">
                <a:solidFill>
                  <a:prstClr val="black"/>
                </a:solidFill>
              </a:rPr>
              <a:t>limit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Requires </a:t>
            </a:r>
            <a:r>
              <a:rPr lang="en-US" dirty="0">
                <a:solidFill>
                  <a:prstClr val="black"/>
                </a:solidFill>
              </a:rPr>
              <a:t>crystal (can be difficult to </a:t>
            </a:r>
            <a:r>
              <a:rPr lang="en-US" dirty="0" smtClean="0">
                <a:solidFill>
                  <a:prstClr val="black"/>
                </a:solidFill>
              </a:rPr>
              <a:t>make)</a:t>
            </a:r>
            <a:endParaRPr lang="en-US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Static </a:t>
            </a:r>
            <a:r>
              <a:rPr lang="en-US" dirty="0">
                <a:solidFill>
                  <a:prstClr val="black"/>
                </a:solidFill>
              </a:rPr>
              <a:t>protein </a:t>
            </a:r>
            <a:r>
              <a:rPr lang="en-US" dirty="0" smtClean="0">
                <a:solidFill>
                  <a:prstClr val="black"/>
                </a:solidFill>
              </a:rPr>
              <a:t>configuration, sometimes non-biological</a:t>
            </a:r>
            <a:endParaRPr lang="en-US" sz="1400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NMR Spectroscopy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Has </a:t>
            </a:r>
            <a:r>
              <a:rPr lang="en-US" dirty="0">
                <a:solidFill>
                  <a:prstClr val="black"/>
                </a:solidFill>
              </a:rPr>
              <a:t>a theoretical size limit (100 </a:t>
            </a:r>
            <a:r>
              <a:rPr lang="en-US" dirty="0" err="1">
                <a:solidFill>
                  <a:prstClr val="black"/>
                </a:solidFill>
              </a:rPr>
              <a:t>kD</a:t>
            </a:r>
            <a:r>
              <a:rPr lang="en-US" dirty="0">
                <a:solidFill>
                  <a:prstClr val="black"/>
                </a:solidFill>
              </a:rPr>
              <a:t>; Myoglobin = 16.7 </a:t>
            </a:r>
            <a:r>
              <a:rPr lang="en-US" dirty="0" err="1" smtClean="0">
                <a:solidFill>
                  <a:prstClr val="black"/>
                </a:solidFill>
              </a:rPr>
              <a:t>kD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Can </a:t>
            </a:r>
            <a:r>
              <a:rPr lang="en-US" dirty="0">
                <a:solidFill>
                  <a:prstClr val="black"/>
                </a:solidFill>
              </a:rPr>
              <a:t>probe dynamic processes</a:t>
            </a:r>
            <a:endParaRPr lang="en-US" b="1" i="1" dirty="0">
              <a:solidFill>
                <a:srgbClr val="C00000"/>
              </a:solidFill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99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From sequence to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13" name="Picture 2" descr="C:\Documents and Settings\Eric Franzosa\Desktop\My Dropbox\boc0990311a02a.gif"/>
          <p:cNvPicPr>
            <a:picLocks noChangeAspect="1" noChangeArrowheads="1"/>
          </p:cNvPicPr>
          <p:nvPr/>
        </p:nvPicPr>
        <p:blipFill>
          <a:blip r:embed="rId2" cstate="print"/>
          <a:srcRect l="12000" t="5324" b="74206"/>
          <a:stretch>
            <a:fillRect/>
          </a:stretch>
        </p:blipFill>
        <p:spPr bwMode="auto">
          <a:xfrm>
            <a:off x="245370" y="1508781"/>
            <a:ext cx="8720814" cy="121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04799" y="960147"/>
            <a:ext cx="1164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Protein primary structure is defined entirely by sequence: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4" y="2849868"/>
            <a:ext cx="870895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43808" y="4526268"/>
            <a:ext cx="8869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Most of the time, this is all the information nature needs to make the final 3D structure (folding is spontaneous)</a:t>
            </a:r>
          </a:p>
        </p:txBody>
      </p:sp>
      <p:pic>
        <p:nvPicPr>
          <p:cNvPr id="17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9413252" y="808104"/>
            <a:ext cx="2540209" cy="55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21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10" name="Picture 2" descr="http://www.solidcomponents.com/files/company/sccig82bo/companyfiles/img/image-drawing-extension-spring-sf-df-lesjofo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773369"/>
            <a:ext cx="24765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1.bp.blogspot.com/_Q0MBsmpdtmM/R5zNN-8_LEI/AAAAAAAAAGM/nrxP1PSIYVM/s320/gravit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73369"/>
            <a:ext cx="1908809" cy="2063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http://www.janssen-home.com/images/FAM-20030126-0744-This-balloon-still-floats-(with-the-help-of-static-electricity).JPG"/>
          <p:cNvPicPr>
            <a:picLocks noChangeAspect="1" noChangeArrowheads="1"/>
          </p:cNvPicPr>
          <p:nvPr/>
        </p:nvPicPr>
        <p:blipFill>
          <a:blip r:embed="rId4" cstate="print"/>
          <a:srcRect b="19000"/>
          <a:stretch>
            <a:fillRect/>
          </a:stretch>
        </p:blipFill>
        <p:spPr bwMode="auto">
          <a:xfrm>
            <a:off x="7696200" y="3773369"/>
            <a:ext cx="19050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514600" y="6065547"/>
            <a:ext cx="1485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Apples fall.</a:t>
            </a:r>
            <a:endParaRPr lang="en-US" sz="2200" b="1" dirty="0"/>
          </a:p>
        </p:txBody>
      </p:sp>
      <p:sp>
        <p:nvSpPr>
          <p:cNvPr id="19" name="Rectangle 18"/>
          <p:cNvSpPr/>
          <p:nvPr/>
        </p:nvSpPr>
        <p:spPr>
          <a:xfrm>
            <a:off x="4800600" y="6065547"/>
            <a:ext cx="23519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Springs push back.</a:t>
            </a:r>
            <a:endParaRPr lang="en-US" sz="2200" b="1" dirty="0"/>
          </a:p>
        </p:txBody>
      </p:sp>
      <p:sp>
        <p:nvSpPr>
          <p:cNvPr id="20" name="Rectangle 19"/>
          <p:cNvSpPr/>
          <p:nvPr/>
        </p:nvSpPr>
        <p:spPr>
          <a:xfrm>
            <a:off x="7543800" y="6065547"/>
            <a:ext cx="22885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Opposites attract.</a:t>
            </a:r>
            <a:endParaRPr lang="en-US" sz="2200" b="1" dirty="0"/>
          </a:p>
        </p:txBody>
      </p:sp>
      <p:sp>
        <p:nvSpPr>
          <p:cNvPr id="21" name="Rectangle 20"/>
          <p:cNvSpPr/>
          <p:nvPr/>
        </p:nvSpPr>
        <p:spPr>
          <a:xfrm>
            <a:off x="1752600" y="960147"/>
            <a:ext cx="8686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Anfinsen’s dogma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(a.k.a. the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thermodynamic hypothesis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 native fold represents a free energy minimum for the polypeptide chain and its environment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.  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(</a:t>
            </a: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Note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: systems tend toward lower energy states.)</a:t>
            </a: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542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00" y="1539239"/>
            <a:ext cx="298155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401558" y="1910059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stretch…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1558" y="3454414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bend…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01558" y="510031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twist…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088" y="960147"/>
            <a:ext cx="444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Bonds have spring-like properties</a:t>
            </a:r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9921183" y="2292015"/>
            <a:ext cx="2026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Electrostatic 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829744" y="4343390"/>
            <a:ext cx="211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van </a:t>
            </a:r>
            <a:r>
              <a:rPr lang="en-US" sz="2800" i="1" dirty="0" err="1" smtClean="0">
                <a:solidFill>
                  <a:prstClr val="black"/>
                </a:solidFill>
                <a:latin typeface="Calibri"/>
              </a:rPr>
              <a:t>der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 Waals forces,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hydrogen bonds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0671" y="1190979"/>
            <a:ext cx="409090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Brace 24"/>
          <p:cNvSpPr/>
          <p:nvPr/>
        </p:nvSpPr>
        <p:spPr>
          <a:xfrm>
            <a:off x="9372549" y="1419579"/>
            <a:ext cx="419100" cy="26670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9372549" y="4619979"/>
            <a:ext cx="419100" cy="12954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89306" y="960147"/>
            <a:ext cx="320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Atoms attract and repel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2550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6" grpId="0"/>
      <p:bldP spid="22" grpId="0"/>
      <p:bldP spid="23" grpId="0"/>
      <p:bldP spid="25" grpId="0" animBg="1"/>
      <p:bldP spid="26" grpId="0" animBg="1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0" y="960147"/>
            <a:ext cx="8534400" cy="5298412"/>
            <a:chOff x="304800" y="1158229"/>
            <a:chExt cx="8534400" cy="529841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1310629"/>
              <a:ext cx="3124200" cy="292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304800" y="4456093"/>
              <a:ext cx="8534400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A solution rearranges to maximize favorable water-water contacts (hydrogen bonds).</a:t>
              </a:r>
            </a:p>
            <a:p>
              <a:pPr lvl="0" algn="just"/>
              <a:endParaRPr lang="en-US" sz="1200" dirty="0" smtClean="0">
                <a:solidFill>
                  <a:prstClr val="black"/>
                </a:solidFill>
                <a:latin typeface="Calibri"/>
              </a:endParaRPr>
            </a:p>
            <a:p>
              <a:pPr lvl="0" algn="just"/>
              <a:r>
                <a:rPr lang="en-US" sz="2800" i="1" dirty="0" smtClean="0">
                  <a:solidFill>
                    <a:srgbClr val="C00000"/>
                  </a:solidFill>
                  <a:latin typeface="Calibri"/>
                </a:rPr>
                <a:t>Hydrophobic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 cluster (forming the protein core), surrounded by surface </a:t>
              </a:r>
              <a:r>
                <a:rPr lang="en-US" sz="2800" i="1" dirty="0" smtClean="0">
                  <a:solidFill>
                    <a:srgbClr val="00B050"/>
                  </a:solidFill>
                  <a:latin typeface="Calibri"/>
                </a:rPr>
                <a:t>hydrophilic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residues.</a:t>
              </a: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533400" y="1158229"/>
              <a:ext cx="401355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84345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752600" y="960147"/>
            <a:ext cx="8686800" cy="5476220"/>
            <a:chOff x="228600" y="848380"/>
            <a:chExt cx="8686800" cy="5476220"/>
          </a:xfrm>
        </p:grpSpPr>
        <p:sp>
          <p:nvSpPr>
            <p:cNvPr id="16" name="Rectangle 15"/>
            <p:cNvSpPr/>
            <p:nvPr/>
          </p:nvSpPr>
          <p:spPr>
            <a:xfrm>
              <a:off x="228600" y="848380"/>
              <a:ext cx="8686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Model every atom as a movable object in space.</a:t>
              </a:r>
            </a:p>
          </p:txBody>
        </p:sp>
        <p:pic>
          <p:nvPicPr>
            <p:cNvPr id="17" name="Picture 16" descr="C:\My Documents\FRCCSセミナー\1PSV_WAT.gif"/>
            <p:cNvPicPr>
              <a:picLocks noChangeAspect="1" noChangeArrowheads="1"/>
            </p:cNvPicPr>
            <p:nvPr/>
          </p:nvPicPr>
          <p:blipFill>
            <a:blip r:embed="rId2" cstate="print"/>
            <a:srcRect l="12712" t="487" r="12712" b="487"/>
            <a:stretch>
              <a:fillRect/>
            </a:stretch>
          </p:blipFill>
          <p:spPr bwMode="auto">
            <a:xfrm>
              <a:off x="4883150" y="2174875"/>
              <a:ext cx="3378200" cy="29368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7" descr="C:\My Documents\FRCCSセミナー\1PSV.gif"/>
            <p:cNvPicPr>
              <a:picLocks noChangeAspect="1" noChangeArrowheads="1"/>
            </p:cNvPicPr>
            <p:nvPr/>
          </p:nvPicPr>
          <p:blipFill>
            <a:blip r:embed="rId3" cstate="print"/>
            <a:srcRect l="12712" r="12712"/>
            <a:stretch>
              <a:fillRect/>
            </a:stretch>
          </p:blipFill>
          <p:spPr bwMode="auto">
            <a:xfrm>
              <a:off x="971550" y="2192337"/>
              <a:ext cx="3322638" cy="29194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17525" y="1600200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</a:t>
              </a:r>
              <a:endParaRPr lang="en-US" altLang="ja-JP" sz="2400" b="1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416425" y="1617662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 + </a:t>
              </a:r>
              <a:r>
                <a:rPr lang="en-US" altLang="ja-JP" sz="2400" b="1" dirty="0" smtClean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Water</a:t>
              </a:r>
              <a:endParaRPr lang="en-US" altLang="ja-JP" sz="2400" b="1" dirty="0">
                <a:solidFill>
                  <a:srgbClr val="C00000"/>
                </a:solidFill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401763" y="5304175"/>
              <a:ext cx="248285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# of atoms: </a:t>
              </a:r>
              <a:endParaRPr lang="en-US" altLang="ja-JP" sz="2400" dirty="0" smtClean="0">
                <a:latin typeface="+mj-lt"/>
                <a:ea typeface="HGP創英角ﾎﾟｯﾌﾟ体" pitchFamily="50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</a:t>
              </a:r>
              <a:endParaRPr lang="en-US" altLang="ja-JP" sz="2400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522788" y="5308937"/>
              <a:ext cx="41624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400">
                  <a:latin typeface="+mj-lt"/>
                  <a:ea typeface="HGP創英角ﾎﾟｯﾌﾟ体" pitchFamily="50" charset="-128"/>
                </a:rPr>
                <a:t>#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of </a:t>
              </a: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atoms: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+ </a:t>
              </a:r>
              <a:r>
                <a:rPr lang="en-US" altLang="ja-JP" sz="2400" dirty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7,377</a:t>
              </a:r>
              <a:r>
                <a:rPr lang="en-US" altLang="ja-JP" sz="2400" dirty="0">
                  <a:solidFill>
                    <a:srgbClr val="FF0000"/>
                  </a:solidFill>
                  <a:latin typeface="+mj-lt"/>
                  <a:ea typeface="HGP創英角ﾎﾟｯﾌﾟ体" pitchFamily="50" charset="-128"/>
                </a:rPr>
                <a:t>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= 7,681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l="26781" b="52870"/>
          <a:stretch/>
        </p:blipFill>
        <p:spPr bwMode="auto">
          <a:xfrm>
            <a:off x="2112736" y="3703317"/>
            <a:ext cx="4134675" cy="129167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>
                <a:solidFill>
                  <a:prstClr val="black"/>
                </a:solidFill>
              </a:rPr>
              <a:t>Start with a random </a:t>
            </a:r>
            <a:r>
              <a:rPr lang="en-US" dirty="0" smtClean="0">
                <a:solidFill>
                  <a:prstClr val="black"/>
                </a:solidFill>
              </a:rPr>
              <a:t>coil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Advance </a:t>
            </a:r>
            <a:r>
              <a:rPr lang="en-US" dirty="0">
                <a:solidFill>
                  <a:prstClr val="black"/>
                </a:solidFill>
              </a:rPr>
              <a:t>time in discrete </a:t>
            </a:r>
            <a:r>
              <a:rPr lang="en-US" dirty="0" smtClean="0">
                <a:solidFill>
                  <a:prstClr val="black"/>
                </a:solidFill>
              </a:rPr>
              <a:t>steps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Update </a:t>
            </a:r>
            <a:r>
              <a:rPr lang="en-US" dirty="0">
                <a:solidFill>
                  <a:prstClr val="black"/>
                </a:solidFill>
              </a:rPr>
              <a:t>atomic forces, positions, and </a:t>
            </a:r>
            <a:r>
              <a:rPr lang="en-US" dirty="0" smtClean="0">
                <a:solidFill>
                  <a:prstClr val="black"/>
                </a:solidFill>
              </a:rPr>
              <a:t>velocities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If </a:t>
            </a:r>
            <a:r>
              <a:rPr lang="en-US" dirty="0">
                <a:solidFill>
                  <a:prstClr val="black"/>
                </a:solidFill>
              </a:rPr>
              <a:t>your model is accurate, then a real fold should </a:t>
            </a:r>
            <a:r>
              <a:rPr lang="en-US" dirty="0" smtClean="0">
                <a:solidFill>
                  <a:prstClr val="black"/>
                </a:solidFill>
              </a:rPr>
              <a:t>emerge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Very computationally demanding…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0071"/>
          <a:stretch>
            <a:fillRect/>
          </a:stretch>
        </p:blipFill>
        <p:spPr bwMode="auto">
          <a:xfrm>
            <a:off x="6187439" y="3484432"/>
            <a:ext cx="5505816" cy="316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08705" y="3101518"/>
            <a:ext cx="5538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</a:rPr>
              <a:t>…but it can work! (real vs. predicted)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r="73471" b="52171"/>
          <a:stretch/>
        </p:blipFill>
        <p:spPr bwMode="auto">
          <a:xfrm>
            <a:off x="426782" y="3703317"/>
            <a:ext cx="1498085" cy="1310852"/>
          </a:xfrm>
          <a:prstGeom prst="rect">
            <a:avLst/>
          </a:prstGeom>
          <a:noFill/>
        </p:spPr>
      </p:pic>
      <p:pic>
        <p:nvPicPr>
          <p:cNvPr id="12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426782" y="5119872"/>
            <a:ext cx="5646937" cy="13703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30" y="839289"/>
            <a:ext cx="3248431" cy="219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45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quantifying</a:t>
            </a:r>
            <a:r>
              <a:rPr lang="en-US" dirty="0" smtClean="0"/>
              <a:t> proteins from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491705" cy="3535667"/>
          </a:xfrm>
        </p:spPr>
        <p:txBody>
          <a:bodyPr/>
          <a:lstStyle/>
          <a:p>
            <a:r>
              <a:rPr lang="en-US" dirty="0" smtClean="0"/>
              <a:t>RNA/protein correlations are good (very significant) but not perfect</a:t>
            </a:r>
          </a:p>
          <a:p>
            <a:r>
              <a:rPr lang="en-US" dirty="0" smtClean="0"/>
              <a:t>A protein with a long half-life can accumulate via very low-level transcription/translation</a:t>
            </a:r>
          </a:p>
          <a:p>
            <a:r>
              <a:rPr lang="en-US" dirty="0" smtClean="0"/>
              <a:t>A protein with a short half-life may be rare in the cell despite strong transcription/translation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2" y="1600220"/>
            <a:ext cx="5882465" cy="429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88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Knowledge-based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12464"/>
              </p:ext>
            </p:extLst>
          </p:nvPr>
        </p:nvGraphicFramePr>
        <p:xfrm>
          <a:off x="335343" y="2583158"/>
          <a:ext cx="3690637" cy="3497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1" name="Image" r:id="rId3" imgW="5104762" imgH="4838095" progId="">
                  <p:embed/>
                </p:oleObj>
              </mc:Choice>
              <mc:Fallback>
                <p:oleObj name="Image" r:id="rId3" imgW="5104762" imgH="48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43" y="2583158"/>
                        <a:ext cx="3690637" cy="3497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31993" y="960147"/>
            <a:ext cx="567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Homology modeling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very similar to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’s structure is known, then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’s structure will be very similar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5" y="1610898"/>
            <a:ext cx="5155730" cy="25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73977" y="320074"/>
            <a:ext cx="557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Fragment libraries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Build up a full protein from small pieces of known structure (the LEGO approach)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716911"/>
              </p:ext>
            </p:extLst>
          </p:nvPr>
        </p:nvGraphicFramePr>
        <p:xfrm>
          <a:off x="3992903" y="3545420"/>
          <a:ext cx="2278520" cy="317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" name="Image" r:id="rId6" imgW="3580952" imgH="4990476" progId="">
                  <p:embed/>
                </p:oleObj>
              </mc:Choice>
              <mc:Fallback>
                <p:oleObj name="Image" r:id="rId6" imgW="3580952" imgH="4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903" y="3545420"/>
                        <a:ext cx="2278520" cy="3175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370317" y="4532476"/>
            <a:ext cx="5669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Threading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Determine 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compatible with the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structure of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even if seq. </a:t>
            </a:r>
            <a:r>
              <a:rPr lang="en-US" sz="2400" i="1" dirty="0" smtClean="0">
                <a:solidFill>
                  <a:srgbClr val="C00000"/>
                </a:solidFill>
              </a:rPr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aren’t obviously homologous (</a:t>
            </a:r>
            <a:r>
              <a:rPr lang="en-US" sz="2400" i="1" dirty="0" smtClean="0">
                <a:solidFill>
                  <a:srgbClr val="C00000"/>
                </a:solidFill>
              </a:rPr>
              <a:t>twilight zone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55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b="1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Protein Data Bank (PDB)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11" y="1051526"/>
            <a:ext cx="936908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6748988" y="1874537"/>
            <a:ext cx="3810000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Mirrors of PDB data (I tend to </a:t>
            </a:r>
            <a:r>
              <a:rPr lang="en-US" dirty="0">
                <a:solidFill>
                  <a:schemeClr val="tx1"/>
                </a:solidFill>
              </a:rPr>
              <a:t>favor this one, http://</a:t>
            </a:r>
            <a:r>
              <a:rPr lang="en-US" dirty="0" smtClean="0">
                <a:solidFill>
                  <a:schemeClr val="tx1"/>
                </a:solidFill>
              </a:rPr>
              <a:t>www.rcsb.org/pdb)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249733" y="2971805"/>
            <a:ext cx="2926048" cy="624861"/>
          </a:xfrm>
          <a:prstGeom prst="wedgeRectCallout">
            <a:avLst>
              <a:gd name="adj1" fmla="val -29927"/>
              <a:gd name="adj2" fmla="val -110089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Great educational info about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protein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4149911" y="4198625"/>
            <a:ext cx="2926048" cy="624861"/>
          </a:xfrm>
          <a:prstGeom prst="wedgeRectCallout">
            <a:avLst>
              <a:gd name="adj1" fmla="val 68559"/>
              <a:gd name="adj2" fmla="val 1703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Cool art by David S. </a:t>
            </a:r>
            <a:r>
              <a:rPr lang="en-US" dirty="0" err="1" smtClean="0">
                <a:solidFill>
                  <a:schemeClr val="tx1"/>
                </a:solidFill>
              </a:rPr>
              <a:t>Goodsell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80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Example Entry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65" y="1038175"/>
            <a:ext cx="8138071" cy="545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9022073" y="571489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Annotations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821708" y="1158237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Unique 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644633" y="3337561"/>
            <a:ext cx="2285976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Method &amp; resolution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75416" y="4069073"/>
            <a:ext cx="2285976" cy="1142958"/>
          </a:xfrm>
          <a:prstGeom prst="wedgeRectCallout">
            <a:avLst>
              <a:gd name="adj1" fmla="val 18882"/>
              <a:gd name="adj2" fmla="val -7429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Multiple static views, plus a variety of movable 3D options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35343" y="5547309"/>
            <a:ext cx="3657560" cy="899178"/>
          </a:xfrm>
          <a:prstGeom prst="wedgeRectCallout">
            <a:avLst>
              <a:gd name="adj1" fmla="val 68074"/>
              <a:gd name="adj2" fmla="val -4071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Citation. Often one structure per paper. This is hard work!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9479268" y="2529822"/>
            <a:ext cx="1920194" cy="624861"/>
          </a:xfrm>
          <a:prstGeom prst="wedgeRectCallout">
            <a:avLst>
              <a:gd name="adj1" fmla="val -40762"/>
              <a:gd name="adj2" fmla="val -14556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Raw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53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of 1FZY from the PDB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43025" y="966580"/>
            <a:ext cx="9505950" cy="5637420"/>
            <a:chOff x="-26707" y="966580"/>
            <a:chExt cx="9505950" cy="5637420"/>
          </a:xfrm>
        </p:grpSpPr>
        <p:pic>
          <p:nvPicPr>
            <p:cNvPr id="5" name="Picture 4" descr="C:\Documents and Settings\franzosa\Desktop\XXXX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463" b="22523"/>
            <a:stretch/>
          </p:blipFill>
          <p:spPr bwMode="auto">
            <a:xfrm>
              <a:off x="4164293" y="1262142"/>
              <a:ext cx="5238750" cy="2567711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franzosa\Desktop\XXX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276" b="18248"/>
            <a:stretch/>
          </p:blipFill>
          <p:spPr bwMode="auto">
            <a:xfrm>
              <a:off x="-26707" y="966580"/>
              <a:ext cx="5238751" cy="3011054"/>
            </a:xfrm>
            <a:prstGeom prst="rect">
              <a:avLst/>
            </a:prstGeom>
            <a:noFill/>
          </p:spPr>
        </p:pic>
        <p:pic>
          <p:nvPicPr>
            <p:cNvPr id="7" name="Picture 5" descr="C:\Documents and Settings\franzosa\Desktop\XXXX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372" b="23046"/>
            <a:stretch/>
          </p:blipFill>
          <p:spPr bwMode="auto">
            <a:xfrm>
              <a:off x="-26707" y="4100945"/>
              <a:ext cx="5238750" cy="2387926"/>
            </a:xfrm>
            <a:prstGeom prst="rect">
              <a:avLst/>
            </a:prstGeom>
            <a:noFill/>
          </p:spPr>
        </p:pic>
        <p:pic>
          <p:nvPicPr>
            <p:cNvPr id="8" name="Picture 6" descr="C:\Documents and Settings\franzosa\Desktop\XXXX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3658" b="19394"/>
            <a:stretch/>
          </p:blipFill>
          <p:spPr bwMode="auto">
            <a:xfrm>
              <a:off x="4240493" y="3620655"/>
              <a:ext cx="5238750" cy="298334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3214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</a:t>
            </a:r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 couple of different formats (PDB, </a:t>
            </a:r>
            <a:r>
              <a:rPr lang="en-US" dirty="0" err="1" smtClean="0">
                <a:solidFill>
                  <a:prstClr val="black"/>
                </a:solidFill>
              </a:rPr>
              <a:t>mmCIF</a:t>
            </a:r>
            <a:r>
              <a:rPr lang="en-US" dirty="0" smtClean="0">
                <a:solidFill>
                  <a:prstClr val="black"/>
                </a:solidFill>
              </a:rPr>
              <a:t>, XML)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All are focused on specifying the identities and locations of atoms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68099" y="2331732"/>
            <a:ext cx="7455803" cy="3905310"/>
            <a:chOff x="2572074" y="2449738"/>
            <a:chExt cx="7455803" cy="3905310"/>
          </a:xfrm>
        </p:grpSpPr>
        <p:sp>
          <p:nvSpPr>
            <p:cNvPr id="13" name="Rectangle 12"/>
            <p:cNvSpPr/>
            <p:nvPr/>
          </p:nvSpPr>
          <p:spPr>
            <a:xfrm>
              <a:off x="2788877" y="3061839"/>
              <a:ext cx="7239000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 smtClean="0">
                  <a:latin typeface="Consolas" pitchFamily="49" charset="0"/>
                </a:rPr>
                <a:t>A	ASP	30	N	221	23.694	11.762	7.111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CA	222	23.808	10.408	6.579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	223	22.639	10.070	5.665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	224	21.664	10.818	5.579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CB	225	23.815	9.400	7.709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CG	226	22.563	9.478	8.517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OD1	227	22.545	10.216	9.521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OD2	228	21.578	8.833	8.116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N	229	22.738	8.914	5.015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CA	230	21.692	8.454	4.117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	231	21.072	7.127	4.539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O	232	20.366	6.491	3.750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CB	233	22.213	8.346	2.649</a:t>
              </a:r>
              <a:endParaRPr lang="en-US" sz="1600" dirty="0">
                <a:latin typeface="Consolas" pitchFamily="49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702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796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50877" y="2449738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9077" y="2452801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 rot="16200000">
              <a:off x="8461345" y="1724469"/>
              <a:ext cx="381000" cy="2514600"/>
            </a:xfrm>
            <a:prstGeom prst="rightBrace">
              <a:avLst>
                <a:gd name="adj1" fmla="val 5542"/>
                <a:gd name="adj2" fmla="val 49602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67426" y="2449738"/>
              <a:ext cx="1889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(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x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y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z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) coordinate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72074" y="2449738"/>
              <a:ext cx="8553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chain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symbol</a:t>
              </a:r>
            </a:p>
          </p:txBody>
        </p:sp>
      </p:grpSp>
      <p:pic>
        <p:nvPicPr>
          <p:cNvPr id="22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426782" y="2423171"/>
            <a:ext cx="1683440" cy="36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38539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 a structure of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more than one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peptide subunit, </a:t>
            </a:r>
            <a:r>
              <a:rPr lang="en-US" sz="2000" dirty="0" smtClean="0">
                <a:solidFill>
                  <a:schemeClr val="accent1"/>
                </a:solidFill>
              </a:rPr>
              <a:t>the subunits </a:t>
            </a:r>
            <a:r>
              <a:rPr lang="en-US" sz="2000" dirty="0">
                <a:solidFill>
                  <a:schemeClr val="accent1"/>
                </a:solidFill>
              </a:rPr>
              <a:t>units are </a:t>
            </a:r>
            <a:r>
              <a:rPr lang="en-US" sz="2000" dirty="0" smtClean="0">
                <a:solidFill>
                  <a:schemeClr val="accent1"/>
                </a:solidFill>
              </a:rPr>
              <a:t>referred </a:t>
            </a:r>
            <a:r>
              <a:rPr lang="en-US" sz="2000" dirty="0">
                <a:solidFill>
                  <a:schemeClr val="accent1"/>
                </a:solidFill>
              </a:rPr>
              <a:t>to as </a:t>
            </a:r>
            <a:r>
              <a:rPr lang="en-US" sz="2000" dirty="0" smtClean="0">
                <a:solidFill>
                  <a:schemeClr val="accent1"/>
                </a:solidFill>
              </a:rPr>
              <a:t>chains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</a:t>
            </a:r>
            <a:r>
              <a:rPr lang="en-US" sz="2000" dirty="0" smtClean="0">
                <a:solidFill>
                  <a:schemeClr val="accent1"/>
                </a:solidFill>
              </a:rPr>
              <a:t>and lettered)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9555" y="5374633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A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50" y="5623536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B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839634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Very common to have gaps (missing atoms/residues) due to disordered regions with uncertain position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(e.g. loops)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of protein folds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Group together protein structures based on similar properties and shapes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Similar in spirit to what </a:t>
            </a:r>
            <a:r>
              <a:rPr lang="en-US" dirty="0" err="1" smtClean="0">
                <a:solidFill>
                  <a:prstClr val="black"/>
                </a:solidFill>
              </a:rPr>
              <a:t>Pfam</a:t>
            </a:r>
            <a:r>
              <a:rPr lang="en-US" dirty="0" smtClean="0">
                <a:solidFill>
                  <a:prstClr val="black"/>
                </a:solidFill>
              </a:rPr>
              <a:t> (and friends) do for sequences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Some computational alignment, also a lot of eye-balling</a:t>
            </a:r>
          </a:p>
        </p:txBody>
      </p:sp>
    </p:spTree>
    <p:extLst>
      <p:ext uri="{BB962C8B-B14F-4D97-AF65-F5344CB8AC3E}">
        <p14:creationId xmlns:p14="http://schemas.microsoft.com/office/powerpoint/2010/main" val="309508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2" descr="The image “http://wserv1.dl.ac.uk/CCP/CCP11/newsletter/vol2_3/orengo/fancyCAT.gif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2" y="948415"/>
            <a:ext cx="4712021" cy="55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73587" y="213133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www.cathdb.info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55927" y="1082040"/>
            <a:ext cx="6497533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 smtClean="0"/>
              <a:t>Part manual*/part </a:t>
            </a:r>
            <a:r>
              <a:rPr lang="en-US" sz="2400" dirty="0"/>
              <a:t>automated</a:t>
            </a:r>
            <a:r>
              <a:rPr lang="en-US" sz="2400" dirty="0" smtClean="0"/>
              <a:t>** clustering of proteins and protein structures by fold</a:t>
            </a:r>
          </a:p>
          <a:p>
            <a:pPr fontAlgn="ctr"/>
            <a:r>
              <a:rPr lang="en-US" sz="2400" u="sng" dirty="0" smtClean="0"/>
              <a:t>Class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Broad </a:t>
            </a:r>
            <a:r>
              <a:rPr lang="en-US" sz="2000" dirty="0"/>
              <a:t>architectural similarities </a:t>
            </a:r>
            <a:endParaRPr lang="en-US" sz="2000" dirty="0" smtClean="0"/>
          </a:p>
          <a:p>
            <a:pPr lvl="1" fontAlgn="ctr"/>
            <a:r>
              <a:rPr lang="en-US" sz="2000" dirty="0" smtClean="0"/>
              <a:t>e.g. “</a:t>
            </a:r>
            <a:r>
              <a:rPr lang="en-US" sz="2000" dirty="0"/>
              <a:t>mostly alpha </a:t>
            </a:r>
            <a:r>
              <a:rPr lang="en-US" sz="2000" dirty="0" smtClean="0"/>
              <a:t>helix”</a:t>
            </a:r>
            <a:endParaRPr lang="en-US" sz="2000" dirty="0"/>
          </a:p>
          <a:p>
            <a:pPr fontAlgn="ctr"/>
            <a:r>
              <a:rPr lang="en-US" sz="2400" u="sng" dirty="0"/>
              <a:t>Architecture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Similar folding units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related through </a:t>
            </a:r>
            <a:r>
              <a:rPr lang="en-US" sz="2000" dirty="0" smtClean="0"/>
              <a:t>evolution</a:t>
            </a:r>
            <a:endParaRPr lang="en-US" sz="2000" dirty="0"/>
          </a:p>
          <a:p>
            <a:pPr fontAlgn="ctr"/>
            <a:r>
              <a:rPr lang="en-US" sz="2400" u="sng" dirty="0"/>
              <a:t>Topology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Structural/functional </a:t>
            </a:r>
            <a:r>
              <a:rPr lang="en-US" sz="2000" dirty="0"/>
              <a:t>evidence of divergent </a:t>
            </a:r>
            <a:r>
              <a:rPr lang="en-US" sz="2000" dirty="0" smtClean="0"/>
              <a:t>evolution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obvious </a:t>
            </a:r>
            <a:r>
              <a:rPr lang="en-US" sz="2000" dirty="0" smtClean="0"/>
              <a:t>sequence homologs</a:t>
            </a:r>
            <a:endParaRPr lang="en-US" sz="2000" dirty="0"/>
          </a:p>
          <a:p>
            <a:pPr fontAlgn="ctr"/>
            <a:r>
              <a:rPr lang="en-US" sz="2400" u="sng" dirty="0"/>
              <a:t>Homology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Sequence homologs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0681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 (and SCOP2)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90536" y="213133"/>
            <a:ext cx="369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scop.mrc-lmb.cam.ac.uk/scop</a:t>
            </a:r>
          </a:p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scop2.mrc-lmb.cam.ac.uk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https://scop.berkeley.edu/help/images/scop_hierarc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6" y="2423171"/>
            <a:ext cx="8952528" cy="37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u="sng" dirty="0">
                <a:solidFill>
                  <a:prstClr val="black"/>
                </a:solidFill>
              </a:rPr>
              <a:t>S</a:t>
            </a:r>
            <a:r>
              <a:rPr lang="en-US" dirty="0">
                <a:solidFill>
                  <a:prstClr val="black"/>
                </a:solidFill>
              </a:rPr>
              <a:t>tructural </a:t>
            </a:r>
            <a:r>
              <a:rPr lang="en-US" u="sng" dirty="0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lassification </a:t>
            </a:r>
            <a:r>
              <a:rPr lang="en-US" u="sng" dirty="0">
                <a:solidFill>
                  <a:prstClr val="black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f </a:t>
            </a:r>
            <a:r>
              <a:rPr lang="en-US" u="sng" dirty="0">
                <a:solidFill>
                  <a:prstClr val="black"/>
                </a:solidFill>
              </a:rPr>
              <a:t>P</a:t>
            </a:r>
            <a:r>
              <a:rPr lang="en-US" dirty="0">
                <a:solidFill>
                  <a:prstClr val="black"/>
                </a:solidFill>
              </a:rPr>
              <a:t>roteins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Manual </a:t>
            </a:r>
            <a:r>
              <a:rPr lang="en-US" dirty="0" err="1" smtClean="0">
                <a:solidFill>
                  <a:prstClr val="black"/>
                </a:solidFill>
              </a:rPr>
              <a:t>curation</a:t>
            </a:r>
            <a:r>
              <a:rPr lang="en-US" dirty="0" smtClean="0">
                <a:solidFill>
                  <a:prstClr val="black"/>
                </a:solidFill>
              </a:rPr>
              <a:t> of proteins into hierarchy based on appearance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80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Hidden Markov Models (interlude)</a:t>
            </a:r>
          </a:p>
          <a:p>
            <a:r>
              <a:rPr lang="en-US" sz="3200" dirty="0" smtClean="0"/>
              <a:t>Protein 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8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methods for protein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tendency for DNA/RNA to self-hybridize (e.g. to primers, chips) is manipulated to great effect in DNA/RNA sequencing/quantification</a:t>
            </a:r>
          </a:p>
          <a:p>
            <a:r>
              <a:rPr lang="en-US" dirty="0" smtClean="0"/>
              <a:t>Not so easy with proteins</a:t>
            </a:r>
          </a:p>
          <a:p>
            <a:r>
              <a:rPr lang="en-US" dirty="0" smtClean="0"/>
              <a:t>Detection/quantification by binding requires a protein-specific antibody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 descr="http://neobiolab.com/research/wp-content/uploads/2015/09/52ba4624ad0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8" y="3235056"/>
            <a:ext cx="4577315" cy="291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79" y="3235056"/>
            <a:ext cx="3969572" cy="22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s://media.eurekalert.org/multimedia_prod/pub/web/90132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1" y="3235056"/>
            <a:ext cx="2111067" cy="218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3915" y="5524722"/>
            <a:ext cx="1774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protein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2615" y="5677122"/>
            <a:ext cx="203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schematic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9392" y="6172170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Making a monoclonal antibody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5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detection/quantification: Western Blot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9057826" cy="3261350"/>
          </a:xfrm>
        </p:spPr>
        <p:txBody>
          <a:bodyPr/>
          <a:lstStyle/>
          <a:p>
            <a:r>
              <a:rPr lang="en-US" dirty="0" smtClean="0"/>
              <a:t>Specific protein detected by </a:t>
            </a:r>
            <a:r>
              <a:rPr lang="en-US" i="1" dirty="0" smtClean="0"/>
              <a:t>Western Blot</a:t>
            </a:r>
            <a:endParaRPr lang="en-US" dirty="0"/>
          </a:p>
          <a:p>
            <a:pPr lvl="1"/>
            <a:r>
              <a:rPr lang="en-US" dirty="0" smtClean="0"/>
              <a:t>protein + radiolabeled antibody</a:t>
            </a:r>
          </a:p>
          <a:p>
            <a:r>
              <a:rPr lang="en-US" dirty="0" smtClean="0"/>
              <a:t>Strong evidence for a particular protein</a:t>
            </a:r>
          </a:p>
          <a:p>
            <a:r>
              <a:rPr lang="en-US" dirty="0" smtClean="0"/>
              <a:t>Low-throughput</a:t>
            </a:r>
          </a:p>
          <a:p>
            <a:r>
              <a:rPr lang="en-US" dirty="0" smtClean="0"/>
              <a:t>Protein and protein-state specific</a:t>
            </a:r>
          </a:p>
          <a:p>
            <a:pPr lvl="1"/>
            <a:r>
              <a:rPr lang="en-US" dirty="0" smtClean="0"/>
              <a:t>Can have antibodies specific to, say, protein X phosphorylated at a particular amino acid site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23" descr="3474_wb_ka_0608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0682" y="752046"/>
            <a:ext cx="2124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25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Microarray logic for a protein sample</a:t>
            </a:r>
          </a:p>
          <a:p>
            <a:r>
              <a:rPr lang="en-US" dirty="0" smtClean="0"/>
              <a:t>Requires antibody for each protein</a:t>
            </a:r>
          </a:p>
          <a:p>
            <a:pPr lvl="1"/>
            <a:r>
              <a:rPr lang="en-US" dirty="0" smtClean="0"/>
              <a:t>Often domain-specific sets</a:t>
            </a:r>
          </a:p>
          <a:p>
            <a:r>
              <a:rPr lang="en-US" dirty="0" smtClean="0"/>
              <a:t>Non-specific binding and cross-hybridization issues (just like transcript/RNA arrays)</a:t>
            </a:r>
          </a:p>
          <a:p>
            <a:r>
              <a:rPr lang="en-US" dirty="0" smtClean="0"/>
              <a:t>Can analyze similarly to microarrays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https://www.researchgate.net/profile/Karen_Hasty/publication/221863397/figure/fig2/AS:216454302572545@1428618135650/RayBio-Human-Cytokine-Antibody-Array-of-pooled-culture-supernatants-from-PBMC-from-t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17" y="1600220"/>
            <a:ext cx="540067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35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1634</TotalTime>
  <Words>3507</Words>
  <Application>Microsoft Office PowerPoint</Application>
  <PresentationFormat>Custom</PresentationFormat>
  <Paragraphs>919</Paragraphs>
  <Slides>69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template</vt:lpstr>
      <vt:lpstr>1_template</vt:lpstr>
      <vt:lpstr>Image</vt:lpstr>
      <vt:lpstr>Proteins: Proteomics, Families, &amp; Folds</vt:lpstr>
      <vt:lpstr>Summary</vt:lpstr>
      <vt:lpstr>Summary</vt:lpstr>
      <vt:lpstr>Proteins often defined &amp; quantified from DNA/RNA</vt:lpstr>
      <vt:lpstr>Problems with defining proteins from DNA (genomes)</vt:lpstr>
      <vt:lpstr>Problems with quantifying proteins from RNA</vt:lpstr>
      <vt:lpstr>Direct methods for protein quantification</vt:lpstr>
      <vt:lpstr>Protein detection/quantification: Western Blot</vt:lpstr>
      <vt:lpstr>Protein detection/quantification: Arrays</vt:lpstr>
      <vt:lpstr>Protein detection/quantification: 2D gels</vt:lpstr>
      <vt:lpstr>Mass spectrometry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Proteomics resources</vt:lpstr>
      <vt:lpstr>Summary</vt:lpstr>
      <vt:lpstr>Sequence-function-structure relationships</vt:lpstr>
      <vt:lpstr>Genotype-phenotype mapping</vt:lpstr>
      <vt:lpstr>Defining protein families, domains, and folds</vt:lpstr>
      <vt:lpstr>Protein families: COGs</vt:lpstr>
      <vt:lpstr>Protein families: COGs</vt:lpstr>
      <vt:lpstr>Protein families: eggNOG</vt:lpstr>
      <vt:lpstr>Protein families: UniRef</vt:lpstr>
      <vt:lpstr>Protein families: UniRef</vt:lpstr>
      <vt:lpstr>Protein families: UniRef</vt:lpstr>
      <vt:lpstr>Protein domains: Pfam</vt:lpstr>
      <vt:lpstr>Protein domains: Pfam</vt:lpstr>
      <vt:lpstr>Protein domains: Pfam</vt:lpstr>
      <vt:lpstr>Protein domains: Pfam</vt:lpstr>
      <vt:lpstr>Summary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HMM application: Finding CpG islands</vt:lpstr>
      <vt:lpstr>Finding CpG islands</vt:lpstr>
      <vt:lpstr>Pfam HMMs</vt:lpstr>
      <vt:lpstr>Pfam HMMs</vt:lpstr>
      <vt:lpstr>Summary</vt:lpstr>
      <vt:lpstr>Protein structure</vt:lpstr>
      <vt:lpstr>Protein structure</vt:lpstr>
      <vt:lpstr>Can you build a microscope powerful enough to see a protein?</vt:lpstr>
      <vt:lpstr>X-ray crystallography: overview</vt:lpstr>
      <vt:lpstr>X-ray crystallography: making protein crystals</vt:lpstr>
      <vt:lpstr>X-ray crystallography: Diffraction</vt:lpstr>
      <vt:lpstr>X-ray crystallography: Diffraction</vt:lpstr>
      <vt:lpstr>X-ray crystallography: Diffraction</vt:lpstr>
      <vt:lpstr>Nuclear Magnetic Resonance (NMR) spectroscopy</vt:lpstr>
      <vt:lpstr>Methods comparison</vt:lpstr>
      <vt:lpstr>Protein folding: From sequence to structure</vt:lpstr>
      <vt:lpstr>Protein folding: Driving forces</vt:lpstr>
      <vt:lpstr>Protein folding: Driving forces</vt:lpstr>
      <vt:lpstr>Protein folding: Driving forces</vt:lpstr>
      <vt:lpstr>ab initio protein folding</vt:lpstr>
      <vt:lpstr>ab initio protein folding</vt:lpstr>
      <vt:lpstr>Knowledge-based folding</vt:lpstr>
      <vt:lpstr>Summary</vt:lpstr>
      <vt:lpstr>The Protein Data Bank (PDB)</vt:lpstr>
      <vt:lpstr>The Protein Data Bank: Example Entry</vt:lpstr>
      <vt:lpstr>View of 1FZY from the PDB</vt:lpstr>
      <vt:lpstr>The Protein Data Bank: Raw Data</vt:lpstr>
      <vt:lpstr>Databases of protein folds</vt:lpstr>
      <vt:lpstr>CATH</vt:lpstr>
      <vt:lpstr>SCOP (and SCOP2)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681</cp:revision>
  <dcterms:created xsi:type="dcterms:W3CDTF">2017-01-05T15:59:06Z</dcterms:created>
  <dcterms:modified xsi:type="dcterms:W3CDTF">2017-04-19T18:43:05Z</dcterms:modified>
</cp:coreProperties>
</file>