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44" r:id="rId1"/>
  </p:sldMasterIdLst>
  <p:notesMasterIdLst>
    <p:notesMasterId r:id="rId6"/>
  </p:notesMasterIdLst>
  <p:sldIdLst>
    <p:sldId id="256" r:id="rId2"/>
    <p:sldId id="267" r:id="rId3"/>
    <p:sldId id="268" r:id="rId4"/>
    <p:sldId id="26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0"/>
    <p:restoredTop sz="94633"/>
  </p:normalViewPr>
  <p:slideViewPr>
    <p:cSldViewPr snapToObjects="1">
      <p:cViewPr varScale="1">
        <p:scale>
          <a:sx n="103" d="100"/>
          <a:sy n="103" d="100"/>
        </p:scale>
        <p:origin x="-114" y="-6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878786-9B84-E947-8820-7E1CB9ABDCEA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B335D2-6E04-3648-AD61-524203FBD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413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2605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73011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952686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BB3A-3F6B-224C-8852-F550807EB424}" type="datetime1">
              <a:rPr lang="en-US" smtClean="0"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977F8-AF0A-A442-A0AC-1287626547B1}" type="datetime1">
              <a:rPr lang="en-US" smtClean="0"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5363E-93AC-7F40-AA29-9E7536968F8A}" type="datetime1">
              <a:rPr lang="en-US" smtClean="0"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F284-50AE-D34D-8E2A-B571963D35AB}" type="datetime1">
              <a:rPr lang="en-US" smtClean="0"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CBC8F-0DFA-CF43-AF75-D35C7DAE1A67}" type="datetime1">
              <a:rPr lang="en-US" smtClean="0"/>
              <a:t>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E3AC8-E917-7240-97EB-64EFC1A06C96}" type="datetime1">
              <a:rPr lang="en-US" smtClean="0"/>
              <a:t>2/8/2017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C38A-8B5C-984D-A05C-F7D51DEF0DE3}" type="datetime1">
              <a:rPr lang="en-US" smtClean="0"/>
              <a:t>2/8/2017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08026-1BB1-3941-BE5E-D323B07E18A9}" type="datetime1">
              <a:rPr lang="en-US" smtClean="0"/>
              <a:t>2/8/2017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444D-7AD3-6F44-824C-A4C041676D98}" type="datetime1">
              <a:rPr lang="en-US" smtClean="0"/>
              <a:t>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A9C7-1789-DC4D-89FD-19B71522CE86}" type="datetime1">
              <a:rPr lang="en-US" smtClean="0"/>
              <a:t>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8539" y="229235"/>
            <a:ext cx="11714922" cy="6546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8539" y="1082040"/>
            <a:ext cx="11714922" cy="54068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8539" y="6488870"/>
            <a:ext cx="27432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6A2B9-2614-974A-BEFA-2B7A71A547EB}" type="datetime1">
              <a:rPr lang="en-US" smtClean="0"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48887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10261" y="6488870"/>
            <a:ext cx="2743200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0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>
    <p:fade/>
  </p:transition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Calibri" charset="0"/>
          <a:ea typeface="Calibri" charset="0"/>
          <a:cs typeface="Calibri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75000"/>
        <a:buFont typeface="LucidaGrande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75000"/>
        <a:buFont typeface="LucidaGrande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huttenhower.sph.harvard.edu/bst28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28" y="473011"/>
            <a:ext cx="9601145" cy="2387600"/>
          </a:xfrm>
        </p:spPr>
        <p:txBody>
          <a:bodyPr>
            <a:normAutofit/>
          </a:bodyPr>
          <a:lstStyle/>
          <a:p>
            <a:r>
              <a:rPr lang="en-US" dirty="0" smtClean="0"/>
              <a:t>Computational Controls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Curtis Huttenhower (</a:t>
            </a:r>
            <a:r>
              <a:rPr lang="en-US" dirty="0" err="1" smtClean="0"/>
              <a:t>chuttenh@hsph.harvard.edu</a:t>
            </a:r>
            <a:r>
              <a:rPr lang="en-US" dirty="0" smtClean="0"/>
              <a:t>)</a:t>
            </a:r>
          </a:p>
          <a:p>
            <a:r>
              <a:rPr lang="en-US" dirty="0" smtClean="0"/>
              <a:t>Eric </a:t>
            </a:r>
            <a:r>
              <a:rPr lang="en-US" dirty="0" err="1" smtClean="0"/>
              <a:t>Franzosa</a:t>
            </a:r>
            <a:r>
              <a:rPr lang="en-US" dirty="0" smtClean="0"/>
              <a:t> (</a:t>
            </a:r>
            <a:r>
              <a:rPr lang="en-US" dirty="0" err="1" smtClean="0"/>
              <a:t>franzosa@hsph.harvard.edu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>
                <a:hlinkClick r:id="rId3"/>
              </a:rPr>
              <a:t>http://huttenhower.sph.harvard.edu/bst281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0123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Positive and negative controls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1082041"/>
            <a:ext cx="11714922" cy="1981204"/>
          </a:xfrm>
        </p:spPr>
        <p:txBody>
          <a:bodyPr/>
          <a:lstStyle/>
          <a:p>
            <a:r>
              <a:rPr lang="en-US" sz="3200" dirty="0"/>
              <a:t>A </a:t>
            </a:r>
            <a:r>
              <a:rPr lang="en-US" sz="3200" b="1" dirty="0"/>
              <a:t>positive control </a:t>
            </a:r>
            <a:r>
              <a:rPr lang="en-US" sz="3200" dirty="0"/>
              <a:t>receives a treatment </a:t>
            </a:r>
            <a:r>
              <a:rPr lang="en-US" sz="3200" dirty="0" smtClean="0"/>
              <a:t>and demonstrates</a:t>
            </a:r>
            <a:br>
              <a:rPr lang="en-US" sz="3200" dirty="0" smtClean="0"/>
            </a:br>
            <a:r>
              <a:rPr lang="en-US" sz="3200" i="1" dirty="0" smtClean="0"/>
              <a:t>an expected response.</a:t>
            </a:r>
          </a:p>
          <a:p>
            <a:r>
              <a:rPr lang="en-US" sz="3200" dirty="0" smtClean="0"/>
              <a:t>A </a:t>
            </a:r>
            <a:r>
              <a:rPr lang="en-US" sz="3200" b="1" dirty="0" smtClean="0"/>
              <a:t>negative control </a:t>
            </a:r>
            <a:r>
              <a:rPr lang="en-US" sz="3200" dirty="0"/>
              <a:t>receives a treatment </a:t>
            </a:r>
            <a:r>
              <a:rPr lang="en-US" sz="3200" dirty="0" smtClean="0"/>
              <a:t>and demonstrates</a:t>
            </a:r>
            <a:br>
              <a:rPr lang="en-US" sz="3200" dirty="0" smtClean="0"/>
            </a:br>
            <a:r>
              <a:rPr lang="en-US" sz="3200" i="1" dirty="0" smtClean="0"/>
              <a:t>a lack of response.</a:t>
            </a:r>
          </a:p>
          <a:p>
            <a:r>
              <a:rPr lang="en-US" sz="3200" i="1" dirty="0" smtClean="0"/>
              <a:t>In an experiment…</a:t>
            </a:r>
          </a:p>
          <a:p>
            <a:pPr lvl="1"/>
            <a:r>
              <a:rPr lang="en-US" i="1" dirty="0" smtClean="0"/>
              <a:t>Treatments are experimental protocols applied to sample material</a:t>
            </a:r>
          </a:p>
          <a:p>
            <a:pPr lvl="1"/>
            <a:r>
              <a:rPr lang="en-US" i="1" dirty="0" smtClean="0"/>
              <a:t>A response is a measurable readout from the experiment</a:t>
            </a:r>
          </a:p>
          <a:p>
            <a:r>
              <a:rPr lang="en-US" sz="3200" i="1" dirty="0" smtClean="0"/>
              <a:t>In computation…</a:t>
            </a:r>
          </a:p>
          <a:p>
            <a:pPr lvl="1"/>
            <a:r>
              <a:rPr lang="en-US" i="1" dirty="0" smtClean="0"/>
              <a:t>Treatments are computational protocols (i.e. analyses) applied to data</a:t>
            </a:r>
          </a:p>
          <a:p>
            <a:pPr lvl="1"/>
            <a:r>
              <a:rPr lang="en-US" i="1" dirty="0" smtClean="0"/>
              <a:t>A response is an expected result from an analysis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2/8/2017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825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</a:t>
            </a:r>
            <a:r>
              <a:rPr lang="en-US" dirty="0" smtClean="0"/>
              <a:t>erimental controls: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1082041"/>
            <a:ext cx="11714922" cy="1981204"/>
          </a:xfrm>
        </p:spPr>
        <p:txBody>
          <a:bodyPr/>
          <a:lstStyle/>
          <a:p>
            <a:r>
              <a:rPr lang="en-US" sz="3200" dirty="0" smtClean="0"/>
              <a:t>I am testing out a new yeast two-hybrid protocol for detecting binary protein-protein interactions.</a:t>
            </a:r>
          </a:p>
          <a:p>
            <a:r>
              <a:rPr lang="en-US" sz="3200" dirty="0" smtClean="0"/>
              <a:t>Proteins interacting under this method produce a green pigment.</a:t>
            </a:r>
          </a:p>
          <a:p>
            <a:r>
              <a:rPr lang="en-US" sz="3200" dirty="0" smtClean="0"/>
              <a:t>What would be an example of an experimental positive control?</a:t>
            </a:r>
          </a:p>
          <a:p>
            <a:pPr lvl="1"/>
            <a:r>
              <a:rPr lang="en-US" dirty="0" smtClean="0"/>
              <a:t>Apply the method to two proteins that are known to </a:t>
            </a:r>
            <a:r>
              <a:rPr lang="en-US" i="1" dirty="0" smtClean="0"/>
              <a:t>directly</a:t>
            </a:r>
            <a:r>
              <a:rPr lang="en-US" dirty="0" smtClean="0"/>
              <a:t> bind</a:t>
            </a:r>
          </a:p>
          <a:p>
            <a:pPr lvl="1"/>
            <a:r>
              <a:rPr lang="en-US" dirty="0" smtClean="0"/>
              <a:t>E.g. human hemoglobin alpha and human hemoglobin beta</a:t>
            </a:r>
          </a:p>
          <a:p>
            <a:pPr lvl="1"/>
            <a:r>
              <a:rPr lang="en-US" dirty="0" smtClean="0"/>
              <a:t>My yeast cells should turn green</a:t>
            </a:r>
          </a:p>
          <a:p>
            <a:r>
              <a:rPr lang="en-US" sz="3200" dirty="0" smtClean="0"/>
              <a:t>What would be an example of an experimental negative control?</a:t>
            </a:r>
          </a:p>
          <a:p>
            <a:pPr lvl="1"/>
            <a:r>
              <a:rPr lang="en-US" dirty="0" smtClean="0"/>
              <a:t>Apply the method to two proteins that are NOT expected to interact</a:t>
            </a:r>
          </a:p>
          <a:p>
            <a:pPr lvl="1"/>
            <a:r>
              <a:rPr lang="en-US" dirty="0" smtClean="0"/>
              <a:t>E.g. a yeast outer membrane receptor and a yeast histone</a:t>
            </a:r>
          </a:p>
          <a:p>
            <a:pPr lvl="1"/>
            <a:r>
              <a:rPr lang="en-US" dirty="0" smtClean="0"/>
              <a:t>My yeast cells should not turn green.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2/8/2017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16277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Computational </a:t>
            </a:r>
            <a:r>
              <a:rPr lang="en-US" dirty="0" smtClean="0"/>
              <a:t>controls: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1082041"/>
            <a:ext cx="11714922" cy="1981204"/>
          </a:xfrm>
        </p:spPr>
        <p:txBody>
          <a:bodyPr/>
          <a:lstStyle/>
          <a:p>
            <a:r>
              <a:rPr lang="en-US" sz="3200" dirty="0" smtClean="0"/>
              <a:t>My collaborator has just given me a list of putative protein-protein interactions based on a new yeast two-hybrid screen.</a:t>
            </a:r>
          </a:p>
          <a:p>
            <a:r>
              <a:rPr lang="en-US" sz="3200" dirty="0"/>
              <a:t>What would be an example of </a:t>
            </a:r>
            <a:r>
              <a:rPr lang="en-US" sz="3200" dirty="0" smtClean="0"/>
              <a:t>a computational positive </a:t>
            </a:r>
            <a:r>
              <a:rPr lang="en-US" sz="3200" dirty="0"/>
              <a:t>control</a:t>
            </a:r>
            <a:r>
              <a:rPr lang="en-US" sz="3200" dirty="0" smtClean="0"/>
              <a:t>?</a:t>
            </a:r>
          </a:p>
          <a:p>
            <a:pPr lvl="1"/>
            <a:r>
              <a:rPr lang="en-US" dirty="0" smtClean="0"/>
              <a:t>The list should be enriched for known protein-protein interactions</a:t>
            </a:r>
          </a:p>
          <a:p>
            <a:pPr lvl="1"/>
            <a:r>
              <a:rPr lang="en-US" dirty="0" smtClean="0"/>
              <a:t>E.g. “gold-standard” positive interactions reported by many previous experiments</a:t>
            </a:r>
          </a:p>
          <a:p>
            <a:r>
              <a:rPr lang="en-US" dirty="0" smtClean="0"/>
              <a:t>What would be an example of a computational negative control?</a:t>
            </a:r>
          </a:p>
          <a:p>
            <a:pPr lvl="1"/>
            <a:r>
              <a:rPr lang="en-US" dirty="0" smtClean="0"/>
              <a:t>This list should be depleted for improbable protein-protein interactions</a:t>
            </a:r>
          </a:p>
          <a:p>
            <a:pPr lvl="1"/>
            <a:r>
              <a:rPr lang="en-US" dirty="0" smtClean="0"/>
              <a:t>E.g. proteins that are known to localize to different cellular compartments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2/8/2017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6946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template.potx" id="{C45E4124-DA99-1A43-8055-4E333AA50834}" vid="{58D7D9E8-718A-B446-ACCE-02EB861CA9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1465</TotalTime>
  <Words>234</Words>
  <Application>Microsoft Office PowerPoint</Application>
  <PresentationFormat>Custom</PresentationFormat>
  <Paragraphs>44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template</vt:lpstr>
      <vt:lpstr>Computational Controls</vt:lpstr>
      <vt:lpstr>Positive and negative controls</vt:lpstr>
      <vt:lpstr>Experimental controls: Example</vt:lpstr>
      <vt:lpstr>Computational controls: Example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Genomic Data Manipulation</dc:title>
  <dc:creator>Curtis Huttenhower</dc:creator>
  <cp:lastModifiedBy>Eric Franzosa</cp:lastModifiedBy>
  <cp:revision>767</cp:revision>
  <dcterms:created xsi:type="dcterms:W3CDTF">2017-01-05T15:59:06Z</dcterms:created>
  <dcterms:modified xsi:type="dcterms:W3CDTF">2017-02-08T19:50:56Z</dcterms:modified>
</cp:coreProperties>
</file>