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1"/>
  </p:sldMasterIdLst>
  <p:notesMasterIdLst>
    <p:notesMasterId r:id="rId10"/>
  </p:notesMasterIdLst>
  <p:sldIdLst>
    <p:sldId id="256" r:id="rId2"/>
    <p:sldId id="268" r:id="rId3"/>
    <p:sldId id="273" r:id="rId4"/>
    <p:sldId id="269" r:id="rId5"/>
    <p:sldId id="271" r:id="rId6"/>
    <p:sldId id="272" r:id="rId7"/>
    <p:sldId id="270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05"/>
    <p:restoredTop sz="94633"/>
  </p:normalViewPr>
  <p:slideViewPr>
    <p:cSldViewPr snapToGrid="0" snapToObjects="1">
      <p:cViewPr varScale="1">
        <p:scale>
          <a:sx n="115" d="100"/>
          <a:sy n="115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uttenhower.sph.harvard.edu/bst2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jupyter.org/" TargetMode="External"/><Relationship Id="rId2" Type="http://schemas.openxmlformats.org/officeDocument/2006/relationships/hyperlink" Target="https://www.codecadem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docs.continuum.io/anaconda/insta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Computational tools setup: </a:t>
            </a:r>
            <a:r>
              <a:rPr lang="en-US" dirty="0" err="1"/>
              <a:t>Codecademy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Python, and </a:t>
            </a:r>
            <a:r>
              <a:rPr lang="en-US"/>
              <a:t>Jupyter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Curtis Huttenhower (</a:t>
            </a:r>
            <a:r>
              <a:rPr lang="en-US" dirty="0" err="1"/>
              <a:t>chuttenh@hsph.harvard.edu</a:t>
            </a:r>
            <a:r>
              <a:rPr lang="en-US" dirty="0"/>
              <a:t>)</a:t>
            </a:r>
          </a:p>
          <a:p>
            <a:r>
              <a:rPr lang="en-US" dirty="0"/>
              <a:t>Eric </a:t>
            </a:r>
            <a:r>
              <a:rPr lang="en-US" dirty="0" err="1"/>
              <a:t>Franzosa</a:t>
            </a:r>
            <a:r>
              <a:rPr lang="en-US" dirty="0"/>
              <a:t> (</a:t>
            </a:r>
            <a:r>
              <a:rPr lang="en-US" dirty="0" err="1"/>
              <a:t>franzosa@hsph.harvard.edu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http://huttenhower.sph.harvard.edu/bst281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 computational tools for quantitative biology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Python: interpreted, imperative, memory-managed language wt. large library.</a:t>
            </a:r>
          </a:p>
          <a:p>
            <a:r>
              <a:rPr lang="en-US" dirty="0" err="1"/>
              <a:t>Codecademy</a:t>
            </a:r>
            <a:r>
              <a:rPr lang="en-US" dirty="0"/>
              <a:t>: great learners’ web site</a:t>
            </a:r>
          </a:p>
          <a:p>
            <a:pPr lvl="1"/>
            <a:r>
              <a:rPr lang="en-US" dirty="0">
                <a:hlinkClick r:id="rId2"/>
              </a:rPr>
              <a:t>https://www.codecademy.com</a:t>
            </a:r>
            <a:endParaRPr lang="en-US" dirty="0"/>
          </a:p>
          <a:p>
            <a:pPr lvl="1"/>
            <a:r>
              <a:rPr lang="en-US" dirty="0"/>
              <a:t>Provides documentation, tutorial, runs code, and evaluates progress, all online.</a:t>
            </a:r>
          </a:p>
          <a:p>
            <a:r>
              <a:rPr lang="en-US" dirty="0"/>
              <a:t>Command line Python scripts and editing</a:t>
            </a:r>
          </a:p>
          <a:p>
            <a:pPr lvl="1"/>
            <a:r>
              <a:rPr lang="en-US" dirty="0"/>
              <a:t>Each program is its own text file, executed and with input/output on the command line.</a:t>
            </a:r>
          </a:p>
          <a:p>
            <a:pPr lvl="1"/>
            <a:r>
              <a:rPr lang="en-US" dirty="0"/>
              <a:t>Best for “real” research </a:t>
            </a:r>
            <a:r>
              <a:rPr lang="mr-IN" dirty="0"/>
              <a:t>–</a:t>
            </a:r>
            <a:r>
              <a:rPr lang="en-US" dirty="0"/>
              <a:t> will be used heavily in lab and for all problem sets.</a:t>
            </a:r>
          </a:p>
          <a:p>
            <a:r>
              <a:rPr lang="en-US" dirty="0" err="1"/>
              <a:t>Jupyter</a:t>
            </a:r>
            <a:r>
              <a:rPr lang="en-US" dirty="0"/>
              <a:t> (formerly </a:t>
            </a:r>
            <a:r>
              <a:rPr lang="en-US" dirty="0" err="1"/>
              <a:t>IPython</a:t>
            </a:r>
            <a:r>
              <a:rPr lang="en-US" dirty="0"/>
              <a:t> Notebook)</a:t>
            </a:r>
          </a:p>
          <a:p>
            <a:pPr lvl="1"/>
            <a:r>
              <a:rPr lang="en-US" dirty="0">
                <a:hlinkClick r:id="rId3"/>
              </a:rPr>
              <a:t>http://jupyter.org</a:t>
            </a:r>
            <a:endParaRPr lang="en-US" dirty="0"/>
          </a:p>
          <a:p>
            <a:pPr lvl="1"/>
            <a:r>
              <a:rPr lang="en-US" dirty="0"/>
              <a:t>Graphical interface to running small pieces of</a:t>
            </a:r>
            <a:br>
              <a:rPr lang="en-US" dirty="0"/>
            </a:br>
            <a:r>
              <a:rPr lang="en-US" dirty="0"/>
              <a:t>Python interactively.</a:t>
            </a:r>
          </a:p>
          <a:p>
            <a:pPr lvl="1"/>
            <a:r>
              <a:rPr lang="en-US" dirty="0"/>
              <a:t>Great for documenting specific activities,</a:t>
            </a:r>
            <a:br>
              <a:rPr lang="en-US" dirty="0"/>
            </a:br>
            <a:r>
              <a:rPr lang="en-US" dirty="0"/>
              <a:t>research or otherwise.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184" y="4214191"/>
            <a:ext cx="4217198" cy="264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4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Simple, clean programming language:</a:t>
            </a:r>
          </a:p>
          <a:p>
            <a:pPr lvl="1"/>
            <a:r>
              <a:rPr lang="en-US" dirty="0"/>
              <a:t>Easy to learn.</a:t>
            </a:r>
          </a:p>
          <a:p>
            <a:pPr lvl="1"/>
            <a:r>
              <a:rPr lang="en-US" dirty="0"/>
              <a:t>Widely used (in computational biology</a:t>
            </a:r>
            <a:br>
              <a:rPr lang="en-US" dirty="0"/>
            </a:br>
            <a:r>
              <a:rPr lang="en-US" dirty="0"/>
              <a:t>and otherwise).</a:t>
            </a:r>
          </a:p>
          <a:p>
            <a:pPr lvl="1"/>
            <a:r>
              <a:rPr lang="en-US" dirty="0"/>
              <a:t>Lots of tools already built in.</a:t>
            </a:r>
          </a:p>
          <a:p>
            <a:r>
              <a:rPr lang="en-US" dirty="0"/>
              <a:t>Provides an environment that:</a:t>
            </a:r>
          </a:p>
          <a:p>
            <a:pPr lvl="1"/>
            <a:r>
              <a:rPr lang="en-US" dirty="0"/>
              <a:t>Helps you think about data.</a:t>
            </a:r>
          </a:p>
          <a:p>
            <a:pPr lvl="1"/>
            <a:r>
              <a:rPr lang="en-US" dirty="0"/>
              <a:t>Can quickly get simple tasks done.</a:t>
            </a:r>
          </a:p>
          <a:p>
            <a:r>
              <a:rPr lang="en-US" dirty="0"/>
              <a:t>Like what?</a:t>
            </a:r>
          </a:p>
          <a:p>
            <a:pPr lvl="1"/>
            <a:r>
              <a:rPr lang="en-US" dirty="0"/>
              <a:t>Download lots of data at once.</a:t>
            </a:r>
          </a:p>
          <a:p>
            <a:pPr lvl="1"/>
            <a:r>
              <a:rPr lang="en-US" dirty="0"/>
              <a:t>Change and match formats.</a:t>
            </a:r>
          </a:p>
          <a:p>
            <a:pPr lvl="1"/>
            <a:r>
              <a:rPr lang="en-US" dirty="0"/>
              <a:t>Quality control or filter data.</a:t>
            </a:r>
          </a:p>
          <a:p>
            <a:pPr lvl="1"/>
            <a:r>
              <a:rPr lang="en-US" dirty="0"/>
              <a:t>Generate reports and visualizations.</a:t>
            </a:r>
          </a:p>
          <a:p>
            <a:pPr lvl="1"/>
            <a:r>
              <a:rPr lang="en-US" dirty="0"/>
              <a:t>Perform statistical tests reproducibly.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886" y="720854"/>
            <a:ext cx="5726674" cy="40626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4557" b="22785"/>
          <a:stretch/>
        </p:blipFill>
        <p:spPr>
          <a:xfrm>
            <a:off x="9109807" y="0"/>
            <a:ext cx="3082193" cy="838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5920" y="4205919"/>
            <a:ext cx="4041139" cy="3039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600" y="4807721"/>
            <a:ext cx="2721062" cy="154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9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Codecademy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" y="820185"/>
            <a:ext cx="5029200" cy="3152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579" y="820185"/>
            <a:ext cx="5029200" cy="3152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" y="3812442"/>
            <a:ext cx="5029200" cy="3152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579" y="3812442"/>
            <a:ext cx="5029200" cy="31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Command line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Skip if you already have a working Python 3.</a:t>
            </a:r>
          </a:p>
          <a:p>
            <a:r>
              <a:rPr lang="en-US" dirty="0"/>
              <a:t>Otherwise, we’ll install one using Anaconda:</a:t>
            </a:r>
          </a:p>
          <a:p>
            <a:pPr lvl="1"/>
            <a:r>
              <a:rPr lang="en-US" dirty="0">
                <a:hlinkClick r:id="rId2"/>
              </a:rPr>
              <a:t>https://docs.continuum.io/anaconda/install</a:t>
            </a:r>
            <a:endParaRPr lang="en-US" dirty="0"/>
          </a:p>
          <a:p>
            <a:pPr lvl="1"/>
            <a:r>
              <a:rPr lang="en-US" dirty="0"/>
              <a:t>Make sure to use Python 3, not 2.</a:t>
            </a:r>
          </a:p>
          <a:p>
            <a:r>
              <a:rPr lang="en-US" dirty="0"/>
              <a:t>After installation, start a terminal:</a:t>
            </a:r>
          </a:p>
          <a:p>
            <a:pPr lvl="1"/>
            <a:r>
              <a:rPr lang="en-US" dirty="0" err="1"/>
              <a:t>macOS</a:t>
            </a:r>
            <a:r>
              <a:rPr lang="en-US" dirty="0"/>
              <a:t>: Applications → Utilities → Terminal</a:t>
            </a:r>
          </a:p>
          <a:p>
            <a:pPr lvl="1"/>
            <a:r>
              <a:rPr lang="en-US" dirty="0"/>
              <a:t>Windows 10: Start → All apps → Windows System → Command Prompt</a:t>
            </a:r>
          </a:p>
          <a:p>
            <a:pPr lvl="2"/>
            <a:r>
              <a:rPr lang="en-US" dirty="0"/>
              <a:t>Equivalent in earlier Windows: Start → Programs → Accessories → Command Prompt</a:t>
            </a:r>
          </a:p>
          <a:p>
            <a:r>
              <a:rPr lang="en-US" dirty="0"/>
              <a:t>Type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python --version</a:t>
            </a:r>
            <a:r>
              <a:rPr lang="en-US" dirty="0"/>
              <a:t> and press Return.</a:t>
            </a:r>
          </a:p>
          <a:p>
            <a:endParaRPr lang="en-US" dirty="0"/>
          </a:p>
          <a:p>
            <a:r>
              <a:rPr lang="en-US" dirty="0"/>
              <a:t>Lab: more command line syntax and the</a:t>
            </a:r>
            <a:br>
              <a:rPr lang="en-US" dirty="0"/>
            </a:br>
            <a:r>
              <a:rPr lang="en-US" dirty="0"/>
              <a:t>Python-aware editor Brackets.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1" y="139347"/>
            <a:ext cx="5031849" cy="1687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377" y="4362976"/>
            <a:ext cx="3801768" cy="2664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640" y="1949073"/>
            <a:ext cx="3904090" cy="16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0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Jupyter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Jupyter</a:t>
            </a:r>
            <a:r>
              <a:rPr lang="en-US" dirty="0"/>
              <a:t> (formerly </a:t>
            </a:r>
            <a:r>
              <a:rPr lang="en-US" dirty="0" err="1"/>
              <a:t>IPython</a:t>
            </a:r>
            <a:r>
              <a:rPr lang="en-US" dirty="0"/>
              <a:t> Notebook): web-based graphical interface to interactively run, visualize, and document Python snippets.</a:t>
            </a:r>
          </a:p>
          <a:p>
            <a:endParaRPr lang="en-US" sz="600" dirty="0"/>
          </a:p>
          <a:p>
            <a:r>
              <a:rPr lang="en-US" dirty="0"/>
              <a:t>In a terminal, type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jupyter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notebook</a:t>
            </a:r>
            <a:br>
              <a:rPr lang="en-US" dirty="0"/>
            </a:br>
            <a:r>
              <a:rPr lang="en-US" dirty="0"/>
              <a:t>and press Return.</a:t>
            </a:r>
          </a:p>
          <a:p>
            <a:endParaRPr lang="en-US" sz="600" dirty="0"/>
          </a:p>
          <a:p>
            <a:r>
              <a:rPr lang="en-US" dirty="0"/>
              <a:t>In the resulting web page, select New →</a:t>
            </a:r>
            <a:br>
              <a:rPr lang="en-US" dirty="0"/>
            </a:br>
            <a:r>
              <a:rPr lang="en-US" dirty="0"/>
              <a:t>Notebooks: Python 3.</a:t>
            </a:r>
          </a:p>
          <a:p>
            <a:endParaRPr lang="en-US" sz="600" dirty="0"/>
          </a:p>
          <a:p>
            <a:r>
              <a:rPr lang="en-US" dirty="0"/>
              <a:t>Type exactly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print( 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Hello, world!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)</a:t>
            </a:r>
            <a:br>
              <a:rPr lang="en-US" dirty="0"/>
            </a:br>
            <a:r>
              <a:rPr lang="en-US" dirty="0"/>
              <a:t>and press Shift-Return.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dirty="0"/>
              <a:t>If the result doesn’t look like this, grab someone for help.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19" y="1433764"/>
            <a:ext cx="2867881" cy="2010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2942" t="15778" r="12804" b="48889"/>
          <a:stretch/>
        </p:blipFill>
        <p:spPr>
          <a:xfrm>
            <a:off x="6558500" y="2688907"/>
            <a:ext cx="5394961" cy="1609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8905" y="4867458"/>
            <a:ext cx="4774150" cy="1371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61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Codecademy</a:t>
            </a:r>
            <a:endParaRPr lang="en-US" dirty="0"/>
          </a:p>
          <a:p>
            <a:pPr lvl="1"/>
            <a:r>
              <a:rPr lang="en-US" dirty="0"/>
              <a:t>Create account, log in, start Python, and run only the very first module (“Welcome!”)</a:t>
            </a:r>
          </a:p>
          <a:p>
            <a:endParaRPr lang="en-US" dirty="0"/>
          </a:p>
          <a:p>
            <a:r>
              <a:rPr lang="en-US" dirty="0"/>
              <a:t>Python</a:t>
            </a:r>
          </a:p>
          <a:p>
            <a:pPr lvl="1"/>
            <a:r>
              <a:rPr lang="en-US" dirty="0"/>
              <a:t>Install Python 3 using Anaconda.</a:t>
            </a:r>
          </a:p>
          <a:p>
            <a:pPr lvl="1"/>
            <a:r>
              <a:rPr lang="en-US" dirty="0"/>
              <a:t>Run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python --version</a:t>
            </a:r>
            <a:r>
              <a:rPr lang="en-US" dirty="0"/>
              <a:t> from the command line.</a:t>
            </a:r>
          </a:p>
          <a:p>
            <a:endParaRPr lang="en-US" dirty="0"/>
          </a:p>
          <a:p>
            <a:r>
              <a:rPr lang="en-US" dirty="0" err="1"/>
              <a:t>Jupyter</a:t>
            </a:r>
            <a:endParaRPr lang="en-US" dirty="0"/>
          </a:p>
          <a:p>
            <a:pPr lvl="1"/>
            <a:r>
              <a:rPr lang="en-US" dirty="0"/>
              <a:t>Run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jupyter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notebook</a:t>
            </a:r>
            <a:r>
              <a:rPr lang="en-US" dirty="0"/>
              <a:t> from the command line.</a:t>
            </a:r>
          </a:p>
          <a:p>
            <a:pPr lvl="1"/>
            <a:r>
              <a:rPr lang="en-US" dirty="0"/>
              <a:t>Create a new Python notebook and run a</a:t>
            </a:r>
            <a:br>
              <a:rPr lang="en-US" dirty="0"/>
            </a:b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dirty="0"/>
              <a:t> command.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840" y="123720"/>
            <a:ext cx="3078480" cy="13149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5077" y="2214136"/>
            <a:ext cx="3801768" cy="2664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6835" y="5194019"/>
            <a:ext cx="5160010" cy="149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/>
              <a:t>Python: simple language for learning computing concepts.</a:t>
            </a:r>
          </a:p>
          <a:p>
            <a:pPr lvl="1"/>
            <a:r>
              <a:rPr lang="en-US" sz="2600" dirty="0"/>
              <a:t>Good for data manipulation and analysis.</a:t>
            </a:r>
          </a:p>
          <a:p>
            <a:pPr lvl="1"/>
            <a:r>
              <a:rPr lang="en-US" sz="2600" dirty="0"/>
              <a:t>Large library of existing tools for biological data.</a:t>
            </a:r>
          </a:p>
          <a:p>
            <a:endParaRPr lang="en-US" sz="1000" dirty="0"/>
          </a:p>
          <a:p>
            <a:r>
              <a:rPr lang="en-US" sz="3000" dirty="0"/>
              <a:t>Most important interface is from the command line.</a:t>
            </a:r>
          </a:p>
          <a:p>
            <a:pPr lvl="1"/>
            <a:r>
              <a:rPr lang="en-US" sz="2600" dirty="0"/>
              <a:t>Each program is a text file, run using the command line terminal.</a:t>
            </a:r>
          </a:p>
          <a:p>
            <a:pPr lvl="1"/>
            <a:r>
              <a:rPr lang="en-US" sz="2600" dirty="0"/>
              <a:t>We’ll use this for all problem sets and labs.</a:t>
            </a:r>
          </a:p>
          <a:p>
            <a:endParaRPr lang="en-US" sz="1000" dirty="0"/>
          </a:p>
          <a:p>
            <a:r>
              <a:rPr lang="en-US" sz="3000" dirty="0" err="1"/>
              <a:t>Codecademy</a:t>
            </a:r>
            <a:r>
              <a:rPr lang="en-US" sz="3000" dirty="0"/>
              <a:t> web service for learning Python syntax.</a:t>
            </a:r>
          </a:p>
          <a:p>
            <a:pPr lvl="1"/>
            <a:r>
              <a:rPr lang="en-US" sz="2600" dirty="0"/>
              <a:t>Plus other computing tools later.</a:t>
            </a:r>
          </a:p>
          <a:p>
            <a:endParaRPr lang="en-US" sz="1000" dirty="0"/>
          </a:p>
          <a:p>
            <a:r>
              <a:rPr lang="en-US" sz="3000" dirty="0" err="1"/>
              <a:t>Jupyter</a:t>
            </a:r>
            <a:r>
              <a:rPr lang="en-US" sz="3000" dirty="0"/>
              <a:t>.</a:t>
            </a:r>
          </a:p>
          <a:p>
            <a:pPr lvl="1"/>
            <a:r>
              <a:rPr lang="en-US" sz="2600" dirty="0"/>
              <a:t>Graphical interface for documenting and visualizing snippets of Python.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F4C46-A4F9-FA45-8B40-AED09F8C18CF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1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C45E4124-DA99-1A43-8055-4E333AA50834}" vid="{58D7D9E8-718A-B446-ACCE-02EB861CA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454</TotalTime>
  <Words>448</Words>
  <Application>Microsoft Macintosh PowerPoint</Application>
  <PresentationFormat>Widescreen</PresentationFormat>
  <Paragraphs>96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LucidaGrande</vt:lpstr>
      <vt:lpstr>Mangal</vt:lpstr>
      <vt:lpstr>Wingdings</vt:lpstr>
      <vt:lpstr>template</vt:lpstr>
      <vt:lpstr>Computational tools setup: Codecademy, Python, and Jupyter</vt:lpstr>
      <vt:lpstr>Learning computational tools for quantitative biology</vt:lpstr>
      <vt:lpstr>Python</vt:lpstr>
      <vt:lpstr>Codecademy</vt:lpstr>
      <vt:lpstr>Command line Python</vt:lpstr>
      <vt:lpstr>Jupyter</vt:lpstr>
      <vt:lpstr>Next steps</vt:lpstr>
      <vt:lpstr>Summary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Huttenhower, Curtis</cp:lastModifiedBy>
  <cp:revision>186</cp:revision>
  <dcterms:created xsi:type="dcterms:W3CDTF">2017-01-05T15:59:06Z</dcterms:created>
  <dcterms:modified xsi:type="dcterms:W3CDTF">2018-01-21T19:06:41Z</dcterms:modified>
</cp:coreProperties>
</file>