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</p:sldMasterIdLst>
  <p:notesMasterIdLst>
    <p:notesMasterId r:id="rId58"/>
  </p:notesMasterIdLst>
  <p:sldIdLst>
    <p:sldId id="256" r:id="rId2"/>
    <p:sldId id="267" r:id="rId3"/>
    <p:sldId id="343" r:id="rId4"/>
    <p:sldId id="314" r:id="rId5"/>
    <p:sldId id="268" r:id="rId6"/>
    <p:sldId id="269" r:id="rId7"/>
    <p:sldId id="271" r:id="rId8"/>
    <p:sldId id="272" r:id="rId9"/>
    <p:sldId id="275" r:id="rId10"/>
    <p:sldId id="277" r:id="rId11"/>
    <p:sldId id="337" r:id="rId12"/>
    <p:sldId id="281" r:id="rId13"/>
    <p:sldId id="330" r:id="rId14"/>
    <p:sldId id="338" r:id="rId15"/>
    <p:sldId id="279" r:id="rId16"/>
    <p:sldId id="282" r:id="rId17"/>
    <p:sldId id="283" r:id="rId18"/>
    <p:sldId id="284" r:id="rId19"/>
    <p:sldId id="339" r:id="rId20"/>
    <p:sldId id="285" r:id="rId21"/>
    <p:sldId id="286" r:id="rId22"/>
    <p:sldId id="351" r:id="rId23"/>
    <p:sldId id="293" r:id="rId24"/>
    <p:sldId id="298" r:id="rId25"/>
    <p:sldId id="326" r:id="rId26"/>
    <p:sldId id="340" r:id="rId27"/>
    <p:sldId id="295" r:id="rId28"/>
    <p:sldId id="296" r:id="rId29"/>
    <p:sldId id="297" r:id="rId30"/>
    <p:sldId id="299" r:id="rId31"/>
    <p:sldId id="311" r:id="rId32"/>
    <p:sldId id="308" r:id="rId33"/>
    <p:sldId id="304" r:id="rId34"/>
    <p:sldId id="309" r:id="rId35"/>
    <p:sldId id="341" r:id="rId36"/>
    <p:sldId id="319" r:id="rId37"/>
    <p:sldId id="320" r:id="rId38"/>
    <p:sldId id="321" r:id="rId39"/>
    <p:sldId id="322" r:id="rId40"/>
    <p:sldId id="323" r:id="rId41"/>
    <p:sldId id="342" r:id="rId42"/>
    <p:sldId id="266" r:id="rId43"/>
    <p:sldId id="336" r:id="rId44"/>
    <p:sldId id="332" r:id="rId45"/>
    <p:sldId id="333" r:id="rId46"/>
    <p:sldId id="335" r:id="rId47"/>
    <p:sldId id="329" r:id="rId48"/>
    <p:sldId id="350" r:id="rId49"/>
    <p:sldId id="344" r:id="rId50"/>
    <p:sldId id="345" r:id="rId51"/>
    <p:sldId id="346" r:id="rId52"/>
    <p:sldId id="347" r:id="rId53"/>
    <p:sldId id="348" r:id="rId54"/>
    <p:sldId id="352" r:id="rId55"/>
    <p:sldId id="353" r:id="rId56"/>
    <p:sldId id="35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633"/>
  </p:normalViewPr>
  <p:slideViewPr>
    <p:cSldViewPr snapToObjects="1">
      <p:cViewPr varScale="1">
        <p:scale>
          <a:sx n="103" d="100"/>
          <a:sy n="103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649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ttenhower.sph.harvard.edu/bst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dpqn5x_3YAhUs74MKHToUD3IQjRwIBw&amp;url=https%3A%2F%2Fen.wikipedia.org%2Fwiki%2FMultiple_sequence_alignment&amp;psig=AOvVaw2UReHz7-4y7O31GxkHUdzL&amp;ust=1517328671424741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P1qzfx_3YAhVs_4MKHSusBXsQjRwIBw&amp;url=https%3A%2F%2Fen.wikipedia.org%2Fwiki%2FProtein_isoform&amp;psig=AOvVaw1VHL9q0B6ILLGPmPSlm0Rx&amp;ust=1517328620272708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jpeg"/><Relationship Id="rId10" Type="http://schemas.openxmlformats.org/officeDocument/2006/relationships/hyperlink" Target="http://www.google.com/url?sa=i&amp;rct=j&amp;q=&amp;esrc=s&amp;source=images&amp;cd=&amp;cad=rja&amp;uact=8&amp;ved=0ahUKEwj2hazFyv3YAhXF11MKHZaAC7YQjRwIBw&amp;url=http%3A%2F%2Fgenomeview.org%2Fbook%2Fexport%2Fhtml%2F1&amp;psig=AOvVaw2iJ9IbvNliT_qZboVjzVFV&amp;ust=1517329361952863" TargetMode="External"/><Relationship Id="rId4" Type="http://schemas.openxmlformats.org/officeDocument/2006/relationships/hyperlink" Target="https://www.google.com/url?sa=i&amp;rct=j&amp;q=&amp;esrc=s&amp;source=images&amp;cd=&amp;cad=rja&amp;uact=8&amp;ved=0ahUKEwiQpZTIx_3YAhWF0FMKHQIiDdMQjRwIBw&amp;url=https%3A%2F%2Fwww.researchgate.net%2Fpost%2FDoes_anyone_have_a_clear_illustration_of_a_gene_Does_TSS_first_exon&amp;psig=AOvVaw3EUjjXRYdZHuutE5xzZNlD&amp;ust=1517328569751717" TargetMode="External"/><Relationship Id="rId9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blast.ncbi.nlm.nih.gov/Blast.cgi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Biological Sequences:</a:t>
            </a:r>
            <a:br>
              <a:rPr lang="en-US" dirty="0" smtClean="0"/>
            </a:br>
            <a:r>
              <a:rPr lang="en-US" dirty="0" smtClean="0"/>
              <a:t>Concepts &amp;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Curtis Huttenhower (</a:t>
            </a:r>
            <a:r>
              <a:rPr lang="en-US" dirty="0" err="1" smtClean="0"/>
              <a:t>chuttenh@hsph.harvard.edu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Franzosa</a:t>
            </a:r>
            <a:r>
              <a:rPr lang="en-US" dirty="0" smtClean="0"/>
              <a:t> (</a:t>
            </a:r>
            <a:r>
              <a:rPr lang="en-US" dirty="0" err="1" smtClean="0"/>
              <a:t>franzosa@hsph.harvard.edu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http://huttenhower.sph.harvard.edu/bst281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Generating novel sequence data: </a:t>
            </a:r>
            <a:r>
              <a:rPr lang="en-US" i="1" dirty="0" smtClean="0"/>
              <a:t>in silico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4" y="3099737"/>
            <a:ext cx="5832042" cy="343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791132"/>
            <a:ext cx="9083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86" y="3084740"/>
            <a:ext cx="5832042" cy="351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47" y="2149210"/>
            <a:ext cx="9083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38539" y="894292"/>
            <a:ext cx="11714922" cy="10057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Much of the transcript (gene) and protein sequence data we have today comes from looking for coding sequences (open reading frames, ORFs) in genomes: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7894" y="2610657"/>
            <a:ext cx="5596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Genes can be encoded on the reverse strand as well!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12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FASTA files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03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FASTA files represent sequence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3904" y="960148"/>
            <a:ext cx="11714922" cy="568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One-line </a:t>
            </a:r>
            <a:r>
              <a:rPr lang="en-US" sz="3200" b="1" dirty="0" smtClean="0">
                <a:solidFill>
                  <a:schemeClr val="accent1"/>
                </a:solidFill>
              </a:rPr>
              <a:t>headers</a:t>
            </a:r>
            <a:r>
              <a:rPr lang="en-US" sz="3200" b="1" dirty="0" smtClean="0"/>
              <a:t> </a:t>
            </a:r>
            <a:r>
              <a:rPr lang="en-US" sz="3200" dirty="0" smtClean="0"/>
              <a:t>starting with “&gt;”, followed 1+ lines of sequence</a:t>
            </a:r>
          </a:p>
          <a:p>
            <a:r>
              <a:rPr lang="en-US" sz="3200" dirty="0" smtClean="0"/>
              <a:t>Sequence lines are “whitespace insensitive”: can be in blocks, wrapped over lines, or all on one line</a:t>
            </a:r>
          </a:p>
          <a:p>
            <a:r>
              <a:rPr lang="en-US" sz="3200" dirty="0" smtClean="0"/>
              <a:t>Headers often divided into piped (“|”) fields</a:t>
            </a:r>
          </a:p>
          <a:p>
            <a:r>
              <a:rPr lang="en-US" sz="3200" dirty="0" smtClean="0"/>
              <a:t>A new header signals the start of a new sequence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57834" y="3977634"/>
            <a:ext cx="8918677" cy="1834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&gt;sp|P04637|P53_HUMAN Cellular tumor antigen p53 OS=Homo sapiens GN=TP53 PE=1 SV=4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MEEPQSDPSVEPPLSQETFSDLWKLLPENNVLSPLPSQAMDDLMLSPDDIEQWFTEDPGP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DEAPRMPEAAPPVAPAPAAPTPAAPAPAPSWPLSSSVPSQKTYQGSYGFRLGFLHSGTAK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SVTCTYSPALNKMFCQLAKTCPVQLWVDSTPPPGTRVRAMAIYKQSQHMTEVVRRCPHHE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RCSDSDGLAPPQHLIRVEGNLRVEYLDDRNTFRHSVVVPYEPPEVGSDCTTIHYNYMCNS</a:t>
            </a:r>
          </a:p>
          <a:p>
            <a:r>
              <a:rPr lang="en-US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SCMGGMNRRPILTIITLEDSSGNLLGRNSFEVRVCACPGRDRRTEEENLRKKGEPHHELP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PGSTKRALPNNTSSSPQPKKKPLDGEYFTLQIRGRERFEMFRELNEALELKDAQAGKEPG</a:t>
            </a:r>
            <a:endParaRPr lang="en-US" sz="14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GSRAHSSHLKSKKGQSTSRHKKLMFKTEGPDSD</a:t>
            </a:r>
            <a:endParaRPr lang="en-US" sz="14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7834" y="5720237"/>
            <a:ext cx="8918677" cy="54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&gt;sp|P49615|CDK5_MOUSE </a:t>
            </a:r>
            <a:r>
              <a:rPr lang="en-US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Cyclin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-dependent-like kinase 5 OS=</a:t>
            </a:r>
            <a:r>
              <a:rPr lang="en-US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Mus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musculus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GN=Cdk5 PE=1 SV=1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MQKYEKLEKIGEGTYGTVFKAKNRETHEIVALKRVRLDDDDEGVPSSALREICLLKELKHKNIVRLHDVLHSDKKLTLVFE...</a:t>
            </a:r>
          </a:p>
        </p:txBody>
      </p:sp>
    </p:spTree>
    <p:extLst>
      <p:ext uri="{BB962C8B-B14F-4D97-AF65-F5344CB8AC3E}">
        <p14:creationId xmlns:p14="http://schemas.microsoft.com/office/powerpoint/2010/main" val="2438063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FASTA file extensions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13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11714922" cy="1137213"/>
          </a:xfrm>
        </p:spPr>
        <p:txBody>
          <a:bodyPr/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fasta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fas</a:t>
            </a:r>
            <a:endParaRPr lang="en-US" sz="3200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Generic extensions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fnt</a:t>
            </a:r>
            <a:endParaRPr lang="en-US" sz="3200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Generic nucleotide sequence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ffn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Protein-coding DNA sequence (e.g. ORFs)</a:t>
            </a:r>
          </a:p>
          <a:p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frn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RNA-coding sequences</a:t>
            </a:r>
          </a:p>
          <a:p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faa</a:t>
            </a:r>
            <a:r>
              <a:rPr lang="en-US" dirty="0" smtClean="0">
                <a:solidFill>
                  <a:prstClr val="black"/>
                </a:solidFill>
              </a:rPr>
              <a:t>	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Generic protein sequence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195" y="1874537"/>
            <a:ext cx="5200077" cy="3017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File extensions are a convenience for you, the user, and Operating Systems (OS).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They hint at the contents of a file, and may help the OS pick a program for opening it.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File extensions </a:t>
            </a:r>
            <a:r>
              <a:rPr lang="en-US" sz="2000" i="1" dirty="0" smtClean="0">
                <a:solidFill>
                  <a:schemeClr val="tx1"/>
                </a:solidFill>
              </a:rPr>
              <a:t>do not </a:t>
            </a:r>
            <a:r>
              <a:rPr lang="en-US" sz="2000" dirty="0" smtClean="0">
                <a:solidFill>
                  <a:schemeClr val="tx1"/>
                </a:solidFill>
              </a:rPr>
              <a:t>enforce the content of a file (I can name a FASTA file 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seq.mp3</a:t>
            </a:r>
            <a:r>
              <a:rPr lang="en-US" sz="2000" dirty="0" smtClean="0">
                <a:solidFill>
                  <a:schemeClr val="tx1"/>
                </a:solidFill>
              </a:rPr>
              <a:t> and a music file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song.fasta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9115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Sequence homology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30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sequence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Comparing biological sequences to quantify their similarity is one of the most fundamental concepts in biological data analysis</a:t>
            </a:r>
          </a:p>
          <a:p>
            <a:r>
              <a:rPr lang="en-US" sz="3200" dirty="0" smtClean="0"/>
              <a:t>Sequence similarity implies common evolutionary history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Comparative genomics, </a:t>
            </a:r>
            <a:r>
              <a:rPr lang="en-US" dirty="0" err="1" smtClean="0">
                <a:solidFill>
                  <a:schemeClr val="accent1"/>
                </a:solidFill>
              </a:rPr>
              <a:t>phylogenetics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3200" dirty="0" smtClean="0"/>
              <a:t>Sequence similarity implies related molecular function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Annotation transfer, functional </a:t>
            </a:r>
            <a:r>
              <a:rPr lang="en-US" dirty="0" smtClean="0">
                <a:solidFill>
                  <a:schemeClr val="accent1"/>
                </a:solidFill>
              </a:rPr>
              <a:t>profiling</a:t>
            </a:r>
          </a:p>
          <a:p>
            <a:r>
              <a:rPr lang="en-US" sz="3200" dirty="0" smtClean="0"/>
              <a:t>Sequence similarity implies point of origin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Sequence </a:t>
            </a:r>
            <a:r>
              <a:rPr lang="en-US" dirty="0" smtClean="0">
                <a:solidFill>
                  <a:srgbClr val="C00000"/>
                </a:solidFill>
              </a:rPr>
              <a:t>mapping </a:t>
            </a:r>
            <a:r>
              <a:rPr lang="en-US" dirty="0" smtClean="0">
                <a:solidFill>
                  <a:srgbClr val="C00000"/>
                </a:solidFill>
              </a:rPr>
              <a:t>for quantification (ubiquitous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3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sequence similarity arise?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82" y="872771"/>
            <a:ext cx="576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Convergent evolution / sequence “analogy”</a:t>
            </a:r>
          </a:p>
          <a:p>
            <a:pPr algn="ctr"/>
            <a:r>
              <a:rPr lang="en-US" sz="2000" dirty="0" smtClean="0"/>
              <a:t>Mostly applies to short sequences (motifs)</a:t>
            </a:r>
            <a:endParaRPr lang="en-US" sz="20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329" y="3573143"/>
            <a:ext cx="3667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883977" y="1902540"/>
            <a:ext cx="4812795" cy="1712168"/>
            <a:chOff x="419100" y="1950195"/>
            <a:chExt cx="8229600" cy="1712168"/>
          </a:xfrm>
        </p:grpSpPr>
        <p:cxnSp>
          <p:nvCxnSpPr>
            <p:cNvPr id="7" name="Straight Connector 6"/>
            <p:cNvCxnSpPr>
              <a:stCxn id="13" idx="2"/>
            </p:cNvCxnSpPr>
            <p:nvPr/>
          </p:nvCxnSpPr>
          <p:spPr>
            <a:xfrm rot="16200000" flipH="1">
              <a:off x="1924050" y="900113"/>
              <a:ext cx="1447800" cy="40767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2"/>
            </p:cNvCxnSpPr>
            <p:nvPr/>
          </p:nvCxnSpPr>
          <p:spPr>
            <a:xfrm rot="16200000" flipH="1">
              <a:off x="2724150" y="1700213"/>
              <a:ext cx="1447800" cy="24765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5" idx="2"/>
            </p:cNvCxnSpPr>
            <p:nvPr/>
          </p:nvCxnSpPr>
          <p:spPr>
            <a:xfrm rot="16200000" flipH="1">
              <a:off x="3257550" y="2233613"/>
              <a:ext cx="1447800" cy="14097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2"/>
            </p:cNvCxnSpPr>
            <p:nvPr/>
          </p:nvCxnSpPr>
          <p:spPr>
            <a:xfrm rot="5400000">
              <a:off x="4362450" y="2538413"/>
              <a:ext cx="1447800" cy="8001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2"/>
            </p:cNvCxnSpPr>
            <p:nvPr/>
          </p:nvCxnSpPr>
          <p:spPr>
            <a:xfrm rot="5400000">
              <a:off x="5391150" y="1509713"/>
              <a:ext cx="1447800" cy="28575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9100" y="1985963"/>
              <a:ext cx="8229600" cy="228600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lumMod val="75000"/>
                    <a:lumOff val="2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17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385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483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057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23900" y="1985963"/>
              <a:ext cx="10668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666751" y="1958132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324100" y="1985963"/>
              <a:ext cx="8382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390900" y="1985963"/>
              <a:ext cx="16002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600700" y="1985963"/>
              <a:ext cx="11430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658100" y="1985963"/>
              <a:ext cx="7620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2247900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3314700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5524501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7581901" y="1959720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04561" y="872771"/>
            <a:ext cx="576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u="sng" dirty="0" smtClean="0">
                <a:solidFill>
                  <a:prstClr val="black"/>
                </a:solidFill>
              </a:rPr>
              <a:t>Divergent evolution </a:t>
            </a:r>
            <a:r>
              <a:rPr lang="en-US" sz="2400" u="sng" dirty="0">
                <a:solidFill>
                  <a:prstClr val="black"/>
                </a:solidFill>
              </a:rPr>
              <a:t>/ sequence </a:t>
            </a:r>
            <a:r>
              <a:rPr lang="en-US" sz="2400" u="sng" dirty="0" smtClean="0">
                <a:solidFill>
                  <a:prstClr val="black"/>
                </a:solidFill>
              </a:rPr>
              <a:t>homology</a:t>
            </a:r>
            <a:endParaRPr lang="en-US" sz="2400" u="sng" dirty="0">
              <a:solidFill>
                <a:prstClr val="black"/>
              </a:solidFill>
            </a:endParaRP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</a:rPr>
              <a:t>Most common cause of sequence similarity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99" y="1647847"/>
            <a:ext cx="4342971" cy="276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84" y="4505651"/>
            <a:ext cx="4343400" cy="20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675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sequence differences arise: DNA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9" y="1651872"/>
            <a:ext cx="4493346" cy="384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29" y="1297541"/>
            <a:ext cx="6977964" cy="455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6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sequence differences arise: </a:t>
            </a:r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69" y="1124720"/>
            <a:ext cx="7523548" cy="49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7" y="1412755"/>
            <a:ext cx="3762181" cy="320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514" y="4753961"/>
            <a:ext cx="3225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Degeneracy in the genetic code causes protein sequence similarity to “decay” more slowly than DNA sequence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0133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Sequence alignment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Biopolymers and the central dogma</a:t>
            </a:r>
          </a:p>
          <a:p>
            <a:r>
              <a:rPr lang="en-US" sz="3200" dirty="0"/>
              <a:t>Sequences as data &amp; the FASTA file format</a:t>
            </a:r>
          </a:p>
          <a:p>
            <a:r>
              <a:rPr lang="en-US" sz="3200" dirty="0" smtClean="0"/>
              <a:t>Sequence homology</a:t>
            </a:r>
            <a:endParaRPr lang="en-US" sz="3200" dirty="0"/>
          </a:p>
          <a:p>
            <a:r>
              <a:rPr lang="en-US" sz="3200" dirty="0"/>
              <a:t>Sequence alignment</a:t>
            </a:r>
          </a:p>
          <a:p>
            <a:r>
              <a:rPr lang="en-US" sz="3200" dirty="0"/>
              <a:t>BLAST as a homology search method</a:t>
            </a:r>
          </a:p>
          <a:p>
            <a:r>
              <a:rPr lang="en-US" sz="3200" dirty="0"/>
              <a:t>Dissecting a BLAST result</a:t>
            </a:r>
          </a:p>
          <a:p>
            <a:r>
              <a:rPr lang="en-US" sz="3200" dirty="0"/>
              <a:t>Sequence databases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sequence similarity by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7" y="1121400"/>
            <a:ext cx="45720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62323" y="1082040"/>
            <a:ext cx="6491138" cy="5406829"/>
          </a:xfrm>
        </p:spPr>
        <p:txBody>
          <a:bodyPr/>
          <a:lstStyle/>
          <a:p>
            <a:r>
              <a:rPr lang="en-US" dirty="0" smtClean="0"/>
              <a:t>Dot plots compare a first sequence (cols) to a second sequence (rows)</a:t>
            </a:r>
          </a:p>
          <a:p>
            <a:r>
              <a:rPr lang="en-US" dirty="0" smtClean="0"/>
              <a:t>A dot indicates an identical position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Diagonals</a:t>
            </a:r>
            <a:r>
              <a:rPr lang="en-US" dirty="0" smtClean="0"/>
              <a:t> indicate runs of identical positions (support for homology)</a:t>
            </a:r>
          </a:p>
          <a:p>
            <a:r>
              <a:rPr lang="en-US" dirty="0" smtClean="0"/>
              <a:t>A “</a:t>
            </a:r>
            <a:r>
              <a:rPr lang="en-US" dirty="0" smtClean="0">
                <a:solidFill>
                  <a:schemeClr val="accent6"/>
                </a:solidFill>
              </a:rPr>
              <a:t>jump</a:t>
            </a:r>
            <a:r>
              <a:rPr lang="en-US" dirty="0" smtClean="0"/>
              <a:t>” indicates an insertion in one sequence OR deletion from the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sequence alignment </a:t>
            </a:r>
            <a:r>
              <a:rPr lang="en-US" dirty="0" smtClean="0"/>
              <a:t>is a mapping of positions in one sequence to another</a:t>
            </a:r>
            <a:endParaRPr lang="en-US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1370" y="1700790"/>
            <a:ext cx="2707529" cy="276513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18899" y="4753961"/>
            <a:ext cx="1209747" cy="126735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446078" y="4235498"/>
            <a:ext cx="345642" cy="8064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217945" y="5166341"/>
            <a:ext cx="4659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nsolas" pitchFamily="49" charset="0"/>
              </a:rPr>
              <a:t>MQIFVKTLT-GKAIT</a:t>
            </a:r>
          </a:p>
          <a:p>
            <a:pPr algn="ctr"/>
            <a:r>
              <a:rPr lang="en-US" sz="2800" dirty="0">
                <a:latin typeface="Consolas" pitchFamily="49" charset="0"/>
              </a:rPr>
              <a:t>|||| |||  || ||</a:t>
            </a:r>
          </a:p>
          <a:p>
            <a:pPr algn="ctr"/>
            <a:r>
              <a:rPr lang="en-US" sz="2800" dirty="0" smtClean="0">
                <a:latin typeface="Consolas" pitchFamily="49" charset="0"/>
              </a:rPr>
              <a:t>MQIFAKTLSGGKVIT</a:t>
            </a:r>
          </a:p>
        </p:txBody>
      </p:sp>
    </p:spTree>
    <p:extLst>
      <p:ext uri="{BB962C8B-B14F-4D97-AF65-F5344CB8AC3E}">
        <p14:creationId xmlns:p14="http://schemas.microsoft.com/office/powerpoint/2010/main" val="3749566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sequence similarity by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21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Dot plots are a good tool for visualizing sequence homology, but they are impractical for actually building alignments</a:t>
            </a:r>
          </a:p>
          <a:p>
            <a:r>
              <a:rPr lang="en-US" sz="3200" dirty="0" smtClean="0"/>
              <a:t>The number of possible alignments for two sequences grows very rapidly (250M options for two sequences of length 12):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713" y="3717035"/>
            <a:ext cx="32004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mathmaticks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++++      +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mathematics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3051" y="3717035"/>
            <a:ext cx="32004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math</a:t>
            </a:r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maticks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++++ +++++ +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mathematic</a:t>
            </a:r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3382" y="3717035"/>
            <a:ext cx="32004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math</a:t>
            </a:r>
            <a:r>
              <a:rPr 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maticks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++++ +++++     </a:t>
            </a:r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290752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sequence similarity by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7" y="1121400"/>
            <a:ext cx="45720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62323" y="1082040"/>
            <a:ext cx="6491138" cy="5406829"/>
          </a:xfrm>
        </p:spPr>
        <p:txBody>
          <a:bodyPr/>
          <a:lstStyle/>
          <a:p>
            <a:r>
              <a:rPr lang="en-US" dirty="0" smtClean="0"/>
              <a:t>Findin</a:t>
            </a:r>
            <a:r>
              <a:rPr lang="en-US" dirty="0" smtClean="0"/>
              <a:t>g the best alignment is equivalent to finding the best “path” through the grid at the left.</a:t>
            </a:r>
          </a:p>
          <a:p>
            <a:r>
              <a:rPr lang="en-US" dirty="0" smtClean="0"/>
              <a:t>Possible using a family of algorithms called “</a:t>
            </a:r>
            <a:r>
              <a:rPr lang="en-US" b="1" dirty="0" smtClean="0"/>
              <a:t>dynamic programming</a:t>
            </a:r>
            <a:r>
              <a:rPr lang="en-US" dirty="0" smtClean="0"/>
              <a:t>” (which crops up all over the place)</a:t>
            </a:r>
          </a:p>
          <a:p>
            <a:r>
              <a:rPr lang="en-US" dirty="0" smtClean="0"/>
              <a:t>Some more details on this at the end of the slide deck (only if interested)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1370" y="1700790"/>
            <a:ext cx="2707529" cy="276513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18899" y="4753961"/>
            <a:ext cx="1209747" cy="126735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446078" y="4235498"/>
            <a:ext cx="345642" cy="8064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217945" y="5166341"/>
            <a:ext cx="4659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nsolas" pitchFamily="49" charset="0"/>
              </a:rPr>
              <a:t>MQIFVKTLT-GKAIT</a:t>
            </a:r>
          </a:p>
          <a:p>
            <a:pPr algn="ctr"/>
            <a:r>
              <a:rPr lang="en-US" sz="2800" dirty="0">
                <a:latin typeface="Consolas" pitchFamily="49" charset="0"/>
              </a:rPr>
              <a:t>|||| |||  || ||</a:t>
            </a:r>
          </a:p>
          <a:p>
            <a:pPr algn="ctr"/>
            <a:r>
              <a:rPr lang="en-US" sz="2800" dirty="0" smtClean="0">
                <a:latin typeface="Consolas" pitchFamily="49" charset="0"/>
              </a:rPr>
              <a:t>MQIFAKTLSGGKVIT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6" y="2206631"/>
            <a:ext cx="3904420" cy="3234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22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strategies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300" y="1009506"/>
            <a:ext cx="322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Global alignment</a:t>
            </a:r>
            <a:endParaRPr lang="en-US" sz="28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194969" y="1009506"/>
            <a:ext cx="351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Semi-global alignment</a:t>
            </a:r>
            <a:endParaRPr lang="en-US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112245" y="1009506"/>
            <a:ext cx="351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Local alignment</a:t>
            </a:r>
            <a:endParaRPr lang="en-US" sz="28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1084191" y="1816004"/>
            <a:ext cx="1728210" cy="2071953"/>
            <a:chOff x="1084191" y="1816004"/>
            <a:chExt cx="1728210" cy="2071953"/>
          </a:xfrm>
        </p:grpSpPr>
        <p:sp>
          <p:nvSpPr>
            <p:cNvPr id="6" name="Rectangle 5"/>
            <p:cNvSpPr/>
            <p:nvPr/>
          </p:nvSpPr>
          <p:spPr>
            <a:xfrm>
              <a:off x="1199405" y="1931218"/>
              <a:ext cx="1555389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99405" y="1816004"/>
              <a:ext cx="155538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84191" y="1954259"/>
              <a:ext cx="0" cy="15323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99405" y="1931218"/>
              <a:ext cx="286540" cy="403249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85945" y="2334467"/>
              <a:ext cx="288035" cy="0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980" y="2334467"/>
              <a:ext cx="635172" cy="69128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09152" y="3025751"/>
              <a:ext cx="0" cy="11521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409152" y="3140965"/>
              <a:ext cx="345642" cy="345642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02589" y="3717035"/>
              <a:ext cx="120656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378457" y="3717035"/>
              <a:ext cx="145909" cy="0"/>
            </a:xfrm>
            <a:prstGeom prst="lin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09018" y="3717035"/>
              <a:ext cx="30338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92396" y="3887957"/>
              <a:ext cx="35265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47954" y="3887957"/>
              <a:ext cx="352651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900605" y="3887957"/>
              <a:ext cx="911796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779376" y="2103133"/>
            <a:ext cx="1670603" cy="1757854"/>
            <a:chOff x="5779376" y="2103133"/>
            <a:chExt cx="1670603" cy="1757854"/>
          </a:xfrm>
        </p:grpSpPr>
        <p:cxnSp>
          <p:nvCxnSpPr>
            <p:cNvPr id="135" name="Straight Connector 134"/>
            <p:cNvCxnSpPr/>
            <p:nvPr/>
          </p:nvCxnSpPr>
          <p:spPr>
            <a:xfrm flipH="1">
              <a:off x="6970691" y="3713744"/>
              <a:ext cx="276528" cy="3072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79" idx="6"/>
            </p:cNvCxnSpPr>
            <p:nvPr/>
          </p:nvCxnSpPr>
          <p:spPr>
            <a:xfrm flipH="1" flipV="1">
              <a:off x="6242823" y="3713121"/>
              <a:ext cx="593358" cy="124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6"/>
            </p:cNvCxnSpPr>
            <p:nvPr/>
          </p:nvCxnSpPr>
          <p:spPr>
            <a:xfrm flipH="1">
              <a:off x="5852043" y="3708513"/>
              <a:ext cx="276528" cy="3072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 rot="16200000" flipH="1">
              <a:off x="6321685" y="1861662"/>
              <a:ext cx="701200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16200000" flipH="1">
              <a:off x="5428776" y="2639355"/>
              <a:ext cx="7012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6683805" y="1407367"/>
              <a:ext cx="0" cy="15323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6266832" y="2277240"/>
              <a:ext cx="213354" cy="26655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6419547" y="2612833"/>
              <a:ext cx="174478" cy="0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6510167" y="2719019"/>
              <a:ext cx="267556" cy="274317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 rot="16200000" flipH="1">
              <a:off x="6168828" y="2103133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6200000" flipH="1">
              <a:off x="6721992" y="2108891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193276" y="3853702"/>
              <a:ext cx="29552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488800" y="3859153"/>
              <a:ext cx="128213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 rot="10800000">
              <a:off x="6836181" y="3645787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10800000">
              <a:off x="6128571" y="3639933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6617012" y="3860987"/>
              <a:ext cx="29552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747731" y="1715837"/>
            <a:ext cx="1899221" cy="2217198"/>
            <a:chOff x="8747731" y="1715837"/>
            <a:chExt cx="1899221" cy="2217198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9091563" y="1787200"/>
              <a:ext cx="155538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/>
            <p:cNvGrpSpPr/>
            <p:nvPr/>
          </p:nvGrpSpPr>
          <p:grpSpPr>
            <a:xfrm>
              <a:off x="9295784" y="3681934"/>
              <a:ext cx="691320" cy="187796"/>
              <a:chOff x="9094747" y="3679385"/>
              <a:chExt cx="1609812" cy="187796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9094747" y="3679385"/>
                <a:ext cx="1609812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9094747" y="3861730"/>
                <a:ext cx="1609812" cy="545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>
              <a:off x="9054705" y="3679385"/>
              <a:ext cx="257157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8747731" y="3861730"/>
              <a:ext cx="564131" cy="545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9976202" y="3679385"/>
              <a:ext cx="619049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9976202" y="3861730"/>
              <a:ext cx="282065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9091563" y="1902414"/>
              <a:ext cx="1555389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8969663" y="1925455"/>
              <a:ext cx="0" cy="15323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9325214" y="2510535"/>
              <a:ext cx="635172" cy="69128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8901083" y="2472611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01083" y="3144744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264561" y="1715837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9240615" y="361080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9918524" y="361080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9243282" y="379587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918524" y="379587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84342" y="1787200"/>
            <a:ext cx="1554463" cy="2145842"/>
            <a:chOff x="4084342" y="1787200"/>
            <a:chExt cx="1554463" cy="2145842"/>
          </a:xfrm>
        </p:grpSpPr>
        <p:sp>
          <p:nvSpPr>
            <p:cNvPr id="40" name="Rectangle 39"/>
            <p:cNvSpPr/>
            <p:nvPr/>
          </p:nvSpPr>
          <p:spPr>
            <a:xfrm>
              <a:off x="4571849" y="1902414"/>
              <a:ext cx="701200" cy="1555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571848" y="1787200"/>
              <a:ext cx="701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462715" y="1925455"/>
              <a:ext cx="0" cy="15323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586933" y="2248056"/>
              <a:ext cx="213354" cy="266554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08687" y="2514610"/>
              <a:ext cx="174478" cy="0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005492" y="2514610"/>
              <a:ext cx="267556" cy="274317"/>
            </a:xfrm>
            <a:prstGeom prst="line">
              <a:avLst/>
            </a:prstGeom>
            <a:ln w="57150" cap="rnd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75033" y="3717035"/>
              <a:ext cx="6980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64" idx="2"/>
            </p:cNvCxnSpPr>
            <p:nvPr/>
          </p:nvCxnSpPr>
          <p:spPr>
            <a:xfrm flipV="1">
              <a:off x="4084342" y="3864462"/>
              <a:ext cx="424826" cy="52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815854" y="3859153"/>
              <a:ext cx="209811" cy="0"/>
            </a:xfrm>
            <a:prstGeom prst="line">
              <a:avLst/>
            </a:prstGeom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65" idx="2"/>
            </p:cNvCxnSpPr>
            <p:nvPr/>
          </p:nvCxnSpPr>
          <p:spPr>
            <a:xfrm flipV="1">
              <a:off x="5025665" y="3862224"/>
              <a:ext cx="158745" cy="335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394135" y="2186985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394135" y="2746000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509168" y="3795882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184410" y="3793644"/>
              <a:ext cx="137160" cy="1371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>
              <a:endCxn id="64" idx="6"/>
            </p:cNvCxnSpPr>
            <p:nvPr/>
          </p:nvCxnSpPr>
          <p:spPr>
            <a:xfrm flipH="1" flipV="1">
              <a:off x="4646328" y="3864462"/>
              <a:ext cx="169526" cy="111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5336810" y="3853702"/>
              <a:ext cx="301995" cy="538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TextBox 156"/>
          <p:cNvSpPr txBox="1"/>
          <p:nvPr/>
        </p:nvSpPr>
        <p:spPr>
          <a:xfrm>
            <a:off x="335343" y="4160512"/>
            <a:ext cx="3225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Must use all of both sequences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Punishes gain/loss of information at the ends of sequences</a:t>
            </a:r>
            <a:endParaRPr lang="en-US" sz="2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627147" y="4160512"/>
            <a:ext cx="4393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ignore the ends of one of the two sequences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Helpful when aligning very short sequences (e.g. reads) to long sequences (e.g. genomes)</a:t>
            </a:r>
            <a:endParaRPr lang="en-US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8016219" y="4160512"/>
            <a:ext cx="4023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ignore the ends of both sequences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Do sequences share a homologous </a:t>
            </a:r>
            <a:r>
              <a:rPr lang="en-US" sz="2400" b="1" dirty="0" smtClean="0"/>
              <a:t>region?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Most common strategy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smtClean="0"/>
              <a:t>Smith-Waterman algorithm</a:t>
            </a:r>
            <a:endParaRPr lang="en-US" sz="2400" i="1" dirty="0"/>
          </a:p>
        </p:txBody>
      </p:sp>
      <p:sp>
        <p:nvSpPr>
          <p:cNvPr id="123" name="Oval 122"/>
          <p:cNvSpPr/>
          <p:nvPr/>
        </p:nvSpPr>
        <p:spPr>
          <a:xfrm>
            <a:off x="9942470" y="1704967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7" grpId="0"/>
      <p:bldP spid="159" grpId="0"/>
      <p:bldP spid="160" grpId="0"/>
      <p:bldP spid="1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-Common-Amino-Acids-v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6" b="12317"/>
          <a:stretch/>
        </p:blipFill>
        <p:spPr bwMode="auto">
          <a:xfrm>
            <a:off x="889053" y="1508781"/>
            <a:ext cx="10332607" cy="51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alignment scoring: amino acid similarity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39" y="856780"/>
            <a:ext cx="11714922" cy="54068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Not all mismatches are equally “bad”</a:t>
            </a:r>
          </a:p>
        </p:txBody>
      </p:sp>
    </p:spTree>
    <p:extLst>
      <p:ext uri="{BB962C8B-B14F-4D97-AF65-F5344CB8AC3E}">
        <p14:creationId xmlns:p14="http://schemas.microsoft.com/office/powerpoint/2010/main" val="4000192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alignment scoring: amino acid similarity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39" y="1143025"/>
            <a:ext cx="4302998" cy="54068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BLOSUM62 scores weight AA pairs based on evolutionary similarity</a:t>
            </a:r>
          </a:p>
          <a:p>
            <a:pPr>
              <a:lnSpc>
                <a:spcPct val="100000"/>
              </a:lnSpc>
            </a:pPr>
            <a:r>
              <a:rPr lang="en-US" dirty="0"/>
              <a:t>(</a:t>
            </a:r>
            <a:r>
              <a:rPr lang="en-US" i="1" dirty="0" smtClean="0"/>
              <a:t>which tends to mirror</a:t>
            </a:r>
            <a:br>
              <a:rPr lang="en-US" i="1" dirty="0" smtClean="0"/>
            </a:br>
            <a:r>
              <a:rPr lang="en-US" i="1" dirty="0" smtClean="0"/>
              <a:t>biochemical similarity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i,j</a:t>
            </a:r>
            <a:r>
              <a:rPr lang="en-US" dirty="0" smtClean="0"/>
              <a:t>) entry reflects the log likelihood of </a:t>
            </a:r>
            <a:r>
              <a:rPr lang="en-US" dirty="0" err="1" smtClean="0"/>
              <a:t>AA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 </a:t>
            </a:r>
            <a:r>
              <a:rPr lang="en-US" dirty="0" smtClean="0"/>
              <a:t> aligning to </a:t>
            </a:r>
            <a:r>
              <a:rPr lang="en-US" dirty="0" err="1" smtClean="0"/>
              <a:t>AA</a:t>
            </a:r>
            <a:r>
              <a:rPr lang="en-US" baseline="-25000" dirty="0" err="1" smtClean="0"/>
              <a:t>j</a:t>
            </a:r>
            <a:r>
              <a:rPr lang="en-US" dirty="0" smtClean="0"/>
              <a:t> in two sequences that are 62% identical</a:t>
            </a:r>
          </a:p>
        </p:txBody>
      </p:sp>
      <p:pic>
        <p:nvPicPr>
          <p:cNvPr id="2050" name="Picture 2" descr="http://www.mathgon.com/Cours/TP/TP1/Blosum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6" y="1234464"/>
            <a:ext cx="7173151" cy="48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47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BLAST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versus homology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27</a:t>
            </a:fld>
            <a:endParaRPr lang="en-US"/>
          </a:p>
        </p:txBody>
      </p:sp>
      <p:sp>
        <p:nvSpPr>
          <p:cNvPr id="81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For two given sequences, pairwise alignment quantifies their similarity and provides an optimal alignment</a:t>
            </a:r>
          </a:p>
          <a:p>
            <a:r>
              <a:rPr lang="en-US" sz="3200" dirty="0" smtClean="0"/>
              <a:t>A more common problem is, for a given sequence (</a:t>
            </a:r>
            <a:r>
              <a:rPr lang="en-US" sz="3200" b="1" dirty="0" smtClean="0"/>
              <a:t>query</a:t>
            </a:r>
            <a:r>
              <a:rPr lang="en-US" sz="3200" dirty="0" smtClean="0"/>
              <a:t>), can you find homologous sequences in a sequence database?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On </a:t>
            </a:r>
            <a:r>
              <a:rPr lang="en-US" i="1" dirty="0">
                <a:solidFill>
                  <a:schemeClr val="accent1"/>
                </a:solidFill>
              </a:rPr>
              <a:t>which chromosome does my gene </a:t>
            </a:r>
            <a:r>
              <a:rPr lang="en-US" i="1" dirty="0" smtClean="0">
                <a:solidFill>
                  <a:schemeClr val="accent1"/>
                </a:solidFill>
              </a:rPr>
              <a:t>reside?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Which </a:t>
            </a:r>
            <a:r>
              <a:rPr lang="en-US" i="1" dirty="0">
                <a:solidFill>
                  <a:schemeClr val="accent1"/>
                </a:solidFill>
              </a:rPr>
              <a:t>species have a copy of my gene</a:t>
            </a:r>
            <a:r>
              <a:rPr lang="en-US" i="1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Is </a:t>
            </a:r>
            <a:r>
              <a:rPr lang="en-US" i="1" dirty="0">
                <a:solidFill>
                  <a:schemeClr val="accent1"/>
                </a:solidFill>
              </a:rPr>
              <a:t>a subsequence of my gene found in other genes</a:t>
            </a:r>
            <a:r>
              <a:rPr lang="en-US" i="1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US" sz="3200" dirty="0" smtClean="0"/>
              <a:t>Repeated, pairwise alignment is not an efficient solution here:</a:t>
            </a:r>
            <a:endParaRPr lang="en-US" sz="3200" dirty="0"/>
          </a:p>
          <a:p>
            <a:endParaRPr lang="en-US" sz="3200" u="sng" dirty="0" smtClean="0"/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1333500" y="5889432"/>
            <a:ext cx="12954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85016" y="5622732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Query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9800" y="4489912"/>
            <a:ext cx="2133600" cy="2047220"/>
            <a:chOff x="2209800" y="4489912"/>
            <a:chExt cx="2133600" cy="2047220"/>
          </a:xfrm>
        </p:grpSpPr>
        <p:sp>
          <p:nvSpPr>
            <p:cNvPr id="82" name="Rectangle 81"/>
            <p:cNvSpPr/>
            <p:nvPr/>
          </p:nvSpPr>
          <p:spPr>
            <a:xfrm>
              <a:off x="2209800" y="5241732"/>
              <a:ext cx="21336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2211388" y="5013132"/>
              <a:ext cx="2132012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048000" y="4489912"/>
              <a:ext cx="5325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438400" y="5394132"/>
              <a:ext cx="1143000" cy="909315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4489912"/>
            <a:ext cx="1219881" cy="2047220"/>
            <a:chOff x="4495800" y="4489912"/>
            <a:chExt cx="1219881" cy="2047220"/>
          </a:xfrm>
        </p:grpSpPr>
        <p:sp>
          <p:nvSpPr>
            <p:cNvPr id="89" name="Rectangle 88"/>
            <p:cNvSpPr/>
            <p:nvPr/>
          </p:nvSpPr>
          <p:spPr>
            <a:xfrm>
              <a:off x="4495800" y="5241732"/>
              <a:ext cx="12192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4497388" y="5013132"/>
              <a:ext cx="1218293" cy="2394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4876800" y="4489912"/>
              <a:ext cx="533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CC0066"/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rgbClr val="CC0066"/>
                  </a:solidFill>
                  <a:latin typeface="Calibri" pitchFamily="34" charset="0"/>
                </a:rPr>
                <a:t>2</a:t>
              </a:r>
              <a:endParaRPr lang="en-US" baseline="-25000" dirty="0">
                <a:solidFill>
                  <a:srgbClr val="CC0066"/>
                </a:solidFill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4724401" y="5394133"/>
              <a:ext cx="304800" cy="304800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7400" y="4489912"/>
            <a:ext cx="1676741" cy="2047220"/>
            <a:chOff x="5867400" y="4489912"/>
            <a:chExt cx="1676741" cy="2047220"/>
          </a:xfrm>
        </p:grpSpPr>
        <p:sp>
          <p:nvSpPr>
            <p:cNvPr id="94" name="Rectangle 93"/>
            <p:cNvSpPr/>
            <p:nvPr/>
          </p:nvSpPr>
          <p:spPr>
            <a:xfrm>
              <a:off x="5867400" y="5241732"/>
              <a:ext cx="16764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5868988" y="5013132"/>
              <a:ext cx="1675153" cy="3573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6477000" y="4489912"/>
              <a:ext cx="609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3</a:t>
              </a:r>
              <a:endPara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6096000" y="5851332"/>
              <a:ext cx="152400" cy="533400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6200" y="4489912"/>
            <a:ext cx="762000" cy="2047220"/>
            <a:chOff x="7696200" y="4489912"/>
            <a:chExt cx="762000" cy="2047220"/>
          </a:xfrm>
        </p:grpSpPr>
        <p:sp>
          <p:nvSpPr>
            <p:cNvPr id="98" name="Rectangle 97"/>
            <p:cNvSpPr/>
            <p:nvPr/>
          </p:nvSpPr>
          <p:spPr>
            <a:xfrm>
              <a:off x="7696200" y="5241732"/>
              <a:ext cx="6096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7697788" y="5013132"/>
              <a:ext cx="609147" cy="5334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7696200" y="4489912"/>
              <a:ext cx="762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4</a:t>
              </a:r>
              <a:endParaRPr lang="en-US" baseline="-25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924800" y="6232332"/>
              <a:ext cx="152400" cy="152400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58200" y="4489912"/>
            <a:ext cx="1448312" cy="2047220"/>
            <a:chOff x="8458200" y="4489912"/>
            <a:chExt cx="1448312" cy="2047220"/>
          </a:xfrm>
        </p:grpSpPr>
        <p:sp>
          <p:nvSpPr>
            <p:cNvPr id="102" name="Rectangle 101"/>
            <p:cNvSpPr/>
            <p:nvPr/>
          </p:nvSpPr>
          <p:spPr>
            <a:xfrm>
              <a:off x="8458200" y="5241732"/>
              <a:ext cx="1447800" cy="129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8459788" y="5013132"/>
              <a:ext cx="1446724" cy="80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8915400" y="4489912"/>
              <a:ext cx="685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Calibri" pitchFamily="34" charset="0"/>
                </a:rPr>
                <a:t>5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448800" y="5394132"/>
              <a:ext cx="242208" cy="147315"/>
            </a:xfrm>
            <a:custGeom>
              <a:avLst/>
              <a:gdLst>
                <a:gd name="connsiteX0" fmla="*/ 39528 w 772953"/>
                <a:gd name="connsiteY0" fmla="*/ 49053 h 909315"/>
                <a:gd name="connsiteX1" fmla="*/ 96678 w 772953"/>
                <a:gd name="connsiteY1" fmla="*/ 96678 h 909315"/>
                <a:gd name="connsiteX2" fmla="*/ 163353 w 772953"/>
                <a:gd name="connsiteY2" fmla="*/ 172878 h 909315"/>
                <a:gd name="connsiteX3" fmla="*/ 182403 w 772953"/>
                <a:gd name="connsiteY3" fmla="*/ 201453 h 909315"/>
                <a:gd name="connsiteX4" fmla="*/ 191928 w 772953"/>
                <a:gd name="connsiteY4" fmla="*/ 230028 h 909315"/>
                <a:gd name="connsiteX5" fmla="*/ 210978 w 772953"/>
                <a:gd name="connsiteY5" fmla="*/ 277653 h 909315"/>
                <a:gd name="connsiteX6" fmla="*/ 220503 w 772953"/>
                <a:gd name="connsiteY6" fmla="*/ 306228 h 909315"/>
                <a:gd name="connsiteX7" fmla="*/ 249078 w 772953"/>
                <a:gd name="connsiteY7" fmla="*/ 315753 h 909315"/>
                <a:gd name="connsiteX8" fmla="*/ 287178 w 772953"/>
                <a:gd name="connsiteY8" fmla="*/ 353853 h 909315"/>
                <a:gd name="connsiteX9" fmla="*/ 296703 w 772953"/>
                <a:gd name="connsiteY9" fmla="*/ 382428 h 909315"/>
                <a:gd name="connsiteX10" fmla="*/ 325278 w 772953"/>
                <a:gd name="connsiteY10" fmla="*/ 515778 h 909315"/>
                <a:gd name="connsiteX11" fmla="*/ 363378 w 772953"/>
                <a:gd name="connsiteY11" fmla="*/ 572928 h 909315"/>
                <a:gd name="connsiteX12" fmla="*/ 382428 w 772953"/>
                <a:gd name="connsiteY12" fmla="*/ 630078 h 909315"/>
                <a:gd name="connsiteX13" fmla="*/ 487203 w 772953"/>
                <a:gd name="connsiteY13" fmla="*/ 639603 h 909315"/>
                <a:gd name="connsiteX14" fmla="*/ 534828 w 772953"/>
                <a:gd name="connsiteY14" fmla="*/ 687228 h 909315"/>
                <a:gd name="connsiteX15" fmla="*/ 563403 w 772953"/>
                <a:gd name="connsiteY15" fmla="*/ 715803 h 909315"/>
                <a:gd name="connsiteX16" fmla="*/ 601503 w 772953"/>
                <a:gd name="connsiteY16" fmla="*/ 772953 h 909315"/>
                <a:gd name="connsiteX17" fmla="*/ 658653 w 772953"/>
                <a:gd name="connsiteY17" fmla="*/ 801528 h 909315"/>
                <a:gd name="connsiteX18" fmla="*/ 687228 w 772953"/>
                <a:gd name="connsiteY18" fmla="*/ 811053 h 909315"/>
                <a:gd name="connsiteX19" fmla="*/ 744378 w 772953"/>
                <a:gd name="connsiteY19" fmla="*/ 849153 h 909315"/>
                <a:gd name="connsiteX20" fmla="*/ 772953 w 772953"/>
                <a:gd name="connsiteY20" fmla="*/ 906303 h 90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2953" h="909315">
                  <a:moveTo>
                    <a:pt x="39528" y="49053"/>
                  </a:moveTo>
                  <a:cubicBezTo>
                    <a:pt x="105426" y="147901"/>
                    <a:pt x="0" y="0"/>
                    <a:pt x="96678" y="96678"/>
                  </a:cubicBezTo>
                  <a:cubicBezTo>
                    <a:pt x="207803" y="207803"/>
                    <a:pt x="82390" y="118903"/>
                    <a:pt x="163353" y="172878"/>
                  </a:cubicBezTo>
                  <a:cubicBezTo>
                    <a:pt x="169703" y="182403"/>
                    <a:pt x="177283" y="191214"/>
                    <a:pt x="182403" y="201453"/>
                  </a:cubicBezTo>
                  <a:cubicBezTo>
                    <a:pt x="186893" y="210433"/>
                    <a:pt x="188403" y="220627"/>
                    <a:pt x="191928" y="230028"/>
                  </a:cubicBezTo>
                  <a:cubicBezTo>
                    <a:pt x="197931" y="246037"/>
                    <a:pt x="204975" y="261644"/>
                    <a:pt x="210978" y="277653"/>
                  </a:cubicBezTo>
                  <a:cubicBezTo>
                    <a:pt x="214503" y="287054"/>
                    <a:pt x="213403" y="299128"/>
                    <a:pt x="220503" y="306228"/>
                  </a:cubicBezTo>
                  <a:cubicBezTo>
                    <a:pt x="227603" y="313328"/>
                    <a:pt x="239553" y="312578"/>
                    <a:pt x="249078" y="315753"/>
                  </a:cubicBezTo>
                  <a:cubicBezTo>
                    <a:pt x="274478" y="391953"/>
                    <a:pt x="236378" y="303053"/>
                    <a:pt x="287178" y="353853"/>
                  </a:cubicBezTo>
                  <a:cubicBezTo>
                    <a:pt x="294278" y="360953"/>
                    <a:pt x="293528" y="372903"/>
                    <a:pt x="296703" y="382428"/>
                  </a:cubicBezTo>
                  <a:cubicBezTo>
                    <a:pt x="300733" y="414671"/>
                    <a:pt x="304397" y="484457"/>
                    <a:pt x="325278" y="515778"/>
                  </a:cubicBezTo>
                  <a:cubicBezTo>
                    <a:pt x="337978" y="534828"/>
                    <a:pt x="356138" y="551208"/>
                    <a:pt x="363378" y="572928"/>
                  </a:cubicBezTo>
                  <a:cubicBezTo>
                    <a:pt x="369728" y="591978"/>
                    <a:pt x="362430" y="628260"/>
                    <a:pt x="382428" y="630078"/>
                  </a:cubicBezTo>
                  <a:lnTo>
                    <a:pt x="487203" y="639603"/>
                  </a:lnTo>
                  <a:cubicBezTo>
                    <a:pt x="539590" y="674528"/>
                    <a:pt x="495141" y="639603"/>
                    <a:pt x="534828" y="687228"/>
                  </a:cubicBezTo>
                  <a:cubicBezTo>
                    <a:pt x="543452" y="697576"/>
                    <a:pt x="555133" y="705170"/>
                    <a:pt x="563403" y="715803"/>
                  </a:cubicBezTo>
                  <a:cubicBezTo>
                    <a:pt x="577459" y="733875"/>
                    <a:pt x="579783" y="765713"/>
                    <a:pt x="601503" y="772953"/>
                  </a:cubicBezTo>
                  <a:cubicBezTo>
                    <a:pt x="673327" y="796894"/>
                    <a:pt x="584795" y="764599"/>
                    <a:pt x="658653" y="801528"/>
                  </a:cubicBezTo>
                  <a:cubicBezTo>
                    <a:pt x="667633" y="806018"/>
                    <a:pt x="678451" y="806177"/>
                    <a:pt x="687228" y="811053"/>
                  </a:cubicBezTo>
                  <a:cubicBezTo>
                    <a:pt x="707242" y="822172"/>
                    <a:pt x="744378" y="849153"/>
                    <a:pt x="744378" y="849153"/>
                  </a:cubicBezTo>
                  <a:cubicBezTo>
                    <a:pt x="764432" y="909315"/>
                    <a:pt x="743348" y="906303"/>
                    <a:pt x="772953" y="906303"/>
                  </a:cubicBezTo>
                </a:path>
              </a:pathLst>
            </a:custGeom>
            <a:ln w="57150" cap="rnd" cmpd="sng">
              <a:solidFill>
                <a:srgbClr val="7030A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 descr="F:\[BIOINFORMATICS]\ARCHIVES\d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3002780"/>
            <a:ext cx="2675426" cy="10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31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BLAST: the </a:t>
            </a:r>
            <a:r>
              <a:rPr lang="en-US" u="sng" dirty="0" smtClean="0"/>
              <a:t>B</a:t>
            </a:r>
            <a:r>
              <a:rPr lang="en-US" dirty="0" smtClean="0"/>
              <a:t>asic </a:t>
            </a:r>
            <a:r>
              <a:rPr lang="en-US" u="sng" dirty="0" smtClean="0"/>
              <a:t>L</a:t>
            </a:r>
            <a:r>
              <a:rPr lang="en-US" dirty="0" smtClean="0"/>
              <a:t>ocal </a:t>
            </a:r>
            <a:r>
              <a:rPr lang="en-US" u="sng" dirty="0" smtClean="0"/>
              <a:t>A</a:t>
            </a:r>
            <a:r>
              <a:rPr lang="en-US" dirty="0" smtClean="0"/>
              <a:t>lignment </a:t>
            </a:r>
            <a:r>
              <a:rPr lang="en-US" u="sng" dirty="0" smtClean="0"/>
              <a:t>S</a:t>
            </a:r>
            <a:r>
              <a:rPr lang="en-US" dirty="0" smtClean="0"/>
              <a:t>earch </a:t>
            </a:r>
            <a:r>
              <a:rPr lang="en-US" u="sng" dirty="0" smtClean="0"/>
              <a:t>T</a:t>
            </a:r>
            <a:r>
              <a:rPr lang="en-US" dirty="0" smtClean="0"/>
              <a:t>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87" y="1417342"/>
            <a:ext cx="52406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sx="101000" sy="101000" algn="t" rotWithShape="0">
              <a:prstClr val="black">
                <a:alpha val="26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27" y="1417342"/>
            <a:ext cx="535847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sx="101000" sy="101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23308" y="5366879"/>
            <a:ext cx="3886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</a:rPr>
              <a:t>&gt;60K Citations since 1990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964608" y="5387733"/>
            <a:ext cx="3886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</a:rPr>
              <a:t>&gt;60K Citations since 1997</a:t>
            </a:r>
          </a:p>
        </p:txBody>
      </p:sp>
    </p:spTree>
    <p:extLst>
      <p:ext uri="{BB962C8B-B14F-4D97-AF65-F5344CB8AC3E}">
        <p14:creationId xmlns:p14="http://schemas.microsoft.com/office/powerpoint/2010/main" val="3012393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as a heuristic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29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Dynamic programming (DP) is </a:t>
            </a:r>
            <a:r>
              <a:rPr lang="en-US" sz="3200" u="sng" dirty="0" smtClean="0"/>
              <a:t>guaranteed to find the optimal alignment</a:t>
            </a:r>
            <a:r>
              <a:rPr lang="en-US" sz="3200" dirty="0" smtClean="0"/>
              <a:t> between two sequences</a:t>
            </a:r>
          </a:p>
          <a:p>
            <a:r>
              <a:rPr lang="en-US" sz="3200" dirty="0" smtClean="0"/>
              <a:t>Repeated </a:t>
            </a:r>
            <a:r>
              <a:rPr lang="en-US" sz="3200" dirty="0" smtClean="0"/>
              <a:t>DP </a:t>
            </a:r>
            <a:r>
              <a:rPr lang="en-US" sz="3200" dirty="0" smtClean="0"/>
              <a:t>will find all optimal alignments between a query and a database (but this takes a very long time)</a:t>
            </a:r>
          </a:p>
          <a:p>
            <a:r>
              <a:rPr lang="en-US" sz="3200" dirty="0" smtClean="0"/>
              <a:t> In contrast, BLAST is a </a:t>
            </a:r>
            <a:r>
              <a:rPr lang="en-US" sz="3200" u="sng" dirty="0" smtClean="0"/>
              <a:t>heuristic</a:t>
            </a:r>
            <a:r>
              <a:rPr lang="en-US" sz="3200" dirty="0" smtClean="0"/>
              <a:t> algorithm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Heuristic algorithms use “common sense” ideas to find a good, but not necessarily optimal, solution to a problem, typically in less time than the optimal approach (and often in cases where the “optimal” approach is not feasible)</a:t>
            </a:r>
          </a:p>
          <a:p>
            <a:r>
              <a:rPr lang="en-US" dirty="0" smtClean="0"/>
              <a:t>BLAST aims to find database sequences that are homologous to a query sequence, but isn’t guaranteed to find all such sequences, nor is it guaranteed to find the best (most similar) sequences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But in practice its answers are very good</a:t>
            </a:r>
          </a:p>
        </p:txBody>
      </p:sp>
    </p:spTree>
    <p:extLst>
      <p:ext uri="{BB962C8B-B14F-4D97-AF65-F5344CB8AC3E}">
        <p14:creationId xmlns:p14="http://schemas.microsoft.com/office/powerpoint/2010/main" val="3449955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dual role of biological sequences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>
                <a:solidFill>
                  <a:schemeClr val="tx1"/>
                </a:solidFill>
              </a:rPr>
              <a:t>1/29/2018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1" y="1600220"/>
            <a:ext cx="1670603" cy="17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gene struct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0" y="3703317"/>
            <a:ext cx="4434238" cy="12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soform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78" y="1600220"/>
            <a:ext cx="2448681" cy="19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ultiple sequence alignment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6"/>
          <a:stretch/>
        </p:blipFill>
        <p:spPr bwMode="auto">
          <a:xfrm>
            <a:off x="426783" y="5166341"/>
            <a:ext cx="4754828" cy="95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58294" y="960147"/>
            <a:ext cx="3013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Defining biological entities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8905" y="4400475"/>
            <a:ext cx="821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effectLst>
                  <a:glow rad="190500">
                    <a:schemeClr val="bg1"/>
                  </a:glow>
                </a:effectLst>
              </a:rPr>
              <a:t>Genes</a:t>
            </a:r>
            <a:endParaRPr lang="en-US" sz="2000" i="1" dirty="0"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4938" y="2392693"/>
            <a:ext cx="1156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effectLst>
                  <a:glow rad="190500">
                    <a:schemeClr val="bg1"/>
                  </a:glow>
                </a:effectLst>
              </a:rPr>
              <a:t>Genomes</a:t>
            </a:r>
            <a:endParaRPr lang="en-US" sz="2000" i="1" dirty="0"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1010" y="4583353"/>
            <a:ext cx="858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effectLst>
                  <a:glow rad="190500">
                    <a:schemeClr val="bg1"/>
                  </a:glow>
                </a:effectLst>
              </a:rPr>
              <a:t>Motifs</a:t>
            </a:r>
            <a:endParaRPr lang="en-US" sz="2000" i="1" dirty="0"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1138" y="2297378"/>
            <a:ext cx="1319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effectLst>
                  <a:glow rad="190500">
                    <a:schemeClr val="bg1"/>
                  </a:glow>
                </a:effectLst>
              </a:rPr>
              <a:t>Transcripts</a:t>
            </a:r>
            <a:endParaRPr lang="en-US" sz="2000" i="1" dirty="0"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58011" y="5349219"/>
            <a:ext cx="1801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effectLst>
                  <a:glow rad="190500">
                    <a:schemeClr val="bg1"/>
                  </a:glow>
                </a:effectLst>
              </a:rPr>
              <a:t>Protein families</a:t>
            </a:r>
            <a:endParaRPr lang="en-US" sz="2000" i="1" dirty="0"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6073" y="960147"/>
            <a:ext cx="4201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Quantifying biological entities/states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Image result for sequencing pileup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5"/>
          <a:stretch/>
        </p:blipFill>
        <p:spPr bwMode="auto">
          <a:xfrm>
            <a:off x="6187439" y="1450424"/>
            <a:ext cx="5291517" cy="304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78878" y="4709146"/>
            <a:ext cx="5200077" cy="1554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RNA-</a:t>
            </a:r>
            <a:r>
              <a:rPr lang="en-US" dirty="0" err="1" smtClean="0">
                <a:solidFill>
                  <a:schemeClr val="bg1"/>
                </a:solidFill>
              </a:rPr>
              <a:t>Seq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ChIP-Seq</a:t>
            </a:r>
            <a:r>
              <a:rPr lang="en-US" dirty="0" smtClean="0">
                <a:solidFill>
                  <a:schemeClr val="bg1"/>
                </a:solidFill>
              </a:rPr>
              <a:t>, Hi-</a:t>
            </a:r>
            <a:r>
              <a:rPr lang="en-US" dirty="0" err="1" smtClean="0">
                <a:solidFill>
                  <a:schemeClr val="bg1"/>
                </a:solidFill>
              </a:rPr>
              <a:t>Seq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metagenome-Seq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and many, many others….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(see </a:t>
            </a:r>
            <a:r>
              <a:rPr lang="en-US" b="1" dirty="0">
                <a:solidFill>
                  <a:schemeClr val="bg1"/>
                </a:solidFill>
              </a:rPr>
              <a:t>https://</a:t>
            </a:r>
            <a:r>
              <a:rPr lang="en-US" b="1" dirty="0" smtClean="0">
                <a:solidFill>
                  <a:schemeClr val="bg1"/>
                </a:solidFill>
              </a:rPr>
              <a:t>liorpachter.wordpress.com/seq/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for an annotated compendium)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18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as a heuristic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30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9" y="974554"/>
            <a:ext cx="11714922" cy="1448618"/>
          </a:xfrm>
        </p:spPr>
        <p:txBody>
          <a:bodyPr/>
          <a:lstStyle/>
          <a:p>
            <a:r>
              <a:rPr lang="en-US" sz="3200" dirty="0" smtClean="0"/>
              <a:t>The BLAST heuristic: a pair of sequences that are destined to align well tend to contain </a:t>
            </a:r>
            <a:r>
              <a:rPr lang="en-US" sz="3200" u="sng" dirty="0" smtClean="0"/>
              <a:t>short, </a:t>
            </a:r>
            <a:r>
              <a:rPr lang="en-US" sz="3200" u="sng" dirty="0" smtClean="0"/>
              <a:t>gap-free regions </a:t>
            </a:r>
            <a:r>
              <a:rPr lang="en-US" sz="3200" u="sng" dirty="0" smtClean="0"/>
              <a:t>of high </a:t>
            </a:r>
            <a:r>
              <a:rPr lang="en-US" sz="3200" u="sng" dirty="0" smtClean="0"/>
              <a:t>identity</a:t>
            </a:r>
          </a:p>
          <a:p>
            <a:r>
              <a:rPr lang="en-US" sz="3200" dirty="0" smtClean="0"/>
              <a:t>Conversely, most unrelated sequences lack such regions</a:t>
            </a:r>
            <a:endParaRPr lang="en-US" sz="3200" dirty="0"/>
          </a:p>
          <a:p>
            <a:r>
              <a:rPr lang="en-US" sz="3200" dirty="0" smtClean="0"/>
              <a:t>These regions are called alignment “</a:t>
            </a:r>
            <a:r>
              <a:rPr lang="en-US" sz="3200" u="sng" dirty="0" smtClean="0"/>
              <a:t>seeds</a:t>
            </a:r>
            <a:r>
              <a:rPr lang="en-US" sz="3200" dirty="0" smtClean="0"/>
              <a:t>”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766282" y="3429000"/>
            <a:ext cx="4659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nsolas" pitchFamily="49" charset="0"/>
              </a:rPr>
              <a:t>MQIFV</a:t>
            </a:r>
            <a:r>
              <a:rPr lang="en-US" sz="2800" b="1" dirty="0">
                <a:solidFill>
                  <a:schemeClr val="accent1"/>
                </a:solidFill>
                <a:latin typeface="Consolas" pitchFamily="49" charset="0"/>
              </a:rPr>
              <a:t>KTL</a:t>
            </a:r>
            <a:r>
              <a:rPr lang="en-US" sz="2800" dirty="0">
                <a:latin typeface="Consolas" pitchFamily="49" charset="0"/>
              </a:rPr>
              <a:t>T-GKAIT</a:t>
            </a:r>
          </a:p>
          <a:p>
            <a:pPr algn="ctr"/>
            <a:r>
              <a:rPr lang="en-US" sz="2800" dirty="0">
                <a:latin typeface="Consolas" pitchFamily="49" charset="0"/>
              </a:rPr>
              <a:t>|||| |||  || ||</a:t>
            </a:r>
          </a:p>
          <a:p>
            <a:pPr algn="ctr"/>
            <a:r>
              <a:rPr lang="en-US" sz="2800" dirty="0" smtClean="0">
                <a:latin typeface="Consolas" pitchFamily="49" charset="0"/>
              </a:rPr>
              <a:t>MQIFA</a:t>
            </a:r>
            <a:r>
              <a:rPr lang="en-US" sz="2800" b="1" dirty="0" smtClean="0">
                <a:solidFill>
                  <a:srgbClr val="C00000"/>
                </a:solidFill>
                <a:latin typeface="Consolas" pitchFamily="49" charset="0"/>
              </a:rPr>
              <a:t>KTL</a:t>
            </a:r>
            <a:r>
              <a:rPr lang="en-US" sz="2800" dirty="0" smtClean="0">
                <a:latin typeface="Consolas" pitchFamily="49" charset="0"/>
              </a:rPr>
              <a:t>SGGKVIT</a:t>
            </a:r>
          </a:p>
        </p:txBody>
      </p:sp>
    </p:spTree>
    <p:extLst>
      <p:ext uri="{BB962C8B-B14F-4D97-AF65-F5344CB8AC3E}">
        <p14:creationId xmlns:p14="http://schemas.microsoft.com/office/powerpoint/2010/main" val="510760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BLAST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960147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MGALEDVAL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255562" y="121847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69962" y="991459"/>
            <a:ext cx="2221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Query sequence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24052" y="1874537"/>
            <a:ext cx="914400" cy="731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13299" y="1508781"/>
            <a:ext cx="3042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Divided into k=3 words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58444" y="2449655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XXXXXXXXXXXXX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9137" y="2419807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XXXXX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LED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XXXXX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2009" y="2419807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XXMGA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LED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onsolas" pitchFamily="49" charset="0"/>
              </a:rPr>
              <a:t>VVLXX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2281" y="2217011"/>
            <a:ext cx="2407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Database sequence 1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5850" y="2197343"/>
            <a:ext cx="2362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Database sequence 2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57281" y="2197343"/>
            <a:ext cx="286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Database sequence 3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82244" y="2972875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don’t consider aligning to a database seq. w/o a seed match</a:t>
            </a:r>
            <a:endParaRPr lang="en-US" sz="24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17342" y="3176775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MGA</a:t>
            </a:r>
            <a:r>
              <a:rPr lang="en-US" sz="2800" u="sng" dirty="0" smtClean="0">
                <a:solidFill>
                  <a:prstClr val="black"/>
                </a:solidFill>
                <a:effectLst/>
                <a:latin typeface="Consolas" pitchFamily="49" charset="0"/>
              </a:rPr>
              <a:t>LED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VAL</a:t>
            </a:r>
            <a:endParaRPr lang="en-US" dirty="0"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0214" y="3176775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MGA</a:t>
            </a:r>
            <a:r>
              <a:rPr lang="en-US" sz="2800" u="sng" dirty="0" smtClean="0">
                <a:solidFill>
                  <a:prstClr val="black"/>
                </a:solidFill>
                <a:effectLst/>
                <a:latin typeface="Consolas" pitchFamily="49" charset="0"/>
              </a:rPr>
              <a:t>LED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VAL</a:t>
            </a:r>
            <a:endParaRPr lang="en-US" dirty="0"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7342" y="2795775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---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+++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---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10214" y="2785595"/>
            <a:ext cx="1959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  <a:latin typeface="Consolas" pitchFamily="49" charset="0"/>
              </a:rPr>
              <a:t>+++</a:t>
            </a:r>
            <a:r>
              <a:rPr lang="en-US" sz="2800" dirty="0" smtClean="0">
                <a:solidFill>
                  <a:prstClr val="black"/>
                </a:solidFill>
                <a:effectLst/>
                <a:latin typeface="Consolas" pitchFamily="49" charset="0"/>
              </a:rPr>
              <a:t>+++</a:t>
            </a:r>
            <a:r>
              <a:rPr lang="en-US" sz="2800" dirty="0" smtClean="0">
                <a:effectLst/>
                <a:latin typeface="Consolas" pitchFamily="49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-</a:t>
            </a:r>
            <a:r>
              <a:rPr lang="en-US" sz="2800" dirty="0" smtClean="0">
                <a:effectLst/>
                <a:latin typeface="Consolas" pitchFamily="49" charset="0"/>
              </a:rPr>
              <a:t>+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2937" y="3684719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Extending this seed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suggests that a strong alignment is not likely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65809" y="3691695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Extending this </a:t>
            </a:r>
            <a:r>
              <a:rPr lang="en-US" sz="2400" dirty="0" smtClean="0">
                <a:latin typeface="+mj-lt"/>
              </a:rPr>
              <a:t>seed identifies a good alignment</a:t>
            </a:r>
            <a:endParaRPr lang="en-US" sz="2400" dirty="0">
              <a:latin typeface="+mj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43904" y="5166341"/>
            <a:ext cx="11714922" cy="1448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dirty="0" smtClean="0"/>
              <a:t>Break query into “words” (substrings of length </a:t>
            </a:r>
            <a:r>
              <a:rPr lang="en-US" sz="3200" i="1" dirty="0" smtClean="0"/>
              <a:t>k</a:t>
            </a:r>
            <a:r>
              <a:rPr lang="en-US" sz="32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Find database sequences with a matching word (seed match)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Extend from the seed match to check for good alignment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30" y="1417725"/>
            <a:ext cx="19507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MGA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GAL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ALE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</a:t>
            </a:r>
            <a:r>
              <a:rPr lang="en-US" sz="2800" u="sng" dirty="0">
                <a:solidFill>
                  <a:prstClr val="black"/>
                </a:solidFill>
                <a:latin typeface="Consolas" pitchFamily="49" charset="0"/>
              </a:rPr>
              <a:t>LED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 EDV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  DVA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onsolas" pitchFamily="49" charset="0"/>
              </a:rPr>
              <a:t>      VAL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56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BLAST is fast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904" y="868708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We can pre-process the database (once!) to locate and store the positions of all possible words</a:t>
            </a:r>
            <a:endParaRPr lang="en-US" sz="2800" dirty="0">
              <a:latin typeface="Consolas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79130"/>
              </p:ext>
            </p:extLst>
          </p:nvPr>
        </p:nvGraphicFramePr>
        <p:xfrm>
          <a:off x="1143065" y="1905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5105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DICTIONARY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Key</a:t>
                      </a:r>
                      <a:endParaRPr lang="en-US" sz="24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Value</a:t>
                      </a:r>
                      <a:r>
                        <a:rPr lang="en-US" sz="2400" b="1" i="1" baseline="0" dirty="0" smtClean="0"/>
                        <a:t> (List of Positions)</a:t>
                      </a:r>
                      <a:endParaRPr lang="en-US" sz="2400" b="1" i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‘AAA’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[12,</a:t>
                      </a:r>
                      <a:r>
                        <a:rPr lang="en-US" sz="2400" baseline="0" dirty="0" smtClean="0"/>
                        <a:t> 37, 151, 1608]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‘AAC’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[77,</a:t>
                      </a:r>
                      <a:r>
                        <a:rPr lang="en-US" sz="2400" baseline="0" dirty="0" smtClean="0"/>
                        <a:t> 103, 909, 454, 1020, 667]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‘AAD’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 ] 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‘LED’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[1024, 2657]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28665" y="6164121"/>
            <a:ext cx="213201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65277" y="6096000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65" y="6164121"/>
            <a:ext cx="1218293" cy="2394"/>
          </a:xfrm>
          <a:prstGeom prst="straightConnector1">
            <a:avLst/>
          </a:prstGeom>
          <a:ln w="38100">
            <a:solidFill>
              <a:srgbClr val="CC0066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94077" y="6096000"/>
            <a:ext cx="53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66"/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rgbClr val="CC0066"/>
                </a:solidFill>
                <a:latin typeface="Calibri" pitchFamily="34" charset="0"/>
              </a:rPr>
              <a:t>2</a:t>
            </a:r>
            <a:endParaRPr lang="en-US" baseline="-25000" dirty="0">
              <a:solidFill>
                <a:srgbClr val="CC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86265" y="6164121"/>
            <a:ext cx="1675153" cy="35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94277" y="60960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3</a:t>
            </a:r>
            <a:endParaRPr lang="en-US" baseline="-2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15065" y="6164121"/>
            <a:ext cx="609147" cy="533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91265" y="60960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4</a:t>
            </a:r>
            <a:endParaRPr lang="en-US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77065" y="6164121"/>
            <a:ext cx="1446724" cy="8079"/>
          </a:xfrm>
          <a:prstGeom prst="straightConnector1">
            <a:avLst/>
          </a:prstGeom>
          <a:ln w="38100">
            <a:solidFill>
              <a:srgbClr val="FF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32677" y="6096000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2800" b="1" baseline="-25000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16200000" flipH="1">
            <a:off x="2476565" y="5295900"/>
            <a:ext cx="914400" cy="68580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2476565" y="5295901"/>
            <a:ext cx="914400" cy="68580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5" idx="0"/>
          </p:cNvCxnSpPr>
          <p:nvPr/>
        </p:nvCxnSpPr>
        <p:spPr>
          <a:xfrm rot="16200000" flipH="1">
            <a:off x="4324415" y="4248150"/>
            <a:ext cx="914400" cy="2781300"/>
          </a:xfrm>
          <a:prstGeom prst="curvedConnector3">
            <a:avLst>
              <a:gd name="adj1" fmla="val 50000"/>
            </a:avLst>
          </a:prstGeom>
          <a:ln w="28575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376146" y="1950706"/>
            <a:ext cx="4171455" cy="3947147"/>
          </a:xfrm>
        </p:spPr>
        <p:txBody>
          <a:bodyPr/>
          <a:lstStyle/>
          <a:p>
            <a:r>
              <a:rPr lang="en-US" dirty="0" smtClean="0"/>
              <a:t>“Dictionary lookup” of the words from our query is very fast</a:t>
            </a:r>
          </a:p>
          <a:p>
            <a:r>
              <a:rPr lang="en-US" dirty="0" smtClean="0"/>
              <a:t>Cataloging/organizing a database for later search is called “indexing”</a:t>
            </a:r>
          </a:p>
          <a:p>
            <a:r>
              <a:rPr lang="en-US" dirty="0" smtClean="0"/>
              <a:t>Indexing saves time on all subsequent searches: worth the effort!</a:t>
            </a:r>
          </a:p>
        </p:txBody>
      </p:sp>
    </p:spTree>
    <p:extLst>
      <p:ext uri="{BB962C8B-B14F-4D97-AF65-F5344CB8AC3E}">
        <p14:creationId xmlns:p14="http://schemas.microsoft.com/office/powerpoint/2010/main" val="2271047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Sequences related to our query are not </a:t>
            </a:r>
            <a:r>
              <a:rPr lang="en-US" sz="3200" u="sng" dirty="0" smtClean="0"/>
              <a:t>guaranteed</a:t>
            </a:r>
            <a:r>
              <a:rPr lang="en-US" sz="3200" dirty="0" smtClean="0"/>
              <a:t> to contain a seed match, which will result in false negatives:</a:t>
            </a:r>
            <a:endParaRPr lang="en-US" sz="3200" u="sn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BLAST is heuristic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81200" y="2823527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VGKQ</a:t>
            </a:r>
            <a:r>
              <a:rPr lang="en-US" sz="2800" u="sng" dirty="0">
                <a:latin typeface="Consolas" pitchFamily="49" charset="0"/>
              </a:rPr>
              <a:t>LED</a:t>
            </a:r>
            <a:r>
              <a:rPr lang="en-US" sz="2800" dirty="0" smtClean="0">
                <a:latin typeface="Consolas" pitchFamily="49" charset="0"/>
              </a:rPr>
              <a:t>GRT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IPPDQQRLIFTLHLVLRLRG</a:t>
            </a:r>
            <a:r>
              <a:rPr lang="en-US" sz="2800" dirty="0">
                <a:latin typeface="Consolas" pitchFamily="49" charset="0"/>
              </a:rPr>
              <a:t>LSDYNIQKES</a:t>
            </a:r>
            <a:endParaRPr lang="en-US" sz="2800" dirty="0" smtClean="0">
              <a:solidFill>
                <a:srgbClr val="FF0000"/>
              </a:solidFill>
              <a:effectLst/>
              <a:latin typeface="Consolas" pitchFamily="49" charset="0"/>
            </a:endParaRPr>
          </a:p>
          <a:p>
            <a:r>
              <a:rPr lang="en-US" sz="2800" dirty="0" smtClean="0">
                <a:effectLst/>
                <a:latin typeface="Consolas" pitchFamily="49" charset="0"/>
              </a:rPr>
              <a:t>|||||||</a:t>
            </a:r>
            <a:r>
              <a:rPr lang="en-US" sz="2800" dirty="0" smtClean="0">
                <a:latin typeface="Consolas" pitchFamily="49" charset="0"/>
              </a:rPr>
              <a:t>||</a:t>
            </a:r>
            <a:r>
              <a:rPr lang="en-US" sz="2800" dirty="0" smtClean="0">
                <a:effectLst/>
                <a:latin typeface="Consolas" pitchFamily="49" charset="0"/>
              </a:rPr>
              <a:t>|                    ||||||||||</a:t>
            </a:r>
          </a:p>
          <a:p>
            <a:r>
              <a:rPr lang="en-US" sz="2800" dirty="0" smtClean="0">
                <a:latin typeface="Consolas" pitchFamily="49" charset="0"/>
              </a:rPr>
              <a:t>VGKQ</a:t>
            </a:r>
            <a:r>
              <a:rPr lang="en-US" sz="2800" u="sng" dirty="0" smtClean="0">
                <a:latin typeface="Consolas" pitchFamily="49" charset="0"/>
              </a:rPr>
              <a:t>LED</a:t>
            </a:r>
            <a:r>
              <a:rPr lang="en-US" sz="2800" dirty="0" smtClean="0">
                <a:latin typeface="Consolas" pitchFamily="49" charset="0"/>
              </a:rPr>
              <a:t>GRT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XXXXXXXXXXXXXXXXXXXX</a:t>
            </a:r>
            <a:r>
              <a:rPr lang="en-US" sz="2800" dirty="0">
                <a:latin typeface="Consolas" pitchFamily="49" charset="0"/>
              </a:rPr>
              <a:t>LSDYNIQKES</a:t>
            </a:r>
            <a:endParaRPr lang="en-US" sz="2800" dirty="0" smtClean="0">
              <a:solidFill>
                <a:srgbClr val="FF0000"/>
              </a:solidFill>
              <a:effectLst/>
              <a:latin typeface="Consolas" pitchFamily="49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660" y="2181151"/>
            <a:ext cx="10637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These two sequences have </a:t>
            </a:r>
            <a:r>
              <a:rPr lang="en-US" sz="2800" b="1" dirty="0" smtClean="0">
                <a:latin typeface="Calibri" pitchFamily="34" charset="0"/>
              </a:rPr>
              <a:t>50% identity </a:t>
            </a:r>
            <a:r>
              <a:rPr lang="en-US" sz="2800" dirty="0" smtClean="0">
                <a:latin typeface="Calibri" pitchFamily="34" charset="0"/>
              </a:rPr>
              <a:t>and </a:t>
            </a:r>
            <a:r>
              <a:rPr lang="en-US" sz="2800" b="1" dirty="0" smtClean="0">
                <a:latin typeface="Calibri" pitchFamily="34" charset="0"/>
              </a:rPr>
              <a:t>many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k=3 seeds</a:t>
            </a:r>
            <a:r>
              <a:rPr lang="en-US" sz="2800" dirty="0" smtClean="0">
                <a:latin typeface="Calibri" pitchFamily="34" charset="0"/>
              </a:rPr>
              <a:t>:</a:t>
            </a:r>
            <a:endParaRPr lang="en-US" sz="2800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81200" y="4970053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effectLst/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P</a:t>
            </a:r>
            <a:r>
              <a:rPr lang="en-US" sz="2800" dirty="0" smtClean="0">
                <a:effectLst/>
                <a:latin typeface="Consolas" pitchFamily="49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D</a:t>
            </a:r>
            <a:r>
              <a:rPr lang="en-US" sz="2800" dirty="0" smtClean="0"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F</a:t>
            </a:r>
            <a:r>
              <a:rPr lang="en-US" sz="2800" dirty="0" smtClean="0">
                <a:effectLst/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G</a:t>
            </a:r>
            <a:r>
              <a:rPr lang="en-US" sz="2800" dirty="0" smtClean="0">
                <a:effectLst/>
                <a:latin typeface="Consolas" pitchFamily="49" charset="0"/>
              </a:rPr>
              <a:t>K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E</a:t>
            </a:r>
            <a:r>
              <a:rPr lang="en-US" sz="2800" dirty="0" smtClean="0">
                <a:effectLst/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G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T</a:t>
            </a:r>
            <a:r>
              <a:rPr lang="en-US" sz="2800" dirty="0" smtClean="0"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S</a:t>
            </a:r>
            <a:r>
              <a:rPr lang="en-US" sz="2800" dirty="0" smtClean="0">
                <a:effectLst/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Y</a:t>
            </a:r>
            <a:r>
              <a:rPr lang="en-US" sz="2800" dirty="0" smtClean="0">
                <a:effectLst/>
                <a:latin typeface="Consolas" pitchFamily="49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I</a:t>
            </a:r>
            <a:r>
              <a:rPr lang="en-US" sz="2800" dirty="0" smtClean="0">
                <a:effectLst/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K</a:t>
            </a:r>
            <a:r>
              <a:rPr lang="en-US" sz="2800" dirty="0" smtClean="0">
                <a:effectLst/>
                <a:latin typeface="Consolas" pitchFamily="49" charset="0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S</a:t>
            </a:r>
            <a:r>
              <a:rPr lang="en-US" sz="2800" dirty="0" smtClean="0">
                <a:effectLst/>
                <a:latin typeface="Consolas" pitchFamily="49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L</a:t>
            </a:r>
            <a:r>
              <a:rPr lang="en-US" sz="2800" dirty="0" smtClean="0">
                <a:effectLst/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G</a:t>
            </a:r>
          </a:p>
          <a:p>
            <a:r>
              <a:rPr lang="en-US" sz="2800" dirty="0" smtClean="0">
                <a:latin typeface="Consolas" pitchFamily="49" charset="0"/>
              </a:rPr>
              <a:t>| | | | | | | | | | | | | | | | | | | | </a:t>
            </a:r>
            <a:endParaRPr lang="en-US" sz="2800" dirty="0" smtClean="0">
              <a:effectLst/>
              <a:latin typeface="Consolas" pitchFamily="49" charset="0"/>
            </a:endParaRPr>
          </a:p>
          <a:p>
            <a:r>
              <a:rPr lang="en-US" sz="2800" dirty="0" smtClean="0"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K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Q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  <a:r>
              <a:rPr lang="en-US" sz="2800" dirty="0" smtClean="0">
                <a:latin typeface="Consolas" pitchFamily="49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Consolas" pitchFamily="49" charset="0"/>
              </a:rPr>
              <a:t>X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19223" y="4327678"/>
            <a:ext cx="975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These two sequences </a:t>
            </a:r>
            <a:r>
              <a:rPr lang="en-US" sz="2800" dirty="0" smtClean="0">
                <a:latin typeface="Calibri" pitchFamily="34" charset="0"/>
              </a:rPr>
              <a:t>also have </a:t>
            </a:r>
            <a:r>
              <a:rPr lang="en-US" sz="2800" b="1" dirty="0">
                <a:latin typeface="Calibri" pitchFamily="34" charset="0"/>
              </a:rPr>
              <a:t>50% identity </a:t>
            </a:r>
            <a:r>
              <a:rPr lang="en-US" sz="2800" dirty="0" smtClean="0">
                <a:latin typeface="Calibri" pitchFamily="34" charset="0"/>
              </a:rPr>
              <a:t>but </a:t>
            </a:r>
            <a:r>
              <a:rPr lang="en-US" sz="2800" b="1" dirty="0" smtClean="0">
                <a:latin typeface="Calibri" pitchFamily="34" charset="0"/>
              </a:rPr>
              <a:t>no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k=3 seeds</a:t>
            </a:r>
            <a:r>
              <a:rPr lang="en-US" sz="2800" dirty="0" smtClean="0">
                <a:latin typeface="Calibri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33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flavors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4045"/>
              </p:ext>
            </p:extLst>
          </p:nvPr>
        </p:nvGraphicFramePr>
        <p:xfrm>
          <a:off x="243904" y="2651737"/>
          <a:ext cx="11704192" cy="361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28"/>
                <a:gridCol w="3200365"/>
                <a:gridCol w="3200365"/>
                <a:gridCol w="4297634"/>
              </a:tblGrid>
              <a:tr h="52577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Query type / preprocessing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Database type / preprocessing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When to use it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blastp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homologous proteins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blastn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non-coding DNA search,</a:t>
                      </a:r>
                      <a:r>
                        <a:rPr lang="en-US" baseline="0" dirty="0" smtClean="0"/>
                        <a:t> large-scale (e.g. </a:t>
                      </a:r>
                      <a:r>
                        <a:rPr lang="en-US" baseline="0" dirty="0" err="1" smtClean="0"/>
                        <a:t>contig</a:t>
                      </a:r>
                      <a:r>
                        <a:rPr lang="en-US" baseline="0" dirty="0" smtClean="0"/>
                        <a:t> vs. genome) search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blastx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 coding potential/protein products of novel DNA/RNA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tblast</a:t>
                      </a:r>
                      <a:r>
                        <a:rPr lang="en-US" b="1" baseline="0" dirty="0" err="1" smtClean="0"/>
                        <a:t>n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identify a protein of interest in a novel genome; uncommon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7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tblastx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nucleotide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(translated</a:t>
                      </a:r>
                      <a:r>
                        <a:rPr lang="en-US" baseline="0" dirty="0" smtClean="0"/>
                        <a:t> in 6 reading frames)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identify remote </a:t>
                      </a:r>
                      <a:r>
                        <a:rPr lang="en-US" baseline="0" dirty="0" smtClean="0"/>
                        <a:t>homology in highly diverged coding sequence; uncommon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39" y="974553"/>
            <a:ext cx="11714922" cy="5406829"/>
          </a:xfrm>
        </p:spPr>
        <p:txBody>
          <a:bodyPr/>
          <a:lstStyle/>
          <a:p>
            <a:r>
              <a:rPr lang="en-US" sz="3200" dirty="0" smtClean="0"/>
              <a:t>BLAST is available online </a:t>
            </a:r>
            <a:r>
              <a:rPr lang="en-US" sz="3200" dirty="0"/>
              <a:t>at </a:t>
            </a: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blast.ncbi.nlm.nih.gov/Blast.cgi</a:t>
            </a:r>
            <a:endParaRPr lang="en-US" sz="3200" dirty="0" smtClean="0"/>
          </a:p>
          <a:p>
            <a:r>
              <a:rPr lang="en-US" sz="3200" dirty="0" smtClean="0"/>
              <a:t>Can also download and run locally</a:t>
            </a:r>
          </a:p>
          <a:p>
            <a:r>
              <a:rPr lang="en-US" sz="3200" dirty="0" smtClean="0"/>
              <a:t>A variety of different online/offline programs exist:</a:t>
            </a:r>
          </a:p>
        </p:txBody>
      </p:sp>
    </p:spTree>
    <p:extLst>
      <p:ext uri="{BB962C8B-B14F-4D97-AF65-F5344CB8AC3E}">
        <p14:creationId xmlns:p14="http://schemas.microsoft.com/office/powerpoint/2010/main" val="1606246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BLAST output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4203" y="1731276"/>
            <a:ext cx="5674583" cy="3917471"/>
          </a:xfrm>
        </p:spPr>
        <p:txBody>
          <a:bodyPr/>
          <a:lstStyle/>
          <a:p>
            <a:r>
              <a:rPr lang="en-US" sz="3200" dirty="0" smtClean="0"/>
              <a:t>Online BLAST produces some nice graphical output, but more often we’re interested in machine-readable (tabular) text</a:t>
            </a:r>
          </a:p>
          <a:p>
            <a:r>
              <a:rPr lang="en-US" sz="3200" dirty="0" smtClean="0"/>
              <a:t>We’ll examine some of these fields/statistics in the context of a hybrid BLAST output (human-readable text)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104" y="1051586"/>
            <a:ext cx="54006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508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675" y="960147"/>
            <a:ext cx="9820651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7173" y="4069073"/>
            <a:ext cx="10612289" cy="1580797"/>
          </a:xfrm>
        </p:spPr>
        <p:txBody>
          <a:bodyPr/>
          <a:lstStyle/>
          <a:p>
            <a:r>
              <a:rPr lang="en-US" sz="3200" dirty="0" smtClean="0"/>
              <a:t>Alignment of the query sequence to the “subject” (database) sequence; generally excluded from tabular output</a:t>
            </a:r>
          </a:p>
          <a:p>
            <a:r>
              <a:rPr lang="en-US" sz="3200" dirty="0" smtClean="0"/>
              <a:t>Start and end coordinates of the alignment within the query and subject sequences; these define “coverage”: i.e. how local vs. global the alignment 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5675" y="2148854"/>
            <a:ext cx="9820651" cy="16459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3685" y="2148854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69587" y="2575571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96000" y="2941327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99097" y="3345512"/>
            <a:ext cx="551731" cy="39623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08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675" y="960147"/>
            <a:ext cx="9820651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7173" y="4069073"/>
            <a:ext cx="10612289" cy="1580797"/>
          </a:xfrm>
        </p:spPr>
        <p:txBody>
          <a:bodyPr/>
          <a:lstStyle/>
          <a:p>
            <a:r>
              <a:rPr lang="en-US" sz="3200" dirty="0" smtClean="0"/>
              <a:t># and % of “identities” (positions that are the same between query and database); a measure of evolutionary divergence</a:t>
            </a:r>
          </a:p>
          <a:p>
            <a:r>
              <a:rPr lang="en-US" sz="3200" dirty="0" smtClean="0"/>
              <a:t># and % of “similarities” (different but “similar” amino acids); only applies to protein-level alignments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2611" y="1845734"/>
            <a:ext cx="3017487" cy="2212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32976" y="1845734"/>
            <a:ext cx="3017487" cy="2212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3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BLAST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675" y="960147"/>
            <a:ext cx="9820651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7173" y="4069073"/>
            <a:ext cx="10612289" cy="1580797"/>
          </a:xfrm>
        </p:spPr>
        <p:txBody>
          <a:bodyPr/>
          <a:lstStyle/>
          <a:p>
            <a:r>
              <a:rPr lang="en-US" sz="3200" dirty="0" smtClean="0"/>
              <a:t>Expectation- or E-value: the # of alignments </a:t>
            </a:r>
            <a:r>
              <a:rPr lang="en-US" sz="3200" i="1" dirty="0" smtClean="0"/>
              <a:t>at least this strong </a:t>
            </a:r>
            <a:r>
              <a:rPr lang="en-US" sz="3200" dirty="0" smtClean="0"/>
              <a:t>expected by chance (given </a:t>
            </a:r>
            <a:r>
              <a:rPr lang="en-US" sz="3200" u="sng" dirty="0" smtClean="0"/>
              <a:t>score</a:t>
            </a:r>
            <a:r>
              <a:rPr lang="en-US" sz="3200" dirty="0" smtClean="0"/>
              <a:t> &amp; database size)</a:t>
            </a:r>
          </a:p>
          <a:p>
            <a:r>
              <a:rPr lang="en-US" sz="3200" dirty="0" smtClean="0"/>
              <a:t>A measure of the statistical significance of an alignment</a:t>
            </a:r>
          </a:p>
          <a:p>
            <a:r>
              <a:rPr lang="en-US" sz="3200" dirty="0" smtClean="0"/>
              <a:t>Small </a:t>
            </a:r>
            <a:r>
              <a:rPr lang="en-US" sz="3200" i="1" dirty="0" smtClean="0"/>
              <a:t>E</a:t>
            </a:r>
            <a:r>
              <a:rPr lang="en-US" sz="3200" dirty="0" smtClean="0"/>
              <a:t>-values can be interpreted similarly to </a:t>
            </a:r>
            <a:r>
              <a:rPr lang="en-US" sz="3200" i="1" dirty="0" smtClean="0"/>
              <a:t>P</a:t>
            </a:r>
            <a:r>
              <a:rPr lang="en-US" sz="3200" dirty="0" smtClean="0"/>
              <a:t>-values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1537" y="1631126"/>
            <a:ext cx="1798600" cy="2434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1172" y="1631126"/>
            <a:ext cx="2896664" cy="2434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32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Biopolymers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3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Interpreting BLAST </a:t>
            </a:r>
            <a:r>
              <a:rPr lang="en-US" dirty="0" smtClean="0"/>
              <a:t>hits (protein query / database)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59334"/>
              </p:ext>
            </p:extLst>
          </p:nvPr>
        </p:nvGraphicFramePr>
        <p:xfrm>
          <a:off x="1981245" y="1143025"/>
          <a:ext cx="8001000" cy="5257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2667000"/>
                <a:gridCol w="2667000"/>
              </a:tblGrid>
              <a:tr h="175258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HIGH identity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 identity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HIGH coverage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Your query*;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Population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variants;</a:t>
                      </a:r>
                      <a:endParaRPr lang="en-US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Close homologs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Distant homologs,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pseudogenes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 </a:t>
                      </a:r>
                      <a:r>
                        <a:rPr lang="en-US" sz="2800" baseline="0" dirty="0" smtClean="0"/>
                        <a:t>coverage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Shared domain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Shared domain;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false positive?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313592" y="2127837"/>
            <a:ext cx="12904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13592" y="2402154"/>
            <a:ext cx="12904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10" y="2103156"/>
            <a:ext cx="155446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latin typeface="Consolas" panose="020B0609020204030204" pitchFamily="49" charset="0"/>
              </a:rPr>
              <a:t>|| ||||| ||||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56762" y="2127837"/>
            <a:ext cx="12904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56762" y="2402154"/>
            <a:ext cx="12904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4780" y="2103156"/>
            <a:ext cx="155446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latin typeface="Consolas" panose="020B0609020204030204" pitchFamily="49" charset="0"/>
              </a:rPr>
              <a:t>|  ||    | 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29803" y="5702737"/>
            <a:ext cx="691320" cy="187796"/>
            <a:chOff x="9094747" y="3679385"/>
            <a:chExt cx="1609812" cy="18779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094747" y="3679385"/>
              <a:ext cx="160981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094747" y="3861730"/>
              <a:ext cx="1609812" cy="545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2688724" y="5700188"/>
            <a:ext cx="2571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81750" y="5882533"/>
            <a:ext cx="564131" cy="545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10221" y="5700188"/>
            <a:ext cx="619049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10221" y="5882533"/>
            <a:ext cx="28206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35789" y="3885913"/>
            <a:ext cx="12065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11657" y="3885913"/>
            <a:ext cx="145909" cy="0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42218" y="3885913"/>
            <a:ext cx="30338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25596" y="4056835"/>
            <a:ext cx="35265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81154" y="4056835"/>
            <a:ext cx="352651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33805" y="4056835"/>
            <a:ext cx="9117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74634" y="563160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52543" y="563160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77301" y="581667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52543" y="5816678"/>
            <a:ext cx="137160" cy="1371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31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Sequence databases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57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Sequence databases: common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Browse sequence data online</a:t>
            </a:r>
          </a:p>
          <a:p>
            <a:r>
              <a:rPr lang="en-US" sz="3600" dirty="0" smtClean="0"/>
              <a:t>Download sequence data</a:t>
            </a:r>
          </a:p>
          <a:p>
            <a:pPr lvl="1"/>
            <a:r>
              <a:rPr lang="en-US" sz="2800" dirty="0" smtClean="0"/>
              <a:t>FTP access?</a:t>
            </a:r>
          </a:p>
          <a:p>
            <a:r>
              <a:rPr lang="en-US" sz="3600" dirty="0" smtClean="0"/>
              <a:t>Search data with embedded BLAST implementations</a:t>
            </a:r>
          </a:p>
          <a:p>
            <a:r>
              <a:rPr lang="en-US" sz="3600" dirty="0" smtClean="0"/>
              <a:t>Database versioning</a:t>
            </a:r>
          </a:p>
          <a:p>
            <a:pPr lvl="1"/>
            <a:r>
              <a:rPr lang="en-US" sz="3200" dirty="0" smtClean="0"/>
              <a:t>Sequence versioning?</a:t>
            </a:r>
          </a:p>
          <a:p>
            <a:r>
              <a:rPr lang="en-US" sz="3600" dirty="0" smtClean="0"/>
              <a:t>Systematic identifiers for sequences and regions</a:t>
            </a:r>
          </a:p>
          <a:p>
            <a:pPr lvl="1"/>
            <a:r>
              <a:rPr lang="en-US" sz="3200" dirty="0" smtClean="0"/>
              <a:t>Differ between databases</a:t>
            </a:r>
          </a:p>
          <a:p>
            <a:pPr lvl="1"/>
            <a:r>
              <a:rPr lang="en-US" sz="3200" dirty="0" smtClean="0"/>
              <a:t>The “ID-mapping” problem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861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www.ncbi.nlm.nih.gov/</a:t>
            </a:r>
            <a:r>
              <a:rPr lang="en-US" dirty="0"/>
              <a:t>genbank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948219"/>
            <a:ext cx="11714922" cy="5406829"/>
          </a:xfrm>
        </p:spPr>
        <p:txBody>
          <a:bodyPr/>
          <a:lstStyle/>
          <a:p>
            <a:r>
              <a:rPr lang="en-US" dirty="0" smtClean="0"/>
              <a:t>NCBI comprehensive nucleotide sequence database</a:t>
            </a:r>
          </a:p>
          <a:p>
            <a:r>
              <a:rPr lang="en-US" dirty="0" smtClean="0"/>
              <a:t>If you sequence a new genome, it ends up here (with optional annotation)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2" y="2148854"/>
            <a:ext cx="11405176" cy="430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29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http://www.ncbi.nlm.nih.gov/</a:t>
            </a:r>
            <a:r>
              <a:rPr lang="en-US" dirty="0" smtClean="0"/>
              <a:t>refseq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948219"/>
            <a:ext cx="11714922" cy="5406829"/>
          </a:xfrm>
        </p:spPr>
        <p:txBody>
          <a:bodyPr/>
          <a:lstStyle/>
          <a:p>
            <a:r>
              <a:rPr lang="en-US" dirty="0" smtClean="0"/>
              <a:t>NCBI curated sequence database</a:t>
            </a:r>
          </a:p>
          <a:p>
            <a:r>
              <a:rPr lang="en-US" dirty="0" smtClean="0"/>
              <a:t>Non-redundant and versioned genomes, genes, proteins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 bwMode="auto">
          <a:xfrm>
            <a:off x="394716" y="2164774"/>
            <a:ext cx="11402568" cy="43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14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5"/>
          <a:stretch/>
        </p:blipFill>
        <p:spPr bwMode="auto">
          <a:xfrm>
            <a:off x="394716" y="2144687"/>
            <a:ext cx="11402568" cy="43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dirty="0" smtClean="0"/>
              <a:t>ensembl.org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948219"/>
            <a:ext cx="11714922" cy="5406829"/>
          </a:xfrm>
        </p:spPr>
        <p:txBody>
          <a:bodyPr/>
          <a:lstStyle/>
          <a:p>
            <a:r>
              <a:rPr lang="en-US" dirty="0" smtClean="0"/>
              <a:t>EMBL-EBI sequence database and exploration site</a:t>
            </a:r>
          </a:p>
          <a:p>
            <a:r>
              <a:rPr lang="en-US" dirty="0" err="1" smtClean="0"/>
              <a:t>BioMart</a:t>
            </a:r>
            <a:r>
              <a:rPr lang="en-US" dirty="0" smtClean="0"/>
              <a:t> provides a programmatic interface to </a:t>
            </a:r>
            <a:r>
              <a:rPr lang="en-US" dirty="0" err="1" smtClean="0"/>
              <a:t>ensembl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6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dirty="0" smtClean="0"/>
              <a:t>uniprot.org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948219"/>
            <a:ext cx="11714922" cy="5406829"/>
          </a:xfrm>
        </p:spPr>
        <p:txBody>
          <a:bodyPr/>
          <a:lstStyle/>
          <a:p>
            <a:r>
              <a:rPr lang="en-US" dirty="0" smtClean="0"/>
              <a:t>EMBL-EBI protein sequence database</a:t>
            </a:r>
          </a:p>
          <a:p>
            <a:r>
              <a:rPr lang="en-US" dirty="0" smtClean="0"/>
              <a:t>All known protein sequences, nicely organized and annotated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6"/>
          <a:stretch/>
        </p:blipFill>
        <p:spPr bwMode="auto">
          <a:xfrm>
            <a:off x="394716" y="2423171"/>
            <a:ext cx="11402568" cy="394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464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Biopolymers and the central dogma</a:t>
            </a:r>
          </a:p>
          <a:p>
            <a:r>
              <a:rPr lang="en-US" sz="3200" dirty="0"/>
              <a:t>Sequences as data &amp; the FASTA file format</a:t>
            </a:r>
          </a:p>
          <a:p>
            <a:r>
              <a:rPr lang="en-US" sz="3200" dirty="0"/>
              <a:t>Sequence homology</a:t>
            </a:r>
          </a:p>
          <a:p>
            <a:r>
              <a:rPr lang="en-US" sz="3200" dirty="0"/>
              <a:t>Sequence alignment</a:t>
            </a:r>
          </a:p>
          <a:p>
            <a:r>
              <a:rPr lang="en-US" sz="3200" dirty="0"/>
              <a:t>BLAST as a homology search method</a:t>
            </a:r>
          </a:p>
          <a:p>
            <a:r>
              <a:rPr lang="en-US" sz="3200" dirty="0"/>
              <a:t>Dissecting a BLAST result</a:t>
            </a:r>
          </a:p>
          <a:p>
            <a:r>
              <a:rPr lang="en-US" sz="3200" dirty="0"/>
              <a:t>Sequence databases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9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Extra slides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45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6094"/>
              </p:ext>
            </p:extLst>
          </p:nvPr>
        </p:nvGraphicFramePr>
        <p:xfrm>
          <a:off x="5858238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47892"/>
              </p:ext>
            </p:extLst>
          </p:nvPr>
        </p:nvGraphicFramePr>
        <p:xfrm>
          <a:off x="5858238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72226" y="1109069"/>
            <a:ext cx="29718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Consider two DNA sequences:</a:t>
            </a:r>
          </a:p>
          <a:p>
            <a:pPr lvl="0" algn="ctr"/>
            <a:endParaRPr lang="en-US" sz="1200" dirty="0">
              <a:cs typeface="Courier New" pitchFamily="49" charset="0"/>
            </a:endParaRPr>
          </a:p>
          <a:p>
            <a:pPr lvl="0" algn="ctr"/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GATTACA </a:t>
            </a:r>
            <a:r>
              <a:rPr lang="en-US" sz="2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GATAGA 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2226" y="2709269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An alignment is a path in this grid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5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Polymers &amp; biopolymers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082040"/>
            <a:ext cx="11714922" cy="1005705"/>
          </a:xfrm>
        </p:spPr>
        <p:txBody>
          <a:bodyPr/>
          <a:lstStyle/>
          <a:p>
            <a:r>
              <a:rPr lang="en-US" dirty="0" smtClean="0"/>
              <a:t>Polymer (</a:t>
            </a:r>
            <a:r>
              <a:rPr lang="en-US" i="1" dirty="0" smtClean="0"/>
              <a:t>n</a:t>
            </a:r>
            <a:r>
              <a:rPr lang="en-US" dirty="0"/>
              <a:t>): </a:t>
            </a:r>
            <a:r>
              <a:rPr lang="en-US" i="1" dirty="0"/>
              <a:t>a substance that has a molecular structure consisting chiefly or entirely of a large number of similar units bonded </a:t>
            </a:r>
            <a:r>
              <a:rPr lang="en-US" i="1" dirty="0" smtClean="0"/>
              <a:t>together.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ttps://upload.wikimedia.org/wikipedia/commons/1/10/Polystyrene_form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37" y="2138160"/>
            <a:ext cx="5949327" cy="13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6270" y="3717035"/>
            <a:ext cx="11714922" cy="1005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Biopolymer (</a:t>
            </a:r>
            <a:r>
              <a:rPr lang="en-US" i="1" dirty="0" smtClean="0"/>
              <a:t>n</a:t>
            </a:r>
            <a:r>
              <a:rPr lang="en-US" dirty="0" smtClean="0"/>
              <a:t>): </a:t>
            </a:r>
            <a:r>
              <a:rPr lang="en-US" i="1" dirty="0"/>
              <a:t>a polymeric substance occurring in living organisms, e.g., a protein, cellulose, or DNA.</a:t>
            </a:r>
            <a:endParaRPr lang="en-US" i="1" dirty="0" smtClean="0"/>
          </a:p>
        </p:txBody>
      </p:sp>
      <p:pic>
        <p:nvPicPr>
          <p:cNvPr id="1028" name="Picture 4" descr="https://media1.shmoop.com/images/biology/biobook_biomol_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4" b="40927"/>
          <a:stretch/>
        </p:blipFill>
        <p:spPr bwMode="auto">
          <a:xfrm>
            <a:off x="3158043" y="4926782"/>
            <a:ext cx="6467475" cy="13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11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82472"/>
              </p:ext>
            </p:extLst>
          </p:nvPr>
        </p:nvGraphicFramePr>
        <p:xfrm>
          <a:off x="5858238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↑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73265"/>
              </p:ext>
            </p:extLst>
          </p:nvPr>
        </p:nvGraphicFramePr>
        <p:xfrm>
          <a:off x="5858238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</a:t>
                      </a:r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|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72226" y="1109069"/>
            <a:ext cx="29718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Consider two DNA sequences:</a:t>
            </a:r>
          </a:p>
          <a:p>
            <a:pPr lvl="0" algn="ctr"/>
            <a:endParaRPr lang="en-US" sz="1200" dirty="0">
              <a:cs typeface="Courier New" pitchFamily="49" charset="0"/>
            </a:endParaRPr>
          </a:p>
          <a:p>
            <a:pPr lvl="0" algn="ctr"/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GATTACA </a:t>
            </a:r>
            <a:r>
              <a:rPr lang="en-US" sz="2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GATAGA 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2226" y="2709269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An alignment is a path in this grid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2226" y="3717035"/>
            <a:ext cx="29718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Another alignment path that is not as good (qualitatively)</a:t>
            </a:r>
            <a:endParaRPr lang="en-US" sz="2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60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160038"/>
              </p:ext>
            </p:extLst>
          </p:nvPr>
        </p:nvGraphicFramePr>
        <p:xfrm>
          <a:off x="5862424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12612"/>
              </p:ext>
            </p:extLst>
          </p:nvPr>
        </p:nvGraphicFramePr>
        <p:xfrm>
          <a:off x="5862424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scoring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51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57012" y="1009506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Let a “match” add 1 to the score…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57012" y="2021954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 “mismatch</a:t>
            </a:r>
            <a:r>
              <a:rPr lang="en-US" sz="2600" dirty="0">
                <a:cs typeface="Courier New" pitchFamily="49" charset="0"/>
              </a:rPr>
              <a:t>” </a:t>
            </a:r>
            <a:r>
              <a:rPr lang="en-US" sz="2600" dirty="0" smtClean="0">
                <a:cs typeface="Courier New" pitchFamily="49" charset="0"/>
              </a:rPr>
              <a:t>add 0 to the score…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012" y="3012554"/>
            <a:ext cx="2971800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an </a:t>
            </a:r>
            <a:r>
              <a:rPr lang="en-US" sz="2600" dirty="0" err="1">
                <a:cs typeface="Courier New" pitchFamily="49" charset="0"/>
              </a:rPr>
              <a:t>indel</a:t>
            </a:r>
            <a:r>
              <a:rPr lang="en-US" sz="2600" dirty="0">
                <a:cs typeface="Courier New" pitchFamily="49" charset="0"/>
              </a:rPr>
              <a:t>/gap </a:t>
            </a:r>
            <a:r>
              <a:rPr lang="en-US" sz="2600" dirty="0" smtClean="0">
                <a:cs typeface="Courier New" pitchFamily="49" charset="0"/>
              </a:rPr>
              <a:t>subtract 1 from the score (</a:t>
            </a:r>
            <a:r>
              <a:rPr lang="en-US" sz="2600" i="1" dirty="0" smtClean="0">
                <a:cs typeface="Courier New" pitchFamily="49" charset="0"/>
              </a:rPr>
              <a:t>reflects </a:t>
            </a:r>
            <a:r>
              <a:rPr lang="en-US" sz="2600" i="1" dirty="0" err="1" smtClean="0">
                <a:cs typeface="Courier New" pitchFamily="49" charset="0"/>
              </a:rPr>
              <a:t>indels</a:t>
            </a:r>
            <a:r>
              <a:rPr lang="en-US" sz="2600" i="1" dirty="0" smtClean="0">
                <a:cs typeface="Courier New" pitchFamily="49" charset="0"/>
              </a:rPr>
              <a:t> being less common than substitutions)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31" name="Oval 30"/>
          <p:cNvSpPr/>
          <p:nvPr/>
        </p:nvSpPr>
        <p:spPr>
          <a:xfrm rot="2484942">
            <a:off x="6644726" y="1414948"/>
            <a:ext cx="1219200" cy="6858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484942">
            <a:off x="9805020" y="3895154"/>
            <a:ext cx="1219200" cy="6858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01829" y="2362113"/>
            <a:ext cx="12192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0629" y="5689394"/>
            <a:ext cx="1333697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600" dirty="0">
                <a:cs typeface="Courier New" pitchFamily="49" charset="0"/>
              </a:rPr>
              <a:t>Total </a:t>
            </a:r>
            <a:r>
              <a:rPr lang="en-US" sz="2600" dirty="0" smtClean="0">
                <a:cs typeface="Courier New" pitchFamily="49" charset="0"/>
              </a:rPr>
              <a:t>= </a:t>
            </a:r>
            <a:r>
              <a:rPr lang="en-US" sz="2600" dirty="0">
                <a:cs typeface="Courier New" pitchFamily="49" charset="0"/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11107848" y="4927394"/>
            <a:ext cx="460817" cy="457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57012" y="5185511"/>
            <a:ext cx="29718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Our original alignment has a score of four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38539" y="6488870"/>
            <a:ext cx="2743200" cy="365125"/>
          </a:xfrm>
        </p:spPr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5400000">
            <a:off x="7083065" y="5670700"/>
            <a:ext cx="997628" cy="51525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10212461" y="5681846"/>
            <a:ext cx="997628" cy="51525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5400000">
            <a:off x="8330413" y="5681846"/>
            <a:ext cx="997628" cy="515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3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7" grpId="0" animBg="1"/>
      <p:bldP spid="18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scoring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33162"/>
              </p:ext>
            </p:extLst>
          </p:nvPr>
        </p:nvGraphicFramePr>
        <p:xfrm>
          <a:off x="5858238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↑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82704"/>
              </p:ext>
            </p:extLst>
          </p:nvPr>
        </p:nvGraphicFramePr>
        <p:xfrm>
          <a:off x="5858238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</a:t>
                      </a:r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200" dirty="0">
                        <a:solidFill>
                          <a:schemeClr val="accent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57012" y="1009506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Let a “match” add 1 to the score…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7012" y="2021954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 “mismatch</a:t>
            </a:r>
            <a:r>
              <a:rPr lang="en-US" sz="2600" dirty="0">
                <a:cs typeface="Courier New" pitchFamily="49" charset="0"/>
              </a:rPr>
              <a:t>” </a:t>
            </a:r>
            <a:r>
              <a:rPr lang="en-US" sz="2600" dirty="0" smtClean="0">
                <a:cs typeface="Courier New" pitchFamily="49" charset="0"/>
              </a:rPr>
              <a:t>add 0 to the score…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7012" y="3012554"/>
            <a:ext cx="2971800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an </a:t>
            </a:r>
            <a:r>
              <a:rPr lang="en-US" sz="2600" dirty="0" err="1">
                <a:cs typeface="Courier New" pitchFamily="49" charset="0"/>
              </a:rPr>
              <a:t>indel</a:t>
            </a:r>
            <a:r>
              <a:rPr lang="en-US" sz="2600" dirty="0">
                <a:cs typeface="Courier New" pitchFamily="49" charset="0"/>
              </a:rPr>
              <a:t>/gap </a:t>
            </a:r>
            <a:r>
              <a:rPr lang="en-US" sz="2600" dirty="0" smtClean="0">
                <a:cs typeface="Courier New" pitchFamily="49" charset="0"/>
              </a:rPr>
              <a:t>subtract 1 from the score (</a:t>
            </a:r>
            <a:r>
              <a:rPr lang="en-US" sz="2600" i="1" dirty="0" smtClean="0">
                <a:cs typeface="Courier New" pitchFamily="49" charset="0"/>
              </a:rPr>
              <a:t>reflects </a:t>
            </a:r>
            <a:r>
              <a:rPr lang="en-US" sz="2600" i="1" dirty="0" err="1" smtClean="0">
                <a:cs typeface="Courier New" pitchFamily="49" charset="0"/>
              </a:rPr>
              <a:t>indels</a:t>
            </a:r>
            <a:r>
              <a:rPr lang="en-US" sz="2600" i="1" dirty="0" smtClean="0">
                <a:cs typeface="Courier New" pitchFamily="49" charset="0"/>
              </a:rPr>
              <a:t> being less common than substitutions)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7012" y="5185511"/>
            <a:ext cx="29718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The alternate alignment is </a:t>
            </a:r>
            <a:r>
              <a:rPr lang="en-US" sz="2600" i="1" dirty="0" smtClean="0">
                <a:cs typeface="Courier New" pitchFamily="49" charset="0"/>
              </a:rPr>
              <a:t>quantitatively </a:t>
            </a:r>
            <a:r>
              <a:rPr lang="en-US" sz="2600" dirty="0" smtClean="0">
                <a:cs typeface="Courier New" pitchFamily="49" charset="0"/>
              </a:rPr>
              <a:t>worse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8647" y="5689394"/>
            <a:ext cx="1736946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600" dirty="0">
                <a:cs typeface="Courier New" pitchFamily="49" charset="0"/>
              </a:rPr>
              <a:t>Total </a:t>
            </a:r>
            <a:r>
              <a:rPr lang="en-US" sz="2600" dirty="0" smtClean="0">
                <a:cs typeface="Courier New" pitchFamily="49" charset="0"/>
              </a:rPr>
              <a:t>= -1</a:t>
            </a:r>
            <a:endParaRPr lang="en-US" sz="26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87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best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53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7691" y="951899"/>
            <a:ext cx="11675769" cy="5406829"/>
          </a:xfrm>
        </p:spPr>
        <p:txBody>
          <a:bodyPr/>
          <a:lstStyle/>
          <a:p>
            <a:r>
              <a:rPr lang="en-US" sz="3200" dirty="0" smtClean="0"/>
              <a:t>Based on these ideas…</a:t>
            </a:r>
          </a:p>
          <a:p>
            <a:pPr lvl="1"/>
            <a:r>
              <a:rPr lang="en-US" sz="2800" dirty="0" smtClean="0"/>
              <a:t>Represent alignment as a path</a:t>
            </a:r>
          </a:p>
          <a:p>
            <a:pPr lvl="1"/>
            <a:r>
              <a:rPr lang="en-US" sz="2800" dirty="0" smtClean="0"/>
              <a:t>Scoring alignment “steps” according to biological realism</a:t>
            </a:r>
          </a:p>
          <a:p>
            <a:r>
              <a:rPr lang="en-US" sz="3200" dirty="0" smtClean="0"/>
              <a:t>We then “construct” the best, full alignment using shorter, previously constructed alignments</a:t>
            </a:r>
          </a:p>
          <a:p>
            <a:r>
              <a:rPr lang="en-US" sz="3200" dirty="0" smtClean="0"/>
              <a:t>We’ll skip the </a:t>
            </a:r>
            <a:r>
              <a:rPr lang="en-US" sz="3200" dirty="0"/>
              <a:t>details (</a:t>
            </a:r>
            <a:r>
              <a:rPr lang="en-US" sz="3200" dirty="0" smtClean="0"/>
              <a:t>Needleman–</a:t>
            </a:r>
            <a:r>
              <a:rPr lang="en-US" sz="3200" dirty="0" err="1" smtClean="0"/>
              <a:t>Wunsch</a:t>
            </a:r>
            <a:r>
              <a:rPr lang="en-US" sz="3200" dirty="0" smtClean="0"/>
              <a:t> Algorithm, 1970)</a:t>
            </a:r>
          </a:p>
          <a:p>
            <a:r>
              <a:rPr lang="en-US" sz="3200" dirty="0" smtClean="0"/>
              <a:t>Part of a family of computing problems (dynamic programming), another of which is shortest/quickest path (Google Maps)</a:t>
            </a:r>
          </a:p>
        </p:txBody>
      </p:sp>
    </p:spTree>
    <p:extLst>
      <p:ext uri="{BB962C8B-B14F-4D97-AF65-F5344CB8AC3E}">
        <p14:creationId xmlns:p14="http://schemas.microsoft.com/office/powerpoint/2010/main" val="4069244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alignment scoring: affine gap scoring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point substitutions, insertions and deletions often happen in chunks: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Penalizing each individual gap as a separate event is overly harsh</a:t>
            </a:r>
          </a:p>
          <a:p>
            <a:r>
              <a:rPr lang="en-US" dirty="0" smtClean="0"/>
              <a:t>Instead, use a large, negative “gap open” penalty (e.g. -4) and a smaller negative gap extension penalty (e.g. -1); this is called “</a:t>
            </a:r>
            <a:r>
              <a:rPr lang="en-US" i="1" dirty="0" smtClean="0"/>
              <a:t>affine gap scoring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169952" y="1926259"/>
            <a:ext cx="6535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AGGAC-----TAGGCATATGGGGGACT</a:t>
            </a:r>
          </a:p>
          <a:p>
            <a:r>
              <a:rPr lang="en-US" sz="2800" dirty="0" smtClean="0">
                <a:latin typeface="Consolas" pitchFamily="49" charset="0"/>
              </a:rPr>
              <a:t>AGGACGCATCTAGGCATATG---GACT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169952" y="5196547"/>
            <a:ext cx="6535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AGGAC</a:t>
            </a:r>
            <a:r>
              <a:rPr lang="en-US" sz="2800" dirty="0" smtClean="0">
                <a:solidFill>
                  <a:schemeClr val="accent2"/>
                </a:solidFill>
                <a:latin typeface="Consolas" pitchFamily="49" charset="0"/>
              </a:rPr>
              <a:t>-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itchFamily="49" charset="0"/>
              </a:rPr>
              <a:t>----</a:t>
            </a:r>
            <a:r>
              <a:rPr lang="en-US" sz="2800" dirty="0" smtClean="0">
                <a:latin typeface="Consolas" pitchFamily="49" charset="0"/>
              </a:rPr>
              <a:t>TAGGCATATGGGGGACT</a:t>
            </a:r>
          </a:p>
          <a:p>
            <a:r>
              <a:rPr lang="en-US" sz="2800" dirty="0" smtClean="0">
                <a:latin typeface="Consolas" pitchFamily="49" charset="0"/>
              </a:rPr>
              <a:t>AGGACGCATCTAGGCATATG</a:t>
            </a:r>
            <a:r>
              <a:rPr lang="en-US" sz="2800" dirty="0" smtClean="0">
                <a:solidFill>
                  <a:schemeClr val="accent2"/>
                </a:solidFill>
                <a:latin typeface="Consolas" pitchFamily="49" charset="0"/>
              </a:rPr>
              <a:t>-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nsolas" pitchFamily="49" charset="0"/>
              </a:rPr>
              <a:t>--</a:t>
            </a:r>
            <a:r>
              <a:rPr lang="en-US" sz="2800" dirty="0" smtClean="0">
                <a:latin typeface="Consolas" pitchFamily="49" charset="0"/>
              </a:rPr>
              <a:t>GACT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5910" y="4800585"/>
            <a:ext cx="558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-4 + -4 + -4 + -4 + -4  </a:t>
            </a:r>
            <a:r>
              <a:rPr lang="en-US" sz="2000" i="1" dirty="0" smtClean="0"/>
              <a:t>versus</a:t>
            </a:r>
            <a:r>
              <a:rPr lang="en-US" sz="2000" dirty="0" smtClean="0"/>
              <a:t>  -4 + -1 + -1 + -1 + -1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32976" y="6150654"/>
            <a:ext cx="558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-4 + -4 + -4  </a:t>
            </a:r>
            <a:r>
              <a:rPr lang="en-US" sz="2000" i="1" dirty="0" smtClean="0"/>
              <a:t>versus</a:t>
            </a:r>
            <a:r>
              <a:rPr lang="en-US" sz="2000" dirty="0" smtClean="0"/>
              <a:t>  -4 + -1 + -1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703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2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BLAST is fast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535575"/>
            <a:ext cx="5674583" cy="3870930"/>
          </a:xfrm>
        </p:spPr>
        <p:txBody>
          <a:bodyPr/>
          <a:lstStyle/>
          <a:p>
            <a:r>
              <a:rPr lang="en-US" sz="3200" dirty="0" smtClean="0"/>
              <a:t>Most database sequences that are evolutionarily </a:t>
            </a:r>
            <a:r>
              <a:rPr lang="en-US" sz="3200" u="sng" dirty="0" smtClean="0"/>
              <a:t>unrelated</a:t>
            </a:r>
            <a:r>
              <a:rPr lang="en-US" sz="3200" dirty="0" smtClean="0"/>
              <a:t> to our query will not contain a seed match</a:t>
            </a:r>
          </a:p>
          <a:p>
            <a:r>
              <a:rPr lang="en-US" sz="3200" dirty="0" smtClean="0"/>
              <a:t>As word size grows, the chance of a random match shrinks</a:t>
            </a:r>
          </a:p>
          <a:p>
            <a:r>
              <a:rPr lang="en-US" sz="3200" dirty="0" smtClean="0"/>
              <a:t>Database sequences without a matching word are skipped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877533" y="1044227"/>
            <a:ext cx="6007280" cy="4853626"/>
            <a:chOff x="5877533" y="228635"/>
            <a:chExt cx="6007280" cy="4853626"/>
          </a:xfrm>
        </p:grpSpPr>
        <p:sp>
          <p:nvSpPr>
            <p:cNvPr id="23" name="Rectangle 22"/>
            <p:cNvSpPr/>
            <p:nvPr/>
          </p:nvSpPr>
          <p:spPr>
            <a:xfrm>
              <a:off x="5877533" y="228635"/>
              <a:ext cx="588768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200" dirty="0" smtClean="0">
                  <a:solidFill>
                    <a:prstClr val="black"/>
                  </a:solidFill>
                  <a:latin typeface="Calibri" pitchFamily="34" charset="0"/>
                </a:rPr>
                <a:t>*Random protein alignment modeled as having 5% identity (1 in 20 matches)</a:t>
              </a:r>
              <a:endParaRPr lang="en-US" sz="2200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25020" y="1051586"/>
              <a:ext cx="5959793" cy="403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053691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BLAST is heuristic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56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8539" y="1356357"/>
            <a:ext cx="5674583" cy="4450057"/>
          </a:xfrm>
        </p:spPr>
        <p:txBody>
          <a:bodyPr/>
          <a:lstStyle/>
          <a:p>
            <a:r>
              <a:rPr lang="en-US" sz="3200" dirty="0" smtClean="0"/>
              <a:t>Seed hit probability varies…</a:t>
            </a:r>
          </a:p>
          <a:p>
            <a:pPr lvl="1"/>
            <a:r>
              <a:rPr lang="en-US" dirty="0" smtClean="0"/>
              <a:t>directly with alignment length</a:t>
            </a:r>
          </a:p>
          <a:p>
            <a:pPr lvl="1"/>
            <a:r>
              <a:rPr lang="en-US" dirty="0" smtClean="0"/>
              <a:t>inversely with seed length</a:t>
            </a:r>
          </a:p>
          <a:p>
            <a:pPr lvl="1"/>
            <a:r>
              <a:rPr lang="en-US" dirty="0" smtClean="0"/>
              <a:t>inversely with alignment identity</a:t>
            </a:r>
          </a:p>
          <a:p>
            <a:r>
              <a:rPr lang="en-US" dirty="0" smtClean="0"/>
              <a:t>Seed length can be tuned when running BLAST (uncommon)</a:t>
            </a:r>
          </a:p>
          <a:p>
            <a:r>
              <a:rPr lang="en-US" dirty="0" smtClean="0"/>
              <a:t>Defaults balance speed with detection probability</a:t>
            </a:r>
          </a:p>
          <a:p>
            <a:r>
              <a:rPr lang="en-US" dirty="0" smtClean="0"/>
              <a:t>In practice, results are very good, despite no guarantee of optimality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07715" y="1384614"/>
            <a:ext cx="5899921" cy="4393542"/>
            <a:chOff x="5907715" y="589921"/>
            <a:chExt cx="5899921" cy="439354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07715" y="993279"/>
              <a:ext cx="5899921" cy="399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8473414" y="589921"/>
              <a:ext cx="32262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*For seeds of length k=3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24983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Information-carrying biopolymers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2654" y="836685"/>
            <a:ext cx="322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(N)</a:t>
            </a:r>
            <a:r>
              <a:rPr lang="en-US" sz="2800" u="sng" dirty="0" err="1" smtClean="0"/>
              <a:t>ucleic</a:t>
            </a:r>
            <a:r>
              <a:rPr lang="en-US" sz="2800" u="sng" dirty="0" smtClean="0"/>
              <a:t> (A)</a:t>
            </a:r>
            <a:r>
              <a:rPr lang="en-US" sz="2800" u="sng" dirty="0" err="1" smtClean="0"/>
              <a:t>cids</a:t>
            </a:r>
            <a:endParaRPr lang="en-US" sz="28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253976" y="836685"/>
            <a:ext cx="554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Polypeptides (protein primary seq.)</a:t>
            </a:r>
            <a:endParaRPr lang="en-US" sz="28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7265" y="1412755"/>
            <a:ext cx="322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(D)</a:t>
            </a:r>
            <a:r>
              <a:rPr lang="en-US" sz="2800" dirty="0" err="1" smtClean="0"/>
              <a:t>eoxyribo</a:t>
            </a:r>
            <a:r>
              <a:rPr lang="en-US" sz="2800" dirty="0" smtClean="0"/>
              <a:t>(N)(A)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158043" y="1412755"/>
            <a:ext cx="322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(R)</a:t>
            </a:r>
            <a:r>
              <a:rPr lang="en-US" sz="2800" dirty="0" err="1" smtClean="0"/>
              <a:t>ibo</a:t>
            </a:r>
            <a:r>
              <a:rPr lang="en-US" sz="2800" dirty="0" smtClean="0"/>
              <a:t>(N)(A)</a:t>
            </a:r>
            <a:endParaRPr lang="en-US" sz="2800" dirty="0"/>
          </a:p>
        </p:txBody>
      </p:sp>
      <p:pic>
        <p:nvPicPr>
          <p:cNvPr id="2050" name="Picture 2" descr="https://s0112493.pressbooks.com/wp-content/uploads/sites/39521/2015/03/comparison-d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9" t="6154" r="6569" b="6455"/>
          <a:stretch/>
        </p:blipFill>
        <p:spPr bwMode="auto">
          <a:xfrm>
            <a:off x="3521384" y="1950892"/>
            <a:ext cx="2459402" cy="43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0112493.pressbooks.com/wp-content/uploads/sites/39521/2015/03/comparison-d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6154" r="45181" b="6455"/>
          <a:stretch/>
        </p:blipFill>
        <p:spPr bwMode="auto">
          <a:xfrm>
            <a:off x="450514" y="1950892"/>
            <a:ext cx="3070870" cy="43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mpoundchem.com/wp-content/uploads/2014/09/20-Common-Amino-Acids-v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3"/>
          <a:stretch/>
        </p:blipFill>
        <p:spPr bwMode="auto">
          <a:xfrm>
            <a:off x="6384035" y="3031470"/>
            <a:ext cx="5297308" cy="32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igpictureeducation.com/sites/default/files/styles/bp_full_width/public/polypeptide.png?itok=Xy9rdWw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2"/>
          <a:stretch/>
        </p:blipFill>
        <p:spPr bwMode="auto">
          <a:xfrm>
            <a:off x="6590874" y="1492895"/>
            <a:ext cx="4935030" cy="13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3"/>
          <p:cNvSpPr txBox="1">
            <a:spLocks/>
          </p:cNvSpPr>
          <p:nvPr/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1C376A-F598-5B4F-A8D5-A35E8E160FA5}" type="datetime1">
              <a:rPr lang="en-US" smtClean="0"/>
              <a:pPr/>
              <a:t>1/29/2018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34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flow in the central dogma: molecular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 descr="http://dnacamp.cgrb.oregonstate.edu/img/portfolio/Central_Dogm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8857" r="1691" b="6118"/>
          <a:stretch/>
        </p:blipFill>
        <p:spPr bwMode="auto">
          <a:xfrm>
            <a:off x="927344" y="1217417"/>
            <a:ext cx="10276885" cy="48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27344" y="3015397"/>
            <a:ext cx="3064590" cy="74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20145" y="3697529"/>
            <a:ext cx="5587878" cy="1919335"/>
            <a:chOff x="5750359" y="3477455"/>
            <a:chExt cx="5587878" cy="1919335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5750359" y="3477455"/>
              <a:ext cx="5587878" cy="1103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27478" y="4581140"/>
              <a:ext cx="3309728" cy="815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6310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flow in the central dogma: data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38046"/>
              </p:ext>
            </p:extLst>
          </p:nvPr>
        </p:nvGraphicFramePr>
        <p:xfrm>
          <a:off x="1775475" y="1619971"/>
          <a:ext cx="8237800" cy="8961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407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624076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5’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GCT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CCA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CAA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GAT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3’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02406"/>
              </p:ext>
            </p:extLst>
          </p:nvPr>
        </p:nvGraphicFramePr>
        <p:xfrm>
          <a:off x="1775475" y="2606008"/>
          <a:ext cx="8237800" cy="45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407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624076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3’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CGA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CCT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CGT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GGT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CCT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GTT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CTA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CCT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5’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92279"/>
              </p:ext>
            </p:extLst>
          </p:nvPr>
        </p:nvGraphicFramePr>
        <p:xfrm>
          <a:off x="1775475" y="3592045"/>
          <a:ext cx="8237800" cy="45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407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624076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5’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CCA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CAA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GGA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3’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20229"/>
              </p:ext>
            </p:extLst>
          </p:nvPr>
        </p:nvGraphicFramePr>
        <p:xfrm>
          <a:off x="1775475" y="4578082"/>
          <a:ext cx="8237800" cy="45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407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624076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N-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Gly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Pro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Gly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Gln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Asp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Gly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-C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98704"/>
              </p:ext>
            </p:extLst>
          </p:nvPr>
        </p:nvGraphicFramePr>
        <p:xfrm>
          <a:off x="1775475" y="5564115"/>
          <a:ext cx="8237800" cy="45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407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873706"/>
                <a:gridCol w="624076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N-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nsolas" pitchFamily="49" charset="0"/>
                          <a:cs typeface="Consolas" pitchFamily="49" charset="0"/>
                        </a:rPr>
                        <a:t>-C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33082" y="1124720"/>
            <a:ext cx="828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DNA sequence: </a:t>
            </a:r>
            <a:r>
              <a:rPr lang="en-US" sz="2400" b="1" dirty="0" smtClean="0">
                <a:solidFill>
                  <a:srgbClr val="0070C0"/>
                </a:solidFill>
              </a:rPr>
              <a:t>+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a.k.a.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sense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a.k.a.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5</a:t>
            </a:r>
            <a:r>
              <a:rPr lang="en-US" sz="2400" b="1" dirty="0" smtClean="0">
                <a:solidFill>
                  <a:srgbClr val="0070C0"/>
                </a:solidFill>
              </a:rPr>
              <a:t>’-</a:t>
            </a:r>
            <a:r>
              <a:rPr lang="en-US" sz="2400" b="1" dirty="0" smtClean="0">
                <a:solidFill>
                  <a:srgbClr val="0070C0"/>
                </a:solidFill>
              </a:rPr>
              <a:t>3’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a.k.a.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Watson</a:t>
            </a:r>
            <a:r>
              <a:rPr lang="en-US" sz="2400" dirty="0" smtClean="0">
                <a:solidFill>
                  <a:srgbClr val="0070C0"/>
                </a:solidFill>
              </a:rPr>
              <a:t> strand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3081" y="2110757"/>
            <a:ext cx="818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DNA sequence: </a:t>
            </a:r>
            <a:r>
              <a:rPr lang="en-US" sz="2400" b="1" dirty="0" smtClean="0">
                <a:solidFill>
                  <a:srgbClr val="0070C0"/>
                </a:solidFill>
              </a:rPr>
              <a:t>-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a.k.a.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antisense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a.k.a.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3</a:t>
            </a:r>
            <a:r>
              <a:rPr lang="en-US" sz="2400" b="1" dirty="0" smtClean="0">
                <a:solidFill>
                  <a:srgbClr val="0070C0"/>
                </a:solidFill>
              </a:rPr>
              <a:t>’-5</a:t>
            </a:r>
            <a:r>
              <a:rPr lang="en-US" sz="2400" b="1" dirty="0" smtClean="0">
                <a:solidFill>
                  <a:srgbClr val="0070C0"/>
                </a:solidFill>
              </a:rPr>
              <a:t>’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a.k.a.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Crick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2400" dirty="0" smtClean="0">
                <a:solidFill>
                  <a:srgbClr val="0070C0"/>
                </a:solidFill>
              </a:rPr>
              <a:t>strand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3082" y="3096794"/>
            <a:ext cx="771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RNA sequence: transcript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3082" y="4082831"/>
            <a:ext cx="771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Protein translation (3-letter amino acid codes)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3082" y="5068868"/>
            <a:ext cx="771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Protein translation (1-letter amino acid codes)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61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novel sequence data: by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156" y="894292"/>
            <a:ext cx="322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Genomics (DNA-</a:t>
            </a:r>
            <a:r>
              <a:rPr lang="en-US" sz="2800" u="sng" dirty="0" err="1" smtClean="0"/>
              <a:t>seq</a:t>
            </a:r>
            <a:r>
              <a:rPr lang="en-US" sz="2800" u="sng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1" y="1585576"/>
            <a:ext cx="1670603" cy="17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93938" y="1931218"/>
            <a:ext cx="288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Phy</a:t>
            </a:r>
            <a:r>
              <a:rPr lang="en-US" sz="2000" dirty="0" smtClean="0"/>
              <a:t> X 174</a:t>
            </a:r>
          </a:p>
          <a:p>
            <a:r>
              <a:rPr lang="en-US" sz="2000" dirty="0" smtClean="0"/>
              <a:t>Sequenced 1977</a:t>
            </a:r>
          </a:p>
          <a:p>
            <a:r>
              <a:rPr lang="en-US" sz="2000" dirty="0" smtClean="0"/>
              <a:t>5,386 nucleotides</a:t>
            </a:r>
            <a:endParaRPr lang="en-US" sz="2000" dirty="0"/>
          </a:p>
        </p:txBody>
      </p:sp>
      <p:pic>
        <p:nvPicPr>
          <p:cNvPr id="1028" name="Picture 4" descr="Image result for human chromosom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6"/>
          <a:stretch/>
        </p:blipFill>
        <p:spPr bwMode="auto">
          <a:xfrm>
            <a:off x="430971" y="3429000"/>
            <a:ext cx="1824902" cy="251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7649" y="4293105"/>
            <a:ext cx="3447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Human genome</a:t>
            </a:r>
          </a:p>
          <a:p>
            <a:r>
              <a:rPr lang="en-US" sz="2000" dirty="0" smtClean="0"/>
              <a:t>“Sequenced” Feb. 2001</a:t>
            </a:r>
          </a:p>
          <a:p>
            <a:r>
              <a:rPr lang="en-US" sz="2000" dirty="0" smtClean="0"/>
              <a:t>24 chromosomes (molecules)</a:t>
            </a:r>
          </a:p>
          <a:p>
            <a:r>
              <a:rPr lang="en-US" sz="2000" dirty="0" smtClean="0">
                <a:latin typeface="Cambria" pitchFamily="18" charset="0"/>
              </a:rPr>
              <a:t>~</a:t>
            </a:r>
            <a:r>
              <a:rPr lang="en-US" sz="2000" dirty="0" smtClean="0"/>
              <a:t>3 billion nucleotides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38393" y="894292"/>
            <a:ext cx="535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u="sng" dirty="0" smtClean="0"/>
              <a:t>de novo </a:t>
            </a:r>
            <a:r>
              <a:rPr lang="en-US" sz="2800" u="sng" dirty="0" err="1" smtClean="0"/>
              <a:t>transcriptomics</a:t>
            </a:r>
            <a:r>
              <a:rPr lang="en-US" sz="2800" u="sng" dirty="0" smtClean="0"/>
              <a:t> (RNA-</a:t>
            </a:r>
            <a:r>
              <a:rPr lang="en-US" sz="2800" u="sng" dirty="0" err="1" smtClean="0"/>
              <a:t>seq</a:t>
            </a:r>
            <a:r>
              <a:rPr lang="en-US" sz="2800" u="sng" dirty="0"/>
              <a:t>)</a:t>
            </a:r>
          </a:p>
        </p:txBody>
      </p:sp>
      <p:pic>
        <p:nvPicPr>
          <p:cNvPr id="1030" name="Picture 6" descr="http://images.slideplayer.com/15/4640874/slides/slide_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29366" r="6712" b="4912"/>
          <a:stretch/>
        </p:blipFill>
        <p:spPr bwMode="auto">
          <a:xfrm>
            <a:off x="6364192" y="1527969"/>
            <a:ext cx="4504228" cy="245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38393" y="4136777"/>
            <a:ext cx="512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Proteomics (mass spectrometry)</a:t>
            </a:r>
            <a:endParaRPr lang="en-US" sz="2800" u="sng" dirty="0"/>
          </a:p>
        </p:txBody>
      </p:sp>
      <p:pic>
        <p:nvPicPr>
          <p:cNvPr id="1036" name="Picture 12" descr="http://proteome-software.wikispaces.com/file/view/Spectrum.png/30656586/Spectru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06" y="4800407"/>
            <a:ext cx="5185571" cy="18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95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.potx" id="{C45E4124-DA99-1A43-8055-4E333AA50834}" vid="{58D7D9E8-718A-B446-ACCE-02EB861CA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1125</TotalTime>
  <Words>2934</Words>
  <Application>Microsoft Office PowerPoint</Application>
  <PresentationFormat>Custom</PresentationFormat>
  <Paragraphs>823</Paragraphs>
  <Slides>56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template</vt:lpstr>
      <vt:lpstr>Biological Sequences: Concepts &amp; Data</vt:lpstr>
      <vt:lpstr>Summary</vt:lpstr>
      <vt:lpstr>The dual role of biological sequences</vt:lpstr>
      <vt:lpstr>PowerPoint Presentation</vt:lpstr>
      <vt:lpstr>Polymers &amp; biopolymers</vt:lpstr>
      <vt:lpstr>Information-carrying biopolymers</vt:lpstr>
      <vt:lpstr>Information flow in the central dogma: molecular view</vt:lpstr>
      <vt:lpstr>Information flow in the central dogma: data view</vt:lpstr>
      <vt:lpstr>Generating novel sequence data: by experiment</vt:lpstr>
      <vt:lpstr>Generating novel sequence data: in silico</vt:lpstr>
      <vt:lpstr>PowerPoint Presentation</vt:lpstr>
      <vt:lpstr>FASTA files represent sequence data</vt:lpstr>
      <vt:lpstr>FASTA file extensions</vt:lpstr>
      <vt:lpstr>PowerPoint Presentation</vt:lpstr>
      <vt:lpstr>Biological sequence analysis</vt:lpstr>
      <vt:lpstr>How does sequence similarity arise?</vt:lpstr>
      <vt:lpstr>How sequence differences arise: DNA</vt:lpstr>
      <vt:lpstr>How sequence differences arise: Proteins</vt:lpstr>
      <vt:lpstr>PowerPoint Presentation</vt:lpstr>
      <vt:lpstr>Quantifying sequence similarity by alignment</vt:lpstr>
      <vt:lpstr>Quantifying sequence similarity by alignment</vt:lpstr>
      <vt:lpstr>Quantifying sequence similarity by alignment</vt:lpstr>
      <vt:lpstr>Alignment strategies</vt:lpstr>
      <vt:lpstr>Advanced alignment scoring: amino acid similarity</vt:lpstr>
      <vt:lpstr>Advanced alignment scoring: amino acid similarity</vt:lpstr>
      <vt:lpstr>PowerPoint Presentation</vt:lpstr>
      <vt:lpstr>Alignment versus homology search</vt:lpstr>
      <vt:lpstr>Enter BLAST: the Basic Local Alignment Search Tool</vt:lpstr>
      <vt:lpstr>BLAST as a heuristic method</vt:lpstr>
      <vt:lpstr>BLAST as a heuristic method</vt:lpstr>
      <vt:lpstr>The BLAST algorithm</vt:lpstr>
      <vt:lpstr>Why BLAST is fast</vt:lpstr>
      <vt:lpstr>Why BLAST is heuristic</vt:lpstr>
      <vt:lpstr>BLAST flavors</vt:lpstr>
      <vt:lpstr>PowerPoint Presentation</vt:lpstr>
      <vt:lpstr>Interpreting BLAST output</vt:lpstr>
      <vt:lpstr>Interpreting BLAST output</vt:lpstr>
      <vt:lpstr>Interpreting BLAST output</vt:lpstr>
      <vt:lpstr>Interpreting BLAST output</vt:lpstr>
      <vt:lpstr>Interpreting BLAST hits (protein query / database)</vt:lpstr>
      <vt:lpstr>PowerPoint Presentation</vt:lpstr>
      <vt:lpstr>Sequence databases: common features</vt:lpstr>
      <vt:lpstr>http://www.ncbi.nlm.nih.gov/genbank</vt:lpstr>
      <vt:lpstr>http://www.ncbi.nlm.nih.gov/refseq</vt:lpstr>
      <vt:lpstr>http://ensembl.org</vt:lpstr>
      <vt:lpstr>http://uniprot.org</vt:lpstr>
      <vt:lpstr>Summary</vt:lpstr>
      <vt:lpstr>PowerPoint Presentation</vt:lpstr>
      <vt:lpstr>Global alignment</vt:lpstr>
      <vt:lpstr>Global alignment</vt:lpstr>
      <vt:lpstr>Alignment scoring</vt:lpstr>
      <vt:lpstr>Alignment scoring</vt:lpstr>
      <vt:lpstr>Finding the best alignment</vt:lpstr>
      <vt:lpstr>Advanced alignment scoring: affine gap scoring</vt:lpstr>
      <vt:lpstr>Why BLAST is fast</vt:lpstr>
      <vt:lpstr>Why BLAST is heuristic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Eric Franzosa</cp:lastModifiedBy>
  <cp:revision>445</cp:revision>
  <dcterms:created xsi:type="dcterms:W3CDTF">2017-01-05T15:59:06Z</dcterms:created>
  <dcterms:modified xsi:type="dcterms:W3CDTF">2018-01-29T17:38:43Z</dcterms:modified>
</cp:coreProperties>
</file>