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57"/>
  </p:notesMasterIdLst>
  <p:sldIdLst>
    <p:sldId id="256" r:id="rId2"/>
    <p:sldId id="397" r:id="rId3"/>
    <p:sldId id="268" r:id="rId4"/>
    <p:sldId id="339" r:id="rId5"/>
    <p:sldId id="386" r:id="rId6"/>
    <p:sldId id="340" r:id="rId7"/>
    <p:sldId id="341" r:id="rId8"/>
    <p:sldId id="342" r:id="rId9"/>
    <p:sldId id="344" r:id="rId10"/>
    <p:sldId id="345" r:id="rId11"/>
    <p:sldId id="385" r:id="rId12"/>
    <p:sldId id="346" r:id="rId13"/>
    <p:sldId id="383" r:id="rId14"/>
    <p:sldId id="382" r:id="rId15"/>
    <p:sldId id="398" r:id="rId16"/>
    <p:sldId id="384" r:id="rId17"/>
    <p:sldId id="348" r:id="rId18"/>
    <p:sldId id="350" r:id="rId19"/>
    <p:sldId id="349" r:id="rId20"/>
    <p:sldId id="387" r:id="rId21"/>
    <p:sldId id="351" r:id="rId22"/>
    <p:sldId id="352" r:id="rId23"/>
    <p:sldId id="353" r:id="rId24"/>
    <p:sldId id="400" r:id="rId25"/>
    <p:sldId id="354" r:id="rId26"/>
    <p:sldId id="362" r:id="rId27"/>
    <p:sldId id="375" r:id="rId28"/>
    <p:sldId id="363" r:id="rId29"/>
    <p:sldId id="388" r:id="rId30"/>
    <p:sldId id="356" r:id="rId31"/>
    <p:sldId id="389" r:id="rId32"/>
    <p:sldId id="357" r:id="rId33"/>
    <p:sldId id="359" r:id="rId34"/>
    <p:sldId id="360" r:id="rId35"/>
    <p:sldId id="390" r:id="rId36"/>
    <p:sldId id="366" r:id="rId37"/>
    <p:sldId id="391" r:id="rId38"/>
    <p:sldId id="368" r:id="rId39"/>
    <p:sldId id="369" r:id="rId40"/>
    <p:sldId id="370" r:id="rId41"/>
    <p:sldId id="367" r:id="rId42"/>
    <p:sldId id="371" r:id="rId43"/>
    <p:sldId id="372" r:id="rId44"/>
    <p:sldId id="374" r:id="rId45"/>
    <p:sldId id="392" r:id="rId46"/>
    <p:sldId id="376" r:id="rId47"/>
    <p:sldId id="377" r:id="rId48"/>
    <p:sldId id="364" r:id="rId49"/>
    <p:sldId id="393" r:id="rId50"/>
    <p:sldId id="394" r:id="rId51"/>
    <p:sldId id="395" r:id="rId52"/>
    <p:sldId id="396" r:id="rId53"/>
    <p:sldId id="399" r:id="rId54"/>
    <p:sldId id="402" r:id="rId55"/>
    <p:sldId id="40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4633"/>
  </p:normalViewPr>
  <p:slideViewPr>
    <p:cSldViewPr snapToObjects="1">
      <p:cViewPr varScale="1">
        <p:scale>
          <a:sx n="118" d="100"/>
          <a:sy n="118" d="100"/>
        </p:scale>
        <p:origin x="-114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es6Hf7vvRAhUIxoMKHW97D0oQjRwIBw&amp;url=http://www.bridiestypingservices.com/my-10-commandments-of-twitter/&amp;bvm=bv.146094739,d.amc&amp;psig=AFQjCNG0gBfy_PtjwSxS17NDwS_GXHh5eQ&amp;ust=1486484037889020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www.google.com/url?sa=i&amp;rct=j&amp;q=&amp;esrc=s&amp;source=imgres&amp;cd=&amp;cad=rja&amp;uact=8&amp;ved=0ahUKEwjnnbDt7fvRAhXmyoMKHYYhDPMQjRwIBw&amp;url=http://topictray.com/2015/08/31/impact-of-social-network-on-youth/&amp;psig=AFQjCNH7R8bc_7szbPgga96jkAqy8FFR9w&amp;ust=148648381043075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iqx_Wt7vvRAhXs24MKHZBrBzcQjRwIBw&amp;url=https://en.wikipedia.org/wiki/Computer_network&amp;bvm=bv.146094739,d.amc&amp;psig=AFQjCNFFratTAHx2nFxlDD6feTIDhBDfwg&amp;ust=1486483940080909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hyperlink" Target="https://www.google.com/url?sa=i&amp;rct=j&amp;q=&amp;esrc=s&amp;source=images&amp;cd=&amp;cad=rja&amp;uact=8&amp;ved=0ahUKEwiR3pj87fvRAhWry4MKHbPIAcUQjRwIBw&amp;url=https://www.tutorialspoint.com/computer_fundamentals/computer_networking.htm&amp;psig=AFQjCNGWY6ALiGb0ZGIlYokT-fCwfNhJfw&amp;ust=1486483838569909" TargetMode="External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/url?sa=i&amp;rct=j&amp;q=&amp;esrc=s&amp;source=images&amp;cd=&amp;cad=rja&amp;uact=8&amp;ved=0ahUKEwim2saBpY_ZAhWjtVkKHU-2D3wQjRwIBw&amp;url=http://www.adweek.com/digital/facebook-news-feed-algorithm-qualitative-feedback/&amp;psig=AOvVaw3QpNuk7s7GMUVe1AZpFPD2&amp;ust=1517937774597557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google.com/url?sa=i&amp;rct=j&amp;q=&amp;esrc=s&amp;source=images&amp;cd=&amp;cad=rja&amp;uact=8&amp;ved=0ahUKEwiarvSTrY_ZAhVRwFkKHSaXBkEQjRwIBw&amp;url=http://www.cytoscape.org/what_is_cytoscape.html&amp;psig=AOvVaw071hfGtjNLadPmRSBRB44r&amp;ust=1517939962027631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</a:t>
            </a:r>
            <a:br>
              <a:rPr lang="en-US" dirty="0" smtClean="0"/>
            </a:br>
            <a:r>
              <a:rPr lang="en-US" dirty="0" smtClean="0"/>
              <a:t>Biological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676400" y="976995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 edge can be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undirected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(“A and B do/are something”)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676400" y="3725497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(“A does/is something to B”).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094712" y="1594888"/>
            <a:ext cx="1918102" cy="2035936"/>
            <a:chOff x="5094712" y="1645628"/>
            <a:chExt cx="1918102" cy="2035936"/>
          </a:xfrm>
        </p:grpSpPr>
        <p:cxnSp>
          <p:nvCxnSpPr>
            <p:cNvPr id="18" name="Straight Connector 17"/>
            <p:cNvCxnSpPr/>
            <p:nvPr/>
          </p:nvCxnSpPr>
          <p:spPr>
            <a:xfrm rot="14242153" flipH="1">
              <a:off x="5012873" y="2397461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9" name="Oval 18"/>
            <p:cNvSpPr/>
            <p:nvPr/>
          </p:nvSpPr>
          <p:spPr>
            <a:xfrm rot="19642153">
              <a:off x="5094712" y="1776502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9642153">
              <a:off x="6514873" y="3078917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52900" y="1750870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69844" y="3058145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24155" y="4343390"/>
            <a:ext cx="1918102" cy="1830495"/>
            <a:chOff x="5124155" y="4798870"/>
            <a:chExt cx="1918102" cy="183049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410200" y="5091795"/>
              <a:ext cx="1189757" cy="108458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6" name="Oval 25"/>
            <p:cNvSpPr/>
            <p:nvPr/>
          </p:nvSpPr>
          <p:spPr>
            <a:xfrm rot="19642153">
              <a:off x="5124155" y="4824502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9642153">
              <a:off x="6544316" y="6126917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82343" y="4798870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99287" y="6106145"/>
              <a:ext cx="393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330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Dissecting networks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86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Dissecting </a:t>
            </a:r>
            <a:r>
              <a:rPr lang="en-US" dirty="0">
                <a:solidFill>
                  <a:schemeClr val="accent1"/>
                </a:solidFill>
              </a:rPr>
              <a:t>non-biological</a:t>
            </a:r>
            <a:r>
              <a:rPr lang="en-US" dirty="0"/>
              <a:t> network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Image result for social net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3" y="1207462"/>
            <a:ext cx="3291804" cy="24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uter networ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0" y="1186813"/>
            <a:ext cx="33337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he internet network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69" y="3725371"/>
            <a:ext cx="2538238" cy="2538238"/>
          </a:xfrm>
          <a:prstGeom prst="roundRect">
            <a:avLst>
              <a:gd name="adj" fmla="val 86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witter networ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55" y="3817647"/>
            <a:ext cx="28575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alicesfamilytree.com/images/alice_family_tre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6382" y="3787714"/>
            <a:ext cx="3179667" cy="241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4050" y="6013819"/>
            <a:ext cx="182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(Twitter network)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907293" y="3886195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Internet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4" name="Picture 10" descr="Image result for interstate highway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96" y="1136971"/>
            <a:ext cx="3410635" cy="23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2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Dissecting </a:t>
            </a:r>
            <a:r>
              <a:rPr lang="en-US" dirty="0" smtClean="0">
                <a:solidFill>
                  <a:schemeClr val="accent1"/>
                </a:solidFill>
              </a:rPr>
              <a:t>non-biological</a:t>
            </a:r>
            <a:r>
              <a:rPr lang="en-US" dirty="0" smtClean="0"/>
              <a:t> network examples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75610"/>
              </p:ext>
            </p:extLst>
          </p:nvPr>
        </p:nvGraphicFramePr>
        <p:xfrm>
          <a:off x="513628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Social Network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People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(e.g.)</a:t>
                      </a:r>
                      <a:r>
                        <a:rPr lang="en-US" b="1" baseline="0" dirty="0" smtClean="0"/>
                        <a:t> friendship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22911"/>
              </p:ext>
            </p:extLst>
          </p:nvPr>
        </p:nvGraphicFramePr>
        <p:xfrm>
          <a:off x="4406419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Computer Network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Computers/servers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Two-way communication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793203"/>
              </p:ext>
            </p:extLst>
          </p:nvPr>
        </p:nvGraphicFramePr>
        <p:xfrm>
          <a:off x="8299210" y="1051586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Highway map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Cities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Two-way travel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80306"/>
              </p:ext>
            </p:extLst>
          </p:nvPr>
        </p:nvGraphicFramePr>
        <p:xfrm>
          <a:off x="513628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Twitter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People (or groups)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Follows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287544"/>
              </p:ext>
            </p:extLst>
          </p:nvPr>
        </p:nvGraphicFramePr>
        <p:xfrm>
          <a:off x="4406419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 Internet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Websites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Links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219565"/>
              </p:ext>
            </p:extLst>
          </p:nvPr>
        </p:nvGraphicFramePr>
        <p:xfrm>
          <a:off x="8299210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Family tree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People (relatives)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Parent-child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201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accent6"/>
                </a:solidFill>
              </a:rPr>
              <a:t>Molecular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6"/>
                </a:solidFill>
              </a:rPr>
              <a:t>biological</a:t>
            </a:r>
            <a:r>
              <a:rPr lang="en-US" dirty="0" smtClean="0"/>
              <a:t> network examples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190469"/>
              </p:ext>
            </p:extLst>
          </p:nvPr>
        </p:nvGraphicFramePr>
        <p:xfrm>
          <a:off x="513628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Protein-protein interaction (PPI)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Proteins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Physical interaction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93251"/>
              </p:ext>
            </p:extLst>
          </p:nvPr>
        </p:nvGraphicFramePr>
        <p:xfrm>
          <a:off x="4406419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Gene regulatory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Transcription factors</a:t>
                      </a:r>
                      <a:r>
                        <a:rPr lang="en-US" b="1" baseline="0" dirty="0" smtClean="0"/>
                        <a:t> + targets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Regulation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799407"/>
              </p:ext>
            </p:extLst>
          </p:nvPr>
        </p:nvGraphicFramePr>
        <p:xfrm>
          <a:off x="8299210" y="1051586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Signal</a:t>
                      </a:r>
                      <a:r>
                        <a:rPr lang="en-US" baseline="0" dirty="0" smtClean="0"/>
                        <a:t> transduction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Kinase</a:t>
                      </a:r>
                      <a:r>
                        <a:rPr lang="en-US" b="1" baseline="0" dirty="0" smtClean="0"/>
                        <a:t> + targets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Phosphorylation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2523"/>
              </p:ext>
            </p:extLst>
          </p:nvPr>
        </p:nvGraphicFramePr>
        <p:xfrm>
          <a:off x="513628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Metabolic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Metabolites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Reactions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4664"/>
              </p:ext>
            </p:extLst>
          </p:nvPr>
        </p:nvGraphicFramePr>
        <p:xfrm>
          <a:off x="4406419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Co-expression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Genes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Correlated transcription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454939"/>
              </p:ext>
            </p:extLst>
          </p:nvPr>
        </p:nvGraphicFramePr>
        <p:xfrm>
          <a:off x="8299210" y="3821757"/>
          <a:ext cx="3379163" cy="2441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Epistatic</a:t>
                      </a:r>
                      <a:r>
                        <a:rPr lang="en-US" baseline="0" dirty="0" smtClean="0"/>
                        <a:t> (gene-gene)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Genes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Non-multiplicative</a:t>
                      </a:r>
                      <a:r>
                        <a:rPr lang="en-US" b="1" baseline="0" dirty="0" smtClean="0"/>
                        <a:t> fitness effects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390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accent2"/>
                </a:solidFill>
              </a:rPr>
              <a:t>Other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2"/>
                </a:solidFill>
              </a:rPr>
              <a:t>biological </a:t>
            </a:r>
            <a:r>
              <a:rPr lang="en-US" dirty="0" smtClean="0"/>
              <a:t>network examples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087759"/>
              </p:ext>
            </p:extLst>
          </p:nvPr>
        </p:nvGraphicFramePr>
        <p:xfrm>
          <a:off x="513628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Evolutionary Tree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Species/Genes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Relation by descent</a:t>
                      </a:r>
                    </a:p>
                    <a:p>
                      <a:pPr algn="ctr"/>
                      <a:r>
                        <a:rPr lang="en-US" b="1" dirty="0" smtClean="0"/>
                        <a:t>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263230"/>
              </p:ext>
            </p:extLst>
          </p:nvPr>
        </p:nvGraphicFramePr>
        <p:xfrm>
          <a:off x="4406419" y="1078587"/>
          <a:ext cx="3379163" cy="2441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Ecological Network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Species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(e.g.) predator-prey</a:t>
                      </a:r>
                    </a:p>
                    <a:p>
                      <a:pPr algn="ctr"/>
                      <a:r>
                        <a:rPr lang="en-US" b="1" dirty="0" smtClean="0"/>
                        <a:t>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427846"/>
              </p:ext>
            </p:extLst>
          </p:nvPr>
        </p:nvGraphicFramePr>
        <p:xfrm>
          <a:off x="8299210" y="1051586"/>
          <a:ext cx="3379163" cy="2441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79163"/>
              </a:tblGrid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Gene ontology</a:t>
                      </a:r>
                      <a:endParaRPr lang="en-US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Nodes are…</a:t>
                      </a:r>
                      <a:endParaRPr lang="en-US" i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Functional categories</a:t>
                      </a:r>
                      <a:endParaRPr lang="en-US" b="1" dirty="0"/>
                    </a:p>
                  </a:txBody>
                  <a:tcPr anchor="ctr"/>
                </a:tc>
              </a:tr>
              <a:tr h="442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Edges (relationships) are…</a:t>
                      </a:r>
                      <a:endParaRPr lang="en-US" i="1" dirty="0"/>
                    </a:p>
                  </a:txBody>
                  <a:tcPr anchor="ctr"/>
                </a:tc>
              </a:tr>
              <a:tr h="670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Consolas" pitchFamily="49" charset="0"/>
                          <a:cs typeface="Consolas" pitchFamily="49" charset="0"/>
                        </a:rPr>
                        <a:t>is_a</a:t>
                      </a:r>
                      <a:r>
                        <a:rPr lang="en-US" b="1" dirty="0" smtClean="0"/>
                        <a:t> and </a:t>
                      </a:r>
                      <a:r>
                        <a:rPr lang="en-US" b="1" dirty="0" err="1" smtClean="0">
                          <a:latin typeface="Consolas" pitchFamily="49" charset="0"/>
                          <a:cs typeface="Consolas" pitchFamily="49" charset="0"/>
                        </a:rPr>
                        <a:t>part_of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subclassification</a:t>
                      </a:r>
                      <a:r>
                        <a:rPr lang="en-US" b="1" dirty="0" smtClean="0"/>
                        <a:t> (</a:t>
                      </a: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directed!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170" name="Picture 2" descr="https://upload.wikimedia.org/wikipedia/commons/thumb/7/70/Phylogenetic_tree.svg/450px-Phylogenetic_tree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/>
          <a:stretch/>
        </p:blipFill>
        <p:spPr bwMode="auto">
          <a:xfrm>
            <a:off x="252439" y="4048838"/>
            <a:ext cx="4040116" cy="222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udy.com/cimages/multimages/16/marine_food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98" y="4016175"/>
            <a:ext cx="3333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ytesizebio.net/wp-content/uploads/2009/09/cytokinesisDAGre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14" y="3603081"/>
            <a:ext cx="3100252" cy="31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73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Physical networks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07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Protein-Protein Interactions (PPIs)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0999" y="1011869"/>
            <a:ext cx="112927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Protein </a:t>
            </a:r>
            <a:r>
              <a:rPr lang="en-US" sz="2800" b="1" dirty="0" smtClean="0">
                <a:latin typeface="Calibri" pitchFamily="34" charset="0"/>
              </a:rPr>
              <a:t>A</a:t>
            </a:r>
            <a:r>
              <a:rPr lang="en-US" sz="2800" dirty="0" smtClean="0">
                <a:latin typeface="Calibri" pitchFamily="34" charset="0"/>
              </a:rPr>
              <a:t> makes direct physical contact with Protein </a:t>
            </a:r>
            <a:r>
              <a:rPr lang="en-US" sz="2800" b="1" dirty="0" smtClean="0">
                <a:latin typeface="Calibri" pitchFamily="34" charset="0"/>
              </a:rPr>
              <a:t>B</a:t>
            </a:r>
            <a:r>
              <a:rPr lang="en-US" sz="2800" dirty="0" smtClean="0">
                <a:latin typeface="Calibri" pitchFamily="34" charset="0"/>
              </a:rPr>
              <a:t> in the cell; alternatively, </a:t>
            </a:r>
            <a:r>
              <a:rPr lang="en-US" sz="2800" b="1" dirty="0" smtClean="0">
                <a:latin typeface="Calibri" pitchFamily="34" charset="0"/>
              </a:rPr>
              <a:t>A</a:t>
            </a:r>
            <a:r>
              <a:rPr lang="en-US" sz="2800" dirty="0" smtClean="0">
                <a:latin typeface="Calibri" pitchFamily="34" charset="0"/>
              </a:rPr>
              <a:t> and </a:t>
            </a:r>
            <a:r>
              <a:rPr lang="en-US" sz="2800" b="1" dirty="0" smtClean="0">
                <a:latin typeface="Calibri" pitchFamily="34" charset="0"/>
              </a:rPr>
              <a:t>B</a:t>
            </a:r>
            <a:r>
              <a:rPr lang="en-US" sz="2800" dirty="0" smtClean="0">
                <a:latin typeface="Calibri" pitchFamily="34" charset="0"/>
              </a:rPr>
              <a:t> both interact with a third (mediator) protein, </a:t>
            </a:r>
            <a:r>
              <a:rPr lang="en-US" sz="2800" b="1" dirty="0" smtClean="0">
                <a:latin typeface="Calibri" pitchFamily="34" charset="0"/>
              </a:rPr>
              <a:t>C</a:t>
            </a:r>
            <a:r>
              <a:rPr lang="en-US" sz="2800" dirty="0" smtClean="0">
                <a:latin typeface="Calibri" pitchFamily="34" charset="0"/>
              </a:rPr>
              <a:t>.</a:t>
            </a:r>
            <a:endParaRPr lang="en-US" sz="28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91" y="2263774"/>
            <a:ext cx="5406053" cy="171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flipV="1">
            <a:off x="3164617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3865651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566685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0551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988489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468781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A+B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310551" y="4568651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06040" y="498890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09844" y="539160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19080" y="4988902"/>
            <a:ext cx="365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19080" y="4568651"/>
            <a:ext cx="365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2684" y="4385773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67349" y="4790142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67349" y="5174370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30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158294" y="6076261"/>
            <a:ext cx="200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Gel-shift assay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736073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7437107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8138141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82007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7559945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8040237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A+B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882007" y="456713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577496" y="4987383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290536" y="4987383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290536" y="456713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4140" y="4384254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5" y="4788623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5638805" y="5172851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30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flipV="1">
            <a:off x="8900130" y="4169748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802226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A+B+C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9049756" y="4979666"/>
            <a:ext cx="36575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49756" y="4559415"/>
            <a:ext cx="36575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048136" y="5757358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442299" y="5540126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45 </a:t>
            </a:r>
            <a:r>
              <a:rPr lang="en-US" sz="2000" dirty="0" err="1" smtClean="0"/>
              <a:t>kda</a:t>
            </a:r>
            <a:endParaRPr lang="en-US" sz="2000" dirty="0"/>
          </a:p>
        </p:txBody>
      </p:sp>
      <p:cxnSp>
        <p:nvCxnSpPr>
          <p:cNvPr id="2049" name="Straight Arrow Connector 2048"/>
          <p:cNvCxnSpPr/>
          <p:nvPr/>
        </p:nvCxnSpPr>
        <p:spPr>
          <a:xfrm flipV="1">
            <a:off x="3069277" y="4169748"/>
            <a:ext cx="0" cy="18604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626162" y="4160512"/>
            <a:ext cx="0" cy="18604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42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7" grpId="0"/>
      <p:bldP spid="12" grpId="0"/>
      <p:bldP spid="13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5" grpId="0"/>
      <p:bldP spid="36" grpId="0"/>
      <p:bldP spid="37" grpId="0"/>
      <p:bldP spid="39" grpId="0" animBg="1"/>
      <p:bldP spid="40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Protein-Protein Interactions (PPIs)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2" descr="http://employees.csbsju.edu/hjakubowski/classes/ch331/oxphos/ATPsynthasePD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04" y="1176103"/>
            <a:ext cx="3276600" cy="426455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078513" y="3308380"/>
            <a:ext cx="18841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Calibri" pitchFamily="34" charset="0"/>
              </a:rPr>
              <a:t>*also called</a:t>
            </a:r>
          </a:p>
          <a:p>
            <a:r>
              <a:rPr lang="en-US" sz="2400" i="1" dirty="0" smtClean="0">
                <a:latin typeface="Calibri" pitchFamily="34" charset="0"/>
              </a:rPr>
              <a:t>“obligate” or</a:t>
            </a:r>
          </a:p>
          <a:p>
            <a:r>
              <a:rPr lang="en-US" sz="2400" i="1" dirty="0" smtClean="0">
                <a:latin typeface="Calibri" pitchFamily="34" charset="0"/>
              </a:rPr>
              <a:t>“constitutive”</a:t>
            </a:r>
            <a:endParaRPr lang="en-US" sz="2400" i="1" dirty="0"/>
          </a:p>
        </p:txBody>
      </p:sp>
      <p:pic>
        <p:nvPicPr>
          <p:cNvPr id="17" name="Picture 2" descr="http://education.kings.edu/dsmith/cyclinCD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268" y="2050912"/>
            <a:ext cx="4631587" cy="43434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821683" y="96014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(1) </a:t>
            </a:r>
            <a:r>
              <a:rPr lang="en-US" sz="2400" dirty="0" err="1">
                <a:solidFill>
                  <a:prstClr val="black"/>
                </a:solidFill>
                <a:latin typeface="Calibri" pitchFamily="34" charset="0"/>
              </a:rPr>
              <a:t>Cyclin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 binds to CDK and (2) the </a:t>
            </a:r>
            <a:r>
              <a:rPr lang="en-US" sz="2400" dirty="0" err="1">
                <a:solidFill>
                  <a:prstClr val="black"/>
                </a:solidFill>
                <a:latin typeface="Calibri" pitchFamily="34" charset="0"/>
              </a:rPr>
              <a:t>Cyclin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-CDK complex binds to a target protein.  These are 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transient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 interactions.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82848" y="549238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ATP </a:t>
            </a:r>
            <a:r>
              <a:rPr lang="en-US" sz="2400" dirty="0" err="1" smtClean="0">
                <a:latin typeface="Calibri" pitchFamily="34" charset="0"/>
              </a:rPr>
              <a:t>synthase</a:t>
            </a:r>
            <a:r>
              <a:rPr lang="en-US" sz="2400" dirty="0" smtClean="0">
                <a:latin typeface="Calibri" pitchFamily="34" charset="0"/>
              </a:rPr>
              <a:t> is a large, stable </a:t>
            </a:r>
            <a:r>
              <a:rPr lang="en-US" sz="2400" b="1" dirty="0" smtClean="0">
                <a:latin typeface="Calibri" pitchFamily="34" charset="0"/>
              </a:rPr>
              <a:t>complex</a:t>
            </a:r>
            <a:r>
              <a:rPr lang="en-US" sz="2400" dirty="0" smtClean="0">
                <a:latin typeface="Calibri" pitchFamily="34" charset="0"/>
              </a:rPr>
              <a:t> of physically interacting proteins.  These are </a:t>
            </a:r>
            <a:r>
              <a:rPr lang="en-US" sz="2400" b="1" dirty="0" smtClean="0">
                <a:latin typeface="Calibri" pitchFamily="34" charset="0"/>
              </a:rPr>
              <a:t>permanent* </a:t>
            </a:r>
            <a:r>
              <a:rPr lang="en-US" sz="2400" dirty="0" smtClean="0">
                <a:latin typeface="Calibri" pitchFamily="34" charset="0"/>
              </a:rPr>
              <a:t>interactions.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93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Protein-Protein Interactions (PPIs)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91989" y="1088195"/>
            <a:ext cx="5867400" cy="5400675"/>
            <a:chOff x="3276600" y="1143000"/>
            <a:chExt cx="5867400" cy="5400675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4796950"/>
              <a:ext cx="5866803" cy="174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4548" y="1143000"/>
              <a:ext cx="2269452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293973" y="519326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00"/>
                  </a:solidFill>
                </a:rPr>
                <a:t>2006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15389" y="1088195"/>
            <a:ext cx="6753496" cy="5638800"/>
            <a:chOff x="0" y="1143000"/>
            <a:chExt cx="6753496" cy="5638800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43000"/>
              <a:ext cx="6753496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943600" y="17526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00"/>
                  </a:solidFill>
                </a:rPr>
                <a:t>2006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0386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70118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From biological “parts lists” to networks</a:t>
            </a:r>
            <a:endParaRPr lang="en-US" sz="3200" dirty="0"/>
          </a:p>
          <a:p>
            <a:r>
              <a:rPr lang="en-US" sz="3200" dirty="0" smtClean="0"/>
              <a:t>Network </a:t>
            </a:r>
            <a:r>
              <a:rPr lang="en-US" sz="3200" dirty="0" smtClean="0"/>
              <a:t>terminology</a:t>
            </a:r>
            <a:endParaRPr lang="en-US" sz="3200" dirty="0"/>
          </a:p>
          <a:p>
            <a:r>
              <a:rPr lang="en-US" sz="3200" dirty="0" smtClean="0"/>
              <a:t>Network analysis concepts</a:t>
            </a:r>
          </a:p>
          <a:p>
            <a:r>
              <a:rPr lang="en-US" sz="3200" dirty="0" smtClean="0"/>
              <a:t>Types of biological interactions / networks</a:t>
            </a:r>
          </a:p>
          <a:p>
            <a:r>
              <a:rPr lang="en-US" sz="3200" dirty="0" smtClean="0"/>
              <a:t>Network reconstruction methods</a:t>
            </a:r>
          </a:p>
          <a:p>
            <a:r>
              <a:rPr lang="en-US" sz="3200" dirty="0" smtClean="0"/>
              <a:t>Sources of biological network data</a:t>
            </a:r>
          </a:p>
          <a:p>
            <a:r>
              <a:rPr lang="en-US" sz="3200" dirty="0" smtClean="0"/>
              <a:t>Means for working with network data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11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Top-20 interaction screens (</a:t>
            </a:r>
            <a:r>
              <a:rPr lang="en-US" dirty="0" err="1" smtClean="0"/>
              <a:t>BioGRID</a:t>
            </a:r>
            <a:r>
              <a:rPr lang="en-US" dirty="0" smtClean="0"/>
              <a:t> Feb. 2018)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717879"/>
              </p:ext>
            </p:extLst>
          </p:nvPr>
        </p:nvGraphicFramePr>
        <p:xfrm>
          <a:off x="3535708" y="960147"/>
          <a:ext cx="4663389" cy="5542383"/>
        </p:xfrm>
        <a:graphic>
          <a:graphicData uri="http://schemas.openxmlformats.org/drawingml/2006/table">
            <a:tbl>
              <a:tblPr/>
              <a:tblGrid>
                <a:gridCol w="1023671"/>
                <a:gridCol w="2616047"/>
                <a:gridCol w="1023671"/>
              </a:tblGrid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Technology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Negative 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525,482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Affinity Capture-MS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315,158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Positive 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172,189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Two-hybrid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122,071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Affinity Capture-Western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95,296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Reconstituted Complex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43,361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Co-fractionation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41,330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Synthetic Growth Defect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29,188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Affinity Capture-RNA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28,757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PCA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22,514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Biochemical Activity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19,443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Synthetic Lethality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18,509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Phenotypic Suppression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16,989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Phenotypic Enhancement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16,253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Synthetic Rescue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8,700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Proximity Label-MS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8,567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Dosage Rescue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7,024</a:t>
                      </a:r>
                      <a:endParaRPr lang="en-US" sz="1600" b="0" i="0" u="none" strike="noStrike" dirty="0">
                        <a:solidFill>
                          <a:srgbClr val="4F81BD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Co-purification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6,486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Co-localization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3,879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Co-crystal Structure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2,832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266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956" t="9334" r="956" b="58217"/>
          <a:stretch/>
        </p:blipFill>
        <p:spPr bwMode="auto">
          <a:xfrm>
            <a:off x="1752600" y="1351998"/>
            <a:ext cx="8686800" cy="261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711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711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6" name="Group 45"/>
          <p:cNvGrpSpPr/>
          <p:nvPr/>
        </p:nvGrpSpPr>
        <p:grpSpPr>
          <a:xfrm rot="19492242">
            <a:off x="3999044" y="2347187"/>
            <a:ext cx="1143000" cy="929003"/>
            <a:chOff x="1117608" y="4176897"/>
            <a:chExt cx="2355501" cy="1914495"/>
          </a:xfrm>
        </p:grpSpPr>
        <p:grpSp>
          <p:nvGrpSpPr>
            <p:cNvPr id="47" name="Group 46"/>
            <p:cNvGrpSpPr/>
            <p:nvPr/>
          </p:nvGrpSpPr>
          <p:grpSpPr>
            <a:xfrm rot="21110948">
              <a:off x="1117608" y="4202267"/>
              <a:ext cx="1368425" cy="1889125"/>
              <a:chOff x="533400" y="4267200"/>
              <a:chExt cx="1368425" cy="1889125"/>
            </a:xfrm>
          </p:grpSpPr>
          <p:pic>
            <p:nvPicPr>
              <p:cNvPr id="51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887748" y="4693936"/>
                <a:ext cx="734035" cy="887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559150">
              <a:off x="2104684" y="4176897"/>
              <a:ext cx="1368425" cy="1889125"/>
              <a:chOff x="533400" y="4267200"/>
              <a:chExt cx="1368425" cy="1889125"/>
            </a:xfrm>
          </p:grpSpPr>
          <p:pic>
            <p:nvPicPr>
              <p:cNvPr id="49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886537" y="4693936"/>
                <a:ext cx="707607" cy="887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bg1"/>
                    </a:solidFill>
                    <a:latin typeface="Calibri" pitchFamily="34" charset="0"/>
                  </a:rPr>
                  <a:t>B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 rot="19067863">
            <a:off x="6969666" y="2096372"/>
            <a:ext cx="1692255" cy="908507"/>
            <a:chOff x="4957532" y="1281810"/>
            <a:chExt cx="1692255" cy="908507"/>
          </a:xfrm>
        </p:grpSpPr>
        <p:grpSp>
          <p:nvGrpSpPr>
            <p:cNvPr id="54" name="Group 53"/>
            <p:cNvGrpSpPr/>
            <p:nvPr/>
          </p:nvGrpSpPr>
          <p:grpSpPr>
            <a:xfrm rot="746141">
              <a:off x="4957532" y="1349342"/>
              <a:ext cx="589669" cy="814045"/>
              <a:chOff x="533400" y="4267200"/>
              <a:chExt cx="1368425" cy="1889125"/>
            </a:xfrm>
          </p:grpSpPr>
          <p:pic>
            <p:nvPicPr>
              <p:cNvPr id="61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841471" y="4637953"/>
                <a:ext cx="826594" cy="99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473894" y="1376272"/>
              <a:ext cx="589669" cy="814045"/>
              <a:chOff x="533400" y="4267200"/>
              <a:chExt cx="1368425" cy="1889125"/>
            </a:xfrm>
          </p:grpSpPr>
          <p:pic>
            <p:nvPicPr>
              <p:cNvPr id="59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810334" y="4722426"/>
                <a:ext cx="774513" cy="99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bg1"/>
                    </a:solidFill>
                    <a:latin typeface="Calibri" pitchFamily="34" charset="0"/>
                  </a:rPr>
                  <a:t>C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 rot="20574752">
              <a:off x="6060118" y="1281810"/>
              <a:ext cx="589669" cy="814045"/>
              <a:chOff x="533400" y="4267200"/>
              <a:chExt cx="1368425" cy="1889125"/>
            </a:xfrm>
          </p:grpSpPr>
          <p:pic>
            <p:nvPicPr>
              <p:cNvPr id="57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819601" y="4637954"/>
                <a:ext cx="841474" cy="99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bg1"/>
                    </a:solidFill>
                    <a:latin typeface="Calibri" pitchFamily="34" charset="0"/>
                  </a:rPr>
                  <a:t>D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1676400" y="4648200"/>
            <a:ext cx="8839200" cy="3048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676400" y="51816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The cell’s contents are exposed to a surface engineered to bind a particular protein (the </a:t>
            </a: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</a:rPr>
              <a:t>bait, </a:t>
            </a: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here </a:t>
            </a: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).  This is often done using an antibody specific to </a:t>
            </a: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</a:rPr>
              <a:t>A </a:t>
            </a: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or a tag fused to </a:t>
            </a: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PPIs: Affinity capture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97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Affinity capture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676400" y="1319002"/>
            <a:ext cx="8839200" cy="4816705"/>
            <a:chOff x="152400" y="1319002"/>
            <a:chExt cx="8839200" cy="481670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56" t="8924" r="956" b="58217"/>
            <a:stretch/>
          </p:blipFill>
          <p:spPr bwMode="auto">
            <a:xfrm>
              <a:off x="228600" y="1319002"/>
              <a:ext cx="8686800" cy="264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6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1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48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22"/>
            <p:cNvGrpSpPr/>
            <p:nvPr/>
          </p:nvGrpSpPr>
          <p:grpSpPr>
            <a:xfrm rot="19492242">
              <a:off x="2220590" y="3216048"/>
              <a:ext cx="1143000" cy="929003"/>
              <a:chOff x="1117608" y="4176897"/>
              <a:chExt cx="2355501" cy="1914495"/>
            </a:xfrm>
          </p:grpSpPr>
          <p:grpSp>
            <p:nvGrpSpPr>
              <p:cNvPr id="13" name="Group 7"/>
              <p:cNvGrpSpPr/>
              <p:nvPr/>
            </p:nvGrpSpPr>
            <p:grpSpPr>
              <a:xfrm rot="21110948">
                <a:off x="1117608" y="420226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887748" y="4693936"/>
                  <a:ext cx="734035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0"/>
              <p:cNvGrpSpPr/>
              <p:nvPr/>
            </p:nvGrpSpPr>
            <p:grpSpPr>
              <a:xfrm rot="559150">
                <a:off x="2104684" y="417689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86537" y="4693936"/>
                  <a:ext cx="707607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B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31"/>
            <p:cNvGrpSpPr/>
            <p:nvPr/>
          </p:nvGrpSpPr>
          <p:grpSpPr>
            <a:xfrm rot="19067863">
              <a:off x="5953211" y="3041435"/>
              <a:ext cx="1692255" cy="908507"/>
              <a:chOff x="4957532" y="1281810"/>
              <a:chExt cx="1692255" cy="908507"/>
            </a:xfrm>
          </p:grpSpPr>
          <p:grpSp>
            <p:nvGrpSpPr>
              <p:cNvPr id="20" name="Group 13"/>
              <p:cNvGrpSpPr/>
              <p:nvPr/>
            </p:nvGrpSpPr>
            <p:grpSpPr>
              <a:xfrm rot="746141">
                <a:off x="4957532" y="134934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841471" y="4637953"/>
                  <a:ext cx="82659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16"/>
              <p:cNvGrpSpPr/>
              <p:nvPr/>
            </p:nvGrpSpPr>
            <p:grpSpPr>
              <a:xfrm>
                <a:off x="5473894" y="137627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810334" y="4722426"/>
                  <a:ext cx="774513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C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Group 19"/>
              <p:cNvGrpSpPr/>
              <p:nvPr/>
            </p:nvGrpSpPr>
            <p:grpSpPr>
              <a:xfrm rot="20574752">
                <a:off x="6060118" y="1281810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3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819601" y="4637954"/>
                  <a:ext cx="84147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D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152400" y="4648200"/>
              <a:ext cx="8839200" cy="304800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2400" y="5181600"/>
              <a:ext cx="88392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dirty="0" smtClean="0">
                  <a:solidFill>
                    <a:prstClr val="black"/>
                  </a:solidFill>
                  <a:latin typeface="Calibri" pitchFamily="34" charset="0"/>
                </a:rPr>
                <a:t>The bait protein binds to the surface, bringing its various interaction partners along with it (called </a:t>
              </a:r>
              <a:r>
                <a:rPr lang="en-US" sz="2800" b="1" dirty="0" smtClean="0">
                  <a:solidFill>
                    <a:prstClr val="black"/>
                  </a:solidFill>
                  <a:latin typeface="Calibri" pitchFamily="34" charset="0"/>
                </a:rPr>
                <a:t>prey</a:t>
              </a:r>
              <a:r>
                <a:rPr lang="en-US" sz="2800" dirty="0" smtClean="0">
                  <a:solidFill>
                    <a:prstClr val="black"/>
                  </a:solidFill>
                  <a:latin typeface="Calibri" pitchFamily="34" charset="0"/>
                </a:rPr>
                <a:t>).</a:t>
              </a:r>
              <a:endParaRPr lang="en-US" sz="28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092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://www.nature.com/nrd/journal/v2/n2/images/nrd1011-f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7569" y="1843818"/>
            <a:ext cx="3584565" cy="268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3021727">
            <a:off x="4510204" y="25498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Affinity capture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676400" y="3041435"/>
            <a:ext cx="8839200" cy="2663385"/>
            <a:chOff x="152400" y="3041435"/>
            <a:chExt cx="8839200" cy="266338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6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1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48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22"/>
            <p:cNvGrpSpPr/>
            <p:nvPr/>
          </p:nvGrpSpPr>
          <p:grpSpPr>
            <a:xfrm rot="19492242">
              <a:off x="2220590" y="3216048"/>
              <a:ext cx="1143000" cy="929003"/>
              <a:chOff x="1117608" y="4176897"/>
              <a:chExt cx="2355501" cy="1914495"/>
            </a:xfrm>
          </p:grpSpPr>
          <p:grpSp>
            <p:nvGrpSpPr>
              <p:cNvPr id="13" name="Group 7"/>
              <p:cNvGrpSpPr/>
              <p:nvPr/>
            </p:nvGrpSpPr>
            <p:grpSpPr>
              <a:xfrm rot="21110948">
                <a:off x="1117608" y="420226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887748" y="4693936"/>
                  <a:ext cx="734035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0"/>
              <p:cNvGrpSpPr/>
              <p:nvPr/>
            </p:nvGrpSpPr>
            <p:grpSpPr>
              <a:xfrm rot="559150">
                <a:off x="2104684" y="417689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86537" y="4693936"/>
                  <a:ext cx="707607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B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31"/>
            <p:cNvGrpSpPr/>
            <p:nvPr/>
          </p:nvGrpSpPr>
          <p:grpSpPr>
            <a:xfrm rot="19067863">
              <a:off x="5953211" y="3041435"/>
              <a:ext cx="1692255" cy="908507"/>
              <a:chOff x="4957532" y="1281810"/>
              <a:chExt cx="1692255" cy="908507"/>
            </a:xfrm>
          </p:grpSpPr>
          <p:grpSp>
            <p:nvGrpSpPr>
              <p:cNvPr id="20" name="Group 13"/>
              <p:cNvGrpSpPr/>
              <p:nvPr/>
            </p:nvGrpSpPr>
            <p:grpSpPr>
              <a:xfrm rot="746141">
                <a:off x="4957532" y="134934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841471" y="4637953"/>
                  <a:ext cx="82659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16"/>
              <p:cNvGrpSpPr/>
              <p:nvPr/>
            </p:nvGrpSpPr>
            <p:grpSpPr>
              <a:xfrm>
                <a:off x="5473894" y="137627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810334" y="4722426"/>
                  <a:ext cx="774513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C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Group 19"/>
              <p:cNvGrpSpPr/>
              <p:nvPr/>
            </p:nvGrpSpPr>
            <p:grpSpPr>
              <a:xfrm rot="20574752">
                <a:off x="6060118" y="1281810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3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819601" y="4637954"/>
                  <a:ext cx="84147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D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152400" y="4648200"/>
              <a:ext cx="8839200" cy="304800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2400" y="5181600"/>
              <a:ext cx="88392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dirty="0" smtClean="0">
                  <a:solidFill>
                    <a:prstClr val="black"/>
                  </a:solidFill>
                  <a:latin typeface="Calibri" pitchFamily="34" charset="0"/>
                </a:rPr>
                <a:t>The unbound cellular contents are then washed away.</a:t>
              </a:r>
              <a:endParaRPr lang="en-US" sz="28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737311" y="562353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Prey proteins pulled down by the bait are identified using </a:t>
            </a:r>
            <a:r>
              <a:rPr lang="en-US" sz="2800" i="1" dirty="0" smtClean="0">
                <a:solidFill>
                  <a:prstClr val="black"/>
                </a:solidFill>
                <a:latin typeface="Calibri" pitchFamily="34" charset="0"/>
              </a:rPr>
              <a:t>prey-specific antibodies </a:t>
            </a: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or by </a:t>
            </a:r>
            <a:r>
              <a:rPr lang="en-US" sz="2800" i="1" dirty="0" smtClean="0">
                <a:solidFill>
                  <a:prstClr val="black"/>
                </a:solidFill>
                <a:latin typeface="Calibri" pitchFamily="34" charset="0"/>
              </a:rPr>
              <a:t>mass spectrometry</a:t>
            </a: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243904" y="916854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Calibri" pitchFamily="34" charset="0"/>
              </a:rPr>
              <a:t>Method strengths:</a:t>
            </a:r>
          </a:p>
          <a:p>
            <a:pPr algn="just"/>
            <a:r>
              <a:rPr lang="en-US" sz="2400" dirty="0" smtClean="0">
                <a:latin typeface="Calibri" pitchFamily="34" charset="0"/>
              </a:rPr>
              <a:t>Co-</a:t>
            </a:r>
            <a:r>
              <a:rPr lang="en-US" sz="2400" dirty="0" err="1" smtClean="0">
                <a:latin typeface="Calibri" pitchFamily="34" charset="0"/>
              </a:rPr>
              <a:t>immunoprecipitation</a:t>
            </a:r>
            <a:r>
              <a:rPr lang="en-US" sz="2400" dirty="0" smtClean="0">
                <a:latin typeface="Calibri" pitchFamily="34" charset="0"/>
              </a:rPr>
              <a:t> considered a gold standard for PPIs</a:t>
            </a:r>
          </a:p>
          <a:p>
            <a:pPr algn="just"/>
            <a:r>
              <a:rPr lang="en-US" sz="2400" b="1" dirty="0" smtClean="0">
                <a:latin typeface="Calibri" pitchFamily="34" charset="0"/>
              </a:rPr>
              <a:t>Method weaknesses: </a:t>
            </a:r>
          </a:p>
          <a:p>
            <a:pPr algn="just"/>
            <a:r>
              <a:rPr lang="en-US" sz="2400" dirty="0" smtClean="0">
                <a:latin typeface="Calibri" pitchFamily="34" charset="0"/>
              </a:rPr>
              <a:t>Can’t differentiate between direct and indirect (mediated) contact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2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Two-hybrid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 descr="https://www.singerinstruments.com/wp-content/uploads/2015/03/y2h-figure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31"/>
          <a:stretch/>
        </p:blipFill>
        <p:spPr bwMode="auto">
          <a:xfrm>
            <a:off x="6202086" y="2752436"/>
            <a:ext cx="5837449" cy="32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3904" y="1051586"/>
            <a:ext cx="5486340" cy="5394901"/>
          </a:xfrm>
        </p:spPr>
        <p:txBody>
          <a:bodyPr/>
          <a:lstStyle/>
          <a:p>
            <a:r>
              <a:rPr lang="en-US" sz="2400" dirty="0" smtClean="0"/>
              <a:t>Exploits independent function of protein domains in (e.g.) </a:t>
            </a:r>
            <a:r>
              <a:rPr lang="en-US" sz="2400" b="1" dirty="0" smtClean="0">
                <a:solidFill>
                  <a:srgbClr val="7030A0"/>
                </a:solidFill>
              </a:rPr>
              <a:t>transcription factors</a:t>
            </a:r>
          </a:p>
          <a:p>
            <a:r>
              <a:rPr lang="en-US" sz="2400" dirty="0" smtClean="0"/>
              <a:t>Hybridize </a:t>
            </a:r>
            <a:r>
              <a:rPr lang="en-US" sz="2400" b="1" dirty="0">
                <a:solidFill>
                  <a:srgbClr val="FF0000"/>
                </a:solidFill>
              </a:rPr>
              <a:t>bait</a:t>
            </a:r>
            <a:r>
              <a:rPr lang="en-US" sz="2400" dirty="0"/>
              <a:t> </a:t>
            </a:r>
            <a:r>
              <a:rPr lang="en-US" sz="2400" dirty="0" smtClean="0"/>
              <a:t>protein to DNA binding domain (DB) and </a:t>
            </a:r>
            <a:r>
              <a:rPr lang="en-US" sz="2400" b="1" dirty="0">
                <a:solidFill>
                  <a:schemeClr val="accent6"/>
                </a:solidFill>
              </a:rPr>
              <a:t>prey </a:t>
            </a:r>
            <a:r>
              <a:rPr lang="en-US" sz="2400" dirty="0" smtClean="0"/>
              <a:t>protein to transcription activation domain</a:t>
            </a:r>
          </a:p>
          <a:p>
            <a:r>
              <a:rPr lang="en-US" sz="2400" dirty="0" smtClean="0"/>
              <a:t>Interaction “rescues” transcription and produces a signal (e.g. </a:t>
            </a:r>
            <a:r>
              <a:rPr lang="en-US" sz="2400" b="1" dirty="0" smtClean="0">
                <a:solidFill>
                  <a:schemeClr val="accent1"/>
                </a:solidFill>
              </a:rPr>
              <a:t>blue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pigment)</a:t>
            </a:r>
            <a:endParaRPr lang="en-US" sz="2400" dirty="0" smtClean="0"/>
          </a:p>
        </p:txBody>
      </p:sp>
      <p:pic>
        <p:nvPicPr>
          <p:cNvPr id="9" name="Picture 4" descr="https://www.researchgate.net/profile/Lucia_Cilenti/publication/7296833/figure/fig4/AS:267636365852718@1440820890861/Figure-3-Yeast-two-hybrid-assay-of-different-LexA-fusion-proteins-baits-with-variou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8"/>
          <a:stretch/>
        </p:blipFill>
        <p:spPr bwMode="auto">
          <a:xfrm>
            <a:off x="518221" y="4069073"/>
            <a:ext cx="4904434" cy="21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singerinstruments.com/wp-content/uploads/2015/03/y2h-figure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0"/>
          <a:stretch/>
        </p:blipFill>
        <p:spPr bwMode="auto">
          <a:xfrm>
            <a:off x="6202086" y="1508780"/>
            <a:ext cx="5837449" cy="10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90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PPIs: Two-hybrid methods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3074" name="Picture 2" descr="http://d39nkf44sub0m6.cloudfront.net/content/msb/11/12/848/F1.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2" b="75126"/>
          <a:stretch/>
        </p:blipFill>
        <p:spPr bwMode="auto">
          <a:xfrm>
            <a:off x="380356" y="1036448"/>
            <a:ext cx="3484098" cy="30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41" y="1158163"/>
            <a:ext cx="3705339" cy="237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00" y="1051586"/>
            <a:ext cx="3566121" cy="294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54" y="3535576"/>
            <a:ext cx="4033615" cy="173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65" y="4069073"/>
            <a:ext cx="3840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</a:rPr>
              <a:t>Lots of variants on this idea!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(Many of them performed in yeast due to its helpful genetics and reproduction, but not limited to yeast proteins!)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798367" y="5166341"/>
            <a:ext cx="996685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latin typeface="Calibri" pitchFamily="34" charset="0"/>
              </a:rPr>
              <a:t>Method strengths:</a:t>
            </a:r>
          </a:p>
          <a:p>
            <a:pPr algn="r"/>
            <a:r>
              <a:rPr lang="en-US" sz="2400" dirty="0" smtClean="0">
                <a:latin typeface="Calibri" pitchFamily="34" charset="0"/>
              </a:rPr>
              <a:t>Scales well, sequencing-based read-outs, flexible</a:t>
            </a:r>
            <a:endParaRPr lang="en-US" sz="2400" dirty="0" smtClean="0">
              <a:latin typeface="Calibri" pitchFamily="34" charset="0"/>
            </a:endParaRPr>
          </a:p>
          <a:p>
            <a:pPr algn="r"/>
            <a:r>
              <a:rPr lang="en-US" sz="2400" b="1" dirty="0" smtClean="0">
                <a:latin typeface="Calibri" pitchFamily="34" charset="0"/>
              </a:rPr>
              <a:t>Method weaknesses: </a:t>
            </a:r>
          </a:p>
          <a:p>
            <a:pPr algn="r"/>
            <a:r>
              <a:rPr lang="en-US" sz="2400" dirty="0" smtClean="0">
                <a:latin typeface="Calibri" pitchFamily="34" charset="0"/>
              </a:rPr>
              <a:t>Modified proteins may not reflect “wild-type” </a:t>
            </a:r>
            <a:r>
              <a:rPr lang="en-US" sz="2400" dirty="0" smtClean="0">
                <a:latin typeface="Calibri" pitchFamily="34" charset="0"/>
              </a:rPr>
              <a:t>expression/interactions</a:t>
            </a:r>
            <a:endParaRPr lang="en-US" sz="24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29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(more) 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944888" y="976995"/>
            <a:ext cx="101802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number of edges incident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a node is the node’s “degree”;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prstClr val="black"/>
                </a:solidFill>
              </a:rPr>
              <a:t>nodes of high degree are called “hubs”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64658" y="2514610"/>
            <a:ext cx="3662684" cy="3442265"/>
            <a:chOff x="2947961" y="2558781"/>
            <a:chExt cx="3662684" cy="3442265"/>
          </a:xfrm>
        </p:grpSpPr>
        <p:cxnSp>
          <p:nvCxnSpPr>
            <p:cNvPr id="33" name="Straight Connector 32"/>
            <p:cNvCxnSpPr/>
            <p:nvPr/>
          </p:nvCxnSpPr>
          <p:spPr>
            <a:xfrm rot="19642153">
              <a:off x="3581787" y="4595425"/>
              <a:ext cx="1082282" cy="12419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 rot="19642153" flipV="1">
              <a:off x="4145149" y="3062472"/>
              <a:ext cx="1521411" cy="108672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 rot="14242153" flipH="1">
              <a:off x="2866122" y="3467228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rot="14242153" flipH="1">
              <a:off x="4270188" y="4961482"/>
              <a:ext cx="1647826" cy="18407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 rot="19642153">
              <a:off x="4663783" y="3903417"/>
              <a:ext cx="1674440" cy="60989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38" name="Oval 37"/>
            <p:cNvSpPr/>
            <p:nvPr/>
          </p:nvSpPr>
          <p:spPr>
            <a:xfrm rot="19642153">
              <a:off x="2947961" y="2846269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19642153">
              <a:off x="3448394" y="470074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19642153">
              <a:off x="5369749" y="550310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19642153">
              <a:off x="4971116" y="2558781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19642153">
              <a:off x="6112704" y="378298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368122" y="414868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5194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34753" b="30191"/>
          <a:stretch/>
        </p:blipFill>
        <p:spPr bwMode="auto">
          <a:xfrm>
            <a:off x="355037" y="1051586"/>
            <a:ext cx="500945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730243" y="974553"/>
            <a:ext cx="6223217" cy="3734593"/>
          </a:xfrm>
        </p:spPr>
        <p:txBody>
          <a:bodyPr/>
          <a:lstStyle/>
          <a:p>
            <a:r>
              <a:rPr lang="en-US" dirty="0" smtClean="0"/>
              <a:t>Many real-world (including biological) networks</a:t>
            </a:r>
            <a:r>
              <a:rPr lang="en-US" dirty="0"/>
              <a:t> </a:t>
            </a:r>
            <a:r>
              <a:rPr lang="en-US" dirty="0" smtClean="0"/>
              <a:t>have “</a:t>
            </a:r>
            <a:r>
              <a:rPr lang="en-US" b="1" dirty="0" smtClean="0"/>
              <a:t>scale-free</a:t>
            </a:r>
            <a:r>
              <a:rPr lang="en-US" dirty="0" smtClean="0"/>
              <a:t>” behavior</a:t>
            </a:r>
          </a:p>
          <a:p>
            <a:pPr lvl="1"/>
            <a:r>
              <a:rPr lang="en-US" dirty="0" smtClean="0"/>
              <a:t>Many nodes of low degree (</a:t>
            </a:r>
            <a:r>
              <a:rPr lang="en-US" i="1" dirty="0" smtClean="0"/>
              <a:t>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Few nodes of high degree</a:t>
            </a:r>
          </a:p>
          <a:p>
            <a:pPr lvl="1"/>
            <a:r>
              <a:rPr lang="en-US" b="1" dirty="0" smtClean="0"/>
              <a:t>Power-law </a:t>
            </a:r>
            <a:r>
              <a:rPr lang="en-US" dirty="0" smtClean="0"/>
              <a:t>degree distribution</a:t>
            </a:r>
          </a:p>
          <a:p>
            <a:r>
              <a:rPr lang="en-US" dirty="0" smtClean="0"/>
              <a:t>Results from preferential attachment</a:t>
            </a:r>
          </a:p>
          <a:p>
            <a:pPr lvl="1"/>
            <a:r>
              <a:rPr lang="en-US" dirty="0" smtClean="0"/>
              <a:t>Likelihood of adding a new edge to a node is proportional to existing node degree</a:t>
            </a:r>
          </a:p>
          <a:p>
            <a:pPr lvl="1"/>
            <a:r>
              <a:rPr lang="en-US" dirty="0" smtClean="0"/>
              <a:t>“Rich get richer”</a:t>
            </a:r>
          </a:p>
        </p:txBody>
      </p:sp>
    </p:spTree>
    <p:extLst>
      <p:ext uri="{BB962C8B-B14F-4D97-AF65-F5344CB8AC3E}">
        <p14:creationId xmlns:p14="http://schemas.microsoft.com/office/powerpoint/2010/main" val="346565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Date and party hubs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9218" name="Picture 2" descr="https://www.researchgate.net/profile/Nicolas_Bertin/publication/8517565/figure/fig3/AS:267755811242015@1440849368619/Figure-1-Date-and-party-hubsa-In-this-schematic-protein-interaction-network-protei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6"/>
          <a:stretch/>
        </p:blipFill>
        <p:spPr bwMode="auto">
          <a:xfrm>
            <a:off x="335343" y="3568588"/>
            <a:ext cx="5715000" cy="29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ww.researchgate.net/profile/Nicolas_Bertin/publication/8517565/figure/fig3/AS:267755811242015@1440849368619/Figure-1-Date-and-party-hubsa-In-this-schematic-protein-interaction-network-protei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2" b="54195"/>
          <a:stretch/>
        </p:blipFill>
        <p:spPr bwMode="auto">
          <a:xfrm>
            <a:off x="3992903" y="960147"/>
            <a:ext cx="3360291" cy="252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29" y="2511498"/>
            <a:ext cx="4061485" cy="39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1" y="1028495"/>
            <a:ext cx="3576636" cy="1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976577" y="1235456"/>
            <a:ext cx="3984635" cy="107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52465" y="2514610"/>
            <a:ext cx="1005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2004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9814" y="2327262"/>
            <a:ext cx="1005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2006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9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Genetic networks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01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WORK\OTHER\ARCHIVES\09-08MolecularBuildingBlocksBIG.jpg"/>
          <p:cNvPicPr>
            <a:picLocks noChangeAspect="1" noChangeArrowheads="1"/>
          </p:cNvPicPr>
          <p:nvPr/>
        </p:nvPicPr>
        <p:blipFill>
          <a:blip r:embed="rId3" cstate="print"/>
          <a:srcRect t="2410"/>
          <a:stretch>
            <a:fillRect/>
          </a:stretch>
        </p:blipFill>
        <p:spPr bwMode="auto">
          <a:xfrm>
            <a:off x="1889806" y="868708"/>
            <a:ext cx="8412388" cy="57395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Biological parts lists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2/5/2018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11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Genetic 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3200" dirty="0" smtClean="0"/>
              <a:t>More abstract than physical interaction</a:t>
            </a:r>
          </a:p>
          <a:p>
            <a:r>
              <a:rPr lang="en-US" sz="3200" dirty="0" smtClean="0"/>
              <a:t>Let </a:t>
            </a:r>
            <a:r>
              <a:rPr lang="en-US" sz="3200" i="1" dirty="0" err="1" smtClean="0"/>
              <a:t>w</a:t>
            </a:r>
            <a:r>
              <a:rPr lang="en-US" sz="3200" baseline="-25000" dirty="0" err="1" smtClean="0"/>
              <a:t>A</a:t>
            </a:r>
            <a:r>
              <a:rPr lang="en-US" sz="3200" dirty="0" smtClean="0"/>
              <a:t> be the fitness (phenotype) of an organism with the function of molecule </a:t>
            </a:r>
            <a:r>
              <a:rPr lang="en-US" sz="3200" b="1" dirty="0" smtClean="0"/>
              <a:t>A </a:t>
            </a:r>
            <a:r>
              <a:rPr lang="en-US" sz="3200" dirty="0" smtClean="0"/>
              <a:t>(usually a gene) removed or altered.</a:t>
            </a:r>
          </a:p>
          <a:p>
            <a:r>
              <a:rPr lang="en-US" sz="3200" dirty="0" smtClean="0"/>
              <a:t>Let </a:t>
            </a:r>
            <a:r>
              <a:rPr lang="en-US" sz="3200" i="1" dirty="0" err="1" smtClean="0"/>
              <a:t>w</a:t>
            </a:r>
            <a:r>
              <a:rPr lang="en-US" sz="3200" baseline="-25000" dirty="0" err="1" smtClean="0"/>
              <a:t>B</a:t>
            </a:r>
            <a:r>
              <a:rPr lang="en-US" sz="3200" dirty="0" smtClean="0"/>
              <a:t> similarly describe a perturbation of gene </a:t>
            </a:r>
            <a:r>
              <a:rPr lang="en-US" sz="3200" b="1" dirty="0" smtClean="0"/>
              <a:t>B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 smtClean="0"/>
              <a:t>A </a:t>
            </a:r>
            <a:r>
              <a:rPr lang="en-US" sz="3200" b="1" i="1" dirty="0" smtClean="0"/>
              <a:t>genetic interaction</a:t>
            </a:r>
            <a:r>
              <a:rPr lang="en-US" sz="3200" dirty="0" smtClean="0"/>
              <a:t> occurs if, when perturbing A and B together, we observe a fitness </a:t>
            </a:r>
            <a:r>
              <a:rPr lang="en-US" sz="3200" i="1" dirty="0" err="1" smtClean="0"/>
              <a:t>w</a:t>
            </a:r>
            <a:r>
              <a:rPr lang="en-US" sz="3200" baseline="-25000" dirty="0" err="1" smtClean="0"/>
              <a:t>AB</a:t>
            </a:r>
            <a:r>
              <a:rPr lang="en-US" sz="3200" i="1" dirty="0"/>
              <a:t> </a:t>
            </a:r>
            <a:r>
              <a:rPr lang="en-US" sz="3200" dirty="0" smtClean="0"/>
              <a:t>≠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baseline="-25000" dirty="0"/>
              <a:t> </a:t>
            </a:r>
            <a:r>
              <a:rPr lang="en-US" sz="3200" dirty="0" smtClean="0"/>
              <a:t>× </a:t>
            </a:r>
            <a:r>
              <a:rPr lang="en-US" sz="3200" i="1" dirty="0" err="1" smtClean="0"/>
              <a:t>w</a:t>
            </a:r>
            <a:r>
              <a:rPr lang="en-US" sz="3200" baseline="-25000" dirty="0" err="1" smtClean="0"/>
              <a:t>B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This phenomenon is also called </a:t>
            </a:r>
            <a:r>
              <a:rPr lang="en-US" sz="3200" b="1" i="1" dirty="0" smtClean="0"/>
              <a:t>epistasis</a:t>
            </a:r>
            <a:r>
              <a:rPr lang="en-US" sz="3200" dirty="0" smtClean="0"/>
              <a:t>.</a:t>
            </a:r>
          </a:p>
          <a:p>
            <a:r>
              <a:rPr lang="en-US" sz="3200" i="1" dirty="0" err="1"/>
              <a:t>w</a:t>
            </a:r>
            <a:r>
              <a:rPr lang="en-US" sz="3200" baseline="-25000" dirty="0" err="1"/>
              <a:t>AB</a:t>
            </a:r>
            <a:r>
              <a:rPr lang="en-US" sz="3200" i="1" dirty="0"/>
              <a:t> </a:t>
            </a:r>
            <a:r>
              <a:rPr lang="en-US" sz="3200" dirty="0" smtClean="0"/>
              <a:t>&gt;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baseline="-25000" dirty="0"/>
              <a:t> </a:t>
            </a:r>
            <a:r>
              <a:rPr lang="en-US" sz="3200" dirty="0"/>
              <a:t>× </a:t>
            </a:r>
            <a:r>
              <a:rPr lang="en-US" sz="3200" i="1" dirty="0" err="1" smtClean="0"/>
              <a:t>w</a:t>
            </a:r>
            <a:r>
              <a:rPr lang="en-US" sz="3200" baseline="-25000" dirty="0" err="1" smtClean="0"/>
              <a:t>B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is called “positive epistasis”</a:t>
            </a:r>
          </a:p>
          <a:p>
            <a:pPr lvl="1"/>
            <a:r>
              <a:rPr lang="en-US" dirty="0" smtClean="0"/>
              <a:t>Not as bad as expected</a:t>
            </a:r>
          </a:p>
          <a:p>
            <a:r>
              <a:rPr lang="en-US" sz="3200" i="1" dirty="0" err="1"/>
              <a:t>w</a:t>
            </a:r>
            <a:r>
              <a:rPr lang="en-US" sz="3200" baseline="-25000" dirty="0" err="1"/>
              <a:t>AB</a:t>
            </a:r>
            <a:r>
              <a:rPr lang="en-US" sz="3200" i="1" dirty="0"/>
              <a:t> </a:t>
            </a:r>
            <a:r>
              <a:rPr lang="en-US" sz="3200" dirty="0"/>
              <a:t>&lt;</a:t>
            </a:r>
            <a:r>
              <a:rPr lang="en-US" sz="3200" dirty="0" smtClean="0"/>
              <a:t>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A</a:t>
            </a:r>
            <a:r>
              <a:rPr lang="en-US" sz="3200" baseline="-25000" dirty="0"/>
              <a:t> </a:t>
            </a:r>
            <a:r>
              <a:rPr lang="en-US" sz="3200" dirty="0"/>
              <a:t>× </a:t>
            </a:r>
            <a:r>
              <a:rPr lang="en-US" sz="3200" i="1" dirty="0" err="1"/>
              <a:t>w</a:t>
            </a:r>
            <a:r>
              <a:rPr lang="en-US" sz="3200" baseline="-25000" dirty="0" err="1"/>
              <a:t>B</a:t>
            </a:r>
            <a:r>
              <a:rPr lang="en-US" sz="3200" baseline="-25000" dirty="0"/>
              <a:t> </a:t>
            </a:r>
            <a:r>
              <a:rPr lang="en-US" sz="3200" dirty="0"/>
              <a:t>is called </a:t>
            </a:r>
            <a:r>
              <a:rPr lang="en-US" sz="3200" dirty="0" smtClean="0"/>
              <a:t>“negative epistasis</a:t>
            </a:r>
            <a:r>
              <a:rPr lang="en-US" sz="3200" dirty="0"/>
              <a:t>”</a:t>
            </a:r>
          </a:p>
          <a:p>
            <a:pPr lvl="1"/>
            <a:r>
              <a:rPr lang="en-US" dirty="0" smtClean="0"/>
              <a:t>Worse than expected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7626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Genetic interaction: worked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3200" dirty="0" smtClean="0"/>
              <a:t>If I knock out gene A, my cells grow at 60% of their wild-type norm:</a:t>
            </a:r>
          </a:p>
          <a:p>
            <a:pPr lvl="1"/>
            <a:r>
              <a:rPr lang="en-US" i="1" dirty="0" err="1" smtClean="0"/>
              <a:t>w</a:t>
            </a:r>
            <a:r>
              <a:rPr lang="en-US" baseline="-25000" dirty="0" err="1" smtClean="0"/>
              <a:t>A</a:t>
            </a:r>
            <a:r>
              <a:rPr lang="en-US" baseline="-25000" dirty="0"/>
              <a:t> </a:t>
            </a:r>
            <a:r>
              <a:rPr lang="en-US" dirty="0" smtClean="0"/>
              <a:t>= 0.6</a:t>
            </a:r>
          </a:p>
          <a:p>
            <a:r>
              <a:rPr lang="en-US" sz="3200" dirty="0"/>
              <a:t>If I knock out gene </a:t>
            </a:r>
            <a:r>
              <a:rPr lang="en-US" sz="3200" dirty="0" smtClean="0"/>
              <a:t>B, </a:t>
            </a:r>
            <a:r>
              <a:rPr lang="en-US" sz="3200" dirty="0"/>
              <a:t>my cells grow at </a:t>
            </a:r>
            <a:r>
              <a:rPr lang="en-US" sz="3200" dirty="0" smtClean="0"/>
              <a:t>40</a:t>
            </a:r>
            <a:r>
              <a:rPr lang="en-US" sz="3200" dirty="0"/>
              <a:t>% of their wild-type norm:</a:t>
            </a:r>
          </a:p>
          <a:p>
            <a:pPr lvl="1"/>
            <a:r>
              <a:rPr lang="en-US" i="1" dirty="0" err="1" smtClean="0"/>
              <a:t>w</a:t>
            </a:r>
            <a:r>
              <a:rPr lang="en-US" baseline="-25000" dirty="0" err="1"/>
              <a:t>B</a:t>
            </a:r>
            <a:r>
              <a:rPr lang="en-US" baseline="-25000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0.4</a:t>
            </a:r>
            <a:endParaRPr lang="en-US" dirty="0"/>
          </a:p>
          <a:p>
            <a:r>
              <a:rPr lang="en-US" sz="3200" dirty="0" smtClean="0"/>
              <a:t>If I knock out both genes A and B, I expect my cells to grow at:</a:t>
            </a:r>
          </a:p>
          <a:p>
            <a:pPr lvl="1"/>
            <a:r>
              <a:rPr lang="en-US" i="1" dirty="0" err="1"/>
              <a:t>w</a:t>
            </a:r>
            <a:r>
              <a:rPr lang="en-US" baseline="-25000" dirty="0" err="1"/>
              <a:t>AB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i="1" dirty="0" err="1"/>
              <a:t>w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×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0.6 </a:t>
            </a:r>
            <a:r>
              <a:rPr lang="en-US" dirty="0"/>
              <a:t>×</a:t>
            </a:r>
            <a:r>
              <a:rPr lang="en-US" dirty="0" smtClean="0"/>
              <a:t> 0.4 = 0.24 of their wild-type norm (</a:t>
            </a:r>
            <a:r>
              <a:rPr lang="en-US" i="1" dirty="0" smtClean="0"/>
              <a:t>multiplicative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instead all of my cells die,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AB</a:t>
            </a:r>
            <a:r>
              <a:rPr lang="en-US" baseline="-25000" dirty="0" smtClean="0"/>
              <a:t> </a:t>
            </a:r>
            <a:r>
              <a:rPr lang="en-US" dirty="0" smtClean="0"/>
              <a:t>= 0 &lt; </a:t>
            </a:r>
            <a:r>
              <a:rPr lang="en-US" i="1" dirty="0" err="1"/>
              <a:t>w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×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B</a:t>
            </a:r>
            <a:endParaRPr lang="en-US" dirty="0" smtClean="0"/>
          </a:p>
          <a:p>
            <a:pPr lvl="1"/>
            <a:r>
              <a:rPr lang="en-US" dirty="0" smtClean="0"/>
              <a:t>Cells were less fit than expected (</a:t>
            </a:r>
            <a:r>
              <a:rPr lang="en-US" i="1" dirty="0" smtClean="0"/>
              <a:t>non-multiplicative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instead 60% of my cells live,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AB</a:t>
            </a:r>
            <a:r>
              <a:rPr lang="en-US" baseline="-25000" dirty="0" smtClean="0"/>
              <a:t> </a:t>
            </a:r>
            <a:r>
              <a:rPr lang="en-US" dirty="0" smtClean="0"/>
              <a:t>= 0.6 &gt;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× </a:t>
            </a:r>
            <a:r>
              <a:rPr lang="en-US" i="1" dirty="0" err="1" smtClean="0"/>
              <a:t>w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Cells were more fit than expected</a:t>
            </a:r>
          </a:p>
          <a:p>
            <a:r>
              <a:rPr lang="en-US" dirty="0"/>
              <a:t>If instead </a:t>
            </a:r>
            <a:r>
              <a:rPr lang="en-US" dirty="0" smtClean="0"/>
              <a:t>100% </a:t>
            </a:r>
            <a:r>
              <a:rPr lang="en-US" dirty="0"/>
              <a:t>of my cells live, </a:t>
            </a:r>
            <a:r>
              <a:rPr lang="en-US" i="1" dirty="0" err="1"/>
              <a:t>w</a:t>
            </a:r>
            <a:r>
              <a:rPr lang="en-US" baseline="-25000" dirty="0" err="1"/>
              <a:t>AB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/>
              <a:t>1.0 &gt; </a:t>
            </a:r>
            <a:r>
              <a:rPr lang="en-US" i="1" dirty="0" err="1"/>
              <a:t>w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× </a:t>
            </a:r>
            <a:r>
              <a:rPr lang="en-US" i="1" dirty="0" err="1"/>
              <a:t>w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endParaRPr lang="en-US" dirty="0"/>
          </a:p>
          <a:p>
            <a:pPr lvl="1"/>
            <a:r>
              <a:rPr lang="en-US" dirty="0"/>
              <a:t>Cells were </a:t>
            </a:r>
            <a:r>
              <a:rPr lang="en-US" dirty="0" smtClean="0"/>
              <a:t>MUCH more </a:t>
            </a:r>
            <a:r>
              <a:rPr lang="en-US" dirty="0"/>
              <a:t>fit than expected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1625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8600" y="868708"/>
            <a:ext cx="115366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Let’s say there are two methods of recreating ATP from ADP and P</a:t>
            </a:r>
            <a:r>
              <a:rPr lang="en-US" sz="2400" baseline="-25000" dirty="0" smtClean="0">
                <a:latin typeface="Calibri" pitchFamily="34" charset="0"/>
              </a:rPr>
              <a:t>i</a:t>
            </a:r>
            <a:r>
              <a:rPr lang="en-US" sz="2400" dirty="0" smtClean="0">
                <a:latin typeface="Calibri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one mediated by gene A (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solid</a:t>
            </a:r>
            <a:r>
              <a:rPr lang="en-US" sz="2400" dirty="0" smtClean="0">
                <a:latin typeface="Calibri" pitchFamily="34" charset="0"/>
              </a:rPr>
              <a:t>) and another by gene B (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dashed</a:t>
            </a:r>
            <a:r>
              <a:rPr lang="en-US" sz="2400" dirty="0" smtClean="0">
                <a:latin typeface="Calibri" pitchFamily="34" charset="0"/>
              </a:rPr>
              <a:t>).  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Genetic </a:t>
            </a:r>
            <a:r>
              <a:rPr lang="en-US" dirty="0" smtClean="0"/>
              <a:t>interaction: mechanisms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42" y="1866951"/>
            <a:ext cx="3766273" cy="162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03046" y="3611878"/>
            <a:ext cx="117248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If only one of the two pathways is lost, the redundant pathway remains, the cell can still produce ATP, and therefore lives. </a:t>
            </a:r>
            <a:r>
              <a:rPr lang="en-US" sz="2400" i="1" dirty="0" smtClean="0">
                <a:latin typeface="Calibri" pitchFamily="34" charset="0"/>
              </a:rPr>
              <a:t>Phenotype</a:t>
            </a:r>
            <a:r>
              <a:rPr lang="en-US" sz="2400" dirty="0" smtClean="0">
                <a:latin typeface="Calibri" pitchFamily="34" charset="0"/>
              </a:rPr>
              <a:t> = </a:t>
            </a:r>
            <a:r>
              <a:rPr lang="en-US" sz="2400" b="1" dirty="0" smtClean="0">
                <a:latin typeface="Calibri" pitchFamily="34" charset="0"/>
              </a:rPr>
              <a:t>alive</a:t>
            </a:r>
            <a:r>
              <a:rPr lang="en-US" sz="2400" dirty="0" smtClean="0">
                <a:latin typeface="Calibri" pitchFamily="34" charset="0"/>
              </a:rPr>
              <a:t>.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 l="-2786" r="-298" b="2326"/>
          <a:stretch>
            <a:fillRect/>
          </a:stretch>
        </p:blipFill>
        <p:spPr bwMode="auto">
          <a:xfrm>
            <a:off x="2072684" y="5313597"/>
            <a:ext cx="1301262" cy="527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/>
          <a:srcRect l="-9375" r="-6250" b="5085"/>
          <a:stretch>
            <a:fillRect/>
          </a:stretch>
        </p:blipFill>
        <p:spPr bwMode="auto">
          <a:xfrm>
            <a:off x="4429022" y="5313597"/>
            <a:ext cx="1301262" cy="54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60" name="Curved Connector 59"/>
          <p:cNvCxnSpPr/>
          <p:nvPr/>
        </p:nvCxnSpPr>
        <p:spPr>
          <a:xfrm rot="16200000" flipH="1">
            <a:off x="3883533" y="4733672"/>
            <a:ext cx="733" cy="2356338"/>
          </a:xfrm>
          <a:prstGeom prst="curvedConnector3">
            <a:avLst>
              <a:gd name="adj1" fmla="val 65281821"/>
            </a:avLst>
          </a:prstGeom>
          <a:ln w="38100">
            <a:solidFill>
              <a:srgbClr val="C0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5400000" flipH="1" flipV="1">
            <a:off x="3883533" y="4064723"/>
            <a:ext cx="733" cy="2356338"/>
          </a:xfrm>
          <a:prstGeom prst="curvedConnector3">
            <a:avLst>
              <a:gd name="adj1" fmla="val 65281821"/>
            </a:avLst>
          </a:prstGeom>
          <a:ln w="381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/>
          <a:srcRect l="-2786" r="-298" b="2326"/>
          <a:stretch>
            <a:fillRect/>
          </a:stretch>
        </p:blipFill>
        <p:spPr bwMode="auto">
          <a:xfrm>
            <a:off x="6339884" y="5313597"/>
            <a:ext cx="1301262" cy="527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/>
          <a:srcRect l="-9375" r="-6250" b="5085"/>
          <a:stretch>
            <a:fillRect/>
          </a:stretch>
        </p:blipFill>
        <p:spPr bwMode="auto">
          <a:xfrm>
            <a:off x="8696222" y="5313597"/>
            <a:ext cx="1301262" cy="54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64" name="Curved Connector 63"/>
          <p:cNvCxnSpPr/>
          <p:nvPr/>
        </p:nvCxnSpPr>
        <p:spPr>
          <a:xfrm rot="16200000" flipH="1">
            <a:off x="8150733" y="4733672"/>
            <a:ext cx="733" cy="2356338"/>
          </a:xfrm>
          <a:prstGeom prst="curvedConnector3">
            <a:avLst>
              <a:gd name="adj1" fmla="val 65281821"/>
            </a:avLst>
          </a:prstGeom>
          <a:ln w="38100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 flipH="1" flipV="1">
            <a:off x="8150733" y="4064723"/>
            <a:ext cx="733" cy="2356338"/>
          </a:xfrm>
          <a:prstGeom prst="curvedConnector3">
            <a:avLst>
              <a:gd name="adj1" fmla="val 65281821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xplosion 1 65"/>
          <p:cNvSpPr/>
          <p:nvPr/>
        </p:nvSpPr>
        <p:spPr>
          <a:xfrm>
            <a:off x="3520484" y="4556726"/>
            <a:ext cx="762000" cy="83820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xplosion 1 66"/>
          <p:cNvSpPr/>
          <p:nvPr/>
        </p:nvSpPr>
        <p:spPr>
          <a:xfrm>
            <a:off x="7787684" y="5699726"/>
            <a:ext cx="762000" cy="83820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444284" y="4709126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gene A</a:t>
            </a:r>
            <a:endParaRPr lang="en-US" sz="2400" b="1" i="1" dirty="0"/>
          </a:p>
        </p:txBody>
      </p:sp>
      <p:sp>
        <p:nvSpPr>
          <p:cNvPr id="69" name="Rectangle 68"/>
          <p:cNvSpPr/>
          <p:nvPr/>
        </p:nvSpPr>
        <p:spPr>
          <a:xfrm>
            <a:off x="3444284" y="5852126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gene B</a:t>
            </a:r>
            <a:endParaRPr lang="en-US" sz="2400" b="1" i="1" dirty="0"/>
          </a:p>
        </p:txBody>
      </p:sp>
      <p:sp>
        <p:nvSpPr>
          <p:cNvPr id="70" name="Rectangle 69"/>
          <p:cNvSpPr/>
          <p:nvPr/>
        </p:nvSpPr>
        <p:spPr>
          <a:xfrm>
            <a:off x="7667827" y="4709126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gene A</a:t>
            </a:r>
            <a:endParaRPr lang="en-US" sz="2400" b="1" i="1" dirty="0"/>
          </a:p>
        </p:txBody>
      </p:sp>
      <p:sp>
        <p:nvSpPr>
          <p:cNvPr id="71" name="Rectangle 70"/>
          <p:cNvSpPr/>
          <p:nvPr/>
        </p:nvSpPr>
        <p:spPr>
          <a:xfrm>
            <a:off x="7667827" y="5852126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Calibri" pitchFamily="34" charset="0"/>
              </a:rPr>
              <a:t>gene B</a:t>
            </a:r>
            <a:endParaRPr lang="en-US" sz="2400" b="1" i="1" dirty="0"/>
          </a:p>
        </p:txBody>
      </p:sp>
      <p:sp>
        <p:nvSpPr>
          <p:cNvPr id="72" name="Smiley Face 71"/>
          <p:cNvSpPr/>
          <p:nvPr/>
        </p:nvSpPr>
        <p:spPr>
          <a:xfrm>
            <a:off x="5501684" y="562352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9768884" y="562352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66" grpId="0" animBg="1"/>
      <p:bldP spid="67" grpId="0" animBg="1"/>
      <p:bldP spid="68" grpId="0"/>
      <p:bldP spid="69" grpId="0"/>
      <p:bldP spid="70" grpId="0"/>
      <p:bldP spid="71" grpId="0"/>
      <p:bldP spid="72" grpId="0" animBg="1"/>
      <p:bldP spid="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Genetic </a:t>
            </a:r>
            <a:r>
              <a:rPr lang="en-US" dirty="0" smtClean="0"/>
              <a:t>interaction: mechanisms</a:t>
            </a:r>
            <a:endParaRPr lang="en-US" dirty="0"/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638350" y="1325903"/>
            <a:ext cx="89763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If both pathways are lost the cell cannot produce ATP and therefore dies.  Loss of both genes results in an unexpected phenotype = </a:t>
            </a:r>
            <a:r>
              <a:rPr lang="en-US" sz="2400" b="1" dirty="0" smtClean="0">
                <a:latin typeface="Calibri" pitchFamily="34" charset="0"/>
              </a:rPr>
              <a:t>death</a:t>
            </a:r>
            <a:r>
              <a:rPr lang="en-US" sz="2400" dirty="0" smtClean="0">
                <a:latin typeface="Calibri" pitchFamily="34" charset="0"/>
              </a:rPr>
              <a:t>.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783033" y="4975417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We report a genetic interaction between genes 1 and 2 called </a:t>
            </a:r>
            <a:r>
              <a:rPr lang="en-US" sz="2400" b="1" dirty="0" smtClean="0">
                <a:latin typeface="Calibri" pitchFamily="34" charset="0"/>
              </a:rPr>
              <a:t>synthetic lethality</a:t>
            </a:r>
            <a:r>
              <a:rPr lang="en-US" sz="2400" dirty="0" smtClean="0">
                <a:latin typeface="Calibri" pitchFamily="34" charset="0"/>
              </a:rPr>
              <a:t>.</a:t>
            </a:r>
            <a:endParaRPr lang="en-US" sz="2400" dirty="0">
              <a:latin typeface="Calibri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97728" y="2590830"/>
            <a:ext cx="2989385" cy="2057400"/>
            <a:chOff x="2819400" y="2667000"/>
            <a:chExt cx="2989385" cy="2057400"/>
          </a:xfrm>
        </p:grpSpPr>
        <p:grpSp>
          <p:nvGrpSpPr>
            <p:cNvPr id="27" name="Group 12"/>
            <p:cNvGrpSpPr/>
            <p:nvPr/>
          </p:nvGrpSpPr>
          <p:grpSpPr>
            <a:xfrm>
              <a:off x="2819400" y="3352800"/>
              <a:ext cx="2989385" cy="598610"/>
              <a:chOff x="609600" y="3349623"/>
              <a:chExt cx="6477000" cy="1296988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86" r="-298" b="2326"/>
              <a:stretch>
                <a:fillRect/>
              </a:stretch>
            </p:blipFill>
            <p:spPr bwMode="auto">
              <a:xfrm>
                <a:off x="609600" y="3503611"/>
                <a:ext cx="2819400" cy="114300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/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cxnSp>
            <p:nvCxnSpPr>
              <p:cNvPr id="34" name="Curved Connector 33"/>
              <p:cNvCxnSpPr/>
              <p:nvPr/>
            </p:nvCxnSpPr>
            <p:spPr>
              <a:xfrm rot="5400000" flipH="1" flipV="1">
                <a:off x="4533106" y="797717"/>
                <a:ext cx="1588" cy="5105400"/>
              </a:xfrm>
              <a:prstGeom prst="curvedConnector3">
                <a:avLst>
                  <a:gd name="adj1" fmla="val 65281821"/>
                </a:avLst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Explosion 1 27"/>
            <p:cNvSpPr/>
            <p:nvPr/>
          </p:nvSpPr>
          <p:spPr>
            <a:xfrm>
              <a:off x="4267200" y="2667000"/>
              <a:ext cx="762000" cy="8382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urved Connector 28"/>
            <p:cNvCxnSpPr/>
            <p:nvPr/>
          </p:nvCxnSpPr>
          <p:spPr>
            <a:xfrm rot="16200000" flipH="1">
              <a:off x="4630249" y="2920146"/>
              <a:ext cx="733" cy="2356338"/>
            </a:xfrm>
            <a:prstGeom prst="curvedConnector3">
              <a:avLst>
                <a:gd name="adj1" fmla="val 65281821"/>
              </a:avLst>
            </a:prstGeom>
            <a:ln w="38100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xplosion 1 29"/>
            <p:cNvSpPr/>
            <p:nvPr/>
          </p:nvSpPr>
          <p:spPr>
            <a:xfrm>
              <a:off x="4267200" y="3886200"/>
              <a:ext cx="762000" cy="8382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32114" y="2819400"/>
              <a:ext cx="10647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 smtClean="0">
                  <a:latin typeface="Calibri" pitchFamily="34" charset="0"/>
                </a:rPr>
                <a:t>gene A</a:t>
              </a:r>
              <a:endParaRPr lang="en-US" sz="2400" b="1" i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38526" y="4034135"/>
              <a:ext cx="10518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 smtClean="0">
                  <a:latin typeface="Calibri" pitchFamily="34" charset="0"/>
                </a:rPr>
                <a:t>gene B</a:t>
              </a:r>
              <a:endParaRPr lang="en-US" sz="2400" b="1" i="1" dirty="0"/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7345728" y="3352830"/>
            <a:ext cx="533400" cy="5334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9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</a:t>
            </a:r>
            <a:r>
              <a:rPr lang="en-US" dirty="0" smtClean="0"/>
              <a:t>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6146" name="Picture 2" descr="http://www.hhmi.org/sites/default/files/Our%20Scientists/SIRS/boone_fig1_lg.jpg?width=740&amp;height=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5" y="932447"/>
            <a:ext cx="68008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63" y="777269"/>
            <a:ext cx="3748999" cy="402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33865" y="4915926"/>
            <a:ext cx="4211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Interacting “neighborhoods” </a:t>
            </a:r>
          </a:p>
          <a:p>
            <a:r>
              <a:rPr lang="en-US" sz="2400" dirty="0" smtClean="0"/>
              <a:t>tend to be functionally coherent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3581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(more) 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944888" y="976995"/>
            <a:ext cx="101802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Guilt-by-association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nodes tend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have similar properties to their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interaction partners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/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neighbors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447080" y="4402755"/>
            <a:ext cx="836106" cy="531691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rot="19642153" flipV="1">
            <a:off x="2816193" y="3047203"/>
            <a:ext cx="1521411" cy="1086724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 rot="14242153" flipH="1">
            <a:off x="1537166" y="3451959"/>
            <a:ext cx="2035936" cy="53227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 rot="14242153" flipH="1">
            <a:off x="2941232" y="4946213"/>
            <a:ext cx="1647826" cy="184077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rot="19642153">
            <a:off x="3334827" y="3888148"/>
            <a:ext cx="1674440" cy="609897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5" name="Oval 24"/>
          <p:cNvSpPr/>
          <p:nvPr/>
        </p:nvSpPr>
        <p:spPr>
          <a:xfrm rot="19642153">
            <a:off x="1619005" y="2831000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19642153">
            <a:off x="2119438" y="4685475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rot="19642153">
            <a:off x="4040793" y="5487834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rot="19642153">
            <a:off x="3642160" y="2543512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rot="19642153">
            <a:off x="4783748" y="3767714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39166" y="4133415"/>
            <a:ext cx="497941" cy="497943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2" name="Oval 31"/>
          <p:cNvSpPr/>
          <p:nvPr/>
        </p:nvSpPr>
        <p:spPr>
          <a:xfrm rot="19642153">
            <a:off x="3042308" y="4133415"/>
            <a:ext cx="497941" cy="4979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Image result for facebook fee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/>
          <a:stretch/>
        </p:blipFill>
        <p:spPr bwMode="auto">
          <a:xfrm>
            <a:off x="6278878" y="2361990"/>
            <a:ext cx="4192320" cy="34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6214" y="5458584"/>
            <a:ext cx="2943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dirty="0" smtClean="0">
                <a:solidFill>
                  <a:prstClr val="black"/>
                </a:solidFill>
              </a:rPr>
              <a:t>This can be very useful for making predictions!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45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</a:t>
            </a:r>
            <a:r>
              <a:rPr lang="en-US" dirty="0" smtClean="0"/>
              <a:t>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32" y="1325903"/>
            <a:ext cx="6732282" cy="480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1" y="1143025"/>
            <a:ext cx="4668754" cy="70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65" y="1961506"/>
            <a:ext cx="1005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2005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245" name="Picture 5" descr="http://upload.wikimedia.org/wikipedia/commons/thumb/c/cf/Complete_graph_K5.svg/500px-Complete_graph_K5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1" y="2700753"/>
            <a:ext cx="1396245" cy="13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upload.wikimedia.org/wikipedia/commons/thumb/1/11/Complete_bipartite_graph_K3%2C3.svg/791px-Complete_bipartite_graph_K3%2C3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0" y="4343390"/>
            <a:ext cx="1332249" cy="101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2684" y="2962865"/>
            <a:ext cx="2276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Cliques</a:t>
            </a:r>
            <a:r>
              <a:rPr lang="en-US" dirty="0" smtClean="0"/>
              <a:t> were enriched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00B050"/>
                </a:solidFill>
              </a:rPr>
              <a:t>positive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epistatic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interactions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2684" y="4251951"/>
            <a:ext cx="31773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Bicliques</a:t>
            </a:r>
            <a:r>
              <a:rPr lang="en-US" dirty="0" smtClean="0"/>
              <a:t> (also called</a:t>
            </a:r>
          </a:p>
          <a:p>
            <a:r>
              <a:rPr lang="en-US" b="1" dirty="0" smtClean="0"/>
              <a:t>bipartite graphs</a:t>
            </a:r>
            <a:r>
              <a:rPr lang="en-US" dirty="0" smtClean="0"/>
              <a:t>) were enriched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C00000"/>
                </a:solidFill>
              </a:rPr>
              <a:t>negative epistatic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interactions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2684" y="2602473"/>
            <a:ext cx="2376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(Network </a:t>
            </a:r>
            <a:r>
              <a:rPr lang="en-US" b="1" dirty="0" smtClean="0"/>
              <a:t>terminology)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26782" y="5740389"/>
            <a:ext cx="3132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Why might that be?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3566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Regulatory networks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8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-perseus-images.s3.amazonaws.com/6567f50d30ad3ac65aff1e815caf202b3abd7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01" y="3154683"/>
            <a:ext cx="7747324" cy="26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Transcriptional regulatory networks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2400" dirty="0" smtClean="0"/>
              <a:t>Transcription factors (TFs) bind DNA near target genes (TGs) to regulate transcription</a:t>
            </a:r>
          </a:p>
          <a:p>
            <a:pPr lvl="1"/>
            <a:r>
              <a:rPr lang="en-US" sz="2000" dirty="0" smtClean="0"/>
              <a:t>Edges are directed: TF regulates gene</a:t>
            </a:r>
          </a:p>
          <a:p>
            <a:pPr lvl="1"/>
            <a:r>
              <a:rPr lang="en-US" sz="2000" dirty="0" smtClean="0"/>
              <a:t>Edges can be </a:t>
            </a:r>
            <a:r>
              <a:rPr lang="en-US" sz="2000" b="1" dirty="0" smtClean="0"/>
              <a:t>activating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+</a:t>
            </a:r>
            <a:r>
              <a:rPr lang="en-US" sz="2000" dirty="0" smtClean="0"/>
              <a:t>) or </a:t>
            </a:r>
            <a:r>
              <a:rPr lang="en-US" sz="2000" b="1" dirty="0" smtClean="0"/>
              <a:t>repressing </a:t>
            </a:r>
            <a:r>
              <a:rPr lang="en-US" sz="2000" dirty="0" smtClean="0"/>
              <a:t>(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-</a:t>
            </a:r>
            <a:r>
              <a:rPr lang="en-US" sz="2000" dirty="0" smtClean="0"/>
              <a:t>)</a:t>
            </a:r>
            <a:r>
              <a:rPr lang="en-US" sz="2000" b="1" dirty="0" smtClean="0"/>
              <a:t> </a:t>
            </a:r>
            <a:r>
              <a:rPr lang="en-US" sz="2000" dirty="0" smtClean="0"/>
              <a:t>(</a:t>
            </a:r>
            <a:r>
              <a:rPr lang="en-US" sz="2000" i="1" dirty="0" smtClean="0"/>
              <a:t>terminology</a:t>
            </a:r>
            <a:r>
              <a:rPr lang="en-US" sz="2000" dirty="0" smtClean="0"/>
              <a:t>: </a:t>
            </a:r>
            <a:r>
              <a:rPr lang="en-US" sz="2000" b="1" dirty="0" smtClean="0"/>
              <a:t>signed interaction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TFs regulate other TFs, leading to a regulatory hierarchy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041722" y="2074308"/>
            <a:ext cx="1189757" cy="1084588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triangle" w="lg" len="lg"/>
          </a:ln>
          <a:effectLst/>
        </p:spPr>
      </p:cxnSp>
      <p:sp>
        <p:nvSpPr>
          <p:cNvPr id="12" name="Oval 11"/>
          <p:cNvSpPr/>
          <p:nvPr/>
        </p:nvSpPr>
        <p:spPr>
          <a:xfrm>
            <a:off x="9755677" y="1807015"/>
            <a:ext cx="497941" cy="49794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TF</a:t>
            </a:r>
          </a:p>
        </p:txBody>
      </p:sp>
      <p:sp>
        <p:nvSpPr>
          <p:cNvPr id="13" name="Oval 12"/>
          <p:cNvSpPr/>
          <p:nvPr/>
        </p:nvSpPr>
        <p:spPr>
          <a:xfrm>
            <a:off x="11175838" y="3109430"/>
            <a:ext cx="497941" cy="49794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85072" y="1691659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latin typeface="Consolas" pitchFamily="49" charset="0"/>
                <a:cs typeface="Consolas" pitchFamily="49" charset="0"/>
              </a:rPr>
              <a:t>-</a:t>
            </a:r>
            <a:endParaRPr lang="en-US" sz="66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85072" y="1612900"/>
            <a:ext cx="939736" cy="90171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11285974" y="2368676"/>
            <a:ext cx="259422" cy="27853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sp>
        <p:nvSpPr>
          <p:cNvPr id="22" name="Octagon 21"/>
          <p:cNvSpPr/>
          <p:nvPr/>
        </p:nvSpPr>
        <p:spPr>
          <a:xfrm>
            <a:off x="6553195" y="4572902"/>
            <a:ext cx="914390" cy="945812"/>
          </a:xfrm>
          <a:prstGeom prst="octagon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STOP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6388789" y="5532097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repressor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9465" y="2697488"/>
            <a:ext cx="8412388" cy="3840438"/>
            <a:chOff x="1889806" y="2788927"/>
            <a:chExt cx="8412388" cy="3840438"/>
          </a:xfrm>
          <a:solidFill>
            <a:schemeClr val="bg1"/>
          </a:solidFill>
        </p:grpSpPr>
        <p:sp>
          <p:nvSpPr>
            <p:cNvPr id="3" name="Rectangle 2"/>
            <p:cNvSpPr/>
            <p:nvPr/>
          </p:nvSpPr>
          <p:spPr>
            <a:xfrm>
              <a:off x="1889806" y="2788927"/>
              <a:ext cx="8412388" cy="38404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http://www.biomedcentral.com/content/figures/1471-2105-7-113-5-l.jpg"/>
            <p:cNvPicPr>
              <a:picLocks noChangeAspect="1" noChangeArrowheads="1"/>
            </p:cNvPicPr>
            <p:nvPr/>
          </p:nvPicPr>
          <p:blipFill>
            <a:blip r:embed="rId3" cstate="print"/>
            <a:srcRect b="16667"/>
            <a:stretch>
              <a:fillRect/>
            </a:stretch>
          </p:blipFill>
          <p:spPr bwMode="auto">
            <a:xfrm>
              <a:off x="1981245" y="2880366"/>
              <a:ext cx="8216900" cy="3657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9936438" y="2148854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onsolas" pitchFamily="49" charset="0"/>
                <a:cs typeface="Consolas" pitchFamily="49" charset="0"/>
              </a:rPr>
              <a:t>+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4135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22" grpId="0" animBg="1"/>
      <p:bldP spid="23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Transcriptional regulatory networks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7594802" cy="5406829"/>
          </a:xfrm>
        </p:spPr>
        <p:txBody>
          <a:bodyPr/>
          <a:lstStyle/>
          <a:p>
            <a:r>
              <a:rPr lang="en-US" dirty="0" smtClean="0"/>
              <a:t>Methods for finding TF-TG interactions are related to the logic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 smtClean="0"/>
              <a:t>affinity capture:</a:t>
            </a:r>
          </a:p>
          <a:p>
            <a:pPr lvl="1"/>
            <a:r>
              <a:rPr lang="en-US" dirty="0" smtClean="0"/>
              <a:t>Pull down the TF of interest (+ bound </a:t>
            </a:r>
            <a:r>
              <a:rPr lang="en-US" i="1" dirty="0" smtClean="0"/>
              <a:t>DNA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Determine which DNA was </a:t>
            </a:r>
            <a:r>
              <a:rPr lang="en-US" dirty="0" smtClean="0"/>
              <a:t>bound (</a:t>
            </a:r>
            <a:r>
              <a:rPr lang="en-US" i="1" dirty="0" smtClean="0">
                <a:solidFill>
                  <a:schemeClr val="accent1"/>
                </a:solidFill>
              </a:rPr>
              <a:t>how?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Infer regulatory target (</a:t>
            </a:r>
            <a:r>
              <a:rPr lang="en-US" i="1" dirty="0" smtClean="0">
                <a:solidFill>
                  <a:schemeClr val="accent1"/>
                </a:solidFill>
              </a:rPr>
              <a:t>how?</a:t>
            </a:r>
            <a:r>
              <a:rPr lang="en-US" dirty="0" smtClean="0"/>
              <a:t>)</a:t>
            </a:r>
          </a:p>
          <a:p>
            <a:r>
              <a:rPr lang="en-US" dirty="0" smtClean="0"/>
              <a:t>Once binding pattern is known, we can go looking for it elsewhere</a:t>
            </a:r>
          </a:p>
        </p:txBody>
      </p:sp>
      <p:pic>
        <p:nvPicPr>
          <p:cNvPr id="11266" name="Picture 2" descr="http://www.nature.com/nmeth/journal/v8/n12/images/nmeth.1795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r="41343"/>
          <a:stretch/>
        </p:blipFill>
        <p:spPr bwMode="auto">
          <a:xfrm>
            <a:off x="8290536" y="960147"/>
            <a:ext cx="3657560" cy="54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0" y="4343390"/>
            <a:ext cx="5029145" cy="139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165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Biological complexity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3200" dirty="0" smtClean="0"/>
              <a:t>Biological parts lists are </a:t>
            </a:r>
            <a:r>
              <a:rPr lang="en-US" sz="3200" b="1" dirty="0" smtClean="0"/>
              <a:t>big</a:t>
            </a:r>
            <a:endParaRPr lang="en-US" sz="3200" b="1" dirty="0" smtClean="0"/>
          </a:p>
          <a:p>
            <a:pPr lvl="1"/>
            <a:r>
              <a:rPr lang="en-US" dirty="0" smtClean="0"/>
              <a:t>1,000s of genes / transcript isoforms / proteins / metabolites</a:t>
            </a:r>
          </a:p>
          <a:p>
            <a:r>
              <a:rPr lang="en-US" dirty="0" smtClean="0"/>
              <a:t>These numbers are dwarfed by the numbers of </a:t>
            </a:r>
            <a:r>
              <a:rPr lang="en-US" i="1" dirty="0" smtClean="0"/>
              <a:t>potential interactions</a:t>
            </a:r>
          </a:p>
          <a:p>
            <a:pPr lvl="1"/>
            <a:r>
              <a:rPr lang="en-US" dirty="0" smtClean="0"/>
              <a:t>(N choose 2) = N! / (N-2)! / 2 = N(N-1)/2 </a:t>
            </a:r>
            <a:r>
              <a:rPr lang="en-US" dirty="0" smtClean="0">
                <a:latin typeface="Cambria" panose="02040503050406030204" pitchFamily="18" charset="0"/>
              </a:rPr>
              <a:t>~</a:t>
            </a:r>
            <a:r>
              <a:rPr lang="en-US" dirty="0" smtClean="0"/>
              <a:t> </a:t>
            </a:r>
            <a:r>
              <a:rPr lang="en-US" dirty="0" smtClean="0"/>
              <a:t>N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With </a:t>
            </a:r>
            <a:r>
              <a:rPr lang="en-US" dirty="0" smtClean="0"/>
              <a:t>more interaction choices, and interactions being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easier to “invent/rewire,” they are major drivers </a:t>
            </a:r>
            <a:br>
              <a:rPr lang="en-US" dirty="0" smtClean="0"/>
            </a:br>
            <a:r>
              <a:rPr lang="en-US" dirty="0" smtClean="0"/>
              <a:t>of diversity in biological systems</a:t>
            </a:r>
          </a:p>
          <a:p>
            <a:r>
              <a:rPr lang="en-US" dirty="0" smtClean="0"/>
              <a:t>A collection of parts and their interactions form a </a:t>
            </a:r>
            <a:r>
              <a:rPr lang="en-US" b="1" dirty="0" smtClean="0"/>
              <a:t>network</a:t>
            </a:r>
          </a:p>
        </p:txBody>
      </p:sp>
      <p:pic>
        <p:nvPicPr>
          <p:cNvPr id="1026" name="Picture 2" descr="http://ww2.kqed.org/quest/wp-content/uploads/sites/39/2008/05/hum-chimpchromosom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3" y="2514610"/>
            <a:ext cx="2411015" cy="40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8213" y="5806649"/>
            <a:ext cx="467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>
                <a:solidFill>
                  <a:schemeClr val="accent1"/>
                </a:solidFill>
              </a:rPr>
              <a:t>The “parts lists” between the human and chimp</a:t>
            </a:r>
          </a:p>
          <a:p>
            <a:pPr algn="r"/>
            <a:r>
              <a:rPr lang="en-US" i="1" dirty="0" smtClean="0">
                <a:solidFill>
                  <a:schemeClr val="accent1"/>
                </a:solidFill>
              </a:rPr>
              <a:t>genomes are very similar!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50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Transcriptional regulatory networks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618118" cy="5406829"/>
          </a:xfrm>
        </p:spPr>
        <p:txBody>
          <a:bodyPr/>
          <a:lstStyle/>
          <a:p>
            <a:r>
              <a:rPr lang="en-US" dirty="0" smtClean="0"/>
              <a:t>Behave as “circuits” for information flow</a:t>
            </a:r>
          </a:p>
          <a:p>
            <a:r>
              <a:rPr lang="en-US" dirty="0" smtClean="0"/>
              <a:t>Certain TF regulatory network </a:t>
            </a:r>
            <a:r>
              <a:rPr lang="en-US" b="1" dirty="0" smtClean="0"/>
              <a:t>motifs </a:t>
            </a:r>
            <a:r>
              <a:rPr lang="en-US" dirty="0" smtClean="0"/>
              <a:t>are over-enriched</a:t>
            </a:r>
          </a:p>
          <a:p>
            <a:r>
              <a:rPr lang="en-US" dirty="0" smtClean="0"/>
              <a:t>Example: the “feed-forward loop” (FFL)</a:t>
            </a:r>
          </a:p>
          <a:p>
            <a:r>
              <a:rPr lang="en-US" dirty="0" smtClean="0"/>
              <a:t>The coherent (all edges activating) FFL behaves like a noise filter: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5624" t="40205" r="1250" b="7217"/>
          <a:stretch>
            <a:fillRect/>
          </a:stretch>
        </p:blipFill>
        <p:spPr bwMode="auto">
          <a:xfrm>
            <a:off x="335343" y="3694423"/>
            <a:ext cx="5834365" cy="199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3508690" y="3771297"/>
            <a:ext cx="914405" cy="9144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39" y="3154683"/>
            <a:ext cx="5427104" cy="345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1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interactions in regulation / signaling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16" name="Picture 2" descr="http://upload.wikimedia.org/wikipedia/commons/2/29/Signal_transduction_v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5854" y="1143025"/>
            <a:ext cx="701833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8539" y="960147"/>
            <a:ext cx="4577315" cy="5528723"/>
          </a:xfrm>
        </p:spPr>
        <p:txBody>
          <a:bodyPr/>
          <a:lstStyle/>
          <a:p>
            <a:r>
              <a:rPr lang="en-US" dirty="0" smtClean="0"/>
              <a:t>Protein binds &amp; regulates</a:t>
            </a:r>
          </a:p>
          <a:p>
            <a:pPr lvl="1"/>
            <a:r>
              <a:rPr lang="en-US" dirty="0" err="1" smtClean="0"/>
              <a:t>Cyclins</a:t>
            </a:r>
            <a:r>
              <a:rPr lang="en-US" dirty="0" smtClean="0"/>
              <a:t> and CDKs</a:t>
            </a:r>
          </a:p>
          <a:p>
            <a:pPr lvl="1"/>
            <a:r>
              <a:rPr lang="en-US" dirty="0" err="1"/>
              <a:t>ubiquitination</a:t>
            </a:r>
            <a:endParaRPr lang="en-US" dirty="0" smtClean="0"/>
          </a:p>
          <a:p>
            <a:r>
              <a:rPr lang="en-US" dirty="0" smtClean="0"/>
              <a:t>Protein binds (transiently) to attach regulatory molecule</a:t>
            </a:r>
          </a:p>
          <a:p>
            <a:pPr lvl="1"/>
            <a:r>
              <a:rPr lang="en-US" dirty="0" smtClean="0"/>
              <a:t>Phosphorylation</a:t>
            </a:r>
          </a:p>
          <a:p>
            <a:pPr lvl="1"/>
            <a:r>
              <a:rPr lang="en-US" dirty="0" smtClean="0"/>
              <a:t>Glycosylation</a:t>
            </a:r>
          </a:p>
          <a:p>
            <a:pPr lvl="1"/>
            <a:r>
              <a:rPr lang="en-US" dirty="0" smtClean="0"/>
              <a:t>Acylation</a:t>
            </a:r>
          </a:p>
          <a:p>
            <a:r>
              <a:rPr lang="en-US" dirty="0" smtClean="0"/>
              <a:t>Edges are directed</a:t>
            </a:r>
          </a:p>
          <a:p>
            <a:pPr lvl="1"/>
            <a:r>
              <a:rPr lang="en-US" dirty="0" smtClean="0"/>
              <a:t>Activating</a:t>
            </a:r>
          </a:p>
          <a:p>
            <a:pPr lvl="1"/>
            <a:r>
              <a:rPr lang="en-US" dirty="0" smtClean="0"/>
              <a:t>Repressing</a:t>
            </a:r>
          </a:p>
          <a:p>
            <a:pPr lvl="1"/>
            <a:r>
              <a:rPr lang="en-US" dirty="0" smtClean="0"/>
              <a:t>Reversible</a:t>
            </a:r>
          </a:p>
        </p:txBody>
      </p:sp>
    </p:spTree>
    <p:extLst>
      <p:ext uri="{BB962C8B-B14F-4D97-AF65-F5344CB8AC3E}">
        <p14:creationId xmlns:p14="http://schemas.microsoft.com/office/powerpoint/2010/main" val="1271175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3" descr="paths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4175" y="1103313"/>
            <a:ext cx="634365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43174" y="2144384"/>
            <a:ext cx="1861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Calibri" pitchFamily="34" charset="0"/>
              </a:rPr>
              <a:t>Shortest path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22552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599" y="5440658"/>
            <a:ext cx="3799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alibri" pitchFamily="34" charset="0"/>
              </a:rPr>
              <a:t>The longest shortest</a:t>
            </a:r>
          </a:p>
          <a:p>
            <a:pPr algn="ctr"/>
            <a:r>
              <a:rPr lang="en-US" sz="2400" i="1" dirty="0" smtClean="0">
                <a:latin typeface="Calibri" pitchFamily="34" charset="0"/>
              </a:rPr>
              <a:t>path is the network </a:t>
            </a:r>
            <a:r>
              <a:rPr lang="en-US" sz="2400" b="1" i="1" dirty="0" smtClean="0">
                <a:latin typeface="Calibri" pitchFamily="34" charset="0"/>
              </a:rPr>
              <a:t>diameter</a:t>
            </a:r>
            <a:endParaRPr lang="en-US" sz="2400" b="1" i="1" dirty="0"/>
          </a:p>
        </p:txBody>
      </p:sp>
      <p:pic>
        <p:nvPicPr>
          <p:cNvPr id="8" name="Picture 3" descr="paths_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4175" y="1103313"/>
            <a:ext cx="634365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612322" y="5440658"/>
            <a:ext cx="3863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alibri" pitchFamily="34" charset="0"/>
              </a:rPr>
              <a:t>“</a:t>
            </a:r>
            <a:r>
              <a:rPr lang="en-US" sz="2400" b="1" i="1" dirty="0" smtClean="0">
                <a:latin typeface="Calibri" pitchFamily="34" charset="0"/>
              </a:rPr>
              <a:t>Small-world</a:t>
            </a:r>
            <a:r>
              <a:rPr lang="en-US" sz="2400" i="1" dirty="0" smtClean="0">
                <a:latin typeface="Calibri" pitchFamily="34" charset="0"/>
              </a:rPr>
              <a:t>” networks have</a:t>
            </a:r>
          </a:p>
          <a:p>
            <a:pPr algn="ctr"/>
            <a:r>
              <a:rPr lang="en-US" sz="2400" i="1" dirty="0" smtClean="0">
                <a:latin typeface="Calibri" pitchFamily="34" charset="0"/>
              </a:rPr>
              <a:t>short diameters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58286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(more) 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lum bright="48000" contrast="6000"/>
          </a:blip>
          <a:srcRect r="36874"/>
          <a:stretch>
            <a:fillRect/>
          </a:stretch>
        </p:blipFill>
        <p:spPr bwMode="auto">
          <a:xfrm>
            <a:off x="883977" y="2694657"/>
            <a:ext cx="3140172" cy="310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8538" y="974553"/>
            <a:ext cx="11526679" cy="5406829"/>
          </a:xfrm>
        </p:spPr>
        <p:txBody>
          <a:bodyPr/>
          <a:lstStyle/>
          <a:p>
            <a:r>
              <a:rPr lang="en-US" dirty="0" smtClean="0"/>
              <a:t>Like degree, </a:t>
            </a:r>
            <a:r>
              <a:rPr lang="en-US" b="1" dirty="0" err="1" smtClean="0"/>
              <a:t>betweenness</a:t>
            </a:r>
            <a:r>
              <a:rPr lang="en-US" b="1" dirty="0" smtClean="0"/>
              <a:t> </a:t>
            </a:r>
            <a:r>
              <a:rPr lang="en-US" dirty="0" smtClean="0"/>
              <a:t>is another measure of node importance</a:t>
            </a:r>
          </a:p>
          <a:p>
            <a:pPr lvl="1"/>
            <a:r>
              <a:rPr lang="en-US" dirty="0" smtClean="0"/>
              <a:t>Reflects the fraction of shortest paths in which the node participates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0098" y="2143193"/>
            <a:ext cx="6781800" cy="421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152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Network data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1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interaction data: </a:t>
            </a:r>
            <a:r>
              <a:rPr lang="en-US" dirty="0" err="1" smtClean="0"/>
              <a:t>BioGRID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19" y="969424"/>
            <a:ext cx="8509162" cy="565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704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interaction data: </a:t>
            </a:r>
            <a:r>
              <a:rPr lang="en-US" dirty="0" err="1" smtClean="0"/>
              <a:t>IntAct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82" y="960147"/>
            <a:ext cx="7589437" cy="557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729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Interaction data: common tabular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718995"/>
              </p:ext>
            </p:extLst>
          </p:nvPr>
        </p:nvGraphicFramePr>
        <p:xfrm>
          <a:off x="335345" y="3226528"/>
          <a:ext cx="11338434" cy="496339"/>
        </p:xfrm>
        <a:graphic>
          <a:graphicData uri="http://schemas.openxmlformats.org/drawingml/2006/table">
            <a:tbl>
              <a:tblPr/>
              <a:tblGrid>
                <a:gridCol w="1259826"/>
                <a:gridCol w="1259826"/>
                <a:gridCol w="1259826"/>
                <a:gridCol w="1259826"/>
                <a:gridCol w="1259826"/>
                <a:gridCol w="1259826"/>
                <a:gridCol w="1259826"/>
                <a:gridCol w="1259826"/>
                <a:gridCol w="1259826"/>
              </a:tblGrid>
              <a:tr h="45200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latin typeface="Consolas" pitchFamily="49" charset="0"/>
                        </a:rPr>
                        <a:t>YOR128C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onsolas" pitchFamily="49" charset="0"/>
                        </a:rPr>
                        <a:t>YCR066W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latin typeface="Consolas" pitchFamily="49" charset="0"/>
                        </a:rPr>
                        <a:t>ADE2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onsolas" pitchFamily="49" charset="0"/>
                        </a:rPr>
                        <a:t>RAD18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7030A0"/>
                          </a:solidFill>
                          <a:latin typeface="Consolas" pitchFamily="49" charset="0"/>
                        </a:rPr>
                        <a:t>Two-hybrid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smtClean="0">
                          <a:solidFill>
                            <a:schemeClr val="accent1"/>
                          </a:solidFill>
                          <a:latin typeface="Consolas" pitchFamily="49" charset="0"/>
                        </a:rPr>
                        <a:t>yeast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latin typeface="Consolas" pitchFamily="49" charset="0"/>
                      </a:endParaRP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smtClean="0">
                          <a:solidFill>
                            <a:schemeClr val="accent1"/>
                          </a:solidFill>
                          <a:latin typeface="Consolas" pitchFamily="49" charset="0"/>
                        </a:rPr>
                        <a:t>yeast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latin typeface="Consolas" pitchFamily="49" charset="0"/>
                      </a:endParaRP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nsolas" pitchFamily="49" charset="0"/>
                        </a:rPr>
                        <a:t>Uetz</a:t>
                      </a:r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nsolas" pitchFamily="49" charset="0"/>
                        </a:rPr>
                        <a:t> P (2000)</a:t>
                      </a: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nsolas" pitchFamily="49" charset="0"/>
                        </a:rPr>
                        <a:t>10688190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nsolas" pitchFamily="49" charset="0"/>
                      </a:endParaRPr>
                    </a:p>
                  </a:txBody>
                  <a:tcPr marL="8659" marR="8659" marT="86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173538" y="2087858"/>
            <a:ext cx="2057400" cy="1143000"/>
            <a:chOff x="685800" y="2057400"/>
            <a:chExt cx="2286000" cy="1143000"/>
          </a:xfrm>
        </p:grpSpPr>
        <p:cxnSp>
          <p:nvCxnSpPr>
            <p:cNvPr id="8" name="Straight Arrow Connector 7"/>
            <p:cNvCxnSpPr/>
            <p:nvPr/>
          </p:nvCxnSpPr>
          <p:spPr>
            <a:xfrm rot="5400000">
              <a:off x="685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1828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92538" y="1630658"/>
            <a:ext cx="312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Gene/Protein 1, code and alias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52066" y="5059658"/>
            <a:ext cx="312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Gene/Protein 2, code and alias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 flipV="1">
            <a:off x="2533066" y="3764258"/>
            <a:ext cx="2057400" cy="1143000"/>
            <a:chOff x="685800" y="2057400"/>
            <a:chExt cx="2286000" cy="1143000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>
              <a:off x="685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1828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10800000">
            <a:off x="9646887" y="3779497"/>
            <a:ext cx="1427513" cy="1143000"/>
            <a:chOff x="685800" y="2057400"/>
            <a:chExt cx="2286000" cy="1143000"/>
          </a:xfrm>
        </p:grpSpPr>
        <p:cxnSp>
          <p:nvCxnSpPr>
            <p:cNvPr id="16" name="Straight Arrow Connector 15"/>
            <p:cNvCxnSpPr/>
            <p:nvPr/>
          </p:nvCxnSpPr>
          <p:spPr>
            <a:xfrm rot="5400000">
              <a:off x="685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1828800" y="2057400"/>
              <a:ext cx="1143000" cy="1143000"/>
            </a:xfrm>
            <a:prstGeom prst="straightConnector1">
              <a:avLst/>
            </a:prstGeom>
            <a:ln w="28575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817695" y="5162765"/>
            <a:ext cx="3313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Reference (including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Pubmed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ID)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64488" y="2016955"/>
            <a:ext cx="349819" cy="1213903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62756" y="1630658"/>
            <a:ext cx="225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Experimental method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360211" y="1999990"/>
            <a:ext cx="656008" cy="1246132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071966" y="1645922"/>
            <a:ext cx="20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Interactor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1 species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548918" y="1999990"/>
            <a:ext cx="656008" cy="1246132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175063" y="1647623"/>
            <a:ext cx="20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Interactor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2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35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with network data: Python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426741"/>
          </a:xfrm>
        </p:spPr>
        <p:txBody>
          <a:bodyPr/>
          <a:lstStyle/>
          <a:p>
            <a:r>
              <a:rPr lang="en-US" dirty="0" smtClean="0"/>
              <a:t>Dictionaries are useful for storing </a:t>
            </a:r>
            <a:r>
              <a:rPr lang="en-US" dirty="0" smtClean="0"/>
              <a:t>edges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18221" y="1691658"/>
            <a:ext cx="11155558" cy="9143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= {}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 interacts with B”] = 1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storing an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interaction between “A” and “B”</a:t>
            </a:r>
            <a:endParaRPr lang="en-US" dirty="0">
              <a:solidFill>
                <a:schemeClr val="accent6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8221" y="2788927"/>
            <a:ext cx="11155558" cy="457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[“A”, “B”] = 1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cleaner: use a comma to define a two-part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key</a:t>
            </a:r>
            <a:endParaRPr lang="en-US" dirty="0">
              <a:solidFill>
                <a:schemeClr val="accent6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221" y="3337561"/>
            <a:ext cx="11155558" cy="457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[“B”, “A”] = 1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storing the reverse interaction (for directed networks)</a:t>
            </a:r>
            <a:endParaRPr lang="en-US" dirty="0">
              <a:solidFill>
                <a:schemeClr val="accent6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8221" y="3886195"/>
            <a:ext cx="11155558" cy="457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[“A”, “B”] = -1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storing a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sign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for the interaction</a:t>
            </a:r>
            <a:endParaRPr lang="en-US" dirty="0">
              <a:solidFill>
                <a:schemeClr val="accent6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221" y="4434829"/>
            <a:ext cx="11155558" cy="457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[“A”, “B”] = 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0.79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storing a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weight for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the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interaction (e.g. </a:t>
            </a:r>
            <a:r>
              <a:rPr lang="en-US" dirty="0" err="1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coexpression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)</a:t>
            </a:r>
            <a:endParaRPr lang="en-US" dirty="0">
              <a:solidFill>
                <a:schemeClr val="accent6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20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animBg="1"/>
      <p:bldP spid="28" grpId="0" animBg="1"/>
      <p:bldP spid="29" grpId="0" animBg="1"/>
      <p:bldP spid="30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Network terminology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71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with network data: Python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426741"/>
          </a:xfrm>
        </p:spPr>
        <p:txBody>
          <a:bodyPr/>
          <a:lstStyle/>
          <a:p>
            <a:r>
              <a:rPr lang="en-US" dirty="0" smtClean="0"/>
              <a:t>Nested dictionaries store relationships in a more node-centric manner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18221" y="1691659"/>
            <a:ext cx="11155558" cy="9143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= {}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[“A”] = {}</a:t>
            </a:r>
            <a:endParaRPr lang="en-US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[“A”][“B”] = 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0.79 </a:t>
            </a:r>
            <a:r>
              <a:rPr lang="en-US" dirty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an interaction between “A” and “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B” with weight 0.79</a:t>
            </a:r>
            <a:endParaRPr lang="en-US" dirty="0">
              <a:solidFill>
                <a:schemeClr val="accent6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221" y="2788927"/>
            <a:ext cx="11155558" cy="9143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</a:t>
            </a:r>
            <a:r>
              <a:rPr lang="en-US" dirty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do something for each of A’s </a:t>
            </a:r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neighbors</a:t>
            </a:r>
            <a:endParaRPr lang="en-US" b="1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strNeighbor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dWeight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in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[“A”].</a:t>
            </a:r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items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( ):</a:t>
            </a:r>
          </a:p>
          <a:p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print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(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strNeighbor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dWeight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221" y="3886194"/>
            <a:ext cx="11155558" cy="1280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# print </a:t>
            </a:r>
            <a:r>
              <a:rPr lang="en-US" dirty="0">
                <a:solidFill>
                  <a:schemeClr val="accent6"/>
                </a:solidFill>
                <a:latin typeface="Consolas" pitchFamily="49" charset="0"/>
                <a:cs typeface="Consolas" pitchFamily="49" charset="0"/>
              </a:rPr>
              <a:t>node degrees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for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strNode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in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hashNeighbors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=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hashhashNetwork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[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strNode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]</a:t>
            </a:r>
          </a:p>
          <a:p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b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print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(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strNode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len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( </a:t>
            </a:r>
            <a:r>
              <a:rPr lang="en-US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hashNeighbors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) )</a:t>
            </a:r>
            <a:endParaRPr lang="en-US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58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2" grpId="0" animBg="1"/>
      <p:bldP spid="12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with network data: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NetworkX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5" y="1234464"/>
            <a:ext cx="8037575" cy="484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A python </a:t>
            </a:r>
            <a:r>
              <a:rPr lang="en-US" sz="3200" i="1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module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“Black box” code that you can import and use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More on these later</a:t>
            </a:r>
          </a:p>
          <a:p>
            <a:r>
              <a:rPr lang="en-US" i="1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Useful data structure for storing nodes, edges, networks</a:t>
            </a:r>
          </a:p>
          <a:p>
            <a:r>
              <a:rPr lang="en-US" i="1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Useful functions for computing network properties</a:t>
            </a:r>
          </a:p>
          <a:p>
            <a:r>
              <a:rPr lang="en-US" i="1" dirty="0" smtClean="0">
                <a:solidFill>
                  <a:schemeClr val="accent1"/>
                </a:solidFill>
                <a:effectLst>
                  <a:glow rad="304800">
                    <a:schemeClr val="bg1"/>
                  </a:glow>
                </a:effectLst>
              </a:rPr>
              <a:t>Methods for output network images</a:t>
            </a:r>
          </a:p>
        </p:txBody>
      </p:sp>
    </p:spTree>
    <p:extLst>
      <p:ext uri="{BB962C8B-B14F-4D97-AF65-F5344CB8AC3E}">
        <p14:creationId xmlns:p14="http://schemas.microsoft.com/office/powerpoint/2010/main" val="767660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Cytoscape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2" descr="Image result for cytoscap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5" y="1161181"/>
            <a:ext cx="8037575" cy="49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Graphical program for manipulating network data</a:t>
            </a:r>
          </a:p>
          <a:p>
            <a:r>
              <a:rPr lang="en-US" sz="3200" dirty="0" smtClean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Modules for performing analyses</a:t>
            </a:r>
          </a:p>
          <a:p>
            <a:r>
              <a:rPr lang="en-US" sz="3200" dirty="0" smtClean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Lots of visualization options</a:t>
            </a:r>
          </a:p>
          <a:p>
            <a:r>
              <a:rPr lang="en-US" sz="3200" i="1" dirty="0" smtClean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“Excel </a:t>
            </a:r>
            <a:r>
              <a:rPr lang="en-US" sz="3200" i="1" dirty="0" smtClean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for </a:t>
            </a:r>
            <a:r>
              <a:rPr lang="en-US" sz="3200" i="1" dirty="0" smtClean="0">
                <a:solidFill>
                  <a:srgbClr val="C00000"/>
                </a:solidFill>
                <a:effectLst>
                  <a:glow rad="304800">
                    <a:schemeClr val="bg1"/>
                  </a:glow>
                </a:effectLst>
              </a:rPr>
              <a:t>networks”</a:t>
            </a:r>
            <a:endParaRPr lang="en-US" i="1" dirty="0" smtClean="0">
              <a:solidFill>
                <a:srgbClr val="C00000"/>
              </a:solidFill>
              <a:effectLst>
                <a:glow rad="304800">
                  <a:schemeClr val="bg1"/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3976" y="6304204"/>
            <a:ext cx="28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nsolas" pitchFamily="49" charset="0"/>
                <a:cs typeface="Consolas" pitchFamily="49" charset="0"/>
              </a:rPr>
              <a:t>http://cytoscape.org/</a:t>
            </a:r>
          </a:p>
        </p:txBody>
      </p:sp>
    </p:spTree>
    <p:extLst>
      <p:ext uri="{BB962C8B-B14F-4D97-AF65-F5344CB8AC3E}">
        <p14:creationId xmlns:p14="http://schemas.microsoft.com/office/powerpoint/2010/main" val="632031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From biological “parts lists” to networks</a:t>
            </a:r>
            <a:endParaRPr lang="en-US" sz="3200" dirty="0"/>
          </a:p>
          <a:p>
            <a:r>
              <a:rPr lang="en-US" sz="3200" dirty="0" smtClean="0"/>
              <a:t>Network </a:t>
            </a:r>
            <a:r>
              <a:rPr lang="en-US" sz="3200" dirty="0" smtClean="0"/>
              <a:t>terminology</a:t>
            </a:r>
            <a:endParaRPr lang="en-US" sz="3200" dirty="0"/>
          </a:p>
          <a:p>
            <a:r>
              <a:rPr lang="en-US" sz="3200" dirty="0" smtClean="0"/>
              <a:t>Network analysis concepts</a:t>
            </a:r>
          </a:p>
          <a:p>
            <a:r>
              <a:rPr lang="en-US" sz="3200" dirty="0" smtClean="0"/>
              <a:t>Types of biological interactions / networks</a:t>
            </a:r>
          </a:p>
          <a:p>
            <a:r>
              <a:rPr lang="en-US" sz="3200" dirty="0" smtClean="0"/>
              <a:t>Network reconstruction methods</a:t>
            </a:r>
          </a:p>
          <a:p>
            <a:r>
              <a:rPr lang="en-US" sz="3200" dirty="0" smtClean="0"/>
              <a:t>Sources of biological network data</a:t>
            </a:r>
          </a:p>
          <a:p>
            <a:r>
              <a:rPr lang="en-US" sz="3200" dirty="0" smtClean="0"/>
              <a:t>Means for working with network data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81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Extras</a:t>
            </a:r>
            <a:endParaRPr lang="en-US" sz="72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41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Genetic interaction: mechanisms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dirty="0" smtClean="0"/>
              <a:t>Phenotypic enhancement</a:t>
            </a:r>
          </a:p>
          <a:p>
            <a:pPr lvl="1"/>
            <a:r>
              <a:rPr lang="en-US" dirty="0" smtClean="0"/>
              <a:t>A phenotype that occurs when A is perturbed is enhanced when B is perturbed</a:t>
            </a:r>
          </a:p>
          <a:p>
            <a:r>
              <a:rPr lang="en-US" dirty="0" smtClean="0"/>
              <a:t>Phenotypic suppression</a:t>
            </a:r>
          </a:p>
          <a:p>
            <a:pPr lvl="1"/>
            <a:r>
              <a:rPr lang="en-US" dirty="0" smtClean="0"/>
              <a:t>A phenotype that occurs when A is perturbed is suppressed when B is perturbed</a:t>
            </a:r>
          </a:p>
          <a:p>
            <a:pPr lvl="1"/>
            <a:r>
              <a:rPr lang="en-US" dirty="0" smtClean="0"/>
              <a:t>This could include duplicating / over-expressing B to compensate for loss of A</a:t>
            </a:r>
            <a:endParaRPr lang="en-US" dirty="0"/>
          </a:p>
          <a:p>
            <a:pPr lvl="1"/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981200" y="3733775"/>
            <a:ext cx="8229600" cy="1981200"/>
            <a:chOff x="2072594" y="3733775"/>
            <a:chExt cx="8229600" cy="1981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-2786" r="-298" b="2326"/>
            <a:stretch>
              <a:fillRect/>
            </a:stretch>
          </p:blipFill>
          <p:spPr bwMode="auto">
            <a:xfrm>
              <a:off x="2072594" y="4490646"/>
              <a:ext cx="1301262" cy="52753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cxnSp>
          <p:nvCxnSpPr>
            <p:cNvPr id="7" name="Curved Connector 6"/>
            <p:cNvCxnSpPr/>
            <p:nvPr/>
          </p:nvCxnSpPr>
          <p:spPr>
            <a:xfrm rot="16200000" flipH="1">
              <a:off x="3883443" y="3910721"/>
              <a:ext cx="733" cy="2356338"/>
            </a:xfrm>
            <a:prstGeom prst="curvedConnector3">
              <a:avLst>
                <a:gd name="adj1" fmla="val 65281821"/>
              </a:avLst>
            </a:prstGeom>
            <a:ln w="76200">
              <a:solidFill>
                <a:srgbClr val="C0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5400000" flipH="1" flipV="1">
              <a:off x="3883443" y="3241772"/>
              <a:ext cx="733" cy="2356338"/>
            </a:xfrm>
            <a:prstGeom prst="curvedConnector3">
              <a:avLst>
                <a:gd name="adj1" fmla="val 65281821"/>
              </a:avLst>
            </a:prstGeom>
            <a:ln w="38100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-2786" r="-298" b="2326"/>
            <a:stretch>
              <a:fillRect/>
            </a:stretch>
          </p:blipFill>
          <p:spPr bwMode="auto">
            <a:xfrm>
              <a:off x="6339794" y="4490646"/>
              <a:ext cx="1301262" cy="52753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cxnSp>
          <p:nvCxnSpPr>
            <p:cNvPr id="11" name="Curved Connector 10"/>
            <p:cNvCxnSpPr/>
            <p:nvPr/>
          </p:nvCxnSpPr>
          <p:spPr>
            <a:xfrm rot="16200000" flipH="1">
              <a:off x="8150643" y="3910721"/>
              <a:ext cx="733" cy="2356338"/>
            </a:xfrm>
            <a:prstGeom prst="curvedConnector3">
              <a:avLst>
                <a:gd name="adj1" fmla="val 65281821"/>
              </a:avLst>
            </a:prstGeom>
            <a:ln w="38100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>
            <a:xfrm rot="5400000" flipH="1" flipV="1">
              <a:off x="8150643" y="3241772"/>
              <a:ext cx="733" cy="2356338"/>
            </a:xfrm>
            <a:prstGeom prst="curvedConnector3">
              <a:avLst>
                <a:gd name="adj1" fmla="val 65281821"/>
              </a:avLst>
            </a:prstGeom>
            <a:ln w="762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xplosion 1 12"/>
            <p:cNvSpPr/>
            <p:nvPr/>
          </p:nvSpPr>
          <p:spPr>
            <a:xfrm>
              <a:off x="3520394" y="3733775"/>
              <a:ext cx="762000" cy="8382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1 13"/>
            <p:cNvSpPr/>
            <p:nvPr/>
          </p:nvSpPr>
          <p:spPr>
            <a:xfrm>
              <a:off x="7787594" y="4876775"/>
              <a:ext cx="762000" cy="8382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44194" y="3886175"/>
              <a:ext cx="10647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smtClean="0">
                  <a:latin typeface="Calibri" pitchFamily="34" charset="0"/>
                </a:rPr>
                <a:t>gene A</a:t>
              </a:r>
              <a:endParaRPr lang="en-US" sz="2400" b="1" i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64396" y="4977800"/>
              <a:ext cx="13452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 smtClean="0">
                  <a:latin typeface="Calibri" pitchFamily="34" charset="0"/>
                </a:rPr>
                <a:t>gene B</a:t>
              </a:r>
              <a:endParaRPr lang="en-US" sz="3200" b="1" i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68334" y="3911000"/>
              <a:ext cx="13628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 smtClean="0">
                  <a:latin typeface="Calibri" pitchFamily="34" charset="0"/>
                </a:rPr>
                <a:t>gene A</a:t>
              </a:r>
              <a:endParaRPr lang="en-US" sz="3200" b="1" i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67737" y="5029175"/>
              <a:ext cx="10518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smtClean="0">
                  <a:latin typeface="Calibri" pitchFamily="34" charset="0"/>
                </a:rPr>
                <a:t>gene B</a:t>
              </a:r>
              <a:endParaRPr lang="en-US" sz="2400" b="1" i="1" dirty="0"/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-9375" r="-6250" b="5085"/>
            <a:stretch>
              <a:fillRect/>
            </a:stretch>
          </p:blipFill>
          <p:spPr bwMode="auto">
            <a:xfrm>
              <a:off x="4428932" y="4490646"/>
              <a:ext cx="1301262" cy="5402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-9375" r="-6250" b="5085"/>
            <a:stretch>
              <a:fillRect/>
            </a:stretch>
          </p:blipFill>
          <p:spPr bwMode="auto">
            <a:xfrm>
              <a:off x="8696132" y="4490646"/>
              <a:ext cx="1301262" cy="5402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1" name="Smiley Face 20"/>
            <p:cNvSpPr/>
            <p:nvPr/>
          </p:nvSpPr>
          <p:spPr>
            <a:xfrm>
              <a:off x="5501594" y="4800575"/>
              <a:ext cx="533400" cy="533400"/>
            </a:xfrm>
            <a:prstGeom prst="smileyFace">
              <a:avLst>
                <a:gd name="adj" fmla="val 4653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iley Face 21"/>
            <p:cNvSpPr/>
            <p:nvPr/>
          </p:nvSpPr>
          <p:spPr>
            <a:xfrm>
              <a:off x="9768794" y="4800575"/>
              <a:ext cx="533400" cy="533400"/>
            </a:xfrm>
            <a:prstGeom prst="smileyFace">
              <a:avLst>
                <a:gd name="adj" fmla="val 4653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573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3815584" y="2600490"/>
            <a:ext cx="4560833" cy="3571680"/>
            <a:chOff x="6284122" y="2493302"/>
            <a:chExt cx="2162911" cy="1693819"/>
          </a:xfrm>
        </p:grpSpPr>
        <p:cxnSp>
          <p:nvCxnSpPr>
            <p:cNvPr id="73" name="Straight Connector 72"/>
            <p:cNvCxnSpPr/>
            <p:nvPr/>
          </p:nvCxnSpPr>
          <p:spPr>
            <a:xfrm rot="19642153">
              <a:off x="6344916" y="3461556"/>
              <a:ext cx="275639" cy="187669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rot="14242153" flipH="1">
              <a:off x="6574765" y="3681306"/>
              <a:ext cx="301541" cy="537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 rot="19642153" flipV="1">
              <a:off x="6611025" y="3869571"/>
              <a:ext cx="274662" cy="18864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 rot="19642153">
              <a:off x="6800698" y="3750642"/>
              <a:ext cx="236052" cy="2785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rot="19642153">
              <a:off x="7884023" y="3663437"/>
              <a:ext cx="236052" cy="2785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rot="19642153">
              <a:off x="7456548" y="3477864"/>
              <a:ext cx="238495" cy="2736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 rot="19642153" flipV="1">
              <a:off x="7159721" y="3187126"/>
              <a:ext cx="210639" cy="3421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rot="19642153" flipV="1">
              <a:off x="6612221" y="3484721"/>
              <a:ext cx="248270" cy="1270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 rot="19642153" flipV="1">
              <a:off x="7041466" y="3221740"/>
              <a:ext cx="374360" cy="124135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>
            <a:xfrm rot="19642153" flipV="1">
              <a:off x="7057457" y="3277143"/>
              <a:ext cx="168609" cy="121692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rot="19642153" flipV="1">
              <a:off x="7580692" y="3140058"/>
              <a:ext cx="335263" cy="23947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rot="19642153" flipV="1">
              <a:off x="7273675" y="2864391"/>
              <a:ext cx="290300" cy="21112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 rot="19642153" flipV="1">
              <a:off x="7755161" y="2857329"/>
              <a:ext cx="249248" cy="16421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 rot="19642153">
              <a:off x="8062787" y="3269339"/>
              <a:ext cx="289811" cy="6988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>
            <a:xfrm rot="19642153">
              <a:off x="6641072" y="3421808"/>
              <a:ext cx="453044" cy="145149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>
            <a:xfrm rot="19642153" flipV="1">
              <a:off x="6728859" y="3542477"/>
              <a:ext cx="454510" cy="16127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 rot="19642153" flipV="1">
              <a:off x="6950852" y="3485078"/>
              <a:ext cx="219435" cy="18815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rot="3442153" flipH="1" flipV="1">
              <a:off x="6905509" y="3591192"/>
              <a:ext cx="493609" cy="20721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 rot="14242153" flipV="1">
              <a:off x="7030302" y="3580540"/>
              <a:ext cx="391467" cy="33721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 rot="3442153" flipH="1" flipV="1">
              <a:off x="6795042" y="3189539"/>
              <a:ext cx="456955" cy="94323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rot="15298744" flipV="1">
              <a:off x="6759895" y="2888886"/>
              <a:ext cx="242160" cy="50372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>
            <a:xfrm rot="14242153" flipV="1">
              <a:off x="6985705" y="2938321"/>
              <a:ext cx="317182" cy="27612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 rot="3442153">
              <a:off x="6929759" y="3014488"/>
              <a:ext cx="398796" cy="316692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 rot="3442153">
              <a:off x="6952070" y="2642400"/>
              <a:ext cx="340638" cy="15785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 rot="14242153" flipH="1">
              <a:off x="7135656" y="3371399"/>
              <a:ext cx="300074" cy="25315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 rot="19642153">
              <a:off x="7134732" y="3282478"/>
              <a:ext cx="499961" cy="315225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 rot="14242153" flipH="1">
              <a:off x="7298842" y="3229251"/>
              <a:ext cx="448645" cy="117293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 rot="14242153" flipH="1">
              <a:off x="7103306" y="3003772"/>
              <a:ext cx="317179" cy="5033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 rot="14242153" flipH="1">
              <a:off x="7608246" y="3558530"/>
              <a:ext cx="363120" cy="4056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 rot="14242153" flipH="1">
              <a:off x="8072203" y="3677090"/>
              <a:ext cx="343570" cy="12364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>
            <a:xfrm rot="14242153" flipH="1">
              <a:off x="7696633" y="3403895"/>
              <a:ext cx="388044" cy="25609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 rot="19642153">
              <a:off x="7694980" y="3325371"/>
              <a:ext cx="368985" cy="134399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>
            <a:xfrm rot="3442153">
              <a:off x="7951828" y="3435043"/>
              <a:ext cx="262931" cy="121203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>
            <a:xfrm rot="3442153">
              <a:off x="7498284" y="3535021"/>
              <a:ext cx="362142" cy="23018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>
            <a:xfrm rot="8842153">
              <a:off x="6859316" y="3345087"/>
              <a:ext cx="222857" cy="161278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08" name="Oval 107"/>
            <p:cNvSpPr/>
            <p:nvPr/>
          </p:nvSpPr>
          <p:spPr>
            <a:xfrm rot="19642153">
              <a:off x="6284122" y="350508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 rot="19642153">
              <a:off x="6625440" y="407739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 rot="19642153">
              <a:off x="6757509" y="3750100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 rot="19642153">
              <a:off x="6592190" y="3504174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 rot="19642153">
              <a:off x="6794226" y="3368240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 rot="19642153">
              <a:off x="6972602" y="3672570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 rot="19642153">
              <a:off x="6772514" y="275195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 rot="19642153">
              <a:off x="6892324" y="298404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 rot="19642153">
              <a:off x="7040690" y="249330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 rot="19642153">
              <a:off x="7089944" y="285028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 rot="19642153">
              <a:off x="7133235" y="3194734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 rot="19642153">
              <a:off x="7143449" y="3898369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 rot="19642153">
              <a:off x="7292448" y="369990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 rot="19642153">
              <a:off x="7427153" y="350107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 rot="19642153">
              <a:off x="7419785" y="2763664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 rot="19642153">
              <a:off x="7619989" y="380245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 rot="19642153">
              <a:off x="7850549" y="367788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 rot="19642153">
              <a:off x="7762705" y="302906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 rot="19642153">
              <a:off x="7880395" y="2756981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 rot="19642153">
              <a:off x="8014269" y="3298832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 rot="19642153">
              <a:off x="8044149" y="3570413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 rot="19642153">
              <a:off x="8337305" y="3794677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 rot="19642153">
              <a:off x="8302991" y="319687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 rot="19642153">
              <a:off x="7053661" y="3377706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 rot="19642153">
              <a:off x="7305246" y="3082526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 rot="19642153">
              <a:off x="7629827" y="3379419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4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network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 a collection of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“things”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their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relationships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(in math language a network is called a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graph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31642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sp>
        <p:nvSpPr>
          <p:cNvPr id="134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The “things” being </a:t>
            </a:r>
            <a:r>
              <a:rPr lang="en-US" sz="3200" dirty="0" smtClean="0">
                <a:latin typeface="Calibri" pitchFamily="34" charset="0"/>
              </a:rPr>
              <a:t>related are </a:t>
            </a:r>
            <a:r>
              <a:rPr lang="en-US" sz="3200" dirty="0">
                <a:latin typeface="Calibri" pitchFamily="34" charset="0"/>
              </a:rPr>
              <a:t>called </a:t>
            </a:r>
            <a:r>
              <a:rPr lang="en-US" sz="3200" b="1" dirty="0">
                <a:latin typeface="Calibri" pitchFamily="34" charset="0"/>
              </a:rPr>
              <a:t>nodes</a:t>
            </a:r>
            <a:r>
              <a:rPr lang="en-US" sz="32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(or, in math language, </a:t>
            </a:r>
            <a:r>
              <a:rPr lang="en-US" sz="3200" b="1" dirty="0">
                <a:latin typeface="Calibri" pitchFamily="34" charset="0"/>
              </a:rPr>
              <a:t>vertices</a:t>
            </a:r>
            <a:r>
              <a:rPr lang="en-US" sz="3200" dirty="0">
                <a:latin typeface="Calibri" pitchFamily="34" charset="0"/>
              </a:rPr>
              <a:t>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64658" y="2558781"/>
            <a:ext cx="3662684" cy="3442265"/>
            <a:chOff x="2947961" y="2558781"/>
            <a:chExt cx="3662684" cy="3442265"/>
          </a:xfrm>
        </p:grpSpPr>
        <p:cxnSp>
          <p:nvCxnSpPr>
            <p:cNvPr id="142" name="Straight Connector 141"/>
            <p:cNvCxnSpPr/>
            <p:nvPr/>
          </p:nvCxnSpPr>
          <p:spPr>
            <a:xfrm rot="19642153">
              <a:off x="3581787" y="4595425"/>
              <a:ext cx="1082282" cy="12419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19642153" flipV="1">
              <a:off x="4145149" y="3062472"/>
              <a:ext cx="1521411" cy="108672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14242153" flipH="1">
              <a:off x="2866122" y="3467228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14242153" flipH="1">
              <a:off x="4270188" y="4961482"/>
              <a:ext cx="1647826" cy="18407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19642153">
              <a:off x="4663783" y="3903417"/>
              <a:ext cx="1674440" cy="60989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2857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47" name="Oval 146"/>
            <p:cNvSpPr/>
            <p:nvPr/>
          </p:nvSpPr>
          <p:spPr>
            <a:xfrm rot="19642153">
              <a:off x="2947961" y="2846269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 rot="19642153">
              <a:off x="3448394" y="470074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 rot="19642153">
              <a:off x="5369749" y="550310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 rot="19642153">
              <a:off x="4971116" y="2558781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 rot="19642153">
              <a:off x="6112704" y="378298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 rot="19642153">
              <a:off x="4368122" y="414868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402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264658" y="2558781"/>
            <a:ext cx="3662684" cy="3442265"/>
            <a:chOff x="2947961" y="2558781"/>
            <a:chExt cx="3662684" cy="3442265"/>
          </a:xfrm>
        </p:grpSpPr>
        <p:cxnSp>
          <p:nvCxnSpPr>
            <p:cNvPr id="17" name="Straight Connector 16"/>
            <p:cNvCxnSpPr/>
            <p:nvPr/>
          </p:nvCxnSpPr>
          <p:spPr>
            <a:xfrm rot="19642153">
              <a:off x="3581787" y="4595425"/>
              <a:ext cx="1082282" cy="124196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19642153" flipV="1">
              <a:off x="4145149" y="3062472"/>
              <a:ext cx="1521411" cy="1086724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14242153" flipH="1">
              <a:off x="2866122" y="3467228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14242153" flipH="1">
              <a:off x="4270188" y="4961482"/>
              <a:ext cx="1647826" cy="18407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 rot="19642153">
              <a:off x="4663783" y="3903417"/>
              <a:ext cx="1674440" cy="609897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2" name="Oval 21"/>
            <p:cNvSpPr/>
            <p:nvPr/>
          </p:nvSpPr>
          <p:spPr>
            <a:xfrm rot="19642153">
              <a:off x="2947961" y="2846269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19642153">
              <a:off x="3448394" y="470074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19642153">
              <a:off x="5369749" y="550310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19642153">
              <a:off x="4971116" y="2558781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 rot="19642153">
              <a:off x="6112704" y="3782983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9642153">
              <a:off x="4368122" y="4148684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Relationships/connections between nodes are called </a:t>
            </a:r>
            <a:r>
              <a:rPr lang="en-US" sz="3200" b="1" dirty="0">
                <a:latin typeface="Calibri" pitchFamily="34" charset="0"/>
              </a:rPr>
              <a:t>edges</a:t>
            </a:r>
          </a:p>
          <a:p>
            <a:pPr algn="ctr"/>
            <a:r>
              <a:rPr lang="en-US" sz="2800" dirty="0" smtClean="0">
                <a:latin typeface="Calibri" pitchFamily="34" charset="0"/>
              </a:rPr>
              <a:t>(“</a:t>
            </a:r>
            <a:r>
              <a:rPr lang="en-US" sz="2800" b="1" dirty="0" smtClean="0">
                <a:latin typeface="Calibri" pitchFamily="34" charset="0"/>
              </a:rPr>
              <a:t>interactions</a:t>
            </a:r>
            <a:r>
              <a:rPr lang="en-US" sz="2800" dirty="0" smtClean="0">
                <a:latin typeface="Calibri" pitchFamily="34" charset="0"/>
              </a:rPr>
              <a:t>” are modeled as edges, and may be used synonymously).</a:t>
            </a:r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79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</a:t>
            </a:r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36949" y="3429000"/>
            <a:ext cx="1918102" cy="2035936"/>
            <a:chOff x="3570712" y="2802233"/>
            <a:chExt cx="1918102" cy="2035936"/>
          </a:xfrm>
        </p:grpSpPr>
        <p:cxnSp>
          <p:nvCxnSpPr>
            <p:cNvPr id="9" name="Straight Connector 8"/>
            <p:cNvCxnSpPr/>
            <p:nvPr/>
          </p:nvCxnSpPr>
          <p:spPr>
            <a:xfrm rot="14242153" flipH="1">
              <a:off x="3488873" y="3554066"/>
              <a:ext cx="2035936" cy="532270"/>
            </a:xfrm>
            <a:prstGeom prst="line">
              <a:avLst/>
            </a:prstGeom>
            <a:solidFill>
              <a:srgbClr val="9BBB59">
                <a:lumMod val="20000"/>
                <a:lumOff val="80000"/>
              </a:srgbClr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0" name="Oval 9"/>
            <p:cNvSpPr/>
            <p:nvPr/>
          </p:nvSpPr>
          <p:spPr>
            <a:xfrm rot="19642153">
              <a:off x="3570712" y="2933107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19642153">
              <a:off x="4990873" y="4235522"/>
              <a:ext cx="497941" cy="497943"/>
            </a:xfrm>
            <a:prstGeom prst="ellipse">
              <a:avLst/>
            </a:prstGeom>
            <a:gradFill flip="none" rotWithShape="1">
              <a:gsLst>
                <a:gs pos="0">
                  <a:srgbClr val="9BBB59">
                    <a:lumMod val="40000"/>
                    <a:lumOff val="60000"/>
                  </a:srgbClr>
                </a:gs>
                <a:gs pos="50000">
                  <a:srgbClr val="9BBB59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09660" y="1101520"/>
            <a:ext cx="110337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An edge is said to be </a:t>
            </a:r>
            <a:r>
              <a:rPr lang="en-US" sz="3200" b="1" dirty="0">
                <a:latin typeface="Calibri" pitchFamily="34" charset="0"/>
              </a:rPr>
              <a:t>incident</a:t>
            </a:r>
            <a:r>
              <a:rPr lang="en-US" sz="3200" dirty="0">
                <a:latin typeface="Calibri" pitchFamily="34" charset="0"/>
              </a:rPr>
              <a:t> to two nodes.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Two nodes are </a:t>
            </a:r>
            <a:r>
              <a:rPr lang="en-US" sz="3200" b="1" dirty="0">
                <a:latin typeface="Calibri" pitchFamily="34" charset="0"/>
              </a:rPr>
              <a:t>connected</a:t>
            </a:r>
            <a:r>
              <a:rPr lang="en-US" sz="3200" dirty="0">
                <a:latin typeface="Calibri" pitchFamily="34" charset="0"/>
              </a:rPr>
              <a:t> by an edge</a:t>
            </a:r>
            <a:r>
              <a:rPr lang="en-US" sz="3200" dirty="0" smtClean="0">
                <a:latin typeface="Calibri" pitchFamily="34" charset="0"/>
              </a:rPr>
              <a:t>.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Such nodes are </a:t>
            </a:r>
            <a:r>
              <a:rPr lang="en-US" sz="3200" b="1" dirty="0" smtClean="0">
                <a:latin typeface="Calibri" pitchFamily="34" charset="0"/>
              </a:rPr>
              <a:t>neighbors</a:t>
            </a:r>
            <a:r>
              <a:rPr lang="en-US" sz="3200" dirty="0" smtClean="0">
                <a:latin typeface="Calibri" pitchFamily="34" charset="0"/>
              </a:rPr>
              <a:t>.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1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1447</TotalTime>
  <Words>2279</Words>
  <Application>Microsoft Office PowerPoint</Application>
  <PresentationFormat>Custom</PresentationFormat>
  <Paragraphs>548</Paragraphs>
  <Slides>55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template</vt:lpstr>
      <vt:lpstr>Introduction to Biological Networks</vt:lpstr>
      <vt:lpstr>Summary</vt:lpstr>
      <vt:lpstr>Biological parts lists</vt:lpstr>
      <vt:lpstr>Biological complexity</vt:lpstr>
      <vt:lpstr>PowerPoint Presentation</vt:lpstr>
      <vt:lpstr>Network terminology</vt:lpstr>
      <vt:lpstr>Network terminology</vt:lpstr>
      <vt:lpstr>Network terminology</vt:lpstr>
      <vt:lpstr>Network terminology</vt:lpstr>
      <vt:lpstr>Network terminology</vt:lpstr>
      <vt:lpstr>PowerPoint Presentation</vt:lpstr>
      <vt:lpstr>Dissecting non-biological network examples</vt:lpstr>
      <vt:lpstr>Dissecting non-biological network examples</vt:lpstr>
      <vt:lpstr>(Molecular) biological network examples</vt:lpstr>
      <vt:lpstr>(Other) biological network examples</vt:lpstr>
      <vt:lpstr>PowerPoint Presentation</vt:lpstr>
      <vt:lpstr>Physical Protein-Protein Interactions (PPIs)</vt:lpstr>
      <vt:lpstr>Physical Protein-Protein Interactions (PPIs)</vt:lpstr>
      <vt:lpstr>Physical Protein-Protein Interactions (PPIs)</vt:lpstr>
      <vt:lpstr>Top-20 interaction screens (BioGRID Feb. 2018)</vt:lpstr>
      <vt:lpstr>Detecting PPIs: Affinity capture</vt:lpstr>
      <vt:lpstr>Detecting PPIs: Affinity capture</vt:lpstr>
      <vt:lpstr>Detecting PPIs: Affinity capture</vt:lpstr>
      <vt:lpstr>Detecting PPIs: Two-hybrid methods</vt:lpstr>
      <vt:lpstr>Detecting PPIs: Two-hybrid methods</vt:lpstr>
      <vt:lpstr>(more) network terminology</vt:lpstr>
      <vt:lpstr>(more) network terminology</vt:lpstr>
      <vt:lpstr>Date and party hubs</vt:lpstr>
      <vt:lpstr>PowerPoint Presentation</vt:lpstr>
      <vt:lpstr>Genetic interaction</vt:lpstr>
      <vt:lpstr>Genetic interaction: worked example</vt:lpstr>
      <vt:lpstr>Genetic interaction: mechanisms</vt:lpstr>
      <vt:lpstr>Genetic interaction: mechanisms</vt:lpstr>
      <vt:lpstr>Genetic interaction</vt:lpstr>
      <vt:lpstr>(more) network terminology</vt:lpstr>
      <vt:lpstr>Genetic interaction</vt:lpstr>
      <vt:lpstr>PowerPoint Presentation</vt:lpstr>
      <vt:lpstr>Transcriptional regulatory networks</vt:lpstr>
      <vt:lpstr>Transcriptional regulatory networks</vt:lpstr>
      <vt:lpstr>Transcriptional regulatory networks</vt:lpstr>
      <vt:lpstr>Physical interactions in regulation / signaling</vt:lpstr>
      <vt:lpstr>(more) network terminology</vt:lpstr>
      <vt:lpstr>(more) network terminology</vt:lpstr>
      <vt:lpstr>(more) network terminology</vt:lpstr>
      <vt:lpstr>PowerPoint Presentation</vt:lpstr>
      <vt:lpstr>Sources of interaction data: BioGRID</vt:lpstr>
      <vt:lpstr>Sources of interaction data: IntAct</vt:lpstr>
      <vt:lpstr>Interaction data: common tabular fields</vt:lpstr>
      <vt:lpstr>Working with network data: Python</vt:lpstr>
      <vt:lpstr>Working with network data: Python</vt:lpstr>
      <vt:lpstr>Working with network data: NetworkX</vt:lpstr>
      <vt:lpstr>Cytoscape</vt:lpstr>
      <vt:lpstr>Summary</vt:lpstr>
      <vt:lpstr>PowerPoint Presentation</vt:lpstr>
      <vt:lpstr>Genetic interaction: mechanisms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792</cp:revision>
  <dcterms:created xsi:type="dcterms:W3CDTF">2017-01-05T15:59:06Z</dcterms:created>
  <dcterms:modified xsi:type="dcterms:W3CDTF">2018-02-05T20:08:24Z</dcterms:modified>
</cp:coreProperties>
</file>