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48"/>
  </p:notesMasterIdLst>
  <p:sldIdLst>
    <p:sldId id="256" r:id="rId2"/>
    <p:sldId id="267" r:id="rId3"/>
    <p:sldId id="378" r:id="rId4"/>
    <p:sldId id="386" r:id="rId5"/>
    <p:sldId id="387" r:id="rId6"/>
    <p:sldId id="376" r:id="rId7"/>
    <p:sldId id="388" r:id="rId8"/>
    <p:sldId id="268" r:id="rId9"/>
    <p:sldId id="331" r:id="rId10"/>
    <p:sldId id="332" r:id="rId11"/>
    <p:sldId id="377" r:id="rId12"/>
    <p:sldId id="379" r:id="rId13"/>
    <p:sldId id="333" r:id="rId14"/>
    <p:sldId id="334" r:id="rId15"/>
    <p:sldId id="380" r:id="rId16"/>
    <p:sldId id="335" r:id="rId17"/>
    <p:sldId id="341" r:id="rId18"/>
    <p:sldId id="352" r:id="rId19"/>
    <p:sldId id="336" r:id="rId20"/>
    <p:sldId id="342" r:id="rId21"/>
    <p:sldId id="338" r:id="rId22"/>
    <p:sldId id="337" r:id="rId23"/>
    <p:sldId id="340" r:id="rId24"/>
    <p:sldId id="339" r:id="rId25"/>
    <p:sldId id="343" r:id="rId26"/>
    <p:sldId id="381" r:id="rId27"/>
    <p:sldId id="344" r:id="rId28"/>
    <p:sldId id="346" r:id="rId29"/>
    <p:sldId id="353" r:id="rId30"/>
    <p:sldId id="354" r:id="rId31"/>
    <p:sldId id="350" r:id="rId32"/>
    <p:sldId id="351" r:id="rId33"/>
    <p:sldId id="382" r:id="rId34"/>
    <p:sldId id="355" r:id="rId35"/>
    <p:sldId id="356" r:id="rId36"/>
    <p:sldId id="365" r:id="rId37"/>
    <p:sldId id="364" r:id="rId38"/>
    <p:sldId id="357" r:id="rId39"/>
    <p:sldId id="359" r:id="rId40"/>
    <p:sldId id="360" r:id="rId41"/>
    <p:sldId id="361" r:id="rId42"/>
    <p:sldId id="363" r:id="rId43"/>
    <p:sldId id="362" r:id="rId44"/>
    <p:sldId id="375" r:id="rId45"/>
    <p:sldId id="390" r:id="rId46"/>
    <p:sldId id="389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33"/>
  </p:normalViewPr>
  <p:slideViewPr>
    <p:cSldViewPr snapToObjects="1">
      <p:cViewPr varScale="1">
        <p:scale>
          <a:sx n="118" d="100"/>
          <a:sy n="118" d="100"/>
        </p:scale>
        <p:origin x="-114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ttenhower.sph.harvard.edu/bst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28" y="473011"/>
            <a:ext cx="9601145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Python II:</a:t>
            </a:r>
            <a:br>
              <a:rPr lang="en-US" dirty="0" smtClean="0"/>
            </a:br>
            <a:r>
              <a:rPr lang="en-US" dirty="0" smtClean="0"/>
              <a:t>collections and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Curtis Huttenhower (</a:t>
            </a:r>
            <a:r>
              <a:rPr lang="en-US" dirty="0" err="1" smtClean="0"/>
              <a:t>chuttenh@hsph.harvard.edu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Franzosa</a:t>
            </a:r>
            <a:r>
              <a:rPr lang="en-US" dirty="0" smtClean="0"/>
              <a:t> (</a:t>
            </a:r>
            <a:r>
              <a:rPr lang="en-US" dirty="0" err="1" smtClean="0"/>
              <a:t>franzosa@hsph.harvard.edu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1005705"/>
          </a:xfrm>
        </p:spPr>
        <p:txBody>
          <a:bodyPr/>
          <a:lstStyle/>
          <a:p>
            <a:r>
              <a:rPr lang="en-US" dirty="0"/>
              <a:t>Acting on a variable is the same as acting on the data it contains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221" y="1699352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4**2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221" y="2397820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16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3096288"/>
            <a:ext cx="11155558" cy="822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4069073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16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843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1005705"/>
          </a:xfrm>
        </p:spPr>
        <p:txBody>
          <a:bodyPr/>
          <a:lstStyle/>
          <a:p>
            <a:r>
              <a:rPr lang="en-US" dirty="0" smtClean="0"/>
              <a:t>In Python, scalar data (or variables) are immutable: once we define them, we can’t change their values (but we </a:t>
            </a:r>
            <a:r>
              <a:rPr lang="en-US" i="1" dirty="0" smtClean="0"/>
              <a:t>can</a:t>
            </a:r>
            <a:r>
              <a:rPr lang="en-US" dirty="0" smtClean="0"/>
              <a:t> redefine them)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8221" y="2057416"/>
            <a:ext cx="11155558" cy="640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the = sign DEFINES </a:t>
            </a:r>
            <a:r>
              <a:rPr lang="en-US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as the number 4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2787463"/>
            <a:ext cx="11155558" cy="366597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16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3244035"/>
            <a:ext cx="11155558" cy="378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3712258"/>
            <a:ext cx="11155558" cy="33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4138454"/>
            <a:ext cx="11155558" cy="378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iVar2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 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defining iVar2 as “whatever is currently in </a:t>
            </a:r>
            <a:r>
              <a:rPr lang="en-US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” squared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4606677"/>
            <a:ext cx="11155558" cy="378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iVar2 )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5074902"/>
            <a:ext cx="11155558" cy="33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16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5519605"/>
            <a:ext cx="11155558" cy="378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 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REdefining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as “whatever is currently in </a:t>
            </a:r>
            <a:r>
              <a:rPr lang="en-US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” squared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785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828836"/>
            <a:ext cx="868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Indexing &amp; slicing</a:t>
            </a:r>
            <a:endParaRPr lang="en-US" sz="7200" dirty="0"/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325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index/look-up </a:t>
            </a:r>
            <a:r>
              <a:rPr lang="en-US" dirty="0"/>
              <a:t>operator,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1005705"/>
          </a:xfrm>
        </p:spPr>
        <p:txBody>
          <a:bodyPr/>
          <a:lstStyle/>
          <a:p>
            <a:r>
              <a:rPr lang="en-US" dirty="0" smtClean="0"/>
              <a:t>Some data in Python consist of multiple elements</a:t>
            </a:r>
          </a:p>
          <a:p>
            <a:pPr lvl="1"/>
            <a:r>
              <a:rPr lang="en-US" dirty="0" smtClean="0"/>
              <a:t>E.g. strings are composed of characters</a:t>
            </a:r>
          </a:p>
          <a:p>
            <a:r>
              <a:rPr lang="en-US" dirty="0" smtClean="0"/>
              <a:t>These elements often have an order</a:t>
            </a:r>
          </a:p>
          <a:p>
            <a:r>
              <a:rPr lang="en-US" dirty="0" smtClean="0"/>
              <a:t>We can access the n</a:t>
            </a:r>
            <a:r>
              <a:rPr lang="en-US" baseline="30000" dirty="0" smtClean="0"/>
              <a:t>th </a:t>
            </a:r>
            <a:r>
              <a:rPr lang="en-US" dirty="0" smtClean="0"/>
              <a:t>element with the index operator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baseline="30000" dirty="0"/>
          </a:p>
          <a:p>
            <a:endParaRPr lang="en-US" baseline="30000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Remember, like many programming languages, Python starts counting at 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221" y="3096288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“Hello, world”[1]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221" y="3794756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“e”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896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slice operator,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[:]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68708"/>
            <a:ext cx="11714922" cy="426741"/>
          </a:xfrm>
        </p:spPr>
        <p:txBody>
          <a:bodyPr/>
          <a:lstStyle/>
          <a:p>
            <a:r>
              <a:rPr lang="en-US" dirty="0" smtClean="0"/>
              <a:t>Slicing returns all the elements in a range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756" y="1386887"/>
            <a:ext cx="11155558" cy="731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“bioinformatics”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[0:3]</a:t>
            </a:r>
          </a:p>
        </p:txBody>
      </p:sp>
      <p:sp>
        <p:nvSpPr>
          <p:cNvPr id="7" name="Rectangle 6"/>
          <p:cNvSpPr/>
          <p:nvPr/>
        </p:nvSpPr>
        <p:spPr>
          <a:xfrm>
            <a:off x="547756" y="2209839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“bio”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8539" y="2880366"/>
            <a:ext cx="11800996" cy="1512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The form of a slice is [start:end+1]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b="1" dirty="0" smtClean="0">
                <a:solidFill>
                  <a:srgbClr val="C00000"/>
                </a:solidFill>
              </a:rPr>
              <a:t>The “end+1” concept is very consistent in Python, if initially unintuitive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I like to think of it as [</a:t>
            </a:r>
            <a:r>
              <a:rPr lang="en-US" sz="2800" dirty="0" err="1" smtClean="0"/>
              <a:t>start:start+length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47756" y="4526268"/>
            <a:ext cx="11155558" cy="11887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“bioinformatics”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0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iLength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3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: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iLength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756" y="5806416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“bio”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4642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828836"/>
            <a:ext cx="868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</a:t>
            </a:r>
            <a:r>
              <a:rPr lang="en-US" sz="7200" dirty="0" smtClean="0"/>
              <a:t>he Python </a:t>
            </a:r>
            <a:r>
              <a:rPr lang="en-US" sz="7200" dirty="0" smtClean="0">
                <a:latin typeface="Consolas" pitchFamily="49" charset="0"/>
                <a:cs typeface="Consolas" pitchFamily="49" charset="0"/>
              </a:rPr>
              <a:t>list</a:t>
            </a:r>
            <a:endParaRPr lang="en-US" sz="7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325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426741"/>
          </a:xfrm>
        </p:spPr>
        <p:txBody>
          <a:bodyPr/>
          <a:lstStyle/>
          <a:p>
            <a:r>
              <a:rPr lang="en-US" dirty="0" smtClean="0"/>
              <a:t>Lists are ordered collections of arbitrary data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8539" y="2164043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We can define a list all-at-once: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1470656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[“apple”, 123, 3.14]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2788927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[“apple”, 123, 3.14]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“a” for “array” is Hungarian notation for list variable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729" y="3503938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Or assign items one-at-a-time: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3586" y="4107198"/>
            <a:ext cx="11155558" cy="15544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[]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# equivalent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to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list( )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.append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“apple” )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.append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( 123 )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.append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( 3.14 )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5806414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[“apple”, 123, 3.14]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34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 animBg="1"/>
      <p:bldP spid="15" grpId="0" animBg="1"/>
      <p:bldP spid="16" grpId="0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426741"/>
          </a:xfrm>
        </p:spPr>
        <p:txBody>
          <a:bodyPr/>
          <a:lstStyle/>
          <a:p>
            <a:r>
              <a:rPr lang="en-US" dirty="0" smtClean="0"/>
              <a:t>Like strings, lists have a length (the number of elements they contain):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17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508781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[1,2,3]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181621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221" y="2872673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[]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3553206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735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joining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426741"/>
          </a:xfrm>
        </p:spPr>
        <p:txBody>
          <a:bodyPr/>
          <a:lstStyle/>
          <a:p>
            <a:r>
              <a:rPr lang="en-US" dirty="0" smtClean="0"/>
              <a:t>The “+” operator will concatenate two lists: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18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49544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3] + [“A”, “B”, “C”]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07789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3, “A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“B”, “C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66033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3] +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[3]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# repeating elements is fine in lists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382522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3] +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4407667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TypeError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 can only concatenate list (not "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") to list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499011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3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].append( 3 )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5572557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3, 3]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324277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3, 3]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795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9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792497"/>
          </a:xfrm>
        </p:spPr>
        <p:txBody>
          <a:bodyPr/>
          <a:lstStyle/>
          <a:p>
            <a:r>
              <a:rPr lang="en-US" dirty="0" smtClean="0"/>
              <a:t>The elements of a list can be accessed through indexing, following the usual “start counting from 0” rule: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pPr marL="0" indent="0">
              <a:buNone/>
            </a:pP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815860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[“Apple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123, 3.14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[2]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904" y="3527286"/>
            <a:ext cx="11800996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Sometimes it is convenient to index from the END of the list, beginning at index -1 and becoming more negative toward the FRONT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221" y="2854451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3.14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4519417"/>
            <a:ext cx="11155558" cy="3657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[-1]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221" y="5009377"/>
            <a:ext cx="11155558" cy="365755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3.14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5499333"/>
            <a:ext cx="11155558" cy="3657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[-3]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8221" y="5989292"/>
            <a:ext cx="11155558" cy="365755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“Apple”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184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3" grpId="0" animBg="1"/>
      <p:bldP spid="14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Review/reinforcement</a:t>
            </a:r>
          </a:p>
          <a:p>
            <a:r>
              <a:rPr lang="en-US" sz="3200" dirty="0" smtClean="0"/>
              <a:t>The index and slice operators</a:t>
            </a:r>
          </a:p>
          <a:p>
            <a:r>
              <a:rPr lang="en-US" sz="3200" dirty="0" smtClean="0"/>
              <a:t>The Python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list</a:t>
            </a:r>
          </a:p>
          <a:p>
            <a:r>
              <a:rPr lang="en-US" sz="3200" dirty="0" smtClean="0"/>
              <a:t>The Python </a:t>
            </a:r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dict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sz="3200" dirty="0" smtClean="0"/>
              <a:t> loop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518180"/>
          </a:xfrm>
        </p:spPr>
        <p:txBody>
          <a:bodyPr/>
          <a:lstStyle/>
          <a:p>
            <a:r>
              <a:rPr lang="en-US" dirty="0" smtClean="0"/>
              <a:t>Indexing syntax can also be used to change a specific element of a list: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pPr marL="0" indent="0">
              <a:buNone/>
            </a:pP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508781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[“Apple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123, 3.14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[0] = “Orange”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2581773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[“Orange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123, 3.14]</a:t>
            </a:r>
          </a:p>
        </p:txBody>
      </p:sp>
    </p:spTree>
    <p:extLst>
      <p:ext uri="{BB962C8B-B14F-4D97-AF65-F5344CB8AC3E}">
        <p14:creationId xmlns:p14="http://schemas.microsoft.com/office/powerpoint/2010/main" val="345407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Indexing outside the “bounds” of the list produces an error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445936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3, 4, 5]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the prefix “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” suggests an “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rray of </a:t>
            </a:r>
            <a:r>
              <a:rPr lang="en-US" u="sng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nts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[5]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IndexError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 list index out of range</a:t>
            </a:r>
          </a:p>
        </p:txBody>
      </p:sp>
    </p:spTree>
    <p:extLst>
      <p:ext uri="{BB962C8B-B14F-4D97-AF65-F5344CB8AC3E}">
        <p14:creationId xmlns:p14="http://schemas.microsoft.com/office/powerpoint/2010/main" val="15114875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Slicing also works on </a:t>
            </a:r>
            <a:r>
              <a:rPr lang="en-US" dirty="0" smtClean="0">
                <a:cs typeface="Consolas" pitchFamily="49" charset="0"/>
              </a:rPr>
              <a:t>list</a:t>
            </a:r>
            <a:r>
              <a:rPr lang="en-US" dirty="0" smtClean="0"/>
              <a:t>s, and returns a shorter list: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388748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[0, 1, 2, 3, 4, 5, 6, 7, 8, 9]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[0:4]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904" y="3160340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Slices of the form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[s:]</a:t>
            </a:r>
            <a:r>
              <a:rPr lang="en-US" sz="2800" dirty="0" smtClean="0"/>
              <a:t> return the suffix </a:t>
            </a:r>
            <a:r>
              <a:rPr lang="en-US" sz="2800" dirty="0"/>
              <a:t>of the list starting </a:t>
            </a:r>
            <a:r>
              <a:rPr lang="en-US" sz="2800" dirty="0" smtClean="0"/>
              <a:t>at “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800" dirty="0" smtClean="0"/>
              <a:t>”: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221" y="2457422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[0, 1, 2, 3]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3794755"/>
            <a:ext cx="11155558" cy="3657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[7:]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221" y="4314798"/>
            <a:ext cx="11155558" cy="365755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[7, 8, 9]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5469251"/>
            <a:ext cx="11155558" cy="3657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[:3]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8221" y="5989292"/>
            <a:ext cx="11155558" cy="365755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[0, 1, 2]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904" y="4834837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Slices of the form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[:p]</a:t>
            </a:r>
            <a:r>
              <a:rPr lang="en-US" sz="2800" dirty="0" smtClean="0"/>
              <a:t> return the prefix </a:t>
            </a:r>
            <a:r>
              <a:rPr lang="en-US" sz="2800" dirty="0"/>
              <a:t>of the list ending </a:t>
            </a:r>
            <a:r>
              <a:rPr lang="en-US" sz="2800" b="1" dirty="0" smtClean="0">
                <a:solidFill>
                  <a:srgbClr val="C00000"/>
                </a:solidFill>
              </a:rPr>
              <a:t>BEFORE</a:t>
            </a:r>
            <a:r>
              <a:rPr lang="en-US" sz="2800" dirty="0" smtClean="0"/>
              <a:t> “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2800" dirty="0" smtClean="0"/>
              <a:t>”:</a:t>
            </a:r>
          </a:p>
        </p:txBody>
      </p:sp>
    </p:spTree>
    <p:extLst>
      <p:ext uri="{BB962C8B-B14F-4D97-AF65-F5344CB8AC3E}">
        <p14:creationId xmlns:p14="http://schemas.microsoft.com/office/powerpoint/2010/main" val="26548471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3" grpId="0" animBg="1"/>
      <p:bldP spid="14" grpId="0" animBg="1"/>
      <p:bldP spid="19" grpId="0" animBg="1"/>
      <p:bldP spid="20" grpId="0" animBg="1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See the Python docs to learn more about </a:t>
            </a:r>
            <a:r>
              <a:rPr lang="en-US" dirty="0"/>
              <a:t>what lists “</a:t>
            </a:r>
            <a:r>
              <a:rPr lang="en-US" dirty="0" smtClean="0"/>
              <a:t>know how to do”</a:t>
            </a:r>
          </a:p>
          <a:p>
            <a:pPr lvl="1"/>
            <a:r>
              <a:rPr lang="en-US" dirty="0" smtClean="0"/>
              <a:t>These are called “list methods” – a type of function (more on that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23</a:t>
            </a:fld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43904" y="1874537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Some </a:t>
            </a:r>
            <a:r>
              <a:rPr lang="en-US" dirty="0" smtClean="0">
                <a:cs typeface="Consolas" pitchFamily="49" charset="0"/>
              </a:rPr>
              <a:t>list</a:t>
            </a:r>
            <a:r>
              <a:rPr lang="en-US" dirty="0" smtClean="0"/>
              <a:t> methods return data describing </a:t>
            </a:r>
            <a:r>
              <a:rPr lang="en-US" dirty="0"/>
              <a:t>the list: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221" y="2331732"/>
            <a:ext cx="11155558" cy="6400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0, 0, 1, 0, 1, 1]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aiList.count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( 0 )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3096006"/>
            <a:ext cx="11155558" cy="42443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43904" y="3703317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Other methods </a:t>
            </a:r>
            <a:r>
              <a:rPr lang="en-US" dirty="0"/>
              <a:t>change the list</a:t>
            </a:r>
            <a:r>
              <a:rPr lang="en-US" dirty="0" smtClean="0"/>
              <a:t> </a:t>
            </a:r>
            <a:r>
              <a:rPr lang="en-US" b="1" dirty="0" smtClean="0"/>
              <a:t>in place:</a:t>
            </a:r>
            <a:endParaRPr lang="en-US" b="1" baseline="300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518221" y="4251951"/>
            <a:ext cx="11155558" cy="6728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aiList.sort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5016225"/>
            <a:ext cx="11155558" cy="3657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[0, 0, 0, 1, 1, 1, 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43904" y="5653990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Note how this differs from the behavior of scalar </a:t>
            </a:r>
            <a:r>
              <a:rPr lang="en-US" dirty="0"/>
              <a:t>data, like </a:t>
            </a:r>
            <a:r>
              <a:rPr lang="en-US" dirty="0" err="1"/>
              <a:t>ints</a:t>
            </a:r>
            <a:r>
              <a:rPr lang="en-US" dirty="0"/>
              <a:t>, </a:t>
            </a:r>
            <a:r>
              <a:rPr lang="en-US" dirty="0" smtClean="0"/>
              <a:t>which were not capable of being changed in place (immutable).</a:t>
            </a:r>
            <a:endParaRPr lang="en-US" b="1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777132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animBg="1"/>
      <p:bldP spid="22" grpId="0" animBg="1"/>
      <p:bldP spid="25" grpId="0"/>
      <p:bldP spid="26" grpId="0" animBg="1"/>
      <p:bldP spid="27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Nested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Because lists are collections of arbitrary data, they can store other collections</a:t>
            </a:r>
          </a:p>
          <a:p>
            <a:r>
              <a:rPr lang="en-US" dirty="0" smtClean="0"/>
              <a:t>A common example is the list of lists: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2057410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aaData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[[True, False], [1, 2, 3], [“A”, “B”, “C”]]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note the “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” notation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2697483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aaData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[1]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221" y="3337556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3]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3977629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aaData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[1][-1]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8221" y="4617702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43904" y="5349219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Lists of lists are extremely common in data analysis</a:t>
            </a:r>
          </a:p>
          <a:p>
            <a:r>
              <a:rPr lang="en-US" b="1" dirty="0" smtClean="0"/>
              <a:t>Any guesses why?</a:t>
            </a:r>
          </a:p>
        </p:txBody>
      </p:sp>
    </p:spTree>
    <p:extLst>
      <p:ext uri="{BB962C8B-B14F-4D97-AF65-F5344CB8AC3E}">
        <p14:creationId xmlns:p14="http://schemas.microsoft.com/office/powerpoint/2010/main" val="15688159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1" grpId="0" animBg="1"/>
      <p:bldP spid="22" grpId="0" animBg="1"/>
      <p:bldP spid="23" grpId="0" animBg="1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Nested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25</a:t>
            </a:fld>
            <a:endParaRPr lang="en-US"/>
          </a:p>
        </p:txBody>
      </p:sp>
      <p:pic>
        <p:nvPicPr>
          <p:cNvPr id="1026" name="Picture 2" descr="http://tr1.cbsistatic.com/hub/i/2015/06/03/c09b162e-098a-11e5-940f-14feb5cc3d2a/a_sample-da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1719263"/>
            <a:ext cx="52197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4716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828836"/>
            <a:ext cx="868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</a:t>
            </a:r>
            <a:r>
              <a:rPr lang="en-US" sz="7200" dirty="0" smtClean="0"/>
              <a:t>he Python </a:t>
            </a:r>
            <a:r>
              <a:rPr lang="en-US" sz="7200" dirty="0" err="1" smtClean="0">
                <a:latin typeface="Consolas" pitchFamily="49" charset="0"/>
                <a:cs typeface="Consolas" pitchFamily="49" charset="0"/>
              </a:rPr>
              <a:t>dict</a:t>
            </a:r>
            <a:endParaRPr lang="en-US" sz="7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9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Dictionaries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dict</a:t>
            </a:r>
            <a:r>
              <a:rPr lang="en-US" dirty="0" smtClean="0"/>
              <a:t>):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426741"/>
          </a:xfrm>
        </p:spPr>
        <p:txBody>
          <a:bodyPr/>
          <a:lstStyle/>
          <a:p>
            <a:r>
              <a:rPr lang="en-US" dirty="0" smtClean="0"/>
              <a:t>Dictionaries (</a:t>
            </a:r>
            <a:r>
              <a:rPr lang="en-US" dirty="0" err="1" smtClean="0"/>
              <a:t>dicts</a:t>
            </a:r>
            <a:r>
              <a:rPr lang="en-US" dirty="0" smtClean="0"/>
              <a:t>) are </a:t>
            </a:r>
            <a:r>
              <a:rPr lang="en-US" u="sng" dirty="0" smtClean="0"/>
              <a:t>unordered</a:t>
            </a:r>
            <a:r>
              <a:rPr lang="en-US" dirty="0" smtClean="0"/>
              <a:t> collections of (key, value) pairs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8539" y="2164043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We can define a </a:t>
            </a:r>
            <a:r>
              <a:rPr lang="en-US" sz="2800" dirty="0" err="1" smtClean="0"/>
              <a:t>dict</a:t>
            </a:r>
            <a:r>
              <a:rPr lang="en-US" sz="2800" dirty="0" smtClean="0"/>
              <a:t> all-at-once: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1470656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{“Apple”:1.29, “Banana”:0.99, “Cantaloupe”:3.59}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2788927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{“Apple”:1.29, “Banana”:0.99, “Cantaloupe”:3.59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more Hungarian notation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729" y="3503938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Or assign (key, value) pairs one-at-a-time: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3586" y="4107198"/>
            <a:ext cx="11155558" cy="15544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{}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equivalent 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to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hashDict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dict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 )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[“Apple”] = 1.29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[“Banana”]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0.99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[“Cantaloupe”]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3.59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what’s interesting about the output here?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5806414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{“Cantaloupe”: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3.59,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“Apple”: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1.29,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“Banana”: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0.99}</a:t>
            </a:r>
          </a:p>
        </p:txBody>
      </p:sp>
    </p:spTree>
    <p:extLst>
      <p:ext uri="{BB962C8B-B14F-4D97-AF65-F5344CB8AC3E}">
        <p14:creationId xmlns:p14="http://schemas.microsoft.com/office/powerpoint/2010/main" val="32257380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 animBg="1"/>
      <p:bldP spid="15" grpId="0" animBg="1"/>
      <p:bldP spid="16" grpId="0"/>
      <p:bldP spid="17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Dicts</a:t>
            </a:r>
            <a:r>
              <a:rPr lang="en-US" dirty="0" smtClean="0"/>
              <a:t>: indexing (or “look-up”)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518180"/>
          </a:xfrm>
        </p:spPr>
        <p:txBody>
          <a:bodyPr/>
          <a:lstStyle/>
          <a:p>
            <a:r>
              <a:rPr lang="en-US" dirty="0" smtClean="0"/>
              <a:t>The values of a </a:t>
            </a:r>
            <a:r>
              <a:rPr lang="en-US" dirty="0" err="1" smtClean="0"/>
              <a:t>dict</a:t>
            </a:r>
            <a:r>
              <a:rPr lang="en-US" dirty="0" smtClean="0"/>
              <a:t> can be looked up by their “key”:</a:t>
            </a:r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pPr marL="0" indent="0">
              <a:buNone/>
            </a:pP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417342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Apple”:1.29, “Banana”:0.99, “Cantaloupe”:3.59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[“Banana”]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904" y="3154683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Keys must be unique, but values can be repeated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221" y="2455933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0.99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3787903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[“Apple”] = 1.99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value of ‘Apple’ is updated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8221" y="4343390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[“Durian”] = 3.59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new key, value for ‘Durian’ added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4892021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5440658"/>
            <a:ext cx="11155558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{“Cantaloupe”: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3.59,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“Durian”: 3.59, “Apple”: 1.99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“Banana”: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0.99}</a:t>
            </a:r>
          </a:p>
        </p:txBody>
      </p:sp>
    </p:spTree>
    <p:extLst>
      <p:ext uri="{BB962C8B-B14F-4D97-AF65-F5344CB8AC3E}">
        <p14:creationId xmlns:p14="http://schemas.microsoft.com/office/powerpoint/2010/main" val="38662765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6" grpId="0"/>
      <p:bldP spid="12" grpId="0" animBg="1"/>
      <p:bldP spid="13" grpId="0" animBg="1"/>
      <p:bldP spid="15" grpId="0" animBg="1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Dicts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indexing (or “look-up”)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Looking up an undefined key creates an error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445936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[“Mango”]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KeyError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 'Mango'</a:t>
            </a:r>
          </a:p>
        </p:txBody>
      </p:sp>
    </p:spTree>
    <p:extLst>
      <p:ext uri="{BB962C8B-B14F-4D97-AF65-F5344CB8AC3E}">
        <p14:creationId xmlns:p14="http://schemas.microsoft.com/office/powerpoint/2010/main" val="7398617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828836"/>
            <a:ext cx="868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Intro</a:t>
            </a:r>
            <a:endParaRPr lang="en-US" sz="7200" dirty="0"/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995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Dicts</a:t>
            </a:r>
            <a:r>
              <a:rPr lang="en-US" dirty="0" smtClean="0"/>
              <a:t>: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426741"/>
          </a:xfrm>
        </p:spPr>
        <p:txBody>
          <a:bodyPr/>
          <a:lstStyle/>
          <a:p>
            <a:r>
              <a:rPr lang="en-US" dirty="0" smtClean="0"/>
              <a:t>While unordered, </a:t>
            </a:r>
            <a:r>
              <a:rPr lang="en-US" dirty="0" err="1" smtClean="0"/>
              <a:t>dicts</a:t>
            </a:r>
            <a:r>
              <a:rPr lang="en-US" dirty="0" smtClean="0"/>
              <a:t> have a “length”: their number of (key, value) pairs: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30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508781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{“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Apple”:1.29, “Banana”:0.99, “Cantaloupe”:3.59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181621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221" y="2872673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{}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3553206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646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Dicts</a:t>
            </a:r>
            <a:r>
              <a:rPr lang="en-US" dirty="0"/>
              <a:t> :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See the Python docs to learn more about what </a:t>
            </a:r>
            <a:r>
              <a:rPr lang="en-US" dirty="0" err="1" smtClean="0"/>
              <a:t>dict</a:t>
            </a:r>
            <a:r>
              <a:rPr lang="en-US" dirty="0" smtClean="0"/>
              <a:t> methods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31</a:t>
            </a:fld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43904" y="1417342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.get( k, d ) </a:t>
            </a:r>
            <a:r>
              <a:rPr lang="en-US" dirty="0" smtClean="0"/>
              <a:t>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</a:t>
            </a:r>
            <a:r>
              <a:rPr lang="en-US" dirty="0" smtClean="0"/>
              <a:t> (default) if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dirty="0" smtClean="0"/>
              <a:t> is NOT in the </a:t>
            </a:r>
            <a:r>
              <a:rPr lang="en-US" dirty="0" err="1" smtClean="0"/>
              <a:t>dict</a:t>
            </a:r>
            <a:r>
              <a:rPr lang="en-US" dirty="0" smtClean="0"/>
              <a:t>:</a:t>
            </a:r>
            <a:endParaRPr lang="en-US" baseline="300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518221" y="1965976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hashPrices.get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“Mango”, None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3023385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None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43904" y="3611878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has_key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k ) </a:t>
            </a:r>
            <a:r>
              <a:rPr lang="en-US" dirty="0" smtClean="0"/>
              <a:t>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/>
              <a:t> if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k</a:t>
            </a:r>
            <a:r>
              <a:rPr lang="en-US" dirty="0" smtClean="0"/>
              <a:t> is in the </a:t>
            </a:r>
            <a:r>
              <a:rPr lang="en-US" dirty="0" err="1" smtClean="0"/>
              <a:t>dict</a:t>
            </a:r>
            <a:r>
              <a:rPr lang="en-US" dirty="0" smtClean="0"/>
              <a:t> (otherwise 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/>
              <a:t>)</a:t>
            </a:r>
            <a:endParaRPr lang="en-US" baseline="30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518221" y="4193363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hashPrices.has_key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“Mango”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4793581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5393799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hashPrices.has_key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“Apple”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5994018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012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animBg="1"/>
      <p:bldP spid="22" grpId="0" animBg="1"/>
      <p:bldP spid="12" grpId="0"/>
      <p:bldP spid="14" grpId="0" animBg="1"/>
      <p:bldP spid="15" grpId="0" animBg="1"/>
      <p:bldP spid="16" grpId="0" animBg="1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Nested </a:t>
            </a:r>
            <a:r>
              <a:rPr lang="en-US" dirty="0" err="1" smtClean="0"/>
              <a:t>dicts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err="1" smtClean="0"/>
              <a:t>dicts</a:t>
            </a:r>
            <a:r>
              <a:rPr lang="en-US" dirty="0" smtClean="0"/>
              <a:t> are collections of arbitrary data: they can store lists and other </a:t>
            </a:r>
            <a:r>
              <a:rPr lang="en-US" dirty="0" err="1" smtClean="0"/>
              <a:t>dicts</a:t>
            </a:r>
            <a:r>
              <a:rPr lang="en-US" dirty="0" smtClean="0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508781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hashSeries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{“Patient1”:[0, 1, 2], “Patient2”:[0, 0, 5]}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2148853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hashhashExcel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{“r1”:{“c1”:1, “c2”:2}, “r2”:{“c1”:3, “c2”:4}}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‘c1’ used 2x as key?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8221" y="2788925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hashhashExcel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[“r2”]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8221" y="3428997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{“c1”:3, “c2”:4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4069069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hashhashExcel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[“r2”][“c1”]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8221" y="4709141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257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2" grpId="0" animBg="1"/>
      <p:bldP spid="23" grpId="0" animBg="1"/>
      <p:bldP spid="12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828836"/>
            <a:ext cx="868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</a:t>
            </a:r>
            <a:r>
              <a:rPr lang="en-US" sz="7200" dirty="0" smtClean="0"/>
              <a:t>he </a:t>
            </a:r>
            <a:r>
              <a:rPr lang="en-US" sz="7200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sz="7200" dirty="0" smtClean="0">
                <a:cs typeface="Consolas" pitchFamily="49" charset="0"/>
              </a:rPr>
              <a:t> loop</a:t>
            </a:r>
            <a:endParaRPr lang="en-US" sz="7200" dirty="0">
              <a:cs typeface="Consolas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9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Loops and collections go hand-in-hand</a:t>
            </a:r>
          </a:p>
          <a:p>
            <a:pPr lvl="1"/>
            <a:r>
              <a:rPr lang="en-US" dirty="0" smtClean="0"/>
              <a:t>Enable executing a set of instructions on </a:t>
            </a:r>
            <a:r>
              <a:rPr lang="en-US" u="sng" dirty="0" smtClean="0"/>
              <a:t>each element</a:t>
            </a:r>
            <a:r>
              <a:rPr lang="en-US" dirty="0" smtClean="0"/>
              <a:t> of a collection</a:t>
            </a:r>
          </a:p>
          <a:p>
            <a:r>
              <a:rPr lang="en-US" dirty="0" smtClean="0"/>
              <a:t>Structure of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 in python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34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10025" y="3154683"/>
            <a:ext cx="3748999" cy="192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x 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y:</a:t>
            </a:r>
          </a:p>
          <a:p>
            <a:r>
              <a:rPr lang="en-US" sz="3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x = x + 1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x 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45552" y="3077405"/>
            <a:ext cx="1280146" cy="45719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55638" y="2775680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730245" y="2514610"/>
            <a:ext cx="918566" cy="91439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644634" y="2144384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561549" y="2601579"/>
            <a:ext cx="174524" cy="827421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612123" y="3746802"/>
            <a:ext cx="1203731" cy="113002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930609" y="3746801"/>
            <a:ext cx="267015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400" dirty="0" smtClean="0"/>
              <a:t> is the data </a:t>
            </a:r>
          </a:p>
          <a:p>
            <a:r>
              <a:rPr lang="en-US" sz="2400" dirty="0" smtClean="0"/>
              <a:t>(often a collection)</a:t>
            </a:r>
          </a:p>
          <a:p>
            <a:r>
              <a:rPr lang="en-US" sz="2400" dirty="0" smtClean="0"/>
              <a:t>whose elements we</a:t>
            </a:r>
          </a:p>
          <a:p>
            <a:r>
              <a:rPr lang="en-US" sz="2400" dirty="0" smtClean="0"/>
              <a:t>want to process</a:t>
            </a:r>
          </a:p>
          <a:p>
            <a:r>
              <a:rPr lang="en-US" sz="2400" dirty="0" smtClean="0"/>
              <a:t>(one-at-a-time)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335342" y="4876827"/>
            <a:ext cx="33832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dirty="0" smtClean="0">
                <a:cs typeface="Consolas" pitchFamily="49" charset="0"/>
              </a:rPr>
              <a:t> is a variable that will store the element of y with which we are currently working</a:t>
            </a:r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6461756" y="3692898"/>
            <a:ext cx="2377414" cy="37617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535707" y="5432612"/>
            <a:ext cx="33832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cs typeface="Consolas" pitchFamily="49" charset="0"/>
              </a:rPr>
              <a:t>indented block of code </a:t>
            </a:r>
          </a:p>
          <a:p>
            <a:pPr algn="ctr"/>
            <a:r>
              <a:rPr lang="en-US" sz="2400" dirty="0" smtClean="0">
                <a:cs typeface="Consolas" pitchFamily="49" charset="0"/>
              </a:rPr>
              <a:t>using current value of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400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084342" y="4114792"/>
            <a:ext cx="731512" cy="1325866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4084342" y="4716298"/>
            <a:ext cx="731512" cy="72436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9197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 animBg="1"/>
      <p:bldP spid="9" grpId="0"/>
      <p:bldP spid="23" grpId="0"/>
      <p:bldP spid="35" grpId="0"/>
      <p:bldP spid="37" grpId="0"/>
      <p:bldP spid="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basic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35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5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[0, 1, 2, 3]: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18161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288036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8221" y="361187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34339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120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basic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36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5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[0, 1, 2, 3]: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18161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288036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8221" y="361187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8221" y="434339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016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range( 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37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5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b="1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( 4 ):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consider the numbers from 0 to 3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iSquared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iSquared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18161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0, 0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288036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1, 1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61187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2, 4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34339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3, 9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073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over a string in a variable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38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strGreeting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“hello, world”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strChar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strGreeting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strChar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strChar.upper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strChar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“H”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320954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“E”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90448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“L”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59941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5294354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strGreeting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 # the data we looped over isn’t changed!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5897856"/>
            <a:ext cx="11155558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</a:t>
            </a:r>
            <a:r>
              <a:rPr lang="en-US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ello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world’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170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  <p:bldP spid="11" grpId="0" animBg="1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enumerate( 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39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astrNames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[“Matt”, “Sarah”, “Jason”, “Michelle”]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enumerate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astrNames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enumerate returns position, value pairs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“Dr. ” +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strName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0, ‘Dr. Matt’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321336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1, ‘Dr. Sarah’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9448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2, ‘Dr. Jason’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676384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3, ‘Dr. Michelle’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9862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2164082"/>
          </a:xfrm>
        </p:spPr>
        <p:txBody>
          <a:bodyPr/>
          <a:lstStyle/>
          <a:p>
            <a:r>
              <a:rPr lang="en-US" dirty="0" smtClean="0"/>
              <a:t>Computing (in Python or otherwise) is focused on two things:</a:t>
            </a:r>
          </a:p>
          <a:p>
            <a:pPr lvl="1"/>
            <a:r>
              <a:rPr lang="en-US" dirty="0" smtClean="0"/>
              <a:t>Variables (data)</a:t>
            </a:r>
          </a:p>
          <a:p>
            <a:pPr lvl="1"/>
            <a:r>
              <a:rPr lang="en-US" dirty="0" smtClean="0"/>
              <a:t>Functions (operations on data)</a:t>
            </a:r>
          </a:p>
          <a:p>
            <a:r>
              <a:rPr lang="en-US" dirty="0"/>
              <a:t>At many different levels, computer </a:t>
            </a:r>
            <a:r>
              <a:rPr lang="en-US" dirty="0" smtClean="0"/>
              <a:t>code can be thought of as a </a:t>
            </a:r>
            <a:r>
              <a:rPr lang="en-US" dirty="0"/>
              <a:t>black box that takes some data, acts on it, and </a:t>
            </a:r>
            <a:r>
              <a:rPr lang="en-US" b="1" dirty="0" smtClean="0"/>
              <a:t>returns</a:t>
            </a:r>
            <a:r>
              <a:rPr lang="en-US" dirty="0" smtClean="0"/>
              <a:t> </a:t>
            </a:r>
            <a:r>
              <a:rPr lang="en-US" dirty="0"/>
              <a:t>some data: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56698" y="3848096"/>
            <a:ext cx="1280146" cy="82295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94437" y="3535680"/>
            <a:ext cx="1828780" cy="14477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80810" y="3848096"/>
            <a:ext cx="1280146" cy="8229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</a:t>
            </a:r>
          </a:p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18549" y="3535680"/>
            <a:ext cx="1828780" cy="14477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204926" y="3848096"/>
            <a:ext cx="1280146" cy="8229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newer</a:t>
            </a:r>
          </a:p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 rot="5400000">
            <a:off x="2413785" y="4168132"/>
            <a:ext cx="503711" cy="18287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5400000">
            <a:off x="4700158" y="4168132"/>
            <a:ext cx="503711" cy="18287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6437897" y="4168132"/>
            <a:ext cx="503711" cy="18287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5400000">
            <a:off x="8724270" y="4168132"/>
            <a:ext cx="503711" cy="18287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43904" y="5257780"/>
            <a:ext cx="11714922" cy="13411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Often we chain these operations together to do useful things</a:t>
            </a:r>
          </a:p>
          <a:p>
            <a:r>
              <a:rPr lang="en-US" dirty="0" smtClean="0"/>
              <a:t>Much of the intermediary data is never seen by us, the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26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changing a collection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40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[2, 3, 5, 7, 11]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b="1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enumerate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enumerate returns position, value pairs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0, 2, 4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321336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1, 3, 9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9448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2, 5, 25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676384"/>
            <a:ext cx="1115555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5111468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list will be changed!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5714970"/>
            <a:ext cx="11155558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[4, 9, 25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49, 121]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367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  <p:bldP spid="10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/>
              <a:t> loop</a:t>
            </a:r>
            <a:r>
              <a:rPr lang="en-US" dirty="0" smtClean="0"/>
              <a:t>: </a:t>
            </a:r>
            <a:r>
              <a:rPr lang="en-US" dirty="0" err="1" smtClean="0"/>
              <a:t>dict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‘Cantaloupe’, 3.59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321336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‘Apple’, 1.29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9448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‘Banana’, 0.99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4739600"/>
            <a:ext cx="11714922" cy="335302"/>
          </a:xfrm>
        </p:spPr>
        <p:txBody>
          <a:bodyPr/>
          <a:lstStyle/>
          <a:p>
            <a:r>
              <a:rPr lang="en-US" dirty="0" smtClean="0"/>
              <a:t>When we supply a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dict</a:t>
            </a:r>
            <a:r>
              <a:rPr lang="en-US" dirty="0" smtClean="0"/>
              <a:t> as data for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loop, we loop over the keys of the </a:t>
            </a:r>
            <a:r>
              <a:rPr lang="en-US" dirty="0" err="1" smtClean="0"/>
              <a:t>dict</a:t>
            </a:r>
            <a:r>
              <a:rPr lang="en-US" dirty="0" smtClean="0"/>
              <a:t>, but not in any intuitive order!</a:t>
            </a:r>
          </a:p>
        </p:txBody>
      </p:sp>
    </p:spTree>
    <p:extLst>
      <p:ext uri="{BB962C8B-B14F-4D97-AF65-F5344CB8AC3E}">
        <p14:creationId xmlns:p14="http://schemas.microsoft.com/office/powerpoint/2010/main" val="34831933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/>
              <a:t> loop</a:t>
            </a:r>
            <a:r>
              <a:rPr lang="en-US" dirty="0" smtClean="0"/>
              <a:t>: </a:t>
            </a:r>
            <a:r>
              <a:rPr lang="en-US" dirty="0" err="1" smtClean="0"/>
              <a:t>dict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b="1" u="sng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.items</a:t>
            </a:r>
            <a:r>
              <a:rPr lang="en-US" b="1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‘Cantaloupe’, 3.59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321336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‘Apple’, 1.29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9448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‘Banana’, 0.99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4739600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.items( )</a:t>
            </a:r>
            <a:r>
              <a:rPr lang="en-US" dirty="0" smtClean="0">
                <a:cs typeface="Consolas" pitchFamily="49" charset="0"/>
              </a:rPr>
              <a:t> is a dictionary method that provides a shortcut for looping over key, value pairs</a:t>
            </a:r>
          </a:p>
          <a:p>
            <a:r>
              <a:rPr lang="en-US" dirty="0" smtClean="0">
                <a:cs typeface="Consolas" pitchFamily="49" charset="0"/>
              </a:rPr>
              <a:t>Still no sensible order though!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53375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/>
              <a:t> loop</a:t>
            </a:r>
            <a:r>
              <a:rPr lang="en-US" dirty="0" smtClean="0"/>
              <a:t>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sorted( 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b="1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sorted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3943233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‘Cantaloupe’, 3.59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‘Apple’, 1.29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24612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‘Banana’, 0.99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4739600"/>
            <a:ext cx="11714922" cy="335302"/>
          </a:xfrm>
        </p:spPr>
        <p:txBody>
          <a:bodyPr/>
          <a:lstStyle/>
          <a:p>
            <a:r>
              <a:rPr lang="en-US" dirty="0" smtClean="0"/>
              <a:t>The function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sorted( )</a:t>
            </a:r>
            <a:r>
              <a:rPr lang="en-US" dirty="0" smtClean="0">
                <a:cs typeface="Consolas" pitchFamily="49" charset="0"/>
              </a:rPr>
              <a:t> yields the sorted keys of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hashPrices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cs typeface="Consolas" pitchFamily="49" charset="0"/>
              </a:rPr>
              <a:t> isn’t changed in this process (still unordered </a:t>
            </a:r>
            <a:r>
              <a:rPr lang="en-US" dirty="0" err="1" smtClean="0">
                <a:cs typeface="Consolas" pitchFamily="49" charset="0"/>
              </a:rPr>
              <a:t>dict</a:t>
            </a:r>
            <a:r>
              <a:rPr lang="en-US" dirty="0" smtClean="0"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83334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Review/reinforcement</a:t>
            </a:r>
          </a:p>
          <a:p>
            <a:r>
              <a:rPr lang="en-US" sz="3200" dirty="0"/>
              <a:t>The index and slice operators</a:t>
            </a:r>
          </a:p>
          <a:p>
            <a:r>
              <a:rPr lang="en-US" sz="3200" dirty="0"/>
              <a:t>The Python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list</a:t>
            </a:r>
          </a:p>
          <a:p>
            <a:r>
              <a:rPr lang="en-US" sz="3200" dirty="0"/>
              <a:t>The Python </a:t>
            </a:r>
            <a:r>
              <a:rPr lang="en-US" sz="3200" dirty="0" err="1">
                <a:latin typeface="Consolas" pitchFamily="49" charset="0"/>
                <a:cs typeface="Consolas" pitchFamily="49" charset="0"/>
              </a:rPr>
              <a:t>dict</a:t>
            </a:r>
            <a:endParaRPr lang="en-US" sz="3200" dirty="0"/>
          </a:p>
          <a:p>
            <a:r>
              <a:rPr lang="en-US" sz="3200" dirty="0"/>
              <a:t>The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for</a:t>
            </a:r>
            <a:r>
              <a:rPr lang="en-US" sz="3200" dirty="0"/>
              <a:t> </a:t>
            </a:r>
            <a:r>
              <a:rPr lang="en-US" sz="3200" dirty="0" smtClean="0"/>
              <a:t>loop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01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828836"/>
            <a:ext cx="868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Extras</a:t>
            </a:r>
            <a:endParaRPr lang="en-US" sz="7200" dirty="0">
              <a:cs typeface="Consolas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316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Aside: </a:t>
            </a:r>
            <a:r>
              <a:rPr lang="en-US" i="1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426741"/>
          </a:xfrm>
        </p:spPr>
        <p:txBody>
          <a:bodyPr/>
          <a:lstStyle/>
          <a:p>
            <a:r>
              <a:rPr lang="en-US" dirty="0" smtClean="0"/>
              <a:t>We’ve now seen Python use “+” in several different ways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46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49544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3] + [“A”, “B”, “C”]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07789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3, “A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“B”, “C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66033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“Hello” + “World”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324277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HelloWorld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221" y="3853398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 + 3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221" y="4435842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43904" y="5013917"/>
            <a:ext cx="11714922" cy="1615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is a consequence of Python’s </a:t>
            </a:r>
            <a:r>
              <a:rPr lang="en-US" b="1" dirty="0" smtClean="0"/>
              <a:t>object-oriented</a:t>
            </a:r>
            <a:r>
              <a:rPr lang="en-US" dirty="0" smtClean="0"/>
              <a:t> design.</a:t>
            </a:r>
          </a:p>
          <a:p>
            <a:r>
              <a:rPr lang="en-US" dirty="0" smtClean="0"/>
              <a:t>This means that much of the “work” in Python is done </a:t>
            </a:r>
            <a:r>
              <a:rPr lang="en-US" i="1" dirty="0" smtClean="0"/>
              <a:t>by the data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Data “know how to do” things, such as how to add themselves together.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2822995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 animBg="1"/>
      <p:bldP spid="20" grpId="0" animBg="1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to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5181569"/>
          </a:xfrm>
        </p:spPr>
        <p:txBody>
          <a:bodyPr/>
          <a:lstStyle/>
          <a:p>
            <a:r>
              <a:rPr lang="en-US" sz="3200" dirty="0" smtClean="0"/>
              <a:t>Learn how to represent data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Data types, such as strings and </a:t>
            </a:r>
            <a:r>
              <a:rPr lang="en-US" dirty="0" err="1" smtClean="0">
                <a:solidFill>
                  <a:schemeClr val="accent1"/>
                </a:solidFill>
              </a:rPr>
              <a:t>ints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sz="3200" dirty="0" smtClean="0"/>
              <a:t>Learn basic manipulations of data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Built-in functions (e.g. print) and structures (e.g. loops)</a:t>
            </a:r>
          </a:p>
          <a:p>
            <a:r>
              <a:rPr lang="en-US" sz="3200" dirty="0" smtClean="0"/>
              <a:t>Many of these ideas are found across programming languages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Much like the verb “</a:t>
            </a:r>
            <a:r>
              <a:rPr lang="en-US" i="1" dirty="0" smtClean="0">
                <a:solidFill>
                  <a:schemeClr val="accent1"/>
                </a:solidFill>
              </a:rPr>
              <a:t>to be</a:t>
            </a:r>
            <a:r>
              <a:rPr lang="en-US" dirty="0" smtClean="0">
                <a:solidFill>
                  <a:schemeClr val="accent1"/>
                </a:solidFill>
              </a:rPr>
              <a:t>” shows up in many spoken languages</a:t>
            </a:r>
          </a:p>
          <a:p>
            <a:r>
              <a:rPr lang="en-US" sz="3200" dirty="0" smtClean="0"/>
              <a:t>Others are Python-specific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Like the preposition “</a:t>
            </a:r>
            <a:r>
              <a:rPr lang="en-US" i="1" dirty="0" smtClean="0">
                <a:solidFill>
                  <a:schemeClr val="accent1"/>
                </a:solidFill>
              </a:rPr>
              <a:t>chez</a:t>
            </a:r>
            <a:r>
              <a:rPr lang="en-US" dirty="0" smtClean="0">
                <a:solidFill>
                  <a:schemeClr val="accent1"/>
                </a:solidFill>
              </a:rPr>
              <a:t>” in French (as in “</a:t>
            </a:r>
            <a:r>
              <a:rPr lang="en-US" i="1" dirty="0" smtClean="0">
                <a:solidFill>
                  <a:schemeClr val="accent1"/>
                </a:solidFill>
              </a:rPr>
              <a:t>let’s party chez Eric</a:t>
            </a:r>
            <a:r>
              <a:rPr lang="en-US" dirty="0" smtClean="0">
                <a:solidFill>
                  <a:schemeClr val="accent1"/>
                </a:solidFill>
              </a:rPr>
              <a:t>”)</a:t>
            </a:r>
          </a:p>
          <a:p>
            <a:r>
              <a:rPr lang="en-US" sz="3200" dirty="0" smtClean="0"/>
              <a:t>Programming is chaining data and operations to solve problems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Like stringing together words to make a paragraph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Can solve many problems, often many ways, with a small number of “words”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292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slide </a:t>
            </a:r>
            <a:r>
              <a:rPr lang="en-US" dirty="0"/>
              <a:t>c</a:t>
            </a:r>
            <a:r>
              <a:rPr lang="en-US" dirty="0" smtClean="0"/>
              <a:t>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1005705"/>
          </a:xfrm>
        </p:spPr>
        <p:txBody>
          <a:bodyPr/>
          <a:lstStyle/>
          <a:p>
            <a:r>
              <a:rPr lang="en-US" dirty="0" smtClean="0"/>
              <a:t>Green boxes for Python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221" y="1600220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 + 3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221" y="2788927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3977634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print( 1 + 3 )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4617707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33174" y="2240293"/>
            <a:ext cx="11714922" cy="640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Purple boxes for “return values” (result of an operation, sometimes unseen)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33174" y="3429000"/>
            <a:ext cx="11714922" cy="640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Grey boxes for printed values (data explicitly returned to the user)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8221" y="5806414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print( 1 + 3 )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I should really be able to do this in my head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33174" y="5257780"/>
            <a:ext cx="11714922" cy="640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21268084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11" grpId="0" animBg="1"/>
      <p:bldP spid="12" grpId="0" animBg="1"/>
      <p:bldP spid="13" grpId="0"/>
      <p:bldP spid="14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828836"/>
            <a:ext cx="868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Review</a:t>
            </a:r>
            <a:endParaRPr lang="en-US" sz="7200" dirty="0"/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3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scalar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1005705"/>
          </a:xfrm>
        </p:spPr>
        <p:txBody>
          <a:bodyPr/>
          <a:lstStyle/>
          <a:p>
            <a:r>
              <a:rPr lang="en-US" dirty="0" smtClean="0"/>
              <a:t>Last Weds we learned about Python’s “base/scalar” data types</a:t>
            </a:r>
          </a:p>
          <a:p>
            <a:pPr lvl="1"/>
            <a:r>
              <a:rPr lang="en-US" dirty="0" smtClean="0"/>
              <a:t>Strings (e.g. “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Hello, world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Integers (e.g.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123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Floats (e.g.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3.14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Booleans 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/>
              <a:t> and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Today we’ll learn about the two most common “collection” data types</a:t>
            </a:r>
            <a:endParaRPr lang="en-US" dirty="0"/>
          </a:p>
          <a:p>
            <a:pPr lvl="1"/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Dictionaries (</a:t>
            </a:r>
            <a:r>
              <a:rPr lang="en-US" dirty="0" err="1" smtClean="0"/>
              <a:t>dicts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110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1005705"/>
          </a:xfrm>
        </p:spPr>
        <p:txBody>
          <a:bodyPr/>
          <a:lstStyle/>
          <a:p>
            <a:r>
              <a:rPr lang="en-US" dirty="0" smtClean="0"/>
              <a:t>Variables are buckets for storing data (of any type)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strVar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“Hello, world”</a:t>
            </a:r>
          </a:p>
          <a:p>
            <a:r>
              <a:rPr lang="en-US" dirty="0" smtClean="0"/>
              <a:t>If we don’t store data in a variable, it vanishes immediately: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221" y="2573282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 + 3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computes and returns value, but value is lost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221" y="3246122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3937174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1 + 3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computes and stores value in variable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4617707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529824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727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1562</TotalTime>
  <Words>2794</Words>
  <Application>Microsoft Office PowerPoint</Application>
  <PresentationFormat>Custom</PresentationFormat>
  <Paragraphs>512</Paragraphs>
  <Slides>46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template</vt:lpstr>
      <vt:lpstr>Python II: collections and the for loop</vt:lpstr>
      <vt:lpstr>Summary</vt:lpstr>
      <vt:lpstr>PowerPoint Presentation</vt:lpstr>
      <vt:lpstr>Computing</vt:lpstr>
      <vt:lpstr>Learning to program</vt:lpstr>
      <vt:lpstr>My slide conventions</vt:lpstr>
      <vt:lpstr>PowerPoint Presentation</vt:lpstr>
      <vt:lpstr>Review: scalar data types</vt:lpstr>
      <vt:lpstr>Review: variables</vt:lpstr>
      <vt:lpstr>Review: variables</vt:lpstr>
      <vt:lpstr>Review: variables</vt:lpstr>
      <vt:lpstr>PowerPoint Presentation</vt:lpstr>
      <vt:lpstr>The index/look-up operator, []</vt:lpstr>
      <vt:lpstr>The slice operator, [:]</vt:lpstr>
      <vt:lpstr>PowerPoint Presentation</vt:lpstr>
      <vt:lpstr>Lists: definition</vt:lpstr>
      <vt:lpstr>Lists: length</vt:lpstr>
      <vt:lpstr>Lists: joining</vt:lpstr>
      <vt:lpstr>Lists: indexing</vt:lpstr>
      <vt:lpstr>Lists: assignment</vt:lpstr>
      <vt:lpstr>Lists: indexing</vt:lpstr>
      <vt:lpstr>Lists: slicing</vt:lpstr>
      <vt:lpstr>Lists: methods</vt:lpstr>
      <vt:lpstr>Nested lists</vt:lpstr>
      <vt:lpstr>Nested lists</vt:lpstr>
      <vt:lpstr>PowerPoint Presentation</vt:lpstr>
      <vt:lpstr>Dictionaries (dict): definition</vt:lpstr>
      <vt:lpstr>Dicts: indexing (or “look-up”)</vt:lpstr>
      <vt:lpstr>Dicts : indexing (or “look-up”)</vt:lpstr>
      <vt:lpstr>Dicts: length</vt:lpstr>
      <vt:lpstr>Dicts : methods</vt:lpstr>
      <vt:lpstr>Nested dicts</vt:lpstr>
      <vt:lpstr>PowerPoint Presentation</vt:lpstr>
      <vt:lpstr>The for loop</vt:lpstr>
      <vt:lpstr>The for loop: basic example</vt:lpstr>
      <vt:lpstr>The for loop: basic example</vt:lpstr>
      <vt:lpstr>The for loop: range( )</vt:lpstr>
      <vt:lpstr>The for loop: over a string in a variable</vt:lpstr>
      <vt:lpstr>The for loop: enumerate( )</vt:lpstr>
      <vt:lpstr>The for loop: changing a collection</vt:lpstr>
      <vt:lpstr>The for loop: dict example</vt:lpstr>
      <vt:lpstr>The for loop: dict example</vt:lpstr>
      <vt:lpstr>The for loop: sorted( )</vt:lpstr>
      <vt:lpstr>Summary</vt:lpstr>
      <vt:lpstr>PowerPoint Presentation</vt:lpstr>
      <vt:lpstr>Aside: polymorphism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Eric Franzosa</cp:lastModifiedBy>
  <cp:revision>739</cp:revision>
  <dcterms:created xsi:type="dcterms:W3CDTF">2017-01-05T15:59:06Z</dcterms:created>
  <dcterms:modified xsi:type="dcterms:W3CDTF">2018-02-07T17:37:24Z</dcterms:modified>
</cp:coreProperties>
</file>