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38"/>
  </p:notesMasterIdLst>
  <p:sldIdLst>
    <p:sldId id="256" r:id="rId2"/>
    <p:sldId id="414" r:id="rId3"/>
    <p:sldId id="390" r:id="rId4"/>
    <p:sldId id="391" r:id="rId5"/>
    <p:sldId id="392" r:id="rId6"/>
    <p:sldId id="415" r:id="rId7"/>
    <p:sldId id="398" r:id="rId8"/>
    <p:sldId id="427" r:id="rId9"/>
    <p:sldId id="401" r:id="rId10"/>
    <p:sldId id="402" r:id="rId11"/>
    <p:sldId id="403" r:id="rId12"/>
    <p:sldId id="404" r:id="rId13"/>
    <p:sldId id="420" r:id="rId14"/>
    <p:sldId id="421" r:id="rId15"/>
    <p:sldId id="405" r:id="rId16"/>
    <p:sldId id="416" r:id="rId17"/>
    <p:sldId id="406" r:id="rId18"/>
    <p:sldId id="417" r:id="rId19"/>
    <p:sldId id="407" r:id="rId20"/>
    <p:sldId id="408" r:id="rId21"/>
    <p:sldId id="409" r:id="rId22"/>
    <p:sldId id="410" r:id="rId23"/>
    <p:sldId id="418" r:id="rId24"/>
    <p:sldId id="380" r:id="rId25"/>
    <p:sldId id="379" r:id="rId26"/>
    <p:sldId id="381" r:id="rId27"/>
    <p:sldId id="382" r:id="rId28"/>
    <p:sldId id="383" r:id="rId29"/>
    <p:sldId id="385" r:id="rId30"/>
    <p:sldId id="384" r:id="rId31"/>
    <p:sldId id="426" r:id="rId32"/>
    <p:sldId id="419" r:id="rId33"/>
    <p:sldId id="422" r:id="rId34"/>
    <p:sldId id="423" r:id="rId35"/>
    <p:sldId id="424" r:id="rId36"/>
    <p:sldId id="42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73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Python III:</a:t>
            </a:r>
            <a:br>
              <a:rPr lang="en-US" dirty="0" smtClean="0"/>
            </a:br>
            <a:r>
              <a:rPr lang="en-US" dirty="0" smtClean="0"/>
              <a:t>flow of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dirty="0" smtClean="0">
                <a:latin typeface="+mn-lt"/>
                <a:cs typeface="Consolas" pitchFamily="49" charset="0"/>
              </a:rPr>
              <a:t> conditional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Conditionals allow “flow of control” in our programs</a:t>
            </a:r>
          </a:p>
          <a:p>
            <a:pPr lvl="1"/>
            <a:r>
              <a:rPr lang="en-US" dirty="0" smtClean="0"/>
              <a:t>“Do different things depending on qualities of the data given”</a:t>
            </a:r>
          </a:p>
          <a:p>
            <a:r>
              <a:rPr lang="en-US" dirty="0" smtClean="0"/>
              <a:t>Structure of an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dirty="0" smtClean="0">
                <a:latin typeface="+mj-lt"/>
                <a:cs typeface="Consolas" pitchFamily="49" charset="0"/>
              </a:rPr>
              <a:t> </a:t>
            </a:r>
            <a:r>
              <a:rPr lang="en-US" dirty="0"/>
              <a:t>conditional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38440" y="2514610"/>
            <a:ext cx="7497998" cy="2285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x:</a:t>
            </a:r>
          </a:p>
          <a:p>
            <a:r>
              <a:rPr lang="en-US" sz="3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# do this if x is True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3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# do this if x is False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43904" y="5074902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nsolas" pitchFamily="49" charset="0"/>
              </a:rPr>
              <a:t>“x”</a:t>
            </a:r>
            <a:r>
              <a:rPr lang="en-US" dirty="0" smtClean="0"/>
              <a:t> above could be a variable storing </a:t>
            </a:r>
            <a:r>
              <a:rPr lang="en-US" dirty="0" smtClean="0">
                <a:cs typeface="Consolas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cs typeface="Consolas" pitchFamily="49" charset="0"/>
              </a:rPr>
              <a:t>False</a:t>
            </a:r>
          </a:p>
          <a:p>
            <a:pPr lvl="1"/>
            <a:r>
              <a:rPr lang="en-US" dirty="0" smtClean="0">
                <a:cs typeface="Consolas" pitchFamily="49" charset="0"/>
              </a:rPr>
              <a:t>We’ll write such variables as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fVariable</a:t>
            </a:r>
            <a:r>
              <a:rPr lang="en-US" dirty="0" smtClean="0">
                <a:cs typeface="Consolas" pitchFamily="49" charset="0"/>
              </a:rPr>
              <a:t> in </a:t>
            </a:r>
            <a:r>
              <a:rPr lang="en-US" dirty="0">
                <a:cs typeface="Consolas" pitchFamily="49" charset="0"/>
              </a:rPr>
              <a:t>H</a:t>
            </a:r>
            <a:r>
              <a:rPr lang="en-US" dirty="0" smtClean="0">
                <a:cs typeface="Consolas" pitchFamily="49" charset="0"/>
              </a:rPr>
              <a:t>ungarian notation (“f” stands for “flag”)</a:t>
            </a:r>
          </a:p>
          <a:p>
            <a:r>
              <a:rPr lang="en-US" dirty="0" smtClean="0"/>
              <a:t>More often “x” is a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75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/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60188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== 13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‘==’ tests for equivalence, different from assignment ‘=’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16348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84829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&gt; 13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440990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104027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47 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not a statement! Sets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to be 47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497150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&lt;= 46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‘&lt;=’ behaves as ‘less than or equal to’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553311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72509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!= 13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‘!=’ is read ‘not equal to’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221" y="3286694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036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/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/>
              <a:t>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72178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“Apple”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‘in’ tests for membership among collections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30053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7929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“Pear”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45804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114302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1829" y="403996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“Grape”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“Grapefruit”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‘in’ tests for substring relationship among strings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1829" y="461872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294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05158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&lt; 2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3 &gt; 1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“and” returns “True” if both surrounding statements are 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163403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21647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“Eric”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“America”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eric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“America”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279891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335089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&lt; 2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 &gt; 2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“or” return “True” if at least one surrounding statement is 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93333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49347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“i”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“team”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“fun”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“dysfunctional”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07591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58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221" y="109689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 &lt; 2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“not” negates the truth value it is given, similar to “-1 *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167933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26178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True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logical operators are evaluated left to right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284422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221" y="33962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(True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True)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parens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to change order of operations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97864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172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557332"/>
            <a:ext cx="11155558" cy="24688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dMyBudget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3.00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sorted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# can I afford this fruit?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dMyBudget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“s”, “are too expensive!”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“I can afford a”,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757698"/>
            <a:ext cx="11155558" cy="400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 Banana’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5314818"/>
            <a:ext cx="11155558" cy="400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‘Cantaloupes are too expensive’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4209064"/>
            <a:ext cx="11155558" cy="400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Apple’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Let’s pay a visit to the produce section at the grocery store…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3904" y="5928307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What’s </a:t>
            </a:r>
            <a:r>
              <a:rPr lang="en-US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 with the above 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1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417342"/>
            <a:ext cx="11155558" cy="3748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“Cantaloupe”:3.59}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dMyBudget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= 3.00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sorted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does this fruit’s name start with a vowel?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[0].lower( )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aeiou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strArticle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“an”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strArticle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“a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# can I afford this fruit?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dMyBudget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+ “s”, “are too expensive!” 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“I can afford”,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strArticle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5729127"/>
            <a:ext cx="11155558" cy="308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Banana’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6137770"/>
            <a:ext cx="11155558" cy="308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‘Cantaloupes are too expensive’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5320484"/>
            <a:ext cx="11155558" cy="308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‘I can afford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Apple’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Let’s fix that problem with another conditional…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101829" y="1965976"/>
            <a:ext cx="4023316" cy="173734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Doesn’t always work: some “u” words are used with “a” and others “an”: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“a user” versus “an umbrella”.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Need more </a:t>
            </a:r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dirty="0" smtClean="0">
                <a:solidFill>
                  <a:schemeClr val="bg1"/>
                </a:solidFill>
              </a:rPr>
              <a:t> statements!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59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elif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508781"/>
            <a:ext cx="11155558" cy="2194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% 2 == 0: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“is even”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% 2 == 1: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“is odd” )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“Something went wrong. Is this an integer?:”,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   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 smtClean="0"/>
              <a:t> allows us to build a “switch” over multiple tests: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3904" y="3916649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 smtClean="0">
                <a:cs typeface="Consolas" pitchFamily="49" charset="0"/>
              </a:rPr>
              <a:t> only evaluates if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cs typeface="Consolas" pitchFamily="49" charset="0"/>
              </a:rPr>
              <a:t> above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3904" y="4373844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nsolas" pitchFamily="49" charset="0"/>
              </a:rPr>
              <a:t>You can have as many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 smtClean="0">
                <a:cs typeface="Consolas" pitchFamily="49" charset="0"/>
              </a:rPr>
              <a:t> statements as you like between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cs typeface="Consolas" pitchFamily="49" charset="0"/>
              </a:rPr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en-US" dirty="0" smtClean="0">
                <a:cs typeface="Consolas" pitchFamily="49" charset="0"/>
              </a:rPr>
              <a:t>: each one will evaluate if everything above it was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>
                <a:cs typeface="Consolas" pitchFamily="49" charset="0"/>
              </a:rPr>
              <a:t>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5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build="p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pass</a:t>
            </a:r>
            <a:r>
              <a:rPr lang="en-US" dirty="0" smtClean="0">
                <a:latin typeface="+mn-lt"/>
                <a:cs typeface="Consolas" pitchFamily="49" charset="0"/>
              </a:rPr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continue</a:t>
            </a:r>
            <a:r>
              <a:rPr lang="en-US" dirty="0" smtClean="0">
                <a:latin typeface="+mn-lt"/>
                <a:cs typeface="Consolas" pitchFamily="49" charset="0"/>
              </a:rPr>
              <a:t>, and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break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9244" y="2514610"/>
            <a:ext cx="11155558" cy="3931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dShoppingCartValue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0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# a reasonably priced fruit: finish the code in the for loop block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&lt;= 3.00: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pass</a:t>
            </a: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# this fruit is too expensive: move on to the next one 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3.00 &lt;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&lt;= 10.0: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continue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#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this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store is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overpriced (something was &gt;$10):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mpty our shopping cart and leave</a:t>
            </a:r>
            <a:endParaRPr lang="en-US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else: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dShoppingCartValue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0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break</a:t>
            </a:r>
          </a:p>
          <a:p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# if we made it here, add one fruit to our shopping cart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dShoppingCartValue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pass</a:t>
            </a:r>
            <a:r>
              <a:rPr lang="en-US" dirty="0" smtClean="0">
                <a:cs typeface="Consolas" pitchFamily="49" charset="0"/>
              </a:rPr>
              <a:t> is the official way to “do nothing” in a block of code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continue</a:t>
            </a:r>
            <a:r>
              <a:rPr lang="en-US" dirty="0" smtClean="0">
                <a:cs typeface="Consolas" pitchFamily="49" charset="0"/>
              </a:rPr>
              <a:t> will immediately proceed to the next iteration of a loop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will </a:t>
            </a:r>
            <a:r>
              <a:rPr lang="en-US" dirty="0" smtClean="0">
                <a:cs typeface="Consolas" pitchFamily="49" charset="0"/>
              </a:rPr>
              <a:t>exit the loop</a:t>
            </a:r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75416" y="3246122"/>
            <a:ext cx="0" cy="2560292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7159" y="5958814"/>
            <a:ext cx="0" cy="33527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7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  <a:r>
              <a:rPr lang="en-US" sz="7200" dirty="0" smtClean="0"/>
              <a:t>he </a:t>
            </a:r>
            <a:r>
              <a:rPr lang="en-US" sz="7200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7200" dirty="0" smtClean="0">
                <a:cs typeface="Consolas" pitchFamily="49" charset="0"/>
              </a:rPr>
              <a:t> loop</a:t>
            </a:r>
            <a:endParaRPr lang="en-US" sz="7200" dirty="0"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58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 smtClean="0"/>
              <a:t> loop revisited</a:t>
            </a:r>
          </a:p>
          <a:p>
            <a:r>
              <a:rPr lang="en-US" sz="3200" dirty="0" smtClean="0"/>
              <a:t>Conditionals (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Logical statements and operators</a:t>
            </a:r>
          </a:p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Introduction to functions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37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latin typeface="+mn-lt"/>
                <a:cs typeface="Consolas" pitchFamily="49" charset="0"/>
              </a:rPr>
              <a:t> loop</a:t>
            </a: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55" y="2788927"/>
            <a:ext cx="10058291" cy="2285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x:</a:t>
            </a:r>
          </a:p>
          <a:p>
            <a:r>
              <a:rPr lang="en-US" sz="3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# do this until x is no longer True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8539" y="990601"/>
            <a:ext cx="11714922" cy="33530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/>
              <a:t> loop provides a way to do something as long as a statement is true</a:t>
            </a:r>
          </a:p>
          <a:p>
            <a:r>
              <a:rPr lang="en-US" dirty="0" smtClean="0"/>
              <a:t>Similar in spirit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break</a:t>
            </a:r>
          </a:p>
          <a:p>
            <a:r>
              <a:rPr lang="en-US" dirty="0" smtClean="0"/>
              <a:t>We don’t need to be looping over fixed data to use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while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737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cs typeface="Consolas" pitchFamily="49" charset="0"/>
              </a:rPr>
              <a:t> loop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= 0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 iCount &lt; 3: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iCount += 1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iCount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0346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# stop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260604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221" y="3337561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46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loop (infinite version)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= 0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 iCount &lt; 4: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strike="sngStrik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iCount += 1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iCount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034672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260604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221" y="3337561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221" y="6137769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709146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440658"/>
            <a:ext cx="11155558" cy="548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614478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functions</a:t>
            </a:r>
            <a:endParaRPr lang="en-US" sz="7200" dirty="0"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7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We’ve been using a lot of Python’s built-in functions already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print( )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enumerate( )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>
                <a:cs typeface="Consolas" pitchFamily="49" charset="0"/>
              </a:rPr>
              <a:t>s are the “calling card” of a function call</a:t>
            </a:r>
          </a:p>
          <a:p>
            <a:r>
              <a:rPr lang="en-US" dirty="0" smtClean="0"/>
              <a:t>We’ve seen a few functions defined in </a:t>
            </a:r>
            <a:r>
              <a:rPr lang="en-US" dirty="0" err="1" smtClean="0"/>
              <a:t>Codecademy</a:t>
            </a:r>
            <a:r>
              <a:rPr lang="en-US" dirty="0" smtClean="0"/>
              <a:t> and </a:t>
            </a:r>
            <a:r>
              <a:rPr lang="en-US" dirty="0" err="1" smtClean="0"/>
              <a:t>iPython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/>
              <a:t> keywords gave them away</a:t>
            </a:r>
          </a:p>
          <a:p>
            <a:r>
              <a:rPr lang="en-US" dirty="0" smtClean="0"/>
              <a:t>Functions provide a very flexible way to reuse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43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Anatomy of a function definition: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25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52141" y="2350337"/>
            <a:ext cx="6734897" cy="18874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function_name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sz="3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# actions to perform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130396" y="1874537"/>
            <a:ext cx="1045385" cy="640073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75781" y="1508781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7284707" y="4526268"/>
            <a:ext cx="3905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onsolas" pitchFamily="49" charset="0"/>
              </a:rPr>
              <a:t>Default “empty” piece of data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4630883" y="4150096"/>
            <a:ext cx="760633" cy="129056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2454" y="4526268"/>
            <a:ext cx="338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cs typeface="Consolas" pitchFamily="49" charset="0"/>
              </a:rPr>
              <a:t>indented block of code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347001" y="3504810"/>
            <a:ext cx="1097268" cy="1021459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01829" y="1802809"/>
            <a:ext cx="1045385" cy="640073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47214" y="1437053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776921" y="2179580"/>
            <a:ext cx="1045385" cy="640073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822306" y="1813824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096001" y="4066703"/>
            <a:ext cx="1097267" cy="64528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425449" y="5532097"/>
            <a:ext cx="34478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onsolas" pitchFamily="49" charset="0"/>
              </a:rPr>
              <a:t>Statement defining</a:t>
            </a:r>
          </a:p>
          <a:p>
            <a:r>
              <a:rPr lang="en-US" sz="2400" dirty="0" smtClean="0">
                <a:cs typeface="Consolas" pitchFamily="49" charset="0"/>
              </a:rPr>
              <a:t>What the function returns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46640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5" grpId="0"/>
      <p:bldP spid="44" grpId="0"/>
      <p:bldP spid="22" grpId="0"/>
      <p:bldP spid="26" grpId="0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trivial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9143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 + 1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2989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function call denoted by ( )s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8137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3487642"/>
            <a:ext cx="11155558" cy="764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221" y="4486821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221" y="506638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simple_function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)**2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functions return data, which we can directly act on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221" y="564882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10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20" grpId="0" animBg="1"/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Functions receive data via arguments, act on that data, and then return a processed result</a:t>
            </a:r>
          </a:p>
          <a:p>
            <a:r>
              <a:rPr lang="en-US" dirty="0" smtClean="0"/>
              <a:t>In this way, functions act as “mini” programs: taking input, providing 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27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8294" y="3634953"/>
            <a:ext cx="10424045" cy="18874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function_name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x, y, z ):</a:t>
            </a:r>
          </a:p>
          <a:p>
            <a:r>
              <a:rPr lang="en-US" sz="3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# actions to perform using x, y, z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918952" y="3250592"/>
            <a:ext cx="1045384" cy="48792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016219" y="2971805"/>
            <a:ext cx="3479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Arguments of the 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3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one argument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143024"/>
            <a:ext cx="11155558" cy="9143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square(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calling the return value “Ret” is a reminder, not mandatory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iRet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29522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square(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-5 )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function call denoted by ( )s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9777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25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350033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square(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this will create an error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221" y="4102883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TypeError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square()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takes exactly 1 argument (0 given)</a:t>
            </a:r>
          </a:p>
        </p:txBody>
      </p:sp>
    </p:spTree>
    <p:extLst>
      <p:ext uri="{BB962C8B-B14F-4D97-AF65-F5344CB8AC3E}">
        <p14:creationId xmlns:p14="http://schemas.microsoft.com/office/powerpoint/2010/main" val="16024009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2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multiple 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29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1828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query, collection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iCount =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here using iCount and not </a:t>
            </a:r>
            <a:r>
              <a:rPr lang="en-US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iRet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to be more explicit</a:t>
            </a:r>
            <a:endParaRPr lang="en-US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item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collection: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item == query: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iCount += 1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iCount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221" y="315468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( 1, [0, 1, 0, 1]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75723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34339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range( 5 )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this will create an error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945942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TypeError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count_occurrences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takes exactly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 arguments (1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given)</a:t>
            </a:r>
          </a:p>
        </p:txBody>
      </p:sp>
    </p:spTree>
    <p:extLst>
      <p:ext uri="{BB962C8B-B14F-4D97-AF65-F5344CB8AC3E}">
        <p14:creationId xmlns:p14="http://schemas.microsoft.com/office/powerpoint/2010/main" val="22372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  <a:r>
              <a:rPr lang="en-US" sz="7200" dirty="0" smtClean="0"/>
              <a:t>he </a:t>
            </a:r>
            <a:r>
              <a:rPr lang="en-US" sz="7200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7200" dirty="0" smtClean="0">
                <a:cs typeface="Consolas" pitchFamily="49" charset="0"/>
              </a:rPr>
              <a:t> loop</a:t>
            </a:r>
          </a:p>
          <a:p>
            <a:pPr algn="ctr"/>
            <a:r>
              <a:rPr lang="en-US" sz="3600" dirty="0" smtClean="0">
                <a:cs typeface="Consolas" pitchFamily="49" charset="0"/>
              </a:rPr>
              <a:t>(revisited)</a:t>
            </a:r>
            <a:endParaRPr lang="en-US" sz="3600" dirty="0"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2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changing collections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30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965976"/>
            <a:ext cx="11155558" cy="1280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negate_numbers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Value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enumerate(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= -1 * Value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aNumbers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points to original data passed in!</a:t>
            </a:r>
          </a:p>
          <a:p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None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221" y="3429000"/>
            <a:ext cx="11155558" cy="822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[1, -1, 0, 3]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negate_numbers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435690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# this function doesn’t return anything, it changes its inputs in-place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82661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original data in variable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aiIntegers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have changed!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296312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[-1, 1, 0, -3]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Arguments are passed “by reference”</a:t>
            </a:r>
          </a:p>
          <a:p>
            <a:r>
              <a:rPr lang="en-US" dirty="0" smtClean="0"/>
              <a:t>This means that collection data can be changed in the body of a function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43904" y="5897853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</a:rPr>
              <a:t>Note: Python will add “</a:t>
            </a:r>
            <a:r>
              <a:rPr lang="en-US" sz="20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return None</a:t>
            </a:r>
            <a:r>
              <a:rPr lang="en-US" sz="2000" dirty="0" smtClean="0">
                <a:solidFill>
                  <a:srgbClr val="C00000"/>
                </a:solidFill>
              </a:rPr>
              <a:t>” for us if we omit it. I find it useful to be explicit and add it to my code to remind myself later that the function doesn’t return anything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60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4" grpId="0" animBg="1"/>
      <p:bldP spid="12" grpId="0" animBg="1"/>
      <p:bldP spid="16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sz="3200" dirty="0" smtClean="0"/>
              <a:t> loop revisited</a:t>
            </a:r>
          </a:p>
          <a:p>
            <a:r>
              <a:rPr lang="en-US" sz="3200" dirty="0" smtClean="0"/>
              <a:t>Conditionals (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Logical statements and operators</a:t>
            </a:r>
          </a:p>
          <a:p>
            <a:r>
              <a:rPr lang="en-US" sz="3200" dirty="0" smtClean="0"/>
              <a:t>The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3200" dirty="0" smtClean="0"/>
              <a:t> loop</a:t>
            </a:r>
          </a:p>
          <a:p>
            <a:r>
              <a:rPr lang="en-US" sz="3200" dirty="0" smtClean="0"/>
              <a:t>Introduction to functions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3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28836"/>
            <a:ext cx="868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Extras</a:t>
            </a:r>
            <a:endParaRPr lang="en-US" sz="7200" dirty="0"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95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keyword 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33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21030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iStop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=0,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iStep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=1 ):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keyword arguments denoted by “=”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iStop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aiRange.append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iCurrent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iStep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aiRange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33840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( 5 )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iStop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required and provided; keyword arguments will use defaults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88687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1, 2, 3, 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4353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( 5,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iStep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=2 )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override the keyword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iStep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with a different value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498380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[0, 2, 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553226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my_range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( 5, 2 )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tricky: “2” will slide into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; better to be explicit!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221" y="608073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[2, 3, 4]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75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about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Positional (non-keyword) arguments must precede keyword arguments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function1( a, b, c, x=1, y=“2”, z=False ): #WORKS</a:t>
            </a:r>
          </a:p>
          <a:p>
            <a:pPr lvl="1"/>
            <a:r>
              <a:rPr lang="en-US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function2( 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a,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x=1, b 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): 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#WON’T WORK</a:t>
            </a:r>
          </a:p>
          <a:p>
            <a:r>
              <a:rPr lang="en-US" dirty="0" smtClean="0">
                <a:cs typeface="Consolas" pitchFamily="49" charset="0"/>
              </a:rPr>
              <a:t>Keyword arguments pull “double duty”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CAN have a default value</a:t>
            </a:r>
          </a:p>
          <a:p>
            <a:pPr lvl="1"/>
            <a:r>
              <a:rPr lang="en-US" dirty="0" smtClean="0">
                <a:cs typeface="Consolas" pitchFamily="49" charset="0"/>
              </a:rPr>
              <a:t>MUST have a default value</a:t>
            </a:r>
          </a:p>
          <a:p>
            <a:pPr lvl="1"/>
            <a:r>
              <a:rPr lang="en-US" dirty="0" smtClean="0">
                <a:cs typeface="Consolas" pitchFamily="49" charset="0"/>
              </a:rPr>
              <a:t>Default value can be overridden when function is called</a:t>
            </a:r>
          </a:p>
          <a:p>
            <a:r>
              <a:rPr lang="en-US" dirty="0" smtClean="0">
                <a:cs typeface="Consolas" pitchFamily="49" charset="0"/>
              </a:rPr>
              <a:t>Be careful when using collections as default values</a:t>
            </a:r>
          </a:p>
          <a:p>
            <a:pPr lvl="1"/>
            <a:r>
              <a:rPr lang="en-US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function3( a=[] ): #DOESN’T WORK AS EXPECTED</a:t>
            </a:r>
            <a:endParaRPr lang="en-US" dirty="0" smtClean="0">
              <a:solidFill>
                <a:srgbClr val="7030A0"/>
              </a:solidFill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145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collection default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=[]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this will create problems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30122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=[-2, -1, 0]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override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284968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[-2, -1, 0, 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39815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394661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449508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8221" y="504354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[1, 1] </a:t>
            </a:r>
            <a:r>
              <a:rPr lang="en-US" i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huh?</a:t>
            </a:r>
            <a:endParaRPr lang="en-US" i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891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Function example: collection default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221" y="1051586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=None ):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better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None: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[]    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aList.append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78892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aList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=[-2, -1, 0] 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override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333739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[-2, -1, 0, 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88585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443432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221" y="498278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append_one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 use default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8221" y="5531253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[1] </a:t>
            </a:r>
            <a:r>
              <a:rPr lang="en-US" i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ok</a:t>
            </a:r>
            <a:endParaRPr lang="en-US" i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290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Loops and collections go hand-in-hand</a:t>
            </a:r>
          </a:p>
          <a:p>
            <a:pPr lvl="1"/>
            <a:r>
              <a:rPr lang="en-US" dirty="0" smtClean="0"/>
              <a:t>Enable executing a set of instructions on </a:t>
            </a:r>
            <a:r>
              <a:rPr lang="en-US" u="sng" dirty="0" smtClean="0"/>
              <a:t>each element</a:t>
            </a:r>
            <a:r>
              <a:rPr lang="en-US" dirty="0" smtClean="0"/>
              <a:t> of a collection</a:t>
            </a:r>
          </a:p>
          <a:p>
            <a:r>
              <a:rPr lang="en-US" dirty="0" smtClean="0"/>
              <a:t>Structure of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25" y="3154683"/>
            <a:ext cx="3748999" cy="192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 </a:t>
            </a:r>
            <a:r>
              <a:rPr lang="en-US" sz="3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y:</a:t>
            </a:r>
          </a:p>
          <a:p>
            <a:r>
              <a:rPr lang="en-US" sz="3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x = x + 1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x 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45552" y="3077405"/>
            <a:ext cx="1280146" cy="45719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55638" y="2775680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30245" y="2514610"/>
            <a:ext cx="918566" cy="91439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44634" y="2144384"/>
            <a:ext cx="974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syntax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561549" y="2601579"/>
            <a:ext cx="174524" cy="827421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612123" y="3746802"/>
            <a:ext cx="1203731" cy="113002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930609" y="3746801"/>
            <a:ext cx="267015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/>
              <a:t> is the data </a:t>
            </a:r>
          </a:p>
          <a:p>
            <a:r>
              <a:rPr lang="en-US" sz="2400" dirty="0" smtClean="0"/>
              <a:t>(often a collection)</a:t>
            </a:r>
          </a:p>
          <a:p>
            <a:r>
              <a:rPr lang="en-US" sz="2400" dirty="0" smtClean="0"/>
              <a:t>whose elements we</a:t>
            </a:r>
          </a:p>
          <a:p>
            <a:r>
              <a:rPr lang="en-US" sz="2400" dirty="0" smtClean="0"/>
              <a:t>want to process</a:t>
            </a:r>
          </a:p>
          <a:p>
            <a:r>
              <a:rPr lang="en-US" sz="2400" dirty="0" smtClean="0"/>
              <a:t>(one-at-a-time)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335342" y="4876827"/>
            <a:ext cx="33832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>
                <a:cs typeface="Consolas" pitchFamily="49" charset="0"/>
              </a:rPr>
              <a:t> is a variable that will store the element of y with which we are currently working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6461756" y="3692898"/>
            <a:ext cx="2377414" cy="376175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535707" y="5432612"/>
            <a:ext cx="3383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cs typeface="Consolas" pitchFamily="49" charset="0"/>
              </a:rPr>
              <a:t>indented block of code </a:t>
            </a:r>
          </a:p>
          <a:p>
            <a:pPr algn="ctr"/>
            <a:r>
              <a:rPr lang="en-US" sz="2400" dirty="0" smtClean="0">
                <a:cs typeface="Consolas" pitchFamily="49" charset="0"/>
              </a:rPr>
              <a:t>using current value of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</a:t>
            </a:r>
            <a:endParaRPr lang="en-US" sz="24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084342" y="4114792"/>
            <a:ext cx="731512" cy="1325866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084342" y="4716298"/>
            <a:ext cx="731512" cy="72436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432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basic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221" y="1417342"/>
            <a:ext cx="11155558" cy="6400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[0, 1, 2, 3]: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221" y="2148854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221" y="2514610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8221" y="2880366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221" y="3246122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We loop over collections to manipulate their elements one-by-one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4251951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astrFriends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[“Alice”, “Bob”, “Carol”]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strFriend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astrFriends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strFriend.upper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5257780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“ALICE”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5623536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“BOB”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5989292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“CAROL”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43904" y="3666608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Those collections are often stored in variables</a:t>
            </a:r>
          </a:p>
        </p:txBody>
      </p:sp>
    </p:spTree>
    <p:extLst>
      <p:ext uri="{BB962C8B-B14F-4D97-AF65-F5344CB8AC3E}">
        <p14:creationId xmlns:p14="http://schemas.microsoft.com/office/powerpoint/2010/main" val="37526089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 animBg="1"/>
      <p:bldP spid="26" grpId="0" animBg="1"/>
      <p:bldP spid="27" grpId="0" animBg="1"/>
      <p:bldP spid="10" grpId="0" build="p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 loop: helper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8539" y="899162"/>
            <a:ext cx="11714922" cy="1432569"/>
          </a:xfrm>
        </p:spPr>
        <p:txBody>
          <a:bodyPr/>
          <a:lstStyle/>
          <a:p>
            <a:r>
              <a:rPr lang="en-US" dirty="0" smtClean="0"/>
              <a:t>Python has many helper functions for loops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range( )</a:t>
            </a:r>
            <a:r>
              <a:rPr lang="en-US" dirty="0" smtClean="0"/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enumerate( )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sorted( )</a:t>
            </a:r>
            <a:r>
              <a:rPr lang="en-US" dirty="0" smtClean="0"/>
              <a:t>,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.items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/>
              <a:t> are the most common</a:t>
            </a:r>
          </a:p>
          <a:p>
            <a:r>
              <a:rPr lang="en-US" dirty="0" smtClean="0"/>
              <a:t>Given ordered data,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enumerate( )</a:t>
            </a:r>
            <a:r>
              <a:rPr lang="en-US" dirty="0" smtClean="0"/>
              <a:t> returns (position, value) pairs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2423171"/>
            <a:ext cx="11155558" cy="91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astrFriends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[“Alice”, “Bob”, “Carol”]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strFriend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enumerate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astrFriends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strFriend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“is my #”,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iPos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“friend”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3429000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“Alice is my # 0 friend”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3794756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“Bob is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 #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friend”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4160512"/>
            <a:ext cx="1115555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“Carol is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 # 2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friend”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5166341"/>
            <a:ext cx="11155558" cy="45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[[0, “Alice”], [1, “Bob”], [2, “Carol”]]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3904" y="4617707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itchFamily="49" charset="0"/>
                <a:cs typeface="Consolas" pitchFamily="49" charset="0"/>
              </a:rPr>
              <a:t>enumerate(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i="1" dirty="0" smtClean="0">
                <a:cs typeface="Consolas" pitchFamily="49" charset="0"/>
              </a:rPr>
              <a:t>acts as if</a:t>
            </a:r>
            <a:r>
              <a:rPr lang="en-US" dirty="0" smtClean="0">
                <a:cs typeface="Consolas" pitchFamily="49" charset="0"/>
              </a:rPr>
              <a:t> it was turning your list into a list of lists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09650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/>
              <a:t> loop: changing a collection in-place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600220"/>
            <a:ext cx="11155558" cy="3657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{“Apple”:1.29, “Banana”:0.99, “Cantaloupe”:3.59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960147"/>
            <a:ext cx="11714922" cy="335302"/>
          </a:xfrm>
        </p:spPr>
        <p:txBody>
          <a:bodyPr/>
          <a:lstStyle/>
          <a:p>
            <a:r>
              <a:rPr lang="en-US" dirty="0" smtClean="0"/>
              <a:t>Let’s discount the prices of these fruits by 20%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8221" y="2148854"/>
            <a:ext cx="11155558" cy="6400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hashPrices.</a:t>
            </a:r>
            <a:r>
              <a:rPr lang="en-US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items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hashPrices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strFruit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dCost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* 0.8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43904" y="2971805"/>
            <a:ext cx="11714922" cy="33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.items( )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i="1" dirty="0" smtClean="0"/>
              <a:t>acts as if</a:t>
            </a:r>
            <a:r>
              <a:rPr lang="en-US" dirty="0" smtClean="0"/>
              <a:t> it was turning your </a:t>
            </a:r>
            <a:r>
              <a:rPr lang="en-US" dirty="0" err="1" smtClean="0"/>
              <a:t>dict</a:t>
            </a:r>
            <a:r>
              <a:rPr lang="en-US" dirty="0" smtClean="0"/>
              <a:t> into a list of (key, value) pairs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3611878"/>
            <a:ext cx="11155558" cy="45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[[“Apple”, 1.29], [“Banana”, 0.99], [“Cantaloupe”, 3.59]]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398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build="p"/>
      <p:bldP spid="13" grpId="0" animBg="1"/>
      <p:bldP spid="16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Python visualizer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43" y="1783098"/>
            <a:ext cx="11432563" cy="356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5343" y="868708"/>
            <a:ext cx="5376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http://www.pythontutor.com/visualize.html</a:t>
            </a:r>
          </a:p>
        </p:txBody>
      </p:sp>
    </p:spTree>
    <p:extLst>
      <p:ext uri="{BB962C8B-B14F-4D97-AF65-F5344CB8AC3E}">
        <p14:creationId xmlns:p14="http://schemas.microsoft.com/office/powerpoint/2010/main" val="1575712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1153" y="2828836"/>
            <a:ext cx="9829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  <a:r>
              <a:rPr lang="en-US" sz="7200" dirty="0" smtClean="0"/>
              <a:t>he </a:t>
            </a:r>
            <a:r>
              <a:rPr lang="en-US" sz="7200" dirty="0" smtClean="0">
                <a:latin typeface="Consolas" pitchFamily="49" charset="0"/>
                <a:cs typeface="Consolas" pitchFamily="49" charset="0"/>
              </a:rPr>
              <a:t>if…else</a:t>
            </a:r>
            <a:r>
              <a:rPr lang="en-US" sz="7200" dirty="0" smtClean="0">
                <a:cs typeface="Consolas" pitchFamily="49" charset="0"/>
              </a:rPr>
              <a:t> conditional</a:t>
            </a:r>
            <a:endParaRPr lang="en-US" sz="7200" dirty="0">
              <a:cs typeface="Consolas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68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1701</TotalTime>
  <Words>2419</Words>
  <Application>Microsoft Office PowerPoint</Application>
  <PresentationFormat>Custom</PresentationFormat>
  <Paragraphs>420</Paragraphs>
  <Slides>36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template</vt:lpstr>
      <vt:lpstr>Python III: flow of control</vt:lpstr>
      <vt:lpstr>Summary</vt:lpstr>
      <vt:lpstr>PowerPoint Presentation</vt:lpstr>
      <vt:lpstr>The for loop</vt:lpstr>
      <vt:lpstr>The for loop: basic examples</vt:lpstr>
      <vt:lpstr>The for loop: helper functions</vt:lpstr>
      <vt:lpstr>The for loop: changing a collection in-place</vt:lpstr>
      <vt:lpstr>The Python visualizer</vt:lpstr>
      <vt:lpstr>PowerPoint Presentation</vt:lpstr>
      <vt:lpstr>The if…else conditional</vt:lpstr>
      <vt:lpstr>True/False statements</vt:lpstr>
      <vt:lpstr>True/False statements</vt:lpstr>
      <vt:lpstr>Logical operators</vt:lpstr>
      <vt:lpstr>Logical operators</vt:lpstr>
      <vt:lpstr>Putting it together</vt:lpstr>
      <vt:lpstr>Putting it together</vt:lpstr>
      <vt:lpstr>elif</vt:lpstr>
      <vt:lpstr>pass, continue, and break</vt:lpstr>
      <vt:lpstr>PowerPoint Presentation</vt:lpstr>
      <vt:lpstr>the while loop</vt:lpstr>
      <vt:lpstr>the while loop</vt:lpstr>
      <vt:lpstr>the while loop (infinite version)</vt:lpstr>
      <vt:lpstr>PowerPoint Presentation</vt:lpstr>
      <vt:lpstr>Functions</vt:lpstr>
      <vt:lpstr>Functions</vt:lpstr>
      <vt:lpstr>Function example: trivial</vt:lpstr>
      <vt:lpstr>Functions</vt:lpstr>
      <vt:lpstr>Function example: one argument</vt:lpstr>
      <vt:lpstr>Function example: multiple arguments</vt:lpstr>
      <vt:lpstr>Function example: changing collections</vt:lpstr>
      <vt:lpstr>Summary</vt:lpstr>
      <vt:lpstr>PowerPoint Presentation</vt:lpstr>
      <vt:lpstr>Function example: keyword arguments</vt:lpstr>
      <vt:lpstr>Notes about arguments</vt:lpstr>
      <vt:lpstr>Function example: collection default</vt:lpstr>
      <vt:lpstr>Function example: collection default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939</cp:revision>
  <dcterms:created xsi:type="dcterms:W3CDTF">2017-01-05T15:59:06Z</dcterms:created>
  <dcterms:modified xsi:type="dcterms:W3CDTF">2018-02-07T22:41:46Z</dcterms:modified>
</cp:coreProperties>
</file>