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83"/>
  </p:notesMasterIdLst>
  <p:sldIdLst>
    <p:sldId id="256" r:id="rId2"/>
    <p:sldId id="289" r:id="rId3"/>
    <p:sldId id="295" r:id="rId4"/>
    <p:sldId id="305" r:id="rId5"/>
    <p:sldId id="290" r:id="rId6"/>
    <p:sldId id="291" r:id="rId7"/>
    <p:sldId id="292" r:id="rId8"/>
    <p:sldId id="293" r:id="rId9"/>
    <p:sldId id="29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23" r:id="rId33"/>
    <p:sldId id="319" r:id="rId34"/>
    <p:sldId id="324" r:id="rId35"/>
    <p:sldId id="325" r:id="rId36"/>
    <p:sldId id="326" r:id="rId37"/>
    <p:sldId id="327" r:id="rId38"/>
    <p:sldId id="328" r:id="rId39"/>
    <p:sldId id="332" r:id="rId40"/>
    <p:sldId id="329" r:id="rId41"/>
    <p:sldId id="331" r:id="rId42"/>
    <p:sldId id="330" r:id="rId43"/>
    <p:sldId id="320" r:id="rId44"/>
    <p:sldId id="321" r:id="rId45"/>
    <p:sldId id="322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46" r:id="rId63"/>
    <p:sldId id="347" r:id="rId64"/>
    <p:sldId id="348" r:id="rId65"/>
    <p:sldId id="349" r:id="rId66"/>
    <p:sldId id="350" r:id="rId67"/>
    <p:sldId id="351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266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/>
    <p:restoredTop sz="93103"/>
  </p:normalViewPr>
  <p:slideViewPr>
    <p:cSldViewPr snapToGrid="0" snapToObjects="1">
      <p:cViewPr>
        <p:scale>
          <a:sx n="155" d="100"/>
          <a:sy n="155" d="100"/>
        </p:scale>
        <p:origin x="72" y="-1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anana-slug.soe.ucsc.edu/bioinformatic_tools:quak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ejes.ca/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Sequence assembly, annotation, and analysis.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370790"/>
            <a:ext cx="2716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of:</a:t>
            </a:r>
          </a:p>
          <a:p>
            <a:pPr algn="ctr"/>
            <a:r>
              <a:rPr lang="en-US" b="1" dirty="0"/>
              <a:t>Oliver Hofmann</a:t>
            </a:r>
          </a:p>
          <a:p>
            <a:pPr algn="ctr"/>
            <a:r>
              <a:rPr lang="en-US" b="1" dirty="0"/>
              <a:t>Cathy Ball</a:t>
            </a:r>
          </a:p>
          <a:p>
            <a:pPr algn="ctr"/>
            <a:r>
              <a:rPr lang="en-US" b="1" dirty="0"/>
              <a:t>Michelle </a:t>
            </a:r>
            <a:r>
              <a:rPr lang="en-US" b="1" dirty="0" err="1"/>
              <a:t>Giglio</a:t>
            </a:r>
            <a:endParaRPr lang="en-US" b="1" dirty="0"/>
          </a:p>
          <a:p>
            <a:pPr algn="ctr"/>
            <a:r>
              <a:rPr lang="en-US" b="1" dirty="0" err="1"/>
              <a:t>Istvan</a:t>
            </a:r>
            <a:r>
              <a:rPr lang="en-US" b="1" dirty="0"/>
              <a:t> Albert</a:t>
            </a:r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spectra and “excessively duplicated”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8680" y="65462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kat.readthedocs.io</a:t>
            </a:r>
            <a:r>
              <a:rPr lang="en-US" sz="1400" dirty="0"/>
              <a:t>/</a:t>
            </a:r>
            <a:r>
              <a:rPr lang="en-US" sz="1400" dirty="0" err="1"/>
              <a:t>en</a:t>
            </a:r>
            <a:r>
              <a:rPr lang="en-US" sz="1400" dirty="0"/>
              <a:t>/latest/</a:t>
            </a:r>
            <a:r>
              <a:rPr lang="en-US" sz="1400" dirty="0" err="1"/>
              <a:t>walkthrough.html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900160" y="1352355"/>
            <a:ext cx="2956560" cy="4401205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PCR </a:t>
            </a:r>
            <a:r>
              <a:rPr lang="en-US" sz="2800" b="1" u="sng" dirty="0"/>
              <a:t>duplicates:</a:t>
            </a:r>
          </a:p>
          <a:p>
            <a:pPr algn="ctr"/>
            <a:r>
              <a:rPr lang="en-US" sz="2800" dirty="0"/>
              <a:t>Bias during PCR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/>
              <a:t>Optical </a:t>
            </a:r>
            <a:r>
              <a:rPr lang="en-US" sz="2800" b="1" u="sng" dirty="0"/>
              <a:t>duplicates:</a:t>
            </a:r>
          </a:p>
          <a:p>
            <a:pPr algn="ctr"/>
            <a:r>
              <a:rPr lang="en-US" sz="2800" dirty="0"/>
              <a:t>One cluster detected &gt;once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Plus </a:t>
            </a:r>
            <a:r>
              <a:rPr lang="en-US" sz="2800" b="1" dirty="0"/>
              <a:t>barcodes</a:t>
            </a:r>
            <a:r>
              <a:rPr lang="en-US" sz="2800" dirty="0"/>
              <a:t>, </a:t>
            </a:r>
            <a:r>
              <a:rPr lang="en-US" sz="2800" b="1" dirty="0"/>
              <a:t>adapters</a:t>
            </a:r>
            <a:r>
              <a:rPr lang="en-US" sz="2800" dirty="0"/>
              <a:t>, </a:t>
            </a:r>
            <a:r>
              <a:rPr lang="en-US" sz="2800" b="1" dirty="0"/>
              <a:t>contaminants</a:t>
            </a:r>
            <a:r>
              <a:rPr lang="mr-IN" sz="2800" dirty="0"/>
              <a:t>…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2503A-BDD7-E344-A2EA-2E155F2BE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5" y="984492"/>
            <a:ext cx="7340860" cy="55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6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</a:t>
            </a:r>
            <a:r>
              <a:rPr lang="en-US" dirty="0" err="1"/>
              <a:t>mer</a:t>
            </a:r>
            <a:r>
              <a:rPr lang="en-US" dirty="0"/>
              <a:t> spectra and “excessively duplicated”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https://banana-slug.soe.ucsc.edu/_media/bioinformatic_tools:quake_kmer_distrib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013486"/>
            <a:ext cx="5974080" cy="54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480" y="653528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3"/>
              </a:rPr>
              <a:t>https://banana-slug.soe.ucsc.edu/bioinformatic_tools:quake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674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#1: </a:t>
            </a:r>
            <a:r>
              <a:rPr lang="en-US" dirty="0" err="1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0951" r="7613" b="5132"/>
          <a:stretch/>
        </p:blipFill>
        <p:spPr bwMode="auto">
          <a:xfrm>
            <a:off x="1681905" y="883920"/>
            <a:ext cx="8828191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24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#2: </a:t>
            </a:r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3575" r="7612" b="3073"/>
          <a:stretch/>
        </p:blipFill>
        <p:spPr bwMode="auto">
          <a:xfrm>
            <a:off x="2103120" y="885383"/>
            <a:ext cx="7985760" cy="595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35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#2: </a:t>
            </a:r>
            <a:r>
              <a:rPr lang="en-US" dirty="0" err="1"/>
              <a:t>FastQC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9504" r="7525" b="2331"/>
          <a:stretch/>
        </p:blipFill>
        <p:spPr bwMode="auto">
          <a:xfrm>
            <a:off x="1859280" y="881525"/>
            <a:ext cx="8473441" cy="580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3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8453" r="14985" b="15848"/>
          <a:stretch/>
        </p:blipFill>
        <p:spPr bwMode="auto">
          <a:xfrm>
            <a:off x="1890486" y="883920"/>
            <a:ext cx="841102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90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8045" r="3089" b="14469"/>
          <a:stretch/>
        </p:blipFill>
        <p:spPr bwMode="auto">
          <a:xfrm>
            <a:off x="964316" y="883920"/>
            <a:ext cx="10263369" cy="56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5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 bwMode="auto">
          <a:xfrm>
            <a:off x="4551431" y="1889760"/>
            <a:ext cx="7569670" cy="496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#3: FASTX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50928" r="55726" b="6967"/>
          <a:stretch/>
        </p:blipFill>
        <p:spPr bwMode="auto">
          <a:xfrm>
            <a:off x="112273" y="1021080"/>
            <a:ext cx="4160520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64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Toolkit #4: </a:t>
            </a:r>
            <a:r>
              <a:rPr lang="en-US" dirty="0" err="1"/>
              <a:t>Trimmomatic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946821"/>
            <a:ext cx="10332720" cy="57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Users\eblis\Desktop\F1.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2033"/>
            <a:ext cx="7855000" cy="6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Midterm: journal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should be signed up </a:t>
            </a:r>
            <a:r>
              <a:rPr lang="en-US" u="sng" dirty="0"/>
              <a:t>and confirmed</a:t>
            </a:r>
            <a:r>
              <a:rPr lang="en-US" dirty="0"/>
              <a:t> already!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Anyone missing a group?</a:t>
            </a:r>
          </a:p>
          <a:p>
            <a:endParaRPr lang="en-US" sz="600" dirty="0"/>
          </a:p>
          <a:p>
            <a:r>
              <a:rPr lang="en-US" dirty="0"/>
              <a:t>Email instructional team with:</a:t>
            </a:r>
          </a:p>
          <a:p>
            <a:pPr lvl="1"/>
            <a:r>
              <a:rPr lang="en-US" dirty="0"/>
              <a:t>Group members (2-5, names + </a:t>
            </a:r>
            <a:r>
              <a:rPr lang="en-US" dirty="0" err="1"/>
              <a:t>CCed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Paper to present.</a:t>
            </a:r>
          </a:p>
          <a:p>
            <a:pPr lvl="1"/>
            <a:r>
              <a:rPr lang="en-US" dirty="0"/>
              <a:t>~2-4 sentence justification.</a:t>
            </a:r>
          </a:p>
          <a:p>
            <a:pPr lvl="2"/>
            <a:r>
              <a:rPr lang="en-US" dirty="0"/>
              <a:t>Recent and/or high-impact quantitative biology.</a:t>
            </a:r>
          </a:p>
          <a:p>
            <a:pPr lvl="1"/>
            <a:r>
              <a:rPr lang="en-US" dirty="0"/>
              <a:t>Date of presentation (February 21, 26, 28).</a:t>
            </a:r>
          </a:p>
          <a:p>
            <a:pPr lvl="2"/>
            <a:r>
              <a:rPr lang="en-US" dirty="0"/>
              <a:t>3-4 presentations / day.</a:t>
            </a:r>
          </a:p>
          <a:p>
            <a:pPr lvl="2"/>
            <a:r>
              <a:rPr lang="en-US" dirty="0"/>
              <a:t>First come, first served.</a:t>
            </a:r>
          </a:p>
          <a:p>
            <a:endParaRPr lang="en-US" sz="600" dirty="0"/>
          </a:p>
          <a:p>
            <a:r>
              <a:rPr lang="en-US" dirty="0"/>
              <a:t>20 minute presentation + 5 minutes questions.</a:t>
            </a:r>
          </a:p>
          <a:p>
            <a:pPr lvl="1"/>
            <a:r>
              <a:rPr lang="en-US" dirty="0"/>
              <a:t>All group members must present.</a:t>
            </a:r>
          </a:p>
          <a:p>
            <a:pPr lvl="1"/>
            <a:r>
              <a:rPr lang="en-US" dirty="0"/>
              <a:t>Background, overview/results, methods, discussion/interpretation, questions.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0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681" y="1584960"/>
            <a:ext cx="3352799" cy="443198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pPr algn="just"/>
            <a:r>
              <a:rPr lang="en-US" sz="2400" dirty="0"/>
              <a:t>In a hole in the ground there lived a hobbit. Not a nasty, dirty, wet hole, filled with the ends of worms and an oozy smell, nor yet a dry, bare, sandy hole with nothing in it to sit down on or to eat: it was a hobbit-hole, and that means comfort.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4520" y="12192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1960" y="2743200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ground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0809" y="255853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26318" y="4431369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hobbit. Not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29800" y="1358672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nasty, dirty, wet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39552" y="186627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hole, filled with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4520" y="4431369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ends of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31953" y="361628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worms and 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1229" y="1640562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oozy smell, nor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6973" y="3684508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39839" y="5266098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bare, sandy hole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12336" y="558603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nothing 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4567" y="3305820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to sit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97530" y="2422047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307" y="461603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eat: 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04852" y="5962820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a hobbit-hole,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386661" y="5962820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that means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6802" y="978252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comfort.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51984" y="20098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in the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61251" y="3358685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34084" y="3197822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nasty,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54249" y="5174032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hole, filled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50106" y="5034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10661" y="611019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oozy smell,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066917" y="4220407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96913" y="5030868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16396" y="630467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it to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29587" y="573202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299285" y="6457718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eat: it was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872615" y="2925736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hobbit-hole, and that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64791" y="25590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means comfort.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04701" y="1887669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139839" y="4733071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sit down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11837" y="3851075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 yet 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513365" y="259462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</p:spTree>
    <p:extLst>
      <p:ext uri="{BB962C8B-B14F-4D97-AF65-F5344CB8AC3E}">
        <p14:creationId xmlns:p14="http://schemas.microsoft.com/office/powerpoint/2010/main" val="4232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4969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0786" y="2206855"/>
            <a:ext cx="14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ground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9581" y="1453714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1012" y="144654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hobbit. Not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96810" y="1440836"/>
            <a:ext cx="166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nasty, dirty, wet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3241" y="1484590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hole, filled with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60885" y="1464407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ends of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1395" y="1453265"/>
            <a:ext cx="151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worms and 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903" y="3696064"/>
            <a:ext cx="160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oozy smell, nor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36546" y="3669369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1434" y="3323774"/>
            <a:ext cx="173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bare, sandy hole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4794" y="336294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nothing 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1592" y="3349939"/>
            <a:ext cx="8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to sit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8231" y="334993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70547" y="3351115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eat: 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51008" y="3401182"/>
            <a:ext cx="191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 a hobbit-hole,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37817" y="5183554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that means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54355" y="5190606"/>
            <a:ext cx="98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comfort.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903" y="18734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in the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29581" y="1821887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lived 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65237" y="1840208"/>
            <a:ext cx="129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nasty,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9395" y="1873473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 hole, filled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12122" y="1841946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0832" y="3377785"/>
            <a:ext cx="151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oozy smell,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36546" y="3323774"/>
            <a:ext cx="104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 a dry,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83797" y="369310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64222" y="3699688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it to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5478" y="3669369"/>
            <a:ext cx="12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on 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435200" y="3728654"/>
            <a:ext cx="114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eat: it was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3857" y="4821274"/>
            <a:ext cx="217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hobbit-hole, and that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33772" y="4821274"/>
            <a:ext cx="166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means comfort.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33772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052750" y="1203960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45858" y="1124054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81846" y="3002605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19938" y="3113623"/>
            <a:ext cx="195809" cy="1372227"/>
          </a:xfrm>
          <a:prstGeom prst="line">
            <a:avLst/>
          </a:prstGeom>
          <a:ln w="1270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317133" y="1413631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47289" y="2162111"/>
            <a:ext cx="157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ends of worms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33275" y="3987623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sit down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90921" y="4034079"/>
            <a:ext cx="1017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 yet 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283797" y="4072736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sandy hole with</a:t>
            </a:r>
          </a:p>
        </p:txBody>
      </p:sp>
      <p:sp>
        <p:nvSpPr>
          <p:cNvPr id="54" name="Oval 53"/>
          <p:cNvSpPr/>
          <p:nvPr/>
        </p:nvSpPr>
        <p:spPr>
          <a:xfrm>
            <a:off x="4227913" y="3318070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505273" y="1047362"/>
            <a:ext cx="1779212" cy="1507601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1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dirty="0"/>
              <a:t>How to make a computer do this?</a:t>
            </a:r>
          </a:p>
          <a:p>
            <a:pPr>
              <a:lnSpc>
                <a:spcPct val="105000"/>
              </a:lnSpc>
            </a:pPr>
            <a:r>
              <a:rPr lang="en-US" dirty="0"/>
              <a:t>Start with “short” reads.</a:t>
            </a:r>
          </a:p>
          <a:p>
            <a:pPr>
              <a:lnSpc>
                <a:spcPct val="105000"/>
              </a:lnSpc>
            </a:pPr>
            <a:r>
              <a:rPr lang="en-US" dirty="0"/>
              <a:t>Turn each read into even shorter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e.g. For k=3, ACGTTACGA = ACG, CGT, GTT, TTA, TAC, ACG, CGA</a:t>
            </a:r>
          </a:p>
          <a:p>
            <a:pPr>
              <a:lnSpc>
                <a:spcPct val="105000"/>
              </a:lnSpc>
            </a:pPr>
            <a:r>
              <a:rPr lang="en-US" dirty="0"/>
              <a:t>Build a graph of all overlapping k-</a:t>
            </a:r>
            <a:r>
              <a:rPr lang="en-US" dirty="0" err="1"/>
              <a:t>mers</a:t>
            </a:r>
            <a:r>
              <a:rPr lang="en-US" dirty="0"/>
              <a:t>.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e.g. ACG -&gt; CGT and CGA</a:t>
            </a:r>
          </a:p>
          <a:p>
            <a:pPr>
              <a:lnSpc>
                <a:spcPct val="105000"/>
              </a:lnSpc>
            </a:pPr>
            <a:r>
              <a:rPr lang="en-US" dirty="0"/>
              <a:t>Count how often each path occurs.</a:t>
            </a:r>
          </a:p>
          <a:p>
            <a:pPr>
              <a:lnSpc>
                <a:spcPct val="105000"/>
              </a:lnSpc>
            </a:pPr>
            <a:r>
              <a:rPr lang="en-US" dirty="0"/>
              <a:t>Simplify linear stretches.</a:t>
            </a:r>
          </a:p>
          <a:p>
            <a:pPr>
              <a:lnSpc>
                <a:spcPct val="105000"/>
              </a:lnSpc>
            </a:pPr>
            <a:r>
              <a:rPr lang="en-US" dirty="0"/>
              <a:t>Remove orphan tips and small bubbles: they are errors.</a:t>
            </a:r>
          </a:p>
          <a:p>
            <a:pPr>
              <a:lnSpc>
                <a:spcPct val="105000"/>
              </a:lnSpc>
            </a:pPr>
            <a:r>
              <a:rPr lang="en-US" dirty="0"/>
              <a:t>Resolve large cyclical regions: they are ambiguous repeats.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1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short 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87904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TAGTCGAGGCTTTAGATCCGATGAGGCTTTAGAGACAG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90249" y="2136776"/>
            <a:ext cx="5230537" cy="40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AGTCGAG     CTTTAGA   CGATGAG       CTTTAGA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GTCGGG    TTAGATC    ATGAGGC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GAGGCT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      ATCCGAT    AGGCTTT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AGTCGAG   TAGATCC    ATGAGGC     TAGAGA</a:t>
            </a:r>
            <a:r>
              <a:rPr lang="en-US" sz="1600" dirty="0">
                <a:solidFill>
                  <a:srgbClr val="FF0000"/>
                </a:solidFill>
              </a:rPr>
              <a:t>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TAGTCGA   CTTTAGA     CCGATGA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CGAGGCT     AGATCCG   TGAGGCT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TAGTCGA   GCTTTAG    TCCGATG      GCT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TCGA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GC    GATCCGA     GAGGCTT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  TAGTCGA   TTAGATC    GATGAGG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GTCGAGG    T</a:t>
            </a:r>
            <a:r>
              <a:rPr lang="en-US" sz="1600" dirty="0">
                <a:solidFill>
                  <a:srgbClr val="FF0000"/>
                </a:solidFill>
              </a:rPr>
              <a:t>C</a:t>
            </a:r>
            <a:r>
              <a:rPr lang="en-US" sz="1600" dirty="0">
                <a:solidFill>
                  <a:prstClr val="black"/>
                </a:solidFill>
              </a:rPr>
              <a:t>TAGAT       ATGAGGC       TAGAGAC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 AGGCTTT    ATCCGAT    AGGCTTT  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AGTCGAG      TTAGAT</a:t>
            </a: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sz="1600" dirty="0">
                <a:solidFill>
                  <a:prstClr val="black"/>
                </a:solidFill>
              </a:rPr>
              <a:t>      ATGAGGC    AGAGACA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GGCTTTA          TCCGATG           TTTAGAG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CGAGGCT   TAGATCC    TGAGGCT      GAGACAG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  AGTCGAG   TTTAGATC     ATGAGGC      TTAGAGA</a:t>
            </a:r>
          </a:p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</a:rPr>
              <a:t>GAGGCTT   GATCCGA     GAGGCTT      GAGACAG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093118" y="1513206"/>
            <a:ext cx="1648270" cy="581716"/>
            <a:chOff x="4572794" y="644892"/>
            <a:chExt cx="1648301" cy="581881"/>
          </a:xfrm>
        </p:grpSpPr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4572794" y="644892"/>
              <a:ext cx="0" cy="5595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4648200" y="764977"/>
              <a:ext cx="1572895" cy="46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>
                  <a:solidFill>
                    <a:prstClr val="black"/>
                  </a:solidFill>
                </a:rPr>
                <a:t>Sequence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043137" y="6169005"/>
            <a:ext cx="2090637" cy="678622"/>
            <a:chOff x="3538610" y="5482650"/>
            <a:chExt cx="2091134" cy="678814"/>
          </a:xfrm>
        </p:grpSpPr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H="1">
              <a:off x="4572397" y="5482650"/>
              <a:ext cx="1" cy="2928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3538610" y="5699671"/>
              <a:ext cx="2091134" cy="46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</a:rPr>
                <a:t>k-</a:t>
              </a:r>
              <a:r>
                <a:rPr lang="en-US" dirty="0" err="1">
                  <a:solidFill>
                    <a:prstClr val="black"/>
                  </a:solidFill>
                </a:rPr>
                <a:t>mers</a:t>
              </a:r>
              <a:r>
                <a:rPr lang="en-US" dirty="0">
                  <a:solidFill>
                    <a:prstClr val="black"/>
                  </a:solidFill>
                </a:rPr>
                <a:t> (k = 4)</a:t>
              </a: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89491" y="109728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844485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k-</a:t>
            </a:r>
            <a:r>
              <a:rPr lang="en-US" dirty="0" err="1"/>
              <a:t>mer</a:t>
            </a:r>
            <a:r>
              <a:rPr lang="en-US" dirty="0"/>
              <a:t> graph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1" y="1676400"/>
            <a:ext cx="12119238" cy="4629590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6850095" y="6089260"/>
            <a:ext cx="472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called a </a:t>
            </a:r>
            <a:r>
              <a:rPr lang="en-US" sz="2800" b="1" u="sng" dirty="0"/>
              <a:t>de </a:t>
            </a:r>
            <a:r>
              <a:rPr lang="en-US" sz="2800" b="1" u="sng" dirty="0" err="1"/>
              <a:t>Bruijn</a:t>
            </a:r>
            <a:r>
              <a:rPr lang="en-US" sz="2800" b="1" u="sng" dirty="0"/>
              <a:t> graph</a:t>
            </a:r>
            <a:r>
              <a:rPr lang="en-US" sz="2800" dirty="0"/>
              <a:t>.</a:t>
            </a:r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90643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graph simplification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" y="883921"/>
            <a:ext cx="5784766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49" y="2545080"/>
            <a:ext cx="9851370" cy="43129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1585069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graph simplification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1" y="883920"/>
            <a:ext cx="5125940" cy="22441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91840" y="3093721"/>
            <a:ext cx="1280160" cy="1051559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3" y="3276601"/>
            <a:ext cx="11527857" cy="28656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84960" y="883920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96549" y="1538605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1" y="2544764"/>
            <a:ext cx="1396779" cy="73152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2365" y="1813243"/>
            <a:ext cx="1672937" cy="1131927"/>
          </a:xfrm>
          <a:prstGeom prst="ellipse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0656" y="1861565"/>
            <a:ext cx="870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8005" y="2988145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</a:rPr>
              <a:t>Bubble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</a:rPr>
              <a:t>TAGTC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TCCGAT</a:t>
            </a:r>
            <a:r>
              <a:rPr lang="en-US" sz="2100" dirty="0">
                <a:solidFill>
                  <a:srgbClr val="1818FF"/>
                </a:solidFill>
              </a:rPr>
              <a:t>GAGGCTTTAGA</a:t>
            </a:r>
            <a:r>
              <a:rPr lang="en-US" sz="2100" dirty="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423424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linearization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TAGTCGAGGCTTTAGATCCGATGAGAGACAG?</a:t>
            </a:r>
          </a:p>
          <a:p>
            <a:r>
              <a:rPr lang="en-US" dirty="0"/>
              <a:t>TAGTCGAGGCTTTAGATCCGATGAGGCTTTAGAGACAG??</a:t>
            </a:r>
          </a:p>
          <a:p>
            <a:r>
              <a:rPr lang="en-US" dirty="0"/>
              <a:t>TAGTCGAGGCTTTAGATCCGATGAGGCTTTAGATCCGATGAGGCTTTAGAGACAG?</a:t>
            </a:r>
          </a:p>
          <a:p>
            <a:r>
              <a:rPr lang="en-US" dirty="0"/>
              <a:t>TAGTCGAGGCTTTAGATCCGATGAGGCTTTAGATCCGATGAGGCTTTAGATCCGATGAGGCTTTAGATCCGATGAGGCTTTAGATCCGATGAGGCTTTAGATCCGATGAGGCTTTAGATCCGATGAGGCTTTAGATCCGATGAGGCTTTAGATCCGATGAGGCTTTAGATCCGATGAGGCTTTAGATCCGATGAGGCTTTAGATCCGATGAGGCTTTAGAGACAG???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497447"/>
            <a:ext cx="6842760" cy="1701025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73611" y="1005840"/>
            <a:ext cx="7214606" cy="4154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>
                <a:solidFill>
                  <a:prstClr val="black"/>
                </a:solidFill>
              </a:rPr>
              <a:t>TAGTC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TCCGAT</a:t>
            </a:r>
            <a:r>
              <a:rPr lang="en-US" sz="2100">
                <a:solidFill>
                  <a:srgbClr val="1818FF"/>
                </a:solidFill>
              </a:rPr>
              <a:t>GAGGCTTTAGA</a:t>
            </a:r>
            <a:r>
              <a:rPr lang="en-US" sz="2100">
                <a:solidFill>
                  <a:prstClr val="black"/>
                </a:solidFill>
              </a:rPr>
              <a:t>GACAG</a:t>
            </a:r>
          </a:p>
        </p:txBody>
      </p:sp>
    </p:spTree>
    <p:extLst>
      <p:ext uri="{BB962C8B-B14F-4D97-AF65-F5344CB8AC3E}">
        <p14:creationId xmlns:p14="http://schemas.microsoft.com/office/powerpoint/2010/main" val="6361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N50 / NG50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N50: </a:t>
            </a:r>
            <a:r>
              <a:rPr lang="en-US" sz="2000" dirty="0" err="1"/>
              <a:t>contig</a:t>
            </a:r>
            <a:r>
              <a:rPr lang="en-US" sz="2000" dirty="0"/>
              <a:t> length </a:t>
            </a:r>
            <a:r>
              <a:rPr lang="en-US" sz="2000" i="1" dirty="0"/>
              <a:t>L</a:t>
            </a:r>
            <a:r>
              <a:rPr lang="en-US" sz="2000" dirty="0"/>
              <a:t> for which 50% of all sequenced bases are in </a:t>
            </a:r>
            <a:r>
              <a:rPr lang="en-US" sz="2000" dirty="0" err="1"/>
              <a:t>contigs</a:t>
            </a:r>
            <a:r>
              <a:rPr lang="en-US" sz="2000" dirty="0"/>
              <a:t> of length &lt;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Sort </a:t>
            </a:r>
            <a:r>
              <a:rPr lang="en-US" sz="1800" dirty="0" err="1"/>
              <a:t>contigs</a:t>
            </a:r>
            <a:r>
              <a:rPr lang="en-US" sz="1800" dirty="0"/>
              <a:t> from smallest to longest.</a:t>
            </a:r>
          </a:p>
          <a:p>
            <a:pPr lvl="1"/>
            <a:r>
              <a:rPr lang="en-US" sz="1800" dirty="0"/>
              <a:t>Identify the </a:t>
            </a:r>
            <a:r>
              <a:rPr lang="en-US" sz="1800" dirty="0" err="1"/>
              <a:t>contig</a:t>
            </a:r>
            <a:r>
              <a:rPr lang="en-US" sz="1800" dirty="0"/>
              <a:t> that falls at the midpoint of the total assembly length.</a:t>
            </a:r>
          </a:p>
          <a:p>
            <a:pPr lvl="1"/>
            <a:r>
              <a:rPr lang="en-US" sz="1800" dirty="0"/>
              <a:t>N50 = its size.</a:t>
            </a:r>
          </a:p>
          <a:p>
            <a:pPr lvl="1"/>
            <a:r>
              <a:rPr lang="en-US" sz="1800" dirty="0"/>
              <a:t>Longer is better! </a:t>
            </a:r>
            <a:r>
              <a:rPr lang="en-US" sz="1800" b="1" dirty="0">
                <a:solidFill>
                  <a:schemeClr val="accent1"/>
                </a:solidFill>
              </a:rPr>
              <a:t>Why?</a:t>
            </a:r>
          </a:p>
          <a:p>
            <a:endParaRPr lang="en-US" sz="1000" dirty="0"/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1800" dirty="0" err="1"/>
              <a:t>Contigs</a:t>
            </a:r>
            <a:r>
              <a:rPr lang="en-US" sz="1800" dirty="0"/>
              <a:t> of length: 2, 3, 5, 8, 13, 21, 34.</a:t>
            </a:r>
          </a:p>
          <a:p>
            <a:pPr lvl="1"/>
            <a:r>
              <a:rPr lang="en-US" sz="1800" dirty="0"/>
              <a:t>Total sequenced bases = 86, 50% of sequenced bases = 43.</a:t>
            </a:r>
          </a:p>
          <a:p>
            <a:pPr lvl="1"/>
            <a:r>
              <a:rPr lang="en-US" sz="1800" dirty="0"/>
              <a:t>2+3+5+8+13+21=52, so N50 = 21.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Is this a good assembly?</a:t>
            </a:r>
          </a:p>
          <a:p>
            <a:r>
              <a:rPr lang="en-US" sz="2000" dirty="0"/>
              <a:t>Example:</a:t>
            </a:r>
          </a:p>
          <a:p>
            <a:pPr lvl="1"/>
            <a:r>
              <a:rPr lang="en-US" sz="1800" dirty="0" err="1"/>
              <a:t>Contigs</a:t>
            </a:r>
            <a:r>
              <a:rPr lang="en-US" sz="1800" dirty="0"/>
              <a:t> of length: 13, 18, 21, 34. Total sequenced bases = 86, 50% = 43.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N50? Is this a good assembly?</a:t>
            </a:r>
          </a:p>
          <a:p>
            <a:endParaRPr lang="en-US" sz="1000" dirty="0"/>
          </a:p>
          <a:p>
            <a:r>
              <a:rPr lang="en-US" sz="2000" dirty="0"/>
              <a:t>NG50: </a:t>
            </a:r>
            <a:r>
              <a:rPr lang="en-US" sz="2000" dirty="0" err="1"/>
              <a:t>contig</a:t>
            </a:r>
            <a:r>
              <a:rPr lang="en-US" sz="2000" dirty="0"/>
              <a:t> length </a:t>
            </a:r>
            <a:r>
              <a:rPr lang="en-US" sz="2000" i="1" dirty="0"/>
              <a:t>L</a:t>
            </a:r>
            <a:r>
              <a:rPr lang="en-US" sz="2000" dirty="0"/>
              <a:t> for which 50% of all bases in </a:t>
            </a:r>
            <a:r>
              <a:rPr lang="en-US" sz="2000" u="sng" dirty="0"/>
              <a:t>originating genome</a:t>
            </a:r>
            <a:r>
              <a:rPr lang="en-US" sz="2000" dirty="0"/>
              <a:t> are in </a:t>
            </a:r>
            <a:r>
              <a:rPr lang="en-US" sz="2000" dirty="0" err="1"/>
              <a:t>contigs</a:t>
            </a:r>
            <a:r>
              <a:rPr lang="en-US" sz="2000" dirty="0"/>
              <a:t> of length &lt;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  <a:p>
            <a:pPr lvl="1"/>
            <a:r>
              <a:rPr lang="en-US" sz="1800" dirty="0"/>
              <a:t>Used for evaluation when a pre-existing reference genome / size is known.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</a:t>
            </a:r>
            <a:r>
              <a:rPr lang="en-US" dirty="0" err="1"/>
              <a:t>Assemblathon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87879" y="1087262"/>
            <a:ext cx="9078366" cy="5697210"/>
            <a:chOff x="1891144" y="2896483"/>
            <a:chExt cx="6532820" cy="40997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3"/>
            <a:stretch/>
          </p:blipFill>
          <p:spPr bwMode="auto">
            <a:xfrm>
              <a:off x="2131080" y="2896483"/>
              <a:ext cx="5379381" cy="3809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1376971" y="4326617"/>
              <a:ext cx="1404857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Scaffold size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94233" y="6619703"/>
              <a:ext cx="1289411" cy="376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Calibri"/>
                  <a:ea typeface="+mn-ea"/>
                </a:rPr>
                <a:t>% scaffolds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6956" y="3139705"/>
              <a:ext cx="1827008" cy="509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64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ea typeface="+mn-ea"/>
                </a:rPr>
                <a:t>Assembly size for bird genome (budgie)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08924" y="5234416"/>
            <a:ext cx="3181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Roughly annual, &gt;two dozen participants</a:t>
            </a:r>
            <a:r>
              <a:rPr lang="en-US" sz="2400"/>
              <a:t>, multiple genomes.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649" y="5288541"/>
            <a:ext cx="2038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What would a perfect assembly look like on this graph?</a:t>
            </a:r>
          </a:p>
        </p:txBody>
      </p:sp>
    </p:spTree>
    <p:extLst>
      <p:ext uri="{BB962C8B-B14F-4D97-AF65-F5344CB8AC3E}">
        <p14:creationId xmlns:p14="http://schemas.microsoft.com/office/powerpoint/2010/main" val="76100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you have some sequences </a:t>
            </a:r>
            <a:r>
              <a:rPr lang="mr-IN" dirty="0"/>
              <a:t>–</a:t>
            </a:r>
            <a:r>
              <a:rPr lang="en-US" dirty="0"/>
              <a:t> now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037806" y="1095655"/>
            <a:ext cx="8828314" cy="5575777"/>
            <a:chOff x="1230086" y="685800"/>
            <a:chExt cx="7239000" cy="4572000"/>
          </a:xfrm>
        </p:grpSpPr>
        <p:sp>
          <p:nvSpPr>
            <p:cNvPr id="6" name="AutoShape 1"/>
            <p:cNvSpPr>
              <a:spLocks/>
            </p:cNvSpPr>
            <p:nvPr/>
          </p:nvSpPr>
          <p:spPr bwMode="auto">
            <a:xfrm rot="5400000">
              <a:off x="3921579" y="12377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7" name="AutoShape 2"/>
            <p:cNvSpPr>
              <a:spLocks/>
            </p:cNvSpPr>
            <p:nvPr/>
          </p:nvSpPr>
          <p:spPr bwMode="auto">
            <a:xfrm rot="5400000">
              <a:off x="3921579" y="21521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8" name="AutoShape 3"/>
            <p:cNvSpPr>
              <a:spLocks/>
            </p:cNvSpPr>
            <p:nvPr/>
          </p:nvSpPr>
          <p:spPr bwMode="auto">
            <a:xfrm rot="5400000">
              <a:off x="3565073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9" name="AutoShape 4"/>
            <p:cNvSpPr>
              <a:spLocks/>
            </p:cNvSpPr>
            <p:nvPr/>
          </p:nvSpPr>
          <p:spPr bwMode="auto">
            <a:xfrm rot="5400000">
              <a:off x="2530931" y="30665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0" name="AutoShape 5"/>
            <p:cNvSpPr>
              <a:spLocks/>
            </p:cNvSpPr>
            <p:nvPr/>
          </p:nvSpPr>
          <p:spPr bwMode="auto">
            <a:xfrm rot="1962186">
              <a:off x="5509454" y="3038336"/>
              <a:ext cx="1218850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1" name="AutoShape 6"/>
            <p:cNvSpPr>
              <a:spLocks/>
            </p:cNvSpPr>
            <p:nvPr/>
          </p:nvSpPr>
          <p:spPr bwMode="auto">
            <a:xfrm rot="5400000">
              <a:off x="3565073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2" name="AutoShape 7"/>
            <p:cNvSpPr>
              <a:spLocks/>
            </p:cNvSpPr>
            <p:nvPr/>
          </p:nvSpPr>
          <p:spPr bwMode="auto">
            <a:xfrm rot="5400000">
              <a:off x="2857502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3" name="AutoShape 8"/>
            <p:cNvSpPr>
              <a:spLocks/>
            </p:cNvSpPr>
            <p:nvPr/>
          </p:nvSpPr>
          <p:spPr bwMode="auto">
            <a:xfrm rot="5400000">
              <a:off x="1986644" y="3980906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4" name="AutoShape 9"/>
            <p:cNvSpPr>
              <a:spLocks/>
            </p:cNvSpPr>
            <p:nvPr/>
          </p:nvSpPr>
          <p:spPr bwMode="auto">
            <a:xfrm rot="3978227">
              <a:off x="4810652" y="3380080"/>
              <a:ext cx="113076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15" name="AutoShape 11"/>
            <p:cNvSpPr>
              <a:spLocks/>
            </p:cNvSpPr>
            <p:nvPr/>
          </p:nvSpPr>
          <p:spPr bwMode="auto">
            <a:xfrm>
              <a:off x="2661557" y="685800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Biological samples</a:t>
              </a:r>
            </a:p>
          </p:txBody>
        </p:sp>
        <p:sp>
          <p:nvSpPr>
            <p:cNvPr id="16" name="AutoShape 12"/>
            <p:cNvSpPr>
              <a:spLocks/>
            </p:cNvSpPr>
            <p:nvPr/>
          </p:nvSpPr>
          <p:spPr bwMode="auto">
            <a:xfrm>
              <a:off x="2661557" y="159366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Sequence reads</a:t>
              </a:r>
            </a:p>
          </p:txBody>
        </p:sp>
        <p:sp>
          <p:nvSpPr>
            <p:cNvPr id="17" name="AutoShape 13"/>
            <p:cNvSpPr>
              <a:spLocks/>
            </p:cNvSpPr>
            <p:nvPr/>
          </p:nvSpPr>
          <p:spPr bwMode="auto">
            <a:xfrm>
              <a:off x="2661557" y="2547258"/>
              <a:ext cx="2950126" cy="437606"/>
            </a:xfrm>
            <a:prstGeom prst="roundRect">
              <a:avLst>
                <a:gd name="adj" fmla="val 22384"/>
              </a:avLst>
            </a:prstGeom>
            <a:solidFill>
              <a:srgbClr val="2C3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Quality control</a:t>
              </a:r>
            </a:p>
          </p:txBody>
        </p:sp>
        <p:sp>
          <p:nvSpPr>
            <p:cNvPr id="18" name="AutoShape 14"/>
            <p:cNvSpPr>
              <a:spLocks/>
            </p:cNvSpPr>
            <p:nvPr/>
          </p:nvSpPr>
          <p:spPr bwMode="auto">
            <a:xfrm>
              <a:off x="1790702" y="3429000"/>
              <a:ext cx="1404257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Mapping</a:t>
              </a:r>
            </a:p>
          </p:txBody>
        </p:sp>
        <p:sp>
          <p:nvSpPr>
            <p:cNvPr id="19" name="AutoShape 15"/>
            <p:cNvSpPr>
              <a:spLocks/>
            </p:cNvSpPr>
            <p:nvPr/>
          </p:nvSpPr>
          <p:spPr bwMode="auto">
            <a:xfrm>
              <a:off x="3325588" y="3429000"/>
              <a:ext cx="1300843" cy="437606"/>
            </a:xfrm>
            <a:prstGeom prst="roundRect">
              <a:avLst>
                <a:gd name="adj" fmla="val 22384"/>
              </a:avLst>
            </a:prstGeom>
            <a:solidFill>
              <a:srgbClr val="F9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Assembly</a:t>
              </a:r>
            </a:p>
          </p:txBody>
        </p:sp>
        <p:sp>
          <p:nvSpPr>
            <p:cNvPr id="20" name="AutoShape 17"/>
            <p:cNvSpPr>
              <a:spLocks/>
            </p:cNvSpPr>
            <p:nvPr/>
          </p:nvSpPr>
          <p:spPr bwMode="auto">
            <a:xfrm>
              <a:off x="1230086" y="4336868"/>
              <a:ext cx="15947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Peak calling</a:t>
              </a:r>
            </a:p>
          </p:txBody>
        </p:sp>
        <p:sp>
          <p:nvSpPr>
            <p:cNvPr id="21" name="AutoShape 18"/>
            <p:cNvSpPr>
              <a:spLocks/>
            </p:cNvSpPr>
            <p:nvPr/>
          </p:nvSpPr>
          <p:spPr bwMode="auto">
            <a:xfrm>
              <a:off x="2944586" y="4336868"/>
              <a:ext cx="1091293" cy="920932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Variant Detection</a:t>
              </a:r>
            </a:p>
          </p:txBody>
        </p:sp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5483682" y="4038600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Contact maps</a:t>
              </a: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7679871" y="4137810"/>
              <a:ext cx="642257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...</a:t>
              </a:r>
            </a:p>
          </p:txBody>
        </p:sp>
        <p:sp>
          <p:nvSpPr>
            <p:cNvPr id="24" name="AutoShape 19"/>
            <p:cNvSpPr>
              <a:spLocks/>
            </p:cNvSpPr>
            <p:nvPr/>
          </p:nvSpPr>
          <p:spPr bwMode="auto">
            <a:xfrm>
              <a:off x="4161066" y="4336868"/>
              <a:ext cx="1170214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Annotation</a:t>
              </a:r>
            </a:p>
          </p:txBody>
        </p:sp>
        <p:sp>
          <p:nvSpPr>
            <p:cNvPr id="25" name="AutoShape 6"/>
            <p:cNvSpPr>
              <a:spLocks/>
            </p:cNvSpPr>
            <p:nvPr/>
          </p:nvSpPr>
          <p:spPr bwMode="auto">
            <a:xfrm rot="5400000">
              <a:off x="4179178" y="3970545"/>
              <a:ext cx="489857" cy="261257"/>
            </a:xfrm>
            <a:prstGeom prst="rightArrow">
              <a:avLst>
                <a:gd name="adj1" fmla="val 32000"/>
                <a:gd name="adj2" fmla="val 91667"/>
              </a:avLst>
            </a:prstGeom>
            <a:solidFill>
              <a:srgbClr val="AEA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eaLnBrk="1" hangingPunct="1"/>
              <a:endParaRPr lang="en-US" sz="2400">
                <a:solidFill>
                  <a:srgbClr val="2D323E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26" name="AutoShape 19"/>
            <p:cNvSpPr>
              <a:spLocks/>
            </p:cNvSpPr>
            <p:nvPr/>
          </p:nvSpPr>
          <p:spPr bwMode="auto">
            <a:xfrm>
              <a:off x="6629400" y="3362597"/>
              <a:ext cx="1839686" cy="437606"/>
            </a:xfrm>
            <a:prstGeom prst="roundRect">
              <a:avLst>
                <a:gd name="adj" fmla="val 22384"/>
              </a:avLst>
            </a:prstGeom>
            <a:solidFill>
              <a:srgbClr val="C6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eaLnBrk="1" hangingPunct="1"/>
              <a:r>
                <a:rPr lang="en-US" sz="2400" dirty="0" err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rPr>
                <a:t>Metagenomes</a:t>
              </a:r>
              <a:endParaRPr lang="en-US" sz="2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97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 evaluation: other metrics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2848"/>
            <a:ext cx="5446554" cy="407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909056" y="1689995"/>
            <a:ext cx="5581904" cy="5168004"/>
            <a:chOff x="5482336" y="1689995"/>
            <a:chExt cx="5581904" cy="516800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336" y="1689995"/>
              <a:ext cx="5581904" cy="516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5565648" y="2359152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 flipV="1">
              <a:off x="5571156" y="4691888"/>
              <a:ext cx="0" cy="999744"/>
            </a:xfrm>
            <a:prstGeom prst="straightConnector1">
              <a:avLst/>
            </a:prstGeom>
            <a:ln w="635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9653089" y="883920"/>
            <a:ext cx="2538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Assembly size for bird genome (budgie)</a:t>
            </a:r>
          </a:p>
        </p:txBody>
      </p:sp>
    </p:spTree>
    <p:extLst>
      <p:ext uri="{BB962C8B-B14F-4D97-AF65-F5344CB8AC3E}">
        <p14:creationId xmlns:p14="http://schemas.microsoft.com/office/powerpoint/2010/main" val="1750288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it’s intense!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50" y="925680"/>
            <a:ext cx="4209770" cy="57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69" y="3045697"/>
            <a:ext cx="4414868" cy="36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58" y="172727"/>
            <a:ext cx="5203237" cy="70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714" y="1406508"/>
            <a:ext cx="688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The time taken to run an assembly can vary by &gt;100x.</a:t>
            </a:r>
          </a:p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</a:rPr>
              <a:t>The memory required for assembly can be 256G, 512G, or more.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935" y="2499822"/>
            <a:ext cx="59465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46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No one right answer – depends on technology, amount of data, quality of data, GC%, computational resources, desired outcome…</a:t>
            </a:r>
          </a:p>
        </p:txBody>
      </p:sp>
    </p:spTree>
    <p:extLst>
      <p:ext uri="{BB962C8B-B14F-4D97-AF65-F5344CB8AC3E}">
        <p14:creationId xmlns:p14="http://schemas.microsoft.com/office/powerpoint/2010/main" val="1811801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no one right 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50" y="904396"/>
            <a:ext cx="7915501" cy="59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70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Assembly: another layer of QC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0"/>
          <a:stretch>
            <a:fillRect/>
          </a:stretch>
        </p:blipFill>
        <p:spPr bwMode="auto">
          <a:xfrm>
            <a:off x="2723607" y="1591743"/>
            <a:ext cx="3372393" cy="1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b="6357"/>
          <a:stretch>
            <a:fillRect/>
          </a:stretch>
        </p:blipFill>
        <p:spPr bwMode="auto">
          <a:xfrm>
            <a:off x="690273" y="3765945"/>
            <a:ext cx="10811454" cy="27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4"/>
          <a:stretch>
            <a:fillRect/>
          </a:stretch>
        </p:blipFill>
        <p:spPr bwMode="auto">
          <a:xfrm>
            <a:off x="8129334" y="229235"/>
            <a:ext cx="3372393" cy="280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35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0" y="1567543"/>
            <a:ext cx="7234466" cy="40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the basics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Given one (or more) large (enough) </a:t>
            </a:r>
            <a:r>
              <a:rPr lang="en-US" sz="3600" dirty="0" err="1"/>
              <a:t>contigs</a:t>
            </a:r>
            <a:r>
              <a:rPr lang="mr-IN" sz="3600" dirty="0"/>
              <a:t>…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en-US" sz="3600" dirty="0"/>
              <a:t>Figure out where open reading frames (ORFs) start and stop.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Quality control them.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Figure out what they are (protein coding, </a:t>
            </a:r>
            <a:r>
              <a:rPr lang="en-US" sz="3600" dirty="0" err="1"/>
              <a:t>rRNAs</a:t>
            </a:r>
            <a:r>
              <a:rPr lang="en-US" sz="3600" dirty="0"/>
              <a:t>, </a:t>
            </a:r>
            <a:r>
              <a:rPr lang="en-US" sz="3600" dirty="0" err="1"/>
              <a:t>tRNAs</a:t>
            </a:r>
            <a:r>
              <a:rPr lang="en-US" sz="3600" dirty="0"/>
              <a:t>, etc.)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Figure out what they do (functional annotation).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Quality control those.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Give up in despair because it’s impossible.</a:t>
            </a:r>
          </a:p>
          <a:p>
            <a:pPr lvl="1">
              <a:lnSpc>
                <a:spcPct val="100000"/>
              </a:lnSpc>
            </a:pPr>
            <a:r>
              <a:rPr lang="en-US" sz="3200" dirty="0"/>
              <a:t>Fortunately not entirely!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</a:t>
            </a:r>
            <a:r>
              <a:rPr lang="en-US" dirty="0" err="1"/>
              <a:t>Genescript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451" y="1027757"/>
            <a:ext cx="4333099" cy="5373043"/>
          </a:xfrm>
          <a:prstGeom prst="rect">
            <a:avLst/>
          </a:prstGeom>
          <a:ln w="63500">
            <a:noFill/>
            <a:miter lim="800000"/>
          </a:ln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Hudek</a:t>
            </a:r>
            <a:r>
              <a:rPr lang="en-US" sz="1400" dirty="0"/>
              <a:t> et al Bioinformatics 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2097757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314" y="781515"/>
            <a:ext cx="7489372" cy="5790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</a:t>
            </a:r>
            <a:r>
              <a:rPr lang="en-US" dirty="0" err="1"/>
              <a:t>Genescript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Hudek</a:t>
            </a:r>
            <a:r>
              <a:rPr lang="en-US" sz="1400" dirty="0"/>
              <a:t> et al Bioinformatics (2003) 19 (9): 1177-1178</a:t>
            </a:r>
          </a:p>
        </p:txBody>
      </p:sp>
    </p:spTree>
    <p:extLst>
      <p:ext uri="{BB962C8B-B14F-4D97-AF65-F5344CB8AC3E}">
        <p14:creationId xmlns:p14="http://schemas.microsoft.com/office/powerpoint/2010/main" val="513476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HMMs for ORF calling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42" y="883920"/>
            <a:ext cx="7014316" cy="5912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900" y="651604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Wellesley CS313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6341" y="3309257"/>
            <a:ext cx="3607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HMM = Hidden Markov Model</a:t>
            </a:r>
            <a:r>
              <a:rPr lang="en-US" dirty="0"/>
              <a:t>, a state machine encoding probabilities of events occurring sequentially given a sequence of data.</a:t>
            </a:r>
          </a:p>
        </p:txBody>
      </p:sp>
    </p:spTree>
    <p:extLst>
      <p:ext uri="{BB962C8B-B14F-4D97-AF65-F5344CB8AC3E}">
        <p14:creationId xmlns:p14="http://schemas.microsoft.com/office/powerpoint/2010/main" val="1243336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ORF calling: caution!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782" b="4782"/>
          <a:stretch>
            <a:fillRect/>
          </a:stretch>
        </p:blipFill>
        <p:spPr>
          <a:xfrm>
            <a:off x="1160571" y="883919"/>
            <a:ext cx="9870859" cy="5765281"/>
          </a:xfrm>
        </p:spPr>
      </p:pic>
    </p:spTree>
    <p:extLst>
      <p:ext uri="{BB962C8B-B14F-4D97-AF65-F5344CB8AC3E}">
        <p14:creationId xmlns:p14="http://schemas.microsoft.com/office/powerpoint/2010/main" val="205386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1769110"/>
            <a:ext cx="5829300" cy="400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68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HMMs for functional annotation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7279" y="883920"/>
            <a:ext cx="4577443" cy="591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3515" y="898525"/>
            <a:ext cx="977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4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annotation: caution!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199" y="1103087"/>
            <a:ext cx="3907093" cy="502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888" y="1103087"/>
            <a:ext cx="778714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Annotation: and then what?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Screen Shot 2012-03-05 at 8.06.15 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5" y="899887"/>
            <a:ext cx="10196070" cy="5771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3297" y="3209341"/>
            <a:ext cx="4248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More on protein </a:t>
            </a:r>
            <a:r>
              <a:rPr lang="en-US" sz="2800"/>
              <a:t>secondary structure analysis later</a:t>
            </a:r>
            <a:r>
              <a:rPr lang="mr-IN" sz="2800" dirty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8908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2" descr="http://blog.goldenhelix.com/wp-content/uploads/2010/12/ngs2-pile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494971"/>
            <a:ext cx="7468962" cy="45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05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Pairwise sequence alignment: back to basics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Homology search, i.e. BLAST.</a:t>
            </a:r>
          </a:p>
          <a:p>
            <a:pPr lvl="1"/>
            <a:r>
              <a:rPr lang="en-US" dirty="0"/>
              <a:t>Pairs of sequences of any length.</a:t>
            </a:r>
          </a:p>
          <a:p>
            <a:pPr lvl="1"/>
            <a:r>
              <a:rPr lang="en-US" dirty="0"/>
              <a:t>Identify all regions with any degree of homology.</a:t>
            </a:r>
          </a:p>
          <a:p>
            <a:pPr lvl="1"/>
            <a:r>
              <a:rPr lang="en-US" dirty="0"/>
              <a:t>Slow-</a:t>
            </a:r>
            <a:r>
              <a:rPr lang="en-US" dirty="0" err="1"/>
              <a:t>ish</a:t>
            </a:r>
            <a:r>
              <a:rPr lang="en-US" dirty="0"/>
              <a:t> to do exactly, fast-</a:t>
            </a:r>
            <a:r>
              <a:rPr lang="en-US" dirty="0" err="1"/>
              <a:t>ish</a:t>
            </a:r>
            <a:r>
              <a:rPr lang="en-US" dirty="0"/>
              <a:t> to do heuristically.</a:t>
            </a:r>
          </a:p>
          <a:p>
            <a:endParaRPr lang="en-US" sz="600" dirty="0"/>
          </a:p>
          <a:p>
            <a:r>
              <a:rPr lang="en-US" dirty="0"/>
              <a:t>Mapping.</a:t>
            </a:r>
          </a:p>
          <a:p>
            <a:pPr lvl="1"/>
            <a:r>
              <a:rPr lang="en-US" dirty="0"/>
              <a:t>One short read (query), one long sequence (target).</a:t>
            </a:r>
          </a:p>
          <a:p>
            <a:pPr lvl="1"/>
            <a:r>
              <a:rPr lang="en-US" dirty="0"/>
              <a:t>Identify one or a few locations in the target that match the query (near-) exactly.</a:t>
            </a:r>
          </a:p>
          <a:p>
            <a:pPr lvl="1"/>
            <a:r>
              <a:rPr lang="en-US" dirty="0"/>
              <a:t>Fast to do exactly, even faster to do heuristically.</a:t>
            </a:r>
          </a:p>
          <a:p>
            <a:endParaRPr lang="en-US" sz="600" dirty="0"/>
          </a:p>
          <a:p>
            <a:r>
              <a:rPr lang="en-US" dirty="0"/>
              <a:t>Accelerated homology search.</a:t>
            </a:r>
          </a:p>
          <a:p>
            <a:pPr lvl="1"/>
            <a:r>
              <a:rPr lang="en-US" dirty="0"/>
              <a:t>Pairs of sequences, at least one of which is short-</a:t>
            </a:r>
            <a:r>
              <a:rPr lang="en-US" dirty="0" err="1"/>
              <a:t>ish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Identify one or a few regions with strong homology.</a:t>
            </a:r>
          </a:p>
          <a:p>
            <a:pPr lvl="1"/>
            <a:r>
              <a:rPr lang="en-US" dirty="0"/>
              <a:t>Fast-</a:t>
            </a:r>
            <a:r>
              <a:rPr lang="en-US" dirty="0" err="1"/>
              <a:t>ish</a:t>
            </a:r>
            <a:r>
              <a:rPr lang="en-US" dirty="0"/>
              <a:t> and very heuristic.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8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Accelerated homology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USEARCH</a:t>
            </a:r>
          </a:p>
          <a:p>
            <a:r>
              <a:rPr lang="en-US" sz="2400" dirty="0"/>
              <a:t>DIAMOND</a:t>
            </a:r>
          </a:p>
          <a:p>
            <a:r>
              <a:rPr lang="en-US" sz="2400" dirty="0" err="1"/>
              <a:t>RAPsearch</a:t>
            </a:r>
            <a:r>
              <a:rPr lang="en-US" sz="2400" dirty="0"/>
              <a:t>(2)</a:t>
            </a:r>
          </a:p>
          <a:p>
            <a:r>
              <a:rPr lang="en-US" sz="2400" dirty="0"/>
              <a:t>VSEARCH</a:t>
            </a:r>
          </a:p>
          <a:p>
            <a:r>
              <a:rPr lang="en-US" sz="2400" dirty="0" err="1"/>
              <a:t>mapx</a:t>
            </a:r>
            <a:endParaRPr lang="en-US" sz="2400" dirty="0"/>
          </a:p>
          <a:p>
            <a:r>
              <a:rPr lang="en-US" sz="2400" dirty="0" err="1"/>
              <a:t>mblastx</a:t>
            </a:r>
            <a:endParaRPr lang="en-US" sz="2400" dirty="0"/>
          </a:p>
          <a:p>
            <a:r>
              <a:rPr lang="en-US" sz="2400" dirty="0"/>
              <a:t>KLAST</a:t>
            </a:r>
          </a:p>
          <a:p>
            <a:r>
              <a:rPr lang="en-US" sz="2400" dirty="0"/>
              <a:t>BLAT</a:t>
            </a:r>
          </a:p>
          <a:p>
            <a:r>
              <a:rPr lang="mr-IN" sz="2400" dirty="0"/>
              <a:t>…</a:t>
            </a:r>
            <a:endParaRPr lang="en-US" sz="2400" dirty="0"/>
          </a:p>
          <a:p>
            <a:r>
              <a:rPr lang="en-US" sz="2400" dirty="0"/>
              <a:t>All up to 1000s of times faster than BLAST.</a:t>
            </a:r>
          </a:p>
          <a:p>
            <a:pPr lvl="1"/>
            <a:r>
              <a:rPr lang="en-US" sz="2000" dirty="0"/>
              <a:t>Thanks to configurable heuristic options.</a:t>
            </a:r>
          </a:p>
          <a:p>
            <a:pPr lvl="1"/>
            <a:r>
              <a:rPr lang="en-US" sz="2000" dirty="0"/>
              <a:t>How strong of hits? How many is enough? Translated or not? Sensitivity vs. specificity?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2" descr="http://drive5.com/usearch/blasto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8" y="947057"/>
            <a:ext cx="5481051" cy="40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ealtimegenomics.com/uploads/image/rtg-blastx-big-n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51" y="2075542"/>
            <a:ext cx="4441949" cy="35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6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29" t="4233" r="3243"/>
          <a:stretch/>
        </p:blipFill>
        <p:spPr>
          <a:xfrm>
            <a:off x="2293257" y="203201"/>
            <a:ext cx="7663543" cy="656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are a lot of mappers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7404" y="6532932"/>
            <a:ext cx="271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www.ebi.ac.uk</a:t>
            </a:r>
            <a:r>
              <a:rPr lang="en-US" sz="1200" dirty="0"/>
              <a:t>/~</a:t>
            </a:r>
            <a:r>
              <a:rPr lang="en-US" sz="1200" dirty="0" err="1"/>
              <a:t>nf</a:t>
            </a:r>
            <a:r>
              <a:rPr lang="en-US" sz="1200" dirty="0"/>
              <a:t>/</a:t>
            </a:r>
            <a:r>
              <a:rPr lang="en-US" sz="1200" dirty="0" err="1"/>
              <a:t>hts_mappers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082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dirty="0"/>
              <a:t>…</a:t>
            </a:r>
            <a:r>
              <a:rPr lang="en-US" dirty="0"/>
              <a:t>and different mappers are different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9" r="32916" b="21057"/>
          <a:stretch/>
        </p:blipFill>
        <p:spPr>
          <a:xfrm>
            <a:off x="3156858" y="880902"/>
            <a:ext cx="5878285" cy="59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5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Mappers differ in efficiency and quality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46153" r="4174"/>
          <a:stretch/>
        </p:blipFill>
        <p:spPr bwMode="auto">
          <a:xfrm>
            <a:off x="191841" y="1090944"/>
            <a:ext cx="11808319" cy="502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45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Mappers differ in efficiency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8447" r="3089" b="6638"/>
          <a:stretch/>
        </p:blipFill>
        <p:spPr bwMode="auto">
          <a:xfrm>
            <a:off x="2104572" y="883920"/>
            <a:ext cx="798285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7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data handling and FASTQs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87114" y="1537249"/>
            <a:ext cx="9417773" cy="1323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@SEQ_ID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GATTTGGGGTTCAAAGCAGTATCGATCAAATAGTAAATCCATTTGTTCAACTCACAGTTT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sz="2000" b="1" dirty="0">
                <a:latin typeface="Courier New" charset="0"/>
                <a:ea typeface="Courier New" charset="0"/>
                <a:cs typeface="Courier New" charset="0"/>
              </a:rPr>
              <a:t>!''*((((***+))%%%++)(%%%%).1***-+*''))**55CCF&gt;&gt;&gt;&gt;&gt;&gt;CCCCCCC65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8106" y="3481141"/>
            <a:ext cx="68557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@ followed by a sequence identifier.</a:t>
            </a:r>
          </a:p>
          <a:p>
            <a:pPr marL="342900" indent="-342900">
              <a:buAutoNum type="arabicPeriod"/>
            </a:pPr>
            <a:r>
              <a:rPr lang="en-US" sz="3200" dirty="0"/>
              <a:t>The sequence (typically a single read).</a:t>
            </a:r>
          </a:p>
          <a:p>
            <a:pPr marL="342900" indent="-342900">
              <a:buAutoNum type="arabicPeriod"/>
            </a:pPr>
            <a:r>
              <a:rPr lang="en-US" sz="3200" dirty="0"/>
              <a:t>+</a:t>
            </a:r>
          </a:p>
          <a:p>
            <a:pPr marL="342900" indent="-342900">
              <a:buAutoNum type="arabicPeriod"/>
            </a:pPr>
            <a:r>
              <a:rPr lang="en-US" sz="3200" dirty="0"/>
              <a:t>The quality scores (encoded).</a:t>
            </a:r>
          </a:p>
        </p:txBody>
      </p:sp>
    </p:spTree>
    <p:extLst>
      <p:ext uri="{BB962C8B-B14F-4D97-AF65-F5344CB8AC3E}">
        <p14:creationId xmlns:p14="http://schemas.microsoft.com/office/powerpoint/2010/main" val="1522180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dirty="0"/>
              <a:t>…</a:t>
            </a:r>
            <a:r>
              <a:rPr lang="en-US" dirty="0"/>
              <a:t>and quality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4403" r="6280" b="5148"/>
          <a:stretch/>
        </p:blipFill>
        <p:spPr bwMode="auto">
          <a:xfrm>
            <a:off x="2314760" y="883920"/>
            <a:ext cx="7562481" cy="597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49004" y="5167084"/>
            <a:ext cx="3242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There are a lot of options </a:t>
            </a:r>
            <a:r>
              <a:rPr lang="mr-IN" sz="2400" dirty="0"/>
              <a:t>–</a:t>
            </a:r>
            <a:r>
              <a:rPr lang="en-US" sz="2400" dirty="0"/>
              <a:t> know the latest, visit </a:t>
            </a:r>
            <a:r>
              <a:rPr lang="en-US" sz="2400" dirty="0" err="1"/>
              <a:t>SeqAnswers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7772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Alignment: how does it work?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209802" y="3565526"/>
            <a:ext cx="3787775" cy="719171"/>
          </a:xfr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289560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006725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311785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22738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333851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344963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56076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671888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>
            <a:off x="3783013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389255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4003675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4114800" y="2895600"/>
            <a:ext cx="152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67781" y="5181602"/>
            <a:ext cx="7856449" cy="4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/>
              <a:t>Exhaustive searching in this manner is prohibitively slow.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93875" y="6019804"/>
            <a:ext cx="8604250" cy="4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6" tIns="45675" rIns="91346" bIns="4567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/>
              <a:t>Algorithms must trade speed for sensitivity.</a:t>
            </a:r>
          </a:p>
        </p:txBody>
      </p:sp>
    </p:spTree>
    <p:extLst>
      <p:ext uri="{BB962C8B-B14F-4D97-AF65-F5344CB8AC3E}">
        <p14:creationId xmlns:p14="http://schemas.microsoft.com/office/powerpoint/2010/main" val="16345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Alignment: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algorithms used hash-based mapping.</a:t>
            </a:r>
          </a:p>
          <a:p>
            <a:r>
              <a:rPr lang="en-US" dirty="0"/>
              <a:t>What’s a hash?</a:t>
            </a:r>
          </a:p>
          <a:p>
            <a:pPr lvl="1"/>
            <a:r>
              <a:rPr lang="en-US" dirty="0"/>
              <a:t>In general, a “hash” function converts a string to an integer.</a:t>
            </a:r>
          </a:p>
          <a:p>
            <a:pPr lvl="1"/>
            <a:r>
              <a:rPr lang="en-US" dirty="0"/>
              <a:t>The integer is then used as an index in an array for fast look up.</a:t>
            </a:r>
          </a:p>
          <a:p>
            <a:pPr lvl="1"/>
            <a:r>
              <a:rPr lang="en-US" dirty="0"/>
              <a:t>This is exactly how Python hashes (dictionaries) work.</a:t>
            </a:r>
          </a:p>
          <a:p>
            <a:r>
              <a:rPr lang="en-US" dirty="0"/>
              <a:t>Sequences can be hashed using many different strategies.</a:t>
            </a:r>
          </a:p>
          <a:p>
            <a:pPr lvl="1"/>
            <a:r>
              <a:rPr lang="en-US" dirty="0"/>
              <a:t>For example, encode each six-</a:t>
            </a:r>
            <a:r>
              <a:rPr lang="en-US" dirty="0" err="1"/>
              <a:t>mer</a:t>
            </a:r>
            <a:r>
              <a:rPr lang="en-US" dirty="0"/>
              <a:t> as a number.</a:t>
            </a:r>
          </a:p>
          <a:p>
            <a:pPr lvl="1"/>
            <a:r>
              <a:rPr lang="en-US" dirty="0"/>
              <a:t>Then list all 4</a:t>
            </a:r>
            <a:r>
              <a:rPr lang="en-US" baseline="30000" dirty="0"/>
              <a:t>6</a:t>
            </a:r>
            <a:r>
              <a:rPr lang="en-US" dirty="0"/>
              <a:t> possible numbers and pre-compute where they all occur in the genome.</a:t>
            </a:r>
          </a:p>
          <a:p>
            <a:pPr lvl="1"/>
            <a:r>
              <a:rPr lang="en-US" dirty="0"/>
              <a:t>Can quickly find a read by matching its numbers, rather than comparing bases.</a:t>
            </a:r>
          </a:p>
          <a:p>
            <a:pPr lvl="1"/>
            <a:r>
              <a:rPr lang="en-US" dirty="0"/>
              <a:t>But! The more words you have, the faster your search, but the more you have to precompute and store. Doing this naively gets very big, very fast.</a:t>
            </a:r>
          </a:p>
          <a:p>
            <a:r>
              <a:rPr lang="en-US" dirty="0"/>
              <a:t>So now everything uses suffix arrays with the Burrows-Wheeler Transform (BWT).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1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Burrows-Wheeler Transform: index compression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255" y="2124061"/>
            <a:ext cx="4547557" cy="28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3" y="799323"/>
            <a:ext cx="4354286" cy="59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9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0" y="2362200"/>
            <a:ext cx="3389402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49545" y="2362200"/>
            <a:ext cx="2667000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606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00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07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5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9740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400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858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040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91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772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55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8305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131" name="Rectangle 49"/>
          <p:cNvSpPr>
            <a:spLocks noChangeArrowheads="1"/>
          </p:cNvSpPr>
          <p:nvPr/>
        </p:nvSpPr>
        <p:spPr bwMode="auto">
          <a:xfrm>
            <a:off x="3729038" y="5257810"/>
            <a:ext cx="16033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5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5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400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858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91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9552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131" name="Rectangle 49"/>
          <p:cNvSpPr>
            <a:spLocks noChangeArrowheads="1"/>
          </p:cNvSpPr>
          <p:nvPr/>
        </p:nvSpPr>
        <p:spPr bwMode="auto">
          <a:xfrm>
            <a:off x="3467102" y="5257810"/>
            <a:ext cx="422275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48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7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315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077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5648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137" name="Rectangle 49"/>
          <p:cNvSpPr>
            <a:spLocks noChangeArrowheads="1"/>
          </p:cNvSpPr>
          <p:nvPr/>
        </p:nvSpPr>
        <p:spPr bwMode="auto">
          <a:xfrm>
            <a:off x="3041694" y="5245453"/>
            <a:ext cx="831850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1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>
              <a:buFontTx/>
              <a:buNone/>
            </a:pPr>
            <a:endParaRPr lang="en-US" sz="1800" dirty="0"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 dirty="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78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114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572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50292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638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5791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8392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162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822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143" name="Rectangle 49"/>
          <p:cNvSpPr>
            <a:spLocks noChangeArrowheads="1"/>
          </p:cNvSpPr>
          <p:nvPr/>
        </p:nvSpPr>
        <p:spPr bwMode="auto">
          <a:xfrm>
            <a:off x="2505719" y="5253691"/>
            <a:ext cx="1384300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19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096001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248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70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40" name="Rectangle 49"/>
          <p:cNvSpPr>
            <a:spLocks noChangeArrowheads="1"/>
          </p:cNvSpPr>
          <p:nvPr/>
        </p:nvSpPr>
        <p:spPr bwMode="auto">
          <a:xfrm>
            <a:off x="1691331" y="5245453"/>
            <a:ext cx="219868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2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FASTQs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16088" y="503580"/>
            <a:ext cx="6559825" cy="6287119"/>
            <a:chOff x="2690191" y="503580"/>
            <a:chExt cx="6559825" cy="6287119"/>
          </a:xfrm>
        </p:grpSpPr>
        <p:sp>
          <p:nvSpPr>
            <p:cNvPr id="8" name="Folded Corner 7"/>
            <p:cNvSpPr/>
            <p:nvPr/>
          </p:nvSpPr>
          <p:spPr>
            <a:xfrm flipV="1">
              <a:off x="2690191" y="503580"/>
              <a:ext cx="6559825" cy="6287119"/>
            </a:xfrm>
            <a:prstGeom prst="foldedCorner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54626" y="1440506"/>
              <a:ext cx="5897219" cy="5324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@071112_SLXA-EAS1_s_7:5:1:817:345</a:t>
              </a:r>
              <a:r>
                <a:rPr lang="mr-IN" sz="2000" b="1" dirty="0">
                  <a:latin typeface="Courier New" charset="0"/>
                  <a:ea typeface="Courier New" charset="0"/>
                  <a:cs typeface="Courier New" charset="0"/>
                </a:rPr>
                <a:t>#0/1</a:t>
              </a:r>
              <a:endParaRPr lang="en-US" sz="2000" b="1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GGGTGATGGCCGCTGCCGATGGCGTCAAATCCCACC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IIIIIIIIIIIIIIIIIIIIIIIIIIIIII9IG9IC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@071112_SLXA-EAS1_s_7:5:1:801:338</a:t>
              </a:r>
              <a:r>
                <a:rPr lang="mr-IN" sz="2000" b="1" dirty="0">
                  <a:latin typeface="Courier New" charset="0"/>
                  <a:ea typeface="Courier New" charset="0"/>
                  <a:cs typeface="Courier New" charset="0"/>
                </a:rPr>
                <a:t>#0/1</a:t>
              </a:r>
              <a:endParaRPr lang="en-US" sz="2000" b="1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GTTCAGGGATACGACGTTTGTATTTTAAGAATCTGA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IIIIIIIIIIIIIIIIIIIIIIIIIIIIIIII6IBI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@071112_SLXA-EAS1_s_7:5:1:817:345</a:t>
              </a:r>
              <a:r>
                <a:rPr lang="mr-IN" sz="2000" b="1" dirty="0">
                  <a:latin typeface="Courier New" charset="0"/>
                  <a:ea typeface="Courier New" charset="0"/>
                  <a:cs typeface="Courier New" charset="0"/>
                </a:rPr>
                <a:t>#0/1</a:t>
              </a:r>
              <a:endParaRPr lang="en-US" sz="2000" b="1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AAGTTACCCTTAACAACTTAAGGGTTTTCAAATAGA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IIIIIIIIIIIIIIIIIIIIDIIIIIII&gt;IIIIII/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@071112_SLXA-EAS1_s_7:5:1:801:338</a:t>
              </a:r>
              <a:r>
                <a:rPr lang="mr-IN" sz="2000" b="1" dirty="0">
                  <a:latin typeface="Courier New" charset="0"/>
                  <a:ea typeface="Courier New" charset="0"/>
                  <a:cs typeface="Courier New" charset="0"/>
                </a:rPr>
                <a:t>#0/1</a:t>
              </a:r>
              <a:endParaRPr lang="en-US" sz="2000" b="1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AGCAGAAGTCGATGATAATACGCGTCGTTTTATCAT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+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IIIIIIIIIIIIIIIIIIIIIIGII&gt;IIIII-I)8I</a:t>
              </a:r>
            </a:p>
            <a:p>
              <a:r>
                <a:rPr lang="en-US" sz="2000" b="1" dirty="0">
                  <a:latin typeface="Courier New" charset="0"/>
                  <a:ea typeface="Courier New" charset="0"/>
                  <a:cs typeface="Courier New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47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956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8100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5836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5048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6868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52" name="Rectangle 49"/>
          <p:cNvSpPr>
            <a:spLocks noChangeArrowheads="1"/>
          </p:cNvSpPr>
          <p:nvPr/>
        </p:nvSpPr>
        <p:spPr bwMode="auto">
          <a:xfrm>
            <a:off x="865831" y="5245453"/>
            <a:ext cx="302418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77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Bowtie, a representative example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endParaRPr lang="en-US" sz="1800">
              <a:solidFill>
                <a:srgbClr val="000000"/>
              </a:solidFill>
              <a:latin typeface="Courier" charset="0"/>
            </a:endParaRP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@HWI-EAS412_4:1:1:1376:380</a:t>
            </a:r>
          </a:p>
          <a:p>
            <a:pPr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ourier" charset="0"/>
              </a:rPr>
              <a:t>AATGATACGGCGACCACCGAGATCTA</a:t>
            </a:r>
            <a:endParaRPr lang="en-US" sz="1800">
              <a:latin typeface="Courier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819400" y="2438400"/>
            <a:ext cx="3505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324600" y="2438400"/>
            <a:ext cx="2743200" cy="30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486402" y="2362200"/>
            <a:ext cx="45719" cy="451046"/>
          </a:xfrm>
          <a:prstGeom prst="rect">
            <a:avLst/>
          </a:prstGeom>
          <a:gradFill flip="none" rotWithShape="1">
            <a:gsLst>
              <a:gs pos="38000">
                <a:srgbClr val="FF0000">
                  <a:alpha val="82000"/>
                </a:srgbClr>
              </a:gs>
              <a:gs pos="100000">
                <a:srgbClr val="FFFFFF">
                  <a:alpha val="52000"/>
                </a:srgbClr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346" tIns="45675" rIns="91346" bIns="45675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1" name="Rectangle 49"/>
          <p:cNvSpPr>
            <a:spLocks noChangeArrowheads="1"/>
          </p:cNvSpPr>
          <p:nvPr/>
        </p:nvSpPr>
        <p:spPr bwMode="auto">
          <a:xfrm>
            <a:off x="292443" y="5253691"/>
            <a:ext cx="3589338" cy="212725"/>
          </a:xfrm>
          <a:prstGeom prst="rect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46" tIns="45675" rIns="91346" bIns="4567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3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1642" r="3090" b="5786"/>
          <a:stretch/>
        </p:blipFill>
        <p:spPr bwMode="auto">
          <a:xfrm>
            <a:off x="1058093" y="1030514"/>
            <a:ext cx="10075815" cy="58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Alignment Map (SAM) files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1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SAM/BAM files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0817"/>
          <a:stretch/>
        </p:blipFill>
        <p:spPr bwMode="auto">
          <a:xfrm>
            <a:off x="2068286" y="970415"/>
            <a:ext cx="5029200" cy="306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 b="17058"/>
          <a:stretch/>
        </p:blipFill>
        <p:spPr bwMode="auto">
          <a:xfrm>
            <a:off x="2068286" y="3990293"/>
            <a:ext cx="5029200" cy="286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3686" y="2123671"/>
            <a:ext cx="3200400" cy="3293209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BAM = Binary </a:t>
            </a:r>
            <a:r>
              <a:rPr lang="en-US" b="1" dirty="0" err="1"/>
              <a:t>sAM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sz="2000" dirty="0"/>
              <a:t>100% equivalent, just smaller and faster.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Never save files as SAMs unless necessary!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Save as BAM and use </a:t>
            </a:r>
            <a:r>
              <a:rPr lang="en-US" sz="2000" dirty="0" err="1"/>
              <a:t>SAMtools</a:t>
            </a:r>
            <a:r>
              <a:rPr lang="en-US" sz="2000" dirty="0"/>
              <a:t> to manipulate.</a:t>
            </a:r>
          </a:p>
        </p:txBody>
      </p:sp>
    </p:spTree>
    <p:extLst>
      <p:ext uri="{BB962C8B-B14F-4D97-AF65-F5344CB8AC3E}">
        <p14:creationId xmlns:p14="http://schemas.microsoft.com/office/powerpoint/2010/main" val="17998490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SAMtools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2918" r="2291"/>
          <a:stretch/>
        </p:blipFill>
        <p:spPr bwMode="auto">
          <a:xfrm>
            <a:off x="1143186" y="883920"/>
            <a:ext cx="9905629" cy="596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57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Sorting and indexing SAM/BAM mapping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24408" r="9312" b="3658"/>
          <a:stretch/>
        </p:blipFill>
        <p:spPr bwMode="auto">
          <a:xfrm>
            <a:off x="1820138" y="986973"/>
            <a:ext cx="8551725" cy="576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371863" y="5536290"/>
            <a:ext cx="127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842826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common mapping result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Pileup: mapped data with</a:t>
            </a:r>
            <a:br>
              <a:rPr lang="en-US" sz="3200" dirty="0"/>
            </a:br>
            <a:r>
              <a:rPr lang="en-US" sz="3200" dirty="0"/>
              <a:t>position + variant summaries.</a:t>
            </a:r>
          </a:p>
          <a:p>
            <a:endParaRPr lang="en-US" sz="600" dirty="0"/>
          </a:p>
          <a:p>
            <a:r>
              <a:rPr lang="en-US" sz="3200" dirty="0"/>
              <a:t>GFF: General Feature Format,</a:t>
            </a:r>
            <a:br>
              <a:rPr lang="en-US" sz="3200" dirty="0"/>
            </a:br>
            <a:r>
              <a:rPr lang="en-US" sz="3200" dirty="0"/>
              <a:t>intervals with annotations and</a:t>
            </a:r>
            <a:br>
              <a:rPr lang="en-US" sz="3200" dirty="0"/>
            </a:br>
            <a:r>
              <a:rPr lang="en-US" sz="3200" dirty="0"/>
              <a:t>positions.</a:t>
            </a:r>
          </a:p>
          <a:p>
            <a:endParaRPr lang="en-US" sz="600" dirty="0"/>
          </a:p>
          <a:p>
            <a:r>
              <a:rPr lang="en-US" sz="3200" dirty="0"/>
              <a:t>BED: ditto, just newer.</a:t>
            </a:r>
          </a:p>
          <a:p>
            <a:pPr lvl="1"/>
            <a:r>
              <a:rPr lang="en-US" sz="2800" dirty="0" err="1"/>
              <a:t>bigBED</a:t>
            </a:r>
            <a:r>
              <a:rPr lang="en-US" sz="2800" dirty="0"/>
              <a:t>: binary, indexed version.</a:t>
            </a:r>
          </a:p>
          <a:p>
            <a:endParaRPr lang="en-US" sz="600" dirty="0"/>
          </a:p>
          <a:p>
            <a:r>
              <a:rPr lang="en-US" sz="3200" dirty="0"/>
              <a:t>WIG: wiggle, continuous values for every base in a region / genome.</a:t>
            </a:r>
          </a:p>
          <a:p>
            <a:pPr lvl="1"/>
            <a:r>
              <a:rPr lang="en-US" sz="2800" dirty="0" err="1"/>
              <a:t>bigWIG</a:t>
            </a:r>
            <a:r>
              <a:rPr lang="en-US" sz="2800" dirty="0"/>
              <a:t>: binary, indexed version.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665420" y="848367"/>
            <a:ext cx="6737985" cy="2028307"/>
            <a:chOff x="1186816" y="3141625"/>
            <a:chExt cx="6737985" cy="2028307"/>
          </a:xfrm>
        </p:grpSpPr>
        <p:sp>
          <p:nvSpPr>
            <p:cNvPr id="6" name="Rectangle 4"/>
            <p:cNvSpPr>
              <a:spLocks/>
            </p:cNvSpPr>
            <p:nvPr/>
          </p:nvSpPr>
          <p:spPr bwMode="auto">
            <a:xfrm>
              <a:off x="1784577" y="3141625"/>
              <a:ext cx="6140224" cy="158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seq1 272 T 24  ,.$.....,,.,.,...,,,.,..^+.	&lt;&lt;&lt;+;&lt;&lt;&lt;&lt;&lt;&lt;&lt;&lt;&lt;&lt;&lt;=&lt;;&lt;;7&lt;&amp;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seq1 273 T 23  ,.....,,.,.,...,,,.,..A			&lt;&lt;&lt;;&lt;&lt;&lt;&lt;&lt;&lt;&lt;&lt;&lt;3&lt;=&lt;&lt;&lt;;&lt;&lt;+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seq1 274 T 23  ,.$....,,.,.,...,,,.,...		7&lt;7;&lt;;&lt;&lt;&lt;&lt;&lt;&lt;&lt;&lt;&lt;=&lt;;&lt;;&lt;&lt;6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seq1 275 A 23  ,$....,,.,.,...,,,.,...^l.	&lt;+;9*&lt;&lt;&lt;&lt;&lt;&lt;&lt;&lt;&lt;=&lt;&lt;:;&lt;&lt;&lt;&lt;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seq1 276 G 22  ...T,,.,.,...,,,.,....			33;+&lt;&lt;7=7&lt;&lt;7&lt;&amp;&lt;&lt;1;&lt;&lt;6&lt;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seq1 277 T 22  ....,,.,.,.C.,,,.,..G.			+7&lt;;&lt;&lt;&lt;&lt;&lt;&lt;&lt;&amp;&lt;=&lt;&lt;:;&lt;&lt;&amp;&lt;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seq1 278 G 23  ....,,.,.,...,,,.,....^k.		%38*&lt;&lt;;&lt;7&lt;&lt;7&lt;=&lt;&lt;&lt;;&lt;&lt;&lt;&lt;&lt;</a:t>
              </a:r>
            </a:p>
            <a:p>
              <a:pPr defTabSz="228600" eaLnBrk="1" hangingPunct="1"/>
              <a:r>
                <a:rPr lang="en-US" sz="1100" b="1" dirty="0">
                  <a:latin typeface="Courier New" panose="02070309020205020404" pitchFamily="49" charset="0"/>
                  <a:ea typeface="Courier" charset="0"/>
                  <a:cs typeface="Courier New" panose="02070309020205020404" pitchFamily="49" charset="0"/>
                  <a:sym typeface="Courier" charset="0"/>
                </a:rPr>
                <a:t>seq1 279 C 23  A..T,,.,.,...,,,.,.....			;75&amp;&lt;&lt;&lt;&lt;&lt;&lt;&lt;&lt;&lt;=&lt;&lt;&lt;9&lt;&lt;:&lt;&lt;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6816" y="374834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Seq.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11924" y="4514518"/>
              <a:ext cx="580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Pos.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84563" y="4800600"/>
              <a:ext cx="547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Ref.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3296" y="4500004"/>
              <a:ext cx="577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Len.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96345" y="4500005"/>
              <a:ext cx="11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Alignment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39708" y="4558061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Quality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60809"/>
          <a:stretch/>
        </p:blipFill>
        <p:spPr>
          <a:xfrm>
            <a:off x="8773433" y="3431447"/>
            <a:ext cx="3405000" cy="17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8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BEDtools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-1" b="38993"/>
          <a:stretch/>
        </p:blipFill>
        <p:spPr>
          <a:xfrm>
            <a:off x="444602" y="1711981"/>
            <a:ext cx="11302797" cy="4573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629" y="1094398"/>
            <a:ext cx="11652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Operates on </a:t>
            </a:r>
            <a:r>
              <a:rPr lang="en-US" sz="2800"/>
              <a:t>interval / variant data</a:t>
            </a:r>
            <a:r>
              <a:rPr lang="en-US" sz="2800" dirty="0"/>
              <a:t>: BED, GFF, VCF</a:t>
            </a:r>
            <a:r>
              <a:rPr lang="en-US" sz="2800"/>
              <a:t>, some SAM/BAM operations.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91567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analysis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3305"/>
          <a:stretch>
            <a:fillRect/>
          </a:stretch>
        </p:blipFill>
        <p:spPr bwMode="auto">
          <a:xfrm>
            <a:off x="6604000" y="140698"/>
            <a:ext cx="5514295" cy="40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8" r="7520" b="55882"/>
          <a:stretch>
            <a:fillRect/>
          </a:stretch>
        </p:blipFill>
        <p:spPr bwMode="auto">
          <a:xfrm>
            <a:off x="8125279" y="2087031"/>
            <a:ext cx="3222171" cy="457363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42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When do you believe differences</a:t>
            </a:r>
            <a:br>
              <a:rPr lang="en-US" sz="3600" dirty="0"/>
            </a:br>
            <a:r>
              <a:rPr lang="en-US" sz="3600" dirty="0"/>
              <a:t>with respect to a reference genome?</a:t>
            </a:r>
          </a:p>
          <a:p>
            <a:pPr lvl="1"/>
            <a:r>
              <a:rPr lang="en-US" sz="3200" dirty="0"/>
              <a:t>More reads = more support.</a:t>
            </a:r>
          </a:p>
          <a:p>
            <a:pPr lvl="1"/>
            <a:r>
              <a:rPr lang="en-US" sz="3200" dirty="0"/>
              <a:t>Errors are more likely at read ends.</a:t>
            </a:r>
          </a:p>
          <a:p>
            <a:pPr lvl="1"/>
            <a:r>
              <a:rPr lang="en-US" sz="3200" dirty="0"/>
              <a:t>Some sequences can be error hotspots.</a:t>
            </a:r>
          </a:p>
          <a:p>
            <a:pPr lvl="1"/>
            <a:r>
              <a:rPr lang="en-US" sz="3200" dirty="0"/>
              <a:t>Sometimes the reference genome’s the variant!</a:t>
            </a:r>
          </a:p>
          <a:p>
            <a:r>
              <a:rPr lang="en-US" sz="3600" dirty="0"/>
              <a:t>When do you believe differences within your own sequences?</a:t>
            </a:r>
          </a:p>
          <a:p>
            <a:pPr lvl="1"/>
            <a:r>
              <a:rPr lang="en-US" sz="3200" dirty="0"/>
              <a:t>Error hotspots.</a:t>
            </a:r>
          </a:p>
          <a:p>
            <a:pPr lvl="1"/>
            <a:r>
              <a:rPr lang="en-US" sz="3200" dirty="0"/>
              <a:t>Misalignment of near-repetitive regions.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  <p:pic>
        <p:nvPicPr>
          <p:cNvPr id="8" name="Picture 7" descr="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5" y="827314"/>
            <a:ext cx="4343177" cy="205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01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FASTQs and mate pairs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68" y="716280"/>
            <a:ext cx="9118064" cy="68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63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GATK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/>
          <a:stretch/>
        </p:blipFill>
        <p:spPr bwMode="auto">
          <a:xfrm>
            <a:off x="1950776" y="1016000"/>
            <a:ext cx="8290448" cy="582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3961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Variant Call 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71</a:t>
            </a:fld>
            <a:endParaRPr lang="en-US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522514" y="2512787"/>
            <a:ext cx="11430947" cy="177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##format=PCFv1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</a:t>
            </a:r>
            <a:r>
              <a:rPr lang="en-US" sz="1100" b="1" dirty="0" err="1">
                <a:latin typeface="Courier" charset="0"/>
                <a:ea typeface="Courier" charset="0"/>
                <a:cs typeface="Courier" charset="0"/>
                <a:sym typeface="Courier" charset="0"/>
              </a:rPr>
              <a:t>fileDate</a:t>
            </a:r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=20090805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##source=myImputationProgramV3.1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##reference=1000GenomesPilot-NCBI36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##phasing=partial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#CHROM  POS     ID        REF   ALT    QUAL  FILTER  INFO                                 FORMAT       NA00001         NA00002     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14370   rs6054257 G     A      29    0       NS=58;DP=258;AF=0.786;DB;H2          GT:GQ:DP:HQ  0|0:48:1:51,51  1|0:48:8:51,51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13330   .         T     A      3     q10     NS=55;DP=202;AF=0.024                GT:GQ:DP:HQ  0|0:49:3:58,50  0|1:3:5:65,3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1110696 rs6040355 A     G,T    67    0       NS=55;DP=276;AF=0.421,0.579;AA=T;DB  GT:GQ:DP:HQ  1|2:21:6:23,27  2|1:2:0:18,2  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10237   .         T     .      47    0       NS=57;DP=257;AA=T                    GT:GQ:DP:HQ  0|0:54:7:56,60  0|0:48:4:51,51  </a:t>
            </a:r>
          </a:p>
          <a:p>
            <a:pPr eaLnBrk="1" hangingPunct="1"/>
            <a:r>
              <a:rPr lang="en-US" sz="1100" b="1" dirty="0">
                <a:latin typeface="Courier" charset="0"/>
                <a:ea typeface="Courier" charset="0"/>
                <a:cs typeface="Courier" charset="0"/>
                <a:sym typeface="Courier" charset="0"/>
              </a:rPr>
              <a:t>20      123456  microsat1 G     D4,IGA 50    0       NS=55;DP=250;AA=G                    GT:GQ:DP     0/1:35:4        0/2:17:2        </a:t>
            </a:r>
          </a:p>
          <a:p>
            <a:pPr algn="ctr" eaLnBrk="1" hangingPunct="1"/>
            <a:endParaRPr lang="en-US" sz="1100" b="1" dirty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60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</a:t>
            </a:r>
            <a:r>
              <a:rPr lang="en-US" dirty="0" err="1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25685" r="7397" b="15363"/>
          <a:stretch/>
        </p:blipFill>
        <p:spPr bwMode="auto">
          <a:xfrm>
            <a:off x="686700" y="883920"/>
            <a:ext cx="10818600" cy="563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153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</a:t>
            </a:r>
            <a:r>
              <a:rPr lang="en-US" dirty="0" err="1"/>
              <a:t>bcftools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t="31857" r="855" b="21322"/>
          <a:stretch/>
        </p:blipFill>
        <p:spPr bwMode="auto">
          <a:xfrm>
            <a:off x="89363" y="1262743"/>
            <a:ext cx="12013274" cy="433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0760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Variant analysis: representative workflow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13980" r="9471" b="3445"/>
          <a:stretch/>
        </p:blipFill>
        <p:spPr bwMode="auto">
          <a:xfrm>
            <a:off x="2394857" y="914399"/>
            <a:ext cx="7402286" cy="590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406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kinds of variants: </a:t>
            </a:r>
            <a:r>
              <a:rPr lang="en-US" dirty="0" err="1"/>
              <a:t>ChIP-seq</a:t>
            </a:r>
            <a:r>
              <a:rPr lang="en-US" dirty="0"/>
              <a:t> and friends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2" descr="http://www.fejes.ca/images/comic_chipse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827314"/>
            <a:ext cx="6871368" cy="296718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4" descr="http://www.fejes.ca/images/comic_comp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16" y="3837436"/>
            <a:ext cx="6871369" cy="296250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http://www.fejes.ca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0418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kinds of variants: peak calling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76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34624" r="2770" b="10893"/>
          <a:stretch/>
        </p:blipFill>
        <p:spPr bwMode="auto">
          <a:xfrm>
            <a:off x="361951" y="1335318"/>
            <a:ext cx="11468099" cy="499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31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Peak calling: </a:t>
            </a:r>
            <a:r>
              <a:rPr lang="en-US" dirty="0" err="1"/>
              <a:t>GeneTrack</a:t>
            </a:r>
            <a:r>
              <a:rPr lang="en-US" dirty="0"/>
              <a:t>, a representative example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18449" r="6120" b="4509"/>
          <a:stretch/>
        </p:blipFill>
        <p:spPr bwMode="auto">
          <a:xfrm>
            <a:off x="238540" y="883921"/>
            <a:ext cx="5828432" cy="385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2606" r="11705" b="2052"/>
          <a:stretch/>
        </p:blipFill>
        <p:spPr bwMode="auto">
          <a:xfrm>
            <a:off x="5500914" y="1641683"/>
            <a:ext cx="6155439" cy="513166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349" y="5153555"/>
            <a:ext cx="452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Also ERANGE, </a:t>
            </a:r>
            <a:r>
              <a:rPr lang="en-US" dirty="0" err="1"/>
              <a:t>FindPeaks</a:t>
            </a:r>
            <a:r>
              <a:rPr lang="en-US" dirty="0"/>
              <a:t>, MACS, </a:t>
            </a:r>
            <a:r>
              <a:rPr lang="en-US" dirty="0" err="1"/>
              <a:t>QuEST</a:t>
            </a:r>
            <a:r>
              <a:rPr lang="en-US" dirty="0"/>
              <a:t>, </a:t>
            </a:r>
            <a:r>
              <a:rPr lang="en-US" dirty="0" err="1"/>
              <a:t>CisGenome</a:t>
            </a:r>
            <a:r>
              <a:rPr lang="en-US" dirty="0"/>
              <a:t>, SISSRS, </a:t>
            </a:r>
            <a:r>
              <a:rPr lang="en-US" dirty="0" err="1"/>
              <a:t>USeq</a:t>
            </a:r>
            <a:r>
              <a:rPr lang="en-US" dirty="0"/>
              <a:t>, </a:t>
            </a:r>
            <a:r>
              <a:rPr lang="en-US" dirty="0" err="1"/>
              <a:t>PeakSeq</a:t>
            </a:r>
            <a:r>
              <a:rPr lang="en-US" dirty="0"/>
              <a:t>, SPP, </a:t>
            </a:r>
            <a:r>
              <a:rPr lang="en-US" dirty="0" err="1"/>
              <a:t>ChIPSeqR</a:t>
            </a:r>
            <a:r>
              <a:rPr lang="en-US" dirty="0"/>
              <a:t>, GLITR, </a:t>
            </a:r>
            <a:r>
              <a:rPr lang="en-US" dirty="0" err="1"/>
              <a:t>ChIPDiff</a:t>
            </a:r>
            <a:r>
              <a:rPr lang="en-US" dirty="0"/>
              <a:t>, T-PIC, </a:t>
            </a:r>
            <a:r>
              <a:rPr lang="en-US" dirty="0" err="1"/>
              <a:t>BayesPeak</a:t>
            </a:r>
            <a:r>
              <a:rPr lang="en-US" dirty="0"/>
              <a:t>, </a:t>
            </a:r>
            <a:r>
              <a:rPr lang="en-US" dirty="0" err="1"/>
              <a:t>MOSAiCS</a:t>
            </a:r>
            <a:r>
              <a:rPr lang="en-US" dirty="0"/>
              <a:t>, CCAT, CSAR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52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creative with sequencing: contact mapping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755"/>
          <a:stretch>
            <a:fillRect/>
          </a:stretch>
        </p:blipFill>
        <p:spPr bwMode="auto">
          <a:xfrm>
            <a:off x="228603" y="869118"/>
            <a:ext cx="4067628" cy="538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Dekker NRG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63" y="1322614"/>
            <a:ext cx="762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05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527" y="284013"/>
            <a:ext cx="6027575" cy="620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RNA-</a:t>
            </a:r>
            <a:r>
              <a:rPr lang="en-US" dirty="0" err="1"/>
              <a:t>seq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43387" y="3209341"/>
            <a:ext cx="361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More on </a:t>
            </a:r>
            <a:r>
              <a:rPr lang="en-US" sz="2800"/>
              <a:t>transcriptional analysis </a:t>
            </a:r>
            <a:r>
              <a:rPr lang="en-US" sz="2800" dirty="0"/>
              <a:t>later</a:t>
            </a:r>
            <a:r>
              <a:rPr lang="mr-IN" sz="2800" dirty="0"/>
              <a:t>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827314" y="6527597"/>
            <a:ext cx="180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Wang NRG 2009</a:t>
            </a:r>
          </a:p>
        </p:txBody>
      </p:sp>
    </p:spTree>
    <p:extLst>
      <p:ext uri="{BB962C8B-B14F-4D97-AF65-F5344CB8AC3E}">
        <p14:creationId xmlns:p14="http://schemas.microsoft.com/office/powerpoint/2010/main" val="171137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(Illumina) sequence IDs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81200" y="1600206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@HWUSI-EAS100R:6:73:941:1973#0/1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7661"/>
              </p:ext>
            </p:extLst>
          </p:nvPr>
        </p:nvGraphicFramePr>
        <p:xfrm>
          <a:off x="1245076" y="2484129"/>
          <a:ext cx="9701848" cy="2834640"/>
        </p:xfrm>
        <a:graphic>
          <a:graphicData uri="http://schemas.openxmlformats.org/drawingml/2006/table">
            <a:tbl>
              <a:tblPr/>
              <a:tblGrid>
                <a:gridCol w="2597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5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HWUSI-EAS100R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The unique instrument name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" charset="0"/>
                        <a:ea typeface="Osaka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Flowcell 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Tile number within the flowcell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941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'x'-coordinate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4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1973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'y'-coordinate of the cluster within the tile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#0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index number for a multiplexed sample (0 for no indexing)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7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Osaka" charset="-128"/>
                        </a:rPr>
                        <a:t>the member of a pair, /1 or /2 (paired-end or mate-pair reads only)	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4971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5254" r="11545" b="15788"/>
          <a:stretch/>
        </p:blipFill>
        <p:spPr bwMode="auto">
          <a:xfrm>
            <a:off x="238539" y="140872"/>
            <a:ext cx="4522147" cy="343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6" y="2040827"/>
            <a:ext cx="7766050" cy="42737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97159" y="6270530"/>
            <a:ext cx="368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http://</a:t>
            </a:r>
            <a:r>
              <a:rPr lang="en-US" sz="2800" b="1" dirty="0" err="1"/>
              <a:t>seqanswers.com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58668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What do you do with your sequencing data?</a:t>
            </a:r>
          </a:p>
          <a:p>
            <a:r>
              <a:rPr lang="en-US" sz="3000" dirty="0"/>
              <a:t>Quality control.</a:t>
            </a:r>
          </a:p>
          <a:p>
            <a:pPr lvl="1"/>
            <a:r>
              <a:rPr lang="en-US" sz="2600" dirty="0"/>
              <a:t>Quality trimming, length filtering, deduplication.</a:t>
            </a:r>
          </a:p>
          <a:p>
            <a:r>
              <a:rPr lang="en-US" sz="3000" dirty="0"/>
              <a:t>Assembly.</a:t>
            </a:r>
          </a:p>
          <a:p>
            <a:pPr lvl="1"/>
            <a:r>
              <a:rPr lang="en-US" sz="2600" dirty="0"/>
              <a:t>de </a:t>
            </a:r>
            <a:r>
              <a:rPr lang="en-US" sz="2600" dirty="0" err="1"/>
              <a:t>Bruijn</a:t>
            </a:r>
            <a:r>
              <a:rPr lang="en-US" sz="2600" dirty="0"/>
              <a:t> graphs.</a:t>
            </a:r>
          </a:p>
          <a:p>
            <a:r>
              <a:rPr lang="en-US" sz="3000" dirty="0"/>
              <a:t>Annotation (ORF calling and functional annotation).</a:t>
            </a:r>
          </a:p>
          <a:p>
            <a:pPr lvl="1"/>
            <a:r>
              <a:rPr lang="en-US" sz="2600" dirty="0"/>
              <a:t>Hidden Markov Models (HMMs) and annotation transfer by homology.</a:t>
            </a:r>
          </a:p>
          <a:p>
            <a:r>
              <a:rPr lang="en-US" sz="3000" dirty="0"/>
              <a:t>Mapping (and other accelerated search).</a:t>
            </a:r>
          </a:p>
          <a:p>
            <a:pPr lvl="1"/>
            <a:r>
              <a:rPr lang="en-US" sz="2600" dirty="0"/>
              <a:t>Burrows-Wheeler Transform for efficient indexing.</a:t>
            </a:r>
          </a:p>
          <a:p>
            <a:r>
              <a:rPr lang="en-US" sz="3000" dirty="0"/>
              <a:t>Variant and peak calling, contact mapping, and other applications.</a:t>
            </a:r>
          </a:p>
          <a:p>
            <a:r>
              <a:rPr lang="en-US" sz="3000" dirty="0"/>
              <a:t>Lots and lots of tools!</a:t>
            </a:r>
          </a:p>
          <a:p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typical sequence quality control pipeline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61325" y="1562677"/>
            <a:ext cx="47505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&gt; gnl|uv|NGB00105.1:1-219 pCR4-TOPO multiple cloning site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Length=219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Score =  100 bits (50),  Expect = 9e-19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Identities = 50/50 (100%), Gaps = 0/50 (0%)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Strand=Plus/Plus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Query  1   ATTAACCCTCACTAAAGGGACTAGTCCTGCAGGTTTAAACGAATTCGCCC  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         ||||||||||||||||||||||||||||||||||||||||||||||||||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err="1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Sbjct</a:t>
            </a:r>
            <a:r>
              <a:rPr lang="en-US" sz="900" dirty="0">
                <a:solidFill>
                  <a:srgbClr val="000000"/>
                </a:solidFill>
                <a:latin typeface="Courier" charset="0"/>
                <a:ea typeface="Courier" charset="0"/>
                <a:cs typeface="Courier" charset="0"/>
                <a:sym typeface="Courier" charset="0"/>
              </a:rPr>
              <a:t>  43  ATTAACCCTCACTAAAGGGACTAGTCCTGCAGGTTTAAACGAATTCGCCC  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latin typeface="Courier" charset="0"/>
              <a:ea typeface="Courier" charset="0"/>
              <a:cs typeface="Courier" charset="0"/>
              <a:sym typeface="Courier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solidFill>
                <a:srgbClr val="000000"/>
              </a:solidFill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0" y="5247905"/>
            <a:ext cx="7924800" cy="627017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QA: filtering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980519" y="1305103"/>
            <a:ext cx="1850571" cy="2351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2D323E"/>
                </a:solidFill>
                <a:ea typeface="Helvetica Neue Light" charset="0"/>
                <a:cs typeface="Helvetica Neue Light" charset="0"/>
                <a:sym typeface="Helvetica Neue Light" charset="0"/>
              </a:rPr>
              <a:t>Read Frequency Distribution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2" y="1582137"/>
            <a:ext cx="4071257" cy="13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>
            <a:spLocks/>
          </p:cNvSpPr>
          <p:nvPr/>
        </p:nvSpPr>
        <p:spPr bwMode="auto">
          <a:xfrm>
            <a:off x="7668996" y="1348637"/>
            <a:ext cx="2572284" cy="535577"/>
          </a:xfrm>
          <a:prstGeom prst="ellipse">
            <a:avLst/>
          </a:prstGeom>
          <a:noFill/>
          <a:ln w="38100" cap="flat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D323E"/>
              </a:solidFill>
              <a:sym typeface="Helvetica Neue Light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06" y="3020840"/>
            <a:ext cx="3798026" cy="339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58560" y="3862910"/>
            <a:ext cx="6156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Trim trailing bases with Q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reads with length &lt; threshold.</a:t>
            </a:r>
          </a:p>
          <a:p>
            <a:pPr marL="342900" indent="-342900">
              <a:buAutoNum type="arabicPeriod"/>
            </a:pPr>
            <a:r>
              <a:rPr lang="en-US" sz="2800" dirty="0"/>
              <a:t>Remove excessively duplicated reads.</a:t>
            </a:r>
          </a:p>
        </p:txBody>
      </p:sp>
    </p:spTree>
    <p:extLst>
      <p:ext uri="{BB962C8B-B14F-4D97-AF65-F5344CB8AC3E}">
        <p14:creationId xmlns:p14="http://schemas.microsoft.com/office/powerpoint/2010/main" val="1715858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932</TotalTime>
  <Words>2634</Words>
  <Application>Microsoft Macintosh PowerPoint</Application>
  <PresentationFormat>Widescreen</PresentationFormat>
  <Paragraphs>687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ＭＳ Ｐゴシック</vt:lpstr>
      <vt:lpstr>Arial</vt:lpstr>
      <vt:lpstr>Calibri</vt:lpstr>
      <vt:lpstr>Courier</vt:lpstr>
      <vt:lpstr>Courier New</vt:lpstr>
      <vt:lpstr>Helvetica Neue</vt:lpstr>
      <vt:lpstr>Helvetica Neue Light</vt:lpstr>
      <vt:lpstr>LucidaGrande</vt:lpstr>
      <vt:lpstr>Mangal</vt:lpstr>
      <vt:lpstr>Osaka</vt:lpstr>
      <vt:lpstr>Times</vt:lpstr>
      <vt:lpstr>Wingdings</vt:lpstr>
      <vt:lpstr>template</vt:lpstr>
      <vt:lpstr>Sequence assembly, annotation, and analysis.</vt:lpstr>
      <vt:lpstr>Midterm: journal club</vt:lpstr>
      <vt:lpstr>So you have some sequences – now what?</vt:lpstr>
      <vt:lpstr>Quality Control</vt:lpstr>
      <vt:lpstr>Sequence data handling and FASTQs</vt:lpstr>
      <vt:lpstr>FASTQs</vt:lpstr>
      <vt:lpstr>FASTQs and mate pairs</vt:lpstr>
      <vt:lpstr>(Illumina) sequence IDs</vt:lpstr>
      <vt:lpstr>A typical sequence quality control pipeline</vt:lpstr>
      <vt:lpstr>K-mer spectra and “excessively duplicated”</vt:lpstr>
      <vt:lpstr>K-mer spectra and “excessively duplicated”</vt:lpstr>
      <vt:lpstr>Toolkit #1: samtools</vt:lpstr>
      <vt:lpstr>Toolkit #2: FastQC</vt:lpstr>
      <vt:lpstr>Toolkit #2: FastQC</vt:lpstr>
      <vt:lpstr>Toolkit #3: FASTX</vt:lpstr>
      <vt:lpstr>Toolkit #3: FASTX</vt:lpstr>
      <vt:lpstr>Toolkit #3: FASTX</vt:lpstr>
      <vt:lpstr>Toolkit #4: Trimmomatic</vt:lpstr>
      <vt:lpstr>Assembly</vt:lpstr>
      <vt:lpstr>Assembly: the basics</vt:lpstr>
      <vt:lpstr>Assembly: the basics</vt:lpstr>
      <vt:lpstr>Assembly: the basics</vt:lpstr>
      <vt:lpstr>Assembly: short reads</vt:lpstr>
      <vt:lpstr>Assembly: k-mer graph</vt:lpstr>
      <vt:lpstr>Assembly: graph simplification</vt:lpstr>
      <vt:lpstr>Assembly: graph simplification</vt:lpstr>
      <vt:lpstr>Assembly: linearization</vt:lpstr>
      <vt:lpstr>Assembly evaluation: N50 / NG50</vt:lpstr>
      <vt:lpstr>Assembly evaluation: Assemblathon</vt:lpstr>
      <vt:lpstr>Assembly evaluation: other metrics</vt:lpstr>
      <vt:lpstr>Assembly: it’s intense!</vt:lpstr>
      <vt:lpstr>Assembly: no one right way</vt:lpstr>
      <vt:lpstr>Assembly: another layer of QC</vt:lpstr>
      <vt:lpstr>Annotation</vt:lpstr>
      <vt:lpstr>Annotation: the basics</vt:lpstr>
      <vt:lpstr>Annotation: Genescript, a representative example</vt:lpstr>
      <vt:lpstr>Annotation: Genescript, a representative example</vt:lpstr>
      <vt:lpstr>Annotation: HMMs for ORF calling</vt:lpstr>
      <vt:lpstr>ORF calling: caution!</vt:lpstr>
      <vt:lpstr>Annotation: HMMs for functional annotation</vt:lpstr>
      <vt:lpstr>Functional annotation: caution!</vt:lpstr>
      <vt:lpstr>Annotation: and then what?</vt:lpstr>
      <vt:lpstr>Alignment</vt:lpstr>
      <vt:lpstr>Pairwise sequence alignment: back to basics</vt:lpstr>
      <vt:lpstr>Accelerated homology search</vt:lpstr>
      <vt:lpstr>There are a lot of mappers…</vt:lpstr>
      <vt:lpstr>…and different mappers are different</vt:lpstr>
      <vt:lpstr>Mappers differ in efficiency and quality</vt:lpstr>
      <vt:lpstr>Mappers differ in efficiency…</vt:lpstr>
      <vt:lpstr>…and quality</vt:lpstr>
      <vt:lpstr>Alignment: how does it work?</vt:lpstr>
      <vt:lpstr>Alignment: algorithms</vt:lpstr>
      <vt:lpstr>The Burrows-Wheeler Transform: index compression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Bowtie, a representative example</vt:lpstr>
      <vt:lpstr>Sequence Alignment Map (SAM) files</vt:lpstr>
      <vt:lpstr>SAM/BAM files</vt:lpstr>
      <vt:lpstr>SAMtools</vt:lpstr>
      <vt:lpstr>Sorting and indexing SAM/BAM mapping results</vt:lpstr>
      <vt:lpstr>Other common mapping result formats</vt:lpstr>
      <vt:lpstr>BEDtools</vt:lpstr>
      <vt:lpstr>Mapping analysis</vt:lpstr>
      <vt:lpstr>Variant analysis</vt:lpstr>
      <vt:lpstr>Variant analysis: GATK</vt:lpstr>
      <vt:lpstr>Variant analysis: Variant Call Format</vt:lpstr>
      <vt:lpstr>Variant analysis: bcftools</vt:lpstr>
      <vt:lpstr>Variant analysis: bcftools</vt:lpstr>
      <vt:lpstr>Variant analysis: representative workflow</vt:lpstr>
      <vt:lpstr>Other kinds of variants: ChIP-seq and friends</vt:lpstr>
      <vt:lpstr>Other kinds of variants: peak calling</vt:lpstr>
      <vt:lpstr>Peak calling: GeneTrack, a representative example</vt:lpstr>
      <vt:lpstr>Getting creative with sequencing: contact mapping</vt:lpstr>
      <vt:lpstr>RNA-seq</vt:lpstr>
      <vt:lpstr>Resources</vt:lpstr>
      <vt:lpstr>Summary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306</cp:revision>
  <dcterms:created xsi:type="dcterms:W3CDTF">2017-01-05T15:59:06Z</dcterms:created>
  <dcterms:modified xsi:type="dcterms:W3CDTF">2018-02-13T21:01:38Z</dcterms:modified>
</cp:coreProperties>
</file>