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7"/>
  </p:notesMasterIdLst>
  <p:sldIdLst>
    <p:sldId id="256" r:id="rId2"/>
    <p:sldId id="281" r:id="rId3"/>
    <p:sldId id="272" r:id="rId4"/>
    <p:sldId id="276" r:id="rId5"/>
    <p:sldId id="274" r:id="rId6"/>
    <p:sldId id="282" r:id="rId7"/>
    <p:sldId id="267" r:id="rId8"/>
    <p:sldId id="268" r:id="rId9"/>
    <p:sldId id="269" r:id="rId10"/>
    <p:sldId id="275" r:id="rId11"/>
    <p:sldId id="278" r:id="rId12"/>
    <p:sldId id="280" r:id="rId13"/>
    <p:sldId id="270" r:id="rId14"/>
    <p:sldId id="27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6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539" y="1086678"/>
            <a:ext cx="5781261" cy="5402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86678"/>
            <a:ext cx="5781261" cy="5402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huttenhower.sph.harvard.edu/bst28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ocs.pytho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python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input and output</a:t>
            </a:r>
            <a:br>
              <a:rPr lang="en-US" dirty="0" smtClean="0"/>
            </a:br>
            <a:r>
              <a:rPr lang="en-US" dirty="0" smtClean="0"/>
              <a:t>in Python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sys.stdin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sys.stdout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built-in input and output streams: </a:t>
            </a:r>
            <a:r>
              <a:rPr lang="en-US" u="sng" dirty="0" smtClean="0"/>
              <a:t>standard in and out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By default, standard output is printed to the screen (exactly like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By default, standard input is typed on the keyboard.</a:t>
            </a:r>
          </a:p>
          <a:p>
            <a:endParaRPr lang="en-US" dirty="0" smtClean="0"/>
          </a:p>
          <a:p>
            <a:r>
              <a:rPr lang="en-US" dirty="0" smtClean="0"/>
              <a:t>They can be used like any other (e.g. file) input/output streams: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What is your name?\n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strName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sys.stdin.readline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Hello, %s\n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%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strName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endParaRPr lang="en-US" dirty="0" smtClean="0"/>
          </a:p>
          <a:p>
            <a:r>
              <a:rPr lang="en-US" dirty="0" smtClean="0"/>
              <a:t>Unlike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dirty="0" smtClean="0"/>
              <a:t> does not append a newline!</a:t>
            </a:r>
            <a:endParaRPr lang="en-US" dirty="0"/>
          </a:p>
          <a:p>
            <a:pPr lvl="1"/>
            <a:r>
              <a:rPr lang="en-US" dirty="0" smtClean="0"/>
              <a:t>Otherwise, they’re exactly the same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 is a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dirty="0" smtClean="0"/>
              <a:t> to </a:t>
            </a:r>
            <a:r>
              <a:rPr lang="en-US" dirty="0" err="1" smtClean="0"/>
              <a:t>stdout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input and output redirects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power of </a:t>
            </a:r>
            <a:r>
              <a:rPr lang="en-US" dirty="0" err="1" smtClean="0"/>
              <a:t>stdio</a:t>
            </a:r>
            <a:r>
              <a:rPr lang="en-US" dirty="0" smtClean="0"/>
              <a:t> lies in </a:t>
            </a:r>
            <a:r>
              <a:rPr lang="en-US" u="sng" dirty="0" smtClean="0"/>
              <a:t>redirects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Allows any file to be “hooked up” to standard in, or out, instead of the defaults.</a:t>
            </a:r>
          </a:p>
          <a:p>
            <a:r>
              <a:rPr lang="en-US" dirty="0" smtClean="0"/>
              <a:t>Managed entirely by the system and Python, no work needed from you!</a:t>
            </a:r>
          </a:p>
          <a:p>
            <a:r>
              <a:rPr lang="en-US" dirty="0" smtClean="0"/>
              <a:t>Just use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dirty="0" smtClean="0"/>
              <a:t> to provide an input filename,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en-US" dirty="0" smtClean="0"/>
              <a:t> to provide an output filename.</a:t>
            </a:r>
          </a:p>
          <a:p>
            <a:endParaRPr lang="en-US" dirty="0" smtClean="0"/>
          </a:p>
          <a:p>
            <a:r>
              <a:rPr lang="en-US" dirty="0" smtClean="0"/>
              <a:t>For example, to randomly subset 10% of lines from a file in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subset.py</a:t>
            </a:r>
            <a:r>
              <a:rPr lang="en-US" dirty="0" smtClean="0"/>
              <a:t>: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import random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strLine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in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sys.stdin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pPr lvl="2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random.random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 &lt; 0.1:</a:t>
            </a:r>
          </a:p>
          <a:p>
            <a:pPr lvl="3"/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strLine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r>
              <a:rPr lang="en-US" dirty="0" smtClean="0"/>
              <a:t>Then run: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subset.py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complete_input_file.txt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subsetted_output_file.txt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sys.stderr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built-in output stream is </a:t>
            </a:r>
            <a:r>
              <a:rPr lang="en-US" u="sng" dirty="0" smtClean="0"/>
              <a:t>standard error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Made to </a:t>
            </a:r>
            <a:r>
              <a:rPr lang="en-US" i="1" dirty="0" smtClean="0"/>
              <a:t>immediately</a:t>
            </a:r>
            <a:r>
              <a:rPr lang="en-US" dirty="0" smtClean="0"/>
              <a:t> report printed output to console; great for debugging!</a:t>
            </a:r>
          </a:p>
          <a:p>
            <a:r>
              <a:rPr lang="en-US" dirty="0" smtClean="0"/>
              <a:t>Will be printed to the screen even if standard output is redirected.</a:t>
            </a:r>
          </a:p>
          <a:p>
            <a:endParaRPr lang="en-US" sz="2000" dirty="0" smtClean="0"/>
          </a:p>
          <a:p>
            <a:r>
              <a:rPr lang="en-US" dirty="0" smtClean="0"/>
              <a:t>For example, if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demo.py</a:t>
            </a:r>
            <a:r>
              <a:rPr lang="en-US" dirty="0" smtClean="0"/>
              <a:t> contains: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This will be stored in a file.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sys.stderr.write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This will be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shown on screen.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r>
              <a:rPr lang="en-US" dirty="0" smtClean="0"/>
              <a:t>Then after running:</a:t>
            </a:r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demo.py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demo.txt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/>
              <a:t>The file will contain the first string, and the screen will display the second.</a:t>
            </a:r>
          </a:p>
          <a:p>
            <a:endParaRPr lang="en-US" sz="2000" dirty="0" smtClean="0"/>
          </a:p>
          <a:p>
            <a:r>
              <a:rPr lang="en-US" dirty="0" smtClean="0"/>
              <a:t>You </a:t>
            </a:r>
            <a:r>
              <a:rPr lang="en-US" i="1" dirty="0" smtClean="0"/>
              <a:t>can</a:t>
            </a:r>
            <a:r>
              <a:rPr lang="en-US" dirty="0" smtClean="0"/>
              <a:t> redirect </a:t>
            </a:r>
            <a:r>
              <a:rPr lang="en-US" dirty="0" err="1" smtClean="0"/>
              <a:t>stderr</a:t>
            </a:r>
            <a:r>
              <a:rPr lang="en-US" dirty="0" smtClean="0"/>
              <a:t> separately using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2&gt;</a:t>
            </a:r>
            <a:r>
              <a:rPr lang="en-US" dirty="0" smtClean="0"/>
              <a:t> if you really want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Note that by default, writing to an output stream </a:t>
            </a:r>
            <a:r>
              <a:rPr lang="en-US" sz="2000" u="sng" dirty="0" smtClean="0"/>
              <a:t>overwrites</a:t>
            </a:r>
            <a:r>
              <a:rPr lang="en-US" sz="2000" dirty="0" smtClean="0"/>
              <a:t> the target.</a:t>
            </a:r>
          </a:p>
          <a:p>
            <a:pPr lvl="1"/>
            <a:r>
              <a:rPr lang="en-US" sz="1800" dirty="0" smtClean="0"/>
              <a:t>This is a great way to delete files by mistake!</a:t>
            </a:r>
          </a:p>
          <a:p>
            <a:pPr lvl="1"/>
            <a:r>
              <a:rPr lang="en-US" sz="1800" dirty="0" smtClean="0"/>
              <a:t>This is true both for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open</a:t>
            </a:r>
            <a:r>
              <a:rPr lang="en-US" sz="1800" dirty="0" smtClean="0"/>
              <a:t> and for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en-US" sz="1800" dirty="0" smtClean="0"/>
              <a:t> redirects.</a:t>
            </a:r>
          </a:p>
          <a:p>
            <a:endParaRPr lang="en-US" sz="1600" dirty="0"/>
          </a:p>
          <a:p>
            <a:r>
              <a:rPr lang="en-US" sz="2000" dirty="0" smtClean="0"/>
              <a:t>Beware of line endings (EOLs) </a:t>
            </a:r>
            <a:r>
              <a:rPr lang="mr-IN" sz="2000" dirty="0" smtClean="0"/>
              <a:t>–</a:t>
            </a:r>
            <a:r>
              <a:rPr lang="en-US" sz="2000" dirty="0" smtClean="0"/>
              <a:t> they are a constant pain.</a:t>
            </a:r>
          </a:p>
          <a:p>
            <a:pPr lvl="1"/>
            <a:r>
              <a:rPr lang="en-US" sz="1800" dirty="0" smtClean="0"/>
              <a:t>Macs use carriage returns, \r.</a:t>
            </a:r>
          </a:p>
          <a:p>
            <a:pPr lvl="1"/>
            <a:r>
              <a:rPr lang="en-US" sz="1800" dirty="0" smtClean="0"/>
              <a:t>Linux uses newlines, \n.</a:t>
            </a:r>
          </a:p>
          <a:p>
            <a:pPr lvl="1"/>
            <a:r>
              <a:rPr lang="en-US" sz="1800" dirty="0" smtClean="0"/>
              <a:t>Windows uses both, \r\n.</a:t>
            </a:r>
          </a:p>
          <a:p>
            <a:pPr lvl="1"/>
            <a:r>
              <a:rPr lang="en-US" sz="1800" dirty="0" smtClean="0"/>
              <a:t>Python </a:t>
            </a:r>
            <a:r>
              <a:rPr lang="en-US" sz="1800" u="sng" dirty="0" smtClean="0"/>
              <a:t>in text IO mode</a:t>
            </a:r>
            <a:r>
              <a:rPr lang="en-US" sz="1800" dirty="0" smtClean="0"/>
              <a:t> will attempt to guess the right one(s), but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pPr lvl="2"/>
            <a:r>
              <a:rPr lang="en-US" sz="1600" dirty="0" smtClean="0"/>
              <a:t>Text mode will not work for non-text files, and vice versa.</a:t>
            </a:r>
          </a:p>
          <a:p>
            <a:pPr lvl="2"/>
            <a:r>
              <a:rPr lang="en-US" sz="1600" dirty="0" smtClean="0"/>
              <a:t>It doesn’t always guess right.</a:t>
            </a:r>
          </a:p>
          <a:p>
            <a:pPr lvl="1"/>
            <a:r>
              <a:rPr lang="en-US" sz="1800" dirty="0" smtClean="0"/>
              <a:t>If in doubt, use \n alone.</a:t>
            </a:r>
          </a:p>
          <a:p>
            <a:endParaRPr lang="en-US" sz="1600" dirty="0" smtClean="0"/>
          </a:p>
          <a:p>
            <a:r>
              <a:rPr lang="en-US" sz="2000" dirty="0" smtClean="0"/>
              <a:t>Don’t forget to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.close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.flush</a:t>
            </a:r>
            <a:r>
              <a:rPr lang="en-US" sz="2000" dirty="0" smtClean="0"/>
              <a:t> output streams.</a:t>
            </a:r>
          </a:p>
          <a:p>
            <a:pPr lvl="1"/>
            <a:r>
              <a:rPr lang="en-US" sz="1800" dirty="0" smtClean="0"/>
              <a:t>“Normal” output streams can </a:t>
            </a:r>
            <a:r>
              <a:rPr lang="en-US" sz="1800" u="sng" dirty="0" smtClean="0"/>
              <a:t>buffer</a:t>
            </a:r>
            <a:r>
              <a:rPr lang="en-US" sz="1800" dirty="0" smtClean="0"/>
              <a:t> their output indefinitely.</a:t>
            </a:r>
          </a:p>
          <a:p>
            <a:pPr lvl="1"/>
            <a:r>
              <a:rPr lang="en-US" sz="1800" dirty="0" smtClean="0"/>
              <a:t>This means that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sz="1800" dirty="0" smtClean="0"/>
              <a:t> /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sz="1800" dirty="0" smtClean="0"/>
              <a:t> / etc. do not always show up if things go wrong.</a:t>
            </a:r>
          </a:p>
          <a:p>
            <a:pPr lvl="1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stderr</a:t>
            </a:r>
            <a:r>
              <a:rPr lang="en-US" sz="1800" dirty="0" smtClean="0"/>
              <a:t> is special and unbuffered so you can immediately see requested output.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Codecademy</a:t>
            </a:r>
            <a:r>
              <a:rPr lang="en-US" dirty="0" smtClean="0"/>
              <a:t> 12: File 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bugs in this one!</a:t>
            </a:r>
          </a:p>
          <a:p>
            <a:endParaRPr lang="en-US" dirty="0" smtClean="0"/>
          </a:p>
          <a:p>
            <a:r>
              <a:rPr lang="en-US" dirty="0" smtClean="0"/>
              <a:t>In “Reading between the</a:t>
            </a:r>
            <a:br>
              <a:rPr lang="en-US" dirty="0" smtClean="0"/>
            </a:br>
            <a:r>
              <a:rPr lang="en-US" dirty="0" smtClean="0"/>
              <a:t>lines,” add at top:</a:t>
            </a:r>
          </a:p>
          <a:p>
            <a:pPr lvl="1"/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ostm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open( 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text.txt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", "w"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/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sz="1400" b="1" smtClean="0">
                <a:latin typeface="Courier New" charset="0"/>
                <a:ea typeface="Courier New" charset="0"/>
                <a:cs typeface="Courier New" charset="0"/>
              </a:rPr>
              <a:t>( "a\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nb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nc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\n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/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ostm.close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  <a:endParaRPr lang="en-US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 smtClean="0"/>
          </a:p>
          <a:p>
            <a:r>
              <a:rPr lang="en-US" dirty="0" smtClean="0"/>
              <a:t>In “Case closed,” you must</a:t>
            </a:r>
            <a:br>
              <a:rPr lang="en-US" dirty="0" smtClean="0"/>
            </a:br>
            <a:r>
              <a:rPr lang="en-US" b="1" u="sng" dirty="0" smtClean="0"/>
              <a:t>not</a:t>
            </a:r>
            <a:r>
              <a:rPr lang="en-US" dirty="0" smtClean="0"/>
              <a:t> use a space in</a:t>
            </a:r>
            <a:br>
              <a:rPr lang="en-US" dirty="0" smtClean="0"/>
            </a:b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.closed()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03" y="1814950"/>
            <a:ext cx="7248457" cy="3069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Namespace = group of variables in the same module.</a:t>
            </a:r>
          </a:p>
          <a:p>
            <a:pPr lvl="1"/>
            <a:r>
              <a:rPr lang="en-US" dirty="0"/>
              <a:t>Accessed using the import command.</a:t>
            </a:r>
          </a:p>
          <a:p>
            <a:pPr lvl="1"/>
            <a:r>
              <a:rPr lang="en-US" dirty="0"/>
              <a:t>Lots and lots built in: 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docs.python.org</a:t>
            </a:r>
            <a:r>
              <a:rPr lang="en-US" dirty="0" smtClean="0"/>
              <a:t>.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File </a:t>
            </a:r>
            <a:r>
              <a:rPr lang="en-US" dirty="0"/>
              <a:t>IO = input and output</a:t>
            </a:r>
          </a:p>
          <a:p>
            <a:pPr lvl="1"/>
            <a:r>
              <a:rPr lang="en-US" dirty="0"/>
              <a:t>Performed in Python (and many languages) using streams.</a:t>
            </a:r>
          </a:p>
          <a:p>
            <a:pPr lvl="1"/>
            <a:r>
              <a:rPr lang="en-US" dirty="0"/>
              <a:t>Virtual cursors that read or write from a location and advance.</a:t>
            </a:r>
          </a:p>
          <a:p>
            <a:endParaRPr lang="en-US" sz="1000" dirty="0" smtClean="0"/>
          </a:p>
          <a:p>
            <a:r>
              <a:rPr lang="en-US" dirty="0" smtClean="0"/>
              <a:t>Don’t </a:t>
            </a:r>
            <a:r>
              <a:rPr lang="en-US" dirty="0"/>
              <a:t>forget to handle end-of-line characters in input and output.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</a:p>
          <a:p>
            <a:pPr>
              <a:spcBef>
                <a:spcPts val="400"/>
              </a:spcBef>
            </a:pP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sys.argv</a:t>
            </a:r>
            <a:endParaRPr lang="en-US" sz="16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sys.stdin</a:t>
            </a:r>
            <a:r>
              <a:rPr lang="en-US" sz="1600" dirty="0" smtClean="0">
                <a:ea typeface="Calibri" charset="0"/>
                <a:cs typeface="Calibri" charset="0"/>
              </a:rPr>
              <a:t>,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sys.stdout</a:t>
            </a:r>
            <a:r>
              <a:rPr lang="en-US" sz="1600" dirty="0" smtClean="0">
                <a:ea typeface="Courier New" charset="0"/>
                <a:cs typeface="Courier New" charset="0"/>
              </a:rPr>
              <a:t>, and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sys.stderr</a:t>
            </a:r>
            <a:endParaRPr lang="en-US" sz="16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endParaRPr lang="en-US" sz="16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script.py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input.txt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output.txt</a:t>
            </a:r>
            <a:endParaRPr lang="en-US" sz="16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istm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= open(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file.txt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", "r" )</a:t>
            </a:r>
          </a:p>
          <a:p>
            <a:pPr lvl="1">
              <a:spcBef>
                <a:spcPts val="400"/>
              </a:spcBef>
            </a:pP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strInput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istm.readline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pPr>
              <a:spcBef>
                <a:spcPts val="400"/>
              </a:spcBef>
            </a:pP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ostm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= open(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file.txt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", "w" )</a:t>
            </a:r>
          </a:p>
          <a:p>
            <a:pPr lvl="1">
              <a:spcBef>
                <a:spcPts val="400"/>
              </a:spcBef>
            </a:pP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strOutput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pPr>
              <a:spcBef>
                <a:spcPts val="400"/>
              </a:spcBef>
            </a:pP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ostm.close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pPr>
              <a:spcBef>
                <a:spcPts val="400"/>
              </a:spcBef>
            </a:pP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strLine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in open(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file.txt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", "r" ):</a:t>
            </a:r>
          </a:p>
          <a:p>
            <a:pPr lvl="1">
              <a:spcBef>
                <a:spcPts val="400"/>
              </a:spcBef>
            </a:pP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…</a:t>
            </a:r>
          </a:p>
          <a:p>
            <a:pPr>
              <a:spcBef>
                <a:spcPts val="400"/>
              </a:spcBef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import csv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astrLine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in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csv.reader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istm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csv.excel_tab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):</a:t>
            </a:r>
          </a:p>
          <a:p>
            <a:pPr lvl="1">
              <a:spcBef>
                <a:spcPts val="400"/>
              </a:spcBef>
            </a:pP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400"/>
              </a:spcBef>
            </a:pP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with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csv.writer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ostm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csv.excel_tab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 as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csvw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pPr lvl="1">
              <a:spcBef>
                <a:spcPts val="400"/>
              </a:spcBef>
            </a:pP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csvw.writerow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 [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strOne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iTwo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dThree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] )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Namespaces, modules, and import</a:t>
            </a:r>
          </a:p>
          <a:p>
            <a:endParaRPr lang="en-US" dirty="0" smtClean="0"/>
          </a:p>
          <a:p>
            <a:r>
              <a:rPr lang="en-US" dirty="0" smtClean="0"/>
              <a:t>Input and output in Python</a:t>
            </a:r>
          </a:p>
          <a:p>
            <a:endParaRPr lang="en-US" dirty="0" smtClean="0"/>
          </a:p>
          <a:p>
            <a:r>
              <a:rPr lang="en-US" dirty="0" smtClean="0"/>
              <a:t>Input and output from the command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Namespaces and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/>
              <a:t>groups all variable names into </a:t>
            </a:r>
            <a:r>
              <a:rPr lang="en-US" u="sng" dirty="0"/>
              <a:t>namespaces</a:t>
            </a:r>
            <a:r>
              <a:rPr lang="en-US" dirty="0"/>
              <a:t> or </a:t>
            </a:r>
            <a:r>
              <a:rPr lang="en-US" u="sng" dirty="0" smtClean="0"/>
              <a:t>environments</a:t>
            </a:r>
            <a:r>
              <a:rPr lang="en-US" dirty="0" smtClean="0"/>
              <a:t>.</a:t>
            </a:r>
            <a:endParaRPr lang="en-US" u="sng" dirty="0"/>
          </a:p>
          <a:p>
            <a:pPr lvl="1"/>
            <a:r>
              <a:rPr lang="en-US" dirty="0" smtClean="0"/>
              <a:t>We've </a:t>
            </a:r>
            <a:r>
              <a:rPr lang="en-US" dirty="0"/>
              <a:t>seen this earlier for local environment blocks in functions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Python file is </a:t>
            </a:r>
            <a:r>
              <a:rPr lang="en-US" dirty="0" smtClean="0"/>
              <a:t>also a </a:t>
            </a:r>
            <a:r>
              <a:rPr lang="en-US" u="sng" dirty="0"/>
              <a:t>module</a:t>
            </a:r>
            <a:r>
              <a:rPr lang="en-US" dirty="0"/>
              <a:t> that </a:t>
            </a:r>
            <a:r>
              <a:rPr lang="en-US" dirty="0" smtClean="0"/>
              <a:t>likewise groups </a:t>
            </a:r>
            <a:r>
              <a:rPr lang="en-US" dirty="0"/>
              <a:t>its own </a:t>
            </a:r>
            <a:r>
              <a:rPr lang="en-US" dirty="0" smtClean="0"/>
              <a:t>variables.</a:t>
            </a:r>
            <a:endParaRPr lang="en-US" dirty="0"/>
          </a:p>
          <a:p>
            <a:pPr lvl="1"/>
            <a:r>
              <a:rPr lang="en-US" dirty="0" smtClean="0"/>
              <a:t>Unlike </a:t>
            </a:r>
            <a:r>
              <a:rPr lang="en-US" dirty="0"/>
              <a:t>functions, variables within modules are accessible using the dot operator .</a:t>
            </a:r>
          </a:p>
          <a:p>
            <a:pPr lvl="1"/>
            <a:r>
              <a:rPr lang="en-US" dirty="0"/>
              <a:t>This is the same dot operator that targets </a:t>
            </a:r>
            <a:r>
              <a:rPr lang="en-US" dirty="0" smtClean="0"/>
              <a:t>functions.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case, it targets a name to a namespace</a:t>
            </a:r>
          </a:p>
          <a:p>
            <a:endParaRPr lang="en-US" dirty="0" smtClean="0"/>
          </a:p>
          <a:p>
            <a:r>
              <a:rPr lang="en-US" dirty="0" smtClean="0"/>
              <a:t>Local variables (including functions) are referred to by name: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aiSomeList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 smtClean="0"/>
              <a:t>Variables/functions in a module are targeted: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someModule.aiSomeList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someModule.someFunction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specify which </a:t>
            </a:r>
            <a:r>
              <a:rPr lang="en-US" dirty="0" smtClean="0"/>
              <a:t>modules </a:t>
            </a:r>
            <a:r>
              <a:rPr lang="en-US" dirty="0"/>
              <a:t>are </a:t>
            </a:r>
            <a:r>
              <a:rPr lang="en-US" dirty="0" smtClean="0"/>
              <a:t>targetable </a:t>
            </a:r>
            <a:r>
              <a:rPr lang="en-US" dirty="0"/>
              <a:t>using 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dirty="0"/>
              <a:t> </a:t>
            </a:r>
            <a:r>
              <a:rPr lang="en-US" dirty="0" smtClean="0"/>
              <a:t>command.</a:t>
            </a:r>
            <a:endParaRPr lang="en-US" dirty="0"/>
          </a:p>
          <a:p>
            <a:pPr lvl="1"/>
            <a:r>
              <a:rPr lang="en-US" dirty="0" smtClean="0"/>
              <a:t>e.g.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</a:t>
            </a:r>
            <a:r>
              <a:rPr lang="en-US" dirty="0" smtClean="0"/>
              <a:t> would </a:t>
            </a:r>
            <a:r>
              <a:rPr lang="en-US" dirty="0"/>
              <a:t>let you run the commands </a:t>
            </a:r>
            <a:r>
              <a:rPr lang="en-US" dirty="0" smtClean="0"/>
              <a:t>above.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similar to taking a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someModule.py</a:t>
            </a:r>
            <a:r>
              <a:rPr lang="en-US" dirty="0" smtClean="0"/>
              <a:t> </a:t>
            </a:r>
            <a:r>
              <a:rPr lang="en-US" dirty="0"/>
              <a:t>file and </a:t>
            </a:r>
            <a:r>
              <a:rPr lang="en-US" dirty="0" smtClean="0"/>
              <a:t>pasting </a:t>
            </a:r>
            <a:r>
              <a:rPr lang="en-US" dirty="0"/>
              <a:t>it into your current </a:t>
            </a:r>
            <a:r>
              <a:rPr lang="en-US" dirty="0" smtClean="0"/>
              <a:t>file.</a:t>
            </a:r>
            <a:endParaRPr lang="en-US" dirty="0"/>
          </a:p>
          <a:p>
            <a:pPr lvl="1"/>
            <a:r>
              <a:rPr lang="en-US" dirty="0" smtClean="0"/>
              <a:t>But </a:t>
            </a:r>
            <a:r>
              <a:rPr lang="en-US" dirty="0"/>
              <a:t>Python preserves the </a:t>
            </a:r>
            <a:r>
              <a:rPr lang="en-US" u="sng" dirty="0"/>
              <a:t>local environment</a:t>
            </a:r>
            <a:r>
              <a:rPr lang="en-US" dirty="0"/>
              <a:t> by </a:t>
            </a:r>
            <a:r>
              <a:rPr lang="en-US" dirty="0" smtClean="0"/>
              <a:t>using the </a:t>
            </a:r>
            <a:r>
              <a:rPr lang="en-US" dirty="0"/>
              <a:t>. </a:t>
            </a:r>
            <a:r>
              <a:rPr lang="en-US" dirty="0" smtClean="0"/>
              <a:t>operator.</a:t>
            </a:r>
            <a:endParaRPr lang="en-US" dirty="0"/>
          </a:p>
          <a:p>
            <a:r>
              <a:rPr lang="en-US" dirty="0" smtClean="0"/>
              <a:t>Python </a:t>
            </a:r>
            <a:r>
              <a:rPr lang="en-US" dirty="0"/>
              <a:t>provides a </a:t>
            </a:r>
            <a:r>
              <a:rPr lang="en-US" i="1" dirty="0"/>
              <a:t>bunch</a:t>
            </a:r>
            <a:r>
              <a:rPr lang="en-US" dirty="0"/>
              <a:t> of built-in functions as modules you can </a:t>
            </a:r>
            <a:r>
              <a:rPr lang="en-US" dirty="0" smtClean="0"/>
              <a:t>import: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docs.python.org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Keeping </a:t>
            </a:r>
            <a:r>
              <a:rPr lang="en-US" dirty="0"/>
              <a:t>these in an enclosed namespace helps to keep the environment clean by preventing name </a:t>
            </a:r>
            <a:r>
              <a:rPr lang="en-US" dirty="0" smtClean="0"/>
              <a:t>litter.</a:t>
            </a:r>
            <a:endParaRPr lang="en-US" dirty="0"/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abs</a:t>
            </a:r>
            <a:r>
              <a:rPr lang="en-US" dirty="0" smtClean="0"/>
              <a:t> </a:t>
            </a:r>
            <a:r>
              <a:rPr lang="en-US" dirty="0"/>
              <a:t>is a global function; you can't safely write your own function named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abs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function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dirty="0"/>
              <a:t> to generate a random number lives in the module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Thus </a:t>
            </a:r>
            <a:r>
              <a:rPr lang="en-US" dirty="0"/>
              <a:t>it can only be </a:t>
            </a:r>
            <a:r>
              <a:rPr lang="en-US" dirty="0" smtClean="0"/>
              <a:t>called using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 random</a:t>
            </a:r>
            <a:r>
              <a:rPr lang="en-US" dirty="0"/>
              <a:t> and then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random.random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r>
              <a:rPr lang="en-US" dirty="0" smtClean="0"/>
              <a:t>This </a:t>
            </a:r>
            <a:r>
              <a:rPr lang="en-US" dirty="0"/>
              <a:t>lets you </a:t>
            </a:r>
            <a:r>
              <a:rPr lang="en-US" dirty="0" smtClean="0"/>
              <a:t>create </a:t>
            </a:r>
            <a:r>
              <a:rPr lang="en-US" dirty="0"/>
              <a:t>your own local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random( )</a:t>
            </a:r>
            <a:r>
              <a:rPr lang="en-US" dirty="0"/>
              <a:t> function with </a:t>
            </a:r>
            <a:r>
              <a:rPr lang="en-US" dirty="0" smtClean="0"/>
              <a:t>impunity.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sys</a:t>
            </a:r>
            <a:r>
              <a:rPr lang="en-US" dirty="0"/>
              <a:t> module is easily the most-used Python </a:t>
            </a:r>
            <a:r>
              <a:rPr lang="en-US" dirty="0" smtClean="0"/>
              <a:t>module.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functions and values that let your </a:t>
            </a:r>
            <a:r>
              <a:rPr lang="en-US" dirty="0" smtClean="0"/>
              <a:t>programs </a:t>
            </a:r>
            <a:r>
              <a:rPr lang="en-US" dirty="0"/>
              <a:t>interface with the outside </a:t>
            </a:r>
            <a:r>
              <a:rPr lang="en-US" dirty="0" smtClean="0"/>
              <a:t>world.</a:t>
            </a:r>
            <a:endParaRPr lang="en-US" dirty="0"/>
          </a:p>
          <a:p>
            <a:pPr lvl="1"/>
            <a:r>
              <a:rPr lang="en-US" dirty="0" smtClean="0"/>
              <a:t>Hence </a:t>
            </a:r>
            <a:r>
              <a:rPr lang="en-US" dirty="0"/>
              <a:t>"sys" for system: it links </a:t>
            </a:r>
            <a:r>
              <a:rPr lang="en-US" dirty="0" smtClean="0"/>
              <a:t>programs </a:t>
            </a:r>
            <a:r>
              <a:rPr lang="en-US" dirty="0"/>
              <a:t>to the system on which they're </a:t>
            </a:r>
            <a:r>
              <a:rPr lang="en-US" dirty="0" smtClean="0"/>
              <a:t>running.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variable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dirty="0"/>
              <a:t> holds </a:t>
            </a:r>
            <a:r>
              <a:rPr lang="en-US" dirty="0" smtClean="0"/>
              <a:t>a </a:t>
            </a:r>
            <a:r>
              <a:rPr lang="en-US" dirty="0"/>
              <a:t>list of command line </a:t>
            </a:r>
            <a:r>
              <a:rPr lang="en-US" dirty="0" smtClean="0"/>
              <a:t>arguments (as strings).</a:t>
            </a: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provide additional arguments to your </a:t>
            </a:r>
            <a:r>
              <a:rPr lang="en-US" dirty="0" smtClean="0"/>
              <a:t>script:</a:t>
            </a:r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script.py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one 2 three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[0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en-US" dirty="0"/>
              <a:t> is always the file name of your Python script</a:t>
            </a:r>
          </a:p>
          <a:p>
            <a:pPr lvl="1"/>
            <a:r>
              <a:rPr lang="en-US" dirty="0" smtClean="0"/>
              <a:t>Thus above,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["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script.py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", "one", "2", "three"]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len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) - 1</a:t>
            </a:r>
            <a:r>
              <a:rPr lang="en-US" dirty="0"/>
              <a:t> is the number of additional arguments </a:t>
            </a:r>
            <a:r>
              <a:rPr lang="en-US" dirty="0" smtClean="0"/>
              <a:t>provided.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factorial.py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</a:p>
          <a:p>
            <a:pPr lvl="1"/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factorial(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iN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):</a:t>
            </a:r>
          </a:p>
          <a:p>
            <a:pPr lvl="2"/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iRet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= 1</a:t>
            </a:r>
          </a:p>
          <a:p>
            <a:pPr lvl="2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in range( 1,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iN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+ 1 ):</a:t>
            </a:r>
          </a:p>
          <a:p>
            <a:pPr lvl="3"/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iRet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*=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endParaRPr lang="en-US" sz="22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iRet</a:t>
            </a:r>
            <a:endParaRPr lang="en-US" sz="22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print( factorial(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[ 1 ]) ) )</a:t>
            </a:r>
          </a:p>
          <a:p>
            <a:endParaRPr lang="en-US" dirty="0"/>
          </a:p>
          <a:p>
            <a:r>
              <a:rPr lang="en-US" dirty="0"/>
              <a:t>Running: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factorial.py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5 → 120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factorial.py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10 → 3628800</a:t>
            </a:r>
          </a:p>
          <a:p>
            <a:r>
              <a:rPr lang="en-US" dirty="0"/>
              <a:t>Now you don't have to edit the code itself to generate new information!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and output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limited way to get data in and out, though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We can do better!</a:t>
            </a:r>
          </a:p>
          <a:p>
            <a:r>
              <a:rPr lang="en-US" dirty="0" smtClean="0"/>
              <a:t>IO = Input and Output</a:t>
            </a:r>
          </a:p>
          <a:p>
            <a:endParaRPr lang="en-US" sz="1000" dirty="0" smtClean="0"/>
          </a:p>
          <a:p>
            <a:r>
              <a:rPr lang="en-US" dirty="0" smtClean="0"/>
              <a:t>All Python IO is performed using streams:</a:t>
            </a:r>
          </a:p>
          <a:p>
            <a:pPr lvl="1"/>
            <a:r>
              <a:rPr lang="en-US" dirty="0" smtClean="0"/>
              <a:t>Virtual cursors that move through input or write output.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Input streams return data at current position and advance when read: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strInput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istm.read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endParaRPr lang="en-US" sz="1000" dirty="0" smtClean="0"/>
          </a:p>
          <a:p>
            <a:r>
              <a:rPr lang="en-US" dirty="0" smtClean="0"/>
              <a:t>Output streams act like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, write data to current position and advance: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strOutput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229235"/>
            <a:ext cx="2955235" cy="29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streams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1433" y="2160586"/>
            <a:ext cx="4253948" cy="2394788"/>
            <a:chOff x="384313" y="1113182"/>
            <a:chExt cx="4253948" cy="2394788"/>
          </a:xfrm>
        </p:grpSpPr>
        <p:sp>
          <p:nvSpPr>
            <p:cNvPr id="6" name="Folded Corner 5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392" y="1396538"/>
              <a:ext cx="29578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a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text file.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32015" y="1878676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77" y="140159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istm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1273" y="2489001"/>
            <a:ext cx="2909454" cy="150110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strIn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istm.read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( 5 )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14210" y="2160586"/>
            <a:ext cx="4253948" cy="2394788"/>
            <a:chOff x="384313" y="1113182"/>
            <a:chExt cx="4253948" cy="2394788"/>
          </a:xfrm>
        </p:grpSpPr>
        <p:sp>
          <p:nvSpPr>
            <p:cNvPr id="14" name="Folded Corner 13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392" y="1396538"/>
              <a:ext cx="29578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a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text file.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9408079" y="1878676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86141" y="140159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istm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7833" y="499890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strIn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= "This "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streams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1433" y="2160586"/>
            <a:ext cx="4253948" cy="2394788"/>
            <a:chOff x="384313" y="1113182"/>
            <a:chExt cx="4253948" cy="2394788"/>
          </a:xfrm>
        </p:grpSpPr>
        <p:sp>
          <p:nvSpPr>
            <p:cNvPr id="6" name="Folded Corner 5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392" y="1396538"/>
              <a:ext cx="2125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2576946" y="1977163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5008" y="1500085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urier New" charset="0"/>
                <a:ea typeface="Courier New" charset="0"/>
                <a:cs typeface="Courier New" charset="0"/>
              </a:rPr>
              <a:t>ostm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1273" y="2489001"/>
            <a:ext cx="2909454" cy="150110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br>
              <a:rPr lang="en-US" sz="16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mr-IN" sz="16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na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ntest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mr-IN" sz="16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14210" y="2160586"/>
            <a:ext cx="4253948" cy="2394788"/>
            <a:chOff x="384313" y="1113182"/>
            <a:chExt cx="4253948" cy="2394788"/>
          </a:xfrm>
        </p:grpSpPr>
        <p:sp>
          <p:nvSpPr>
            <p:cNvPr id="14" name="Folded Corner 13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392" y="1396538"/>
              <a:ext cx="212590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a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test.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9408079" y="4056610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74986" y="468741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urier New" charset="0"/>
                <a:ea typeface="Courier New" charset="0"/>
                <a:cs typeface="Courier New" charset="0"/>
              </a:rPr>
              <a:t>ostm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FF8C93-4448-C545-925D-091692162AF5}" vid="{ED365E16-F116-9949-AA62-F8FD7BE3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782</TotalTime>
  <Words>1283</Words>
  <Application>Microsoft Macintosh PowerPoint</Application>
  <PresentationFormat>Widescreen</PresentationFormat>
  <Paragraphs>221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Courier New</vt:lpstr>
      <vt:lpstr>LucidaGrande</vt:lpstr>
      <vt:lpstr>Mangal</vt:lpstr>
      <vt:lpstr>Wingdings</vt:lpstr>
      <vt:lpstr>Arial</vt:lpstr>
      <vt:lpstr>template</vt:lpstr>
      <vt:lpstr>Data input and output in Python</vt:lpstr>
      <vt:lpstr>Topics</vt:lpstr>
      <vt:lpstr>Namespaces and modules</vt:lpstr>
      <vt:lpstr>Import</vt:lpstr>
      <vt:lpstr>import sys</vt:lpstr>
      <vt:lpstr>import sys</vt:lpstr>
      <vt:lpstr>Input and output streams</vt:lpstr>
      <vt:lpstr>Input streams</vt:lpstr>
      <vt:lpstr>Output streams</vt:lpstr>
      <vt:lpstr>sys.stdin and sys.stdout</vt:lpstr>
      <vt:lpstr>Standard input and output redirects</vt:lpstr>
      <vt:lpstr>sys.stderr</vt:lpstr>
      <vt:lpstr>Some gotchas</vt:lpstr>
      <vt:lpstr>Codecademy 12: File input and output</vt:lpstr>
      <vt:lpstr>Summary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Curtis Huttenhower</cp:lastModifiedBy>
  <cp:revision>258</cp:revision>
  <dcterms:created xsi:type="dcterms:W3CDTF">2017-01-05T15:59:06Z</dcterms:created>
  <dcterms:modified xsi:type="dcterms:W3CDTF">2017-03-22T20:03:28Z</dcterms:modified>
</cp:coreProperties>
</file>