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31"/>
  </p:notesMasterIdLst>
  <p:sldIdLst>
    <p:sldId id="256" r:id="rId2"/>
    <p:sldId id="284" r:id="rId3"/>
    <p:sldId id="285" r:id="rId4"/>
    <p:sldId id="303" r:id="rId5"/>
    <p:sldId id="288" r:id="rId6"/>
    <p:sldId id="287" r:id="rId7"/>
    <p:sldId id="304" r:id="rId8"/>
    <p:sldId id="305" r:id="rId9"/>
    <p:sldId id="306" r:id="rId10"/>
    <p:sldId id="307" r:id="rId11"/>
    <p:sldId id="308" r:id="rId12"/>
    <p:sldId id="286" r:id="rId13"/>
    <p:sldId id="290" r:id="rId14"/>
    <p:sldId id="289" r:id="rId15"/>
    <p:sldId id="291" r:id="rId16"/>
    <p:sldId id="292" r:id="rId17"/>
    <p:sldId id="293" r:id="rId18"/>
    <p:sldId id="294" r:id="rId19"/>
    <p:sldId id="295" r:id="rId20"/>
    <p:sldId id="310" r:id="rId21"/>
    <p:sldId id="296" r:id="rId22"/>
    <p:sldId id="299" r:id="rId23"/>
    <p:sldId id="297" r:id="rId24"/>
    <p:sldId id="298" r:id="rId25"/>
    <p:sldId id="311" r:id="rId26"/>
    <p:sldId id="312" r:id="rId27"/>
    <p:sldId id="313" r:id="rId28"/>
    <p:sldId id="302" r:id="rId29"/>
    <p:sldId id="30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86472" autoAdjust="0"/>
  </p:normalViewPr>
  <p:slideViewPr>
    <p:cSldViewPr snapToGrid="0" snapToObjects="1">
      <p:cViewPr varScale="1">
        <p:scale>
          <a:sx n="115" d="100"/>
          <a:sy n="115" d="100"/>
        </p:scale>
        <p:origin x="216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49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4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utilities and command environments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Huttenhower (</a:t>
            </a:r>
            <a:r>
              <a:rPr lang="en-US" dirty="0" err="1"/>
              <a:t>chuttenh@hsph.harvard.edu</a:t>
            </a:r>
            <a:r>
              <a:rPr lang="en-US" dirty="0"/>
              <a:t>)</a:t>
            </a:r>
          </a:p>
          <a:p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 (</a:t>
            </a:r>
            <a:r>
              <a:rPr lang="en-US" dirty="0" err="1"/>
              <a:t>franzosa@hsph.harvard.edu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15958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Move a file to a new location (or rename a file)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42161"/>
              </p:ext>
            </p:extLst>
          </p:nvPr>
        </p:nvGraphicFramePr>
        <p:xfrm>
          <a:off x="385233" y="3668343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Warn before overwriting a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669282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mv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MY_FILE  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rename </a:t>
                      </a:r>
                      <a:r>
                        <a:rPr lang="en-US" sz="240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as 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my 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my_dir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.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move file “here” (.)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58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 syntax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78733"/>
              </p:ext>
            </p:extLst>
          </p:nvPr>
        </p:nvGraphicFramePr>
        <p:xfrm>
          <a:off x="402161" y="1034065"/>
          <a:ext cx="11421534" cy="741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  <a:r>
                        <a:rPr lang="en-US" sz="1800" baseline="0" dirty="0"/>
                        <a:t> is used to </a:t>
                      </a:r>
                      <a:r>
                        <a:rPr lang="en-US" sz="1800" dirty="0"/>
                        <a:t>indicate the</a:t>
                      </a:r>
                      <a:r>
                        <a:rPr lang="en-US" sz="1800" baseline="0" dirty="0"/>
                        <a:t> start of a command (your prompt may look different)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command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46696"/>
              </p:ext>
            </p:extLst>
          </p:nvPr>
        </p:nvGraphicFramePr>
        <p:xfrm>
          <a:off x="402161" y="2018610"/>
          <a:ext cx="11421534" cy="741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/ </a:t>
                      </a:r>
                      <a:r>
                        <a:rPr lang="en-US" sz="1800" dirty="0">
                          <a:latin typeface="+mn-lt"/>
                          <a:cs typeface="Consolas" pitchFamily="49" charset="0"/>
                        </a:rPr>
                        <a:t>is the </a:t>
                      </a:r>
                      <a:r>
                        <a:rPr lang="en-US" sz="1800" dirty="0"/>
                        <a:t>root of the file system (</a:t>
                      </a: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C:\</a:t>
                      </a:r>
                      <a:r>
                        <a:rPr lang="en-US" sz="1800" baseline="0" dirty="0">
                          <a:latin typeface="+mn-lt"/>
                          <a:cs typeface="Consolas" pitchFamily="49" charset="0"/>
                        </a:rPr>
                        <a:t> </a:t>
                      </a:r>
                      <a:r>
                        <a:rPr lang="en-US" sz="1800" baseline="0" dirty="0"/>
                        <a:t>on Windows, typically; note the backslash)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1800" dirty="0" err="1">
                          <a:latin typeface="Consolas" pitchFamily="49" charset="0"/>
                          <a:cs typeface="Consolas" pitchFamily="49" charset="0"/>
                        </a:rPr>
                        <a:t>ls</a:t>
                      </a: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88977"/>
              </p:ext>
            </p:extLst>
          </p:nvPr>
        </p:nvGraphicFramePr>
        <p:xfrm>
          <a:off x="402161" y="3003155"/>
          <a:ext cx="11421534" cy="741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 subdirectory of the root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ls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/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my_dir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63287"/>
              </p:ext>
            </p:extLst>
          </p:nvPr>
        </p:nvGraphicFramePr>
        <p:xfrm>
          <a:off x="402161" y="5241483"/>
          <a:ext cx="11421534" cy="741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..</a:t>
                      </a:r>
                      <a:r>
                        <a:rPr lang="en-US" sz="1800" dirty="0"/>
                        <a:t> refers</a:t>
                      </a:r>
                      <a:r>
                        <a:rPr lang="en-US" sz="1800" baseline="0" dirty="0"/>
                        <a:t> to the parent directory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$ mv ../my_file.txt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468140"/>
              </p:ext>
            </p:extLst>
          </p:nvPr>
        </p:nvGraphicFramePr>
        <p:xfrm>
          <a:off x="402161" y="3987700"/>
          <a:ext cx="11421534" cy="1010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.</a:t>
                      </a:r>
                      <a:r>
                        <a:rPr lang="en-US" sz="1800" dirty="0"/>
                        <a:t> refers to the current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1800" dirty="0" err="1">
                          <a:latin typeface="Consolas" pitchFamily="49" charset="0"/>
                          <a:cs typeface="Consolas" pitchFamily="49" charset="0"/>
                        </a:rPr>
                        <a:t>wc</a:t>
                      </a:r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 -l ./my_file.txt</a:t>
                      </a:r>
                    </a:p>
                    <a:p>
                      <a:r>
                        <a:rPr lang="en-US" sz="1800" dirty="0"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18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800" baseline="0" dirty="0" err="1">
                          <a:latin typeface="Consolas" pitchFamily="49" charset="0"/>
                          <a:cs typeface="Consolas" pitchFamily="49" charset="0"/>
                        </a:rPr>
                        <a:t>cp</a:t>
                      </a:r>
                      <a:r>
                        <a:rPr lang="en-US" sz="1800" baseline="0" dirty="0">
                          <a:latin typeface="Consolas" pitchFamily="49" charset="0"/>
                          <a:cs typeface="Consolas" pitchFamily="49" charset="0"/>
                        </a:rPr>
                        <a:t> /</a:t>
                      </a:r>
                      <a:r>
                        <a:rPr lang="en-US" sz="1800" baseline="0" dirty="0" err="1">
                          <a:latin typeface="Consolas" pitchFamily="49" charset="0"/>
                          <a:cs typeface="Consolas" pitchFamily="49" charset="0"/>
                        </a:rPr>
                        <a:t>my_dir</a:t>
                      </a:r>
                      <a:r>
                        <a:rPr lang="en-US" sz="1800" baseline="0" dirty="0">
                          <a:latin typeface="Consolas" pitchFamily="49" charset="0"/>
                          <a:cs typeface="Consolas" pitchFamily="49" charset="0"/>
                        </a:rPr>
                        <a:t>/my_file.txt . </a:t>
                      </a:r>
                      <a:r>
                        <a:rPr lang="en-US" sz="18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copy file “here”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8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44860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Dumps files on disk to STDOUT (for feeding into another program)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29626"/>
              </p:ext>
            </p:extLst>
          </p:nvPr>
        </p:nvGraphicFramePr>
        <p:xfrm>
          <a:off x="385233" y="2109374"/>
          <a:ext cx="11421534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cat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          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lines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of file scroll over screen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cat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| 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program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# lines of file enter </a:t>
                      </a:r>
                      <a:r>
                        <a:rPr lang="en-US" sz="2400" i="1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program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as STDIN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 cat *.txt |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program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  # concatenate all text files as STDIN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05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less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09984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View a file</a:t>
                      </a:r>
                      <a:r>
                        <a:rPr lang="en-US" sz="2400" baseline="0" dirty="0"/>
                        <a:t> or data stream with navigation options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88361"/>
              </p:ext>
            </p:extLst>
          </p:nvPr>
        </p:nvGraphicFramePr>
        <p:xfrm>
          <a:off x="385233" y="3684495"/>
          <a:ext cx="11421534" cy="1828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Don’t wrap long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←↑→↓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Arrow keys to navigate</a:t>
                      </a:r>
                      <a:r>
                        <a:rPr lang="en-US" sz="2400" baseline="0" dirty="0"/>
                        <a:t> in file (</a:t>
                      </a:r>
                      <a:r>
                        <a:rPr lang="en-US" sz="2400" baseline="0" dirty="0" err="1"/>
                        <a:t>PageUp</a:t>
                      </a:r>
                      <a:r>
                        <a:rPr lang="en-US" sz="2400" baseline="0" dirty="0"/>
                        <a:t>, </a:t>
                      </a:r>
                      <a:r>
                        <a:rPr lang="en-US" sz="2400" baseline="0" dirty="0" err="1"/>
                        <a:t>PageDown</a:t>
                      </a:r>
                      <a:r>
                        <a:rPr lang="en-US" sz="2400" baseline="0" dirty="0"/>
                        <a:t>, Home, End work too)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[in program] Search for</a:t>
                      </a:r>
                      <a:r>
                        <a:rPr lang="en-US" sz="2400" baseline="0" dirty="0"/>
                        <a:t> text, use 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400" baseline="0" dirty="0"/>
                        <a:t> and 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r>
                        <a:rPr lang="en-US" sz="2400" baseline="0" dirty="0"/>
                        <a:t> to see next/previous matches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71667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less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cat *.txt | less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‘less’ is often used at the end of a chain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84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grep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2830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Isolate lines of</a:t>
                      </a:r>
                      <a:r>
                        <a:rPr lang="en-US" sz="2400" baseline="0" dirty="0"/>
                        <a:t> a data stream (file or STDIN) that match a pattern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39926"/>
              </p:ext>
            </p:extLst>
          </p:nvPr>
        </p:nvGraphicFramePr>
        <p:xfrm>
          <a:off x="385233" y="3684495"/>
          <a:ext cx="11421534" cy="230905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Richer</a:t>
                      </a:r>
                      <a:r>
                        <a:rPr lang="en-US" sz="2400" baseline="0" dirty="0"/>
                        <a:t> pattern options (regular expressions); more on these in a later lecture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Isolate</a:t>
                      </a:r>
                      <a:r>
                        <a:rPr lang="en-US" sz="2400" baseline="0" dirty="0"/>
                        <a:t> lines that DO NOT match the pattern (invert the match)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Case-insensitive</a:t>
                      </a:r>
                      <a:r>
                        <a:rPr lang="en-US" sz="2400" baseline="0" dirty="0"/>
                        <a:t> match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Specify</a:t>
                      </a:r>
                      <a:r>
                        <a:rPr lang="en-US" sz="2400" baseline="0" dirty="0"/>
                        <a:t> a file of patterns to match (slow if there are lots of options)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62733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grep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i="1" dirty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cat *.txt 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| grep </a:t>
                      </a:r>
                      <a:r>
                        <a:rPr lang="en-US" sz="2400" i="1" baseline="0" dirty="0">
                          <a:latin typeface="Consolas" pitchFamily="49" charset="0"/>
                          <a:cs typeface="Consolas" pitchFamily="49" charset="0"/>
                        </a:rPr>
                        <a:t>pattern</a:t>
                      </a:r>
                      <a:endPara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76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63830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Isolate tab-delimited</a:t>
                      </a:r>
                      <a:r>
                        <a:rPr lang="en-US" sz="2400" baseline="0" dirty="0"/>
                        <a:t> columns of a data stream. </a:t>
                      </a:r>
                      <a:r>
                        <a:rPr lang="en-US" sz="2400" dirty="0"/>
                        <a:t>First column is #1 (not #0 as in Python).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89574"/>
              </p:ext>
            </p:extLst>
          </p:nvPr>
        </p:nvGraphicFramePr>
        <p:xfrm>
          <a:off x="385233" y="4654860"/>
          <a:ext cx="11421534" cy="1371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Select columns (fields)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1600" dirty="0" err="1">
                          <a:latin typeface="Consolas" pitchFamily="49" charset="0"/>
                          <a:cs typeface="Consolas" pitchFamily="49" charset="0"/>
                        </a:rPr>
                        <a:t>t‘</a:t>
                      </a:r>
                      <a:r>
                        <a:rPr lang="en-US" sz="1600" i="1" dirty="0" err="1">
                          <a:latin typeface="Cambria" pitchFamily="18" charset="0"/>
                          <a:cs typeface="Consolas" pitchFamily="49" charset="0"/>
                        </a:rPr>
                        <a:t>char</a:t>
                      </a:r>
                      <a:r>
                        <a:rPr lang="en-US" sz="1600" dirty="0">
                          <a:latin typeface="Consolas" pitchFamily="49" charset="0"/>
                          <a:cs typeface="Consolas" pitchFamily="49" charset="0"/>
                        </a:rPr>
                        <a:t>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Break columns on the specified</a:t>
                      </a:r>
                      <a:r>
                        <a:rPr lang="en-US" sz="2400" baseline="0" dirty="0"/>
                        <a:t> character instead of tab, e.g. 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-t‘,’</a:t>
                      </a:r>
                      <a:r>
                        <a:rPr lang="en-US" sz="2400" baseline="0" dirty="0"/>
                        <a:t> for .csv file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98073"/>
              </p:ext>
            </p:extLst>
          </p:nvPr>
        </p:nvGraphicFramePr>
        <p:xfrm>
          <a:off x="385233" y="2109374"/>
          <a:ext cx="11421534" cy="2286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cut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f2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  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isolate the 2</a:t>
                      </a:r>
                      <a:r>
                        <a:rPr lang="en-US" sz="2400" baseline="30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nd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column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of the 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cut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f2,3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isolate columns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2 and 3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cut -f2-5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isolate columns 2 THROUGH 5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 cut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f3-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 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isolate columns 3 to END (python [2:] slice)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25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089739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Sort the lines of a data stream (alphabetically)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49000"/>
              </p:ext>
            </p:extLst>
          </p:nvPr>
        </p:nvGraphicFramePr>
        <p:xfrm>
          <a:off x="385233" y="3275637"/>
          <a:ext cx="11421534" cy="2286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Reverse the 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-k 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Consolas" pitchFamily="49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Sort on the value of </a:t>
                      </a:r>
                      <a:r>
                        <a:rPr lang="en-US" sz="2400" b="1" dirty="0"/>
                        <a:t>WHITESPACE</a:t>
                      </a:r>
                      <a:r>
                        <a:rPr lang="en-US" sz="2400" dirty="0"/>
                        <a:t>-delimited</a:t>
                      </a:r>
                      <a:r>
                        <a:rPr lang="en-US" sz="2400" baseline="0" dirty="0"/>
                        <a:t> column </a:t>
                      </a:r>
                      <a:r>
                        <a:rPr lang="en-US" sz="2400" i="1" kern="1200" dirty="0">
                          <a:solidFill>
                            <a:schemeClr val="dk1"/>
                          </a:solidFill>
                          <a:latin typeface="Cambria" pitchFamily="18" charset="0"/>
                          <a:ea typeface="+mn-ea"/>
                          <a:cs typeface="Consolas" pitchFamily="49" charset="0"/>
                        </a:rPr>
                        <a:t>N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2000" dirty="0" err="1">
                          <a:latin typeface="Consolas" pitchFamily="49" charset="0"/>
                          <a:cs typeface="Consolas" pitchFamily="49" charset="0"/>
                        </a:rPr>
                        <a:t>t‘</a:t>
                      </a:r>
                      <a:r>
                        <a:rPr lang="en-US" sz="2000" i="1" dirty="0" err="1">
                          <a:latin typeface="Cambria" pitchFamily="18" charset="0"/>
                          <a:cs typeface="Consolas" pitchFamily="49" charset="0"/>
                        </a:rPr>
                        <a:t>char</a:t>
                      </a:r>
                      <a:r>
                        <a:rPr lang="en-US" sz="2000" dirty="0">
                          <a:latin typeface="Consolas" pitchFamily="49" charset="0"/>
                          <a:cs typeface="Consolas" pitchFamily="49" charset="0"/>
                        </a:rPr>
                        <a:t>’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Specify the delimiter character (e.g. 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-t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‘\t’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aseline="0" dirty="0"/>
                        <a:t>for tab)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i="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-n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Perform a numeric sort (otherwise 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10</a:t>
                      </a:r>
                      <a:r>
                        <a:rPr lang="en-US" sz="2400" dirty="0"/>
                        <a:t> comes before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r>
                        <a:rPr lang="en-US" sz="2400" baseline="0" dirty="0"/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33657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sort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537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uniq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0928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Isolate the unique </a:t>
                      </a:r>
                      <a:r>
                        <a:rPr lang="en-US" sz="2400" b="1" dirty="0"/>
                        <a:t>ADJACENT</a:t>
                      </a:r>
                      <a:r>
                        <a:rPr lang="en-US" sz="2400" dirty="0"/>
                        <a:t> lines of a data</a:t>
                      </a:r>
                      <a:r>
                        <a:rPr lang="en-US" sz="2400" baseline="0" dirty="0"/>
                        <a:t> stream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444338"/>
              </p:ext>
            </p:extLst>
          </p:nvPr>
        </p:nvGraphicFramePr>
        <p:xfrm>
          <a:off x="385233" y="3275637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Count the occurrence</a:t>
                      </a:r>
                      <a:r>
                        <a:rPr lang="en-US" sz="2400" baseline="0" dirty="0"/>
                        <a:t> of each unique line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408750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sort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|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uniq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w/o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sorting, non-adjacent repeats missed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24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41246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Counts the lines,</a:t>
                      </a:r>
                      <a:r>
                        <a:rPr lang="en-US" sz="2400" baseline="0" dirty="0"/>
                        <a:t> words, and characters of a data stream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96208"/>
              </p:ext>
            </p:extLst>
          </p:nvPr>
        </p:nvGraphicFramePr>
        <p:xfrm>
          <a:off x="385233" y="3275637"/>
          <a:ext cx="11421534" cy="1828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</a:t>
                      </a:r>
                      <a:r>
                        <a:rPr lang="en-US" sz="2400" baseline="0" dirty="0"/>
                        <a:t> report line count (faster, and often all you want)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report word</a:t>
                      </a:r>
                      <a:r>
                        <a:rPr lang="en-US" sz="2400" baseline="0" dirty="0"/>
                        <a:t> count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report character 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131285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wc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2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head/tail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87575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Stream the first/last (</a:t>
                      </a:r>
                      <a:r>
                        <a:rPr lang="en-US" sz="2400" dirty="0">
                          <a:latin typeface="Consolas" panose="020B0609020204030204" pitchFamily="49" charset="0"/>
                        </a:rPr>
                        <a:t>tail</a:t>
                      </a:r>
                      <a:r>
                        <a:rPr lang="en-US" sz="2400" dirty="0">
                          <a:latin typeface="+mn-lt"/>
                        </a:rPr>
                        <a:t>/</a:t>
                      </a:r>
                      <a:r>
                        <a:rPr lang="en-US" sz="2400" dirty="0">
                          <a:latin typeface="Consolas" panose="020B0609020204030204" pitchFamily="49" charset="0"/>
                        </a:rPr>
                        <a:t>head</a:t>
                      </a:r>
                      <a:r>
                        <a:rPr lang="en-US" sz="2400" dirty="0"/>
                        <a:t>)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lines of a data</a:t>
                      </a:r>
                      <a:r>
                        <a:rPr lang="en-US" sz="2400" baseline="0" dirty="0"/>
                        <a:t> stream (default 10)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392533"/>
              </p:ext>
            </p:extLst>
          </p:nvPr>
        </p:nvGraphicFramePr>
        <p:xfrm>
          <a:off x="385233" y="3714351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-n </a:t>
                      </a:r>
                      <a:r>
                        <a:rPr lang="en-US" sz="2400" i="1" dirty="0" err="1">
                          <a:latin typeface="Cambria" pitchFamily="18" charset="0"/>
                          <a:cs typeface="Consolas" pitchFamily="49" charset="0"/>
                        </a:rPr>
                        <a:t>N</a:t>
                      </a:r>
                      <a:endParaRPr lang="en-US" sz="2400" i="1" dirty="0">
                        <a:latin typeface="Cambria" pitchFamily="18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Stream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i="1" dirty="0">
                          <a:latin typeface="Cambria" pitchFamily="18" charset="0"/>
                          <a:cs typeface="Consolas" pitchFamily="49" charset="0"/>
                        </a:rPr>
                        <a:t>N </a:t>
                      </a:r>
                      <a:r>
                        <a:rPr lang="en-US" sz="2400" dirty="0"/>
                        <a:t>lines instead of default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08801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head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head -n 100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| tail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Stream lines 91-100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4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unix</a:t>
            </a:r>
            <a:r>
              <a:rPr lang="en-US" dirty="0"/>
              <a:t> and </a:t>
            </a:r>
            <a:r>
              <a:rPr lang="en-US" dirty="0" err="1"/>
              <a:t>linux</a:t>
            </a:r>
            <a:r>
              <a:rPr lang="en-US" dirty="0"/>
              <a:t> (*nix)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at the command line (terminal)</a:t>
            </a:r>
          </a:p>
          <a:p>
            <a:r>
              <a:rPr lang="en-US" dirty="0"/>
              <a:t>Manipulate data as text, often with tab-delimited rows</a:t>
            </a:r>
          </a:p>
          <a:p>
            <a:r>
              <a:rPr lang="en-US" dirty="0"/>
              <a:t>Build/use programs that perform specific tasks very well</a:t>
            </a:r>
          </a:p>
          <a:p>
            <a:r>
              <a:rPr lang="en-US" dirty="0"/>
              <a:t>Chain together programs to perform complex tasks</a:t>
            </a:r>
          </a:p>
          <a:p>
            <a:r>
              <a:rPr lang="en-US" dirty="0"/>
              <a:t>“Chaining” involves passing data as STDIN/STDOUT streams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15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column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73724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“Normalize” the widths of column entries (</a:t>
                      </a:r>
                      <a:r>
                        <a:rPr lang="en-US" sz="2400" dirty="0" err="1"/>
                        <a:t>Excel</a:t>
                      </a:r>
                      <a:r>
                        <a:rPr lang="en-US" sz="2400" i="1" dirty="0" err="1"/>
                        <a:t>ify</a:t>
                      </a:r>
                      <a:r>
                        <a:rPr lang="en-US" sz="2400" i="0" baseline="0" dirty="0"/>
                        <a:t> your data)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01967"/>
              </p:ext>
            </p:extLst>
          </p:nvPr>
        </p:nvGraphicFramePr>
        <p:xfrm>
          <a:off x="385233" y="3282534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r>
                        <a:rPr lang="en-US" sz="2000" dirty="0" err="1">
                          <a:latin typeface="Consolas" pitchFamily="49" charset="0"/>
                          <a:cs typeface="Consolas" pitchFamily="49" charset="0"/>
                        </a:rPr>
                        <a:t>s‘</a:t>
                      </a:r>
                      <a:r>
                        <a:rPr lang="en-US" sz="2000" i="1" dirty="0" err="1">
                          <a:latin typeface="Cambria" pitchFamily="18" charset="0"/>
                          <a:cs typeface="Consolas" pitchFamily="49" charset="0"/>
                        </a:rPr>
                        <a:t>char</a:t>
                      </a:r>
                      <a:r>
                        <a:rPr lang="en-US" sz="2000" dirty="0">
                          <a:latin typeface="Consolas" pitchFamily="49" charset="0"/>
                          <a:cs typeface="Consolas" pitchFamily="49" charset="0"/>
                        </a:rPr>
                        <a:t>’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Specify the delimiter character (e.g. 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-s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‘\t’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aseline="0" dirty="0"/>
                        <a:t>for tab); default = any whitespace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63043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column -t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874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sed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06636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Edit a data stream, most</a:t>
                      </a:r>
                      <a:r>
                        <a:rPr lang="en-US" sz="2400" baseline="0" dirty="0"/>
                        <a:t> often used for find/replace operations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9727"/>
              </p:ext>
            </p:extLst>
          </p:nvPr>
        </p:nvGraphicFramePr>
        <p:xfrm>
          <a:off x="385233" y="3714351"/>
          <a:ext cx="11421534" cy="1737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-i</a:t>
                      </a:r>
                      <a:endParaRPr lang="en-US" sz="2400" i="1" dirty="0">
                        <a:latin typeface="Cambria" pitchFamily="18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Edit file “in place” (use with caution)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i="1" dirty="0">
                        <a:latin typeface="Cambria" pitchFamily="18" charset="0"/>
                        <a:cs typeface="Consolas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“</a:t>
                      </a:r>
                      <a:r>
                        <a:rPr lang="en-US" sz="2400" i="1" dirty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baseline="0" dirty="0"/>
                        <a:t>” can be a regular expression, and “</a:t>
                      </a:r>
                      <a:r>
                        <a:rPr lang="en-US" sz="2400" i="1" dirty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baseline="0" dirty="0"/>
                        <a:t>” can use captured elements of the pattern (this will make more sense after our regular expressions lecture).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52181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“s/</a:t>
                      </a:r>
                      <a:r>
                        <a:rPr lang="en-US" sz="2400" i="1" dirty="0">
                          <a:latin typeface="Cambria" pitchFamily="18" charset="0"/>
                          <a:cs typeface="Consolas" pitchFamily="49" charset="0"/>
                        </a:rPr>
                        <a:t>find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r>
                        <a:rPr lang="en-US" sz="2400" i="1" dirty="0">
                          <a:latin typeface="Cambria" pitchFamily="18" charset="0"/>
                          <a:cs typeface="Consolas" pitchFamily="49" charset="0"/>
                        </a:rPr>
                        <a:t>replace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/g”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“s/apple/banana/g” </a:t>
                      </a:r>
                      <a:r>
                        <a:rPr lang="en-US" sz="2400" baseline="0" dirty="0" err="1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replace all instances of “apple” with “banana”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45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Chaining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Most programs read from STDIN and write to STDOUT</a:t>
            </a:r>
          </a:p>
          <a:p>
            <a:r>
              <a:rPr lang="en-US" sz="2400" dirty="0"/>
              <a:t>To start a chain:</a:t>
            </a:r>
          </a:p>
          <a:p>
            <a:pPr lvl="1"/>
            <a:r>
              <a:rPr lang="en-US" sz="2000" dirty="0">
                <a:latin typeface="Consolas" pitchFamily="49" charset="0"/>
                <a:cs typeface="Consolas" pitchFamily="49" charset="0"/>
              </a:rPr>
              <a:t>cat *.txt</a:t>
            </a:r>
          </a:p>
          <a:p>
            <a:pPr lvl="2"/>
            <a:r>
              <a:rPr lang="en-US" sz="1800" dirty="0"/>
              <a:t>Useful for processing multiple files, changing the first command in the chain</a:t>
            </a:r>
          </a:p>
          <a:p>
            <a:pPr lvl="1"/>
            <a:r>
              <a:rPr lang="en-US" sz="2000" dirty="0">
                <a:latin typeface="Consolas" pitchFamily="49" charset="0"/>
                <a:cs typeface="Consolas" pitchFamily="49" charset="0"/>
              </a:rPr>
              <a:t>grep “Hello” my_file.txt</a:t>
            </a:r>
          </a:p>
          <a:p>
            <a:pPr lvl="2"/>
            <a:r>
              <a:rPr lang="en-US" sz="1800" dirty="0">
                <a:latin typeface="Consolas" pitchFamily="49" charset="0"/>
                <a:cs typeface="Consolas" pitchFamily="49" charset="0"/>
              </a:rPr>
              <a:t>Read file as first argument</a:t>
            </a:r>
          </a:p>
          <a:p>
            <a:pPr lvl="1"/>
            <a:r>
              <a:rPr lang="en-US" sz="2000" dirty="0">
                <a:latin typeface="Consolas" pitchFamily="49" charset="0"/>
                <a:cs typeface="Consolas" pitchFamily="49" charset="0"/>
              </a:rPr>
              <a:t>grep “Hello” &lt; my_file.txt</a:t>
            </a:r>
          </a:p>
          <a:p>
            <a:pPr lvl="2"/>
            <a:r>
              <a:rPr lang="en-US" sz="1800" dirty="0">
                <a:latin typeface="Consolas" pitchFamily="49" charset="0"/>
                <a:cs typeface="Consolas" pitchFamily="49" charset="0"/>
              </a:rPr>
              <a:t>Another way to provide a single file as STDIN</a:t>
            </a:r>
          </a:p>
          <a:p>
            <a:r>
              <a:rPr lang="en-US" sz="2400" dirty="0">
                <a:cs typeface="Consolas" pitchFamily="49" charset="0"/>
              </a:rPr>
              <a:t>Use the pipe ‘|’ to direct STDOUT of program </a:t>
            </a:r>
            <a:r>
              <a:rPr lang="en-US" sz="2400" i="1" dirty="0">
                <a:cs typeface="Consolas" pitchFamily="49" charset="0"/>
              </a:rPr>
              <a:t>N</a:t>
            </a:r>
            <a:r>
              <a:rPr lang="en-US" sz="2400" dirty="0">
                <a:cs typeface="Consolas" pitchFamily="49" charset="0"/>
              </a:rPr>
              <a:t> as STDIN of program </a:t>
            </a:r>
            <a:r>
              <a:rPr lang="en-US" sz="2400" i="1" dirty="0">
                <a:cs typeface="Consolas" pitchFamily="49" charset="0"/>
              </a:rPr>
              <a:t>N</a:t>
            </a:r>
            <a:r>
              <a:rPr lang="en-US" sz="2400" dirty="0">
                <a:cs typeface="Consolas" pitchFamily="49" charset="0"/>
              </a:rPr>
              <a:t>+1</a:t>
            </a:r>
          </a:p>
          <a:p>
            <a:pPr lvl="1"/>
            <a:r>
              <a:rPr lang="en-US" sz="2000" dirty="0" err="1">
                <a:latin typeface="Consolas" pitchFamily="49" charset="0"/>
                <a:cs typeface="Consolas" pitchFamily="49" charset="0"/>
              </a:rPr>
              <a:t>grep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“Hello” my_file.txt | sort</a:t>
            </a:r>
          </a:p>
          <a:p>
            <a:r>
              <a:rPr lang="en-US" sz="2400" dirty="0">
                <a:cs typeface="Consolas" pitchFamily="49" charset="0"/>
              </a:rPr>
              <a:t>Can do this repeatedly</a:t>
            </a:r>
          </a:p>
          <a:p>
            <a:pPr lvl="1"/>
            <a:r>
              <a:rPr lang="en-US" sz="2000" dirty="0">
                <a:latin typeface="Consolas" pitchFamily="49" charset="0"/>
                <a:cs typeface="Consolas" pitchFamily="49" charset="0"/>
              </a:rPr>
              <a:t>grep “Hello” my_file.txt | sort |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wc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-l</a:t>
            </a:r>
          </a:p>
          <a:p>
            <a:r>
              <a:rPr lang="en-US" sz="2400" dirty="0">
                <a:cs typeface="Consolas" pitchFamily="49" charset="0"/>
              </a:rPr>
              <a:t>Dump the results to a file (</a:t>
            </a:r>
            <a:r>
              <a:rPr lang="en-US" sz="2400" b="1" dirty="0">
                <a:cs typeface="Consolas" pitchFamily="49" charset="0"/>
              </a:rPr>
              <a:t>OVERWRITES!</a:t>
            </a:r>
            <a:r>
              <a:rPr lang="en-US" sz="2400" dirty="0">
                <a:cs typeface="Consolas" pitchFamily="49" charset="0"/>
              </a:rPr>
              <a:t>)</a:t>
            </a:r>
          </a:p>
          <a:p>
            <a:pPr lvl="1"/>
            <a:r>
              <a:rPr lang="en-US" sz="2000" dirty="0">
                <a:latin typeface="Consolas" pitchFamily="49" charset="0"/>
                <a:cs typeface="Consolas" pitchFamily="49" charset="0"/>
              </a:rPr>
              <a:t>grep “Hello” my_file.txt | sort |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wc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-l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 hello_count.txt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22888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Compare two </a:t>
                      </a:r>
                      <a:r>
                        <a:rPr lang="en-US" sz="2400" b="1" dirty="0"/>
                        <a:t>TEXT</a:t>
                      </a:r>
                      <a:r>
                        <a:rPr lang="en-US" sz="2400" baseline="0" dirty="0"/>
                        <a:t> files and display differing lines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17439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diff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my_file1 my_file2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17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Chaining programs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90378"/>
              </p:ext>
            </p:extLst>
          </p:nvPr>
        </p:nvGraphicFramePr>
        <p:xfrm>
          <a:off x="389463" y="3107562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this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cut -f3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patient_data.tsv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| grep “02135” |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wc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-l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0029"/>
              </p:ext>
            </p:extLst>
          </p:nvPr>
        </p:nvGraphicFramePr>
        <p:xfrm>
          <a:off x="389463" y="4288679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this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cut -f3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patient_data.tsv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| sort |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uniq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|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wc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-l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87492"/>
              </p:ext>
            </p:extLst>
          </p:nvPr>
        </p:nvGraphicFramePr>
        <p:xfrm>
          <a:off x="2865966" y="1007819"/>
          <a:ext cx="6460068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5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onsolas" pitchFamily="49" charset="0"/>
                          <a:cs typeface="Consolas" pitchFamily="49" charset="0"/>
                        </a:rPr>
                        <a:t>patient_data.tsv</a:t>
                      </a:r>
                      <a:endParaRPr lang="en-US" sz="18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UNIQUE_ID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SUBJECT_NAME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SUBJECT_ZIP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134245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Smith,</a:t>
                      </a:r>
                      <a:r>
                        <a:rPr lang="en-US" sz="18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John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02135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102135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Doe,</a:t>
                      </a:r>
                      <a:r>
                        <a:rPr lang="en-US" sz="18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 Jon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02134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46571"/>
              </p:ext>
            </p:extLst>
          </p:nvPr>
        </p:nvGraphicFramePr>
        <p:xfrm>
          <a:off x="389463" y="5469796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this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sed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“s/, Jon/, John/g”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patient_data.tsv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| grep “, John” |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wc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-l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22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Chaining programs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25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4844627"/>
          </a:xfrm>
        </p:spPr>
        <p:txBody>
          <a:bodyPr/>
          <a:lstStyle/>
          <a:p>
            <a:r>
              <a:rPr lang="en-US" dirty="0">
                <a:cs typeface="Consolas" pitchFamily="49" charset="0"/>
              </a:rPr>
              <a:t>Consider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hmp2012_metadata.tsv</a:t>
            </a:r>
          </a:p>
          <a:p>
            <a:r>
              <a:rPr lang="en-US" dirty="0">
                <a:cs typeface="Consolas" pitchFamily="49" charset="0"/>
              </a:rPr>
              <a:t>(Simplified) metadata for Human </a:t>
            </a:r>
            <a:r>
              <a:rPr lang="en-US" dirty="0" err="1">
                <a:cs typeface="Consolas" pitchFamily="49" charset="0"/>
              </a:rPr>
              <a:t>Microbiome</a:t>
            </a:r>
            <a:r>
              <a:rPr lang="en-US" dirty="0">
                <a:cs typeface="Consolas" pitchFamily="49" charset="0"/>
              </a:rPr>
              <a:t> Project samples</a:t>
            </a:r>
          </a:p>
          <a:p>
            <a:r>
              <a:rPr lang="en-US" dirty="0">
                <a:cs typeface="Consolas" pitchFamily="49" charset="0"/>
              </a:rPr>
              <a:t>Each sample comes from a </a:t>
            </a:r>
            <a:r>
              <a:rPr lang="en-US" u="sng" dirty="0">
                <a:cs typeface="Consolas" pitchFamily="49" charset="0"/>
              </a:rPr>
              <a:t>body site</a:t>
            </a:r>
            <a:r>
              <a:rPr lang="en-US" dirty="0">
                <a:cs typeface="Consolas" pitchFamily="49" charset="0"/>
              </a:rPr>
              <a:t> of a </a:t>
            </a:r>
            <a:r>
              <a:rPr lang="en-US" u="sng" dirty="0">
                <a:cs typeface="Consolas" pitchFamily="49" charset="0"/>
              </a:rPr>
              <a:t>particular subject</a:t>
            </a:r>
            <a:r>
              <a:rPr lang="en-US" dirty="0">
                <a:cs typeface="Consolas" pitchFamily="49" charset="0"/>
              </a:rPr>
              <a:t> at a </a:t>
            </a:r>
            <a:r>
              <a:rPr lang="en-US" u="sng" dirty="0">
                <a:cs typeface="Consolas" pitchFamily="49" charset="0"/>
              </a:rPr>
              <a:t>given visit</a:t>
            </a:r>
          </a:p>
          <a:p>
            <a:r>
              <a:rPr lang="en-US" dirty="0">
                <a:cs typeface="Consolas" pitchFamily="49" charset="0"/>
              </a:rPr>
              <a:t>Questions:</a:t>
            </a:r>
          </a:p>
          <a:p>
            <a:pPr lvl="1"/>
            <a:r>
              <a:rPr lang="en-US" dirty="0">
                <a:cs typeface="Consolas" pitchFamily="49" charset="0"/>
              </a:rPr>
              <a:t>How many unique subjects? Body sites?</a:t>
            </a:r>
          </a:p>
          <a:p>
            <a:pPr lvl="1"/>
            <a:r>
              <a:rPr lang="en-US" dirty="0">
                <a:cs typeface="Consolas" pitchFamily="49" charset="0"/>
              </a:rPr>
              <a:t>What are the six most commonly sampled body sites?</a:t>
            </a:r>
          </a:p>
          <a:p>
            <a:pPr lvl="1"/>
            <a:r>
              <a:rPr lang="en-US" dirty="0">
                <a:cs typeface="Consolas" pitchFamily="49" charset="0"/>
              </a:rPr>
              <a:t>How many “</a:t>
            </a:r>
            <a:r>
              <a:rPr lang="en-US" dirty="0" err="1">
                <a:cs typeface="Consolas" pitchFamily="49" charset="0"/>
              </a:rPr>
              <a:t>Retroauricular_crease</a:t>
            </a:r>
            <a:r>
              <a:rPr lang="en-US" dirty="0">
                <a:cs typeface="Consolas" pitchFamily="49" charset="0"/>
              </a:rPr>
              <a:t>” (ear) samples, ignoring left/right distinction?</a:t>
            </a:r>
          </a:p>
          <a:p>
            <a:pPr lvl="1"/>
            <a:r>
              <a:rPr lang="en-US" dirty="0">
                <a:cs typeface="Consolas" pitchFamily="49" charset="0"/>
              </a:rPr>
              <a:t>How many subjects contributed more than 10 samples?</a:t>
            </a:r>
          </a:p>
          <a:p>
            <a:pPr lvl="1"/>
            <a:r>
              <a:rPr lang="en-US" dirty="0">
                <a:cs typeface="Consolas" pitchFamily="49" charset="0"/>
              </a:rPr>
              <a:t>How many (subject, body site) pairs were sampled 3 times?</a:t>
            </a:r>
          </a:p>
          <a:p>
            <a:pPr lvl="1"/>
            <a:r>
              <a:rPr lang="en-US" dirty="0">
                <a:cs typeface="Consolas" pitchFamily="49" charset="0"/>
              </a:rPr>
              <a:t>Are there any technical replicates?</a:t>
            </a:r>
          </a:p>
          <a:p>
            <a:pPr lvl="2"/>
            <a:r>
              <a:rPr lang="en-US" dirty="0">
                <a:cs typeface="Consolas" pitchFamily="49" charset="0"/>
              </a:rPr>
              <a:t>Unique samples with same (subject, body site, visit) triple</a:t>
            </a:r>
          </a:p>
        </p:txBody>
      </p:sp>
    </p:spTree>
    <p:extLst>
      <p:ext uri="{BB962C8B-B14F-4D97-AF65-F5344CB8AC3E}">
        <p14:creationId xmlns:p14="http://schemas.microsoft.com/office/powerpoint/2010/main" val="258908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Chaining programs (solutions)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26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4844627"/>
          </a:xfrm>
        </p:spPr>
        <p:txBody>
          <a:bodyPr/>
          <a:lstStyle/>
          <a:p>
            <a:r>
              <a:rPr lang="en-US" sz="2400" dirty="0">
                <a:cs typeface="Consolas" pitchFamily="49" charset="0"/>
              </a:rPr>
              <a:t>How many unique subjects?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-f2 hmp2012_metadata.tsv | grep -v "SUBJECT_ID"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wc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-l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103</a:t>
            </a:r>
          </a:p>
          <a:p>
            <a:r>
              <a:rPr lang="en-US" sz="2400" dirty="0">
                <a:cs typeface="Consolas" pitchFamily="49" charset="0"/>
              </a:rPr>
              <a:t>How many unique body sites?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-f4 hmp2012_metadata.tsv | grep -v “BODY_SITE"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wc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-l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16</a:t>
            </a:r>
          </a:p>
          <a:p>
            <a:r>
              <a:rPr lang="en-US" sz="2400" dirty="0">
                <a:cs typeface="Consolas" pitchFamily="49" charset="0"/>
              </a:rPr>
              <a:t>What are the six most commonly sampled body sites?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-f4 hmp2012_metadata.tsv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-c | sort | tail -n 6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</a:t>
            </a:r>
            <a:r>
              <a:rPr lang="en-US" sz="2000" dirty="0" err="1">
                <a:cs typeface="Consolas" pitchFamily="49" charset="0"/>
              </a:rPr>
              <a:t>Posterior_fornix</a:t>
            </a:r>
            <a:r>
              <a:rPr lang="en-US" sz="2000" dirty="0">
                <a:cs typeface="Consolas" pitchFamily="49" charset="0"/>
              </a:rPr>
              <a:t>, </a:t>
            </a:r>
            <a:r>
              <a:rPr lang="en-US" sz="2000" dirty="0" err="1">
                <a:cs typeface="Consolas" pitchFamily="49" charset="0"/>
              </a:rPr>
              <a:t>Anterior_nares</a:t>
            </a:r>
            <a:r>
              <a:rPr lang="en-US" sz="2000" dirty="0">
                <a:cs typeface="Consolas" pitchFamily="49" charset="0"/>
              </a:rPr>
              <a:t>, </a:t>
            </a:r>
            <a:r>
              <a:rPr lang="en-US" sz="2000" dirty="0" err="1">
                <a:cs typeface="Consolas" pitchFamily="49" charset="0"/>
              </a:rPr>
              <a:t>Buccal_mucosa</a:t>
            </a:r>
            <a:r>
              <a:rPr lang="en-US" sz="2000" dirty="0">
                <a:cs typeface="Consolas" pitchFamily="49" charset="0"/>
              </a:rPr>
              <a:t>, </a:t>
            </a:r>
            <a:r>
              <a:rPr lang="en-US" sz="2000" dirty="0" err="1">
                <a:cs typeface="Consolas" pitchFamily="49" charset="0"/>
              </a:rPr>
              <a:t>Supragingival_plaque</a:t>
            </a:r>
            <a:r>
              <a:rPr lang="en-US" sz="2000" dirty="0">
                <a:cs typeface="Consolas" pitchFamily="49" charset="0"/>
              </a:rPr>
              <a:t>, </a:t>
            </a:r>
            <a:r>
              <a:rPr lang="en-US" sz="2000" dirty="0" err="1">
                <a:cs typeface="Consolas" pitchFamily="49" charset="0"/>
              </a:rPr>
              <a:t>Tongue_dorsum</a:t>
            </a:r>
            <a:r>
              <a:rPr lang="en-US" sz="2000" dirty="0">
                <a:cs typeface="Consolas" pitchFamily="49" charset="0"/>
              </a:rPr>
              <a:t>, Stool</a:t>
            </a:r>
          </a:p>
          <a:p>
            <a:r>
              <a:rPr lang="en-US" sz="2400" dirty="0">
                <a:cs typeface="Consolas" pitchFamily="49" charset="0"/>
              </a:rPr>
              <a:t>How many “</a:t>
            </a:r>
            <a:r>
              <a:rPr lang="en-US" sz="2400" dirty="0" err="1">
                <a:cs typeface="Consolas" pitchFamily="49" charset="0"/>
              </a:rPr>
              <a:t>Retroauricular_crease</a:t>
            </a:r>
            <a:r>
              <a:rPr lang="en-US" sz="2400" dirty="0">
                <a:cs typeface="Consolas" pitchFamily="49" charset="0"/>
              </a:rPr>
              <a:t>” (ear) samples, ignoring left/right distinction?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-f4 hmp2012_metadata.tsv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sed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"s/^[LR]_//g"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-c</a:t>
            </a:r>
          </a:p>
          <a:p>
            <a:pPr lvl="1"/>
            <a:r>
              <a:rPr lang="en-US" sz="2000" dirty="0">
                <a:cs typeface="Consolas" pitchFamily="49" charset="0"/>
              </a:rPr>
              <a:t>27</a:t>
            </a:r>
            <a:endParaRPr lang="en-US" sz="2400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08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Chaining programs (solutions, cont.)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27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11714922" cy="4844627"/>
          </a:xfrm>
        </p:spPr>
        <p:txBody>
          <a:bodyPr/>
          <a:lstStyle/>
          <a:p>
            <a:r>
              <a:rPr lang="en-US" sz="2400" dirty="0">
                <a:cs typeface="Consolas" pitchFamily="49" charset="0"/>
              </a:rPr>
              <a:t>How many subjects contributed more than 10 samples?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-f2 hmp2012_metadata.tsv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-c | sort | tail -22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21</a:t>
            </a:r>
          </a:p>
          <a:p>
            <a:r>
              <a:rPr lang="en-US" sz="2400" dirty="0">
                <a:cs typeface="Consolas" pitchFamily="49" charset="0"/>
              </a:rPr>
              <a:t>How many (subject, body site) pairs were sampled 3 times?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-f2,4 hmp2012_metadata.tsv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-c | sort | tail -16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15 (including pairs sampled &gt;3 times)</a:t>
            </a:r>
          </a:p>
          <a:p>
            <a:r>
              <a:rPr lang="en-US" sz="2400" dirty="0">
                <a:cs typeface="Consolas" pitchFamily="49" charset="0"/>
              </a:rPr>
              <a:t>Are there any technical replicates?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cut -f2,3,4 hmp2012_metadata.tsv | sort | </a:t>
            </a:r>
            <a:r>
              <a:rPr lang="en-US" sz="2000" dirty="0" err="1">
                <a:latin typeface="Consolas" panose="020B0609020204030204" pitchFamily="49" charset="0"/>
                <a:cs typeface="Consolas" pitchFamily="49" charset="0"/>
              </a:rPr>
              <a:t>uniq</a:t>
            </a:r>
            <a:r>
              <a:rPr lang="en-US" sz="2000" dirty="0">
                <a:latin typeface="Consolas" panose="020B0609020204030204" pitchFamily="49" charset="0"/>
                <a:cs typeface="Consolas" pitchFamily="49" charset="0"/>
              </a:rPr>
              <a:t> -c | sort</a:t>
            </a:r>
          </a:p>
          <a:p>
            <a:pPr lvl="1"/>
            <a:r>
              <a:rPr lang="en-US" sz="2000" dirty="0" err="1">
                <a:cs typeface="Consolas" pitchFamily="49" charset="0"/>
              </a:rPr>
              <a:t>ans</a:t>
            </a:r>
            <a:r>
              <a:rPr lang="en-US" sz="2000" dirty="0">
                <a:cs typeface="Consolas" pitchFamily="49" charset="0"/>
              </a:rPr>
              <a:t> = yes</a:t>
            </a:r>
          </a:p>
        </p:txBody>
      </p:sp>
    </p:spTree>
    <p:extLst>
      <p:ext uri="{BB962C8B-B14F-4D97-AF65-F5344CB8AC3E}">
        <p14:creationId xmlns:p14="http://schemas.microsoft.com/office/powerpoint/2010/main" val="1650776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Calling command-line tools in Python: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subprocess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subprocess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subprocess.call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“ls -l |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-l”, shell=True )</a:t>
            </a:r>
          </a:p>
          <a:p>
            <a:pPr lvl="1"/>
            <a:r>
              <a:rPr lang="en-US" dirty="0">
                <a:cs typeface="Consolas" pitchFamily="49" charset="0"/>
              </a:rPr>
              <a:t>Runs the given command</a:t>
            </a:r>
          </a:p>
          <a:p>
            <a:pPr lvl="1"/>
            <a:r>
              <a:rPr lang="en-US" dirty="0">
                <a:cs typeface="Consolas" pitchFamily="49" charset="0"/>
              </a:rPr>
              <a:t>Output goes to the screen when command is FINISHED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subprocess.check_output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“</a:t>
            </a:r>
            <a:r>
              <a:rPr lang="en-US" err="1">
                <a:latin typeface="Consolas" pitchFamily="49" charset="0"/>
                <a:cs typeface="Consolas" pitchFamily="49" charset="0"/>
              </a:rPr>
              <a:t>ls</a:t>
            </a:r>
            <a:r>
              <a:rPr lang="en-US">
                <a:latin typeface="Consolas" pitchFamily="49" charset="0"/>
                <a:cs typeface="Consolas" pitchFamily="49" charset="0"/>
              </a:rPr>
              <a:t> -l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wc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-l”, shell=True )</a:t>
            </a:r>
          </a:p>
          <a:p>
            <a:pPr lvl="1"/>
            <a:r>
              <a:rPr lang="en-US" dirty="0">
                <a:cs typeface="Consolas" pitchFamily="49" charset="0"/>
              </a:rPr>
              <a:t>Runs the given command</a:t>
            </a:r>
          </a:p>
          <a:p>
            <a:pPr lvl="1"/>
            <a:r>
              <a:rPr lang="en-US" dirty="0">
                <a:cs typeface="Consolas" pitchFamily="49" charset="0"/>
              </a:rPr>
              <a:t>Output returned as a STRING when command is FINISHED</a:t>
            </a:r>
          </a:p>
          <a:p>
            <a:pPr lvl="1"/>
            <a:r>
              <a:rPr lang="en-US" dirty="0">
                <a:cs typeface="Consolas" pitchFamily="49" charset="0"/>
              </a:rPr>
              <a:t>Can then be manipulated in Python</a:t>
            </a:r>
          </a:p>
          <a:p>
            <a:pPr lvl="1"/>
            <a:r>
              <a:rPr lang="en-US" dirty="0">
                <a:cs typeface="Consolas" pitchFamily="49" charset="0"/>
              </a:rPr>
              <a:t>Multiline output delimited by “\n”</a:t>
            </a: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subprocess.Popen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 )</a:t>
            </a:r>
            <a:r>
              <a:rPr lang="en-US" dirty="0">
                <a:cs typeface="Consolas" pitchFamily="49" charset="0"/>
              </a:rPr>
              <a:t> for more advanced options</a:t>
            </a:r>
          </a:p>
          <a:p>
            <a:pPr lvl="1"/>
            <a:r>
              <a:rPr lang="en-US" dirty="0">
                <a:cs typeface="Consolas" pitchFamily="49" charset="0"/>
              </a:rPr>
              <a:t>Provides a “handle” to the process that you can interact with (like a file handle)</a:t>
            </a:r>
          </a:p>
          <a:p>
            <a:pPr lvl="1"/>
            <a:r>
              <a:rPr lang="en-US" dirty="0">
                <a:cs typeface="Consolas" pitchFamily="49" charset="0"/>
              </a:rPr>
              <a:t>E.g. live-stream output rather than waiting for process to finish</a:t>
            </a:r>
            <a:endParaRPr lang="en-US" sz="2000" dirty="0">
              <a:latin typeface="Consolas" panose="020B0609020204030204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https://www.codecademy.com/learn/learn-the-command-line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92" y="977648"/>
            <a:ext cx="6872816" cy="55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33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command line and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comfortable on the command line is helpful for data analysis/coding</a:t>
            </a:r>
          </a:p>
          <a:p>
            <a:pPr lvl="1"/>
            <a:r>
              <a:rPr lang="en-US" dirty="0"/>
              <a:t>Command line tools save you from reinventing the wheel</a:t>
            </a:r>
          </a:p>
          <a:p>
            <a:r>
              <a:rPr lang="en-US" dirty="0"/>
              <a:t>The data analysis programming trifecta:</a:t>
            </a:r>
          </a:p>
          <a:p>
            <a:pPr lvl="1"/>
            <a:r>
              <a:rPr lang="en-US" dirty="0"/>
              <a:t>Command line experience</a:t>
            </a:r>
          </a:p>
          <a:p>
            <a:pPr lvl="1"/>
            <a:r>
              <a:rPr lang="en-US" dirty="0"/>
              <a:t>A utility language for data manipulation (e.g. Python)</a:t>
            </a:r>
          </a:p>
          <a:p>
            <a:pPr lvl="1"/>
            <a:r>
              <a:rPr lang="en-US" dirty="0"/>
              <a:t>A statistical analysis and graphics language (e.g. R, though Python works too)</a:t>
            </a:r>
          </a:p>
          <a:p>
            <a:r>
              <a:rPr lang="en-US" dirty="0"/>
              <a:t>The command line is a 90/10 learning process:</a:t>
            </a:r>
          </a:p>
          <a:p>
            <a:pPr lvl="1"/>
            <a:r>
              <a:rPr lang="en-US" dirty="0"/>
              <a:t>90% of the data questions you’ll encounter can be answered with 10% of the command line functionality (which you can master in a few weeks)</a:t>
            </a:r>
          </a:p>
          <a:p>
            <a:pPr lvl="1"/>
            <a:r>
              <a:rPr lang="en-US" dirty="0"/>
              <a:t>The rest you pick up bit-by-bit over your career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command-line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you’re on a mac (or Linux), you have all of these built-in</a:t>
            </a:r>
          </a:p>
          <a:p>
            <a:r>
              <a:rPr lang="en-US" dirty="0"/>
              <a:t>Not available by default in Windows command prompt, but a few options:</a:t>
            </a:r>
          </a:p>
          <a:p>
            <a:pPr lvl="1"/>
            <a:r>
              <a:rPr lang="en-US" b="1" dirty="0"/>
              <a:t>Cygwin</a:t>
            </a:r>
            <a:r>
              <a:rPr lang="en-US" dirty="0"/>
              <a:t> (mini-Linux that runs as a terminal program on Windows)</a:t>
            </a:r>
          </a:p>
          <a:p>
            <a:pPr lvl="1"/>
            <a:r>
              <a:rPr lang="en-US" dirty="0"/>
              <a:t>Windows 10 Bash shell (</a:t>
            </a:r>
            <a:r>
              <a:rPr lang="en-US" i="1" dirty="0"/>
              <a:t>experimental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GOW</a:t>
            </a:r>
            <a:r>
              <a:rPr lang="en-US" dirty="0"/>
              <a:t> (Gnu on Windows) lightweight Cygwin alternative</a:t>
            </a:r>
          </a:p>
          <a:p>
            <a:pPr lvl="2"/>
            <a:r>
              <a:rPr lang="en-US" dirty="0"/>
              <a:t>Installs </a:t>
            </a:r>
            <a:r>
              <a:rPr lang="en-US" dirty="0">
                <a:latin typeface="Cambria" panose="02040503050406030204" pitchFamily="18" charset="0"/>
              </a:rPr>
              <a:t>~</a:t>
            </a:r>
            <a:r>
              <a:rPr lang="en-US" dirty="0"/>
              <a:t>100 basic </a:t>
            </a:r>
            <a:r>
              <a:rPr lang="en-US" dirty="0" err="1"/>
              <a:t>linux</a:t>
            </a:r>
            <a:r>
              <a:rPr lang="en-US" dirty="0"/>
              <a:t> programs for use in the default Windows Command Prompt</a:t>
            </a:r>
          </a:p>
          <a:p>
            <a:pPr lvl="2"/>
            <a:r>
              <a:rPr lang="en-US" dirty="0"/>
              <a:t>This is what I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36931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Displays a “manual” page for another tool, detailing</a:t>
                      </a:r>
                      <a:r>
                        <a:rPr lang="en-US" sz="2400" baseline="0" dirty="0"/>
                        <a:t> expected input data and optional flags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36203"/>
              </p:ext>
            </p:extLst>
          </p:nvPr>
        </p:nvGraphicFramePr>
        <p:xfrm>
          <a:off x="385233" y="3202750"/>
          <a:ext cx="11421534" cy="914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[within program] Exits the current man 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81245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man less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91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LESS(1)                                                               General Commands Manual                                                              LESS(1)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- opposite of more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SYNOPSIS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-?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--help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-V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--version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[-[+]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aABcCdeEfFgGiIJKLmMnNqQrRsSuUVwWX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~]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[-b space] [-h lines] [-j line] [-k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keyfile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[-{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oO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logfile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] [-p pattern] [-P prompt] [-t tag]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[-T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tagsfile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] [-x tab,...] [-y lines] [-[z] lines]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[-# shift] [+[+]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cmd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] [--] [filename]...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(See the OPTIONS section for alternate option syntax with long option names.)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DESCRIPTION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Less  is  a  program  similar  to more (1), but it has many more features.  Less does not have to read the entire input file before starting, so with large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input files it starts up faster than text editors like vi (1).  Less uses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termcap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(or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terminfo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on some systems), so it can run on a variety  of  terminals.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There  is even limited support for hardcopy terminals.  (On a hardcopy terminal, lines which should be printed at the top of the screen are prefixed with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caret.)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Commands are based on both more and vi.  Commands may be preceded by a decimal number, called N in the descriptions below.  The number is used by some com‐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mands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, as indicated.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COMMANDS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In the following descriptions, ^X means control-X.  ESC stands for the ESCAPE key; for example ESC-v means the two character sequence "ESCAPE", then "v".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h or H Help: display a summary of these commands.  If you forget all the other commands, remember this one.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SPACE or ^V or f or ^F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  Scroll  forward N lines, default one window (see option -z below).  If N is more than the screen size, only the final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screenful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is displayed.  Warn‐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ing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: some systems use ^V as a special </a:t>
            </a:r>
            <a:r>
              <a:rPr lang="en-US" sz="1000" dirty="0" err="1">
                <a:latin typeface="Consolas" pitchFamily="49" charset="0"/>
                <a:cs typeface="Consolas" pitchFamily="49" charset="0"/>
              </a:rPr>
              <a:t>literalization</a:t>
            </a:r>
            <a:r>
              <a:rPr lang="en-US" sz="1000" dirty="0">
                <a:latin typeface="Consolas" pitchFamily="49" charset="0"/>
                <a:cs typeface="Consolas" pitchFamily="49" charset="0"/>
              </a:rPr>
              <a:t> character.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Consolas" pitchFamily="49" charset="0"/>
                <a:cs typeface="Consolas" pitchFamily="49" charset="0"/>
              </a:rPr>
              <a:t>       z      Like SPACE, but if N is specified, it becomes the new window size.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9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ls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99556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List</a:t>
                      </a:r>
                      <a:r>
                        <a:rPr lang="en-US" sz="2400" baseline="0" dirty="0"/>
                        <a:t> files in the current directory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60949"/>
              </p:ext>
            </p:extLst>
          </p:nvPr>
        </p:nvGraphicFramePr>
        <p:xfrm>
          <a:off x="385233" y="3684495"/>
          <a:ext cx="11421534" cy="1828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 file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Human-readable</a:t>
                      </a:r>
                      <a:r>
                        <a:rPr lang="en-US" sz="2400" baseline="0" dirty="0"/>
                        <a:t> file sizes (e.g. 3.3MB vs. 3354123)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Lots of build in sorting options</a:t>
                      </a:r>
                      <a:r>
                        <a:rPr lang="en-US" sz="2400" baseline="0" dirty="0"/>
                        <a:t> (size, type, last update, etc.)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87461"/>
              </p:ext>
            </p:extLst>
          </p:nvPr>
        </p:nvGraphicFramePr>
        <p:xfrm>
          <a:off x="385233" y="2109374"/>
          <a:ext cx="11421534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ls      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list all files in current directory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ls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*.txt </a:t>
                      </a:r>
                      <a:r>
                        <a:rPr lang="en-US" sz="24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nsolas" pitchFamily="49" charset="0"/>
                          <a:cs typeface="Consolas" pitchFamily="49" charset="0"/>
                        </a:rPr>
                        <a:t># list all text files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1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rm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12821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Deletes</a:t>
                      </a:r>
                      <a:r>
                        <a:rPr lang="en-US" sz="2400" baseline="0" dirty="0"/>
                        <a:t> (removes) a file </a:t>
                      </a:r>
                      <a:r>
                        <a:rPr lang="en-US" sz="2400" b="1" baseline="0" dirty="0"/>
                        <a:t>PERMANENTLY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40556"/>
              </p:ext>
            </p:extLst>
          </p:nvPr>
        </p:nvGraphicFramePr>
        <p:xfrm>
          <a:off x="385233" y="3227295"/>
          <a:ext cx="11421534" cy="1371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Force</a:t>
                      </a:r>
                      <a:r>
                        <a:rPr lang="en-US" sz="2400" baseline="0" dirty="0"/>
                        <a:t>-remove a directory (will fail by default)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Confirm each deletion 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27389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rm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0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*nix utilities: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cp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535412"/>
              </p:ext>
            </p:extLst>
          </p:nvPr>
        </p:nvGraphicFramePr>
        <p:xfrm>
          <a:off x="385233" y="1015999"/>
          <a:ext cx="11421534" cy="914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Copy a file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90814"/>
              </p:ext>
            </p:extLst>
          </p:nvPr>
        </p:nvGraphicFramePr>
        <p:xfrm>
          <a:off x="385233" y="3227295"/>
          <a:ext cx="11421534" cy="1371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9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8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does it do?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Warn before overwriting a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Copy recursively (needed for copying directories)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04012"/>
              </p:ext>
            </p:extLst>
          </p:nvPr>
        </p:nvGraphicFramePr>
        <p:xfrm>
          <a:off x="385233" y="2109374"/>
          <a:ext cx="11421534" cy="914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421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$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cp</a:t>
                      </a:r>
                      <a:r>
                        <a:rPr lang="en-US" sz="240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dirty="0" err="1">
                          <a:latin typeface="Consolas" pitchFamily="49" charset="0"/>
                          <a:cs typeface="Consolas" pitchFamily="49" charset="0"/>
                        </a:rPr>
                        <a:t>my_file</a:t>
                      </a:r>
                      <a:r>
                        <a:rPr lang="en-US" sz="2400" baseline="0" dirty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400" baseline="0" dirty="0" err="1">
                          <a:latin typeface="Consolas" pitchFamily="49" charset="0"/>
                          <a:cs typeface="Consolas" pitchFamily="49" charset="0"/>
                        </a:rPr>
                        <a:t>my_copy</a:t>
                      </a:r>
                      <a:endParaRPr lang="en-US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57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FF8C93-4448-C545-925D-091692162AF5}" vid="{ED365E16-F116-9949-AA62-F8FD7BE3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1112</TotalTime>
  <Words>2766</Words>
  <Application>Microsoft Macintosh PowerPoint</Application>
  <PresentationFormat>Widescreen</PresentationFormat>
  <Paragraphs>397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</vt:lpstr>
      <vt:lpstr>Consolas</vt:lpstr>
      <vt:lpstr>LucidaGrande</vt:lpstr>
      <vt:lpstr>Wingdings</vt:lpstr>
      <vt:lpstr>template</vt:lpstr>
      <vt:lpstr>File utilities and command environments</vt:lpstr>
      <vt:lpstr>The unix and linux (*nix) philosophy</vt:lpstr>
      <vt:lpstr>The command line and you</vt:lpstr>
      <vt:lpstr>Using command-line tools</vt:lpstr>
      <vt:lpstr>*nix utilities: man</vt:lpstr>
      <vt:lpstr>*nix utilities: man</vt:lpstr>
      <vt:lpstr>*nix utilities: ls</vt:lpstr>
      <vt:lpstr>*nix utilities: rm</vt:lpstr>
      <vt:lpstr>*nix utilities: cp</vt:lpstr>
      <vt:lpstr>*nix utilities: mv</vt:lpstr>
      <vt:lpstr>Path syntax</vt:lpstr>
      <vt:lpstr>*nix utilities: cat</vt:lpstr>
      <vt:lpstr>*nix utilities: less</vt:lpstr>
      <vt:lpstr>*nix utilities: grep</vt:lpstr>
      <vt:lpstr>*nix utilities: cut</vt:lpstr>
      <vt:lpstr>*nix utilities: sort</vt:lpstr>
      <vt:lpstr>*nix utilities: uniq</vt:lpstr>
      <vt:lpstr>*nix utilities: wc</vt:lpstr>
      <vt:lpstr>*nix utilities: head/tail</vt:lpstr>
      <vt:lpstr>*nix utilities: column</vt:lpstr>
      <vt:lpstr>*nix utilities: sed</vt:lpstr>
      <vt:lpstr>Chaining programs</vt:lpstr>
      <vt:lpstr>*nix utilities: diff</vt:lpstr>
      <vt:lpstr>Chaining programs</vt:lpstr>
      <vt:lpstr>Chaining programs</vt:lpstr>
      <vt:lpstr>Chaining programs (solutions)</vt:lpstr>
      <vt:lpstr>Chaining programs (solutions, cont.)</vt:lpstr>
      <vt:lpstr>Calling command-line tools in Python: subprocess</vt:lpstr>
      <vt:lpstr>https://www.codecademy.com/learn/learn-the-command-line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Huttenhower, Curtis</cp:lastModifiedBy>
  <cp:revision>427</cp:revision>
  <dcterms:created xsi:type="dcterms:W3CDTF">2017-01-05T15:59:06Z</dcterms:created>
  <dcterms:modified xsi:type="dcterms:W3CDTF">2018-02-27T17:02:03Z</dcterms:modified>
</cp:coreProperties>
</file>